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74" r:id="rId15"/>
    <p:sldId id="270" r:id="rId16"/>
    <p:sldId id="272" r:id="rId17"/>
    <p:sldId id="271" r:id="rId18"/>
    <p:sldId id="276" r:id="rId19"/>
    <p:sldId id="275"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878A845-340A-4457-BE7E-1E4960C06F24}" type="datetimeFigureOut">
              <a:rPr lang="en-US"/>
              <a:pPr>
                <a:defRPr/>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248CB97-625D-4019-89E2-699AD6F83DD5}" type="slidenum">
              <a:rPr lang="en-US"/>
              <a:pPr/>
              <a:t>‹#›</a:t>
            </a:fld>
            <a:endParaRPr lang="en-US"/>
          </a:p>
        </p:txBody>
      </p:sp>
    </p:spTree>
    <p:extLst>
      <p:ext uri="{BB962C8B-B14F-4D97-AF65-F5344CB8AC3E}">
        <p14:creationId xmlns:p14="http://schemas.microsoft.com/office/powerpoint/2010/main" xmlns="" val="2285663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0D7282-BC9F-4705-8497-ABC54C6A8C41}" type="datetime1">
              <a:rPr lang="en-US"/>
              <a:pPr>
                <a:defRPr/>
              </a:pPr>
              <a:t>4/21/2017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C1E40A5-965E-41A0-8506-B024C7A557D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DB4673-4D2B-4EF5-B4E1-7F221CCB42D5}" type="datetime1">
              <a:rPr lang="en-US"/>
              <a:pPr>
                <a:defRPr/>
              </a:pPr>
              <a:t>4/21/2017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C7437D0-E41E-4675-B682-D18739057F5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7264BC-7A0C-4E0D-8164-F7BFF86241CD}" type="datetime1">
              <a:rPr lang="en-US"/>
              <a:pPr>
                <a:defRPr/>
              </a:pPr>
              <a:t>4/21/2017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D5CEE4-D9EF-4269-B237-4C9A8A81D83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DB4692-99E6-42C4-A414-1406D4A50990}" type="datetime1">
              <a:rPr lang="en-US"/>
              <a:pPr>
                <a:defRPr/>
              </a:pPr>
              <a:t>4/21/2017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A658C8A-0C3F-4CFC-AEAC-6B1D6656D9A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370576F-781B-4D21-AE99-E6B27869469C}" type="datetime1">
              <a:rPr lang="en-US"/>
              <a:pPr>
                <a:defRPr/>
              </a:pPr>
              <a:t>4/21/2017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97097B2-88BF-4AE2-AF3A-C676EC873B3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13799B3-341F-4255-995A-6203BEF82C61}" type="datetime1">
              <a:rPr lang="en-US"/>
              <a:pPr>
                <a:defRPr/>
              </a:pPr>
              <a:t>4/21/2017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E24EB7D-4C46-41E0-A361-490A721490A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F85AB03-3FA0-4AA6-A528-E7638C7B30FD}" type="datetime1">
              <a:rPr lang="en-US"/>
              <a:pPr>
                <a:defRPr/>
              </a:pPr>
              <a:t>4/21/2017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2C17CD0-4F36-4AD2-919E-642E2CDCD54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2D3D942-421D-43F0-8CFD-D7425E4DE3CD}" type="datetime1">
              <a:rPr lang="en-US"/>
              <a:pPr>
                <a:defRPr/>
              </a:pPr>
              <a:t>4/21/2017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9B7C0DD-3343-44E7-8F70-E578F2DE27B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C49312-A373-4E2B-85D0-E885A5BFB229}" type="datetime1">
              <a:rPr lang="en-US"/>
              <a:pPr>
                <a:defRPr/>
              </a:pPr>
              <a:t>4/21/2017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8B22431-FA2D-4A1F-8036-B290F133941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9F52E7-4471-4F3C-BE69-6BEFE7F5BD34}" type="datetime1">
              <a:rPr lang="en-US"/>
              <a:pPr>
                <a:defRPr/>
              </a:pPr>
              <a:t>4/21/2017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ED5C029-025B-4EE5-8D9C-B15A77643D5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B690B41-A9EC-4CE7-AD76-4E7CA7304020}" type="datetime1">
              <a:rPr lang="en-US"/>
              <a:pPr>
                <a:defRPr/>
              </a:pPr>
              <a:t>4/21/2017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A32C822-68C3-4574-92C5-A91F55F21B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2D83E3D-4A7E-41F7-8E9A-69809AC24F9C}" type="datetime1">
              <a:rPr lang="en-US"/>
              <a:pPr>
                <a:defRPr/>
              </a:pPr>
              <a:t>4/21/2017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01E6F739-25EF-4981-9B6B-3326853FE95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tLang="en-US">
              <a:latin typeface="Calibri" pitchFamily="34" charset="0"/>
            </a:endParaRPr>
          </a:p>
        </p:txBody>
      </p:sp>
      <p:pic>
        <p:nvPicPr>
          <p:cNvPr id="3075" name="Picture 1"/>
          <p:cNvPicPr>
            <a:picLocks noChangeAspect="1" noChangeArrowheads="1"/>
          </p:cNvPicPr>
          <p:nvPr/>
        </p:nvPicPr>
        <p:blipFill>
          <a:blip r:embed="rId2" cstate="print"/>
          <a:srcRect r="69792" b="37996"/>
          <a:stretch>
            <a:fillRect/>
          </a:stretch>
        </p:blipFill>
        <p:spPr bwMode="auto">
          <a:xfrm>
            <a:off x="228600" y="157163"/>
            <a:ext cx="1219200" cy="1071562"/>
          </a:xfrm>
          <a:prstGeom prst="rect">
            <a:avLst/>
          </a:prstGeom>
          <a:noFill/>
          <a:ln w="9525">
            <a:noFill/>
            <a:miter lim="800000"/>
            <a:headEnd/>
            <a:tailEnd/>
          </a:ln>
        </p:spPr>
      </p:pic>
      <p:sp>
        <p:nvSpPr>
          <p:cNvPr id="3076" name="Title 4"/>
          <p:cNvSpPr>
            <a:spLocks noGrp="1"/>
          </p:cNvSpPr>
          <p:nvPr>
            <p:ph type="ctrTitle"/>
          </p:nvPr>
        </p:nvSpPr>
        <p:spPr>
          <a:xfrm>
            <a:off x="1752600" y="228600"/>
            <a:ext cx="6705600" cy="1066800"/>
          </a:xfrm>
        </p:spPr>
        <p:txBody>
          <a:bodyPr/>
          <a:lstStyle/>
          <a:p>
            <a:pPr eaLnBrk="1" hangingPunct="1"/>
            <a:r>
              <a:rPr lang="en-US" altLang="en-US" smtClean="0"/>
              <a:t>PREDICTION MODEL USING MACHINE LEARNING</a:t>
            </a:r>
          </a:p>
        </p:txBody>
      </p:sp>
      <p:sp>
        <p:nvSpPr>
          <p:cNvPr id="3077" name="Subtitle 5"/>
          <p:cNvSpPr>
            <a:spLocks noGrp="1"/>
          </p:cNvSpPr>
          <p:nvPr>
            <p:ph type="subTitle" idx="1"/>
          </p:nvPr>
        </p:nvSpPr>
        <p:spPr>
          <a:xfrm>
            <a:off x="457200" y="1905000"/>
            <a:ext cx="8077200" cy="3733800"/>
          </a:xfrm>
        </p:spPr>
        <p:txBody>
          <a:bodyPr/>
          <a:lstStyle/>
          <a:p>
            <a:pPr algn="l" eaLnBrk="1" hangingPunct="1"/>
            <a:r>
              <a:rPr lang="en-US" altLang="en-US" sz="2400" dirty="0" smtClean="0">
                <a:solidFill>
                  <a:schemeClr val="tx1"/>
                </a:solidFill>
              </a:rPr>
              <a:t>Students Name: </a:t>
            </a:r>
            <a:r>
              <a:rPr lang="en-US" altLang="en-US" sz="2400" smtClean="0">
                <a:solidFill>
                  <a:schemeClr val="tx1"/>
                </a:solidFill>
              </a:rPr>
              <a:t>R</a:t>
            </a:r>
            <a:r>
              <a:rPr lang="en-US" altLang="en-US" sz="2400" smtClean="0">
                <a:solidFill>
                  <a:schemeClr val="tx1"/>
                </a:solidFill>
              </a:rPr>
              <a:t>andeep </a:t>
            </a:r>
            <a:r>
              <a:rPr lang="en-US" altLang="en-US" sz="2400" dirty="0" smtClean="0">
                <a:solidFill>
                  <a:schemeClr val="tx1"/>
                </a:solidFill>
              </a:rPr>
              <a:t>Singh Johar (Reg. </a:t>
            </a:r>
            <a:r>
              <a:rPr lang="en-US" altLang="en-US" sz="2400" dirty="0" smtClean="0">
                <a:solidFill>
                  <a:schemeClr val="tx1"/>
                </a:solidFill>
              </a:rPr>
              <a:t>No:624)</a:t>
            </a:r>
            <a:endParaRPr lang="en-US" altLang="en-US" sz="2400" dirty="0" smtClean="0">
              <a:solidFill>
                <a:schemeClr val="tx1"/>
              </a:solidFill>
            </a:endParaRPr>
          </a:p>
          <a:p>
            <a:pPr algn="l" eaLnBrk="1" hangingPunct="1"/>
            <a:r>
              <a:rPr lang="en-US" altLang="en-US" sz="2400" dirty="0" smtClean="0">
                <a:solidFill>
                  <a:schemeClr val="tx1"/>
                </a:solidFill>
              </a:rPr>
              <a:t>                              </a:t>
            </a:r>
            <a:r>
              <a:rPr lang="en-US" altLang="en-US" sz="2400" dirty="0" err="1" smtClean="0">
                <a:solidFill>
                  <a:schemeClr val="tx1"/>
                </a:solidFill>
              </a:rPr>
              <a:t>Rishabh</a:t>
            </a:r>
            <a:r>
              <a:rPr lang="en-US" altLang="en-US" sz="2400" dirty="0" smtClean="0">
                <a:solidFill>
                  <a:schemeClr val="tx1"/>
                </a:solidFill>
              </a:rPr>
              <a:t> Dev Sharma(Reg</a:t>
            </a:r>
            <a:r>
              <a:rPr lang="en-US" altLang="en-US" sz="2400" dirty="0" smtClean="0">
                <a:solidFill>
                  <a:schemeClr val="tx1"/>
                </a:solidFill>
              </a:rPr>
              <a:t>. No: </a:t>
            </a:r>
            <a:r>
              <a:rPr lang="en-US" altLang="en-US" sz="2400" dirty="0" smtClean="0">
                <a:solidFill>
                  <a:schemeClr val="tx1"/>
                </a:solidFill>
              </a:rPr>
              <a:t>621</a:t>
            </a:r>
            <a:r>
              <a:rPr lang="en-US" altLang="en-US" sz="2400" dirty="0" smtClean="0">
                <a:solidFill>
                  <a:schemeClr val="tx1"/>
                </a:solidFill>
              </a:rPr>
              <a:t>)</a:t>
            </a:r>
            <a:endParaRPr lang="en-US" altLang="en-US" sz="2400" dirty="0" smtClean="0">
              <a:solidFill>
                <a:schemeClr val="tx1"/>
              </a:solidFill>
            </a:endParaRPr>
          </a:p>
          <a:p>
            <a:pPr algn="l" eaLnBrk="1" hangingPunct="1"/>
            <a:endParaRPr lang="en-US" altLang="en-US" sz="2400" dirty="0" smtClean="0">
              <a:solidFill>
                <a:schemeClr val="tx1"/>
              </a:solidFill>
            </a:endParaRPr>
          </a:p>
          <a:p>
            <a:pPr algn="l" eaLnBrk="1" hangingPunct="1"/>
            <a:endParaRPr lang="en-US" altLang="en-US" sz="2400" dirty="0" smtClean="0">
              <a:solidFill>
                <a:schemeClr val="tx1"/>
              </a:solidFill>
            </a:endParaRPr>
          </a:p>
          <a:p>
            <a:pPr algn="l" eaLnBrk="1" hangingPunct="1"/>
            <a:r>
              <a:rPr lang="en-US" altLang="en-US" sz="2400" dirty="0" smtClean="0">
                <a:solidFill>
                  <a:schemeClr val="tx1"/>
                </a:solidFill>
              </a:rPr>
              <a:t>                            </a:t>
            </a:r>
          </a:p>
        </p:txBody>
      </p:sp>
      <p:sp>
        <p:nvSpPr>
          <p:cNvPr id="2" name="Footer Placeholder 1"/>
          <p:cNvSpPr>
            <a:spLocks noGrp="1"/>
          </p:cNvSpPr>
          <p:nvPr>
            <p:ph type="ftr" sz="quarter" idx="11"/>
          </p:nvPr>
        </p:nvSpPr>
        <p:spPr>
          <a:xfrm>
            <a:off x="-304800" y="6248400"/>
            <a:ext cx="2895600" cy="365125"/>
          </a:xfrm>
        </p:spPr>
        <p:txBody>
          <a:bodyPr/>
          <a:lstStyle/>
          <a:p>
            <a:pPr>
              <a:defRPr/>
            </a:pPr>
            <a:r>
              <a:rPr lang="en-US" sz="1600" dirty="0" smtClean="0">
                <a:solidFill>
                  <a:schemeClr val="tx1"/>
                </a:solidFill>
              </a:rPr>
              <a:t>SRM University</a:t>
            </a:r>
          </a:p>
          <a:p>
            <a:pPr>
              <a:defRPr/>
            </a:pPr>
            <a:r>
              <a:rPr lang="en-US" sz="1600" dirty="0" smtClean="0">
                <a:solidFill>
                  <a:schemeClr val="tx1"/>
                </a:solidFill>
              </a:rPr>
              <a:t>Department of Computer Science &amp; Engineering</a:t>
            </a:r>
            <a:endParaRPr lang="en-US" sz="1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9"/>
          <p:cNvSpPr>
            <a:spLocks noGrp="1"/>
          </p:cNvSpPr>
          <p:nvPr>
            <p:ph type="title"/>
          </p:nvPr>
        </p:nvSpPr>
        <p:spPr/>
        <p:txBody>
          <a:bodyPr/>
          <a:lstStyle/>
          <a:p>
            <a:r>
              <a:rPr lang="en-US" altLang="en-US" dirty="0" smtClean="0"/>
              <a:t>PHASES OF ARCHITECTURE</a:t>
            </a:r>
          </a:p>
        </p:txBody>
      </p:sp>
      <p:sp>
        <p:nvSpPr>
          <p:cNvPr id="13315" name="Content Placeholder 10"/>
          <p:cNvSpPr>
            <a:spLocks noGrp="1"/>
          </p:cNvSpPr>
          <p:nvPr>
            <p:ph idx="1"/>
          </p:nvPr>
        </p:nvSpPr>
        <p:spPr/>
        <p:txBody>
          <a:bodyPr/>
          <a:lstStyle/>
          <a:p>
            <a:r>
              <a:rPr lang="en-US" altLang="en-US" sz="2400" dirty="0" smtClean="0"/>
              <a:t>Machine Learning model:- this model is created by implementing various machine learning algorithm and it also undergoes </a:t>
            </a:r>
            <a:r>
              <a:rPr lang="en-US" altLang="en-US" sz="2400" dirty="0" err="1" smtClean="0"/>
              <a:t>constact</a:t>
            </a:r>
            <a:r>
              <a:rPr lang="en-US" altLang="en-US" sz="2400" dirty="0" smtClean="0"/>
              <a:t> learning and teaches itself from the data set used.</a:t>
            </a:r>
          </a:p>
          <a:p>
            <a:r>
              <a:rPr lang="en-US" altLang="en-US" sz="2400" dirty="0" smtClean="0"/>
              <a:t>Trained Machine Learning Model:- as it has undergone constant learning this model is ready for prediction and generates output according to the training data.</a:t>
            </a:r>
          </a:p>
          <a:p>
            <a:endParaRPr lang="en-US" altLang="en-US" dirty="0" smtClean="0"/>
          </a:p>
        </p:txBody>
      </p:sp>
      <p:pic>
        <p:nvPicPr>
          <p:cNvPr id="13316" name="Picture 1"/>
          <p:cNvPicPr>
            <a:picLocks noChangeAspect="1" noChangeArrowheads="1"/>
          </p:cNvPicPr>
          <p:nvPr/>
        </p:nvPicPr>
        <p:blipFill>
          <a:blip r:embed="rId2" cstate="print"/>
          <a:srcRect r="69792" b="37996"/>
          <a:stretch>
            <a:fillRect/>
          </a:stretch>
        </p:blipFill>
        <p:spPr bwMode="auto">
          <a:xfrm>
            <a:off x="228600" y="157163"/>
            <a:ext cx="862013" cy="757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USED PACKAGES</a:t>
            </a:r>
            <a:r>
              <a:rPr lang="en-IN" dirty="0"/>
              <a:t/>
            </a:r>
            <a:br>
              <a:rPr lang="en-IN" dirty="0"/>
            </a:br>
            <a:endParaRPr lang="en-IN" dirty="0"/>
          </a:p>
        </p:txBody>
      </p:sp>
      <p:sp>
        <p:nvSpPr>
          <p:cNvPr id="5" name="Content Placeholder 4"/>
          <p:cNvSpPr>
            <a:spLocks noGrp="1"/>
          </p:cNvSpPr>
          <p:nvPr>
            <p:ph idx="1"/>
          </p:nvPr>
        </p:nvSpPr>
        <p:spPr/>
        <p:txBody>
          <a:bodyPr>
            <a:normAutofit/>
          </a:bodyPr>
          <a:lstStyle/>
          <a:p>
            <a:r>
              <a:rPr lang="en-IN" sz="2400" dirty="0" err="1" smtClean="0"/>
              <a:t>Numpy</a:t>
            </a:r>
            <a:r>
              <a:rPr lang="en-IN" sz="2400" dirty="0" smtClean="0"/>
              <a:t>:- the package </a:t>
            </a:r>
            <a:r>
              <a:rPr lang="en-IN" sz="2400" dirty="0" err="1" smtClean="0"/>
              <a:t>numpy</a:t>
            </a:r>
            <a:r>
              <a:rPr lang="en-IN" sz="2400" dirty="0" smtClean="0"/>
              <a:t> is used as it involves matrix calculation and it provides basic routines for array and matrix calculation.</a:t>
            </a:r>
          </a:p>
          <a:p>
            <a:r>
              <a:rPr lang="en-IN" sz="2400" dirty="0" smtClean="0"/>
              <a:t>Urllib2: an inbuilt python package used for importing datasets from the mentioned </a:t>
            </a:r>
            <a:r>
              <a:rPr lang="en-IN" sz="2400" dirty="0" err="1" smtClean="0"/>
              <a:t>url</a:t>
            </a:r>
            <a:r>
              <a:rPr lang="en-IN" sz="2400" dirty="0" smtClean="0"/>
              <a:t> and then importing it in our given code.</a:t>
            </a:r>
          </a:p>
          <a:p>
            <a:r>
              <a:rPr lang="en-IN" sz="2400" dirty="0" err="1" smtClean="0"/>
              <a:t>Matplotlib</a:t>
            </a:r>
            <a:r>
              <a:rPr lang="en-IN" sz="2400" dirty="0" smtClean="0"/>
              <a:t>:</a:t>
            </a:r>
            <a:r>
              <a:rPr lang="en-IN" sz="2400" dirty="0"/>
              <a:t> </a:t>
            </a:r>
            <a:r>
              <a:rPr lang="en-IN" sz="2400" dirty="0" smtClean="0"/>
              <a:t>this package is used for plotting the graphs between a given X variable and a given Y variable.</a:t>
            </a:r>
          </a:p>
          <a:p>
            <a:r>
              <a:rPr lang="en-IN" sz="2400" dirty="0" err="1" smtClean="0"/>
              <a:t>Sklearn</a:t>
            </a:r>
            <a:r>
              <a:rPr lang="en-IN" sz="2400" dirty="0" smtClean="0"/>
              <a:t>: is a type of package that has all the inbuilt Machine Learning algorithms. With the help of these package we are able to import our own datasets in the program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SETS AND INTERPRETATION</a:t>
            </a:r>
            <a:endParaRPr lang="en-IN" dirty="0"/>
          </a:p>
        </p:txBody>
      </p:sp>
      <p:sp>
        <p:nvSpPr>
          <p:cNvPr id="3" name="Content Placeholder 2"/>
          <p:cNvSpPr>
            <a:spLocks noGrp="1"/>
          </p:cNvSpPr>
          <p:nvPr>
            <p:ph idx="1"/>
          </p:nvPr>
        </p:nvSpPr>
        <p:spPr/>
        <p:txBody>
          <a:bodyPr>
            <a:normAutofit/>
          </a:bodyPr>
          <a:lstStyle/>
          <a:p>
            <a:r>
              <a:rPr lang="en-IN" sz="2400" dirty="0" smtClean="0"/>
              <a:t>The first step involved in our coding is that we have to import our own datasets.</a:t>
            </a:r>
          </a:p>
          <a:p>
            <a:r>
              <a:rPr lang="en-IN" sz="2400" dirty="0"/>
              <a:t>The </a:t>
            </a:r>
            <a:r>
              <a:rPr lang="en-IN" sz="2400" dirty="0" err="1"/>
              <a:t>Scikit</a:t>
            </a:r>
            <a:r>
              <a:rPr lang="en-IN" sz="2400" dirty="0"/>
              <a:t>-Learn library uses </a:t>
            </a:r>
            <a:r>
              <a:rPr lang="en-IN" sz="2400" dirty="0" err="1"/>
              <a:t>NumPy</a:t>
            </a:r>
            <a:r>
              <a:rPr lang="en-IN" sz="2400" dirty="0"/>
              <a:t> arrays in its implementation, so we will use </a:t>
            </a:r>
            <a:r>
              <a:rPr lang="en-IN" sz="2400" dirty="0" err="1"/>
              <a:t>NumPy</a:t>
            </a:r>
            <a:r>
              <a:rPr lang="en-IN" sz="2400" dirty="0"/>
              <a:t> to load *.csv files. </a:t>
            </a:r>
          </a:p>
          <a:p>
            <a:r>
              <a:rPr lang="en-IN" sz="2400" dirty="0" smtClean="0"/>
              <a:t>One such datasets we have implemented in our code from USI MACHINE LEARNING </a:t>
            </a:r>
            <a:r>
              <a:rPr lang="en-IN" sz="2400" dirty="0" err="1" smtClean="0"/>
              <a:t>repostiary</a:t>
            </a:r>
            <a:endParaRPr lang="en-IN" sz="2400" dirty="0" smtClean="0"/>
          </a:p>
          <a:p>
            <a:r>
              <a:rPr lang="en-IN" sz="2400" dirty="0" smtClean="0"/>
              <a:t> </a:t>
            </a:r>
            <a:r>
              <a:rPr lang="en-IN" sz="2400" dirty="0" err="1" smtClean="0"/>
              <a:t>ie</a:t>
            </a:r>
            <a:r>
              <a:rPr lang="en-IN" sz="2400" dirty="0" smtClean="0"/>
              <a:t>: "https://archive.ics.uci.edu/ml/machine-learning-databases/pima-indians-diabetes/pima-indians-diabetes.data"</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NORMALIZATION(FEATURE EXTARACTION)</a:t>
            </a:r>
            <a:endParaRPr lang="en-IN" dirty="0"/>
          </a:p>
        </p:txBody>
      </p:sp>
      <p:sp>
        <p:nvSpPr>
          <p:cNvPr id="3" name="Content Placeholder 2"/>
          <p:cNvSpPr>
            <a:spLocks noGrp="1"/>
          </p:cNvSpPr>
          <p:nvPr>
            <p:ph idx="1"/>
          </p:nvPr>
        </p:nvSpPr>
        <p:spPr/>
        <p:txBody>
          <a:bodyPr/>
          <a:lstStyle/>
          <a:p>
            <a:r>
              <a:rPr lang="en-IN" sz="2400" dirty="0" smtClean="0"/>
              <a:t>All of the majority gradient methods (on which all machine learning </a:t>
            </a:r>
            <a:r>
              <a:rPr lang="en-IN" sz="2400" dirty="0" err="1" smtClean="0"/>
              <a:t>algoritms</a:t>
            </a:r>
            <a:r>
              <a:rPr lang="en-IN" sz="2400" dirty="0" smtClean="0"/>
              <a:t> are made) are highly sensitive to Data Scaling.</a:t>
            </a:r>
          </a:p>
          <a:p>
            <a:r>
              <a:rPr lang="en-IN" sz="2400" dirty="0" smtClean="0"/>
              <a:t>So before running our code  we have to perform normalization or </a:t>
            </a:r>
            <a:r>
              <a:rPr lang="en-IN" sz="2400" dirty="0" err="1" smtClean="0"/>
              <a:t>oftenly</a:t>
            </a:r>
            <a:r>
              <a:rPr lang="en-IN" sz="2400" dirty="0" smtClean="0"/>
              <a:t> called standardization process.</a:t>
            </a:r>
          </a:p>
          <a:p>
            <a:r>
              <a:rPr lang="en-IN" sz="2400" dirty="0" smtClean="0"/>
              <a:t>Normalization involves replacing nominal feature so that our data ranges from 0 to 1. </a:t>
            </a:r>
          </a:p>
          <a:p>
            <a:r>
              <a:rPr lang="en-IN" sz="2400" dirty="0" smtClean="0"/>
              <a:t>The data sets which get normalized will then be used to give data-driven predictions.</a:t>
            </a:r>
          </a:p>
          <a:p>
            <a:r>
              <a:rPr lang="en-IN" sz="2400" dirty="0" smtClean="0"/>
              <a:t>The line which best passes the given data sets is used to give appropriate predictions.</a:t>
            </a:r>
          </a:p>
          <a:p>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regression</a:t>
            </a:r>
            <a:endParaRPr lang="en-IN" dirty="0"/>
          </a:p>
        </p:txBody>
      </p:sp>
      <p:sp>
        <p:nvSpPr>
          <p:cNvPr id="3" name="Content Placeholder 2"/>
          <p:cNvSpPr>
            <a:spLocks noGrp="1"/>
          </p:cNvSpPr>
          <p:nvPr>
            <p:ph idx="1"/>
          </p:nvPr>
        </p:nvSpPr>
        <p:spPr/>
        <p:txBody>
          <a:bodyPr/>
          <a:lstStyle/>
          <a:p>
            <a:r>
              <a:rPr lang="en-IN" sz="2000" dirty="0" smtClean="0"/>
              <a:t>Regression is a statistical technique to determine the linear relationship between two or more variables.</a:t>
            </a:r>
          </a:p>
          <a:p>
            <a:r>
              <a:rPr lang="en-IN" sz="2000" dirty="0" smtClean="0"/>
              <a:t> Regression is primarily used for prediction and causal inference. In its simplest (</a:t>
            </a:r>
            <a:r>
              <a:rPr lang="en-IN" sz="2000" dirty="0" err="1" smtClean="0"/>
              <a:t>bivariate</a:t>
            </a:r>
            <a:r>
              <a:rPr lang="en-IN" sz="2000" dirty="0" smtClean="0"/>
              <a:t>) form, regression shows the relationship between one independent variable (X) and a dependent variable (Y), as in the formula below:</a:t>
            </a:r>
          </a:p>
          <a:p>
            <a:pPr>
              <a:buNone/>
            </a:pPr>
            <a:r>
              <a:rPr lang="en-IN" sz="2000" dirty="0" smtClean="0"/>
              <a:t>				Y= β0 + β1X + u</a:t>
            </a:r>
          </a:p>
          <a:p>
            <a:r>
              <a:rPr lang="en-IN" sz="2000" dirty="0" smtClean="0"/>
              <a:t> The magnitude and direction of that relation are given by the slope parameter (β1), and the status of the dependent variable when the independent variable is absent is given by the intercept parameter (β0). An error term (u) captures the amount of variation not predicted by the slope and intercept terms. </a:t>
            </a:r>
          </a:p>
          <a:p>
            <a:pPr>
              <a:buNone/>
            </a:pPr>
            <a:r>
              <a:rPr lang="en-IN" dirty="0" smtClean="0"/>
              <a:t> </a:t>
            </a:r>
            <a:endParaRPr lang="en-IN"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A658C8A-0C3F-4CFC-AEAC-6B1D6656D9A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karan\Desktop\supervised_learning_flowchart.png"/>
          <p:cNvPicPr>
            <a:picLocks noGrp="1"/>
          </p:cNvPicPr>
          <p:nvPr>
            <p:ph idx="1"/>
          </p:nvPr>
        </p:nvPicPr>
        <p:blipFill>
          <a:blip r:embed="rId2" cstate="print"/>
          <a:srcRect/>
          <a:stretch>
            <a:fillRect/>
          </a:stretch>
        </p:blipFill>
        <p:spPr bwMode="auto">
          <a:xfrm>
            <a:off x="1915955" y="381001"/>
            <a:ext cx="5312089" cy="569763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951229" y="548680"/>
            <a:ext cx="7509203" cy="557748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A658C8A-0C3F-4CFC-AEAC-6B1D6656D9A1}" type="slidenum">
              <a:rPr lang="en-US" smtClean="0"/>
              <a:pPr/>
              <a:t>18</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A658C8A-0C3F-4CFC-AEAC-6B1D6656D9A1}" type="slidenum">
              <a:rPr lang="en-US" smtClean="0"/>
              <a:pPr/>
              <a:t>19</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951229" y="1600200"/>
            <a:ext cx="7241541" cy="45259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563562"/>
          </a:xfrm>
        </p:spPr>
        <p:txBody>
          <a:bodyPr/>
          <a:lstStyle/>
          <a:p>
            <a:r>
              <a:rPr lang="en-US" altLang="en-US" smtClean="0"/>
              <a:t>ABSTRACT</a:t>
            </a:r>
          </a:p>
        </p:txBody>
      </p:sp>
      <p:sp>
        <p:nvSpPr>
          <p:cNvPr id="4099" name="Content Placeholder 2"/>
          <p:cNvSpPr>
            <a:spLocks noGrp="1"/>
          </p:cNvSpPr>
          <p:nvPr>
            <p:ph idx="1"/>
          </p:nvPr>
        </p:nvSpPr>
        <p:spPr>
          <a:xfrm>
            <a:off x="457200" y="854075"/>
            <a:ext cx="8382000" cy="5089525"/>
          </a:xfrm>
        </p:spPr>
        <p:txBody>
          <a:bodyPr/>
          <a:lstStyle/>
          <a:p>
            <a:r>
              <a:rPr lang="en-US" altLang="en-US" sz="2400" b="1" dirty="0" smtClean="0"/>
              <a:t>Machine learning</a:t>
            </a:r>
            <a:r>
              <a:rPr lang="en-US" altLang="en-US" sz="2400" dirty="0" smtClean="0"/>
              <a:t> is a scientific discipline that explores the construction and study of algorithms that can learn from </a:t>
            </a:r>
            <a:r>
              <a:rPr lang="en-US" altLang="en-US" sz="2400" dirty="0" err="1" smtClean="0"/>
              <a:t>data.Such</a:t>
            </a:r>
            <a:r>
              <a:rPr lang="en-US" altLang="en-US" sz="2400" dirty="0" smtClean="0"/>
              <a:t> algorithms operate by building a model based on inputs and using that to make predictions or decisions.</a:t>
            </a:r>
          </a:p>
          <a:p>
            <a:r>
              <a:rPr lang="en-US" altLang="en-US" sz="2400" dirty="0" smtClean="0"/>
              <a:t>We will be using the concept of Linear regression which comes under the discipline of Machine learning.</a:t>
            </a:r>
          </a:p>
          <a:p>
            <a:r>
              <a:rPr lang="en-US" altLang="en-US" sz="2400" dirty="0" smtClean="0"/>
              <a:t> A regression uses the historical relationship between an independent and a dependent variable to predict the future values of the dependent variable.</a:t>
            </a:r>
          </a:p>
          <a:p>
            <a:r>
              <a:rPr lang="en-US" altLang="en-US" sz="2400" dirty="0" smtClean="0"/>
              <a:t>Our aim from this project is to devise a small prediction system for estimation of increase or decrease in diabetes ratio.</a:t>
            </a:r>
          </a:p>
          <a:p>
            <a:r>
              <a:rPr lang="en-US" altLang="en-US" sz="2400" dirty="0" smtClean="0"/>
              <a:t>Python programming would be used as a platform to implement the linear regression algorithm .</a:t>
            </a:r>
          </a:p>
          <a:p>
            <a:endParaRPr lang="en-US" altLang="en-US" sz="2400" dirty="0" smtClean="0"/>
          </a:p>
          <a:p>
            <a:endParaRPr lang="en-US" altLang="en-US" sz="2400" dirty="0" smtClean="0"/>
          </a:p>
        </p:txBody>
      </p:sp>
      <p:sp>
        <p:nvSpPr>
          <p:cNvPr id="4" name="Footer Placeholder 3"/>
          <p:cNvSpPr>
            <a:spLocks noGrp="1"/>
          </p:cNvSpPr>
          <p:nvPr>
            <p:ph type="ftr" sz="quarter" idx="11"/>
          </p:nvPr>
        </p:nvSpPr>
        <p:spPr>
          <a:xfrm>
            <a:off x="-304800" y="6338888"/>
            <a:ext cx="2895600" cy="365125"/>
          </a:xfrm>
        </p:spPr>
        <p:txBody>
          <a:bodyPr/>
          <a:lstStyle/>
          <a:p>
            <a:pPr>
              <a:defRPr/>
            </a:pPr>
            <a:r>
              <a:rPr lang="en-US" sz="1600" dirty="0">
                <a:solidFill>
                  <a:schemeClr val="tx1"/>
                </a:solidFill>
              </a:rPr>
              <a:t>SRM University</a:t>
            </a:r>
          </a:p>
          <a:p>
            <a:pPr>
              <a:defRPr/>
            </a:pPr>
            <a:r>
              <a:rPr lang="en-US" sz="1600" dirty="0">
                <a:solidFill>
                  <a:schemeClr val="tx1"/>
                </a:solidFill>
              </a:rPr>
              <a:t>Department of Computer Science &amp; Engineering</a:t>
            </a:r>
          </a:p>
          <a:p>
            <a:pPr>
              <a:defRPr/>
            </a:pPr>
            <a:endParaRPr lang="en-US" dirty="0"/>
          </a:p>
        </p:txBody>
      </p:sp>
      <p:pic>
        <p:nvPicPr>
          <p:cNvPr id="4101" name="Picture 1"/>
          <p:cNvPicPr>
            <a:picLocks noChangeAspect="1" noChangeArrowheads="1"/>
          </p:cNvPicPr>
          <p:nvPr/>
        </p:nvPicPr>
        <p:blipFill>
          <a:blip r:embed="rId2" cstate="print"/>
          <a:srcRect r="69792" b="37996"/>
          <a:stretch>
            <a:fillRect/>
          </a:stretch>
        </p:blipFill>
        <p:spPr bwMode="auto">
          <a:xfrm>
            <a:off x="228600" y="157163"/>
            <a:ext cx="838200" cy="73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5"/>
          <p:cNvSpPr>
            <a:spLocks noGrp="1"/>
          </p:cNvSpPr>
          <p:nvPr>
            <p:ph type="title"/>
          </p:nvPr>
        </p:nvSpPr>
        <p:spPr>
          <a:xfrm>
            <a:off x="457200" y="0"/>
            <a:ext cx="8229600" cy="1304925"/>
          </a:xfrm>
        </p:spPr>
        <p:txBody>
          <a:bodyPr/>
          <a:lstStyle/>
          <a:p>
            <a:r>
              <a:rPr lang="en-US" altLang="en-US" smtClean="0"/>
              <a:t>Existing System &amp; its Drawbacks</a:t>
            </a:r>
          </a:p>
        </p:txBody>
      </p:sp>
      <p:sp>
        <p:nvSpPr>
          <p:cNvPr id="5123" name="Text Placeholder 9"/>
          <p:cNvSpPr>
            <a:spLocks noGrp="1"/>
          </p:cNvSpPr>
          <p:nvPr>
            <p:ph type="body" idx="1"/>
          </p:nvPr>
        </p:nvSpPr>
        <p:spPr/>
        <p:txBody>
          <a:bodyPr/>
          <a:lstStyle/>
          <a:p>
            <a:r>
              <a:rPr lang="en-US" altLang="en-US" smtClean="0"/>
              <a:t>         </a:t>
            </a:r>
            <a:r>
              <a:rPr lang="en-US" altLang="en-US" sz="2800" smtClean="0"/>
              <a:t>Existing system</a:t>
            </a:r>
          </a:p>
        </p:txBody>
      </p:sp>
      <p:sp>
        <p:nvSpPr>
          <p:cNvPr id="5124" name="Content Placeholder 6"/>
          <p:cNvSpPr>
            <a:spLocks noGrp="1"/>
          </p:cNvSpPr>
          <p:nvPr>
            <p:ph sz="half" idx="2"/>
          </p:nvPr>
        </p:nvSpPr>
        <p:spPr/>
        <p:txBody>
          <a:bodyPr/>
          <a:lstStyle/>
          <a:p>
            <a:pPr marL="914400" lvl="2" indent="0">
              <a:buFont typeface="Arial" charset="0"/>
              <a:buNone/>
            </a:pPr>
            <a:endParaRPr lang="en-US" altLang="en-US" sz="2000" smtClean="0"/>
          </a:p>
          <a:p>
            <a:r>
              <a:rPr lang="en-US" altLang="en-US" smtClean="0"/>
              <a:t>A similar predictive model exist in Stock and Share markets which works only if the scenario of  the market remains same             </a:t>
            </a:r>
          </a:p>
          <a:p>
            <a:endParaRPr lang="en-US" altLang="en-US" smtClean="0"/>
          </a:p>
        </p:txBody>
      </p:sp>
      <p:sp>
        <p:nvSpPr>
          <p:cNvPr id="5125" name="Text Placeholder 10"/>
          <p:cNvSpPr>
            <a:spLocks noGrp="1"/>
          </p:cNvSpPr>
          <p:nvPr>
            <p:ph type="body" sz="quarter" idx="3"/>
          </p:nvPr>
        </p:nvSpPr>
        <p:spPr/>
        <p:txBody>
          <a:bodyPr/>
          <a:lstStyle/>
          <a:p>
            <a:r>
              <a:rPr lang="en-US" altLang="en-US" smtClean="0"/>
              <a:t>             </a:t>
            </a:r>
            <a:r>
              <a:rPr lang="en-US" altLang="en-US" sz="2800" smtClean="0"/>
              <a:t>Drawbacks</a:t>
            </a:r>
          </a:p>
        </p:txBody>
      </p:sp>
      <p:sp>
        <p:nvSpPr>
          <p:cNvPr id="5126" name="Content Placeholder 11"/>
          <p:cNvSpPr>
            <a:spLocks noGrp="1"/>
          </p:cNvSpPr>
          <p:nvPr>
            <p:ph sz="quarter" idx="4"/>
          </p:nvPr>
        </p:nvSpPr>
        <p:spPr/>
        <p:txBody>
          <a:bodyPr/>
          <a:lstStyle/>
          <a:p>
            <a:endParaRPr lang="en-US" altLang="en-US" smtClean="0"/>
          </a:p>
          <a:p>
            <a:r>
              <a:rPr lang="en-US" altLang="en-US" smtClean="0"/>
              <a:t>As market is not always stable some amount of uncertainty remains in this model</a:t>
            </a:r>
          </a:p>
          <a:p>
            <a:r>
              <a:rPr lang="en-US" altLang="en-US" smtClean="0"/>
              <a:t>The prediction is based on the company’s past whereas in present these prediction can lead to loss</a:t>
            </a:r>
          </a:p>
          <a:p>
            <a:r>
              <a:rPr lang="en-US" altLang="en-US" smtClean="0"/>
              <a:t>Accurate data are required</a:t>
            </a:r>
          </a:p>
        </p:txBody>
      </p:sp>
      <p:sp>
        <p:nvSpPr>
          <p:cNvPr id="4" name="Footer Placeholder 3"/>
          <p:cNvSpPr>
            <a:spLocks noGrp="1"/>
          </p:cNvSpPr>
          <p:nvPr>
            <p:ph type="ftr" sz="quarter" idx="11"/>
          </p:nvPr>
        </p:nvSpPr>
        <p:spPr>
          <a:xfrm>
            <a:off x="-304800" y="6353175"/>
            <a:ext cx="2895600" cy="365125"/>
          </a:xfrm>
        </p:spPr>
        <p:txBody>
          <a:bodyPr/>
          <a:lstStyle/>
          <a:p>
            <a:pPr>
              <a:defRPr/>
            </a:pPr>
            <a:r>
              <a:rPr lang="en-US" sz="1600" dirty="0">
                <a:solidFill>
                  <a:schemeClr val="tx1"/>
                </a:solidFill>
              </a:rPr>
              <a:t>SRM University</a:t>
            </a:r>
          </a:p>
          <a:p>
            <a:pPr>
              <a:defRPr/>
            </a:pPr>
            <a:r>
              <a:rPr lang="en-US" sz="1600" dirty="0">
                <a:solidFill>
                  <a:schemeClr val="tx1"/>
                </a:solidFill>
              </a:rPr>
              <a:t>Department of Computer Science &amp; Engineering</a:t>
            </a:r>
          </a:p>
          <a:p>
            <a:pPr>
              <a:defRPr/>
            </a:pPr>
            <a:endParaRPr lang="en-US" dirty="0"/>
          </a:p>
        </p:txBody>
      </p:sp>
      <p:pic>
        <p:nvPicPr>
          <p:cNvPr id="5128" name="Picture 1"/>
          <p:cNvPicPr>
            <a:picLocks noChangeAspect="1" noChangeArrowheads="1"/>
          </p:cNvPicPr>
          <p:nvPr/>
        </p:nvPicPr>
        <p:blipFill>
          <a:blip r:embed="rId2" cstate="print"/>
          <a:srcRect r="69792" b="37996"/>
          <a:stretch>
            <a:fillRect/>
          </a:stretch>
        </p:blipFill>
        <p:spPr bwMode="auto">
          <a:xfrm>
            <a:off x="228600" y="157163"/>
            <a:ext cx="688975" cy="604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7"/>
          <p:cNvSpPr>
            <a:spLocks noGrp="1"/>
          </p:cNvSpPr>
          <p:nvPr>
            <p:ph sz="half" idx="2"/>
          </p:nvPr>
        </p:nvSpPr>
        <p:spPr>
          <a:xfrm>
            <a:off x="228600" y="1417638"/>
            <a:ext cx="8305800" cy="4416425"/>
          </a:xfrm>
        </p:spPr>
        <p:txBody>
          <a:bodyPr/>
          <a:lstStyle/>
          <a:p>
            <a:r>
              <a:rPr lang="en-US" altLang="en-US" dirty="0" smtClean="0"/>
              <a:t>  A predictive model using the concept of Linear regression    which comes under the discipline of Machine learning .</a:t>
            </a:r>
          </a:p>
          <a:p>
            <a:r>
              <a:rPr lang="en-US" altLang="en-US" dirty="0" smtClean="0"/>
              <a:t> A regression uses the historical relationship between an independent and a dependent variable to predict the future values of the dependent variable.</a:t>
            </a:r>
          </a:p>
          <a:p>
            <a:r>
              <a:rPr lang="en-US" altLang="en-US" dirty="0" smtClean="0"/>
              <a:t>Using this concept we will try to devise a small predictive system to estimate increase or decrease in diabetes ratio.</a:t>
            </a:r>
          </a:p>
          <a:p>
            <a:r>
              <a:rPr lang="en-US" altLang="en-US" dirty="0" smtClean="0"/>
              <a:t>Python would be used as a platform to implement this logic and give a graph to implement our logic.</a:t>
            </a:r>
          </a:p>
          <a:p>
            <a:endParaRPr lang="en-US" altLang="en-US" dirty="0" smtClean="0"/>
          </a:p>
          <a:p>
            <a:endParaRPr lang="en-US" altLang="en-US" dirty="0" smtClean="0"/>
          </a:p>
          <a:p>
            <a:endParaRPr lang="en-US" altLang="en-US" dirty="0" smtClean="0"/>
          </a:p>
          <a:p>
            <a:endParaRPr lang="en-US" altLang="en-US" b="1" dirty="0" smtClean="0"/>
          </a:p>
          <a:p>
            <a:endParaRPr lang="en-US" altLang="en-US" b="1" dirty="0" smtClean="0"/>
          </a:p>
        </p:txBody>
      </p:sp>
      <p:sp>
        <p:nvSpPr>
          <p:cNvPr id="3" name="Footer Placeholder 2"/>
          <p:cNvSpPr>
            <a:spLocks noGrp="1"/>
          </p:cNvSpPr>
          <p:nvPr>
            <p:ph type="ftr" sz="quarter" idx="11"/>
          </p:nvPr>
        </p:nvSpPr>
        <p:spPr>
          <a:xfrm>
            <a:off x="-304800" y="6453188"/>
            <a:ext cx="2895600" cy="365125"/>
          </a:xfrm>
        </p:spPr>
        <p:txBody>
          <a:bodyPr/>
          <a:lstStyle/>
          <a:p>
            <a:pPr>
              <a:defRPr/>
            </a:pPr>
            <a:r>
              <a:rPr lang="en-US" sz="1600" dirty="0">
                <a:solidFill>
                  <a:schemeClr val="tx1"/>
                </a:solidFill>
              </a:rPr>
              <a:t>SRM University</a:t>
            </a:r>
          </a:p>
          <a:p>
            <a:pPr>
              <a:defRPr/>
            </a:pPr>
            <a:r>
              <a:rPr lang="en-US" sz="1600" dirty="0">
                <a:solidFill>
                  <a:schemeClr val="tx1"/>
                </a:solidFill>
              </a:rPr>
              <a:t>Department of Computer Science &amp; Engineering</a:t>
            </a:r>
          </a:p>
          <a:p>
            <a:pPr>
              <a:defRPr/>
            </a:pPr>
            <a:endParaRPr lang="en-US" dirty="0"/>
          </a:p>
          <a:p>
            <a:pPr>
              <a:defRPr/>
            </a:pPr>
            <a:endParaRPr lang="en-US" dirty="0"/>
          </a:p>
        </p:txBody>
      </p:sp>
      <p:sp>
        <p:nvSpPr>
          <p:cNvPr id="6148" name="Title 1"/>
          <p:cNvSpPr>
            <a:spLocks noGrp="1"/>
          </p:cNvSpPr>
          <p:nvPr>
            <p:ph type="title"/>
          </p:nvPr>
        </p:nvSpPr>
        <p:spPr/>
        <p:txBody>
          <a:bodyPr/>
          <a:lstStyle/>
          <a:p>
            <a:r>
              <a:rPr lang="en-IN" altLang="en-US" smtClean="0"/>
              <a:t>Proposed system</a:t>
            </a:r>
          </a:p>
        </p:txBody>
      </p:sp>
      <p:pic>
        <p:nvPicPr>
          <p:cNvPr id="6149" name="Picture 1"/>
          <p:cNvPicPr>
            <a:picLocks noChangeAspect="1" noChangeArrowheads="1"/>
          </p:cNvPicPr>
          <p:nvPr/>
        </p:nvPicPr>
        <p:blipFill>
          <a:blip r:embed="rId2" cstate="print"/>
          <a:srcRect r="69792" b="37996"/>
          <a:stretch>
            <a:fillRect/>
          </a:stretch>
        </p:blipFill>
        <p:spPr bwMode="auto">
          <a:xfrm>
            <a:off x="228600" y="157163"/>
            <a:ext cx="762000" cy="66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85800" y="685800"/>
            <a:ext cx="7772400" cy="914400"/>
          </a:xfrm>
        </p:spPr>
        <p:txBody>
          <a:bodyPr/>
          <a:lstStyle/>
          <a:p>
            <a:r>
              <a:rPr lang="en-US" altLang="en-US" smtClean="0"/>
              <a:t>Requirements for the project</a:t>
            </a:r>
          </a:p>
        </p:txBody>
      </p:sp>
      <p:sp>
        <p:nvSpPr>
          <p:cNvPr id="6147" name="Subtitle 2"/>
          <p:cNvSpPr>
            <a:spLocks noGrp="1"/>
          </p:cNvSpPr>
          <p:nvPr>
            <p:ph type="subTitle" idx="1"/>
          </p:nvPr>
        </p:nvSpPr>
        <p:spPr>
          <a:xfrm>
            <a:off x="1371600" y="1600200"/>
            <a:ext cx="6400800" cy="5029200"/>
          </a:xfrm>
        </p:spPr>
        <p:txBody>
          <a:bodyPr/>
          <a:lstStyle/>
          <a:p>
            <a:pPr marL="342900" indent="-342900" algn="l">
              <a:buFont typeface="Arial" panose="020B0604020202020204" pitchFamily="34" charset="0"/>
              <a:buChar char="•"/>
              <a:defRPr/>
            </a:pPr>
            <a:r>
              <a:rPr lang="en-US" altLang="en-US" sz="2400" dirty="0" smtClean="0">
                <a:solidFill>
                  <a:schemeClr val="tx1"/>
                </a:solidFill>
              </a:rPr>
              <a:t>Python 3.4.1</a:t>
            </a:r>
          </a:p>
          <a:p>
            <a:pPr marL="342900" indent="-342900" algn="l">
              <a:buFont typeface="Arial" panose="020B0604020202020204" pitchFamily="34" charset="0"/>
              <a:buChar char="•"/>
              <a:defRPr/>
            </a:pPr>
            <a:r>
              <a:rPr lang="en-US" altLang="en-US" sz="2400" dirty="0" smtClean="0">
                <a:solidFill>
                  <a:schemeClr val="tx1"/>
                </a:solidFill>
              </a:rPr>
              <a:t>Several python packages</a:t>
            </a:r>
          </a:p>
          <a:p>
            <a:pPr algn="l">
              <a:buFont typeface="Arial" panose="020B0604020202020204" pitchFamily="34" charset="0"/>
              <a:buNone/>
              <a:defRPr/>
            </a:pPr>
            <a:r>
              <a:rPr lang="en-US" altLang="en-US" sz="2400" dirty="0" smtClean="0">
                <a:solidFill>
                  <a:schemeClr val="tx1"/>
                </a:solidFill>
              </a:rPr>
              <a:t>       1) </a:t>
            </a:r>
            <a:r>
              <a:rPr lang="en-US" altLang="en-US" sz="2400" dirty="0" err="1" smtClean="0">
                <a:solidFill>
                  <a:schemeClr val="tx1"/>
                </a:solidFill>
              </a:rPr>
              <a:t>numpy</a:t>
            </a:r>
            <a:r>
              <a:rPr lang="en-US" altLang="en-US" sz="2400" dirty="0" smtClean="0">
                <a:solidFill>
                  <a:schemeClr val="tx1"/>
                </a:solidFill>
              </a:rPr>
              <a:t>:- provide basic routines for manipulating large arrays and matrices</a:t>
            </a:r>
          </a:p>
          <a:p>
            <a:pPr algn="l">
              <a:buFont typeface="Arial" panose="020B0604020202020204" pitchFamily="34" charset="0"/>
              <a:buNone/>
              <a:defRPr/>
            </a:pPr>
            <a:r>
              <a:rPr lang="en-US" altLang="en-US" sz="2400" dirty="0">
                <a:solidFill>
                  <a:schemeClr val="tx1"/>
                </a:solidFill>
              </a:rPr>
              <a:t> </a:t>
            </a:r>
            <a:r>
              <a:rPr lang="en-US" altLang="en-US" sz="2400" dirty="0" smtClean="0">
                <a:solidFill>
                  <a:schemeClr val="tx1"/>
                </a:solidFill>
              </a:rPr>
              <a:t>      2) </a:t>
            </a:r>
            <a:r>
              <a:rPr lang="en-US" altLang="en-US" sz="2400" dirty="0" err="1" smtClean="0">
                <a:solidFill>
                  <a:schemeClr val="tx1"/>
                </a:solidFill>
              </a:rPr>
              <a:t>matplotlib</a:t>
            </a:r>
            <a:r>
              <a:rPr lang="en-US" altLang="en-US" sz="2400" dirty="0" smtClean="0">
                <a:solidFill>
                  <a:schemeClr val="tx1"/>
                </a:solidFill>
              </a:rPr>
              <a:t>:- a package to plot the given sets of data</a:t>
            </a:r>
          </a:p>
          <a:p>
            <a:pPr algn="l">
              <a:buFont typeface="Arial" panose="020B0604020202020204" pitchFamily="34" charset="0"/>
              <a:buNone/>
              <a:defRPr/>
            </a:pPr>
            <a:r>
              <a:rPr lang="en-US" altLang="en-US" sz="2400" dirty="0">
                <a:solidFill>
                  <a:schemeClr val="tx1"/>
                </a:solidFill>
              </a:rPr>
              <a:t> </a:t>
            </a:r>
            <a:r>
              <a:rPr lang="en-US" altLang="en-US" sz="2400" dirty="0" smtClean="0">
                <a:solidFill>
                  <a:schemeClr val="tx1"/>
                </a:solidFill>
              </a:rPr>
              <a:t>       3)</a:t>
            </a:r>
            <a:r>
              <a:rPr lang="en-US" altLang="en-US" sz="2400" dirty="0" err="1" smtClean="0">
                <a:solidFill>
                  <a:schemeClr val="tx1"/>
                </a:solidFill>
              </a:rPr>
              <a:t>Scipy</a:t>
            </a:r>
            <a:r>
              <a:rPr lang="en-US" altLang="en-US" sz="2400" dirty="0" smtClean="0">
                <a:solidFill>
                  <a:schemeClr val="tx1"/>
                </a:solidFill>
              </a:rPr>
              <a:t>:- to extend the functionality of </a:t>
            </a:r>
            <a:r>
              <a:rPr lang="en-US" altLang="en-US" sz="2400" dirty="0" err="1" smtClean="0">
                <a:solidFill>
                  <a:schemeClr val="tx1"/>
                </a:solidFill>
              </a:rPr>
              <a:t>numpy</a:t>
            </a:r>
            <a:r>
              <a:rPr lang="en-US" altLang="en-US" sz="2400" dirty="0" smtClean="0">
                <a:solidFill>
                  <a:schemeClr val="tx1"/>
                </a:solidFill>
              </a:rPr>
              <a:t> with substantial collection of useful algorithms.</a:t>
            </a:r>
          </a:p>
          <a:p>
            <a:pPr marL="342900" indent="-342900" algn="l">
              <a:buFont typeface="Arial" panose="020B0604020202020204" pitchFamily="34" charset="0"/>
              <a:buChar char="•"/>
              <a:defRPr/>
            </a:pPr>
            <a:r>
              <a:rPr lang="en-US" altLang="en-US" sz="2400" dirty="0" smtClean="0">
                <a:solidFill>
                  <a:schemeClr val="tx1"/>
                </a:solidFill>
              </a:rPr>
              <a:t>Machine learning basics and algorithms.</a:t>
            </a:r>
          </a:p>
          <a:p>
            <a:pPr algn="l">
              <a:buFont typeface="Arial" panose="020B0604020202020204" pitchFamily="34" charset="0"/>
              <a:buNone/>
              <a:defRPr/>
            </a:pPr>
            <a:endParaRPr lang="en-US" altLang="en-US" sz="2400" dirty="0" smtClean="0">
              <a:solidFill>
                <a:schemeClr val="tx1"/>
              </a:solidFill>
            </a:endParaRPr>
          </a:p>
        </p:txBody>
      </p:sp>
      <p:sp>
        <p:nvSpPr>
          <p:cNvPr id="4" name="Footer Placeholder 3"/>
          <p:cNvSpPr>
            <a:spLocks noGrp="1"/>
          </p:cNvSpPr>
          <p:nvPr>
            <p:ph type="ftr" sz="quarter" idx="11"/>
          </p:nvPr>
        </p:nvSpPr>
        <p:spPr>
          <a:xfrm>
            <a:off x="-304800" y="6492875"/>
            <a:ext cx="2895600" cy="365125"/>
          </a:xfrm>
        </p:spPr>
        <p:txBody>
          <a:bodyPr/>
          <a:lstStyle/>
          <a:p>
            <a:pPr>
              <a:defRPr/>
            </a:pPr>
            <a:r>
              <a:rPr lang="en-US" sz="1600" dirty="0">
                <a:solidFill>
                  <a:schemeClr val="tx1"/>
                </a:solidFill>
              </a:rPr>
              <a:t>SRM University</a:t>
            </a:r>
          </a:p>
          <a:p>
            <a:pPr>
              <a:defRPr/>
            </a:pPr>
            <a:r>
              <a:rPr lang="en-US" sz="1600" dirty="0">
                <a:solidFill>
                  <a:schemeClr val="tx1"/>
                </a:solidFill>
              </a:rPr>
              <a:t>Department of Computer Science &amp; Engineering</a:t>
            </a:r>
          </a:p>
          <a:p>
            <a:pPr>
              <a:defRPr/>
            </a:pPr>
            <a:endParaRPr lang="en-US" dirty="0"/>
          </a:p>
          <a:p>
            <a:pPr>
              <a:defRPr/>
            </a:pPr>
            <a:endParaRPr lang="en-US" dirty="0"/>
          </a:p>
          <a:p>
            <a:pPr>
              <a:defRPr/>
            </a:pPr>
            <a:endParaRPr lang="en-US" dirty="0"/>
          </a:p>
        </p:txBody>
      </p:sp>
      <p:pic>
        <p:nvPicPr>
          <p:cNvPr id="7173" name="Picture 1"/>
          <p:cNvPicPr>
            <a:picLocks noChangeAspect="1" noChangeArrowheads="1"/>
          </p:cNvPicPr>
          <p:nvPr/>
        </p:nvPicPr>
        <p:blipFill>
          <a:blip r:embed="rId2" cstate="print"/>
          <a:srcRect r="69792" b="37996"/>
          <a:stretch>
            <a:fillRect/>
          </a:stretch>
        </p:blipFill>
        <p:spPr bwMode="auto">
          <a:xfrm>
            <a:off x="228600" y="157163"/>
            <a:ext cx="838200" cy="73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altLang="en-US" smtClean="0"/>
              <a:t>Justification</a:t>
            </a:r>
          </a:p>
        </p:txBody>
      </p:sp>
      <p:sp>
        <p:nvSpPr>
          <p:cNvPr id="2" name="Footer Placeholder 1"/>
          <p:cNvSpPr>
            <a:spLocks noGrp="1"/>
          </p:cNvSpPr>
          <p:nvPr>
            <p:ph type="ftr" sz="quarter" idx="11"/>
          </p:nvPr>
        </p:nvSpPr>
        <p:spPr>
          <a:xfrm>
            <a:off x="-304800" y="6492875"/>
            <a:ext cx="2895600" cy="365125"/>
          </a:xfrm>
        </p:spPr>
        <p:txBody>
          <a:bodyPr/>
          <a:lstStyle/>
          <a:p>
            <a:pPr>
              <a:defRPr/>
            </a:pPr>
            <a:r>
              <a:rPr lang="en-US" sz="1600" dirty="0">
                <a:solidFill>
                  <a:schemeClr val="tx1"/>
                </a:solidFill>
              </a:rPr>
              <a:t>SRM University</a:t>
            </a:r>
          </a:p>
          <a:p>
            <a:pPr>
              <a:defRPr/>
            </a:pPr>
            <a:r>
              <a:rPr lang="en-US" sz="1600" dirty="0">
                <a:solidFill>
                  <a:schemeClr val="tx1"/>
                </a:solidFill>
              </a:rPr>
              <a:t>Department of Computer Science &amp; Engineering</a:t>
            </a:r>
          </a:p>
          <a:p>
            <a:pPr>
              <a:defRPr/>
            </a:pPr>
            <a:endParaRPr lang="en-US" dirty="0"/>
          </a:p>
          <a:p>
            <a:pPr>
              <a:defRPr/>
            </a:pPr>
            <a:endParaRPr lang="en-US" dirty="0"/>
          </a:p>
          <a:p>
            <a:pPr>
              <a:defRPr/>
            </a:pPr>
            <a:endParaRPr lang="en-US" dirty="0"/>
          </a:p>
        </p:txBody>
      </p:sp>
      <p:sp>
        <p:nvSpPr>
          <p:cNvPr id="4" name="Rectangle 3"/>
          <p:cNvSpPr/>
          <p:nvPr/>
        </p:nvSpPr>
        <p:spPr>
          <a:xfrm>
            <a:off x="228600" y="1219200"/>
            <a:ext cx="9156700" cy="4154488"/>
          </a:xfrm>
          <a:prstGeom prst="rect">
            <a:avLst/>
          </a:prstGeom>
        </p:spPr>
        <p:txBody>
          <a:bodyPr>
            <a:spAutoFit/>
          </a:bodyPr>
          <a:lstStyle/>
          <a:p>
            <a:pPr>
              <a:spcBef>
                <a:spcPct val="20000"/>
              </a:spcBef>
              <a:defRPr/>
            </a:pPr>
            <a:endParaRPr lang="en-US" sz="2400" dirty="0">
              <a:solidFill>
                <a:prstClr val="black"/>
              </a:solidFill>
              <a:latin typeface="Calibri"/>
              <a:cs typeface="Arial" panose="020B0604020202020204" pitchFamily="34" charset="0"/>
            </a:endParaRPr>
          </a:p>
          <a:p>
            <a:pPr marL="342900" indent="-342900">
              <a:spcBef>
                <a:spcPct val="20000"/>
              </a:spcBef>
              <a:buFont typeface="Arial" panose="020B0604020202020204" pitchFamily="34" charset="0"/>
              <a:buChar char="•"/>
              <a:defRPr/>
            </a:pPr>
            <a:r>
              <a:rPr lang="en-US" sz="2400" dirty="0">
                <a:solidFill>
                  <a:prstClr val="black"/>
                </a:solidFill>
                <a:latin typeface="Calibri"/>
                <a:cs typeface="Arial" panose="020B0604020202020204" pitchFamily="34" charset="0"/>
              </a:rPr>
              <a:t>Python 3.4.1 would be used as platform to implement our project as it is a powerful language with straight forward syntax.</a:t>
            </a:r>
          </a:p>
          <a:p>
            <a:pPr marL="342900" indent="-342900">
              <a:spcBef>
                <a:spcPct val="20000"/>
              </a:spcBef>
              <a:buFont typeface="Arial" panose="020B0604020202020204" pitchFamily="34" charset="0"/>
              <a:buChar char="•"/>
              <a:defRPr/>
            </a:pPr>
            <a:r>
              <a:rPr lang="en-US" sz="2400" dirty="0">
                <a:solidFill>
                  <a:prstClr val="black"/>
                </a:solidFill>
                <a:latin typeface="Calibri"/>
                <a:cs typeface="Arial" panose="020B0604020202020204" pitchFamily="34" charset="0"/>
              </a:rPr>
              <a:t>Several python packages that are described above ( </a:t>
            </a:r>
            <a:r>
              <a:rPr lang="en-US" sz="2400" dirty="0" err="1">
                <a:solidFill>
                  <a:prstClr val="black"/>
                </a:solidFill>
                <a:latin typeface="Calibri"/>
                <a:cs typeface="Arial" panose="020B0604020202020204" pitchFamily="34" charset="0"/>
              </a:rPr>
              <a:t>numpy</a:t>
            </a:r>
            <a:r>
              <a:rPr lang="en-US" sz="2400" dirty="0">
                <a:solidFill>
                  <a:prstClr val="black"/>
                </a:solidFill>
                <a:latin typeface="Calibri"/>
                <a:cs typeface="Arial" panose="020B0604020202020204" pitchFamily="34" charset="0"/>
              </a:rPr>
              <a:t>, </a:t>
            </a:r>
            <a:r>
              <a:rPr lang="en-US" sz="2400" dirty="0" err="1">
                <a:solidFill>
                  <a:prstClr val="black"/>
                </a:solidFill>
                <a:latin typeface="Calibri"/>
                <a:cs typeface="Arial" panose="020B0604020202020204" pitchFamily="34" charset="0"/>
              </a:rPr>
              <a:t>scipy</a:t>
            </a:r>
            <a:r>
              <a:rPr lang="en-US" sz="2400" dirty="0">
                <a:solidFill>
                  <a:prstClr val="black"/>
                </a:solidFill>
                <a:latin typeface="Calibri"/>
                <a:cs typeface="Arial" panose="020B0604020202020204" pitchFamily="34" charset="0"/>
              </a:rPr>
              <a:t>, </a:t>
            </a:r>
            <a:r>
              <a:rPr lang="en-US" sz="2400" dirty="0" err="1">
                <a:solidFill>
                  <a:prstClr val="black"/>
                </a:solidFill>
                <a:latin typeface="Calibri"/>
                <a:cs typeface="Arial" panose="020B0604020202020204" pitchFamily="34" charset="0"/>
              </a:rPr>
              <a:t>matplotlib</a:t>
            </a:r>
            <a:r>
              <a:rPr lang="en-US" sz="2400" dirty="0">
                <a:solidFill>
                  <a:prstClr val="black"/>
                </a:solidFill>
                <a:latin typeface="Calibri"/>
                <a:cs typeface="Arial" panose="020B0604020202020204" pitchFamily="34" charset="0"/>
              </a:rPr>
              <a:t>) would be used in our project.</a:t>
            </a:r>
          </a:p>
          <a:p>
            <a:pPr marL="342900" indent="-342900">
              <a:spcBef>
                <a:spcPct val="20000"/>
              </a:spcBef>
              <a:buFont typeface="Arial" panose="020B0604020202020204" pitchFamily="34" charset="0"/>
              <a:buChar char="•"/>
              <a:defRPr/>
            </a:pPr>
            <a:r>
              <a:rPr lang="en-US" sz="2400" dirty="0">
                <a:solidFill>
                  <a:prstClr val="black"/>
                </a:solidFill>
                <a:latin typeface="Calibri"/>
                <a:cs typeface="Arial" panose="020B0604020202020204" pitchFamily="34" charset="0"/>
              </a:rPr>
              <a:t>The gradient descent algorithm would be used as logic to get inputs and predict the efficient output.</a:t>
            </a:r>
          </a:p>
          <a:p>
            <a:pPr marL="342900" indent="-342900">
              <a:spcBef>
                <a:spcPct val="20000"/>
              </a:spcBef>
              <a:buFont typeface="Arial" panose="020B0604020202020204" pitchFamily="34" charset="0"/>
              <a:buChar char="•"/>
              <a:defRPr/>
            </a:pPr>
            <a:r>
              <a:rPr lang="en-US" sz="2400" dirty="0">
                <a:solidFill>
                  <a:prstClr val="black"/>
                </a:solidFill>
                <a:latin typeface="Calibri"/>
                <a:cs typeface="Arial" panose="020B0604020202020204" pitchFamily="34" charset="0"/>
              </a:rPr>
              <a:t>Graphs would be given to show our predicted outputs and then conclusion can be drawn.</a:t>
            </a:r>
          </a:p>
          <a:p>
            <a:pPr marL="342900" indent="-342900">
              <a:spcBef>
                <a:spcPct val="20000"/>
              </a:spcBef>
              <a:buFont typeface="Arial" panose="020B0604020202020204" pitchFamily="34" charset="0"/>
              <a:buChar char="•"/>
              <a:defRPr/>
            </a:pPr>
            <a:endParaRPr lang="en-US" sz="2400" dirty="0">
              <a:solidFill>
                <a:prstClr val="black"/>
              </a:solidFill>
              <a:latin typeface="Calibri"/>
              <a:cs typeface="Arial" panose="020B0604020202020204" pitchFamily="34" charset="0"/>
            </a:endParaRPr>
          </a:p>
        </p:txBody>
      </p:sp>
      <p:pic>
        <p:nvPicPr>
          <p:cNvPr id="8197" name="Picture 1"/>
          <p:cNvPicPr>
            <a:picLocks noChangeAspect="1" noChangeArrowheads="1"/>
          </p:cNvPicPr>
          <p:nvPr/>
        </p:nvPicPr>
        <p:blipFill>
          <a:blip r:embed="rId2" cstate="print"/>
          <a:srcRect r="69792" b="37996"/>
          <a:stretch>
            <a:fillRect/>
          </a:stretch>
        </p:blipFill>
        <p:spPr bwMode="auto">
          <a:xfrm>
            <a:off x="228600" y="157163"/>
            <a:ext cx="774700" cy="681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69925" y="5688013"/>
            <a:ext cx="8229600" cy="1143000"/>
          </a:xfrm>
        </p:spPr>
        <p:txBody>
          <a:bodyPr/>
          <a:lstStyle/>
          <a:p>
            <a:r>
              <a:rPr lang="en-US" altLang="en-US" sz="2800" smtClean="0"/>
              <a:t>Architectural diagram</a:t>
            </a:r>
          </a:p>
        </p:txBody>
      </p:sp>
      <p:pic>
        <p:nvPicPr>
          <p:cNvPr id="9219" name="Picture 4"/>
          <p:cNvPicPr>
            <a:picLocks noChangeAspect="1"/>
          </p:cNvPicPr>
          <p:nvPr/>
        </p:nvPicPr>
        <p:blipFill>
          <a:blip r:embed="rId2" cstate="print"/>
          <a:srcRect/>
          <a:stretch>
            <a:fillRect/>
          </a:stretch>
        </p:blipFill>
        <p:spPr bwMode="auto">
          <a:xfrm>
            <a:off x="685800" y="76200"/>
            <a:ext cx="7620000" cy="5867400"/>
          </a:xfrm>
          <a:prstGeom prst="rect">
            <a:avLst/>
          </a:prstGeom>
          <a:noFill/>
          <a:ln w="9525">
            <a:noFill/>
            <a:miter lim="800000"/>
            <a:headEnd/>
            <a:tailEnd/>
          </a:ln>
        </p:spPr>
      </p:pic>
      <p:pic>
        <p:nvPicPr>
          <p:cNvPr id="9220" name="Picture 1"/>
          <p:cNvPicPr>
            <a:picLocks noChangeAspect="1" noChangeArrowheads="1"/>
          </p:cNvPicPr>
          <p:nvPr/>
        </p:nvPicPr>
        <p:blipFill>
          <a:blip r:embed="rId3" cstate="print"/>
          <a:srcRect r="69792" b="37996"/>
          <a:stretch>
            <a:fillRect/>
          </a:stretch>
        </p:blipFill>
        <p:spPr bwMode="auto">
          <a:xfrm>
            <a:off x="228600" y="157163"/>
            <a:ext cx="774700" cy="681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a:xfrm>
            <a:off x="152400" y="5730875"/>
            <a:ext cx="8229600" cy="1143000"/>
          </a:xfrm>
        </p:spPr>
        <p:txBody>
          <a:bodyPr/>
          <a:lstStyle/>
          <a:p>
            <a:r>
              <a:rPr lang="en-US" altLang="en-US" sz="1800" smtClean="0"/>
              <a:t/>
            </a:r>
            <a:br>
              <a:rPr lang="en-US" altLang="en-US" sz="1800" smtClean="0"/>
            </a:br>
            <a:r>
              <a:rPr lang="en-US" altLang="en-US" sz="1800" smtClean="0"/>
              <a:t/>
            </a:r>
            <a:br>
              <a:rPr lang="en-US" altLang="en-US" sz="1800" smtClean="0"/>
            </a:br>
            <a:r>
              <a:rPr lang="en-US" altLang="en-US" sz="1800" smtClean="0"/>
              <a:t>Usecase diagram for Gradient descent</a:t>
            </a:r>
          </a:p>
        </p:txBody>
      </p:sp>
      <p:pic>
        <p:nvPicPr>
          <p:cNvPr id="10243" name="Picture 1"/>
          <p:cNvPicPr>
            <a:picLocks noChangeAspect="1" noChangeArrowheads="1"/>
          </p:cNvPicPr>
          <p:nvPr/>
        </p:nvPicPr>
        <p:blipFill>
          <a:blip r:embed="rId2" cstate="print"/>
          <a:srcRect r="69792" b="37996"/>
          <a:stretch>
            <a:fillRect/>
          </a:stretch>
        </p:blipFill>
        <p:spPr bwMode="auto">
          <a:xfrm>
            <a:off x="228600" y="157163"/>
            <a:ext cx="914400" cy="803275"/>
          </a:xfrm>
          <a:prstGeom prst="rect">
            <a:avLst/>
          </a:prstGeom>
          <a:noFill/>
          <a:ln w="9525">
            <a:noFill/>
            <a:miter lim="800000"/>
            <a:headEnd/>
            <a:tailEnd/>
          </a:ln>
        </p:spPr>
      </p:pic>
      <p:pic>
        <p:nvPicPr>
          <p:cNvPr id="10244" name="Picture 1"/>
          <p:cNvPicPr>
            <a:picLocks noChangeAspect="1"/>
          </p:cNvPicPr>
          <p:nvPr/>
        </p:nvPicPr>
        <p:blipFill>
          <a:blip r:embed="rId3" cstate="print"/>
          <a:srcRect/>
          <a:stretch>
            <a:fillRect/>
          </a:stretch>
        </p:blipFill>
        <p:spPr bwMode="auto">
          <a:xfrm>
            <a:off x="1524000" y="-20638"/>
            <a:ext cx="6172200" cy="6489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t>PHASES OF ARCHITECTURE </a:t>
            </a:r>
          </a:p>
        </p:txBody>
      </p:sp>
      <p:sp>
        <p:nvSpPr>
          <p:cNvPr id="12291" name="Content Placeholder 4"/>
          <p:cNvSpPr>
            <a:spLocks noGrp="1"/>
          </p:cNvSpPr>
          <p:nvPr>
            <p:ph idx="1"/>
          </p:nvPr>
        </p:nvSpPr>
        <p:spPr/>
        <p:txBody>
          <a:bodyPr/>
          <a:lstStyle/>
          <a:p>
            <a:r>
              <a:rPr lang="en-US" altLang="en-US" sz="2400" dirty="0" smtClean="0"/>
              <a:t>Data set:- this data set initially consists of complex information </a:t>
            </a:r>
            <a:r>
              <a:rPr lang="en-US" altLang="en-US" sz="2400" dirty="0" err="1" smtClean="0"/>
              <a:t>eg</a:t>
            </a:r>
            <a:r>
              <a:rPr lang="en-US" altLang="en-US" sz="2400" dirty="0" smtClean="0"/>
              <a:t> images</a:t>
            </a:r>
          </a:p>
          <a:p>
            <a:r>
              <a:rPr lang="en-US" altLang="en-US" sz="2400" dirty="0" smtClean="0"/>
              <a:t>User knowledge base:- the user imparts his/her knowledge to the initial data set and helps in generation of training data.</a:t>
            </a:r>
          </a:p>
          <a:p>
            <a:r>
              <a:rPr lang="en-US" altLang="en-US" sz="2400" dirty="0" smtClean="0"/>
              <a:t>Training Data set: a training set is a set of data used in various areas of information science for predictive relationship. This training set consists data in form of input and output</a:t>
            </a:r>
            <a:r>
              <a:rPr lang="en-US" altLang="en-US" dirty="0" smtClean="0"/>
              <a:t>.</a:t>
            </a:r>
          </a:p>
          <a:p>
            <a:r>
              <a:rPr lang="en-US" altLang="en-US" sz="2400" dirty="0" smtClean="0"/>
              <a:t>Machine Learning algorithm:-various machine learning algorithm are imparted so that it can be converted to Machine learning model</a:t>
            </a:r>
            <a:r>
              <a:rPr lang="en-US" altLang="en-US" dirty="0" smtClean="0"/>
              <a:t>.</a:t>
            </a:r>
          </a:p>
          <a:p>
            <a:endParaRPr lang="en-US" altLang="en-US" dirty="0" smtClean="0"/>
          </a:p>
        </p:txBody>
      </p:sp>
      <p:sp>
        <p:nvSpPr>
          <p:cNvPr id="3" name="Footer Placeholder 2"/>
          <p:cNvSpPr>
            <a:spLocks noGrp="1"/>
          </p:cNvSpPr>
          <p:nvPr>
            <p:ph type="ftr" sz="quarter" idx="11"/>
          </p:nvPr>
        </p:nvSpPr>
        <p:spPr>
          <a:xfrm>
            <a:off x="3124200" y="6723063"/>
            <a:ext cx="2895600" cy="365125"/>
          </a:xfrm>
        </p:spPr>
        <p:txBody>
          <a:bodyPr/>
          <a:lstStyle/>
          <a:p>
            <a:pPr>
              <a:defRPr/>
            </a:pPr>
            <a:r>
              <a:rPr lang="en-US" dirty="0">
                <a:solidFill>
                  <a:schemeClr val="tx1"/>
                </a:solidFill>
              </a:rPr>
              <a:t>SRM University</a:t>
            </a:r>
          </a:p>
          <a:p>
            <a:pPr>
              <a:defRPr/>
            </a:pPr>
            <a:r>
              <a:rPr lang="en-US" dirty="0">
                <a:solidFill>
                  <a:schemeClr val="tx1"/>
                </a:solidFill>
              </a:rPr>
              <a:t>Department of Computer Science &amp; Engineering</a:t>
            </a:r>
          </a:p>
          <a:p>
            <a:pPr>
              <a:defRPr/>
            </a:pPr>
            <a:endParaRPr lang="en-US" dirty="0"/>
          </a:p>
          <a:p>
            <a:pPr>
              <a:defRPr/>
            </a:pPr>
            <a:endParaRPr lang="en-US" dirty="0"/>
          </a:p>
          <a:p>
            <a:pPr>
              <a:defRPr/>
            </a:pPr>
            <a:endParaRPr lang="en-US" dirty="0"/>
          </a:p>
          <a:p>
            <a:pPr>
              <a:defRPr/>
            </a:pPr>
            <a:endParaRPr lang="en-US" dirty="0"/>
          </a:p>
        </p:txBody>
      </p:sp>
      <p:pic>
        <p:nvPicPr>
          <p:cNvPr id="12293" name="Picture 1"/>
          <p:cNvPicPr>
            <a:picLocks noChangeAspect="1" noChangeArrowheads="1"/>
          </p:cNvPicPr>
          <p:nvPr/>
        </p:nvPicPr>
        <p:blipFill>
          <a:blip r:embed="rId2" cstate="print"/>
          <a:srcRect r="69792" b="37996"/>
          <a:stretch>
            <a:fillRect/>
          </a:stretch>
        </p:blipFill>
        <p:spPr bwMode="auto">
          <a:xfrm>
            <a:off x="228600" y="157163"/>
            <a:ext cx="914400" cy="80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782</Words>
  <Application>Microsoft Office PowerPoint</Application>
  <PresentationFormat>On-screen Show (4:3)</PresentationFormat>
  <Paragraphs>95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PREDICTION MODEL USING MACHINE LEARNING</vt:lpstr>
      <vt:lpstr>ABSTRACT</vt:lpstr>
      <vt:lpstr>Existing System &amp; its Drawbacks</vt:lpstr>
      <vt:lpstr>Proposed system</vt:lpstr>
      <vt:lpstr>Requirements for the project</vt:lpstr>
      <vt:lpstr>Justification</vt:lpstr>
      <vt:lpstr>Architectural diagram</vt:lpstr>
      <vt:lpstr>  Usecase diagram for Gradient descent</vt:lpstr>
      <vt:lpstr>PHASES OF ARCHITECTURE </vt:lpstr>
      <vt:lpstr>PHASES OF ARCHITECTURE</vt:lpstr>
      <vt:lpstr>USED PACKAGES </vt:lpstr>
      <vt:lpstr>DATA SETS AND INTERPRETATION</vt:lpstr>
      <vt:lpstr>DATA NORMALIZATION(FEATURE EXTARACTION)</vt:lpstr>
      <vt:lpstr>Linear regression</vt:lpstr>
      <vt:lpstr>Slide 15</vt:lpstr>
      <vt:lpstr>Slide 16</vt:lpstr>
      <vt:lpstr>Slide 17</vt:lpstr>
      <vt:lpstr>Slide 18</vt:lpstr>
      <vt:lpstr>Slide 19</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karan saxena</dc:creator>
  <cp:lastModifiedBy>HP</cp:lastModifiedBy>
  <cp:revision>48</cp:revision>
  <dcterms:created xsi:type="dcterms:W3CDTF">2015-02-08T04:00:44Z</dcterms:created>
  <dcterms:modified xsi:type="dcterms:W3CDTF">2017-04-21T07:33:20Z</dcterms:modified>
</cp:coreProperties>
</file>