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91" r:id="rId8"/>
    <p:sldId id="263" r:id="rId9"/>
    <p:sldId id="264" r:id="rId10"/>
    <p:sldId id="265" r:id="rId11"/>
    <p:sldId id="29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4" r:id="rId22"/>
    <p:sldId id="293" r:id="rId23"/>
    <p:sldId id="275" r:id="rId24"/>
    <p:sldId id="295" r:id="rId25"/>
    <p:sldId id="276" r:id="rId26"/>
    <p:sldId id="277" r:id="rId27"/>
    <p:sldId id="278" r:id="rId28"/>
    <p:sldId id="279" r:id="rId29"/>
    <p:sldId id="280" r:id="rId30"/>
    <p:sldId id="281" r:id="rId31"/>
    <p:sldId id="296" r:id="rId32"/>
    <p:sldId id="297" r:id="rId33"/>
    <p:sldId id="298" r:id="rId34"/>
    <p:sldId id="299" r:id="rId35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3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28992" y="6357958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GIF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5000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41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8605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1487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timg.jpg"/>
          <p:cNvPicPr>
            <a:picLocks noChangeAspect="1"/>
          </p:cNvPicPr>
          <p:nvPr/>
        </p:nvPicPr>
        <p:blipFill>
          <a:blip r:embed="rId12">
            <a:lum bright="10000"/>
          </a:blip>
          <a:stretch>
            <a:fillRect/>
          </a:stretch>
        </p:blipFill>
        <p:spPr>
          <a:xfrm>
            <a:off x="6870526" y="5500702"/>
            <a:ext cx="2273474" cy="13572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直接连接符 8"/>
          <p:cNvCxnSpPr/>
          <p:nvPr/>
        </p:nvCxnSpPr>
        <p:spPr>
          <a:xfrm>
            <a:off x="785786" y="500042"/>
            <a:ext cx="8215370" cy="1588"/>
          </a:xfrm>
          <a:prstGeom prst="line">
            <a:avLst/>
          </a:prstGeom>
          <a:ln w="349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6224598" y="2786058"/>
            <a:ext cx="4991136" cy="9524"/>
          </a:xfrm>
          <a:prstGeom prst="line">
            <a:avLst/>
          </a:prstGeom>
          <a:ln w="349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logo_index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2019086" cy="468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15140" y="14285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概率论与数理统计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2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9.GIF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4.png"/><Relationship Id="rId3" Type="http://schemas.openxmlformats.org/officeDocument/2006/relationships/image" Target="../media/image43.GIF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7.GIF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3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4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61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66.wmf"/><Relationship Id="rId15" Type="http://schemas.openxmlformats.org/officeDocument/2006/relationships/vmlDrawing" Target="../drawings/vmlDrawing1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72.png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5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73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6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82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79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68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w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9.GIF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第八章</a:t>
            </a:r>
            <a:r>
              <a:rPr lang="en-US" altLang="zh-CN" dirty="0" smtClean="0"/>
              <a:t>		</a:t>
            </a:r>
            <a:r>
              <a:rPr lang="zh-CN" altLang="en-US" dirty="0" smtClean="0"/>
              <a:t>假设检验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794" y="2500306"/>
            <a:ext cx="5829296" cy="2714644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第一节</a:t>
            </a:r>
            <a:r>
              <a:rPr lang="en-US" altLang="zh-CN" sz="2400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假设检验的基本思想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>
              <a:spcBef>
                <a:spcPts val="120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第二节</a:t>
            </a:r>
            <a:r>
              <a:rPr lang="en-US" altLang="zh-CN" sz="2400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单个正态总体均值的假设检验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>
              <a:spcBef>
                <a:spcPts val="120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第三节     单个正态总体方差的假设检验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>
              <a:spcBef>
                <a:spcPts val="120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第四节     两个正态总体均值的假设检验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algn="l">
              <a:spcBef>
                <a:spcPts val="120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第五节     两个正态总体方差的假设检验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57224" y="3786190"/>
            <a:ext cx="74327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于是接受假设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认为这天打包机工作正常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857224" y="928670"/>
          <a:ext cx="4228992" cy="4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46634400" imgH="5181600" progId="Equation.DSMT4">
                  <p:embed/>
                </p:oleObj>
              </mc:Choice>
              <mc:Fallback>
                <p:oleObj name="Equation" r:id="rId1" imgW="46634400" imgH="5181600" progId="Equation.DSMT4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224" y="928670"/>
                        <a:ext cx="4228992" cy="469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830263" y="1571625"/>
          <a:ext cx="37226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40843200" imgH="5486400" progId="Equation.DSMT4">
                  <p:embed/>
                </p:oleObj>
              </mc:Choice>
              <mc:Fallback>
                <p:oleObj name="Equation" r:id="rId3" imgW="40843200" imgH="5486400" progId="Equation.DSMT4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263" y="1571625"/>
                        <a:ext cx="3722687" cy="500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928662" y="2214554"/>
          <a:ext cx="74120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77114400" imgH="11887200" progId="Equation.DSMT4">
                  <p:embed/>
                </p:oleObj>
              </mc:Choice>
              <mc:Fallback>
                <p:oleObj name="Equation" r:id="rId5" imgW="77114400" imgH="11887200" progId="Equation.DSMT4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62" y="2214554"/>
                        <a:ext cx="7412038" cy="1143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57224" y="4475157"/>
            <a:ext cx="7432700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从这个例子可以看出原假设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能否被接受，依赖于实数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的选取，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实数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称为显著性水平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571472" y="762000"/>
            <a:ext cx="7543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以上所采取的检验法是符合实际推断原理的.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642910" y="1600200"/>
          <a:ext cx="803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192938400" imgH="10058400" progId="Equation.3">
                  <p:embed/>
                </p:oleObj>
              </mc:Choice>
              <mc:Fallback>
                <p:oleObj name="Equation" r:id="rId1" imgW="192938400" imgH="100584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910" y="1600200"/>
                        <a:ext cx="80391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85090" y="2338070"/>
          <a:ext cx="8658225" cy="312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619500" imgH="1409700" progId="Equation.DSMT4">
                  <p:embed/>
                </p:oleObj>
              </mc:Choice>
              <mc:Fallback>
                <p:oleObj name="Equation" r:id="rId3" imgW="3619500" imgH="14097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90" y="2338070"/>
                        <a:ext cx="8658225" cy="31254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785786" y="3286124"/>
          <a:ext cx="7286676" cy="1596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76504800" imgH="16764000" progId="Equation.DSMT4">
                  <p:embed/>
                </p:oleObj>
              </mc:Choice>
              <mc:Fallback>
                <p:oleObj name="Equation" r:id="rId1" imgW="76504800" imgH="16764000" progId="Equation.DSMT4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5786" y="3286124"/>
                        <a:ext cx="7286676" cy="15966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785786" y="1000108"/>
          <a:ext cx="7616835" cy="214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80162400" imgH="22555200" progId="Equation.DSMT4">
                  <p:embed/>
                </p:oleObj>
              </mc:Choice>
              <mc:Fallback>
                <p:oleObj name="Equation" r:id="rId3" imgW="80162400" imgH="22555200" progId="Equation.DSMT4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786" y="1000108"/>
                        <a:ext cx="7616835" cy="21431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9925"/>
            <a:ext cx="7273925" cy="769441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二、假设检验的相关概念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873125" y="1524000"/>
            <a:ext cx="42322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显著性水平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857224" y="2214554"/>
          <a:ext cx="7429552" cy="196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80772000" imgH="21336000" progId="Equation.DSMT4">
                  <p:embed/>
                </p:oleObj>
              </mc:Choice>
              <mc:Fallback>
                <p:oleObj name="Equation" r:id="rId1" imgW="80772000" imgH="21336000" progId="Equation.DSMT4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224" y="2214554"/>
                        <a:ext cx="7429552" cy="19625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1000100" y="4500570"/>
          <a:ext cx="6786610" cy="144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78943200" imgH="16764000" progId="Equation.DSMT4">
                  <p:embed/>
                </p:oleObj>
              </mc:Choice>
              <mc:Fallback>
                <p:oleObj name="Equation" r:id="rId3" imgW="78943200" imgH="16764000" progId="Equation.DSMT4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100" y="4500570"/>
                        <a:ext cx="6786610" cy="14411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000100" y="928670"/>
          <a:ext cx="7034663" cy="154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76504800" imgH="16764000" progId="Equation.DSMT4">
                  <p:embed/>
                </p:oleObj>
              </mc:Choice>
              <mc:Fallback>
                <p:oleObj name="Equation" r:id="rId1" imgW="76504800" imgH="167640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00" y="928670"/>
                        <a:ext cx="7034663" cy="15414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1041400" y="3632200"/>
          <a:ext cx="7302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75260000" imgH="23774400" progId="Equation.3">
                  <p:embed/>
                </p:oleObj>
              </mc:Choice>
              <mc:Fallback>
                <p:oleObj name="Equation" r:id="rId3" imgW="175260000" imgH="237744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1400" y="3632200"/>
                        <a:ext cx="7302500" cy="990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076325" y="2895600"/>
          <a:ext cx="374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89916000" imgH="10363200" progId="Equation.3">
                  <p:embed/>
                </p:oleObj>
              </mc:Choice>
              <mc:Fallback>
                <p:oleObj name="Equation" r:id="rId5" imgW="89916000" imgH="103632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6325" y="2895600"/>
                        <a:ext cx="37465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2"/>
          <p:cNvSpPr txBox="1">
            <a:spLocks noChangeArrowheads="1"/>
          </p:cNvSpPr>
          <p:nvPr/>
        </p:nvSpPr>
        <p:spPr bwMode="auto">
          <a:xfrm>
            <a:off x="873125" y="762000"/>
            <a:ext cx="49942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检验统计量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928662" y="1357298"/>
          <a:ext cx="5886493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62788800" imgH="10668000" progId="Equation.DSMT4">
                  <p:embed/>
                </p:oleObj>
              </mc:Choice>
              <mc:Fallback>
                <p:oleObj name="Equation" r:id="rId1" imgW="62788800" imgH="10668000" progId="Equation.DSMT4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62" y="1357298"/>
                        <a:ext cx="5886493" cy="10001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873125" y="2362200"/>
            <a:ext cx="49942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原假设与备择假设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838200" y="2992438"/>
            <a:ext cx="5334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假设检验问题通常叙述为: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5181600" y="3068638"/>
          <a:ext cx="303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72847200" imgH="9753600" progId="Equation.3">
                  <p:embed/>
                </p:oleObj>
              </mc:Choice>
              <mc:Fallback>
                <p:oleObj name="Equation" r:id="rId3" imgW="72847200" imgH="975360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3068638"/>
                        <a:ext cx="30353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960462" y="4454525"/>
          <a:ext cx="711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70688000" imgH="10972800" progId="Equation.3">
                  <p:embed/>
                </p:oleObj>
              </mc:Choice>
              <mc:Fallback>
                <p:oleObj name="Equation" r:id="rId5" imgW="170688000" imgH="1097280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0462" y="4454525"/>
                        <a:ext cx="7112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857224" y="5072074"/>
          <a:ext cx="6667544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73152000" imgH="5486400" progId="Equation.DSMT4">
                  <p:embed/>
                </p:oleObj>
              </mc:Choice>
              <mc:Fallback>
                <p:oleObj name="Equation" r:id="rId7" imgW="73152000" imgH="5486400" progId="Equation.DSMT4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7224" y="5072074"/>
                        <a:ext cx="6667544" cy="5000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914400" y="3733800"/>
          <a:ext cx="518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24358400" imgH="10668000" progId="Equation.3">
                  <p:embed/>
                </p:oleObj>
              </mc:Choice>
              <mc:Fallback>
                <p:oleObj name="Equation" r:id="rId9" imgW="124358400" imgH="10668000" progId="Equation.3">
                  <p:embed/>
                  <p:pic>
                    <p:nvPicPr>
                      <p:cNvPr id="0" name="Object 1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51816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4" grpId="0" autoUpdateAnimBg="0"/>
      <p:bldP spid="6247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873125" y="830263"/>
            <a:ext cx="4994275" cy="62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拒绝域与临界点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914400" y="1439863"/>
            <a:ext cx="7620000" cy="1630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当检验统计量取某个区域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中的值时, 我们拒绝原假设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则称区域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拒绝域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拒绝域的边界点称为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临界点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936625" y="3116263"/>
            <a:ext cx="3505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如在前面实例中, 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1000100" y="3857628"/>
          <a:ext cx="3371902" cy="51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35966400" imgH="5486400" progId="Equation.DSMT4">
                  <p:embed/>
                </p:oleObj>
              </mc:Choice>
              <mc:Fallback>
                <p:oleObj name="Equation" r:id="rId1" imgW="35966400" imgH="5486400" progId="Equation.DSMT4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00" y="3857628"/>
                        <a:ext cx="3371902" cy="51435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1071538" y="4572008"/>
          <a:ext cx="4429156" cy="50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48158400" imgH="5486400" progId="Equation.DSMT4">
                  <p:embed/>
                </p:oleObj>
              </mc:Choice>
              <mc:Fallback>
                <p:oleObj name="Equation" r:id="rId3" imgW="48158400" imgH="5486400" progId="Equation.DSMT4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1538" y="4572008"/>
                        <a:ext cx="4429156" cy="504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503" name="Picture 15" descr="AG00017_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2933700"/>
            <a:ext cx="180498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 autoUpdateAnimBg="0"/>
      <p:bldP spid="634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8"/>
          <p:cNvSpPr txBox="1">
            <a:spLocks noChangeArrowheads="1"/>
          </p:cNvSpPr>
          <p:nvPr/>
        </p:nvSpPr>
        <p:spPr bwMode="auto">
          <a:xfrm>
            <a:off x="873125" y="762000"/>
            <a:ext cx="49942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两类错误及记号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914400" y="1219200"/>
            <a:ext cx="7543800" cy="2143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假设检验的依据是: 小概率事件在一次试验中很难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发生. 但是由于样本的随机性和局限性，很难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发生不等于不发生, 因而假设检验所作出的结论有可能是错误的. 这种错误有两类: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914400" y="3419475"/>
            <a:ext cx="7543800" cy="2143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 当原假设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为真, 观察值却落入拒绝域, 而作出了拒绝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的判断, 称做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第一类错误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又叫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弃真错误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这类错误是“以真为假”. 犯第一类错误的概率是显著性水平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4714875" y="5143500"/>
          <a:ext cx="35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8534400" imgH="5486400" progId="Equation.3">
                  <p:embed/>
                </p:oleObj>
              </mc:Choice>
              <mc:Fallback>
                <p:oleObj name="Equation" r:id="rId1" imgW="8534400" imgH="5486400" progId="Equation.3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4875" y="5143500"/>
                        <a:ext cx="355600" cy="228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 autoUpdateAnimBg="0"/>
      <p:bldP spid="6452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543800" cy="1630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  当原假设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不真, 而观察值却落入接受域, 而作出了接受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的判断, 称做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第二类错误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又叫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取伪错误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这类错误是“以假为真”.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 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003300" y="3048000"/>
          <a:ext cx="681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163677600" imgH="11887200" progId="Equation.3">
                  <p:embed/>
                </p:oleObj>
              </mc:Choice>
              <mc:Fallback>
                <p:oleObj name="Equation" r:id="rId1" imgW="163677600" imgH="118872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3300" y="3048000"/>
                        <a:ext cx="6819900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914400" y="3625850"/>
            <a:ext cx="7543800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当样本容量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一定时,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 若减少犯第一类错误的概率, 则犯第二类错误的概率往往增大.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952500" y="2347913"/>
            <a:ext cx="4575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犯第二类错误的概率记为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914400" y="4676775"/>
            <a:ext cx="7543800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        若要使犯两类错误的概率都减小, 除非增加样本容量.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Math1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  <p:bldP spid="74757" grpId="0" autoUpdateAnimBg="0"/>
      <p:bldP spid="7475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5638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显著性检验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785786" y="1591601"/>
            <a:ext cx="7620000" cy="34532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7200" algn="just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在实际工作中，由于受到各种条件的限制，不能增加样本容量。因此在假设检验时，通常的做法是在控制犯第一类错误的概率为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α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的前提下，尽量减小犯第二类错误的概率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.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这种只对犯第一类错误的概率加以控制的检验问题称为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显著性检验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问题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.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Math1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6775"/>
            <a:ext cx="8229600" cy="769441"/>
          </a:xfrm>
          <a:noFill/>
        </p:spPr>
        <p:txBody>
          <a:bodyPr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第一节  假设检验</a:t>
            </a:r>
            <a:r>
              <a:rPr lang="zh-CN" altLang="en-US" dirty="0" smtClean="0"/>
              <a:t>的基本思想</a:t>
            </a:r>
            <a:endParaRPr lang="zh-CN" altLang="en-US" dirty="0" smtClean="0">
              <a:latin typeface="黑体" panose="02010609060101010101" pitchFamily="49" charset="-122"/>
            </a:endParaRP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2057400" y="2889250"/>
            <a:ext cx="5867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anose="02010609060101010101" pitchFamily="49" charset="-122"/>
              </a:rPr>
              <a:t>二、假设检验的相关概念</a:t>
            </a:r>
            <a:endParaRPr lang="zh-CN" altLang="en-US" sz="3200" b="1">
              <a:ea typeface="黑体" panose="02010609060101010101" pitchFamily="49" charset="-122"/>
            </a:endParaRP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2078038" y="3611563"/>
            <a:ext cx="59229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anose="02010609060101010101" pitchFamily="49" charset="-122"/>
              </a:rPr>
              <a:t>三、假设检验的一般步骤</a:t>
            </a:r>
            <a:endParaRPr lang="zh-CN" altLang="en-US" sz="3200" b="1">
              <a:ea typeface="黑体" panose="02010609060101010101" pitchFamily="49" charset="-122"/>
            </a:endParaRP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2057400" y="2209800"/>
            <a:ext cx="57150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anose="02010609060101010101" pitchFamily="49" charset="-122"/>
              </a:rPr>
              <a:t>一、假设检验的基本原理</a:t>
            </a:r>
            <a:endParaRPr lang="zh-CN" altLang="en-US" sz="3200" b="1">
              <a:ea typeface="黑体" panose="02010609060101010101" pitchFamily="49" charset="-122"/>
            </a:endParaRP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2106613" y="4297363"/>
            <a:ext cx="449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ea typeface="黑体" panose="02010609060101010101" pitchFamily="49" charset="-122"/>
              </a:rPr>
              <a:t>四</a:t>
            </a:r>
            <a:r>
              <a:rPr lang="zh-CN" altLang="en-US" sz="3200" b="1" dirty="0" smtClean="0">
                <a:ea typeface="黑体" panose="02010609060101010101" pitchFamily="49" charset="-122"/>
              </a:rPr>
              <a:t>、小结</a:t>
            </a:r>
            <a:endParaRPr lang="zh-CN" altLang="en-US" sz="3200" b="1" dirty="0">
              <a:ea typeface="黑体" panose="02010609060101010101" pitchFamily="49" charset="-122"/>
            </a:endParaRPr>
          </a:p>
        </p:txBody>
      </p:sp>
      <p:sp>
        <p:nvSpPr>
          <p:cNvPr id="32776" name="AutoShape 10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305800" y="6172200"/>
            <a:ext cx="381000" cy="381000"/>
          </a:xfrm>
          <a:prstGeom prst="actionButtonBlank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133600" y="2286000"/>
            <a:ext cx="4572000" cy="449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Rectangle 1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209800" y="3733800"/>
            <a:ext cx="4572000" cy="420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74" name="Group 114"/>
          <p:cNvGraphicFramePr>
            <a:graphicFrameLocks noGrp="1"/>
          </p:cNvGraphicFramePr>
          <p:nvPr/>
        </p:nvGraphicFramePr>
        <p:xfrm>
          <a:off x="1066800" y="2152650"/>
          <a:ext cx="7302500" cy="2514600"/>
        </p:xfrm>
        <a:graphic>
          <a:graphicData uri="http://schemas.openxmlformats.org/drawingml/2006/table">
            <a:tbl>
              <a:tblPr/>
              <a:tblGrid>
                <a:gridCol w="2311400"/>
                <a:gridCol w="2311400"/>
                <a:gridCol w="2679700"/>
              </a:tblGrid>
              <a:tr h="6286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所作决策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真实情况(未知)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62865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为真</a:t>
                      </a:r>
                      <a:endParaRPr kumimoji="1" lang="zh-CN" alt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不真</a:t>
                      </a: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接受 </a:t>
                      </a: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正确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犯第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类错误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 </a:t>
                      </a: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犯第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类错误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正确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99" name="Text Box 39"/>
          <p:cNvSpPr txBox="1">
            <a:spLocks noChangeArrowheads="1"/>
          </p:cNvSpPr>
          <p:nvPr/>
        </p:nvSpPr>
        <p:spPr bwMode="auto">
          <a:xfrm>
            <a:off x="2782888" y="1557338"/>
            <a:ext cx="5029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假设检验的两类错误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642910" y="1643050"/>
          <a:ext cx="7719218" cy="20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82905600" imgH="22250400" progId="Equation.DSMT4">
                  <p:embed/>
                </p:oleObj>
              </mc:Choice>
              <mc:Fallback>
                <p:oleObj name="Equation" r:id="rId1" imgW="82905600" imgH="22250400" progId="Equation.DSMT4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910" y="1643050"/>
                        <a:ext cx="7719218" cy="20717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85786" y="928670"/>
            <a:ext cx="643731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双边备择假设与双边假设检验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9" descr="卡通人20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62786" y="928670"/>
            <a:ext cx="5603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929066"/>
            <a:ext cx="6286544" cy="260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852488" y="838200"/>
            <a:ext cx="66706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右边检验与左边检验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914400" y="1574800"/>
          <a:ext cx="7150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171602400" imgH="22555200" progId="Equation.3">
                  <p:embed/>
                </p:oleObj>
              </mc:Choice>
              <mc:Fallback>
                <p:oleObj name="Equation" r:id="rId1" imgW="171602400" imgH="225552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574800"/>
                        <a:ext cx="7150100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914400" y="2738438"/>
          <a:ext cx="7150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71602400" imgH="22555200" progId="Equation.3">
                  <p:embed/>
                </p:oleObj>
              </mc:Choice>
              <mc:Fallback>
                <p:oleObj name="Equation" r:id="rId3" imgW="171602400" imgH="225552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738438"/>
                        <a:ext cx="7150100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838200" y="3886200"/>
            <a:ext cx="7467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右边检验与左边检验统称为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单边检验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390" name="Picture 7" descr="跑步1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4267200"/>
            <a:ext cx="8382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786" y="3786190"/>
            <a:ext cx="554289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5348293" cy="23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500826" y="1838317"/>
            <a:ext cx="1643074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右边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00826" y="4548854"/>
            <a:ext cx="16430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左边检验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2"/>
          <p:cNvSpPr txBox="1">
            <a:spLocks noChangeArrowheads="1"/>
          </p:cNvSpPr>
          <p:nvPr/>
        </p:nvSpPr>
        <p:spPr bwMode="auto">
          <a:xfrm>
            <a:off x="852488" y="762000"/>
            <a:ext cx="493871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单边检验的拒绝域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863600" y="1377950"/>
          <a:ext cx="7607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1" imgW="182575200" imgH="24384000" progId="Equation.3">
                  <p:embed/>
                </p:oleObj>
              </mc:Choice>
              <mc:Fallback>
                <p:oleObj name="Equation" r:id="rId1" imgW="182575200" imgH="243840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3600" y="1377950"/>
                        <a:ext cx="7607300" cy="1016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857224" y="2500306"/>
          <a:ext cx="6779256" cy="192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72847200" imgH="20726400" progId="Equation.DSMT4">
                  <p:embed/>
                </p:oleObj>
              </mc:Choice>
              <mc:Fallback>
                <p:oleObj name="Equation" r:id="rId3" imgW="72847200" imgH="207264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24" y="2500306"/>
                        <a:ext cx="6779256" cy="19288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811213" y="4648200"/>
            <a:ext cx="31511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 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(1)右边检验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1714480" y="5357826"/>
          <a:ext cx="4202889" cy="896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49987200" imgH="10668000" progId="Equation.DSMT4">
                  <p:embed/>
                </p:oleObj>
              </mc:Choice>
              <mc:Fallback>
                <p:oleObj name="Equation" r:id="rId5" imgW="49987200" imgH="10668000" progId="Equation.DSMT4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4480" y="5357826"/>
                        <a:ext cx="4202889" cy="89695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3830638" y="4716463"/>
          <a:ext cx="415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99669600" imgH="10363200" progId="Equation.3">
                  <p:embed/>
                </p:oleObj>
              </mc:Choice>
              <mc:Fallback>
                <p:oleObj name="Equation" r:id="rId7" imgW="99669600" imgH="103632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30638" y="4716463"/>
                        <a:ext cx="41529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1"/>
          <p:cNvGraphicFramePr>
            <a:graphicFrameLocks noChangeAspect="1"/>
          </p:cNvGraphicFramePr>
          <p:nvPr/>
        </p:nvGraphicFramePr>
        <p:xfrm>
          <a:off x="906463" y="846138"/>
          <a:ext cx="608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1" imgW="145999200" imgH="10668000" progId="Equation.3">
                  <p:embed/>
                </p:oleObj>
              </mc:Choice>
              <mc:Fallback>
                <p:oleObj name="Equation" r:id="rId1" imgW="145999200" imgH="10668000" progId="Equation.3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6463" y="846138"/>
                        <a:ext cx="60833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938213" y="1470025"/>
          <a:ext cx="529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27101600" imgH="10668000" progId="Equation.3">
                  <p:embed/>
                </p:oleObj>
              </mc:Choice>
              <mc:Fallback>
                <p:oleObj name="Equation" r:id="rId3" imgW="127101600" imgH="1066800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213" y="1470025"/>
                        <a:ext cx="52959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914400" y="2260600"/>
          <a:ext cx="723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73736000" imgH="10668000" progId="Equation.3">
                  <p:embed/>
                </p:oleObj>
              </mc:Choice>
              <mc:Fallback>
                <p:oleObj name="Equation" r:id="rId5" imgW="173736000" imgH="1066800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260600"/>
                        <a:ext cx="7239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947738" y="3065463"/>
          <a:ext cx="370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89001600" imgH="10668000" progId="Equation.3">
                  <p:embed/>
                </p:oleObj>
              </mc:Choice>
              <mc:Fallback>
                <p:oleObj name="Equation" r:id="rId7" imgW="89001600" imgH="10668000" progId="Equation.3">
                  <p:embed/>
                  <p:pic>
                    <p:nvPicPr>
                      <p:cNvPr id="0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7738" y="3065463"/>
                        <a:ext cx="37084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4418013" y="3062288"/>
          <a:ext cx="259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62179200" imgH="11582400" progId="Equation.3">
                  <p:embed/>
                </p:oleObj>
              </mc:Choice>
              <mc:Fallback>
                <p:oleObj name="Equation" r:id="rId9" imgW="62179200" imgH="11582400" progId="Equation.3">
                  <p:embed/>
                  <p:pic>
                    <p:nvPicPr>
                      <p:cNvPr id="0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8013" y="3062288"/>
                        <a:ext cx="25908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0"/>
          <p:cNvGraphicFramePr>
            <a:graphicFrameLocks noChangeAspect="1"/>
          </p:cNvGraphicFramePr>
          <p:nvPr/>
        </p:nvGraphicFramePr>
        <p:xfrm>
          <a:off x="1600200" y="3741738"/>
          <a:ext cx="4127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99060000" imgH="21945600" progId="Equation.3">
                  <p:embed/>
                </p:oleObj>
              </mc:Choice>
              <mc:Fallback>
                <p:oleObj name="Equation" r:id="rId11" imgW="99060000" imgH="21945600" progId="Equation.3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3741738"/>
                        <a:ext cx="4127500" cy="914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1"/>
          <p:cNvGraphicFramePr>
            <a:graphicFrameLocks noChangeAspect="1"/>
          </p:cNvGraphicFramePr>
          <p:nvPr/>
        </p:nvGraphicFramePr>
        <p:xfrm>
          <a:off x="1665288" y="4884738"/>
          <a:ext cx="401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96316800" imgH="21945600" progId="Equation.3">
                  <p:embed/>
                </p:oleObj>
              </mc:Choice>
              <mc:Fallback>
                <p:oleObj name="Equation" r:id="rId13" imgW="96316800" imgH="21945600" progId="Equation.3">
                  <p:embed/>
                  <p:pic>
                    <p:nvPicPr>
                      <p:cNvPr id="0" name="Object 21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65288" y="4884738"/>
                        <a:ext cx="4013200" cy="914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914400" y="898525"/>
            <a:ext cx="5029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上式不等号成立的原因: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1066800" y="1868488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1" imgW="43891200" imgH="10668000" progId="Equation.3">
                  <p:embed/>
                </p:oleObj>
              </mc:Choice>
              <mc:Fallback>
                <p:oleObj name="Equation" r:id="rId1" imgW="43891200" imgH="106680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868488"/>
                        <a:ext cx="18288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3302000" y="1660525"/>
          <a:ext cx="332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79857600" imgH="20421600" progId="Equation.3">
                  <p:embed/>
                </p:oleObj>
              </mc:Choice>
              <mc:Fallback>
                <p:oleObj name="Equation" r:id="rId3" imgW="79857600" imgH="204216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000" y="1660525"/>
                        <a:ext cx="3327400" cy="850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1066800" y="2809875"/>
          <a:ext cx="652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56667200" imgH="21945600" progId="Equation.3">
                  <p:embed/>
                </p:oleObj>
              </mc:Choice>
              <mc:Fallback>
                <p:oleObj name="Equation" r:id="rId5" imgW="156667200" imgH="219456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2809875"/>
                        <a:ext cx="6527800" cy="914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1000125" y="4092575"/>
          <a:ext cx="538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129235200" imgH="10668000" progId="Equation.3">
                  <p:embed/>
                </p:oleObj>
              </mc:Choice>
              <mc:Fallback>
                <p:oleObj name="Equation" r:id="rId7" imgW="129235200" imgH="106680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0125" y="4092575"/>
                        <a:ext cx="53848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1103313" y="4800600"/>
          <a:ext cx="582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139903200" imgH="21945600" progId="Equation.3">
                  <p:embed/>
                </p:oleObj>
              </mc:Choice>
              <mc:Fallback>
                <p:oleObj name="Equation" r:id="rId9" imgW="139903200" imgH="21945600" progId="Equation.3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3313" y="4800600"/>
                        <a:ext cx="5829300" cy="914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48" name="Object 0"/>
          <p:cNvGraphicFramePr>
            <a:graphicFrameLocks noChangeAspect="1"/>
          </p:cNvGraphicFramePr>
          <p:nvPr/>
        </p:nvGraphicFramePr>
        <p:xfrm>
          <a:off x="914400" y="4211638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1" imgW="89001600" imgH="10363200" progId="Equation.3">
                  <p:embed/>
                </p:oleObj>
              </mc:Choice>
              <mc:Fallback>
                <p:oleObj name="Equation" r:id="rId1" imgW="89001600" imgH="10363200" progId="Equation.3">
                  <p:embed/>
                  <p:pic>
                    <p:nvPicPr>
                      <p:cNvPr id="0" name="Object 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4211638"/>
                        <a:ext cx="37084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"/>
          <p:cNvGraphicFramePr>
            <a:graphicFrameLocks noChangeAspect="1"/>
          </p:cNvGraphicFramePr>
          <p:nvPr/>
        </p:nvGraphicFramePr>
        <p:xfrm>
          <a:off x="914400" y="914400"/>
          <a:ext cx="365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87782400" imgH="20421600" progId="Equation.3">
                  <p:embed/>
                </p:oleObj>
              </mc:Choice>
              <mc:Fallback>
                <p:oleObj name="Equation" r:id="rId3" imgW="87782400" imgH="20421600" progId="Equation.3">
                  <p:embed/>
                  <p:pic>
                    <p:nvPicPr>
                      <p:cNvPr id="0" name="Object 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3657600" cy="850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857224" y="1928802"/>
          <a:ext cx="2649509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29565600" imgH="10363200" progId="Equation.DSMT4">
                  <p:embed/>
                </p:oleObj>
              </mc:Choice>
              <mc:Fallback>
                <p:oleObj name="Equation" r:id="rId5" imgW="29565600" imgH="10363200" progId="Equation.DSMT4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7224" y="1928802"/>
                        <a:ext cx="2649509" cy="9286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928662" y="3000372"/>
          <a:ext cx="2279522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24688800" imgH="10058400" progId="Equation.DSMT4">
                  <p:embed/>
                </p:oleObj>
              </mc:Choice>
              <mc:Fallback>
                <p:oleObj name="Equation" r:id="rId7" imgW="24688800" imgH="10058400" progId="Equation.DSMT4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8662" y="3000372"/>
                        <a:ext cx="2279522" cy="9286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000100" y="4929198"/>
          <a:ext cx="2840711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31699200" imgH="10363200" progId="Equation.DSMT4">
                  <p:embed/>
                </p:oleObj>
              </mc:Choice>
              <mc:Fallback>
                <p:oleObj name="Equation" r:id="rId9" imgW="31699200" imgH="103632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0100" y="4929198"/>
                        <a:ext cx="2840711" cy="9286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4572000" y="3962400"/>
          <a:ext cx="226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54254400" imgH="20421600" progId="Equation.3">
                  <p:embed/>
                </p:oleObj>
              </mc:Choice>
              <mc:Fallback>
                <p:oleObj name="Equation" r:id="rId11" imgW="54254400" imgH="204216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3962400"/>
                        <a:ext cx="2260600" cy="850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8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4663" y="779463"/>
            <a:ext cx="4319587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 Box 2"/>
          <p:cNvSpPr txBox="1">
            <a:spLocks noChangeArrowheads="1"/>
          </p:cNvSpPr>
          <p:nvPr/>
        </p:nvSpPr>
        <p:spPr bwMode="auto">
          <a:xfrm>
            <a:off x="914400" y="838200"/>
            <a:ext cx="36845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 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(2)左边检验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06" name="Object 0"/>
          <p:cNvGraphicFramePr>
            <a:graphicFrameLocks noChangeAspect="1"/>
          </p:cNvGraphicFramePr>
          <p:nvPr/>
        </p:nvGraphicFramePr>
        <p:xfrm>
          <a:off x="4140200" y="914400"/>
          <a:ext cx="397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1" imgW="95402400" imgH="10363200" progId="Equation.3">
                  <p:embed/>
                </p:oleObj>
              </mc:Choice>
              <mc:Fallback>
                <p:oleObj name="Equation" r:id="rId1" imgW="95402400" imgH="10363200" progId="Equation.3">
                  <p:embed/>
                  <p:pic>
                    <p:nvPicPr>
                      <p:cNvPr id="0" name="Object 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0200" y="914400"/>
                        <a:ext cx="39751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1071538" y="1643050"/>
          <a:ext cx="5991192" cy="91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67665600" imgH="10363200" progId="Equation.DSMT4">
                  <p:embed/>
                </p:oleObj>
              </mc:Choice>
              <mc:Fallback>
                <p:oleObj name="Equation" r:id="rId3" imgW="67665600" imgH="10363200" progId="Equation.DSMT4">
                  <p:embed/>
                  <p:pic>
                    <p:nvPicPr>
                      <p:cNvPr id="0" name="Object 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1538" y="1643050"/>
                        <a:ext cx="5991192" cy="9175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055688" y="2887663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92354400" imgH="10668000" progId="Equation.3">
                  <p:embed/>
                </p:oleObj>
              </mc:Choice>
              <mc:Fallback>
                <p:oleObj name="Equation" r:id="rId5" imgW="92354400" imgH="106680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5688" y="2887663"/>
                        <a:ext cx="38481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4711700" y="2660650"/>
          <a:ext cx="4051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97231200" imgH="21640800" progId="Equation.3">
                  <p:embed/>
                </p:oleObj>
              </mc:Choice>
              <mc:Fallback>
                <p:oleObj name="Equation" r:id="rId7" imgW="97231200" imgH="216408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1700" y="2660650"/>
                        <a:ext cx="4051300" cy="901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142976" y="3786191"/>
          <a:ext cx="2000264" cy="529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20726400" imgH="5486400" progId="Equation.DSMT4">
                  <p:embed/>
                </p:oleObj>
              </mc:Choice>
              <mc:Fallback>
                <p:oleObj name="Equation" r:id="rId9" imgW="20726400" imgH="54864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2976" y="3786191"/>
                        <a:ext cx="2000264" cy="5294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071537" y="4786322"/>
          <a:ext cx="6765599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70104000" imgH="10363200" progId="Equation.DSMT4">
                  <p:embed/>
                </p:oleObj>
              </mc:Choice>
              <mc:Fallback>
                <p:oleObj name="Equation" r:id="rId11" imgW="70104000" imgH="10363200" progId="Equation.DSMT4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537" y="4786322"/>
                        <a:ext cx="6765599" cy="10001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69925"/>
            <a:ext cx="7772400" cy="769441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三、假设检验的一般步骤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908050" y="1758950"/>
          <a:ext cx="7683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1" imgW="184404000" imgH="24079200" progId="Equation.3">
                  <p:embed/>
                </p:oleObj>
              </mc:Choice>
              <mc:Fallback>
                <p:oleObj name="Equation" r:id="rId1" imgW="184404000" imgH="240792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8050" y="1758950"/>
                        <a:ext cx="7683500" cy="1003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887413" y="2998788"/>
          <a:ext cx="626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50266400" imgH="10363200" progId="Equation.3">
                  <p:embed/>
                </p:oleObj>
              </mc:Choice>
              <mc:Fallback>
                <p:oleObj name="Equation" r:id="rId3" imgW="150266400" imgH="103632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413" y="2998788"/>
                        <a:ext cx="62611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823913" y="3567113"/>
            <a:ext cx="6553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 确定检验统计量以及拒绝域形式;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863600" y="4343400"/>
          <a:ext cx="694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166725600" imgH="10668000" progId="Equation.3">
                  <p:embed/>
                </p:oleObj>
              </mc:Choice>
              <mc:Fallback>
                <p:oleObj name="Equation" r:id="rId5" imgW="166725600" imgH="106680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3600" y="4343400"/>
                        <a:ext cx="69469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893763" y="5049838"/>
          <a:ext cx="762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182880000" imgH="10972800" progId="Equation.3">
                  <p:embed/>
                </p:oleObj>
              </mc:Choice>
              <mc:Fallback>
                <p:oleObj name="Equation" r:id="rId7" imgW="182880000" imgH="109728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3763" y="5049838"/>
                        <a:ext cx="7620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9925"/>
            <a:ext cx="7416800" cy="769441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一、假设检验的基本原理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914400" y="1524000"/>
            <a:ext cx="7696200" cy="1630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总体的分布函数完全未知或只知其形式、但不知其参数的情况下, 为了推断总体的某些性质, 提出某些关于总体的假设.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838200" y="4826000"/>
            <a:ext cx="7543800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假设检验就是根据样本对所提出的假设作出判断: 是接受, 还是拒绝.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914400" y="3200400"/>
            <a:ext cx="6934200" cy="5598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  提出总体服从泊松分布的假设; 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Math1" pitchFamily="2" charset="2"/>
            </a:endParaRPr>
          </a:p>
        </p:txBody>
      </p:sp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990600" y="3911600"/>
          <a:ext cx="7010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68249600" imgH="23164800" progId="Equation.3">
                  <p:embed/>
                </p:oleObj>
              </mc:Choice>
              <mc:Fallback>
                <p:oleObj name="Equation" r:id="rId1" imgW="168249600" imgH="23164800" progId="Equation.3">
                  <p:embed/>
                  <p:pic>
                    <p:nvPicPr>
                      <p:cNvPr id="0" name="Object 2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3911600"/>
                        <a:ext cx="70104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 autoUpdateAnimBg="0"/>
      <p:bldP spid="7192" grpId="0" autoUpdateAnimBg="0"/>
      <p:bldP spid="719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69925"/>
            <a:ext cx="7772400" cy="769441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四、小结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543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假设检验的基本原理、相关概念和一般步骤.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9" name="Text Box 39"/>
          <p:cNvSpPr txBox="1">
            <a:spLocks noChangeArrowheads="1"/>
          </p:cNvSpPr>
          <p:nvPr/>
        </p:nvSpPr>
        <p:spPr bwMode="auto">
          <a:xfrm>
            <a:off x="2782888" y="2376488"/>
            <a:ext cx="5029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假设检验的两类错误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114"/>
          <p:cNvGraphicFramePr>
            <a:graphicFrameLocks noGrp="1"/>
          </p:cNvGraphicFramePr>
          <p:nvPr/>
        </p:nvGraphicFramePr>
        <p:xfrm>
          <a:off x="1066800" y="3000372"/>
          <a:ext cx="7302500" cy="2514600"/>
        </p:xfrm>
        <a:graphic>
          <a:graphicData uri="http://schemas.openxmlformats.org/drawingml/2006/table">
            <a:tbl>
              <a:tblPr/>
              <a:tblGrid>
                <a:gridCol w="2311400"/>
                <a:gridCol w="2311400"/>
                <a:gridCol w="2679700"/>
              </a:tblGrid>
              <a:tr h="6286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所作决策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真实情况(未知)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62865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为真</a:t>
                      </a:r>
                      <a:endParaRPr kumimoji="1" lang="zh-CN" alt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不真</a:t>
                      </a: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接受 </a:t>
                      </a: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正确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犯第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类错误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拒绝 </a:t>
                      </a:r>
                      <a:r>
                        <a:rPr kumimoji="1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犯第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类错误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正确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  <p:bldP spid="9219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84213" y="981075"/>
            <a:ext cx="7632700" cy="432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7200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在进行显著性检验时，犯第一类错误的概率为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，即这类错误的概率是由我们控制的，即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457200" algn="ctr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为真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可控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这保证了当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为真时，错误拒绝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的可能性很小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这意味着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是受到保护的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，同时也表明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的地位是不对等的，于是在对立的假设中选哪一个作为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需要谨慎。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84213" y="981075"/>
            <a:ext cx="7632700" cy="4806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7200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例如考虑某种药品是否为真，这里可能犯两种错误：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将假药误认为真药，则冒着伤害病人的健康甚至生命的风险；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将真药误认为假药，则造成一定的经济损失。显然前者后果更为严重，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：药品为假；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：药品为真，即使犯了第一类错误“药品为假时错判药品为真”的概率≤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因此，在进行假设检验时，应选择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时使得两类错误中后果严重的错误成为第一类错误。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这是假设检验的一个原则。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84213" y="981075"/>
            <a:ext cx="7632700" cy="434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7200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如果在两类错误中，没有一类错误后果更为严重需要避免时，常取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维持现状，即无增长、无改进、未提高等等。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：新技术未提高效益；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spcBef>
                <a:spcPts val="0"/>
              </a:spcBef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：新技术提高效益。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实际上，我们感兴趣的是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“提高效益”，但对采用新技术应持慎重态度，选取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为“新技术未提高效益”，一旦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被拒绝了，表示有较强的理由去采用新技术。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914400" y="1711325"/>
            <a:ext cx="7467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如何利用样本值对一个具体的假设进行检验?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914400" y="2209800"/>
            <a:ext cx="5181600" cy="316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通常借助于直观分析和理论分析相结合的做法,其基本原理就是人们在实际问题中经常采用的所谓实际推断原理:“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一个小概率事件在一次试验中几乎是不可能发生的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838200" y="5410200"/>
            <a:ext cx="7543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下面结合实例来说明假设检验的基本思想.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7" name="Rectangle 8"/>
          <p:cNvSpPr>
            <a:spLocks noChangeArrowheads="1"/>
          </p:cNvSpPr>
          <p:nvPr/>
        </p:nvSpPr>
        <p:spPr bwMode="auto">
          <a:xfrm>
            <a:off x="914400" y="1066800"/>
            <a:ext cx="70596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假设检验问题是统计推断的另一类重要问题.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569" name="Picture 9" descr="AG00013_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72200" y="2743200"/>
            <a:ext cx="2209800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autoUpdateAnimBg="0"/>
      <p:bldP spid="665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785786" y="762000"/>
            <a:ext cx="7585075" cy="3539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某奶粉厂用自动打包机打包，规定每包奶粉标准重为</a:t>
            </a:r>
            <a:r>
              <a:rPr lang="en-US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克，已知每包重量服从正态分布，其均方差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σ=0.9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克长期保持不变．每天开工后需抽样检验打包机工作是否正常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即有无系统偏差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某日开工后测得</a:t>
            </a:r>
            <a:r>
              <a:rPr lang="en-US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包重量（单位：克）如下：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500.7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500.5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499.7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501.0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500.8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499.8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501.2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502.0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500.6</a:t>
            </a:r>
            <a:endParaRPr lang="en-US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问该日打包机工作是否正常？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=0.05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762000" y="4401459"/>
            <a:ext cx="7524776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对于这个问题中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打包机正常工作是指其打包奶粉的重量服从正态分布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(500,0.9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如果不服从该正态分布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则认为打包机工作不正常。</a:t>
            </a:r>
            <a:endParaRPr lang="zh-CN" altLang="en-US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785794"/>
            <a:ext cx="778674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因此就是判断总体均值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是否为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=500,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=500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就说明打包机工作正常，否则就认为打包机工作不正常．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因此，提出两个对立假设．假设这天打包机工作正常，将这个假设记为：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μ= μ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=500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，称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为原假设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与这个假设相对立的是：假设这天该打包机工作不正常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将这个对立的假设记为：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zh-CN" altLang="en-US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μ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=500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为备择假设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于是问题转化为检验假设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是否为真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成立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．当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为真时</a:t>
            </a:r>
            <a:r>
              <a:rPr lang="en-US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就认为该天打包机工作正常</a:t>
            </a:r>
            <a:r>
              <a:rPr lang="en-US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否则</a:t>
            </a:r>
            <a:r>
              <a:rPr lang="en-US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就不正常．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642910" y="741363"/>
            <a:ext cx="7924800" cy="10769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由于要检验的假设设计总体均值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ath1" pitchFamily="2" charset="2"/>
              </a:rPr>
              <a:t>, 故可借助于样本均值来判断.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795310" y="1974850"/>
          <a:ext cx="426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02412800" imgH="10363200" progId="Equation.3">
                  <p:embed/>
                </p:oleObj>
              </mc:Choice>
              <mc:Fallback>
                <p:oleObj name="Equation" r:id="rId1" imgW="102412800" imgH="103632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310" y="1974850"/>
                        <a:ext cx="42672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795310" y="2632075"/>
          <a:ext cx="596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43256000" imgH="10668000" progId="Equation.3">
                  <p:embed/>
                </p:oleObj>
              </mc:Choice>
              <mc:Fallback>
                <p:oleObj name="Equation" r:id="rId3" imgW="143256000" imgH="106680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310" y="2632075"/>
                        <a:ext cx="5969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795310" y="3165475"/>
          <a:ext cx="458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10032800" imgH="20421600" progId="Equation.3">
                  <p:embed/>
                </p:oleObj>
              </mc:Choice>
              <mc:Fallback>
                <p:oleObj name="Equation" r:id="rId5" imgW="110032800" imgH="204216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5310" y="3165475"/>
                        <a:ext cx="4584700" cy="850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687360" y="4032250"/>
          <a:ext cx="828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7" imgW="198729600" imgH="20726400" progId="Equation.3">
                  <p:embed/>
                </p:oleObj>
              </mc:Choice>
              <mc:Fallback>
                <p:oleObj name="公式" r:id="rId7" imgW="198729600" imgH="207264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360" y="4032250"/>
                        <a:ext cx="8280400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677835" y="5043488"/>
            <a:ext cx="7315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于是可以选定一个适当的正数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914400" y="914400"/>
          <a:ext cx="6972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67335200" imgH="21031200" progId="Equation.3">
                  <p:embed/>
                </p:oleObj>
              </mc:Choice>
              <mc:Fallback>
                <p:oleObj name="Equation" r:id="rId1" imgW="167335200" imgH="210312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6972300" cy="876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914400" y="1943100"/>
          <a:ext cx="7835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88061600" imgH="21031200" progId="Equation.3">
                  <p:embed/>
                </p:oleObj>
              </mc:Choice>
              <mc:Fallback>
                <p:oleObj name="Equation" r:id="rId3" imgW="188061600" imgH="210312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943100"/>
                        <a:ext cx="7835900" cy="876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928662" y="3000372"/>
          <a:ext cx="5357850" cy="942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60655200" imgH="10668000" progId="Equation.DSMT4">
                  <p:embed/>
                </p:oleObj>
              </mc:Choice>
              <mc:Fallback>
                <p:oleObj name="Equation" r:id="rId5" imgW="60655200" imgH="106680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62" y="3000372"/>
                        <a:ext cx="5357850" cy="9423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762000" y="4191000"/>
            <a:ext cx="6019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由标准正态分布分位点的定义得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6000760" y="4214818"/>
          <a:ext cx="1179534" cy="45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4325600" imgH="5486400" progId="Equation.DSMT4">
                  <p:embed/>
                </p:oleObj>
              </mc:Choice>
              <mc:Fallback>
                <p:oleObj name="Equation" r:id="rId7" imgW="14325600" imgH="5486400" progId="Equation.DSMT4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0760" y="4214818"/>
                        <a:ext cx="1179534" cy="4517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857224" y="4929198"/>
          <a:ext cx="6643734" cy="8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84429600" imgH="10972800" progId="Equation.DSMT4">
                  <p:embed/>
                </p:oleObj>
              </mc:Choice>
              <mc:Fallback>
                <p:oleObj name="Equation" r:id="rId9" imgW="84429600" imgH="10972800" progId="Equation.DSMT4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7224" y="4929198"/>
                        <a:ext cx="6643734" cy="86344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879475" y="1550988"/>
          <a:ext cx="419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100584000" imgH="10058400" progId="Equation.3">
                  <p:embed/>
                </p:oleObj>
              </mc:Choice>
              <mc:Fallback>
                <p:oleObj name="Equation" r:id="rId1" imgW="100584000" imgH="100584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9475" y="1550988"/>
                        <a:ext cx="41910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857224" y="2214554"/>
          <a:ext cx="3786214" cy="536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8709600" imgH="5486400" progId="Equation.DSMT4">
                  <p:embed/>
                </p:oleObj>
              </mc:Choice>
              <mc:Fallback>
                <p:oleObj name="Equation" r:id="rId3" imgW="38709600" imgH="5486400" progId="Equation.DSMT4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24" y="2214554"/>
                        <a:ext cx="3786214" cy="53662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928662" y="3000372"/>
          <a:ext cx="358729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6880800" imgH="5181600" progId="Equation.DSMT4">
                  <p:embed/>
                </p:oleObj>
              </mc:Choice>
              <mc:Fallback>
                <p:oleObj name="Equation" r:id="rId5" imgW="36880800" imgH="51816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62" y="3000372"/>
                        <a:ext cx="3587292" cy="50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991489" y="3782256"/>
          <a:ext cx="379482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39014400" imgH="5181600" progId="Equation.DSMT4">
                  <p:embed/>
                </p:oleObj>
              </mc:Choice>
              <mc:Fallback>
                <p:oleObj name="Equation" r:id="rId7" imgW="39014400" imgH="5181600" progId="Equation.DSMT4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1489" y="3782256"/>
                        <a:ext cx="3794825" cy="50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928662" y="4357694"/>
          <a:ext cx="7236086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75285600" imgH="11887200" progId="Equation.DSMT4">
                  <p:embed/>
                </p:oleObj>
              </mc:Choice>
              <mc:Fallback>
                <p:oleObj name="Equation" r:id="rId9" imgW="75285600" imgH="11887200" progId="Equation.DSMT4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8662" y="4357694"/>
                        <a:ext cx="7236086" cy="11430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782638" y="5500702"/>
            <a:ext cx="74327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于是拒绝假设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认为这天打包机工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作不正常.</a:t>
            </a:r>
            <a:endParaRPr lang="zh-CN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817563" y="838200"/>
            <a:ext cx="50498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假设检验过程如下: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3" name="Picture 12" descr="卡通人17"/>
          <p:cNvPicPr>
            <a:picLocks noChangeAspect="1" noChangeArrowheads="1" noCrop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421438" y="1143000"/>
            <a:ext cx="14271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utoUpdateAnimBg="0"/>
    </p:bldLst>
  </p:timing>
</p:sld>
</file>

<file path=ppt/tags/tag1.xml><?xml version="1.0" encoding="utf-8"?>
<p:tagLst xmlns:p="http://schemas.openxmlformats.org/presentationml/2006/main">
  <p:tag name="KSO_WPP_MARK_KEY" val="429975fa-f8d3-43ac-a770-5ed3d2778a32"/>
  <p:tag name="COMMONDATA" val="eyJoZGlkIjoiNmUzZTJjZTI3YWYxMTZmZjk2Mjk0OGM0ZjIxZWZiY2IifQ=="/>
</p:tagLst>
</file>

<file path=ppt/theme/theme1.xml><?xml version="1.0" encoding="utf-8"?>
<a:theme xmlns:a="http://schemas.openxmlformats.org/drawingml/2006/main" name="概率论与数理统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概率论与数理统计</Template>
  <TotalTime>0</TotalTime>
  <Words>2475</Words>
  <Application>WPS 演示</Application>
  <PresentationFormat>全屏显示(4:3)</PresentationFormat>
  <Paragraphs>185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71</vt:i4>
      </vt:variant>
      <vt:variant>
        <vt:lpstr>幻灯片标题</vt:lpstr>
      </vt:variant>
      <vt:variant>
        <vt:i4>33</vt:i4>
      </vt:variant>
    </vt:vector>
  </HeadingPairs>
  <TitlesOfParts>
    <vt:vector size="117" baseType="lpstr">
      <vt:lpstr>Arial</vt:lpstr>
      <vt:lpstr>宋体</vt:lpstr>
      <vt:lpstr>Wingdings</vt:lpstr>
      <vt:lpstr>Times New Roman</vt:lpstr>
      <vt:lpstr>华文行楷</vt:lpstr>
      <vt:lpstr>微软雅黑</vt:lpstr>
      <vt:lpstr>黑体</vt:lpstr>
      <vt:lpstr>Math1</vt:lpstr>
      <vt:lpstr>Segoe Print</vt:lpstr>
      <vt:lpstr>Symbol</vt:lpstr>
      <vt:lpstr>Arial Unicode MS</vt:lpstr>
      <vt:lpstr>Calibri</vt:lpstr>
      <vt:lpstr>概率论与数理统计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第八章		假设检验</vt:lpstr>
      <vt:lpstr>第一节  假设检验的基本思想</vt:lpstr>
      <vt:lpstr>一、假设检验的基本原理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二、假设检验的相关概念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三、假设检验的一般步骤</vt:lpstr>
      <vt:lpstr>四、小结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理学院：吴清太</cp:lastModifiedBy>
  <cp:revision>21</cp:revision>
  <dcterms:created xsi:type="dcterms:W3CDTF">2017-09-16T12:04:00Z</dcterms:created>
  <dcterms:modified xsi:type="dcterms:W3CDTF">2023-05-30T06:59:04Z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19B7E2E2532A4BE5904696CF8AED7AF7_12</vt:lpwstr>
  </property>
  <property fmtid="{D5CDD505-2E9C-101B-9397-08002B2CF9AE}" pid="3" name="KSOProductBuildVer">
    <vt:lpwstr>2052-11.1.0.14036</vt:lpwstr>
  </property>
</Properties>
</file>