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8" r:id="rId3"/>
    <p:sldId id="297" r:id="rId4"/>
    <p:sldId id="332" r:id="rId5"/>
    <p:sldId id="333" r:id="rId6"/>
    <p:sldId id="334" r:id="rId7"/>
    <p:sldId id="298" r:id="rId8"/>
    <p:sldId id="299" r:id="rId9"/>
    <p:sldId id="301" r:id="rId10"/>
    <p:sldId id="302" r:id="rId11"/>
    <p:sldId id="303" r:id="rId13"/>
    <p:sldId id="335" r:id="rId14"/>
    <p:sldId id="336" r:id="rId15"/>
    <p:sldId id="304" r:id="rId16"/>
    <p:sldId id="305" r:id="rId17"/>
    <p:sldId id="306" r:id="rId18"/>
    <p:sldId id="337" r:id="rId19"/>
    <p:sldId id="338" r:id="rId20"/>
    <p:sldId id="307" r:id="rId21"/>
    <p:sldId id="308" r:id="rId22"/>
    <p:sldId id="309" r:id="rId23"/>
    <p:sldId id="340" r:id="rId24"/>
    <p:sldId id="339" r:id="rId25"/>
    <p:sldId id="323" r:id="rId26"/>
  </p:sldIdLst>
  <p:sldSz cx="9144000" cy="6858000" type="screen4x3"/>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532"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9.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67.wmf"/><Relationship Id="rId8" Type="http://schemas.openxmlformats.org/officeDocument/2006/relationships/image" Target="../media/image66.wmf"/><Relationship Id="rId7" Type="http://schemas.openxmlformats.org/officeDocument/2006/relationships/image" Target="../media/image65.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image" Target="../media/image89.wmf"/><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0" Type="http://schemas.openxmlformats.org/officeDocument/2006/relationships/image" Target="../media/image91.wmf"/><Relationship Id="rId1"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98.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2" Type="http://schemas.openxmlformats.org/officeDocument/2006/relationships/image" Target="../media/image34.wmf"/><Relationship Id="rId11" Type="http://schemas.openxmlformats.org/officeDocument/2006/relationships/image" Target="../media/image33.wmf"/><Relationship Id="rId10" Type="http://schemas.openxmlformats.org/officeDocument/2006/relationships/image" Target="../media/image32.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9.wmf"/><Relationship Id="rId7" Type="http://schemas.openxmlformats.org/officeDocument/2006/relationships/image" Target="../media/image48.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D99D1-D895-41CC-B570-BCEE87A8EBA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C1EF2-F0E2-4B6E-837D-04CA7AF28C4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89C1EF2-F0E2-4B6E-837D-04CA7AF28C4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灯片编号占位符 5"/>
          <p:cNvSpPr>
            <a:spLocks noGrp="1"/>
          </p:cNvSpPr>
          <p:nvPr>
            <p:ph type="sldNum" sz="quarter" idx="12"/>
          </p:nvPr>
        </p:nvSpPr>
        <p:spPr>
          <a:xfrm>
            <a:off x="3428992" y="6357958"/>
            <a:ext cx="21336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00050"/>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714488"/>
            <a:ext cx="8229600" cy="441167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278605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4714876"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fld>
            <a:endParaRPr lang="zh-CN" altLang="en-US" dirty="0"/>
          </a:p>
        </p:txBody>
      </p:sp>
      <p:pic>
        <p:nvPicPr>
          <p:cNvPr id="7" name="图片 6" descr="timg.jpg"/>
          <p:cNvPicPr>
            <a:picLocks noChangeAspect="1"/>
          </p:cNvPicPr>
          <p:nvPr/>
        </p:nvPicPr>
        <p:blipFill>
          <a:blip r:embed="rId12">
            <a:lum bright="10000"/>
          </a:blip>
          <a:stretch>
            <a:fillRect/>
          </a:stretch>
        </p:blipFill>
        <p:spPr>
          <a:xfrm>
            <a:off x="6870526" y="5500702"/>
            <a:ext cx="2273474" cy="1357298"/>
          </a:xfrm>
          <a:prstGeom prst="ellipse">
            <a:avLst/>
          </a:prstGeom>
          <a:ln>
            <a:noFill/>
          </a:ln>
          <a:effectLst>
            <a:softEdge rad="112500"/>
          </a:effectLst>
        </p:spPr>
      </p:pic>
      <p:cxnSp>
        <p:nvCxnSpPr>
          <p:cNvPr id="9" name="直接连接符 8"/>
          <p:cNvCxnSpPr/>
          <p:nvPr/>
        </p:nvCxnSpPr>
        <p:spPr>
          <a:xfrm>
            <a:off x="785786" y="500042"/>
            <a:ext cx="8215370" cy="1588"/>
          </a:xfrm>
          <a:prstGeom prst="line">
            <a:avLst/>
          </a:prstGeom>
          <a:ln w="349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6224598" y="2786058"/>
            <a:ext cx="4991136" cy="9524"/>
          </a:xfrm>
          <a:prstGeom prst="line">
            <a:avLst/>
          </a:prstGeom>
          <a:ln w="349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ogo_index.gif"/>
          <p:cNvPicPr>
            <a:picLocks noChangeAspect="1"/>
          </p:cNvPicPr>
          <p:nvPr/>
        </p:nvPicPr>
        <p:blipFill>
          <a:blip r:embed="rId13"/>
          <a:stretch>
            <a:fillRect/>
          </a:stretch>
        </p:blipFill>
        <p:spPr>
          <a:xfrm>
            <a:off x="0" y="0"/>
            <a:ext cx="2019086" cy="468000"/>
          </a:xfrm>
          <a:prstGeom prst="rect">
            <a:avLst/>
          </a:prstGeom>
        </p:spPr>
      </p:pic>
      <p:sp>
        <p:nvSpPr>
          <p:cNvPr id="17" name="TextBox 16"/>
          <p:cNvSpPr txBox="1"/>
          <p:nvPr/>
        </p:nvSpPr>
        <p:spPr>
          <a:xfrm>
            <a:off x="6715140" y="142852"/>
            <a:ext cx="2071702" cy="369332"/>
          </a:xfrm>
          <a:prstGeom prst="rect">
            <a:avLst/>
          </a:prstGeom>
          <a:noFill/>
        </p:spPr>
        <p:txBody>
          <a:bodyPr wrap="square" rtlCol="0">
            <a:spAutoFit/>
          </a:bodyPr>
          <a:lstStyle/>
          <a:p>
            <a:r>
              <a:rPr lang="zh-CN" altLang="en-US" b="1" dirty="0" smtClean="0">
                <a:solidFill>
                  <a:schemeClr val="accent3">
                    <a:lumMod val="50000"/>
                  </a:schemeClr>
                </a:solidFill>
                <a:latin typeface="华文行楷" pitchFamily="2" charset="-122"/>
                <a:ea typeface="华文行楷" pitchFamily="2" charset="-122"/>
              </a:rPr>
              <a:t>概率论与数理统计</a:t>
            </a:r>
            <a:endParaRPr lang="zh-CN" altLang="en-US" b="1" dirty="0">
              <a:solidFill>
                <a:schemeClr val="accent3">
                  <a:lumMod val="50000"/>
                </a:schemeClr>
              </a:solidFill>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51.wmf"/><Relationship Id="rId3" Type="http://schemas.openxmlformats.org/officeDocument/2006/relationships/oleObject" Target="../embeddings/oleObject45.bin"/><Relationship Id="rId2" Type="http://schemas.openxmlformats.org/officeDocument/2006/relationships/image" Target="../media/image50.wmf"/><Relationship Id="rId1" Type="http://schemas.openxmlformats.org/officeDocument/2006/relationships/oleObject" Target="../embeddings/oleObject44.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9.wmf"/><Relationship Id="rId7" Type="http://schemas.openxmlformats.org/officeDocument/2006/relationships/oleObject" Target="../embeddings/oleObject49.bin"/><Relationship Id="rId6" Type="http://schemas.openxmlformats.org/officeDocument/2006/relationships/image" Target="../media/image54.wmf"/><Relationship Id="rId5" Type="http://schemas.openxmlformats.org/officeDocument/2006/relationships/oleObject" Target="../embeddings/oleObject48.bin"/><Relationship Id="rId4" Type="http://schemas.openxmlformats.org/officeDocument/2006/relationships/image" Target="../media/image53.wmf"/><Relationship Id="rId3" Type="http://schemas.openxmlformats.org/officeDocument/2006/relationships/oleObject" Target="../embeddings/oleObject47.bin"/><Relationship Id="rId2" Type="http://schemas.openxmlformats.org/officeDocument/2006/relationships/image" Target="../media/image52.wmf"/><Relationship Id="rId10" Type="http://schemas.openxmlformats.org/officeDocument/2006/relationships/vmlDrawing" Target="../drawings/vmlDrawing10.vml"/><Relationship Id="rId1" Type="http://schemas.openxmlformats.org/officeDocument/2006/relationships/oleObject" Target="../embeddings/oleObject46.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8.wmf"/><Relationship Id="rId7" Type="http://schemas.openxmlformats.org/officeDocument/2006/relationships/oleObject" Target="../embeddings/oleObject53.bin"/><Relationship Id="rId6" Type="http://schemas.openxmlformats.org/officeDocument/2006/relationships/image" Target="../media/image57.wmf"/><Relationship Id="rId5" Type="http://schemas.openxmlformats.org/officeDocument/2006/relationships/oleObject" Target="../embeddings/oleObject52.bin"/><Relationship Id="rId4" Type="http://schemas.openxmlformats.org/officeDocument/2006/relationships/image" Target="../media/image56.wmf"/><Relationship Id="rId3" Type="http://schemas.openxmlformats.org/officeDocument/2006/relationships/oleObject" Target="../embeddings/oleObject51.bin"/><Relationship Id="rId2" Type="http://schemas.openxmlformats.org/officeDocument/2006/relationships/image" Target="../media/image55.wmf"/><Relationship Id="rId10" Type="http://schemas.openxmlformats.org/officeDocument/2006/relationships/vmlDrawing" Target="../drawings/vmlDrawing11.vml"/><Relationship Id="rId1"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62.wmf"/><Relationship Id="rId7" Type="http://schemas.openxmlformats.org/officeDocument/2006/relationships/oleObject" Target="../embeddings/oleObject57.bin"/><Relationship Id="rId6" Type="http://schemas.openxmlformats.org/officeDocument/2006/relationships/image" Target="../media/image61.wmf"/><Relationship Id="rId5" Type="http://schemas.openxmlformats.org/officeDocument/2006/relationships/oleObject" Target="../embeddings/oleObject56.bin"/><Relationship Id="rId4" Type="http://schemas.openxmlformats.org/officeDocument/2006/relationships/image" Target="../media/image60.wmf"/><Relationship Id="rId3" Type="http://schemas.openxmlformats.org/officeDocument/2006/relationships/oleObject" Target="../embeddings/oleObject55.bin"/><Relationship Id="rId20" Type="http://schemas.openxmlformats.org/officeDocument/2006/relationships/vmlDrawing" Target="../drawings/vmlDrawing12.vml"/><Relationship Id="rId2" Type="http://schemas.openxmlformats.org/officeDocument/2006/relationships/image" Target="../media/image59.wmf"/><Relationship Id="rId19" Type="http://schemas.openxmlformats.org/officeDocument/2006/relationships/slideLayout" Target="../slideLayouts/slideLayout7.xml"/><Relationship Id="rId18" Type="http://schemas.openxmlformats.org/officeDocument/2006/relationships/image" Target="../media/image67.wmf"/><Relationship Id="rId17" Type="http://schemas.openxmlformats.org/officeDocument/2006/relationships/oleObject" Target="../embeddings/oleObject62.bin"/><Relationship Id="rId16" Type="http://schemas.openxmlformats.org/officeDocument/2006/relationships/image" Target="../media/image66.wmf"/><Relationship Id="rId15" Type="http://schemas.openxmlformats.org/officeDocument/2006/relationships/oleObject" Target="../embeddings/oleObject61.bin"/><Relationship Id="rId14" Type="http://schemas.openxmlformats.org/officeDocument/2006/relationships/image" Target="../media/image65.wmf"/><Relationship Id="rId13" Type="http://schemas.openxmlformats.org/officeDocument/2006/relationships/oleObject" Target="../embeddings/oleObject60.bin"/><Relationship Id="rId12" Type="http://schemas.openxmlformats.org/officeDocument/2006/relationships/image" Target="../media/image64.wmf"/><Relationship Id="rId11" Type="http://schemas.openxmlformats.org/officeDocument/2006/relationships/oleObject" Target="../embeddings/oleObject59.bin"/><Relationship Id="rId10" Type="http://schemas.openxmlformats.org/officeDocument/2006/relationships/image" Target="../media/image63.wmf"/><Relationship Id="rId1" Type="http://schemas.openxmlformats.org/officeDocument/2006/relationships/oleObject" Target="../embeddings/oleObject54.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71.wmf"/><Relationship Id="rId7" Type="http://schemas.openxmlformats.org/officeDocument/2006/relationships/oleObject" Target="../embeddings/oleObject66.bin"/><Relationship Id="rId6" Type="http://schemas.openxmlformats.org/officeDocument/2006/relationships/image" Target="../media/image70.wmf"/><Relationship Id="rId5" Type="http://schemas.openxmlformats.org/officeDocument/2006/relationships/oleObject" Target="../embeddings/oleObject65.bin"/><Relationship Id="rId4" Type="http://schemas.openxmlformats.org/officeDocument/2006/relationships/image" Target="../media/image69.wmf"/><Relationship Id="rId3" Type="http://schemas.openxmlformats.org/officeDocument/2006/relationships/oleObject" Target="../embeddings/oleObject64.bin"/><Relationship Id="rId2" Type="http://schemas.openxmlformats.org/officeDocument/2006/relationships/image" Target="../media/image68.wmf"/><Relationship Id="rId12" Type="http://schemas.openxmlformats.org/officeDocument/2006/relationships/vmlDrawing" Target="../drawings/vmlDrawing13.vml"/><Relationship Id="rId11" Type="http://schemas.openxmlformats.org/officeDocument/2006/relationships/slideLayout" Target="../slideLayouts/slideLayout6.xml"/><Relationship Id="rId10" Type="http://schemas.openxmlformats.org/officeDocument/2006/relationships/image" Target="../media/image72.wmf"/><Relationship Id="rId1" Type="http://schemas.openxmlformats.org/officeDocument/2006/relationships/oleObject" Target="../embeddings/oleObject63.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74.wmf"/><Relationship Id="rId3" Type="http://schemas.openxmlformats.org/officeDocument/2006/relationships/oleObject" Target="../embeddings/oleObject69.bin"/><Relationship Id="rId2" Type="http://schemas.openxmlformats.org/officeDocument/2006/relationships/image" Target="../media/image73.wmf"/><Relationship Id="rId1" Type="http://schemas.openxmlformats.org/officeDocument/2006/relationships/oleObject" Target="../embeddings/oleObject68.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74.bin"/><Relationship Id="rId8" Type="http://schemas.openxmlformats.org/officeDocument/2006/relationships/image" Target="../media/image78.wmf"/><Relationship Id="rId7" Type="http://schemas.openxmlformats.org/officeDocument/2006/relationships/oleObject" Target="../embeddings/oleObject73.bin"/><Relationship Id="rId6" Type="http://schemas.openxmlformats.org/officeDocument/2006/relationships/image" Target="../media/image77.wmf"/><Relationship Id="rId5" Type="http://schemas.openxmlformats.org/officeDocument/2006/relationships/oleObject" Target="../embeddings/oleObject72.bin"/><Relationship Id="rId4" Type="http://schemas.openxmlformats.org/officeDocument/2006/relationships/image" Target="../media/image76.wmf"/><Relationship Id="rId3" Type="http://schemas.openxmlformats.org/officeDocument/2006/relationships/oleObject" Target="../embeddings/oleObject71.bin"/><Relationship Id="rId2" Type="http://schemas.openxmlformats.org/officeDocument/2006/relationships/image" Target="../media/image75.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79.wmf"/><Relationship Id="rId1" Type="http://schemas.openxmlformats.org/officeDocument/2006/relationships/oleObject" Target="../embeddings/oleObject70.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81.wmf"/><Relationship Id="rId3" Type="http://schemas.openxmlformats.org/officeDocument/2006/relationships/oleObject" Target="../embeddings/oleObject76.bin"/><Relationship Id="rId2" Type="http://schemas.openxmlformats.org/officeDocument/2006/relationships/image" Target="../media/image80.wmf"/><Relationship Id="rId1" Type="http://schemas.openxmlformats.org/officeDocument/2006/relationships/oleObject" Target="../embeddings/oleObject75.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81.bin"/><Relationship Id="rId8" Type="http://schemas.openxmlformats.org/officeDocument/2006/relationships/image" Target="../media/image85.wmf"/><Relationship Id="rId7" Type="http://schemas.openxmlformats.org/officeDocument/2006/relationships/oleObject" Target="../embeddings/oleObject80.bin"/><Relationship Id="rId6" Type="http://schemas.openxmlformats.org/officeDocument/2006/relationships/image" Target="../media/image84.wmf"/><Relationship Id="rId5" Type="http://schemas.openxmlformats.org/officeDocument/2006/relationships/oleObject" Target="../embeddings/oleObject79.bin"/><Relationship Id="rId4" Type="http://schemas.openxmlformats.org/officeDocument/2006/relationships/image" Target="../media/image83.wmf"/><Relationship Id="rId3" Type="http://schemas.openxmlformats.org/officeDocument/2006/relationships/oleObject" Target="../embeddings/oleObject78.bin"/><Relationship Id="rId22" Type="http://schemas.openxmlformats.org/officeDocument/2006/relationships/vmlDrawing" Target="../drawings/vmlDrawing17.vml"/><Relationship Id="rId21" Type="http://schemas.openxmlformats.org/officeDocument/2006/relationships/slideLayout" Target="../slideLayouts/slideLayout6.xml"/><Relationship Id="rId20" Type="http://schemas.openxmlformats.org/officeDocument/2006/relationships/image" Target="../media/image91.wmf"/><Relationship Id="rId2" Type="http://schemas.openxmlformats.org/officeDocument/2006/relationships/image" Target="../media/image82.wmf"/><Relationship Id="rId19" Type="http://schemas.openxmlformats.org/officeDocument/2006/relationships/oleObject" Target="../embeddings/oleObject86.bin"/><Relationship Id="rId18" Type="http://schemas.openxmlformats.org/officeDocument/2006/relationships/image" Target="../media/image90.wmf"/><Relationship Id="rId17" Type="http://schemas.openxmlformats.org/officeDocument/2006/relationships/oleObject" Target="../embeddings/oleObject85.bin"/><Relationship Id="rId16" Type="http://schemas.openxmlformats.org/officeDocument/2006/relationships/image" Target="../media/image89.wmf"/><Relationship Id="rId15" Type="http://schemas.openxmlformats.org/officeDocument/2006/relationships/oleObject" Target="../embeddings/oleObject84.bin"/><Relationship Id="rId14" Type="http://schemas.openxmlformats.org/officeDocument/2006/relationships/image" Target="../media/image88.wmf"/><Relationship Id="rId13" Type="http://schemas.openxmlformats.org/officeDocument/2006/relationships/oleObject" Target="../embeddings/oleObject83.bin"/><Relationship Id="rId12" Type="http://schemas.openxmlformats.org/officeDocument/2006/relationships/image" Target="../media/image87.wmf"/><Relationship Id="rId11" Type="http://schemas.openxmlformats.org/officeDocument/2006/relationships/oleObject" Target="../embeddings/oleObject82.bin"/><Relationship Id="rId10" Type="http://schemas.openxmlformats.org/officeDocument/2006/relationships/image" Target="../media/image86.wmf"/><Relationship Id="rId1" Type="http://schemas.openxmlformats.org/officeDocument/2006/relationships/oleObject" Target="../embeddings/oleObject77.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95.wmf"/><Relationship Id="rId7" Type="http://schemas.openxmlformats.org/officeDocument/2006/relationships/oleObject" Target="../embeddings/oleObject90.bin"/><Relationship Id="rId6" Type="http://schemas.openxmlformats.org/officeDocument/2006/relationships/image" Target="../media/image94.wmf"/><Relationship Id="rId5" Type="http://schemas.openxmlformats.org/officeDocument/2006/relationships/oleObject" Target="../embeddings/oleObject89.bin"/><Relationship Id="rId4" Type="http://schemas.openxmlformats.org/officeDocument/2006/relationships/image" Target="../media/image93.wmf"/><Relationship Id="rId3" Type="http://schemas.openxmlformats.org/officeDocument/2006/relationships/oleObject" Target="../embeddings/oleObject88.bin"/><Relationship Id="rId2" Type="http://schemas.openxmlformats.org/officeDocument/2006/relationships/image" Target="../media/image92.wmf"/><Relationship Id="rId17" Type="http://schemas.openxmlformats.org/officeDocument/2006/relationships/vmlDrawing" Target="../drawings/vmlDrawing18.vml"/><Relationship Id="rId16" Type="http://schemas.openxmlformats.org/officeDocument/2006/relationships/slideLayout" Target="../slideLayouts/slideLayout7.xml"/><Relationship Id="rId15" Type="http://schemas.openxmlformats.org/officeDocument/2006/relationships/image" Target="../media/image99.GIF"/><Relationship Id="rId14" Type="http://schemas.openxmlformats.org/officeDocument/2006/relationships/image" Target="../media/image98.wmf"/><Relationship Id="rId13" Type="http://schemas.openxmlformats.org/officeDocument/2006/relationships/oleObject" Target="../embeddings/oleObject93.bin"/><Relationship Id="rId12" Type="http://schemas.openxmlformats.org/officeDocument/2006/relationships/image" Target="../media/image97.wmf"/><Relationship Id="rId11" Type="http://schemas.openxmlformats.org/officeDocument/2006/relationships/oleObject" Target="../embeddings/oleObject92.bin"/><Relationship Id="rId10" Type="http://schemas.openxmlformats.org/officeDocument/2006/relationships/image" Target="../media/image96.wmf"/><Relationship Id="rId1" Type="http://schemas.openxmlformats.org/officeDocument/2006/relationships/oleObject" Target="../embeddings/oleObject87.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2" Type="http://schemas.openxmlformats.org/officeDocument/2006/relationships/vmlDrawing" Target="../drawings/vmlDrawing1.vml"/><Relationship Id="rId11" Type="http://schemas.openxmlformats.org/officeDocument/2006/relationships/slideLayout" Target="../slideLayouts/slideLayout6.xml"/><Relationship Id="rId10" Type="http://schemas.openxmlformats.org/officeDocument/2006/relationships/image" Target="../media/image7.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6.xml"/><Relationship Id="rId6" Type="http://schemas.openxmlformats.org/officeDocument/2006/relationships/image" Target="../media/image102.wmf"/><Relationship Id="rId5" Type="http://schemas.openxmlformats.org/officeDocument/2006/relationships/oleObject" Target="../embeddings/oleObject96.bin"/><Relationship Id="rId4" Type="http://schemas.openxmlformats.org/officeDocument/2006/relationships/image" Target="../media/image101.wmf"/><Relationship Id="rId3" Type="http://schemas.openxmlformats.org/officeDocument/2006/relationships/oleObject" Target="../embeddings/oleObject95.bin"/><Relationship Id="rId2" Type="http://schemas.openxmlformats.org/officeDocument/2006/relationships/image" Target="../media/image100.wmf"/><Relationship Id="rId1" Type="http://schemas.openxmlformats.org/officeDocument/2006/relationships/oleObject" Target="../embeddings/oleObject9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3.png"/></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6.xml"/><Relationship Id="rId4" Type="http://schemas.openxmlformats.org/officeDocument/2006/relationships/image" Target="../media/image5.wmf"/><Relationship Id="rId3" Type="http://schemas.openxmlformats.org/officeDocument/2006/relationships/oleObject" Target="../embeddings/oleObject98.bin"/><Relationship Id="rId2" Type="http://schemas.openxmlformats.org/officeDocument/2006/relationships/image" Target="../media/image59.wmf"/><Relationship Id="rId1" Type="http://schemas.openxmlformats.org/officeDocument/2006/relationships/oleObject" Target="../embeddings/oleObject97.bin"/></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8.bin"/><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10.bin"/><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9.wmf"/><Relationship Id="rId7" Type="http://schemas.openxmlformats.org/officeDocument/2006/relationships/oleObject" Target="../embeddings/oleObject14.bin"/><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 Id="rId3" Type="http://schemas.openxmlformats.org/officeDocument/2006/relationships/oleObject" Target="../embeddings/oleObject12.bin"/><Relationship Id="rId2" Type="http://schemas.openxmlformats.org/officeDocument/2006/relationships/image" Target="../media/image16.wmf"/><Relationship Id="rId16" Type="http://schemas.openxmlformats.org/officeDocument/2006/relationships/vmlDrawing" Target="../drawings/vmlDrawing5.vml"/><Relationship Id="rId15" Type="http://schemas.openxmlformats.org/officeDocument/2006/relationships/slideLayout" Target="../slideLayouts/slideLayout7.xml"/><Relationship Id="rId14" Type="http://schemas.openxmlformats.org/officeDocument/2006/relationships/image" Target="../media/image22.wmf"/><Relationship Id="rId13" Type="http://schemas.openxmlformats.org/officeDocument/2006/relationships/oleObject" Target="../embeddings/oleObject17.bin"/><Relationship Id="rId12" Type="http://schemas.openxmlformats.org/officeDocument/2006/relationships/image" Target="../media/image21.wmf"/><Relationship Id="rId11" Type="http://schemas.openxmlformats.org/officeDocument/2006/relationships/oleObject" Target="../embeddings/oleObject16.bin"/><Relationship Id="rId10" Type="http://schemas.openxmlformats.org/officeDocument/2006/relationships/image" Target="../media/image20.wmf"/><Relationship Id="rId1"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6.wmf"/><Relationship Id="rId7" Type="http://schemas.openxmlformats.org/officeDocument/2006/relationships/oleObject" Target="../embeddings/oleObject21.bin"/><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 Id="rId3" Type="http://schemas.openxmlformats.org/officeDocument/2006/relationships/oleObject" Target="../embeddings/oleObject19.bin"/><Relationship Id="rId26" Type="http://schemas.openxmlformats.org/officeDocument/2006/relationships/vmlDrawing" Target="../drawings/vmlDrawing6.vml"/><Relationship Id="rId25" Type="http://schemas.openxmlformats.org/officeDocument/2006/relationships/slideLayout" Target="../slideLayouts/slideLayout7.xml"/><Relationship Id="rId24" Type="http://schemas.openxmlformats.org/officeDocument/2006/relationships/image" Target="../media/image34.wmf"/><Relationship Id="rId23" Type="http://schemas.openxmlformats.org/officeDocument/2006/relationships/oleObject" Target="../embeddings/oleObject29.bin"/><Relationship Id="rId22" Type="http://schemas.openxmlformats.org/officeDocument/2006/relationships/image" Target="../media/image33.wmf"/><Relationship Id="rId21" Type="http://schemas.openxmlformats.org/officeDocument/2006/relationships/oleObject" Target="../embeddings/oleObject28.bin"/><Relationship Id="rId20" Type="http://schemas.openxmlformats.org/officeDocument/2006/relationships/image" Target="../media/image32.wmf"/><Relationship Id="rId2" Type="http://schemas.openxmlformats.org/officeDocument/2006/relationships/image" Target="../media/image23.wmf"/><Relationship Id="rId19" Type="http://schemas.openxmlformats.org/officeDocument/2006/relationships/oleObject" Target="../embeddings/oleObject27.bin"/><Relationship Id="rId18" Type="http://schemas.openxmlformats.org/officeDocument/2006/relationships/image" Target="../media/image31.wmf"/><Relationship Id="rId17" Type="http://schemas.openxmlformats.org/officeDocument/2006/relationships/oleObject" Target="../embeddings/oleObject26.bin"/><Relationship Id="rId16" Type="http://schemas.openxmlformats.org/officeDocument/2006/relationships/image" Target="../media/image30.wmf"/><Relationship Id="rId15" Type="http://schemas.openxmlformats.org/officeDocument/2006/relationships/oleObject" Target="../embeddings/oleObject25.bin"/><Relationship Id="rId14" Type="http://schemas.openxmlformats.org/officeDocument/2006/relationships/image" Target="../media/image29.wmf"/><Relationship Id="rId13" Type="http://schemas.openxmlformats.org/officeDocument/2006/relationships/oleObject" Target="../embeddings/oleObject24.bin"/><Relationship Id="rId12" Type="http://schemas.openxmlformats.org/officeDocument/2006/relationships/image" Target="../media/image28.wmf"/><Relationship Id="rId11" Type="http://schemas.openxmlformats.org/officeDocument/2006/relationships/oleObject" Target="../embeddings/oleObject23.bin"/><Relationship Id="rId10" Type="http://schemas.openxmlformats.org/officeDocument/2006/relationships/image" Target="../media/image27.wmf"/><Relationship Id="rId1"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8.wmf"/><Relationship Id="rId7" Type="http://schemas.openxmlformats.org/officeDocument/2006/relationships/oleObject" Target="../embeddings/oleObject33.bin"/><Relationship Id="rId6" Type="http://schemas.openxmlformats.org/officeDocument/2006/relationships/image" Target="../media/image37.wmf"/><Relationship Id="rId5" Type="http://schemas.openxmlformats.org/officeDocument/2006/relationships/oleObject" Target="../embeddings/oleObject32.bin"/><Relationship Id="rId4" Type="http://schemas.openxmlformats.org/officeDocument/2006/relationships/image" Target="../media/image36.wmf"/><Relationship Id="rId3" Type="http://schemas.openxmlformats.org/officeDocument/2006/relationships/oleObject" Target="../embeddings/oleObject31.bin"/><Relationship Id="rId2" Type="http://schemas.openxmlformats.org/officeDocument/2006/relationships/image" Target="../media/image35.wmf"/><Relationship Id="rId14" Type="http://schemas.openxmlformats.org/officeDocument/2006/relationships/vmlDrawing" Target="../drawings/vmlDrawing7.vml"/><Relationship Id="rId13" Type="http://schemas.openxmlformats.org/officeDocument/2006/relationships/slideLayout" Target="../slideLayouts/slideLayout7.xml"/><Relationship Id="rId12" Type="http://schemas.openxmlformats.org/officeDocument/2006/relationships/image" Target="../media/image40.wmf"/><Relationship Id="rId11" Type="http://schemas.openxmlformats.org/officeDocument/2006/relationships/oleObject" Target="../embeddings/oleObject35.bin"/><Relationship Id="rId10" Type="http://schemas.openxmlformats.org/officeDocument/2006/relationships/image" Target="../media/image39.wmf"/><Relationship Id="rId1" Type="http://schemas.openxmlformats.org/officeDocument/2006/relationships/oleObject" Target="../embeddings/oleObject30.bin"/></Relationships>
</file>

<file path=ppt/slides/_rels/slide9.x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oleObject" Target="../embeddings/oleObject39.bin"/><Relationship Id="rId7" Type="http://schemas.openxmlformats.org/officeDocument/2006/relationships/image" Target="../media/image44.GIF"/><Relationship Id="rId6" Type="http://schemas.openxmlformats.org/officeDocument/2006/relationships/image" Target="../media/image43.wmf"/><Relationship Id="rId5" Type="http://schemas.openxmlformats.org/officeDocument/2006/relationships/oleObject" Target="../embeddings/oleObject38.bin"/><Relationship Id="rId4" Type="http://schemas.openxmlformats.org/officeDocument/2006/relationships/image" Target="../media/image42.wmf"/><Relationship Id="rId3" Type="http://schemas.openxmlformats.org/officeDocument/2006/relationships/oleObject" Target="../embeddings/oleObject37.bin"/><Relationship Id="rId20" Type="http://schemas.openxmlformats.org/officeDocument/2006/relationships/notesSlide" Target="../notesSlides/notesSlide1.xml"/><Relationship Id="rId2" Type="http://schemas.openxmlformats.org/officeDocument/2006/relationships/image" Target="../media/image41.wmf"/><Relationship Id="rId19" Type="http://schemas.openxmlformats.org/officeDocument/2006/relationships/vmlDrawing" Target="../drawings/vmlDrawing8.vml"/><Relationship Id="rId18" Type="http://schemas.openxmlformats.org/officeDocument/2006/relationships/slideLayout" Target="../slideLayouts/slideLayout7.xml"/><Relationship Id="rId17" Type="http://schemas.openxmlformats.org/officeDocument/2006/relationships/image" Target="../media/image49.wmf"/><Relationship Id="rId16" Type="http://schemas.openxmlformats.org/officeDocument/2006/relationships/oleObject" Target="../embeddings/oleObject43.bin"/><Relationship Id="rId15" Type="http://schemas.openxmlformats.org/officeDocument/2006/relationships/image" Target="../media/image48.wmf"/><Relationship Id="rId14" Type="http://schemas.openxmlformats.org/officeDocument/2006/relationships/oleObject" Target="../embeddings/oleObject42.bin"/><Relationship Id="rId13" Type="http://schemas.openxmlformats.org/officeDocument/2006/relationships/image" Target="../media/image47.wmf"/><Relationship Id="rId12" Type="http://schemas.openxmlformats.org/officeDocument/2006/relationships/oleObject" Target="../embeddings/oleObject41.bin"/><Relationship Id="rId11" Type="http://schemas.openxmlformats.org/officeDocument/2006/relationships/image" Target="../media/image46.wmf"/><Relationship Id="rId10" Type="http://schemas.openxmlformats.org/officeDocument/2006/relationships/oleObject" Target="../embeddings/oleObject40.bin"/><Relationship Id="rId1" Type="http://schemas.openxmlformats.org/officeDocument/2006/relationships/oleObject" Target="../embeddings/oleObject3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996719"/>
            <a:ext cx="8229600" cy="646331"/>
          </a:xfrm>
          <a:noFill/>
        </p:spPr>
        <p:txBody>
          <a:bodyPr>
            <a:spAutoFit/>
          </a:bodyPr>
          <a:lstStyle/>
          <a:p>
            <a:pPr>
              <a:spcBef>
                <a:spcPts val="1200"/>
              </a:spcBef>
            </a:pPr>
            <a:r>
              <a:rPr lang="zh-CN" altLang="en-US" sz="3600" dirty="0" smtClean="0"/>
              <a:t>第二节</a:t>
            </a:r>
            <a:r>
              <a:rPr lang="en-US" altLang="zh-CN" sz="3600" dirty="0" smtClean="0"/>
              <a:t>     </a:t>
            </a:r>
            <a:r>
              <a:rPr lang="zh-CN" altLang="en-US" sz="3600" dirty="0" smtClean="0"/>
              <a:t>单个正态总体均值的假设检验</a:t>
            </a:r>
            <a:endParaRPr lang="en-US" altLang="zh-CN" sz="3600" dirty="0" smtClean="0"/>
          </a:p>
        </p:txBody>
      </p:sp>
      <p:sp>
        <p:nvSpPr>
          <p:cNvPr id="32771" name="Text Box 4"/>
          <p:cNvSpPr txBox="1">
            <a:spLocks noChangeArrowheads="1"/>
          </p:cNvSpPr>
          <p:nvPr/>
        </p:nvSpPr>
        <p:spPr bwMode="auto">
          <a:xfrm>
            <a:off x="2057400" y="2889250"/>
            <a:ext cx="5867400" cy="584775"/>
          </a:xfrm>
          <a:prstGeom prst="rect">
            <a:avLst/>
          </a:prstGeom>
          <a:noFill/>
          <a:ln w="9525">
            <a:noFill/>
            <a:miter lim="800000"/>
          </a:ln>
        </p:spPr>
        <p:txBody>
          <a:bodyPr>
            <a:spAutoFit/>
          </a:bodyPr>
          <a:lstStyle/>
          <a:p>
            <a:pPr>
              <a:spcBef>
                <a:spcPct val="50000"/>
              </a:spcBef>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二</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、单个正态总体均值的 </a:t>
            </a:r>
            <a:r>
              <a:rPr lang="en-US" altLang="zh-CN" sz="32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检验</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772" name="Text Box 5"/>
          <p:cNvSpPr txBox="1">
            <a:spLocks noChangeArrowheads="1"/>
          </p:cNvSpPr>
          <p:nvPr/>
        </p:nvSpPr>
        <p:spPr bwMode="auto">
          <a:xfrm>
            <a:off x="2078038" y="3611563"/>
            <a:ext cx="5922962" cy="579437"/>
          </a:xfrm>
          <a:prstGeom prst="rect">
            <a:avLst/>
          </a:prstGeom>
          <a:noFill/>
          <a:ln w="9525">
            <a:noFill/>
            <a:miter lim="800000"/>
          </a:ln>
        </p:spPr>
        <p:txBody>
          <a:bodyPr>
            <a:spAutoFit/>
          </a:bodyPr>
          <a:lstStyle/>
          <a:p>
            <a:pPr>
              <a:spcBef>
                <a:spcPct val="50000"/>
              </a:spcBef>
            </a:pP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三、例题</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773" name="Text Box 7"/>
          <p:cNvSpPr txBox="1">
            <a:spLocks noChangeArrowheads="1"/>
          </p:cNvSpPr>
          <p:nvPr/>
        </p:nvSpPr>
        <p:spPr bwMode="auto">
          <a:xfrm>
            <a:off x="2057400" y="2209800"/>
            <a:ext cx="6015062" cy="584775"/>
          </a:xfrm>
          <a:prstGeom prst="rect">
            <a:avLst/>
          </a:prstGeom>
          <a:noFill/>
          <a:ln w="9525">
            <a:noFill/>
            <a:miter lim="800000"/>
          </a:ln>
        </p:spPr>
        <p:txBody>
          <a:bodyPr wrap="square">
            <a:spAutoFit/>
          </a:bodyPr>
          <a:lstStyle/>
          <a:p>
            <a:pPr>
              <a:spcBef>
                <a:spcPct val="50000"/>
              </a:spcBef>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一</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、单个正态总体均值的 </a:t>
            </a:r>
            <a:r>
              <a:rPr lang="en-US" altLang="zh-CN" sz="3200" b="1" i="1" dirty="0" smtClean="0">
                <a:latin typeface="Times New Roman" panose="02020603050405020304" pitchFamily="18" charset="0"/>
                <a:ea typeface="黑体" panose="02010609060101010101" pitchFamily="49" charset="-122"/>
                <a:cs typeface="Times New Roman" panose="02020603050405020304" pitchFamily="18" charset="0"/>
              </a:rPr>
              <a:t>u</a:t>
            </a:r>
            <a:r>
              <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检验</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774" name="Rectangle 8"/>
          <p:cNvSpPr>
            <a:spLocks noChangeArrowheads="1"/>
          </p:cNvSpPr>
          <p:nvPr/>
        </p:nvSpPr>
        <p:spPr bwMode="auto">
          <a:xfrm>
            <a:off x="2106613" y="4297363"/>
            <a:ext cx="4495800" cy="579437"/>
          </a:xfrm>
          <a:prstGeom prst="rect">
            <a:avLst/>
          </a:prstGeom>
          <a:noFill/>
          <a:ln w="9525">
            <a:noFill/>
            <a:miter lim="800000"/>
          </a:ln>
        </p:spPr>
        <p:txBody>
          <a:bodyPr>
            <a:spAutoFit/>
          </a:bodyPr>
          <a:lstStyle/>
          <a:p>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四、小结</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776" name="AutoShape 10">
            <a:hlinkClick r:id="" action="ppaction://hlinkshowjump?jump=endshow" highlightClick="1"/>
          </p:cNvPr>
          <p:cNvSpPr>
            <a:spLocks noChangeArrowheads="1"/>
          </p:cNvSpPr>
          <p:nvPr/>
        </p:nvSpPr>
        <p:spPr bwMode="auto">
          <a:xfrm>
            <a:off x="8305800" y="6172200"/>
            <a:ext cx="381000" cy="381000"/>
          </a:xfrm>
          <a:prstGeom prst="actionButtonBlank">
            <a:avLst/>
          </a:prstGeom>
          <a:noFill/>
          <a:ln w="9525">
            <a:noFill/>
            <a:miter lim="800000"/>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ext Box 1028"/>
          <p:cNvSpPr txBox="1">
            <a:spLocks noChangeArrowheads="1"/>
          </p:cNvSpPr>
          <p:nvPr/>
        </p:nvSpPr>
        <p:spPr bwMode="auto">
          <a:xfrm>
            <a:off x="642910" y="1689075"/>
            <a:ext cx="2819400" cy="519113"/>
          </a:xfrm>
          <a:prstGeom prst="rect">
            <a:avLst/>
          </a:prstGeom>
          <a:noFill/>
          <a:ln w="9525">
            <a:noFill/>
            <a:miter lim="800000"/>
          </a:ln>
          <a:effectLst/>
        </p:spPr>
        <p:txBody>
          <a:bodyPr>
            <a:spAutoFit/>
          </a:bodyPr>
          <a:lstStyle/>
          <a:p>
            <a:pPr>
              <a:spcBef>
                <a:spcPct val="50000"/>
              </a:spcBef>
            </a:pPr>
            <a:r>
              <a:rPr lang="zh-CN" altLang="en-US" sz="2800" b="1" dirty="0"/>
              <a:t>查表得</a:t>
            </a:r>
            <a:endParaRPr lang="zh-CN" altLang="en-US" sz="2800" b="1" dirty="0"/>
          </a:p>
        </p:txBody>
      </p:sp>
      <p:graphicFrame>
        <p:nvGraphicFramePr>
          <p:cNvPr id="119810" name="Object 1026"/>
          <p:cNvGraphicFramePr>
            <a:graphicFrameLocks noChangeAspect="1"/>
          </p:cNvGraphicFramePr>
          <p:nvPr/>
        </p:nvGraphicFramePr>
        <p:xfrm>
          <a:off x="2000232" y="1689075"/>
          <a:ext cx="2611456" cy="500066"/>
        </p:xfrm>
        <a:graphic>
          <a:graphicData uri="http://schemas.openxmlformats.org/presentationml/2006/ole">
            <mc:AlternateContent xmlns:mc="http://schemas.openxmlformats.org/markup-compatibility/2006">
              <mc:Choice xmlns:v="urn:schemas-microsoft-com:vml" Requires="v">
                <p:oleObj spid="_x0000_s9217" name="Equation" r:id="rId1" imgW="28651200" imgH="5486400" progId="Equation.DSMT4">
                  <p:embed/>
                </p:oleObj>
              </mc:Choice>
              <mc:Fallback>
                <p:oleObj name="Equation" r:id="rId1" imgW="28651200" imgH="5486400" progId="Equation.DSMT4">
                  <p:embed/>
                  <p:pic>
                    <p:nvPicPr>
                      <p:cNvPr id="0" name="图片 9216"/>
                      <p:cNvPicPr>
                        <a:picLocks noChangeAspect="1"/>
                      </p:cNvPicPr>
                      <p:nvPr/>
                    </p:nvPicPr>
                    <p:blipFill>
                      <a:blip r:embed="rId2"/>
                      <a:stretch>
                        <a:fillRect/>
                      </a:stretch>
                    </p:blipFill>
                    <p:spPr>
                      <a:xfrm>
                        <a:off x="2000232" y="1689075"/>
                        <a:ext cx="2611456" cy="500066"/>
                      </a:xfrm>
                      <a:prstGeom prst="rect">
                        <a:avLst/>
                      </a:prstGeom>
                      <a:noFill/>
                      <a:ln w="9525">
                        <a:noFill/>
                      </a:ln>
                    </p:spPr>
                  </p:pic>
                </p:oleObj>
              </mc:Fallback>
            </mc:AlternateContent>
          </a:graphicData>
        </a:graphic>
      </p:graphicFrame>
      <p:graphicFrame>
        <p:nvGraphicFramePr>
          <p:cNvPr id="119811" name="Object 1027"/>
          <p:cNvGraphicFramePr>
            <a:graphicFrameLocks noChangeAspect="1"/>
          </p:cNvGraphicFramePr>
          <p:nvPr/>
        </p:nvGraphicFramePr>
        <p:xfrm>
          <a:off x="654054" y="2260600"/>
          <a:ext cx="4560888" cy="928688"/>
        </p:xfrm>
        <a:graphic>
          <a:graphicData uri="http://schemas.openxmlformats.org/presentationml/2006/ole">
            <mc:AlternateContent xmlns:mc="http://schemas.openxmlformats.org/markup-compatibility/2006">
              <mc:Choice xmlns:v="urn:schemas-microsoft-com:vml" Requires="v">
                <p:oleObj spid="_x0000_s9218" name="Equation" r:id="rId3" imgW="50901600" imgH="10363200" progId="Equation.DSMT4">
                  <p:embed/>
                </p:oleObj>
              </mc:Choice>
              <mc:Fallback>
                <p:oleObj name="Equation" r:id="rId3" imgW="50901600" imgH="10363200" progId="Equation.DSMT4">
                  <p:embed/>
                  <p:pic>
                    <p:nvPicPr>
                      <p:cNvPr id="0" name="图片 9217"/>
                      <p:cNvPicPr>
                        <a:picLocks noChangeAspect="1"/>
                      </p:cNvPicPr>
                      <p:nvPr/>
                    </p:nvPicPr>
                    <p:blipFill>
                      <a:blip r:embed="rId4"/>
                      <a:stretch>
                        <a:fillRect/>
                      </a:stretch>
                    </p:blipFill>
                    <p:spPr>
                      <a:xfrm>
                        <a:off x="654054" y="2260600"/>
                        <a:ext cx="4560888" cy="928688"/>
                      </a:xfrm>
                      <a:prstGeom prst="rect">
                        <a:avLst/>
                      </a:prstGeom>
                      <a:noFill/>
                      <a:ln w="9525">
                        <a:noFill/>
                      </a:ln>
                    </p:spPr>
                  </p:pic>
                </p:oleObj>
              </mc:Fallback>
            </mc:AlternateContent>
          </a:graphicData>
        </a:graphic>
      </p:graphicFrame>
      <p:sp>
        <p:nvSpPr>
          <p:cNvPr id="14" name="矩形 13"/>
          <p:cNvSpPr/>
          <p:nvPr/>
        </p:nvSpPr>
        <p:spPr>
          <a:xfrm>
            <a:off x="714348" y="3332149"/>
            <a:ext cx="7286676" cy="954107"/>
          </a:xfrm>
          <a:prstGeom prst="rect">
            <a:avLst/>
          </a:prstGeom>
        </p:spPr>
        <p:txBody>
          <a:bodyPr wrap="square">
            <a:spAutoFit/>
          </a:bodyPr>
          <a:lstStyle/>
          <a:p>
            <a:r>
              <a:rPr lang="zh-CN" altLang="en-US" sz="2800" b="1" dirty="0" smtClean="0">
                <a:latin typeface="Times New Roman" panose="02020603050405020304" pitchFamily="18" charset="0"/>
                <a:cs typeface="Times New Roman" panose="02020603050405020304" pitchFamily="18" charset="0"/>
              </a:rPr>
              <a:t>故拒绝</a:t>
            </a:r>
            <a:r>
              <a:rPr lang="en-US" altLang="zh-CN" sz="2800" b="1" i="1" dirty="0" smtClean="0">
                <a:latin typeface="Times New Roman" panose="02020603050405020304" pitchFamily="18" charset="0"/>
                <a:cs typeface="Times New Roman" panose="02020603050405020304" pitchFamily="18" charset="0"/>
              </a:rPr>
              <a:t>H</a:t>
            </a:r>
            <a:r>
              <a:rPr lang="en-US" altLang="zh-CN" sz="2800" b="1" baseline="-25000" dirty="0" smtClean="0">
                <a:latin typeface="Times New Roman" panose="02020603050405020304" pitchFamily="18" charset="0"/>
                <a:cs typeface="Times New Roman" panose="02020603050405020304" pitchFamily="18" charset="0"/>
              </a:rPr>
              <a:t>0</a:t>
            </a:r>
            <a:r>
              <a:rPr lang="zh-CN" altLang="en-US" sz="2800" b="1" dirty="0" smtClean="0">
                <a:latin typeface="Times New Roman" panose="02020603050405020304" pitchFamily="18" charset="0"/>
                <a:cs typeface="Times New Roman" panose="02020603050405020304" pitchFamily="18" charset="0"/>
              </a:rPr>
              <a:t>认为新工艺生产的钢，其屈服强度与原工艺生产钢的屈服强度有显著性差异．</a:t>
            </a:r>
            <a:endParaRPr lang="zh-CN" altLang="en-US" sz="28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810"/>
                                        </p:tgtEl>
                                        <p:attrNameLst>
                                          <p:attrName>style.visibility</p:attrName>
                                        </p:attrNameLst>
                                      </p:cBhvr>
                                      <p:to>
                                        <p:strVal val="visible"/>
                                      </p:to>
                                    </p:set>
                                    <p:animEffect transition="in" filter="wipe(left)">
                                      <p:cBhvr>
                                        <p:cTn id="12" dur="500"/>
                                        <p:tgtEl>
                                          <p:spTgt spid="1198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9811"/>
                                        </p:tgtEl>
                                        <p:attrNameLst>
                                          <p:attrName>style.visibility</p:attrName>
                                        </p:attrNameLst>
                                      </p:cBhvr>
                                      <p:to>
                                        <p:strVal val="visible"/>
                                      </p:to>
                                    </p:set>
                                    <p:animEffect transition="in" filter="wipe(left)">
                                      <p:cBhvr>
                                        <p:cTn id="17" dur="500"/>
                                        <p:tgtEl>
                                          <p:spTgt spid="1198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utoUpdateAnimBg="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38"/>
          <p:cNvSpPr txBox="1">
            <a:spLocks noChangeArrowheads="1"/>
          </p:cNvSpPr>
          <p:nvPr/>
        </p:nvSpPr>
        <p:spPr bwMode="auto">
          <a:xfrm>
            <a:off x="500034" y="647700"/>
            <a:ext cx="8110566" cy="2677656"/>
          </a:xfrm>
          <a:prstGeom prst="rect">
            <a:avLst/>
          </a:prstGeom>
          <a:noFill/>
          <a:ln w="9525">
            <a:noFill/>
            <a:miter lim="800000"/>
          </a:ln>
          <a:effectLst/>
        </p:spPr>
        <p:txBody>
          <a:bodyPr wrap="square">
            <a:spAutoFit/>
          </a:bodyPr>
          <a:lstStyle/>
          <a:p>
            <a:pPr>
              <a:lnSpc>
                <a:spcPct val="120000"/>
              </a:lnSpc>
              <a:spcBef>
                <a:spcPct val="50000"/>
              </a:spcBef>
            </a:pPr>
            <a:r>
              <a:rPr lang="zh-CN" altLang="en-US" sz="2800" b="1" dirty="0" smtClean="0">
                <a:latin typeface="黑体" panose="02010609060101010101" pitchFamily="49" charset="-122"/>
                <a:ea typeface="黑体" panose="02010609060101010101" pitchFamily="49" charset="-122"/>
              </a:rPr>
              <a:t>例</a:t>
            </a:r>
            <a:r>
              <a:rPr lang="en-US" altLang="zh-CN" sz="2800" b="1" dirty="0" smtClean="0">
                <a:ea typeface="黑体" panose="02010609060101010101" pitchFamily="49" charset="-122"/>
              </a:rPr>
              <a:t>2  </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已知某炼铁厂的铁水含碳量在正常情况下服从正态分布</a:t>
            </a:r>
            <a:r>
              <a:rPr lang="en-US" altLang="zh-CN" sz="2800" b="1" dirty="0" smtClean="0">
                <a:latin typeface="Times New Roman" panose="02020603050405020304" pitchFamily="18" charset="0"/>
                <a:cs typeface="Times New Roman" panose="02020603050405020304" pitchFamily="18" charset="0"/>
              </a:rPr>
              <a:t>X~</a:t>
            </a:r>
            <a:r>
              <a:rPr lang="en-US" altLang="zh-CN" sz="2800" b="1" i="1" dirty="0" smtClean="0">
                <a:latin typeface="Times New Roman" panose="02020603050405020304" pitchFamily="18" charset="0"/>
                <a:cs typeface="Times New Roman" panose="02020603050405020304" pitchFamily="18" charset="0"/>
              </a:rPr>
              <a:t>N</a:t>
            </a:r>
            <a:r>
              <a:rPr lang="en-US" altLang="zh-CN" sz="2800" b="1" dirty="0" smtClean="0">
                <a:latin typeface="Times New Roman" panose="02020603050405020304" pitchFamily="18" charset="0"/>
                <a:cs typeface="Times New Roman" panose="02020603050405020304" pitchFamily="18" charset="0"/>
              </a:rPr>
              <a:t>(4.55,0.11</a:t>
            </a:r>
            <a:r>
              <a:rPr lang="en-US" altLang="zh-CN" sz="2800" b="1" baseline="30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某日测得</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炉铁水含碳量如下</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:4.28</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4.40</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4.42</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4.35</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4.37. </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如果标准差不变</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该日铁水的平均含碳量是否显著偏低</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（显著性水平 </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α</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=0.05 </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Text Box 18"/>
          <p:cNvSpPr txBox="1">
            <a:spLocks noChangeArrowheads="1"/>
          </p:cNvSpPr>
          <p:nvPr/>
        </p:nvSpPr>
        <p:spPr bwMode="auto">
          <a:xfrm>
            <a:off x="500034" y="3500438"/>
            <a:ext cx="1295400" cy="519113"/>
          </a:xfrm>
          <a:prstGeom prst="rect">
            <a:avLst/>
          </a:prstGeom>
          <a:noFill/>
          <a:ln w="9525">
            <a:noFill/>
            <a:miter lim="800000"/>
          </a:ln>
          <a:effectLst/>
        </p:spPr>
        <p:txBody>
          <a:bodyPr>
            <a:spAutoFit/>
          </a:bodyPr>
          <a:lstStyle/>
          <a:p>
            <a:pPr>
              <a:spcBef>
                <a:spcPct val="50000"/>
              </a:spcBef>
            </a:pPr>
            <a:r>
              <a:rPr lang="zh-CN" altLang="en-US" sz="2800" b="1" dirty="0">
                <a:ea typeface="黑体" panose="02010609060101010101" pitchFamily="49" charset="-122"/>
              </a:rPr>
              <a:t>解</a:t>
            </a:r>
            <a:endParaRPr lang="zh-CN" altLang="en-US" sz="2800" b="1" dirty="0">
              <a:ea typeface="黑体" panose="02010609060101010101" pitchFamily="49" charset="-122"/>
            </a:endParaRPr>
          </a:p>
        </p:txBody>
      </p:sp>
      <p:graphicFrame>
        <p:nvGraphicFramePr>
          <p:cNvPr id="4" name="Object 2"/>
          <p:cNvGraphicFramePr>
            <a:graphicFrameLocks noChangeAspect="1"/>
          </p:cNvGraphicFramePr>
          <p:nvPr/>
        </p:nvGraphicFramePr>
        <p:xfrm>
          <a:off x="1500166" y="4143380"/>
          <a:ext cx="4833972" cy="500066"/>
        </p:xfrm>
        <a:graphic>
          <a:graphicData uri="http://schemas.openxmlformats.org/presentationml/2006/ole">
            <mc:AlternateContent xmlns:mc="http://schemas.openxmlformats.org/markup-compatibility/2006">
              <mc:Choice xmlns:v="urn:schemas-microsoft-com:vml" Requires="v">
                <p:oleObj spid="_x0000_s10241" name="Equation" r:id="rId1" imgW="53035200" imgH="5486400" progId="Equation.DSMT4">
                  <p:embed/>
                </p:oleObj>
              </mc:Choice>
              <mc:Fallback>
                <p:oleObj name="Equation" r:id="rId1" imgW="53035200" imgH="5486400" progId="Equation.DSMT4">
                  <p:embed/>
                  <p:pic>
                    <p:nvPicPr>
                      <p:cNvPr id="0" name="图片 10240"/>
                      <p:cNvPicPr>
                        <a:picLocks noChangeAspect="1"/>
                      </p:cNvPicPr>
                      <p:nvPr/>
                    </p:nvPicPr>
                    <p:blipFill>
                      <a:blip r:embed="rId2"/>
                      <a:stretch>
                        <a:fillRect/>
                      </a:stretch>
                    </p:blipFill>
                    <p:spPr>
                      <a:xfrm>
                        <a:off x="1500166" y="4143380"/>
                        <a:ext cx="4833972" cy="500066"/>
                      </a:xfrm>
                      <a:prstGeom prst="rect">
                        <a:avLst/>
                      </a:prstGeom>
                      <a:noFill/>
                      <a:ln w="9525">
                        <a:noFill/>
                      </a:ln>
                    </p:spPr>
                  </p:pic>
                </p:oleObj>
              </mc:Fallback>
            </mc:AlternateContent>
          </a:graphicData>
        </a:graphic>
      </p:graphicFrame>
      <p:sp>
        <p:nvSpPr>
          <p:cNvPr id="5" name="Text Box 20"/>
          <p:cNvSpPr txBox="1">
            <a:spLocks noChangeArrowheads="1"/>
          </p:cNvSpPr>
          <p:nvPr/>
        </p:nvSpPr>
        <p:spPr bwMode="auto">
          <a:xfrm>
            <a:off x="1000100" y="3500438"/>
            <a:ext cx="7429552" cy="523220"/>
          </a:xfrm>
          <a:prstGeom prst="rect">
            <a:avLst/>
          </a:prstGeom>
          <a:noFill/>
          <a:ln w="9525">
            <a:noFill/>
            <a:miter lim="800000"/>
          </a:ln>
          <a:effectLst/>
        </p:spPr>
        <p:txBody>
          <a:bodyPr wrap="square">
            <a:spAutoFit/>
          </a:bodyPr>
          <a:lstStyle/>
          <a:p>
            <a:pPr>
              <a:spcBef>
                <a:spcPct val="50000"/>
              </a:spcBef>
            </a:pPr>
            <a:r>
              <a:rPr lang="zh-CN" altLang="en-US" sz="2800" b="1" dirty="0"/>
              <a:t>依</a:t>
            </a:r>
            <a:r>
              <a:rPr lang="zh-CN" altLang="en-US" sz="2800" b="1" dirty="0" smtClean="0"/>
              <a:t>题意含碳量显著偏低，需进行左边检验假设</a:t>
            </a:r>
            <a:endParaRPr lang="zh-CN" altLang="en-US" sz="2800" b="1" dirty="0" smtClean="0"/>
          </a:p>
        </p:txBody>
      </p:sp>
      <p:graphicFrame>
        <p:nvGraphicFramePr>
          <p:cNvPr id="108549" name="Object 5"/>
          <p:cNvGraphicFramePr>
            <a:graphicFrameLocks noChangeAspect="1"/>
          </p:cNvGraphicFramePr>
          <p:nvPr/>
        </p:nvGraphicFramePr>
        <p:xfrm>
          <a:off x="1725602" y="4960952"/>
          <a:ext cx="863584" cy="431791"/>
        </p:xfrm>
        <a:graphic>
          <a:graphicData uri="http://schemas.openxmlformats.org/presentationml/2006/ole">
            <mc:AlternateContent xmlns:mc="http://schemas.openxmlformats.org/markup-compatibility/2006">
              <mc:Choice xmlns:v="urn:schemas-microsoft-com:vml" Requires="v">
                <p:oleObj spid="_x0000_s10242" name="Equation" r:id="rId3" imgW="9753600" imgH="4876800" progId="Equation.DSMT4">
                  <p:embed/>
                </p:oleObj>
              </mc:Choice>
              <mc:Fallback>
                <p:oleObj name="Equation" r:id="rId3" imgW="9753600" imgH="4876800" progId="Equation.DSMT4">
                  <p:embed/>
                  <p:pic>
                    <p:nvPicPr>
                      <p:cNvPr id="0" name="图片 10241"/>
                      <p:cNvPicPr>
                        <a:picLocks noChangeAspect="1"/>
                      </p:cNvPicPr>
                      <p:nvPr/>
                    </p:nvPicPr>
                    <p:blipFill>
                      <a:blip r:embed="rId4"/>
                      <a:stretch>
                        <a:fillRect/>
                      </a:stretch>
                    </p:blipFill>
                    <p:spPr>
                      <a:xfrm>
                        <a:off x="1725602" y="4960952"/>
                        <a:ext cx="863584" cy="431791"/>
                      </a:xfrm>
                      <a:prstGeom prst="rect">
                        <a:avLst/>
                      </a:prstGeom>
                      <a:noFill/>
                      <a:ln w="9525">
                        <a:noFill/>
                      </a:ln>
                    </p:spPr>
                  </p:pic>
                </p:oleObj>
              </mc:Fallback>
            </mc:AlternateContent>
          </a:graphicData>
        </a:graphic>
      </p:graphicFrame>
      <p:graphicFrame>
        <p:nvGraphicFramePr>
          <p:cNvPr id="108550" name="Object 6"/>
          <p:cNvGraphicFramePr>
            <a:graphicFrameLocks noChangeAspect="1"/>
          </p:cNvGraphicFramePr>
          <p:nvPr/>
        </p:nvGraphicFramePr>
        <p:xfrm>
          <a:off x="2654296" y="4960952"/>
          <a:ext cx="1577975" cy="468312"/>
        </p:xfrm>
        <a:graphic>
          <a:graphicData uri="http://schemas.openxmlformats.org/presentationml/2006/ole">
            <mc:AlternateContent xmlns:mc="http://schemas.openxmlformats.org/markup-compatibility/2006">
              <mc:Choice xmlns:v="urn:schemas-microsoft-com:vml" Requires="v">
                <p:oleObj spid="_x0000_s10243" name="Equation" r:id="rId5" imgW="16459200" imgH="4876800" progId="Equation.DSMT4">
                  <p:embed/>
                </p:oleObj>
              </mc:Choice>
              <mc:Fallback>
                <p:oleObj name="Equation" r:id="rId5" imgW="16459200" imgH="4876800" progId="Equation.DSMT4">
                  <p:embed/>
                  <p:pic>
                    <p:nvPicPr>
                      <p:cNvPr id="0" name="图片 10242"/>
                      <p:cNvPicPr>
                        <a:picLocks noChangeAspect="1"/>
                      </p:cNvPicPr>
                      <p:nvPr/>
                    </p:nvPicPr>
                    <p:blipFill>
                      <a:blip r:embed="rId6"/>
                      <a:stretch>
                        <a:fillRect/>
                      </a:stretch>
                    </p:blipFill>
                    <p:spPr>
                      <a:xfrm>
                        <a:off x="2654296" y="4960952"/>
                        <a:ext cx="1577975" cy="468312"/>
                      </a:xfrm>
                      <a:prstGeom prst="rect">
                        <a:avLst/>
                      </a:prstGeom>
                      <a:noFill/>
                      <a:ln w="9525">
                        <a:noFill/>
                      </a:ln>
                    </p:spPr>
                  </p:pic>
                </p:oleObj>
              </mc:Fallback>
            </mc:AlternateContent>
          </a:graphicData>
        </a:graphic>
      </p:graphicFrame>
      <p:graphicFrame>
        <p:nvGraphicFramePr>
          <p:cNvPr id="108551" name="Object 7"/>
          <p:cNvGraphicFramePr>
            <a:graphicFrameLocks noChangeAspect="1"/>
          </p:cNvGraphicFramePr>
          <p:nvPr/>
        </p:nvGraphicFramePr>
        <p:xfrm>
          <a:off x="4368808" y="4960952"/>
          <a:ext cx="1346200" cy="368300"/>
        </p:xfrm>
        <a:graphic>
          <a:graphicData uri="http://schemas.openxmlformats.org/presentationml/2006/ole">
            <mc:AlternateContent xmlns:mc="http://schemas.openxmlformats.org/markup-compatibility/2006">
              <mc:Choice xmlns:v="urn:schemas-microsoft-com:vml" Requires="v">
                <p:oleObj spid="_x0000_s10244" name="Equation" r:id="rId7" imgW="32308800" imgH="8839200" progId="Equation.DSMT4">
                  <p:embed/>
                </p:oleObj>
              </mc:Choice>
              <mc:Fallback>
                <p:oleObj name="Equation" r:id="rId7" imgW="32308800" imgH="8839200" progId="Equation.DSMT4">
                  <p:embed/>
                  <p:pic>
                    <p:nvPicPr>
                      <p:cNvPr id="0" name="图片 10243"/>
                      <p:cNvPicPr>
                        <a:picLocks noChangeAspect="1"/>
                      </p:cNvPicPr>
                      <p:nvPr/>
                    </p:nvPicPr>
                    <p:blipFill>
                      <a:blip r:embed="rId8"/>
                      <a:stretch>
                        <a:fillRect/>
                      </a:stretch>
                    </p:blipFill>
                    <p:spPr>
                      <a:xfrm>
                        <a:off x="4368808" y="4960952"/>
                        <a:ext cx="1346200" cy="3683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8549"/>
                                        </p:tgtEl>
                                        <p:attrNameLst>
                                          <p:attrName>style.visibility</p:attrName>
                                        </p:attrNameLst>
                                      </p:cBhvr>
                                      <p:to>
                                        <p:strVal val="visible"/>
                                      </p:to>
                                    </p:set>
                                    <p:animEffect transition="in" filter="wipe(left)">
                                      <p:cBhvr>
                                        <p:cTn id="22" dur="500"/>
                                        <p:tgtEl>
                                          <p:spTgt spid="1085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8550"/>
                                        </p:tgtEl>
                                        <p:attrNameLst>
                                          <p:attrName>style.visibility</p:attrName>
                                        </p:attrNameLst>
                                      </p:cBhvr>
                                      <p:to>
                                        <p:strVal val="visible"/>
                                      </p:to>
                                    </p:set>
                                    <p:animEffect transition="in" filter="wipe(left)">
                                      <p:cBhvr>
                                        <p:cTn id="27" dur="500"/>
                                        <p:tgtEl>
                                          <p:spTgt spid="1085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8551"/>
                                        </p:tgtEl>
                                        <p:attrNameLst>
                                          <p:attrName>style.visibility</p:attrName>
                                        </p:attrNameLst>
                                      </p:cBhvr>
                                      <p:to>
                                        <p:strVal val="visible"/>
                                      </p:to>
                                    </p:set>
                                    <p:animEffect transition="in" filter="wipe(left)">
                                      <p:cBhvr>
                                        <p:cTn id="32"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0" name="Object 2"/>
          <p:cNvGraphicFramePr>
            <a:graphicFrameLocks noChangeAspect="1"/>
          </p:cNvGraphicFramePr>
          <p:nvPr/>
        </p:nvGraphicFramePr>
        <p:xfrm>
          <a:off x="1074742" y="1071552"/>
          <a:ext cx="4068762" cy="928688"/>
        </p:xfrm>
        <a:graphic>
          <a:graphicData uri="http://schemas.openxmlformats.org/presentationml/2006/ole">
            <mc:AlternateContent xmlns:mc="http://schemas.openxmlformats.org/markup-compatibility/2006">
              <mc:Choice xmlns:v="urn:schemas-microsoft-com:vml" Requires="v">
                <p:oleObj spid="_x0000_s11265" name="Equation" r:id="rId1" imgW="45415200" imgH="10363200" progId="Equation.DSMT4">
                  <p:embed/>
                </p:oleObj>
              </mc:Choice>
              <mc:Fallback>
                <p:oleObj name="Equation" r:id="rId1" imgW="45415200" imgH="10363200" progId="Equation.DSMT4">
                  <p:embed/>
                  <p:pic>
                    <p:nvPicPr>
                      <p:cNvPr id="0" name="图片 11264"/>
                      <p:cNvPicPr>
                        <a:picLocks noChangeAspect="1"/>
                      </p:cNvPicPr>
                      <p:nvPr/>
                    </p:nvPicPr>
                    <p:blipFill>
                      <a:blip r:embed="rId2"/>
                      <a:stretch>
                        <a:fillRect/>
                      </a:stretch>
                    </p:blipFill>
                    <p:spPr>
                      <a:xfrm>
                        <a:off x="1074742" y="1071552"/>
                        <a:ext cx="4068762" cy="928688"/>
                      </a:xfrm>
                      <a:prstGeom prst="rect">
                        <a:avLst/>
                      </a:prstGeom>
                      <a:noFill/>
                      <a:ln w="9525">
                        <a:noFill/>
                      </a:ln>
                    </p:spPr>
                  </p:pic>
                </p:oleObj>
              </mc:Fallback>
            </mc:AlternateContent>
          </a:graphicData>
        </a:graphic>
      </p:graphicFrame>
      <p:graphicFrame>
        <p:nvGraphicFramePr>
          <p:cNvPr id="109571" name="Object 3"/>
          <p:cNvGraphicFramePr>
            <a:graphicFrameLocks noChangeAspect="1"/>
          </p:cNvGraphicFramePr>
          <p:nvPr/>
        </p:nvGraphicFramePr>
        <p:xfrm>
          <a:off x="4929190" y="1331901"/>
          <a:ext cx="1281112" cy="382587"/>
        </p:xfrm>
        <a:graphic>
          <a:graphicData uri="http://schemas.openxmlformats.org/presentationml/2006/ole">
            <mc:AlternateContent xmlns:mc="http://schemas.openxmlformats.org/markup-compatibility/2006">
              <mc:Choice xmlns:v="urn:schemas-microsoft-com:vml" Requires="v">
                <p:oleObj spid="_x0000_s11266" name="Equation" r:id="rId3" imgW="14325600" imgH="4267200" progId="Equation.DSMT4">
                  <p:embed/>
                </p:oleObj>
              </mc:Choice>
              <mc:Fallback>
                <p:oleObj name="Equation" r:id="rId3" imgW="14325600" imgH="4267200" progId="Equation.DSMT4">
                  <p:embed/>
                  <p:pic>
                    <p:nvPicPr>
                      <p:cNvPr id="0" name="图片 11265"/>
                      <p:cNvPicPr>
                        <a:picLocks noChangeAspect="1"/>
                      </p:cNvPicPr>
                      <p:nvPr/>
                    </p:nvPicPr>
                    <p:blipFill>
                      <a:blip r:embed="rId4"/>
                      <a:stretch>
                        <a:fillRect/>
                      </a:stretch>
                    </p:blipFill>
                    <p:spPr>
                      <a:xfrm>
                        <a:off x="4929190" y="1331901"/>
                        <a:ext cx="1281112" cy="382587"/>
                      </a:xfrm>
                      <a:prstGeom prst="rect">
                        <a:avLst/>
                      </a:prstGeom>
                      <a:noFill/>
                      <a:ln w="9525">
                        <a:noFill/>
                      </a:ln>
                    </p:spPr>
                  </p:pic>
                </p:oleObj>
              </mc:Fallback>
            </mc:AlternateContent>
          </a:graphicData>
        </a:graphic>
      </p:graphicFrame>
      <p:sp>
        <p:nvSpPr>
          <p:cNvPr id="4" name="Text Box 1028"/>
          <p:cNvSpPr txBox="1">
            <a:spLocks noChangeArrowheads="1"/>
          </p:cNvSpPr>
          <p:nvPr/>
        </p:nvSpPr>
        <p:spPr bwMode="auto">
          <a:xfrm>
            <a:off x="1000100" y="2260579"/>
            <a:ext cx="2819400" cy="519113"/>
          </a:xfrm>
          <a:prstGeom prst="rect">
            <a:avLst/>
          </a:prstGeom>
          <a:noFill/>
          <a:ln w="9525">
            <a:noFill/>
            <a:miter lim="800000"/>
          </a:ln>
          <a:effectLst/>
        </p:spPr>
        <p:txBody>
          <a:bodyPr>
            <a:spAutoFit/>
          </a:bodyPr>
          <a:lstStyle/>
          <a:p>
            <a:pPr>
              <a:spcBef>
                <a:spcPct val="50000"/>
              </a:spcBef>
            </a:pPr>
            <a:r>
              <a:rPr lang="zh-CN" altLang="en-US" sz="2800" b="1" dirty="0"/>
              <a:t>查表得</a:t>
            </a:r>
            <a:endParaRPr lang="zh-CN" altLang="en-US" sz="2800" b="1" dirty="0"/>
          </a:p>
        </p:txBody>
      </p:sp>
      <p:graphicFrame>
        <p:nvGraphicFramePr>
          <p:cNvPr id="5" name="Object 1026"/>
          <p:cNvGraphicFramePr>
            <a:graphicFrameLocks noChangeAspect="1"/>
          </p:cNvGraphicFramePr>
          <p:nvPr/>
        </p:nvGraphicFramePr>
        <p:xfrm>
          <a:off x="2413000" y="2286000"/>
          <a:ext cx="2500313" cy="500063"/>
        </p:xfrm>
        <a:graphic>
          <a:graphicData uri="http://schemas.openxmlformats.org/presentationml/2006/ole">
            <mc:AlternateContent xmlns:mc="http://schemas.openxmlformats.org/markup-compatibility/2006">
              <mc:Choice xmlns:v="urn:schemas-microsoft-com:vml" Requires="v">
                <p:oleObj spid="_x0000_s11267" name="Equation" r:id="rId5" imgW="27432000" imgH="5486400" progId="Equation.DSMT4">
                  <p:embed/>
                </p:oleObj>
              </mc:Choice>
              <mc:Fallback>
                <p:oleObj name="Equation" r:id="rId5" imgW="27432000" imgH="5486400" progId="Equation.DSMT4">
                  <p:embed/>
                  <p:pic>
                    <p:nvPicPr>
                      <p:cNvPr id="0" name="图片 11266"/>
                      <p:cNvPicPr>
                        <a:picLocks noChangeAspect="1"/>
                      </p:cNvPicPr>
                      <p:nvPr/>
                    </p:nvPicPr>
                    <p:blipFill>
                      <a:blip r:embed="rId6"/>
                      <a:stretch>
                        <a:fillRect/>
                      </a:stretch>
                    </p:blipFill>
                    <p:spPr>
                      <a:xfrm>
                        <a:off x="2413000" y="2286000"/>
                        <a:ext cx="2500313" cy="500063"/>
                      </a:xfrm>
                      <a:prstGeom prst="rect">
                        <a:avLst/>
                      </a:prstGeom>
                      <a:noFill/>
                      <a:ln w="9525">
                        <a:noFill/>
                      </a:ln>
                    </p:spPr>
                  </p:pic>
                </p:oleObj>
              </mc:Fallback>
            </mc:AlternateContent>
          </a:graphicData>
        </a:graphic>
      </p:graphicFrame>
      <p:graphicFrame>
        <p:nvGraphicFramePr>
          <p:cNvPr id="6" name="Object 1027"/>
          <p:cNvGraphicFramePr>
            <a:graphicFrameLocks noChangeAspect="1"/>
          </p:cNvGraphicFramePr>
          <p:nvPr/>
        </p:nvGraphicFramePr>
        <p:xfrm>
          <a:off x="1115695" y="2708910"/>
          <a:ext cx="6515735" cy="1089025"/>
        </p:xfrm>
        <a:graphic>
          <a:graphicData uri="http://schemas.openxmlformats.org/presentationml/2006/ole">
            <mc:AlternateContent xmlns:mc="http://schemas.openxmlformats.org/markup-compatibility/2006">
              <mc:Choice xmlns:v="urn:schemas-microsoft-com:vml" Requires="v">
                <p:oleObj spid="_x0000_s11268" name="Equation" r:id="rId7" imgW="2578100" imgH="431800" progId="Equation.DSMT4">
                  <p:embed/>
                </p:oleObj>
              </mc:Choice>
              <mc:Fallback>
                <p:oleObj name="Equation" r:id="rId7" imgW="2578100" imgH="431800" progId="Equation.DSMT4">
                  <p:embed/>
                  <p:pic>
                    <p:nvPicPr>
                      <p:cNvPr id="0" name="图片 11267"/>
                      <p:cNvPicPr>
                        <a:picLocks noChangeAspect="1"/>
                      </p:cNvPicPr>
                      <p:nvPr/>
                    </p:nvPicPr>
                    <p:blipFill>
                      <a:blip r:embed="rId8"/>
                      <a:stretch>
                        <a:fillRect/>
                      </a:stretch>
                    </p:blipFill>
                    <p:spPr>
                      <a:xfrm>
                        <a:off x="1115695" y="2708910"/>
                        <a:ext cx="6515735" cy="1089025"/>
                      </a:xfrm>
                      <a:prstGeom prst="rect">
                        <a:avLst/>
                      </a:prstGeom>
                      <a:noFill/>
                      <a:ln w="9525">
                        <a:noFill/>
                      </a:ln>
                    </p:spPr>
                  </p:pic>
                </p:oleObj>
              </mc:Fallback>
            </mc:AlternateContent>
          </a:graphicData>
        </a:graphic>
      </p:graphicFrame>
      <p:sp>
        <p:nvSpPr>
          <p:cNvPr id="7" name="矩形 6"/>
          <p:cNvSpPr/>
          <p:nvPr/>
        </p:nvSpPr>
        <p:spPr>
          <a:xfrm>
            <a:off x="1071538" y="3903653"/>
            <a:ext cx="7286676" cy="954107"/>
          </a:xfrm>
          <a:prstGeom prst="rect">
            <a:avLst/>
          </a:prstGeom>
        </p:spPr>
        <p:txBody>
          <a:bodyPr wrap="square">
            <a:spAutoFit/>
          </a:bodyPr>
          <a:lstStyle/>
          <a:p>
            <a:r>
              <a:rPr lang="zh-CN" altLang="en-US" sz="2800" b="1" dirty="0" smtClean="0">
                <a:latin typeface="Times New Roman" panose="02020603050405020304" pitchFamily="18" charset="0"/>
                <a:cs typeface="Times New Roman" panose="02020603050405020304" pitchFamily="18" charset="0"/>
              </a:rPr>
              <a:t>故拒绝</a:t>
            </a:r>
            <a:r>
              <a:rPr lang="en-US" altLang="zh-CN" sz="2800" b="1" i="1" dirty="0" smtClean="0">
                <a:latin typeface="Times New Roman" panose="02020603050405020304" pitchFamily="18" charset="0"/>
                <a:cs typeface="Times New Roman" panose="02020603050405020304" pitchFamily="18" charset="0"/>
              </a:rPr>
              <a:t>H</a:t>
            </a:r>
            <a:r>
              <a:rPr lang="en-US" altLang="zh-CN" sz="2800" b="1" baseline="-25000" dirty="0" smtClean="0">
                <a:latin typeface="Times New Roman" panose="02020603050405020304" pitchFamily="18" charset="0"/>
                <a:cs typeface="Times New Roman" panose="02020603050405020304" pitchFamily="18" charset="0"/>
              </a:rPr>
              <a:t>0</a:t>
            </a:r>
            <a:r>
              <a:rPr lang="zh-CN" altLang="en-US" sz="2800" b="1" dirty="0" smtClean="0">
                <a:latin typeface="Times New Roman" panose="02020603050405020304" pitchFamily="18" charset="0"/>
                <a:cs typeface="Times New Roman" panose="02020603050405020304" pitchFamily="18" charset="0"/>
              </a:rPr>
              <a:t>，认为该日铁水的平均含碳量显著偏低．</a:t>
            </a:r>
            <a:endParaRPr lang="zh-CN" altLang="en-US" sz="2800" b="1" dirty="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500"/>
                                        <p:tgtEl>
                                          <p:spTgt spid="1095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9571"/>
                                        </p:tgtEl>
                                        <p:attrNameLst>
                                          <p:attrName>style.visibility</p:attrName>
                                        </p:attrNameLst>
                                      </p:cBhvr>
                                      <p:to>
                                        <p:strVal val="visible"/>
                                      </p:to>
                                    </p:set>
                                    <p:animEffect transition="in" filter="wipe(left)">
                                      <p:cBhvr>
                                        <p:cTn id="12" dur="500"/>
                                        <p:tgtEl>
                                          <p:spTgt spid="1095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32" name="Object 0"/>
          <p:cNvGraphicFramePr>
            <a:graphicFrameLocks noChangeAspect="1"/>
          </p:cNvGraphicFramePr>
          <p:nvPr/>
        </p:nvGraphicFramePr>
        <p:xfrm>
          <a:off x="835707" y="857232"/>
          <a:ext cx="5593681" cy="541324"/>
        </p:xfrm>
        <a:graphic>
          <a:graphicData uri="http://schemas.openxmlformats.org/presentationml/2006/ole">
            <mc:AlternateContent xmlns:mc="http://schemas.openxmlformats.org/markup-compatibility/2006">
              <mc:Choice xmlns:v="urn:schemas-microsoft-com:vml" Requires="v">
                <p:oleObj spid="_x0000_s12289" name="Equation" r:id="rId1" imgW="56692800" imgH="5486400" progId="Equation.DSMT4">
                  <p:embed/>
                </p:oleObj>
              </mc:Choice>
              <mc:Fallback>
                <p:oleObj name="Equation" r:id="rId1" imgW="56692800" imgH="5486400" progId="Equation.DSMT4">
                  <p:embed/>
                  <p:pic>
                    <p:nvPicPr>
                      <p:cNvPr id="0" name="图片 12288"/>
                      <p:cNvPicPr>
                        <a:picLocks noChangeAspect="1"/>
                      </p:cNvPicPr>
                      <p:nvPr/>
                    </p:nvPicPr>
                    <p:blipFill>
                      <a:blip r:embed="rId2"/>
                      <a:stretch>
                        <a:fillRect/>
                      </a:stretch>
                    </p:blipFill>
                    <p:spPr>
                      <a:xfrm>
                        <a:off x="835707" y="857232"/>
                        <a:ext cx="5593681" cy="541324"/>
                      </a:xfrm>
                      <a:prstGeom prst="rect">
                        <a:avLst/>
                      </a:prstGeom>
                      <a:noFill/>
                      <a:ln w="9525">
                        <a:noFill/>
                      </a:ln>
                    </p:spPr>
                  </p:pic>
                </p:oleObj>
              </mc:Fallback>
            </mc:AlternateContent>
          </a:graphicData>
        </a:graphic>
      </p:graphicFrame>
      <p:graphicFrame>
        <p:nvGraphicFramePr>
          <p:cNvPr id="120833" name="Object 1"/>
          <p:cNvGraphicFramePr>
            <a:graphicFrameLocks noChangeAspect="1"/>
          </p:cNvGraphicFramePr>
          <p:nvPr/>
        </p:nvGraphicFramePr>
        <p:xfrm>
          <a:off x="714348" y="1524000"/>
          <a:ext cx="8089900" cy="452438"/>
        </p:xfrm>
        <a:graphic>
          <a:graphicData uri="http://schemas.openxmlformats.org/presentationml/2006/ole">
            <mc:AlternateContent xmlns:mc="http://schemas.openxmlformats.org/markup-compatibility/2006">
              <mc:Choice xmlns:v="urn:schemas-microsoft-com:vml" Requires="v">
                <p:oleObj spid="_x0000_s12290" name="Equation" r:id="rId3" imgW="201472800" imgH="11277600" progId="Equation.3">
                  <p:embed/>
                </p:oleObj>
              </mc:Choice>
              <mc:Fallback>
                <p:oleObj name="Equation" r:id="rId3" imgW="201472800" imgH="11277600" progId="Equation.3">
                  <p:embed/>
                  <p:pic>
                    <p:nvPicPr>
                      <p:cNvPr id="0" name="图片 12289"/>
                      <p:cNvPicPr>
                        <a:picLocks noChangeAspect="1"/>
                      </p:cNvPicPr>
                      <p:nvPr/>
                    </p:nvPicPr>
                    <p:blipFill>
                      <a:blip r:embed="rId4"/>
                      <a:stretch>
                        <a:fillRect/>
                      </a:stretch>
                    </p:blipFill>
                    <p:spPr>
                      <a:xfrm>
                        <a:off x="714348" y="1524000"/>
                        <a:ext cx="8089900" cy="452438"/>
                      </a:xfrm>
                      <a:prstGeom prst="rect">
                        <a:avLst/>
                      </a:prstGeom>
                      <a:noFill/>
                      <a:ln w="9525">
                        <a:noFill/>
                      </a:ln>
                    </p:spPr>
                  </p:pic>
                </p:oleObj>
              </mc:Fallback>
            </mc:AlternateContent>
          </a:graphicData>
        </a:graphic>
      </p:graphicFrame>
      <p:graphicFrame>
        <p:nvGraphicFramePr>
          <p:cNvPr id="120834" name="Object 2"/>
          <p:cNvGraphicFramePr>
            <a:graphicFrameLocks noChangeAspect="1"/>
          </p:cNvGraphicFramePr>
          <p:nvPr/>
        </p:nvGraphicFramePr>
        <p:xfrm>
          <a:off x="714348" y="2224088"/>
          <a:ext cx="7010400" cy="444500"/>
        </p:xfrm>
        <a:graphic>
          <a:graphicData uri="http://schemas.openxmlformats.org/presentationml/2006/ole">
            <mc:AlternateContent xmlns:mc="http://schemas.openxmlformats.org/markup-compatibility/2006">
              <mc:Choice xmlns:v="urn:schemas-microsoft-com:vml" Requires="v">
                <p:oleObj spid="_x0000_s12291" name="Equation" r:id="rId5" imgW="168249600" imgH="10668000" progId="Equation.3">
                  <p:embed/>
                </p:oleObj>
              </mc:Choice>
              <mc:Fallback>
                <p:oleObj name="Equation" r:id="rId5" imgW="168249600" imgH="10668000" progId="Equation.3">
                  <p:embed/>
                  <p:pic>
                    <p:nvPicPr>
                      <p:cNvPr id="0" name="图片 12290"/>
                      <p:cNvPicPr>
                        <a:picLocks noChangeAspect="1"/>
                      </p:cNvPicPr>
                      <p:nvPr/>
                    </p:nvPicPr>
                    <p:blipFill>
                      <a:blip r:embed="rId6"/>
                      <a:stretch>
                        <a:fillRect/>
                      </a:stretch>
                    </p:blipFill>
                    <p:spPr>
                      <a:xfrm>
                        <a:off x="714348" y="2224088"/>
                        <a:ext cx="7010400" cy="444500"/>
                      </a:xfrm>
                      <a:prstGeom prst="rect">
                        <a:avLst/>
                      </a:prstGeom>
                      <a:noFill/>
                      <a:ln w="9525">
                        <a:noFill/>
                      </a:ln>
                    </p:spPr>
                  </p:pic>
                </p:oleObj>
              </mc:Fallback>
            </mc:AlternateContent>
          </a:graphicData>
        </a:graphic>
      </p:graphicFrame>
      <p:graphicFrame>
        <p:nvGraphicFramePr>
          <p:cNvPr id="120835" name="Object 3"/>
          <p:cNvGraphicFramePr>
            <a:graphicFrameLocks noChangeAspect="1"/>
          </p:cNvGraphicFramePr>
          <p:nvPr/>
        </p:nvGraphicFramePr>
        <p:xfrm>
          <a:off x="714348" y="2908300"/>
          <a:ext cx="6070600" cy="444500"/>
        </p:xfrm>
        <a:graphic>
          <a:graphicData uri="http://schemas.openxmlformats.org/presentationml/2006/ole">
            <mc:AlternateContent xmlns:mc="http://schemas.openxmlformats.org/markup-compatibility/2006">
              <mc:Choice xmlns:v="urn:schemas-microsoft-com:vml" Requires="v">
                <p:oleObj spid="_x0000_s12292" name="Equation" r:id="rId7" imgW="145694400" imgH="10668000" progId="Equation.3">
                  <p:embed/>
                </p:oleObj>
              </mc:Choice>
              <mc:Fallback>
                <p:oleObj name="Equation" r:id="rId7" imgW="145694400" imgH="10668000" progId="Equation.3">
                  <p:embed/>
                  <p:pic>
                    <p:nvPicPr>
                      <p:cNvPr id="0" name="图片 12291"/>
                      <p:cNvPicPr>
                        <a:picLocks noChangeAspect="1"/>
                      </p:cNvPicPr>
                      <p:nvPr/>
                    </p:nvPicPr>
                    <p:blipFill>
                      <a:blip r:embed="rId8"/>
                      <a:stretch>
                        <a:fillRect/>
                      </a:stretch>
                    </p:blipFill>
                    <p:spPr>
                      <a:xfrm>
                        <a:off x="714348" y="2908300"/>
                        <a:ext cx="6070600" cy="444500"/>
                      </a:xfrm>
                      <a:prstGeom prst="rect">
                        <a:avLst/>
                      </a:prstGeom>
                      <a:noFill/>
                      <a:ln w="9525">
                        <a:noFill/>
                      </a:ln>
                    </p:spPr>
                  </p:pic>
                </p:oleObj>
              </mc:Fallback>
            </mc:AlternateContent>
          </a:graphicData>
        </a:graphic>
      </p:graphicFrame>
      <p:graphicFrame>
        <p:nvGraphicFramePr>
          <p:cNvPr id="120836" name="Object 4"/>
          <p:cNvGraphicFramePr>
            <a:graphicFrameLocks noChangeAspect="1"/>
          </p:cNvGraphicFramePr>
          <p:nvPr/>
        </p:nvGraphicFramePr>
        <p:xfrm>
          <a:off x="801712" y="3602038"/>
          <a:ext cx="2209800" cy="469900"/>
        </p:xfrm>
        <a:graphic>
          <a:graphicData uri="http://schemas.openxmlformats.org/presentationml/2006/ole">
            <mc:AlternateContent xmlns:mc="http://schemas.openxmlformats.org/markup-compatibility/2006">
              <mc:Choice xmlns:v="urn:schemas-microsoft-com:vml" Requires="v">
                <p:oleObj spid="_x0000_s12293" name="Equation" r:id="rId9" imgW="53035200" imgH="11277600" progId="Equation.3">
                  <p:embed/>
                </p:oleObj>
              </mc:Choice>
              <mc:Fallback>
                <p:oleObj name="Equation" r:id="rId9" imgW="53035200" imgH="11277600" progId="Equation.3">
                  <p:embed/>
                  <p:pic>
                    <p:nvPicPr>
                      <p:cNvPr id="0" name="图片 12292"/>
                      <p:cNvPicPr>
                        <a:picLocks noChangeAspect="1"/>
                      </p:cNvPicPr>
                      <p:nvPr/>
                    </p:nvPicPr>
                    <p:blipFill>
                      <a:blip r:embed="rId10"/>
                      <a:stretch>
                        <a:fillRect/>
                      </a:stretch>
                    </p:blipFill>
                    <p:spPr>
                      <a:xfrm>
                        <a:off x="801712" y="3602038"/>
                        <a:ext cx="2209800" cy="469900"/>
                      </a:xfrm>
                      <a:prstGeom prst="rect">
                        <a:avLst/>
                      </a:prstGeom>
                      <a:noFill/>
                      <a:ln w="9525">
                        <a:noFill/>
                      </a:ln>
                    </p:spPr>
                  </p:pic>
                </p:oleObj>
              </mc:Fallback>
            </mc:AlternateContent>
          </a:graphicData>
        </a:graphic>
      </p:graphicFrame>
      <p:graphicFrame>
        <p:nvGraphicFramePr>
          <p:cNvPr id="120837" name="Object 5"/>
          <p:cNvGraphicFramePr>
            <a:graphicFrameLocks noChangeAspect="1"/>
          </p:cNvGraphicFramePr>
          <p:nvPr/>
        </p:nvGraphicFramePr>
        <p:xfrm>
          <a:off x="2984524" y="3429000"/>
          <a:ext cx="5016500" cy="850900"/>
        </p:xfrm>
        <a:graphic>
          <a:graphicData uri="http://schemas.openxmlformats.org/presentationml/2006/ole">
            <mc:AlternateContent xmlns:mc="http://schemas.openxmlformats.org/markup-compatibility/2006">
              <mc:Choice xmlns:v="urn:schemas-microsoft-com:vml" Requires="v">
                <p:oleObj spid="_x0000_s12294" name="Equation" r:id="rId11" imgW="120396000" imgH="20421600" progId="Equation.3">
                  <p:embed/>
                </p:oleObj>
              </mc:Choice>
              <mc:Fallback>
                <p:oleObj name="Equation" r:id="rId11" imgW="120396000" imgH="20421600" progId="Equation.3">
                  <p:embed/>
                  <p:pic>
                    <p:nvPicPr>
                      <p:cNvPr id="0" name="图片 12293"/>
                      <p:cNvPicPr>
                        <a:picLocks noChangeAspect="1"/>
                      </p:cNvPicPr>
                      <p:nvPr/>
                    </p:nvPicPr>
                    <p:blipFill>
                      <a:blip r:embed="rId12"/>
                      <a:stretch>
                        <a:fillRect/>
                      </a:stretch>
                    </p:blipFill>
                    <p:spPr>
                      <a:xfrm>
                        <a:off x="2984524" y="3429000"/>
                        <a:ext cx="5016500" cy="850900"/>
                      </a:xfrm>
                      <a:prstGeom prst="rect">
                        <a:avLst/>
                      </a:prstGeom>
                      <a:noFill/>
                      <a:ln w="9525">
                        <a:noFill/>
                      </a:ln>
                    </p:spPr>
                  </p:pic>
                </p:oleObj>
              </mc:Fallback>
            </mc:AlternateContent>
          </a:graphicData>
        </a:graphic>
      </p:graphicFrame>
      <p:graphicFrame>
        <p:nvGraphicFramePr>
          <p:cNvPr id="120838" name="Object 6"/>
          <p:cNvGraphicFramePr>
            <a:graphicFrameLocks noChangeAspect="1"/>
          </p:cNvGraphicFramePr>
          <p:nvPr/>
        </p:nvGraphicFramePr>
        <p:xfrm>
          <a:off x="806474" y="4495800"/>
          <a:ext cx="4152900" cy="469900"/>
        </p:xfrm>
        <a:graphic>
          <a:graphicData uri="http://schemas.openxmlformats.org/presentationml/2006/ole">
            <mc:AlternateContent xmlns:mc="http://schemas.openxmlformats.org/markup-compatibility/2006">
              <mc:Choice xmlns:v="urn:schemas-microsoft-com:vml" Requires="v">
                <p:oleObj spid="_x0000_s12295" name="Equation" r:id="rId13" imgW="99669600" imgH="11277600" progId="Equation.3">
                  <p:embed/>
                </p:oleObj>
              </mc:Choice>
              <mc:Fallback>
                <p:oleObj name="Equation" r:id="rId13" imgW="99669600" imgH="11277600" progId="Equation.3">
                  <p:embed/>
                  <p:pic>
                    <p:nvPicPr>
                      <p:cNvPr id="0" name="图片 12294"/>
                      <p:cNvPicPr>
                        <a:picLocks noChangeAspect="1"/>
                      </p:cNvPicPr>
                      <p:nvPr/>
                    </p:nvPicPr>
                    <p:blipFill>
                      <a:blip r:embed="rId14"/>
                      <a:stretch>
                        <a:fillRect/>
                      </a:stretch>
                    </p:blipFill>
                    <p:spPr>
                      <a:xfrm>
                        <a:off x="806474" y="4495800"/>
                        <a:ext cx="4152900" cy="469900"/>
                      </a:xfrm>
                      <a:prstGeom prst="rect">
                        <a:avLst/>
                      </a:prstGeom>
                      <a:noFill/>
                      <a:ln w="9525">
                        <a:noFill/>
                      </a:ln>
                    </p:spPr>
                  </p:pic>
                </p:oleObj>
              </mc:Fallback>
            </mc:AlternateContent>
          </a:graphicData>
        </a:graphic>
      </p:graphicFrame>
      <p:graphicFrame>
        <p:nvGraphicFramePr>
          <p:cNvPr id="120839" name="Object 7"/>
          <p:cNvGraphicFramePr>
            <a:graphicFrameLocks noChangeAspect="1"/>
          </p:cNvGraphicFramePr>
          <p:nvPr/>
        </p:nvGraphicFramePr>
        <p:xfrm>
          <a:off x="4838724" y="4516438"/>
          <a:ext cx="2628900" cy="406400"/>
        </p:xfrm>
        <a:graphic>
          <a:graphicData uri="http://schemas.openxmlformats.org/presentationml/2006/ole">
            <mc:AlternateContent xmlns:mc="http://schemas.openxmlformats.org/markup-compatibility/2006">
              <mc:Choice xmlns:v="urn:schemas-microsoft-com:vml" Requires="v">
                <p:oleObj spid="_x0000_s12296" name="Equation" r:id="rId15" imgW="63093600" imgH="9753600" progId="Equation.3">
                  <p:embed/>
                </p:oleObj>
              </mc:Choice>
              <mc:Fallback>
                <p:oleObj name="Equation" r:id="rId15" imgW="63093600" imgH="9753600" progId="Equation.3">
                  <p:embed/>
                  <p:pic>
                    <p:nvPicPr>
                      <p:cNvPr id="0" name="图片 12295"/>
                      <p:cNvPicPr>
                        <a:picLocks noChangeAspect="1"/>
                      </p:cNvPicPr>
                      <p:nvPr/>
                    </p:nvPicPr>
                    <p:blipFill>
                      <a:blip r:embed="rId16"/>
                      <a:stretch>
                        <a:fillRect/>
                      </a:stretch>
                    </p:blipFill>
                    <p:spPr>
                      <a:xfrm>
                        <a:off x="4838724" y="4516438"/>
                        <a:ext cx="2628900" cy="406400"/>
                      </a:xfrm>
                      <a:prstGeom prst="rect">
                        <a:avLst/>
                      </a:prstGeom>
                      <a:noFill/>
                      <a:ln w="9525">
                        <a:noFill/>
                      </a:ln>
                    </p:spPr>
                  </p:pic>
                </p:oleObj>
              </mc:Fallback>
            </mc:AlternateContent>
          </a:graphicData>
        </a:graphic>
      </p:graphicFrame>
      <p:graphicFrame>
        <p:nvGraphicFramePr>
          <p:cNvPr id="120840" name="Object 8"/>
          <p:cNvGraphicFramePr>
            <a:graphicFrameLocks noChangeAspect="1"/>
          </p:cNvGraphicFramePr>
          <p:nvPr/>
        </p:nvGraphicFramePr>
        <p:xfrm>
          <a:off x="777899" y="5181600"/>
          <a:ext cx="6299200" cy="850900"/>
        </p:xfrm>
        <a:graphic>
          <a:graphicData uri="http://schemas.openxmlformats.org/presentationml/2006/ole">
            <mc:AlternateContent xmlns:mc="http://schemas.openxmlformats.org/markup-compatibility/2006">
              <mc:Choice xmlns:v="urn:schemas-microsoft-com:vml" Requires="v">
                <p:oleObj spid="_x0000_s12297" name="Equation" r:id="rId17" imgW="151180800" imgH="20421600" progId="Equation.3">
                  <p:embed/>
                </p:oleObj>
              </mc:Choice>
              <mc:Fallback>
                <p:oleObj name="Equation" r:id="rId17" imgW="151180800" imgH="20421600" progId="Equation.3">
                  <p:embed/>
                  <p:pic>
                    <p:nvPicPr>
                      <p:cNvPr id="0" name="图片 12296"/>
                      <p:cNvPicPr>
                        <a:picLocks noChangeAspect="1"/>
                      </p:cNvPicPr>
                      <p:nvPr/>
                    </p:nvPicPr>
                    <p:blipFill>
                      <a:blip r:embed="rId18"/>
                      <a:stretch>
                        <a:fillRect/>
                      </a:stretch>
                    </p:blipFill>
                    <p:spPr>
                      <a:xfrm>
                        <a:off x="777899" y="5181600"/>
                        <a:ext cx="6299200" cy="8509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0833"/>
                                        </p:tgtEl>
                                        <p:attrNameLst>
                                          <p:attrName>style.visibility</p:attrName>
                                        </p:attrNameLst>
                                      </p:cBhvr>
                                      <p:to>
                                        <p:strVal val="visible"/>
                                      </p:to>
                                    </p:set>
                                    <p:animEffect transition="in" filter="wipe(left)">
                                      <p:cBhvr>
                                        <p:cTn id="7" dur="500"/>
                                        <p:tgtEl>
                                          <p:spTgt spid="1208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34"/>
                                        </p:tgtEl>
                                        <p:attrNameLst>
                                          <p:attrName>style.visibility</p:attrName>
                                        </p:attrNameLst>
                                      </p:cBhvr>
                                      <p:to>
                                        <p:strVal val="visible"/>
                                      </p:to>
                                    </p:set>
                                    <p:animEffect transition="in" filter="wipe(left)">
                                      <p:cBhvr>
                                        <p:cTn id="12" dur="500"/>
                                        <p:tgtEl>
                                          <p:spTgt spid="1208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835"/>
                                        </p:tgtEl>
                                        <p:attrNameLst>
                                          <p:attrName>style.visibility</p:attrName>
                                        </p:attrNameLst>
                                      </p:cBhvr>
                                      <p:to>
                                        <p:strVal val="visible"/>
                                      </p:to>
                                    </p:set>
                                    <p:animEffect transition="in" filter="wipe(left)">
                                      <p:cBhvr>
                                        <p:cTn id="17" dur="500"/>
                                        <p:tgtEl>
                                          <p:spTgt spid="1208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836"/>
                                        </p:tgtEl>
                                        <p:attrNameLst>
                                          <p:attrName>style.visibility</p:attrName>
                                        </p:attrNameLst>
                                      </p:cBhvr>
                                      <p:to>
                                        <p:strVal val="visible"/>
                                      </p:to>
                                    </p:set>
                                    <p:animEffect transition="in" filter="wipe(left)">
                                      <p:cBhvr>
                                        <p:cTn id="22" dur="500"/>
                                        <p:tgtEl>
                                          <p:spTgt spid="1208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0837"/>
                                        </p:tgtEl>
                                        <p:attrNameLst>
                                          <p:attrName>style.visibility</p:attrName>
                                        </p:attrNameLst>
                                      </p:cBhvr>
                                      <p:to>
                                        <p:strVal val="visible"/>
                                      </p:to>
                                    </p:set>
                                    <p:animEffect transition="in" filter="wipe(left)">
                                      <p:cBhvr>
                                        <p:cTn id="27" dur="500"/>
                                        <p:tgtEl>
                                          <p:spTgt spid="1208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0838"/>
                                        </p:tgtEl>
                                        <p:attrNameLst>
                                          <p:attrName>style.visibility</p:attrName>
                                        </p:attrNameLst>
                                      </p:cBhvr>
                                      <p:to>
                                        <p:strVal val="visible"/>
                                      </p:to>
                                    </p:set>
                                    <p:animEffect transition="in" filter="wipe(left)">
                                      <p:cBhvr>
                                        <p:cTn id="32" dur="500"/>
                                        <p:tgtEl>
                                          <p:spTgt spid="1208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0839"/>
                                        </p:tgtEl>
                                        <p:attrNameLst>
                                          <p:attrName>style.visibility</p:attrName>
                                        </p:attrNameLst>
                                      </p:cBhvr>
                                      <p:to>
                                        <p:strVal val="visible"/>
                                      </p:to>
                                    </p:set>
                                    <p:animEffect transition="in" filter="wipe(left)">
                                      <p:cBhvr>
                                        <p:cTn id="37" dur="500"/>
                                        <p:tgtEl>
                                          <p:spTgt spid="1208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0840"/>
                                        </p:tgtEl>
                                        <p:attrNameLst>
                                          <p:attrName>style.visibility</p:attrName>
                                        </p:attrNameLst>
                                      </p:cBhvr>
                                      <p:to>
                                        <p:strVal val="visible"/>
                                      </p:to>
                                    </p:set>
                                    <p:animEffect transition="in" filter="wipe(left)">
                                      <p:cBhvr>
                                        <p:cTn id="42" dur="500"/>
                                        <p:tgtEl>
                                          <p:spTgt spid="120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6" name="Object 0"/>
          <p:cNvGraphicFramePr>
            <a:graphicFrameLocks noChangeAspect="1"/>
          </p:cNvGraphicFramePr>
          <p:nvPr/>
        </p:nvGraphicFramePr>
        <p:xfrm>
          <a:off x="1096963" y="838200"/>
          <a:ext cx="7035800" cy="914400"/>
        </p:xfrm>
        <a:graphic>
          <a:graphicData uri="http://schemas.openxmlformats.org/presentationml/2006/ole">
            <mc:AlternateContent xmlns:mc="http://schemas.openxmlformats.org/markup-compatibility/2006">
              <mc:Choice xmlns:v="urn:schemas-microsoft-com:vml" Requires="v">
                <p:oleObj spid="_x0000_s13313" name="Equation" r:id="rId1" imgW="168859200" imgH="21945600" progId="Equation.3">
                  <p:embed/>
                </p:oleObj>
              </mc:Choice>
              <mc:Fallback>
                <p:oleObj name="Equation" r:id="rId1" imgW="168859200" imgH="21945600" progId="Equation.3">
                  <p:embed/>
                  <p:pic>
                    <p:nvPicPr>
                      <p:cNvPr id="0" name="图片 13312"/>
                      <p:cNvPicPr>
                        <a:picLocks noChangeAspect="1"/>
                      </p:cNvPicPr>
                      <p:nvPr/>
                    </p:nvPicPr>
                    <p:blipFill>
                      <a:blip r:embed="rId2"/>
                      <a:stretch>
                        <a:fillRect/>
                      </a:stretch>
                    </p:blipFill>
                    <p:spPr>
                      <a:xfrm>
                        <a:off x="1096963" y="838200"/>
                        <a:ext cx="7035800" cy="914400"/>
                      </a:xfrm>
                      <a:prstGeom prst="rect">
                        <a:avLst/>
                      </a:prstGeom>
                      <a:noFill/>
                      <a:ln w="9525">
                        <a:noFill/>
                      </a:ln>
                    </p:spPr>
                  </p:pic>
                </p:oleObj>
              </mc:Fallback>
            </mc:AlternateContent>
          </a:graphicData>
        </a:graphic>
      </p:graphicFrame>
      <p:graphicFrame>
        <p:nvGraphicFramePr>
          <p:cNvPr id="121857" name="Object 1"/>
          <p:cNvGraphicFramePr>
            <a:graphicFrameLocks noChangeAspect="1"/>
          </p:cNvGraphicFramePr>
          <p:nvPr/>
        </p:nvGraphicFramePr>
        <p:xfrm>
          <a:off x="1076325" y="1828800"/>
          <a:ext cx="5511800" cy="914400"/>
        </p:xfrm>
        <a:graphic>
          <a:graphicData uri="http://schemas.openxmlformats.org/presentationml/2006/ole">
            <mc:AlternateContent xmlns:mc="http://schemas.openxmlformats.org/markup-compatibility/2006">
              <mc:Choice xmlns:v="urn:schemas-microsoft-com:vml" Requires="v">
                <p:oleObj spid="_x0000_s13314" name="Equation" r:id="rId3" imgW="132283200" imgH="21945600" progId="Equation.3">
                  <p:embed/>
                </p:oleObj>
              </mc:Choice>
              <mc:Fallback>
                <p:oleObj name="Equation" r:id="rId3" imgW="132283200" imgH="21945600" progId="Equation.3">
                  <p:embed/>
                  <p:pic>
                    <p:nvPicPr>
                      <p:cNvPr id="0" name="图片 13313"/>
                      <p:cNvPicPr>
                        <a:picLocks noChangeAspect="1"/>
                      </p:cNvPicPr>
                      <p:nvPr/>
                    </p:nvPicPr>
                    <p:blipFill>
                      <a:blip r:embed="rId4"/>
                      <a:stretch>
                        <a:fillRect/>
                      </a:stretch>
                    </p:blipFill>
                    <p:spPr>
                      <a:xfrm>
                        <a:off x="1076325" y="1828800"/>
                        <a:ext cx="5511800" cy="914400"/>
                      </a:xfrm>
                      <a:prstGeom prst="rect">
                        <a:avLst/>
                      </a:prstGeom>
                      <a:noFill/>
                      <a:ln w="9525">
                        <a:noFill/>
                      </a:ln>
                    </p:spPr>
                  </p:pic>
                </p:oleObj>
              </mc:Fallback>
            </mc:AlternateContent>
          </a:graphicData>
        </a:graphic>
      </p:graphicFrame>
      <p:graphicFrame>
        <p:nvGraphicFramePr>
          <p:cNvPr id="121858" name="Object 2"/>
          <p:cNvGraphicFramePr>
            <a:graphicFrameLocks noChangeAspect="1"/>
          </p:cNvGraphicFramePr>
          <p:nvPr/>
        </p:nvGraphicFramePr>
        <p:xfrm>
          <a:off x="1066800" y="3657600"/>
          <a:ext cx="4622800" cy="850900"/>
        </p:xfrm>
        <a:graphic>
          <a:graphicData uri="http://schemas.openxmlformats.org/presentationml/2006/ole">
            <mc:AlternateContent xmlns:mc="http://schemas.openxmlformats.org/markup-compatibility/2006">
              <mc:Choice xmlns:v="urn:schemas-microsoft-com:vml" Requires="v">
                <p:oleObj spid="_x0000_s13315" name="Equation" r:id="rId5" imgW="110947200" imgH="20421600" progId="Equation.3">
                  <p:embed/>
                </p:oleObj>
              </mc:Choice>
              <mc:Fallback>
                <p:oleObj name="Equation" r:id="rId5" imgW="110947200" imgH="20421600" progId="Equation.3">
                  <p:embed/>
                  <p:pic>
                    <p:nvPicPr>
                      <p:cNvPr id="0" name="图片 13314"/>
                      <p:cNvPicPr>
                        <a:picLocks noChangeAspect="1"/>
                      </p:cNvPicPr>
                      <p:nvPr/>
                    </p:nvPicPr>
                    <p:blipFill>
                      <a:blip r:embed="rId6"/>
                      <a:stretch>
                        <a:fillRect/>
                      </a:stretch>
                    </p:blipFill>
                    <p:spPr>
                      <a:xfrm>
                        <a:off x="1066800" y="3657600"/>
                        <a:ext cx="4622800" cy="850900"/>
                      </a:xfrm>
                      <a:prstGeom prst="rect">
                        <a:avLst/>
                      </a:prstGeom>
                      <a:noFill/>
                      <a:ln w="9525">
                        <a:noFill/>
                      </a:ln>
                    </p:spPr>
                  </p:pic>
                </p:oleObj>
              </mc:Fallback>
            </mc:AlternateContent>
          </a:graphicData>
        </a:graphic>
      </p:graphicFrame>
      <p:graphicFrame>
        <p:nvGraphicFramePr>
          <p:cNvPr id="121859" name="Object 3"/>
          <p:cNvGraphicFramePr>
            <a:graphicFrameLocks noChangeAspect="1"/>
          </p:cNvGraphicFramePr>
          <p:nvPr/>
        </p:nvGraphicFramePr>
        <p:xfrm>
          <a:off x="869950" y="4948238"/>
          <a:ext cx="4178300" cy="444500"/>
        </p:xfrm>
        <a:graphic>
          <a:graphicData uri="http://schemas.openxmlformats.org/presentationml/2006/ole">
            <mc:AlternateContent xmlns:mc="http://schemas.openxmlformats.org/markup-compatibility/2006">
              <mc:Choice xmlns:v="urn:schemas-microsoft-com:vml" Requires="v">
                <p:oleObj spid="_x0000_s13316" name="Equation" r:id="rId7" imgW="100279200" imgH="10668000" progId="Equation.3">
                  <p:embed/>
                </p:oleObj>
              </mc:Choice>
              <mc:Fallback>
                <p:oleObj name="Equation" r:id="rId7" imgW="100279200" imgH="10668000" progId="Equation.3">
                  <p:embed/>
                  <p:pic>
                    <p:nvPicPr>
                      <p:cNvPr id="0" name="图片 13315"/>
                      <p:cNvPicPr>
                        <a:picLocks noChangeAspect="1"/>
                      </p:cNvPicPr>
                      <p:nvPr/>
                    </p:nvPicPr>
                    <p:blipFill>
                      <a:blip r:embed="rId8"/>
                      <a:stretch>
                        <a:fillRect/>
                      </a:stretch>
                    </p:blipFill>
                    <p:spPr>
                      <a:xfrm>
                        <a:off x="869950" y="4948238"/>
                        <a:ext cx="4178300" cy="444500"/>
                      </a:xfrm>
                      <a:prstGeom prst="rect">
                        <a:avLst/>
                      </a:prstGeom>
                      <a:noFill/>
                      <a:ln w="9525">
                        <a:noFill/>
                      </a:ln>
                    </p:spPr>
                  </p:pic>
                </p:oleObj>
              </mc:Fallback>
            </mc:AlternateContent>
          </a:graphicData>
        </a:graphic>
      </p:graphicFrame>
      <p:graphicFrame>
        <p:nvGraphicFramePr>
          <p:cNvPr id="121860" name="Object 4"/>
          <p:cNvGraphicFramePr>
            <a:graphicFrameLocks noChangeAspect="1"/>
          </p:cNvGraphicFramePr>
          <p:nvPr/>
        </p:nvGraphicFramePr>
        <p:xfrm>
          <a:off x="4699000" y="4699000"/>
          <a:ext cx="3759200" cy="939800"/>
        </p:xfrm>
        <a:graphic>
          <a:graphicData uri="http://schemas.openxmlformats.org/presentationml/2006/ole">
            <mc:AlternateContent xmlns:mc="http://schemas.openxmlformats.org/markup-compatibility/2006">
              <mc:Choice xmlns:v="urn:schemas-microsoft-com:vml" Requires="v">
                <p:oleObj spid="_x0000_s13317" name="Equation" r:id="rId9" imgW="90220800" imgH="22555200" progId="Equation.3">
                  <p:embed/>
                </p:oleObj>
              </mc:Choice>
              <mc:Fallback>
                <p:oleObj name="Equation" r:id="rId9" imgW="90220800" imgH="22555200" progId="Equation.3">
                  <p:embed/>
                  <p:pic>
                    <p:nvPicPr>
                      <p:cNvPr id="0" name="图片 13316"/>
                      <p:cNvPicPr>
                        <a:picLocks noChangeAspect="1"/>
                      </p:cNvPicPr>
                      <p:nvPr/>
                    </p:nvPicPr>
                    <p:blipFill>
                      <a:blip r:embed="rId10"/>
                      <a:stretch>
                        <a:fillRect/>
                      </a:stretch>
                    </p:blipFill>
                    <p:spPr>
                      <a:xfrm>
                        <a:off x="4699000" y="4699000"/>
                        <a:ext cx="3759200" cy="939800"/>
                      </a:xfrm>
                      <a:prstGeom prst="rect">
                        <a:avLst/>
                      </a:prstGeom>
                      <a:noFill/>
                      <a:ln w="9525">
                        <a:noFill/>
                      </a:ln>
                    </p:spPr>
                  </p:pic>
                </p:oleObj>
              </mc:Fallback>
            </mc:AlternateContent>
          </a:graphicData>
        </a:graphic>
      </p:graphicFrame>
      <p:sp>
        <p:nvSpPr>
          <p:cNvPr id="55334" name="Rectangle 38"/>
          <p:cNvSpPr>
            <a:spLocks noChangeArrowheads="1"/>
          </p:cNvSpPr>
          <p:nvPr/>
        </p:nvSpPr>
        <p:spPr bwMode="auto">
          <a:xfrm>
            <a:off x="942975" y="2997200"/>
            <a:ext cx="4343400" cy="519113"/>
          </a:xfrm>
          <a:prstGeom prst="rect">
            <a:avLst/>
          </a:prstGeom>
          <a:noFill/>
          <a:ln w="9525">
            <a:noFill/>
            <a:miter lim="800000"/>
          </a:ln>
          <a:effectLst/>
        </p:spPr>
        <p:txBody>
          <a:bodyPr>
            <a:spAutoFit/>
          </a:bodyPr>
          <a:lstStyle/>
          <a:p>
            <a:r>
              <a:rPr lang="zh-CN" altLang="en-US" sz="2800" b="1" dirty="0">
                <a:ea typeface="黑体" panose="02010609060101010101" pitchFamily="49" charset="-122"/>
              </a:rPr>
              <a:t>根据</a:t>
            </a:r>
            <a:r>
              <a:rPr lang="zh-CN" altLang="en-US" sz="2800" b="1" dirty="0">
                <a:solidFill>
                  <a:srgbClr val="0000FF"/>
                </a:solidFill>
                <a:latin typeface="黑体" panose="02010609060101010101" pitchFamily="49" charset="-122"/>
                <a:ea typeface="黑体" panose="02010609060101010101" pitchFamily="49" charset="-122"/>
              </a:rPr>
              <a:t>第六</a:t>
            </a:r>
            <a:r>
              <a:rPr lang="zh-CN" altLang="en-US" sz="2800" b="1" dirty="0" smtClean="0">
                <a:solidFill>
                  <a:srgbClr val="0000FF"/>
                </a:solidFill>
                <a:latin typeface="黑体" panose="02010609060101010101" pitchFamily="49" charset="-122"/>
                <a:ea typeface="黑体" panose="02010609060101010101" pitchFamily="49" charset="-122"/>
              </a:rPr>
              <a:t>章§</a:t>
            </a:r>
            <a:r>
              <a:rPr lang="en-US" altLang="zh-CN" sz="2800" b="1" dirty="0" smtClean="0">
                <a:solidFill>
                  <a:srgbClr val="0000FF"/>
                </a:solidFill>
                <a:ea typeface="黑体" panose="02010609060101010101" pitchFamily="49" charset="-122"/>
              </a:rPr>
              <a:t>4</a:t>
            </a:r>
            <a:r>
              <a:rPr lang="zh-CN" altLang="en-US" sz="2800" b="1" dirty="0" smtClean="0">
                <a:solidFill>
                  <a:srgbClr val="0000FF"/>
                </a:solidFill>
                <a:latin typeface="黑体" panose="02010609060101010101" pitchFamily="49" charset="-122"/>
                <a:ea typeface="黑体" panose="02010609060101010101" pitchFamily="49" charset="-122"/>
              </a:rPr>
              <a:t>定理一</a:t>
            </a:r>
            <a:r>
              <a:rPr lang="zh-CN" altLang="en-US" sz="2800" b="1" dirty="0" smtClean="0">
                <a:ea typeface="黑体" panose="02010609060101010101" pitchFamily="49" charset="-122"/>
              </a:rPr>
              <a:t>知</a:t>
            </a:r>
            <a:r>
              <a:rPr lang="zh-CN" altLang="en-US" sz="2800" b="1" dirty="0">
                <a:ea typeface="黑体" panose="02010609060101010101" pitchFamily="49" charset="-122"/>
              </a:rPr>
              <a:t>,</a:t>
            </a:r>
            <a:endParaRPr lang="zh-CN" altLang="en-US" sz="2800" b="1" dirty="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857"/>
                                        </p:tgtEl>
                                        <p:attrNameLst>
                                          <p:attrName>style.visibility</p:attrName>
                                        </p:attrNameLst>
                                      </p:cBhvr>
                                      <p:to>
                                        <p:strVal val="visible"/>
                                      </p:to>
                                    </p:set>
                                    <p:animEffect transition="in" filter="wipe(left)">
                                      <p:cBhvr>
                                        <p:cTn id="7" dur="500"/>
                                        <p:tgtEl>
                                          <p:spTgt spid="1218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34"/>
                                        </p:tgtEl>
                                        <p:attrNameLst>
                                          <p:attrName>style.visibility</p:attrName>
                                        </p:attrNameLst>
                                      </p:cBhvr>
                                      <p:to>
                                        <p:strVal val="visible"/>
                                      </p:to>
                                    </p:set>
                                    <p:animEffect transition="in" filter="wipe(left)">
                                      <p:cBhvr>
                                        <p:cTn id="12" dur="500"/>
                                        <p:tgtEl>
                                          <p:spTgt spid="553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858"/>
                                        </p:tgtEl>
                                        <p:attrNameLst>
                                          <p:attrName>style.visibility</p:attrName>
                                        </p:attrNameLst>
                                      </p:cBhvr>
                                      <p:to>
                                        <p:strVal val="visible"/>
                                      </p:to>
                                    </p:set>
                                    <p:animEffect transition="in" filter="wipe(left)">
                                      <p:cBhvr>
                                        <p:cTn id="17" dur="500"/>
                                        <p:tgtEl>
                                          <p:spTgt spid="1218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859"/>
                                        </p:tgtEl>
                                        <p:attrNameLst>
                                          <p:attrName>style.visibility</p:attrName>
                                        </p:attrNameLst>
                                      </p:cBhvr>
                                      <p:to>
                                        <p:strVal val="visible"/>
                                      </p:to>
                                    </p:set>
                                    <p:animEffect transition="in" filter="wipe(left)">
                                      <p:cBhvr>
                                        <p:cTn id="22" dur="500"/>
                                        <p:tgtEl>
                                          <p:spTgt spid="1218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1860"/>
                                        </p:tgtEl>
                                        <p:attrNameLst>
                                          <p:attrName>style.visibility</p:attrName>
                                        </p:attrNameLst>
                                      </p:cBhvr>
                                      <p:to>
                                        <p:strVal val="visible"/>
                                      </p:to>
                                    </p:set>
                                    <p:animEffect transition="in" filter="wipe(left)">
                                      <p:cBhvr>
                                        <p:cTn id="27" dur="500"/>
                                        <p:tgtEl>
                                          <p:spTgt spid="12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0" name="Object 1024"/>
          <p:cNvGraphicFramePr>
            <a:graphicFrameLocks noChangeAspect="1"/>
          </p:cNvGraphicFramePr>
          <p:nvPr/>
        </p:nvGraphicFramePr>
        <p:xfrm>
          <a:off x="996950" y="914400"/>
          <a:ext cx="2819400" cy="444500"/>
        </p:xfrm>
        <a:graphic>
          <a:graphicData uri="http://schemas.openxmlformats.org/presentationml/2006/ole">
            <mc:AlternateContent xmlns:mc="http://schemas.openxmlformats.org/markup-compatibility/2006">
              <mc:Choice xmlns:v="urn:schemas-microsoft-com:vml" Requires="v">
                <p:oleObj spid="_x0000_s14337" name="Equation" r:id="rId1" imgW="67665600" imgH="10668000" progId="Equation.3">
                  <p:embed/>
                </p:oleObj>
              </mc:Choice>
              <mc:Fallback>
                <p:oleObj name="Equation" r:id="rId1" imgW="67665600" imgH="10668000" progId="Equation.3">
                  <p:embed/>
                  <p:pic>
                    <p:nvPicPr>
                      <p:cNvPr id="0" name="图片 14336"/>
                      <p:cNvPicPr>
                        <a:picLocks noChangeAspect="1"/>
                      </p:cNvPicPr>
                      <p:nvPr/>
                    </p:nvPicPr>
                    <p:blipFill>
                      <a:blip r:embed="rId2"/>
                      <a:stretch>
                        <a:fillRect/>
                      </a:stretch>
                    </p:blipFill>
                    <p:spPr>
                      <a:xfrm>
                        <a:off x="996950" y="914400"/>
                        <a:ext cx="2819400" cy="444500"/>
                      </a:xfrm>
                      <a:prstGeom prst="rect">
                        <a:avLst/>
                      </a:prstGeom>
                      <a:noFill/>
                      <a:ln w="9525">
                        <a:noFill/>
                      </a:ln>
                    </p:spPr>
                  </p:pic>
                </p:oleObj>
              </mc:Fallback>
            </mc:AlternateContent>
          </a:graphicData>
        </a:graphic>
      </p:graphicFrame>
      <p:graphicFrame>
        <p:nvGraphicFramePr>
          <p:cNvPr id="122881" name="Object 1025"/>
          <p:cNvGraphicFramePr>
            <a:graphicFrameLocks noChangeAspect="1"/>
          </p:cNvGraphicFramePr>
          <p:nvPr/>
        </p:nvGraphicFramePr>
        <p:xfrm>
          <a:off x="990600" y="1524000"/>
          <a:ext cx="5588000" cy="914400"/>
        </p:xfrm>
        <a:graphic>
          <a:graphicData uri="http://schemas.openxmlformats.org/presentationml/2006/ole">
            <mc:AlternateContent xmlns:mc="http://schemas.openxmlformats.org/markup-compatibility/2006">
              <mc:Choice xmlns:v="urn:schemas-microsoft-com:vml" Requires="v">
                <p:oleObj spid="_x0000_s14338" name="Equation" r:id="rId3" imgW="134112000" imgH="21945600" progId="Equation.DSMT4">
                  <p:embed/>
                </p:oleObj>
              </mc:Choice>
              <mc:Fallback>
                <p:oleObj name="Equation" r:id="rId3" imgW="134112000" imgH="21945600" progId="Equation.DSMT4">
                  <p:embed/>
                  <p:pic>
                    <p:nvPicPr>
                      <p:cNvPr id="0" name="图片 14337"/>
                      <p:cNvPicPr>
                        <a:picLocks noChangeAspect="1"/>
                      </p:cNvPicPr>
                      <p:nvPr/>
                    </p:nvPicPr>
                    <p:blipFill>
                      <a:blip r:embed="rId4"/>
                      <a:stretch>
                        <a:fillRect/>
                      </a:stretch>
                    </p:blipFill>
                    <p:spPr>
                      <a:xfrm>
                        <a:off x="990600" y="1524000"/>
                        <a:ext cx="5588000" cy="914400"/>
                      </a:xfrm>
                      <a:prstGeom prst="rect">
                        <a:avLst/>
                      </a:prstGeom>
                      <a:noFill/>
                      <a:ln w="9525">
                        <a:noFill/>
                      </a:ln>
                    </p:spPr>
                  </p:pic>
                </p:oleObj>
              </mc:Fallback>
            </mc:AlternateContent>
          </a:graphicData>
        </a:graphic>
      </p:graphicFrame>
      <p:sp>
        <p:nvSpPr>
          <p:cNvPr id="77841" name="Text Box 17"/>
          <p:cNvSpPr txBox="1">
            <a:spLocks noChangeArrowheads="1"/>
          </p:cNvSpPr>
          <p:nvPr/>
        </p:nvSpPr>
        <p:spPr bwMode="auto">
          <a:xfrm>
            <a:off x="873125" y="3571876"/>
            <a:ext cx="7620000" cy="1373188"/>
          </a:xfrm>
          <a:prstGeom prst="rect">
            <a:avLst/>
          </a:prstGeom>
          <a:noFill/>
          <a:ln w="9525">
            <a:noFill/>
            <a:miter lim="800000"/>
          </a:ln>
          <a:effec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        在实际中, 正态总体的方差常为未知, 所以我们常用 </a:t>
            </a:r>
            <a:r>
              <a:rPr lang="en-US" altLang="zh-CN" sz="2800" b="1" i="1"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检验法来检验关于正态总体均值的检验问题.</a:t>
            </a:r>
            <a:endParaRPr lang="zh-CN" altLang="en-US" sz="2800" b="1" i="1" dirty="0">
              <a:latin typeface="Times New Roman" panose="02020603050405020304" pitchFamily="18" charset="0"/>
              <a:cs typeface="Times New Roman" panose="02020603050405020304" pitchFamily="18" charset="0"/>
            </a:endParaRPr>
          </a:p>
        </p:txBody>
      </p:sp>
      <p:sp>
        <p:nvSpPr>
          <p:cNvPr id="77845" name="Rectangle 21"/>
          <p:cNvSpPr>
            <a:spLocks noChangeArrowheads="1"/>
          </p:cNvSpPr>
          <p:nvPr/>
        </p:nvSpPr>
        <p:spPr bwMode="auto">
          <a:xfrm>
            <a:off x="854075" y="2590800"/>
            <a:ext cx="7165975" cy="519113"/>
          </a:xfrm>
          <a:prstGeom prst="rect">
            <a:avLst/>
          </a:prstGeom>
          <a:noFill/>
          <a:ln w="9525">
            <a:noFill/>
            <a:miter lim="800000"/>
          </a:ln>
          <a:effectLst/>
        </p:spPr>
        <p:txBody>
          <a:bodyPr wrap="none">
            <a:spAutoFit/>
          </a:bodyPr>
          <a:lstStyle/>
          <a:p>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上述利用 </a:t>
            </a:r>
            <a:r>
              <a:rPr lang="en-US" altLang="zh-CN" sz="2800" b="1" i="1" dirty="0">
                <a:latin typeface="Times New Roman" panose="02020603050405020304" pitchFamily="18" charset="0"/>
                <a:cs typeface="Times New Roman" panose="02020603050405020304" pitchFamily="18" charset="0"/>
              </a:rPr>
              <a:t>t</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统计量得出的检验法称为</a:t>
            </a:r>
            <a:r>
              <a:rPr lang="en-US" altLang="zh-CN" sz="2800" b="1"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 </a:t>
            </a:r>
            <a:r>
              <a:rPr lang="zh-CN" altLang="en-US"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检验法</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881"/>
                                        </p:tgtEl>
                                        <p:attrNameLst>
                                          <p:attrName>style.visibility</p:attrName>
                                        </p:attrNameLst>
                                      </p:cBhvr>
                                      <p:to>
                                        <p:strVal val="visible"/>
                                      </p:to>
                                    </p:set>
                                    <p:animEffect transition="in" filter="wipe(left)">
                                      <p:cBhvr>
                                        <p:cTn id="7" dur="500"/>
                                        <p:tgtEl>
                                          <p:spTgt spid="1228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45"/>
                                        </p:tgtEl>
                                        <p:attrNameLst>
                                          <p:attrName>style.visibility</p:attrName>
                                        </p:attrNameLst>
                                      </p:cBhvr>
                                      <p:to>
                                        <p:strVal val="visible"/>
                                      </p:to>
                                    </p:set>
                                    <p:animEffect transition="in" filter="wipe(left)">
                                      <p:cBhvr>
                                        <p:cTn id="12" dur="500"/>
                                        <p:tgtEl>
                                          <p:spTgt spid="778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41"/>
                                        </p:tgtEl>
                                        <p:attrNameLst>
                                          <p:attrName>style.visibility</p:attrName>
                                        </p:attrNameLst>
                                      </p:cBhvr>
                                      <p:to>
                                        <p:strVal val="visible"/>
                                      </p:to>
                                    </p:set>
                                    <p:animEffect transition="in" filter="wipe(left)">
                                      <p:cBhvr>
                                        <p:cTn id="17" dur="500"/>
                                        <p:tgtEl>
                                          <p:spTgt spid="77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1" grpId="0" autoUpdateAnimBg="0"/>
      <p:bldP spid="778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p:cNvGraphicFramePr>
            <a:graphicFrameLocks noChangeAspect="1"/>
          </p:cNvGraphicFramePr>
          <p:nvPr/>
        </p:nvGraphicFramePr>
        <p:xfrm>
          <a:off x="622300" y="771525"/>
          <a:ext cx="7697788" cy="1101725"/>
        </p:xfrm>
        <a:graphic>
          <a:graphicData uri="http://schemas.openxmlformats.org/presentationml/2006/ole">
            <mc:AlternateContent xmlns:mc="http://schemas.openxmlformats.org/markup-compatibility/2006">
              <mc:Choice xmlns:v="urn:schemas-microsoft-com:vml" Requires="v">
                <p:oleObj spid="_x0000_s15361" name="Equation" r:id="rId1" imgW="78943200" imgH="11277600" progId="Equation.DSMT4">
                  <p:embed/>
                </p:oleObj>
              </mc:Choice>
              <mc:Fallback>
                <p:oleObj name="Equation" r:id="rId1" imgW="78943200" imgH="11277600" progId="Equation.DSMT4">
                  <p:embed/>
                  <p:pic>
                    <p:nvPicPr>
                      <p:cNvPr id="0" name="图片 15360"/>
                      <p:cNvPicPr>
                        <a:picLocks noChangeAspect="1"/>
                      </p:cNvPicPr>
                      <p:nvPr/>
                    </p:nvPicPr>
                    <p:blipFill>
                      <a:blip r:embed="rId2"/>
                      <a:stretch>
                        <a:fillRect/>
                      </a:stretch>
                    </p:blipFill>
                    <p:spPr>
                      <a:xfrm>
                        <a:off x="622300" y="771525"/>
                        <a:ext cx="7697788" cy="1101725"/>
                      </a:xfrm>
                      <a:prstGeom prst="rect">
                        <a:avLst/>
                      </a:prstGeom>
                      <a:noFill/>
                      <a:ln w="9525">
                        <a:noFill/>
                      </a:ln>
                    </p:spPr>
                  </p:pic>
                </p:oleObj>
              </mc:Fallback>
            </mc:AlternateContent>
          </a:graphicData>
        </a:graphic>
      </p:graphicFrame>
      <p:graphicFrame>
        <p:nvGraphicFramePr>
          <p:cNvPr id="3" name="Object 2"/>
          <p:cNvGraphicFramePr>
            <a:graphicFrameLocks noChangeAspect="1"/>
          </p:cNvGraphicFramePr>
          <p:nvPr/>
        </p:nvGraphicFramePr>
        <p:xfrm>
          <a:off x="571472" y="2000240"/>
          <a:ext cx="5541963" cy="522288"/>
        </p:xfrm>
        <a:graphic>
          <a:graphicData uri="http://schemas.openxmlformats.org/presentationml/2006/ole">
            <mc:AlternateContent xmlns:mc="http://schemas.openxmlformats.org/markup-compatibility/2006">
              <mc:Choice xmlns:v="urn:schemas-microsoft-com:vml" Requires="v">
                <p:oleObj spid="_x0000_s15362" name="Equation" r:id="rId3" imgW="58216800" imgH="5486400" progId="Equation.DSMT4">
                  <p:embed/>
                </p:oleObj>
              </mc:Choice>
              <mc:Fallback>
                <p:oleObj name="Equation" r:id="rId3" imgW="58216800" imgH="5486400" progId="Equation.DSMT4">
                  <p:embed/>
                  <p:pic>
                    <p:nvPicPr>
                      <p:cNvPr id="0" name="图片 15361"/>
                      <p:cNvPicPr>
                        <a:picLocks noChangeAspect="1"/>
                      </p:cNvPicPr>
                      <p:nvPr/>
                    </p:nvPicPr>
                    <p:blipFill>
                      <a:blip r:embed="rId4"/>
                      <a:stretch>
                        <a:fillRect/>
                      </a:stretch>
                    </p:blipFill>
                    <p:spPr>
                      <a:xfrm>
                        <a:off x="571472" y="2000240"/>
                        <a:ext cx="5541963" cy="522288"/>
                      </a:xfrm>
                      <a:prstGeom prst="rect">
                        <a:avLst/>
                      </a:prstGeom>
                      <a:noFill/>
                      <a:ln w="9525">
                        <a:noFill/>
                      </a:ln>
                    </p:spPr>
                  </p:pic>
                </p:oleObj>
              </mc:Fallback>
            </mc:AlternateContent>
          </a:graphicData>
        </a:graphic>
      </p:graphicFrame>
      <p:sp>
        <p:nvSpPr>
          <p:cNvPr id="4" name="矩形 3"/>
          <p:cNvSpPr/>
          <p:nvPr/>
        </p:nvSpPr>
        <p:spPr>
          <a:xfrm>
            <a:off x="571472" y="2571744"/>
            <a:ext cx="5286412" cy="492443"/>
          </a:xfrm>
          <a:prstGeom prst="rect">
            <a:avLst/>
          </a:prstGeom>
        </p:spPr>
        <p:txBody>
          <a:bodyPr wrap="square">
            <a:spAutoFit/>
          </a:bodyPr>
          <a:lstStyle/>
          <a:p>
            <a:pPr>
              <a:buNone/>
            </a:pPr>
            <a:r>
              <a:rPr lang="zh-CN" altLang="en-US" sz="2600" b="1" dirty="0" smtClean="0">
                <a:latin typeface="黑体" panose="02010609060101010101" pitchFamily="49" charset="-122"/>
                <a:ea typeface="黑体" panose="02010609060101010101" pitchFamily="49" charset="-122"/>
              </a:rPr>
              <a:t>对于给定的显著性水平</a:t>
            </a:r>
            <a:r>
              <a:rPr lang="en-US" altLang="zh-CN" sz="2600" b="1" i="1" dirty="0" smtClean="0">
                <a:latin typeface="Times New Roman" panose="02020603050405020304" pitchFamily="18" charset="0"/>
                <a:ea typeface="黑体" panose="02010609060101010101" pitchFamily="49" charset="-122"/>
                <a:cs typeface="Times New Roman" panose="02020603050405020304" pitchFamily="18" charset="0"/>
              </a:rPr>
              <a:t>α</a:t>
            </a:r>
            <a:r>
              <a:rPr lang="zh-CN" altLang="en-US" sz="2600" b="1" dirty="0" smtClean="0">
                <a:latin typeface="黑体" panose="02010609060101010101" pitchFamily="49" charset="-122"/>
                <a:ea typeface="黑体" panose="02010609060101010101" pitchFamily="49" charset="-122"/>
              </a:rPr>
              <a:t>拒绝域为：</a:t>
            </a:r>
            <a:endParaRPr lang="zh-CN" altLang="en-US" sz="2600" b="1" dirty="0">
              <a:latin typeface="黑体" panose="02010609060101010101" pitchFamily="49" charset="-122"/>
              <a:ea typeface="黑体" panose="02010609060101010101" pitchFamily="49" charset="-122"/>
            </a:endParaRPr>
          </a:p>
        </p:txBody>
      </p:sp>
      <p:graphicFrame>
        <p:nvGraphicFramePr>
          <p:cNvPr id="5" name="对象 447"/>
          <p:cNvGraphicFramePr>
            <a:graphicFrameLocks noChangeAspect="1"/>
          </p:cNvGraphicFramePr>
          <p:nvPr/>
        </p:nvGraphicFramePr>
        <p:xfrm>
          <a:off x="2928926" y="3143248"/>
          <a:ext cx="2932113" cy="733425"/>
        </p:xfrm>
        <a:graphic>
          <a:graphicData uri="http://schemas.openxmlformats.org/presentationml/2006/ole">
            <mc:AlternateContent xmlns:mc="http://schemas.openxmlformats.org/markup-compatibility/2006">
              <mc:Choice xmlns:v="urn:schemas-microsoft-com:vml" Requires="v">
                <p:oleObj spid="_x0000_s15363" name="Equation" r:id="rId5" imgW="44196000" imgH="10972800" progId="Equation.DSMT4">
                  <p:embed/>
                </p:oleObj>
              </mc:Choice>
              <mc:Fallback>
                <p:oleObj name="Equation" r:id="rId5" imgW="44196000" imgH="10972800" progId="Equation.DSMT4">
                  <p:embed/>
                  <p:pic>
                    <p:nvPicPr>
                      <p:cNvPr id="0" name="对象 447"/>
                      <p:cNvPicPr>
                        <a:picLocks noChangeAspect="1"/>
                      </p:cNvPicPr>
                      <p:nvPr/>
                    </p:nvPicPr>
                    <p:blipFill>
                      <a:blip r:embed="rId6"/>
                      <a:stretch>
                        <a:fillRect/>
                      </a:stretch>
                    </p:blipFill>
                    <p:spPr>
                      <a:xfrm>
                        <a:off x="2928926" y="3143248"/>
                        <a:ext cx="2932113" cy="733425"/>
                      </a:xfrm>
                      <a:prstGeom prst="rect">
                        <a:avLst/>
                      </a:prstGeom>
                      <a:noFill/>
                      <a:ln w="9525">
                        <a:noFill/>
                      </a:ln>
                    </p:spPr>
                  </p:pic>
                </p:oleObj>
              </mc:Fallback>
            </mc:AlternateContent>
          </a:graphicData>
        </a:graphic>
      </p:graphicFrame>
      <p:graphicFrame>
        <p:nvGraphicFramePr>
          <p:cNvPr id="6" name="Object 2"/>
          <p:cNvGraphicFramePr>
            <a:graphicFrameLocks noChangeAspect="1"/>
          </p:cNvGraphicFramePr>
          <p:nvPr/>
        </p:nvGraphicFramePr>
        <p:xfrm>
          <a:off x="714348" y="4000504"/>
          <a:ext cx="5541963" cy="522288"/>
        </p:xfrm>
        <a:graphic>
          <a:graphicData uri="http://schemas.openxmlformats.org/presentationml/2006/ole">
            <mc:AlternateContent xmlns:mc="http://schemas.openxmlformats.org/markup-compatibility/2006">
              <mc:Choice xmlns:v="urn:schemas-microsoft-com:vml" Requires="v">
                <p:oleObj spid="_x0000_s15364" name="Equation" r:id="rId7" imgW="58216800" imgH="5486400" progId="Equation.DSMT4">
                  <p:embed/>
                </p:oleObj>
              </mc:Choice>
              <mc:Fallback>
                <p:oleObj name="Equation" r:id="rId7" imgW="58216800" imgH="5486400" progId="Equation.DSMT4">
                  <p:embed/>
                  <p:pic>
                    <p:nvPicPr>
                      <p:cNvPr id="0" name="图片 15363"/>
                      <p:cNvPicPr>
                        <a:picLocks noChangeAspect="1"/>
                      </p:cNvPicPr>
                      <p:nvPr/>
                    </p:nvPicPr>
                    <p:blipFill>
                      <a:blip r:embed="rId8"/>
                      <a:stretch>
                        <a:fillRect/>
                      </a:stretch>
                    </p:blipFill>
                    <p:spPr>
                      <a:xfrm>
                        <a:off x="714348" y="4000504"/>
                        <a:ext cx="5541963" cy="522288"/>
                      </a:xfrm>
                      <a:prstGeom prst="rect">
                        <a:avLst/>
                      </a:prstGeom>
                      <a:noFill/>
                      <a:ln w="9525">
                        <a:noFill/>
                      </a:ln>
                    </p:spPr>
                  </p:pic>
                </p:oleObj>
              </mc:Fallback>
            </mc:AlternateContent>
          </a:graphicData>
        </a:graphic>
      </p:graphicFrame>
      <p:sp>
        <p:nvSpPr>
          <p:cNvPr id="7" name="矩形 6"/>
          <p:cNvSpPr/>
          <p:nvPr/>
        </p:nvSpPr>
        <p:spPr>
          <a:xfrm>
            <a:off x="714348" y="4643446"/>
            <a:ext cx="5286412" cy="492443"/>
          </a:xfrm>
          <a:prstGeom prst="rect">
            <a:avLst/>
          </a:prstGeom>
        </p:spPr>
        <p:txBody>
          <a:bodyPr wrap="square">
            <a:spAutoFit/>
          </a:bodyPr>
          <a:lstStyle/>
          <a:p>
            <a:pPr>
              <a:buNone/>
            </a:pPr>
            <a:r>
              <a:rPr lang="zh-CN" altLang="en-US" sz="2600" b="1" dirty="0" smtClean="0">
                <a:latin typeface="黑体" panose="02010609060101010101" pitchFamily="49" charset="-122"/>
                <a:ea typeface="黑体" panose="02010609060101010101" pitchFamily="49" charset="-122"/>
              </a:rPr>
              <a:t>对于给定的显著性水平</a:t>
            </a:r>
            <a:r>
              <a:rPr lang="en-US" altLang="zh-CN" sz="2600" b="1" i="1" dirty="0" smtClean="0">
                <a:latin typeface="Times New Roman" panose="02020603050405020304" pitchFamily="18" charset="0"/>
                <a:ea typeface="黑体" panose="02010609060101010101" pitchFamily="49" charset="-122"/>
                <a:cs typeface="Times New Roman" panose="02020603050405020304" pitchFamily="18" charset="0"/>
              </a:rPr>
              <a:t>α</a:t>
            </a:r>
            <a:r>
              <a:rPr lang="zh-CN" altLang="en-US" sz="2600" b="1" dirty="0" smtClean="0">
                <a:latin typeface="黑体" panose="02010609060101010101" pitchFamily="49" charset="-122"/>
                <a:ea typeface="黑体" panose="02010609060101010101" pitchFamily="49" charset="-122"/>
              </a:rPr>
              <a:t>拒绝域为：</a:t>
            </a:r>
            <a:endParaRPr lang="zh-CN" altLang="en-US" sz="2600" b="1" dirty="0">
              <a:latin typeface="黑体" panose="02010609060101010101" pitchFamily="49" charset="-122"/>
              <a:ea typeface="黑体" panose="02010609060101010101" pitchFamily="49" charset="-122"/>
            </a:endParaRPr>
          </a:p>
        </p:txBody>
      </p:sp>
      <p:graphicFrame>
        <p:nvGraphicFramePr>
          <p:cNvPr id="8" name="对象 447"/>
          <p:cNvGraphicFramePr>
            <a:graphicFrameLocks noChangeAspect="1"/>
          </p:cNvGraphicFramePr>
          <p:nvPr/>
        </p:nvGraphicFramePr>
        <p:xfrm>
          <a:off x="2906723" y="5357826"/>
          <a:ext cx="3094037" cy="733425"/>
        </p:xfrm>
        <a:graphic>
          <a:graphicData uri="http://schemas.openxmlformats.org/presentationml/2006/ole">
            <mc:AlternateContent xmlns:mc="http://schemas.openxmlformats.org/markup-compatibility/2006">
              <mc:Choice xmlns:v="urn:schemas-microsoft-com:vml" Requires="v">
                <p:oleObj spid="_x0000_s15365" name="Equation" r:id="rId9" imgW="46634400" imgH="10972800" progId="Equation.DSMT4">
                  <p:embed/>
                </p:oleObj>
              </mc:Choice>
              <mc:Fallback>
                <p:oleObj name="Equation" r:id="rId9" imgW="46634400" imgH="10972800" progId="Equation.DSMT4">
                  <p:embed/>
                  <p:pic>
                    <p:nvPicPr>
                      <p:cNvPr id="0" name="图片 15364"/>
                      <p:cNvPicPr>
                        <a:picLocks noChangeAspect="1"/>
                      </p:cNvPicPr>
                      <p:nvPr/>
                    </p:nvPicPr>
                    <p:blipFill>
                      <a:blip r:embed="rId10"/>
                      <a:stretch>
                        <a:fillRect/>
                      </a:stretch>
                    </p:blipFill>
                    <p:spPr>
                      <a:xfrm>
                        <a:off x="2906723" y="5357826"/>
                        <a:ext cx="3094037" cy="73342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p:cNvSpPr txBox="1">
            <a:spLocks noChangeArrowheads="1"/>
          </p:cNvSpPr>
          <p:nvPr/>
        </p:nvSpPr>
        <p:spPr bwMode="auto">
          <a:xfrm>
            <a:off x="571472" y="571480"/>
            <a:ext cx="7910540" cy="3271665"/>
          </a:xfrm>
          <a:prstGeom prst="rect">
            <a:avLst/>
          </a:prstGeom>
          <a:noFill/>
          <a:ln w="9525">
            <a:noFill/>
            <a:miter lim="800000"/>
          </a:ln>
          <a:effectLst/>
        </p:spPr>
        <p:txBody>
          <a:bodyPr wrap="square">
            <a:spAutoFit/>
          </a:bodyPr>
          <a:lstStyle/>
          <a:p>
            <a:pPr>
              <a:lnSpc>
                <a:spcPct val="120000"/>
              </a:lnSpc>
              <a:spcBef>
                <a:spcPts val="600"/>
              </a:spcBef>
            </a:pPr>
            <a:r>
              <a:rPr lang="zh-CN" altLang="en-US" sz="2800" b="1" dirty="0" smtClean="0">
                <a:latin typeface="Times New Roman" panose="02020603050405020304" pitchFamily="18" charset="0"/>
                <a:cs typeface="Times New Roman" panose="02020603050405020304" pitchFamily="18" charset="0"/>
              </a:rPr>
              <a:t>         某糖厂用自动包装机包装食糖，每袋重量</a:t>
            </a:r>
            <a:r>
              <a:rPr lang="en-US" sz="2800" b="1" dirty="0" smtClean="0">
                <a:latin typeface="Times New Roman" panose="02020603050405020304" pitchFamily="18" charset="0"/>
                <a:cs typeface="Times New Roman" panose="02020603050405020304" pitchFamily="18" charset="0"/>
              </a:rPr>
              <a:t>100kg</a:t>
            </a:r>
            <a:r>
              <a:rPr lang="zh-CN" altLang="en-US" sz="2800" b="1" dirty="0" smtClean="0">
                <a:latin typeface="Times New Roman" panose="02020603050405020304" pitchFamily="18" charset="0"/>
                <a:cs typeface="Times New Roman" panose="02020603050405020304" pitchFamily="18" charset="0"/>
              </a:rPr>
              <a:t>，从某日包装好的糖袋中随机抽取</a:t>
            </a:r>
            <a:r>
              <a:rPr lang="en-US" sz="2800" b="1" dirty="0" smtClean="0">
                <a:latin typeface="Times New Roman" panose="02020603050405020304" pitchFamily="18" charset="0"/>
                <a:cs typeface="Times New Roman" panose="02020603050405020304" pitchFamily="18" charset="0"/>
              </a:rPr>
              <a:t>9</a:t>
            </a:r>
            <a:r>
              <a:rPr lang="zh-CN" altLang="en-US" sz="2800" b="1" dirty="0" smtClean="0">
                <a:latin typeface="Times New Roman" panose="02020603050405020304" pitchFamily="18" charset="0"/>
                <a:cs typeface="Times New Roman" panose="02020603050405020304" pitchFamily="18" charset="0"/>
              </a:rPr>
              <a:t>袋，测得它们的重量为：</a:t>
            </a:r>
            <a:r>
              <a:rPr lang="en-US" sz="2800" b="1" dirty="0" smtClean="0">
                <a:latin typeface="Times New Roman" panose="02020603050405020304" pitchFamily="18" charset="0"/>
                <a:cs typeface="Times New Roman" panose="02020603050405020304" pitchFamily="18" charset="0"/>
              </a:rPr>
              <a:t>99.3, 98.7, 100.5, 101.2, 98.3, 99.7, 99.5, 102.1, 100.5(kg),</a:t>
            </a:r>
            <a:endParaRPr lang="en-US" sz="2800" b="1" dirty="0" smtClean="0">
              <a:latin typeface="Times New Roman" panose="02020603050405020304" pitchFamily="18" charset="0"/>
              <a:cs typeface="Times New Roman" panose="02020603050405020304" pitchFamily="18" charset="0"/>
            </a:endParaRPr>
          </a:p>
          <a:p>
            <a:pPr>
              <a:lnSpc>
                <a:spcPct val="120000"/>
              </a:lnSpc>
              <a:spcBef>
                <a:spcPts val="600"/>
              </a:spcBef>
            </a:pPr>
            <a:r>
              <a:rPr lang="zh-CN" altLang="en-US" sz="2800" b="1" dirty="0" smtClean="0">
                <a:latin typeface="Times New Roman" panose="02020603050405020304" pitchFamily="18" charset="0"/>
                <a:cs typeface="Times New Roman" panose="02020603050405020304" pitchFamily="18" charset="0"/>
              </a:rPr>
              <a:t>试检验这日的包装机有无系统偏差</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设包装食糖的重量为服从正态分布的随机变量</a:t>
            </a:r>
            <a:r>
              <a:rPr lang="en-US" altLang="zh-CN" sz="2800" b="1"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 α</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=0.05</a:t>
            </a:r>
            <a:endParaRPr lang="zh-CN" altLang="en-US" sz="2800" b="1" dirty="0" smtClean="0">
              <a:latin typeface="Times New Roman" panose="02020603050405020304" pitchFamily="18" charset="0"/>
              <a:cs typeface="Times New Roman" panose="02020603050405020304" pitchFamily="18" charset="0"/>
            </a:endParaRPr>
          </a:p>
        </p:txBody>
      </p:sp>
      <p:sp>
        <p:nvSpPr>
          <p:cNvPr id="3" name="Rectangle 47"/>
          <p:cNvSpPr>
            <a:spLocks noChangeArrowheads="1"/>
          </p:cNvSpPr>
          <p:nvPr/>
        </p:nvSpPr>
        <p:spPr bwMode="auto">
          <a:xfrm>
            <a:off x="642910" y="571480"/>
            <a:ext cx="728084" cy="523220"/>
          </a:xfrm>
          <a:prstGeom prst="rect">
            <a:avLst/>
          </a:prstGeom>
          <a:noFill/>
          <a:ln w="9525">
            <a:noFill/>
            <a:miter lim="800000"/>
          </a:ln>
          <a:effectLst/>
        </p:spPr>
        <p:txBody>
          <a:bodyPr wrap="none">
            <a:spAutoFit/>
          </a:bodyPr>
          <a:lstStyle/>
          <a:p>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Text Box 30"/>
          <p:cNvSpPr txBox="1">
            <a:spLocks noChangeArrowheads="1"/>
          </p:cNvSpPr>
          <p:nvPr/>
        </p:nvSpPr>
        <p:spPr bwMode="auto">
          <a:xfrm>
            <a:off x="714348" y="3865577"/>
            <a:ext cx="1295400" cy="519113"/>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ea typeface="黑体" panose="02010609060101010101" pitchFamily="49" charset="-122"/>
                <a:cs typeface="Times New Roman" panose="02020603050405020304" pitchFamily="18" charset="0"/>
              </a:rPr>
              <a:t>解</a:t>
            </a:r>
            <a:endParaRPr lang="zh-CN" altLang="en-US" sz="2800" b="1">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 name="Object 31"/>
          <p:cNvGraphicFramePr>
            <a:graphicFrameLocks noChangeAspect="1"/>
          </p:cNvGraphicFramePr>
          <p:nvPr/>
        </p:nvGraphicFramePr>
        <p:xfrm>
          <a:off x="1443010" y="3906852"/>
          <a:ext cx="5761038" cy="452438"/>
        </p:xfrm>
        <a:graphic>
          <a:graphicData uri="http://schemas.openxmlformats.org/presentationml/2006/ole">
            <mc:AlternateContent xmlns:mc="http://schemas.openxmlformats.org/markup-compatibility/2006">
              <mc:Choice xmlns:v="urn:schemas-microsoft-com:vml" Requires="v">
                <p:oleObj spid="_x0000_s16385" name="Equation" r:id="rId1" imgW="143560800" imgH="11277600" progId="Equation.3">
                  <p:embed/>
                </p:oleObj>
              </mc:Choice>
              <mc:Fallback>
                <p:oleObj name="Equation" r:id="rId1" imgW="143560800" imgH="11277600" progId="Equation.3">
                  <p:embed/>
                  <p:pic>
                    <p:nvPicPr>
                      <p:cNvPr id="0" name="图片 16384"/>
                      <p:cNvPicPr>
                        <a:picLocks noChangeAspect="1"/>
                      </p:cNvPicPr>
                      <p:nvPr/>
                    </p:nvPicPr>
                    <p:blipFill>
                      <a:blip r:embed="rId2"/>
                      <a:stretch>
                        <a:fillRect/>
                      </a:stretch>
                    </p:blipFill>
                    <p:spPr>
                      <a:xfrm>
                        <a:off x="1443010" y="3906852"/>
                        <a:ext cx="5761038" cy="452438"/>
                      </a:xfrm>
                      <a:prstGeom prst="rect">
                        <a:avLst/>
                      </a:prstGeom>
                      <a:noFill/>
                      <a:ln w="9525">
                        <a:noFill/>
                      </a:ln>
                    </p:spPr>
                  </p:pic>
                </p:oleObj>
              </mc:Fallback>
            </mc:AlternateContent>
          </a:graphicData>
        </a:graphic>
      </p:graphicFrame>
      <p:graphicFrame>
        <p:nvGraphicFramePr>
          <p:cNvPr id="6" name="Object 32"/>
          <p:cNvGraphicFramePr>
            <a:graphicFrameLocks noChangeAspect="1"/>
          </p:cNvGraphicFramePr>
          <p:nvPr/>
        </p:nvGraphicFramePr>
        <p:xfrm>
          <a:off x="842910" y="4479924"/>
          <a:ext cx="6537828" cy="520712"/>
        </p:xfrm>
        <a:graphic>
          <a:graphicData uri="http://schemas.openxmlformats.org/presentationml/2006/ole">
            <mc:AlternateContent xmlns:mc="http://schemas.openxmlformats.org/markup-compatibility/2006">
              <mc:Choice xmlns:v="urn:schemas-microsoft-com:vml" Requires="v">
                <p:oleObj spid="_x0000_s16386" name="Equation" r:id="rId3" imgW="68884800" imgH="5486400" progId="Equation.DSMT4">
                  <p:embed/>
                </p:oleObj>
              </mc:Choice>
              <mc:Fallback>
                <p:oleObj name="Equation" r:id="rId3" imgW="68884800" imgH="5486400" progId="Equation.DSMT4">
                  <p:embed/>
                  <p:pic>
                    <p:nvPicPr>
                      <p:cNvPr id="0" name="图片 16385"/>
                      <p:cNvPicPr>
                        <a:picLocks noChangeAspect="1"/>
                      </p:cNvPicPr>
                      <p:nvPr/>
                    </p:nvPicPr>
                    <p:blipFill>
                      <a:blip r:embed="rId4"/>
                      <a:stretch>
                        <a:fillRect/>
                      </a:stretch>
                    </p:blipFill>
                    <p:spPr>
                      <a:xfrm>
                        <a:off x="842910" y="4479924"/>
                        <a:ext cx="6537828" cy="520712"/>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33" name="Object 37"/>
          <p:cNvGraphicFramePr>
            <a:graphicFrameLocks noChangeAspect="1"/>
          </p:cNvGraphicFramePr>
          <p:nvPr/>
        </p:nvGraphicFramePr>
        <p:xfrm>
          <a:off x="1285852" y="2656697"/>
          <a:ext cx="3740573" cy="928694"/>
        </p:xfrm>
        <a:graphic>
          <a:graphicData uri="http://schemas.openxmlformats.org/presentationml/2006/ole">
            <mc:AlternateContent xmlns:mc="http://schemas.openxmlformats.org/markup-compatibility/2006">
              <mc:Choice xmlns:v="urn:schemas-microsoft-com:vml" Requires="v">
                <p:oleObj spid="_x0000_s17409" name="Equation" r:id="rId1" imgW="44196000" imgH="10972800" progId="Equation.DSMT4">
                  <p:embed/>
                </p:oleObj>
              </mc:Choice>
              <mc:Fallback>
                <p:oleObj name="Equation" r:id="rId1" imgW="44196000" imgH="10972800" progId="Equation.DSMT4">
                  <p:embed/>
                  <p:pic>
                    <p:nvPicPr>
                      <p:cNvPr id="0" name="图片 17408"/>
                      <p:cNvPicPr>
                        <a:picLocks noChangeAspect="1"/>
                      </p:cNvPicPr>
                      <p:nvPr/>
                    </p:nvPicPr>
                    <p:blipFill>
                      <a:blip r:embed="rId2"/>
                      <a:stretch>
                        <a:fillRect/>
                      </a:stretch>
                    </p:blipFill>
                    <p:spPr>
                      <a:xfrm>
                        <a:off x="1285852" y="2656697"/>
                        <a:ext cx="3740573" cy="928694"/>
                      </a:xfrm>
                      <a:prstGeom prst="rect">
                        <a:avLst/>
                      </a:prstGeom>
                      <a:noFill/>
                      <a:ln w="9525">
                        <a:noFill/>
                      </a:ln>
                    </p:spPr>
                  </p:pic>
                </p:oleObj>
              </mc:Fallback>
            </mc:AlternateContent>
          </a:graphicData>
        </a:graphic>
      </p:graphicFrame>
      <p:graphicFrame>
        <p:nvGraphicFramePr>
          <p:cNvPr id="80934" name="Object 38"/>
          <p:cNvGraphicFramePr>
            <a:graphicFrameLocks noChangeAspect="1"/>
          </p:cNvGraphicFramePr>
          <p:nvPr/>
        </p:nvGraphicFramePr>
        <p:xfrm>
          <a:off x="4929190" y="2942449"/>
          <a:ext cx="1176513" cy="428628"/>
        </p:xfrm>
        <a:graphic>
          <a:graphicData uri="http://schemas.openxmlformats.org/presentationml/2006/ole">
            <mc:AlternateContent xmlns:mc="http://schemas.openxmlformats.org/markup-compatibility/2006">
              <mc:Choice xmlns:v="urn:schemas-microsoft-com:vml" Requires="v">
                <p:oleObj spid="_x0000_s17410" name="Equation" r:id="rId3" imgW="13106400" imgH="4876800" progId="Equation.DSMT4">
                  <p:embed/>
                </p:oleObj>
              </mc:Choice>
              <mc:Fallback>
                <p:oleObj name="Equation" r:id="rId3" imgW="13106400" imgH="4876800" progId="Equation.DSMT4">
                  <p:embed/>
                  <p:pic>
                    <p:nvPicPr>
                      <p:cNvPr id="0" name="图片 17409"/>
                      <p:cNvPicPr>
                        <a:picLocks noChangeAspect="1"/>
                      </p:cNvPicPr>
                      <p:nvPr/>
                    </p:nvPicPr>
                    <p:blipFill>
                      <a:blip r:embed="rId4"/>
                      <a:stretch>
                        <a:fillRect/>
                      </a:stretch>
                    </p:blipFill>
                    <p:spPr>
                      <a:xfrm>
                        <a:off x="4929190" y="2942449"/>
                        <a:ext cx="1176513" cy="428628"/>
                      </a:xfrm>
                      <a:prstGeom prst="rect">
                        <a:avLst/>
                      </a:prstGeom>
                      <a:noFill/>
                      <a:ln w="9525">
                        <a:noFill/>
                      </a:ln>
                    </p:spPr>
                  </p:pic>
                </p:oleObj>
              </mc:Fallback>
            </mc:AlternateContent>
          </a:graphicData>
        </a:graphic>
      </p:graphicFrame>
      <p:sp>
        <p:nvSpPr>
          <p:cNvPr id="80935" name="Text Box 39"/>
          <p:cNvSpPr txBox="1">
            <a:spLocks noChangeArrowheads="1"/>
          </p:cNvSpPr>
          <p:nvPr/>
        </p:nvSpPr>
        <p:spPr bwMode="auto">
          <a:xfrm>
            <a:off x="857224" y="3656837"/>
            <a:ext cx="2209800" cy="519113"/>
          </a:xfrm>
          <a:prstGeom prst="rect">
            <a:avLst/>
          </a:prstGeom>
          <a:noFill/>
          <a:ln w="9525">
            <a:noFill/>
            <a:miter lim="800000"/>
          </a:ln>
          <a:effectLst/>
        </p:spPr>
        <p:txBody>
          <a:bodyPr>
            <a:spAutoFit/>
          </a:bodyPr>
          <a:lstStyle/>
          <a:p>
            <a:pPr>
              <a:spcBef>
                <a:spcPct val="50000"/>
              </a:spcBef>
            </a:pPr>
            <a:r>
              <a:rPr lang="zh-CN" altLang="en-US" sz="2800" b="1"/>
              <a:t>查表得</a:t>
            </a:r>
            <a:endParaRPr lang="zh-CN" altLang="en-US" sz="2800" b="1"/>
          </a:p>
        </p:txBody>
      </p:sp>
      <p:graphicFrame>
        <p:nvGraphicFramePr>
          <p:cNvPr id="80936" name="Object 40"/>
          <p:cNvGraphicFramePr>
            <a:graphicFrameLocks noChangeAspect="1"/>
          </p:cNvGraphicFramePr>
          <p:nvPr/>
        </p:nvGraphicFramePr>
        <p:xfrm>
          <a:off x="2357422" y="3716604"/>
          <a:ext cx="2786082" cy="511729"/>
        </p:xfrm>
        <a:graphic>
          <a:graphicData uri="http://schemas.openxmlformats.org/presentationml/2006/ole">
            <mc:AlternateContent xmlns:mc="http://schemas.openxmlformats.org/markup-compatibility/2006">
              <mc:Choice xmlns:v="urn:schemas-microsoft-com:vml" Requires="v">
                <p:oleObj spid="_x0000_s17411" name="Equation" r:id="rId5" imgW="29870400" imgH="5486400" progId="Equation.DSMT4">
                  <p:embed/>
                </p:oleObj>
              </mc:Choice>
              <mc:Fallback>
                <p:oleObj name="Equation" r:id="rId5" imgW="29870400" imgH="5486400" progId="Equation.DSMT4">
                  <p:embed/>
                  <p:pic>
                    <p:nvPicPr>
                      <p:cNvPr id="0" name="图片 17410"/>
                      <p:cNvPicPr>
                        <a:picLocks noChangeAspect="1"/>
                      </p:cNvPicPr>
                      <p:nvPr/>
                    </p:nvPicPr>
                    <p:blipFill>
                      <a:blip r:embed="rId6"/>
                      <a:stretch>
                        <a:fillRect/>
                      </a:stretch>
                    </p:blipFill>
                    <p:spPr>
                      <a:xfrm>
                        <a:off x="2357422" y="3716604"/>
                        <a:ext cx="2786082" cy="511729"/>
                      </a:xfrm>
                      <a:prstGeom prst="rect">
                        <a:avLst/>
                      </a:prstGeom>
                      <a:noFill/>
                      <a:ln w="9525">
                        <a:noFill/>
                      </a:ln>
                    </p:spPr>
                  </p:pic>
                </p:oleObj>
              </mc:Fallback>
            </mc:AlternateContent>
          </a:graphicData>
        </a:graphic>
      </p:graphicFrame>
      <p:graphicFrame>
        <p:nvGraphicFramePr>
          <p:cNvPr id="80937" name="Object 41"/>
          <p:cNvGraphicFramePr>
            <a:graphicFrameLocks noChangeAspect="1"/>
          </p:cNvGraphicFramePr>
          <p:nvPr/>
        </p:nvGraphicFramePr>
        <p:xfrm>
          <a:off x="5161666" y="3728267"/>
          <a:ext cx="1124846" cy="393696"/>
        </p:xfrm>
        <a:graphic>
          <a:graphicData uri="http://schemas.openxmlformats.org/presentationml/2006/ole">
            <mc:AlternateContent xmlns:mc="http://schemas.openxmlformats.org/markup-compatibility/2006">
              <mc:Choice xmlns:v="urn:schemas-microsoft-com:vml" Requires="v">
                <p:oleObj spid="_x0000_s17412" name="Equation" r:id="rId7" imgW="12192000" imgH="4267200" progId="Equation.DSMT4">
                  <p:embed/>
                </p:oleObj>
              </mc:Choice>
              <mc:Fallback>
                <p:oleObj name="Equation" r:id="rId7" imgW="12192000" imgH="4267200" progId="Equation.DSMT4">
                  <p:embed/>
                  <p:pic>
                    <p:nvPicPr>
                      <p:cNvPr id="0" name="图片 17411"/>
                      <p:cNvPicPr>
                        <a:picLocks noChangeAspect="1"/>
                      </p:cNvPicPr>
                      <p:nvPr/>
                    </p:nvPicPr>
                    <p:blipFill>
                      <a:blip r:embed="rId8"/>
                      <a:stretch>
                        <a:fillRect/>
                      </a:stretch>
                    </p:blipFill>
                    <p:spPr>
                      <a:xfrm>
                        <a:off x="5161666" y="3728267"/>
                        <a:ext cx="1124846" cy="393696"/>
                      </a:xfrm>
                      <a:prstGeom prst="rect">
                        <a:avLst/>
                      </a:prstGeom>
                      <a:noFill/>
                      <a:ln w="9525">
                        <a:noFill/>
                      </a:ln>
                    </p:spPr>
                  </p:pic>
                </p:oleObj>
              </mc:Fallback>
            </mc:AlternateContent>
          </a:graphicData>
        </a:graphic>
      </p:graphicFrame>
      <p:graphicFrame>
        <p:nvGraphicFramePr>
          <p:cNvPr id="80938" name="Object 42"/>
          <p:cNvGraphicFramePr>
            <a:graphicFrameLocks noChangeAspect="1"/>
          </p:cNvGraphicFramePr>
          <p:nvPr/>
        </p:nvGraphicFramePr>
        <p:xfrm>
          <a:off x="6264646" y="3683824"/>
          <a:ext cx="1593502" cy="473071"/>
        </p:xfrm>
        <a:graphic>
          <a:graphicData uri="http://schemas.openxmlformats.org/presentationml/2006/ole">
            <mc:AlternateContent xmlns:mc="http://schemas.openxmlformats.org/markup-compatibility/2006">
              <mc:Choice xmlns:v="urn:schemas-microsoft-com:vml" Requires="v">
                <p:oleObj spid="_x0000_s17413" name="Equation" r:id="rId9" imgW="19507200" imgH="5791200" progId="Equation.DSMT4">
                  <p:embed/>
                </p:oleObj>
              </mc:Choice>
              <mc:Fallback>
                <p:oleObj name="Equation" r:id="rId9" imgW="19507200" imgH="5791200" progId="Equation.DSMT4">
                  <p:embed/>
                  <p:pic>
                    <p:nvPicPr>
                      <p:cNvPr id="0" name="图片 17412"/>
                      <p:cNvPicPr>
                        <a:picLocks noChangeAspect="1"/>
                      </p:cNvPicPr>
                      <p:nvPr/>
                    </p:nvPicPr>
                    <p:blipFill>
                      <a:blip r:embed="rId10"/>
                      <a:stretch>
                        <a:fillRect/>
                      </a:stretch>
                    </p:blipFill>
                    <p:spPr>
                      <a:xfrm>
                        <a:off x="6264646" y="3683824"/>
                        <a:ext cx="1593502" cy="473071"/>
                      </a:xfrm>
                      <a:prstGeom prst="rect">
                        <a:avLst/>
                      </a:prstGeom>
                      <a:noFill/>
                      <a:ln w="9525">
                        <a:noFill/>
                      </a:ln>
                    </p:spPr>
                  </p:pic>
                </p:oleObj>
              </mc:Fallback>
            </mc:AlternateContent>
          </a:graphicData>
        </a:graphic>
      </p:graphicFrame>
      <p:graphicFrame>
        <p:nvGraphicFramePr>
          <p:cNvPr id="80939" name="Object 43"/>
          <p:cNvGraphicFramePr>
            <a:graphicFrameLocks noChangeAspect="1"/>
          </p:cNvGraphicFramePr>
          <p:nvPr/>
        </p:nvGraphicFramePr>
        <p:xfrm>
          <a:off x="928662" y="4371209"/>
          <a:ext cx="7000924" cy="486551"/>
        </p:xfrm>
        <a:graphic>
          <a:graphicData uri="http://schemas.openxmlformats.org/presentationml/2006/ole">
            <mc:AlternateContent xmlns:mc="http://schemas.openxmlformats.org/markup-compatibility/2006">
              <mc:Choice xmlns:v="urn:schemas-microsoft-com:vml" Requires="v">
                <p:oleObj spid="_x0000_s17414" name="Equation" r:id="rId11" imgW="78943200" imgH="5486400" progId="Equation.DSMT4">
                  <p:embed/>
                </p:oleObj>
              </mc:Choice>
              <mc:Fallback>
                <p:oleObj name="Equation" r:id="rId11" imgW="78943200" imgH="5486400" progId="Equation.DSMT4">
                  <p:embed/>
                  <p:pic>
                    <p:nvPicPr>
                      <p:cNvPr id="0" name="图片 17413"/>
                      <p:cNvPicPr>
                        <a:picLocks noChangeAspect="1"/>
                      </p:cNvPicPr>
                      <p:nvPr/>
                    </p:nvPicPr>
                    <p:blipFill>
                      <a:blip r:embed="rId12"/>
                      <a:stretch>
                        <a:fillRect/>
                      </a:stretch>
                    </p:blipFill>
                    <p:spPr>
                      <a:xfrm>
                        <a:off x="928662" y="4371209"/>
                        <a:ext cx="7000924" cy="486551"/>
                      </a:xfrm>
                      <a:prstGeom prst="rect">
                        <a:avLst/>
                      </a:prstGeom>
                      <a:noFill/>
                      <a:ln w="9525">
                        <a:noFill/>
                      </a:ln>
                    </p:spPr>
                  </p:pic>
                </p:oleObj>
              </mc:Fallback>
            </mc:AlternateContent>
          </a:graphicData>
        </a:graphic>
      </p:graphicFrame>
      <p:graphicFrame>
        <p:nvGraphicFramePr>
          <p:cNvPr id="76815" name="Object 15"/>
          <p:cNvGraphicFramePr>
            <a:graphicFrameLocks noChangeAspect="1"/>
          </p:cNvGraphicFramePr>
          <p:nvPr/>
        </p:nvGraphicFramePr>
        <p:xfrm>
          <a:off x="1129030" y="1115695"/>
          <a:ext cx="975995" cy="526415"/>
        </p:xfrm>
        <a:graphic>
          <a:graphicData uri="http://schemas.openxmlformats.org/presentationml/2006/ole">
            <mc:AlternateContent xmlns:mc="http://schemas.openxmlformats.org/markup-compatibility/2006">
              <mc:Choice xmlns:v="urn:schemas-microsoft-com:vml" Requires="v">
                <p:oleObj spid="_x0000_s17415" name="Equation" r:id="rId13" imgW="381000" imgH="203200" progId="Equation.3">
                  <p:embed/>
                </p:oleObj>
              </mc:Choice>
              <mc:Fallback>
                <p:oleObj name="Equation" r:id="rId13" imgW="381000" imgH="203200" progId="Equation.3">
                  <p:embed/>
                  <p:pic>
                    <p:nvPicPr>
                      <p:cNvPr id="0" name="图片 17414"/>
                      <p:cNvPicPr>
                        <a:picLocks noChangeAspect="1"/>
                      </p:cNvPicPr>
                      <p:nvPr/>
                    </p:nvPicPr>
                    <p:blipFill>
                      <a:blip r:embed="rId14"/>
                      <a:stretch>
                        <a:fillRect/>
                      </a:stretch>
                    </p:blipFill>
                    <p:spPr>
                      <a:xfrm>
                        <a:off x="1129030" y="1115695"/>
                        <a:ext cx="975995" cy="526415"/>
                      </a:xfrm>
                      <a:prstGeom prst="rect">
                        <a:avLst/>
                      </a:prstGeom>
                      <a:noFill/>
                      <a:ln w="9525">
                        <a:noFill/>
                      </a:ln>
                    </p:spPr>
                  </p:pic>
                </p:oleObj>
              </mc:Fallback>
            </mc:AlternateContent>
          </a:graphicData>
        </a:graphic>
      </p:graphicFrame>
      <p:graphicFrame>
        <p:nvGraphicFramePr>
          <p:cNvPr id="76816" name="Object 16"/>
          <p:cNvGraphicFramePr>
            <a:graphicFrameLocks noChangeAspect="1"/>
          </p:cNvGraphicFramePr>
          <p:nvPr/>
        </p:nvGraphicFramePr>
        <p:xfrm>
          <a:off x="3732226" y="1000118"/>
          <a:ext cx="2697162" cy="857250"/>
        </p:xfrm>
        <a:graphic>
          <a:graphicData uri="http://schemas.openxmlformats.org/presentationml/2006/ole">
            <mc:AlternateContent xmlns:mc="http://schemas.openxmlformats.org/markup-compatibility/2006">
              <mc:Choice xmlns:v="urn:schemas-microsoft-com:vml" Requires="v">
                <p:oleObj spid="_x0000_s17416" name="Equation" r:id="rId15" imgW="32613600" imgH="10363200" progId="Equation.DSMT4">
                  <p:embed/>
                </p:oleObj>
              </mc:Choice>
              <mc:Fallback>
                <p:oleObj name="Equation" r:id="rId15" imgW="32613600" imgH="10363200" progId="Equation.DSMT4">
                  <p:embed/>
                  <p:pic>
                    <p:nvPicPr>
                      <p:cNvPr id="0" name="图片 17415"/>
                      <p:cNvPicPr>
                        <a:picLocks noChangeAspect="1"/>
                      </p:cNvPicPr>
                      <p:nvPr/>
                    </p:nvPicPr>
                    <p:blipFill>
                      <a:blip r:embed="rId16"/>
                      <a:stretch>
                        <a:fillRect/>
                      </a:stretch>
                    </p:blipFill>
                    <p:spPr>
                      <a:xfrm>
                        <a:off x="3732226" y="1000118"/>
                        <a:ext cx="2697162" cy="857250"/>
                      </a:xfrm>
                      <a:prstGeom prst="rect">
                        <a:avLst/>
                      </a:prstGeom>
                      <a:noFill/>
                      <a:ln w="9525">
                        <a:noFill/>
                      </a:ln>
                    </p:spPr>
                  </p:pic>
                </p:oleObj>
              </mc:Fallback>
            </mc:AlternateContent>
          </a:graphicData>
        </a:graphic>
      </p:graphicFrame>
      <p:graphicFrame>
        <p:nvGraphicFramePr>
          <p:cNvPr id="76817" name="Object 17"/>
          <p:cNvGraphicFramePr>
            <a:graphicFrameLocks noChangeAspect="1"/>
          </p:cNvGraphicFramePr>
          <p:nvPr/>
        </p:nvGraphicFramePr>
        <p:xfrm>
          <a:off x="2303476" y="1214431"/>
          <a:ext cx="1346200" cy="368300"/>
        </p:xfrm>
        <a:graphic>
          <a:graphicData uri="http://schemas.openxmlformats.org/presentationml/2006/ole">
            <mc:AlternateContent xmlns:mc="http://schemas.openxmlformats.org/markup-compatibility/2006">
              <mc:Choice xmlns:v="urn:schemas-microsoft-com:vml" Requires="v">
                <p:oleObj spid="_x0000_s17417" name="Equation" r:id="rId17" imgW="32308800" imgH="8839200" progId="Equation.3">
                  <p:embed/>
                </p:oleObj>
              </mc:Choice>
              <mc:Fallback>
                <p:oleObj name="Equation" r:id="rId17" imgW="32308800" imgH="8839200" progId="Equation.3">
                  <p:embed/>
                  <p:pic>
                    <p:nvPicPr>
                      <p:cNvPr id="0" name="图片 17416"/>
                      <p:cNvPicPr>
                        <a:picLocks noChangeAspect="1"/>
                      </p:cNvPicPr>
                      <p:nvPr/>
                    </p:nvPicPr>
                    <p:blipFill>
                      <a:blip r:embed="rId18"/>
                      <a:stretch>
                        <a:fillRect/>
                      </a:stretch>
                    </p:blipFill>
                    <p:spPr>
                      <a:xfrm>
                        <a:off x="2303476" y="1214431"/>
                        <a:ext cx="1346200" cy="368300"/>
                      </a:xfrm>
                      <a:prstGeom prst="rect">
                        <a:avLst/>
                      </a:prstGeom>
                      <a:noFill/>
                      <a:ln w="9525">
                        <a:noFill/>
                      </a:ln>
                    </p:spPr>
                  </p:pic>
                </p:oleObj>
              </mc:Fallback>
            </mc:AlternateContent>
          </a:graphicData>
        </a:graphic>
      </p:graphicFrame>
      <p:graphicFrame>
        <p:nvGraphicFramePr>
          <p:cNvPr id="76818" name="Object 18"/>
          <p:cNvGraphicFramePr>
            <a:graphicFrameLocks noChangeAspect="1"/>
          </p:cNvGraphicFramePr>
          <p:nvPr/>
        </p:nvGraphicFramePr>
        <p:xfrm>
          <a:off x="1089038" y="1714494"/>
          <a:ext cx="3176588" cy="928688"/>
        </p:xfrm>
        <a:graphic>
          <a:graphicData uri="http://schemas.openxmlformats.org/presentationml/2006/ole">
            <mc:AlternateContent xmlns:mc="http://schemas.openxmlformats.org/markup-compatibility/2006">
              <mc:Choice xmlns:v="urn:schemas-microsoft-com:vml" Requires="v">
                <p:oleObj spid="_x0000_s17418" name="Equation" r:id="rId19" imgW="39624000" imgH="11582400" progId="Equation.DSMT4">
                  <p:embed/>
                </p:oleObj>
              </mc:Choice>
              <mc:Fallback>
                <p:oleObj name="Equation" r:id="rId19" imgW="39624000" imgH="11582400" progId="Equation.DSMT4">
                  <p:embed/>
                  <p:pic>
                    <p:nvPicPr>
                      <p:cNvPr id="0" name="图片 17417"/>
                      <p:cNvPicPr>
                        <a:picLocks noChangeAspect="1"/>
                      </p:cNvPicPr>
                      <p:nvPr/>
                    </p:nvPicPr>
                    <p:blipFill>
                      <a:blip r:embed="rId20"/>
                      <a:stretch>
                        <a:fillRect/>
                      </a:stretch>
                    </p:blipFill>
                    <p:spPr>
                      <a:xfrm>
                        <a:off x="1089038" y="1714494"/>
                        <a:ext cx="3176588" cy="928688"/>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wipe(left)">
                                      <p:cBhvr>
                                        <p:cTn id="7" dur="500"/>
                                        <p:tgtEl>
                                          <p:spTgt spid="768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17"/>
                                        </p:tgtEl>
                                        <p:attrNameLst>
                                          <p:attrName>style.visibility</p:attrName>
                                        </p:attrNameLst>
                                      </p:cBhvr>
                                      <p:to>
                                        <p:strVal val="visible"/>
                                      </p:to>
                                    </p:set>
                                    <p:animEffect transition="in" filter="wipe(left)">
                                      <p:cBhvr>
                                        <p:cTn id="12" dur="500"/>
                                        <p:tgtEl>
                                          <p:spTgt spid="768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816"/>
                                        </p:tgtEl>
                                        <p:attrNameLst>
                                          <p:attrName>style.visibility</p:attrName>
                                        </p:attrNameLst>
                                      </p:cBhvr>
                                      <p:to>
                                        <p:strVal val="visible"/>
                                      </p:to>
                                    </p:set>
                                    <p:animEffect transition="in" filter="wipe(left)">
                                      <p:cBhvr>
                                        <p:cTn id="17" dur="500"/>
                                        <p:tgtEl>
                                          <p:spTgt spid="768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818"/>
                                        </p:tgtEl>
                                        <p:attrNameLst>
                                          <p:attrName>style.visibility</p:attrName>
                                        </p:attrNameLst>
                                      </p:cBhvr>
                                      <p:to>
                                        <p:strVal val="visible"/>
                                      </p:to>
                                    </p:set>
                                    <p:animEffect transition="in" filter="wipe(left)">
                                      <p:cBhvr>
                                        <p:cTn id="22" dur="500"/>
                                        <p:tgtEl>
                                          <p:spTgt spid="768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0933"/>
                                        </p:tgtEl>
                                        <p:attrNameLst>
                                          <p:attrName>style.visibility</p:attrName>
                                        </p:attrNameLst>
                                      </p:cBhvr>
                                      <p:to>
                                        <p:strVal val="visible"/>
                                      </p:to>
                                    </p:set>
                                    <p:animEffect transition="in" filter="wipe(left)">
                                      <p:cBhvr>
                                        <p:cTn id="27" dur="500"/>
                                        <p:tgtEl>
                                          <p:spTgt spid="809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0934"/>
                                        </p:tgtEl>
                                        <p:attrNameLst>
                                          <p:attrName>style.visibility</p:attrName>
                                        </p:attrNameLst>
                                      </p:cBhvr>
                                      <p:to>
                                        <p:strVal val="visible"/>
                                      </p:to>
                                    </p:set>
                                    <p:animEffect transition="in" filter="wipe(left)">
                                      <p:cBhvr>
                                        <p:cTn id="32" dur="500"/>
                                        <p:tgtEl>
                                          <p:spTgt spid="809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0935"/>
                                        </p:tgtEl>
                                        <p:attrNameLst>
                                          <p:attrName>style.visibility</p:attrName>
                                        </p:attrNameLst>
                                      </p:cBhvr>
                                      <p:to>
                                        <p:strVal val="visible"/>
                                      </p:to>
                                    </p:set>
                                    <p:animEffect transition="in" filter="wipe(left)">
                                      <p:cBhvr>
                                        <p:cTn id="37" dur="500"/>
                                        <p:tgtEl>
                                          <p:spTgt spid="809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0936"/>
                                        </p:tgtEl>
                                        <p:attrNameLst>
                                          <p:attrName>style.visibility</p:attrName>
                                        </p:attrNameLst>
                                      </p:cBhvr>
                                      <p:to>
                                        <p:strVal val="visible"/>
                                      </p:to>
                                    </p:set>
                                    <p:animEffect transition="in" filter="wipe(left)">
                                      <p:cBhvr>
                                        <p:cTn id="42" dur="500"/>
                                        <p:tgtEl>
                                          <p:spTgt spid="809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0937"/>
                                        </p:tgtEl>
                                        <p:attrNameLst>
                                          <p:attrName>style.visibility</p:attrName>
                                        </p:attrNameLst>
                                      </p:cBhvr>
                                      <p:to>
                                        <p:strVal val="visible"/>
                                      </p:to>
                                    </p:set>
                                    <p:animEffect transition="in" filter="wipe(left)">
                                      <p:cBhvr>
                                        <p:cTn id="47" dur="500"/>
                                        <p:tgtEl>
                                          <p:spTgt spid="809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0938"/>
                                        </p:tgtEl>
                                        <p:attrNameLst>
                                          <p:attrName>style.visibility</p:attrName>
                                        </p:attrNameLst>
                                      </p:cBhvr>
                                      <p:to>
                                        <p:strVal val="visible"/>
                                      </p:to>
                                    </p:set>
                                    <p:animEffect transition="in" filter="wipe(left)">
                                      <p:cBhvr>
                                        <p:cTn id="52" dur="500"/>
                                        <p:tgtEl>
                                          <p:spTgt spid="809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0939"/>
                                        </p:tgtEl>
                                        <p:attrNameLst>
                                          <p:attrName>style.visibility</p:attrName>
                                        </p:attrNameLst>
                                      </p:cBhvr>
                                      <p:to>
                                        <p:strVal val="visible"/>
                                      </p:to>
                                    </p:set>
                                    <p:animEffect transition="in" filter="wipe(left)">
                                      <p:cBhvr>
                                        <p:cTn id="57" dur="500"/>
                                        <p:tgtEl>
                                          <p:spTgt spid="80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9" name="Text Box 13"/>
          <p:cNvSpPr txBox="1">
            <a:spLocks noChangeArrowheads="1"/>
          </p:cNvSpPr>
          <p:nvPr/>
        </p:nvSpPr>
        <p:spPr bwMode="auto">
          <a:xfrm>
            <a:off x="893763" y="798506"/>
            <a:ext cx="7640637" cy="1630362"/>
          </a:xfrm>
          <a:prstGeom prst="rect">
            <a:avLst/>
          </a:prstGeom>
          <a:noFill/>
          <a:ln w="9525">
            <a:noFill/>
            <a:miter lim="800000"/>
          </a:ln>
          <a:effectLst/>
        </p:spPr>
        <p:txBody>
          <a:bodyPr>
            <a:spAutoFit/>
          </a:bodyPr>
          <a:lstStyle/>
          <a:p>
            <a:pPr>
              <a:lnSpc>
                <a:spcPct val="120000"/>
              </a:lnSpc>
              <a:spcBef>
                <a:spcPct val="50000"/>
              </a:spcBef>
            </a:pPr>
            <a:r>
              <a:rPr lang="zh-CN" altLang="en-US" sz="2800" b="1" dirty="0" smtClean="0">
                <a:latin typeface="Times New Roman" panose="02020603050405020304" pitchFamily="18" charset="0"/>
                <a:cs typeface="Times New Roman" panose="02020603050405020304" pitchFamily="18" charset="0"/>
              </a:rPr>
              <a:t>         某种</a:t>
            </a:r>
            <a:r>
              <a:rPr lang="zh-CN" altLang="en-US" sz="2800" b="1" dirty="0">
                <a:latin typeface="Times New Roman" panose="02020603050405020304" pitchFamily="18" charset="0"/>
                <a:cs typeface="Times New Roman" panose="02020603050405020304" pitchFamily="18" charset="0"/>
              </a:rPr>
              <a:t>电子元件的寿命</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以小时计)服从正态分布,           </a:t>
            </a:r>
            <a:r>
              <a:rPr lang="zh-CN" altLang="en-US" sz="2800" b="1" dirty="0">
                <a:latin typeface="Times New Roman" panose="02020603050405020304" pitchFamily="18" charset="0"/>
                <a:cs typeface="Times New Roman" panose="02020603050405020304" pitchFamily="18" charset="0"/>
                <a:sym typeface="Math1" pitchFamily="2" charset="2"/>
              </a:rPr>
              <a:t>均为未知. 现</a:t>
            </a:r>
            <a:r>
              <a:rPr lang="zh-CN" altLang="en-US" sz="2800" b="1" dirty="0">
                <a:latin typeface="Times New Roman" panose="02020603050405020304" pitchFamily="18" charset="0"/>
                <a:cs typeface="Times New Roman" panose="02020603050405020304" pitchFamily="18" charset="0"/>
              </a:rPr>
              <a:t>测得16只元件的寿命如下:</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23904" name="Object 0"/>
          <p:cNvGraphicFramePr>
            <a:graphicFrameLocks noChangeAspect="1"/>
          </p:cNvGraphicFramePr>
          <p:nvPr/>
        </p:nvGraphicFramePr>
        <p:xfrm>
          <a:off x="1025525" y="2406650"/>
          <a:ext cx="6604000" cy="939800"/>
        </p:xfrm>
        <a:graphic>
          <a:graphicData uri="http://schemas.openxmlformats.org/presentationml/2006/ole">
            <mc:AlternateContent xmlns:mc="http://schemas.openxmlformats.org/markup-compatibility/2006">
              <mc:Choice xmlns:v="urn:schemas-microsoft-com:vml" Requires="v">
                <p:oleObj spid="_x0000_s18433" name="Equation" r:id="rId1" imgW="158496000" imgH="22555200" progId="Equation.3">
                  <p:embed/>
                </p:oleObj>
              </mc:Choice>
              <mc:Fallback>
                <p:oleObj name="Equation" r:id="rId1" imgW="158496000" imgH="22555200" progId="Equation.3">
                  <p:embed/>
                  <p:pic>
                    <p:nvPicPr>
                      <p:cNvPr id="0" name="图片 18432"/>
                      <p:cNvPicPr>
                        <a:picLocks noChangeAspect="1"/>
                      </p:cNvPicPr>
                      <p:nvPr/>
                    </p:nvPicPr>
                    <p:blipFill>
                      <a:blip r:embed="rId2"/>
                      <a:stretch>
                        <a:fillRect/>
                      </a:stretch>
                    </p:blipFill>
                    <p:spPr>
                      <a:xfrm>
                        <a:off x="1025525" y="2406650"/>
                        <a:ext cx="6604000" cy="939800"/>
                      </a:xfrm>
                      <a:prstGeom prst="rect">
                        <a:avLst/>
                      </a:prstGeom>
                      <a:noFill/>
                      <a:ln w="9525">
                        <a:noFill/>
                      </a:ln>
                    </p:spPr>
                  </p:pic>
                </p:oleObj>
              </mc:Fallback>
            </mc:AlternateContent>
          </a:graphicData>
        </a:graphic>
      </p:graphicFrame>
      <p:sp>
        <p:nvSpPr>
          <p:cNvPr id="96271" name="Text Box 15"/>
          <p:cNvSpPr txBox="1">
            <a:spLocks noChangeArrowheads="1"/>
          </p:cNvSpPr>
          <p:nvPr/>
        </p:nvSpPr>
        <p:spPr bwMode="auto">
          <a:xfrm>
            <a:off x="900113" y="3357563"/>
            <a:ext cx="7786687" cy="559897"/>
          </a:xfrm>
          <a:prstGeom prst="rect">
            <a:avLst/>
          </a:prstGeom>
          <a:noFill/>
          <a:ln w="9525">
            <a:noFill/>
            <a:miter lim="800000"/>
          </a:ln>
          <a:effectLst/>
        </p:spPr>
        <p:txBody>
          <a:bodyPr>
            <a:spAutoFit/>
          </a:bodyPr>
          <a:lstStyle/>
          <a:p>
            <a:pPr>
              <a:lnSpc>
                <a:spcPct val="120000"/>
              </a:lnSpc>
              <a:spcBef>
                <a:spcPct val="50000"/>
              </a:spcBef>
            </a:pPr>
            <a:r>
              <a:rPr lang="zh-CN" altLang="en-US" sz="2800" b="1">
                <a:latin typeface="Times New Roman" panose="02020603050405020304" pitchFamily="18" charset="0"/>
                <a:cs typeface="Times New Roman" panose="02020603050405020304" pitchFamily="18" charset="0"/>
              </a:rPr>
              <a:t>问是否有理由认为元件的平均寿命大于225(小时)?</a:t>
            </a:r>
            <a:endParaRPr lang="zh-CN" altLang="en-US" sz="2800" b="1">
              <a:latin typeface="Times New Roman" panose="02020603050405020304" pitchFamily="18" charset="0"/>
              <a:cs typeface="Times New Roman" panose="02020603050405020304" pitchFamily="18" charset="0"/>
            </a:endParaRPr>
          </a:p>
        </p:txBody>
      </p:sp>
      <p:graphicFrame>
        <p:nvGraphicFramePr>
          <p:cNvPr id="123905" name="Object 1"/>
          <p:cNvGraphicFramePr>
            <a:graphicFrameLocks noChangeAspect="1"/>
          </p:cNvGraphicFramePr>
          <p:nvPr/>
        </p:nvGraphicFramePr>
        <p:xfrm>
          <a:off x="1939925" y="1371600"/>
          <a:ext cx="787400" cy="469900"/>
        </p:xfrm>
        <a:graphic>
          <a:graphicData uri="http://schemas.openxmlformats.org/presentationml/2006/ole">
            <mc:AlternateContent xmlns:mc="http://schemas.openxmlformats.org/markup-compatibility/2006">
              <mc:Choice xmlns:v="urn:schemas-microsoft-com:vml" Requires="v">
                <p:oleObj spid="_x0000_s18434" name="Equation" r:id="rId3" imgW="18897600" imgH="11277600" progId="Equation.3">
                  <p:embed/>
                </p:oleObj>
              </mc:Choice>
              <mc:Fallback>
                <p:oleObj name="Equation" r:id="rId3" imgW="18897600" imgH="11277600" progId="Equation.3">
                  <p:embed/>
                  <p:pic>
                    <p:nvPicPr>
                      <p:cNvPr id="0" name="图片 18433"/>
                      <p:cNvPicPr>
                        <a:picLocks noChangeAspect="1"/>
                      </p:cNvPicPr>
                      <p:nvPr/>
                    </p:nvPicPr>
                    <p:blipFill>
                      <a:blip r:embed="rId4"/>
                      <a:stretch>
                        <a:fillRect/>
                      </a:stretch>
                    </p:blipFill>
                    <p:spPr>
                      <a:xfrm>
                        <a:off x="1939925" y="1371600"/>
                        <a:ext cx="787400" cy="469900"/>
                      </a:xfrm>
                      <a:prstGeom prst="rect">
                        <a:avLst/>
                      </a:prstGeom>
                      <a:noFill/>
                      <a:ln w="9525">
                        <a:noFill/>
                      </a:ln>
                    </p:spPr>
                  </p:pic>
                </p:oleObj>
              </mc:Fallback>
            </mc:AlternateContent>
          </a:graphicData>
        </a:graphic>
      </p:graphicFrame>
      <p:sp>
        <p:nvSpPr>
          <p:cNvPr id="96273" name="Rectangle 17"/>
          <p:cNvSpPr>
            <a:spLocks noChangeArrowheads="1"/>
          </p:cNvSpPr>
          <p:nvPr/>
        </p:nvSpPr>
        <p:spPr bwMode="auto">
          <a:xfrm>
            <a:off x="838200" y="831850"/>
            <a:ext cx="2133600" cy="533400"/>
          </a:xfrm>
          <a:prstGeom prst="rect">
            <a:avLst/>
          </a:prstGeom>
          <a:noFill/>
          <a:ln w="9525">
            <a:noFill/>
            <a:miter lim="800000"/>
          </a:ln>
          <a:effectLst/>
        </p:spPr>
        <p:txBody>
          <a:bodyPr anchor="ctr"/>
          <a:lstStyle/>
          <a:p>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6274" name="Text Box 18"/>
          <p:cNvSpPr txBox="1">
            <a:spLocks noChangeArrowheads="1"/>
          </p:cNvSpPr>
          <p:nvPr/>
        </p:nvSpPr>
        <p:spPr bwMode="auto">
          <a:xfrm>
            <a:off x="838200" y="4114800"/>
            <a:ext cx="1295400" cy="519113"/>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ea typeface="黑体" panose="02010609060101010101" pitchFamily="49" charset="-122"/>
                <a:cs typeface="Times New Roman" panose="02020603050405020304" pitchFamily="18" charset="0"/>
              </a:rPr>
              <a:t>解</a:t>
            </a:r>
            <a:endParaRPr lang="zh-CN" altLang="en-US" sz="2800" b="1">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23906" name="Object 2"/>
          <p:cNvGraphicFramePr>
            <a:graphicFrameLocks noChangeAspect="1"/>
          </p:cNvGraphicFramePr>
          <p:nvPr/>
        </p:nvGraphicFramePr>
        <p:xfrm>
          <a:off x="908050" y="4876800"/>
          <a:ext cx="4864100" cy="431800"/>
        </p:xfrm>
        <a:graphic>
          <a:graphicData uri="http://schemas.openxmlformats.org/presentationml/2006/ole">
            <mc:AlternateContent xmlns:mc="http://schemas.openxmlformats.org/markup-compatibility/2006">
              <mc:Choice xmlns:v="urn:schemas-microsoft-com:vml" Requires="v">
                <p:oleObj spid="_x0000_s18435" name="Equation" r:id="rId5" imgW="116738400" imgH="10363200" progId="Equation.3">
                  <p:embed/>
                </p:oleObj>
              </mc:Choice>
              <mc:Fallback>
                <p:oleObj name="Equation" r:id="rId5" imgW="116738400" imgH="10363200" progId="Equation.3">
                  <p:embed/>
                  <p:pic>
                    <p:nvPicPr>
                      <p:cNvPr id="0" name="图片 18434"/>
                      <p:cNvPicPr>
                        <a:picLocks noChangeAspect="1"/>
                      </p:cNvPicPr>
                      <p:nvPr/>
                    </p:nvPicPr>
                    <p:blipFill>
                      <a:blip r:embed="rId6"/>
                      <a:stretch>
                        <a:fillRect/>
                      </a:stretch>
                    </p:blipFill>
                    <p:spPr>
                      <a:xfrm>
                        <a:off x="908050" y="4876800"/>
                        <a:ext cx="4864100" cy="431800"/>
                      </a:xfrm>
                      <a:prstGeom prst="rect">
                        <a:avLst/>
                      </a:prstGeom>
                      <a:noFill/>
                      <a:ln w="9525">
                        <a:noFill/>
                      </a:ln>
                    </p:spPr>
                  </p:pic>
                </p:oleObj>
              </mc:Fallback>
            </mc:AlternateContent>
          </a:graphicData>
        </a:graphic>
      </p:graphicFrame>
      <p:sp>
        <p:nvSpPr>
          <p:cNvPr id="96276" name="Text Box 20"/>
          <p:cNvSpPr txBox="1">
            <a:spLocks noChangeArrowheads="1"/>
          </p:cNvSpPr>
          <p:nvPr/>
        </p:nvSpPr>
        <p:spPr bwMode="auto">
          <a:xfrm>
            <a:off x="1524000" y="4127500"/>
            <a:ext cx="4495800" cy="519113"/>
          </a:xfrm>
          <a:prstGeom prst="rect">
            <a:avLst/>
          </a:prstGeom>
          <a:noFill/>
          <a:ln w="9525">
            <a:noFill/>
            <a:miter lim="800000"/>
          </a:ln>
          <a:effec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依题意需检验假设</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23907" name="Object 3"/>
          <p:cNvGraphicFramePr>
            <a:graphicFrameLocks noChangeAspect="1"/>
          </p:cNvGraphicFramePr>
          <p:nvPr/>
        </p:nvGraphicFramePr>
        <p:xfrm>
          <a:off x="928688" y="5537200"/>
          <a:ext cx="1930400" cy="406400"/>
        </p:xfrm>
        <a:graphic>
          <a:graphicData uri="http://schemas.openxmlformats.org/presentationml/2006/ole">
            <mc:AlternateContent xmlns:mc="http://schemas.openxmlformats.org/markup-compatibility/2006">
              <mc:Choice xmlns:v="urn:schemas-microsoft-com:vml" Requires="v">
                <p:oleObj spid="_x0000_s18436" name="Equation" r:id="rId7" imgW="46329600" imgH="9753600" progId="Equation.3">
                  <p:embed/>
                </p:oleObj>
              </mc:Choice>
              <mc:Fallback>
                <p:oleObj name="Equation" r:id="rId7" imgW="46329600" imgH="9753600" progId="Equation.3">
                  <p:embed/>
                  <p:pic>
                    <p:nvPicPr>
                      <p:cNvPr id="0" name="图片 18435"/>
                      <p:cNvPicPr>
                        <a:picLocks noChangeAspect="1"/>
                      </p:cNvPicPr>
                      <p:nvPr/>
                    </p:nvPicPr>
                    <p:blipFill>
                      <a:blip r:embed="rId8"/>
                      <a:stretch>
                        <a:fillRect/>
                      </a:stretch>
                    </p:blipFill>
                    <p:spPr>
                      <a:xfrm>
                        <a:off x="928688" y="5537200"/>
                        <a:ext cx="1930400" cy="406400"/>
                      </a:xfrm>
                      <a:prstGeom prst="rect">
                        <a:avLst/>
                      </a:prstGeom>
                      <a:noFill/>
                      <a:ln w="9525">
                        <a:noFill/>
                      </a:ln>
                    </p:spPr>
                  </p:pic>
                </p:oleObj>
              </mc:Fallback>
            </mc:AlternateContent>
          </a:graphicData>
        </a:graphic>
      </p:graphicFrame>
      <p:graphicFrame>
        <p:nvGraphicFramePr>
          <p:cNvPr id="123908" name="Object 4"/>
          <p:cNvGraphicFramePr>
            <a:graphicFrameLocks noChangeAspect="1"/>
          </p:cNvGraphicFramePr>
          <p:nvPr/>
        </p:nvGraphicFramePr>
        <p:xfrm>
          <a:off x="2909888" y="5572125"/>
          <a:ext cx="1016000" cy="368300"/>
        </p:xfrm>
        <a:graphic>
          <a:graphicData uri="http://schemas.openxmlformats.org/presentationml/2006/ole">
            <mc:AlternateContent xmlns:mc="http://schemas.openxmlformats.org/markup-compatibility/2006">
              <mc:Choice xmlns:v="urn:schemas-microsoft-com:vml" Requires="v">
                <p:oleObj spid="_x0000_s18437" name="Equation" r:id="rId9" imgW="24384000" imgH="8839200" progId="Equation.3">
                  <p:embed/>
                </p:oleObj>
              </mc:Choice>
              <mc:Fallback>
                <p:oleObj name="Equation" r:id="rId9" imgW="24384000" imgH="8839200" progId="Equation.3">
                  <p:embed/>
                  <p:pic>
                    <p:nvPicPr>
                      <p:cNvPr id="0" name="图片 18436"/>
                      <p:cNvPicPr>
                        <a:picLocks noChangeAspect="1"/>
                      </p:cNvPicPr>
                      <p:nvPr/>
                    </p:nvPicPr>
                    <p:blipFill>
                      <a:blip r:embed="rId10"/>
                      <a:stretch>
                        <a:fillRect/>
                      </a:stretch>
                    </p:blipFill>
                    <p:spPr>
                      <a:xfrm>
                        <a:off x="2909888" y="5572125"/>
                        <a:ext cx="1016000" cy="368300"/>
                      </a:xfrm>
                      <a:prstGeom prst="rect">
                        <a:avLst/>
                      </a:prstGeom>
                      <a:noFill/>
                      <a:ln w="9525">
                        <a:noFill/>
                      </a:ln>
                    </p:spPr>
                  </p:pic>
                </p:oleObj>
              </mc:Fallback>
            </mc:AlternateContent>
          </a:graphicData>
        </a:graphic>
      </p:graphicFrame>
      <p:graphicFrame>
        <p:nvGraphicFramePr>
          <p:cNvPr id="123909" name="Object 5"/>
          <p:cNvGraphicFramePr>
            <a:graphicFrameLocks noChangeAspect="1"/>
          </p:cNvGraphicFramePr>
          <p:nvPr/>
        </p:nvGraphicFramePr>
        <p:xfrm>
          <a:off x="4191000" y="5572125"/>
          <a:ext cx="1511300" cy="368300"/>
        </p:xfrm>
        <a:graphic>
          <a:graphicData uri="http://schemas.openxmlformats.org/presentationml/2006/ole">
            <mc:AlternateContent xmlns:mc="http://schemas.openxmlformats.org/markup-compatibility/2006">
              <mc:Choice xmlns:v="urn:schemas-microsoft-com:vml" Requires="v">
                <p:oleObj spid="_x0000_s18438" name="Equation" r:id="rId11" imgW="36271200" imgH="8839200" progId="Equation.3">
                  <p:embed/>
                </p:oleObj>
              </mc:Choice>
              <mc:Fallback>
                <p:oleObj name="Equation" r:id="rId11" imgW="36271200" imgH="8839200" progId="Equation.3">
                  <p:embed/>
                  <p:pic>
                    <p:nvPicPr>
                      <p:cNvPr id="0" name="图片 18437"/>
                      <p:cNvPicPr>
                        <a:picLocks noChangeAspect="1"/>
                      </p:cNvPicPr>
                      <p:nvPr/>
                    </p:nvPicPr>
                    <p:blipFill>
                      <a:blip r:embed="rId12"/>
                      <a:stretch>
                        <a:fillRect/>
                      </a:stretch>
                    </p:blipFill>
                    <p:spPr>
                      <a:xfrm>
                        <a:off x="4191000" y="5572125"/>
                        <a:ext cx="1511300" cy="368300"/>
                      </a:xfrm>
                      <a:prstGeom prst="rect">
                        <a:avLst/>
                      </a:prstGeom>
                      <a:noFill/>
                      <a:ln w="9525">
                        <a:noFill/>
                      </a:ln>
                    </p:spPr>
                  </p:pic>
                </p:oleObj>
              </mc:Fallback>
            </mc:AlternateContent>
          </a:graphicData>
        </a:graphic>
      </p:graphicFrame>
      <p:graphicFrame>
        <p:nvGraphicFramePr>
          <p:cNvPr id="123910" name="Object 6"/>
          <p:cNvGraphicFramePr>
            <a:graphicFrameLocks noChangeAspect="1"/>
          </p:cNvGraphicFramePr>
          <p:nvPr/>
        </p:nvGraphicFramePr>
        <p:xfrm>
          <a:off x="5957888" y="5557838"/>
          <a:ext cx="1790700" cy="368300"/>
        </p:xfrm>
        <a:graphic>
          <a:graphicData uri="http://schemas.openxmlformats.org/presentationml/2006/ole">
            <mc:AlternateContent xmlns:mc="http://schemas.openxmlformats.org/markup-compatibility/2006">
              <mc:Choice xmlns:v="urn:schemas-microsoft-com:vml" Requires="v">
                <p:oleObj spid="_x0000_s18439" name="Equation" r:id="rId13" imgW="42976800" imgH="8839200" progId="Equation.3">
                  <p:embed/>
                </p:oleObj>
              </mc:Choice>
              <mc:Fallback>
                <p:oleObj name="Equation" r:id="rId13" imgW="42976800" imgH="8839200" progId="Equation.3">
                  <p:embed/>
                  <p:pic>
                    <p:nvPicPr>
                      <p:cNvPr id="0" name="图片 18438"/>
                      <p:cNvPicPr>
                        <a:picLocks noChangeAspect="1"/>
                      </p:cNvPicPr>
                      <p:nvPr/>
                    </p:nvPicPr>
                    <p:blipFill>
                      <a:blip r:embed="rId14"/>
                      <a:stretch>
                        <a:fillRect/>
                      </a:stretch>
                    </p:blipFill>
                    <p:spPr>
                      <a:xfrm>
                        <a:off x="5957888" y="5557838"/>
                        <a:ext cx="1790700" cy="368300"/>
                      </a:xfrm>
                      <a:prstGeom prst="rect">
                        <a:avLst/>
                      </a:prstGeom>
                      <a:noFill/>
                      <a:ln w="9525">
                        <a:noFill/>
                      </a:ln>
                    </p:spPr>
                  </p:pic>
                </p:oleObj>
              </mc:Fallback>
            </mc:AlternateContent>
          </a:graphicData>
        </a:graphic>
      </p:graphicFrame>
      <p:pic>
        <p:nvPicPr>
          <p:cNvPr id="96283" name="Picture 27" descr="传真[1]"/>
          <p:cNvPicPr>
            <a:picLocks noChangeAspect="1" noChangeArrowheads="1" noCrop="1"/>
          </p:cNvPicPr>
          <p:nvPr/>
        </p:nvPicPr>
        <p:blipFill>
          <a:blip r:embed="rId15"/>
          <a:srcRect/>
          <a:stretch>
            <a:fillRect/>
          </a:stretch>
        </p:blipFill>
        <p:spPr bwMode="auto">
          <a:xfrm>
            <a:off x="6705600" y="4030663"/>
            <a:ext cx="938213" cy="130333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74"/>
                                        </p:tgtEl>
                                        <p:attrNameLst>
                                          <p:attrName>style.visibility</p:attrName>
                                        </p:attrNameLst>
                                      </p:cBhvr>
                                      <p:to>
                                        <p:strVal val="visible"/>
                                      </p:to>
                                    </p:set>
                                    <p:animEffect transition="in" filter="wipe(left)">
                                      <p:cBhvr>
                                        <p:cTn id="7" dur="500"/>
                                        <p:tgtEl>
                                          <p:spTgt spid="96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76"/>
                                        </p:tgtEl>
                                        <p:attrNameLst>
                                          <p:attrName>style.visibility</p:attrName>
                                        </p:attrNameLst>
                                      </p:cBhvr>
                                      <p:to>
                                        <p:strVal val="visible"/>
                                      </p:to>
                                    </p:set>
                                    <p:animEffect transition="in" filter="wipe(left)">
                                      <p:cBhvr>
                                        <p:cTn id="12" dur="500"/>
                                        <p:tgtEl>
                                          <p:spTgt spid="962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3906"/>
                                        </p:tgtEl>
                                        <p:attrNameLst>
                                          <p:attrName>style.visibility</p:attrName>
                                        </p:attrNameLst>
                                      </p:cBhvr>
                                      <p:to>
                                        <p:strVal val="visible"/>
                                      </p:to>
                                    </p:set>
                                    <p:animEffect transition="in" filter="wipe(left)">
                                      <p:cBhvr>
                                        <p:cTn id="17" dur="500"/>
                                        <p:tgtEl>
                                          <p:spTgt spid="1239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3907"/>
                                        </p:tgtEl>
                                        <p:attrNameLst>
                                          <p:attrName>style.visibility</p:attrName>
                                        </p:attrNameLst>
                                      </p:cBhvr>
                                      <p:to>
                                        <p:strVal val="visible"/>
                                      </p:to>
                                    </p:set>
                                    <p:animEffect transition="in" filter="wipe(left)">
                                      <p:cBhvr>
                                        <p:cTn id="22" dur="500"/>
                                        <p:tgtEl>
                                          <p:spTgt spid="1239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3908"/>
                                        </p:tgtEl>
                                        <p:attrNameLst>
                                          <p:attrName>style.visibility</p:attrName>
                                        </p:attrNameLst>
                                      </p:cBhvr>
                                      <p:to>
                                        <p:strVal val="visible"/>
                                      </p:to>
                                    </p:set>
                                    <p:animEffect transition="in" filter="wipe(left)">
                                      <p:cBhvr>
                                        <p:cTn id="27" dur="500"/>
                                        <p:tgtEl>
                                          <p:spTgt spid="1239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3909"/>
                                        </p:tgtEl>
                                        <p:attrNameLst>
                                          <p:attrName>style.visibility</p:attrName>
                                        </p:attrNameLst>
                                      </p:cBhvr>
                                      <p:to>
                                        <p:strVal val="visible"/>
                                      </p:to>
                                    </p:set>
                                    <p:animEffect transition="in" filter="wipe(left)">
                                      <p:cBhvr>
                                        <p:cTn id="32" dur="500"/>
                                        <p:tgtEl>
                                          <p:spTgt spid="1239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3910"/>
                                        </p:tgtEl>
                                        <p:attrNameLst>
                                          <p:attrName>style.visibility</p:attrName>
                                        </p:attrNameLst>
                                      </p:cBhvr>
                                      <p:to>
                                        <p:strVal val="visible"/>
                                      </p:to>
                                    </p:set>
                                    <p:animEffect transition="in" filter="wipe(left)">
                                      <p:cBhvr>
                                        <p:cTn id="37" dur="5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74" grpId="0" autoUpdateAnimBg="0"/>
      <p:bldP spid="9627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1" name="Object 23"/>
          <p:cNvGraphicFramePr>
            <a:graphicFrameLocks noChangeAspect="1"/>
          </p:cNvGraphicFramePr>
          <p:nvPr/>
        </p:nvGraphicFramePr>
        <p:xfrm>
          <a:off x="785786" y="1571612"/>
          <a:ext cx="5419725" cy="452437"/>
        </p:xfrm>
        <a:graphic>
          <a:graphicData uri="http://schemas.openxmlformats.org/presentationml/2006/ole">
            <mc:AlternateContent xmlns:mc="http://schemas.openxmlformats.org/markup-compatibility/2006">
              <mc:Choice xmlns:v="urn:schemas-microsoft-com:vml" Requires="v">
                <p:oleObj spid="_x0000_s1025" name="Equation" r:id="rId1" imgW="135026400" imgH="11277600" progId="Equation.3">
                  <p:embed/>
                </p:oleObj>
              </mc:Choice>
              <mc:Fallback>
                <p:oleObj name="Equation" r:id="rId1" imgW="135026400" imgH="11277600" progId="Equation.3">
                  <p:embed/>
                  <p:pic>
                    <p:nvPicPr>
                      <p:cNvPr id="0" name="图片 1024"/>
                      <p:cNvPicPr>
                        <a:picLocks noChangeAspect="1"/>
                      </p:cNvPicPr>
                      <p:nvPr/>
                    </p:nvPicPr>
                    <p:blipFill>
                      <a:blip r:embed="rId2"/>
                      <a:stretch>
                        <a:fillRect/>
                      </a:stretch>
                    </p:blipFill>
                    <p:spPr>
                      <a:xfrm>
                        <a:off x="785786" y="1571612"/>
                        <a:ext cx="5419725" cy="452437"/>
                      </a:xfrm>
                      <a:prstGeom prst="rect">
                        <a:avLst/>
                      </a:prstGeom>
                      <a:noFill/>
                      <a:ln w="9525">
                        <a:noFill/>
                      </a:ln>
                    </p:spPr>
                  </p:pic>
                </p:oleObj>
              </mc:Fallback>
            </mc:AlternateContent>
          </a:graphicData>
        </a:graphic>
      </p:graphicFrame>
      <p:graphicFrame>
        <p:nvGraphicFramePr>
          <p:cNvPr id="7192" name="Object 24"/>
          <p:cNvGraphicFramePr>
            <a:graphicFrameLocks noChangeAspect="1"/>
          </p:cNvGraphicFramePr>
          <p:nvPr/>
        </p:nvGraphicFramePr>
        <p:xfrm>
          <a:off x="857224" y="2143116"/>
          <a:ext cx="6143669" cy="1111790"/>
        </p:xfrm>
        <a:graphic>
          <a:graphicData uri="http://schemas.openxmlformats.org/presentationml/2006/ole">
            <mc:AlternateContent xmlns:mc="http://schemas.openxmlformats.org/markup-compatibility/2006">
              <mc:Choice xmlns:v="urn:schemas-microsoft-com:vml" Requires="v">
                <p:oleObj spid="_x0000_s1026" name="Equation" r:id="rId3" imgW="64008000" imgH="11582400" progId="Equation.DSMT4">
                  <p:embed/>
                </p:oleObj>
              </mc:Choice>
              <mc:Fallback>
                <p:oleObj name="Equation" r:id="rId3" imgW="64008000" imgH="11582400" progId="Equation.DSMT4">
                  <p:embed/>
                  <p:pic>
                    <p:nvPicPr>
                      <p:cNvPr id="0" name="图片 1025"/>
                      <p:cNvPicPr>
                        <a:picLocks noChangeAspect="1"/>
                      </p:cNvPicPr>
                      <p:nvPr/>
                    </p:nvPicPr>
                    <p:blipFill>
                      <a:blip r:embed="rId4"/>
                      <a:stretch>
                        <a:fillRect/>
                      </a:stretch>
                    </p:blipFill>
                    <p:spPr>
                      <a:xfrm>
                        <a:off x="857224" y="2143116"/>
                        <a:ext cx="6143669" cy="1111790"/>
                      </a:xfrm>
                      <a:prstGeom prst="rect">
                        <a:avLst/>
                      </a:prstGeom>
                      <a:noFill/>
                      <a:ln w="9525">
                        <a:noFill/>
                      </a:ln>
                    </p:spPr>
                  </p:pic>
                </p:oleObj>
              </mc:Fallback>
            </mc:AlternateContent>
          </a:graphicData>
        </a:graphic>
      </p:graphicFrame>
      <p:graphicFrame>
        <p:nvGraphicFramePr>
          <p:cNvPr id="66568" name="Object 8"/>
          <p:cNvGraphicFramePr>
            <a:graphicFrameLocks noChangeAspect="1"/>
          </p:cNvGraphicFramePr>
          <p:nvPr/>
        </p:nvGraphicFramePr>
        <p:xfrm>
          <a:off x="571472" y="857232"/>
          <a:ext cx="6381750" cy="560388"/>
        </p:xfrm>
        <a:graphic>
          <a:graphicData uri="http://schemas.openxmlformats.org/presentationml/2006/ole">
            <mc:AlternateContent xmlns:mc="http://schemas.openxmlformats.org/markup-compatibility/2006">
              <mc:Choice xmlns:v="urn:schemas-microsoft-com:vml" Requires="v">
                <p:oleObj spid="_x0000_s1027" name="Equation" r:id="rId5" imgW="62484000" imgH="5486400" progId="Equation.DSMT4">
                  <p:embed/>
                </p:oleObj>
              </mc:Choice>
              <mc:Fallback>
                <p:oleObj name="Equation" r:id="rId5" imgW="62484000" imgH="5486400" progId="Equation.DSMT4">
                  <p:embed/>
                  <p:pic>
                    <p:nvPicPr>
                      <p:cNvPr id="0" name="图片 1026"/>
                      <p:cNvPicPr>
                        <a:picLocks noChangeAspect="1"/>
                      </p:cNvPicPr>
                      <p:nvPr/>
                    </p:nvPicPr>
                    <p:blipFill>
                      <a:blip r:embed="rId6"/>
                      <a:stretch>
                        <a:fillRect/>
                      </a:stretch>
                    </p:blipFill>
                    <p:spPr>
                      <a:xfrm>
                        <a:off x="571472" y="857232"/>
                        <a:ext cx="6381750" cy="560388"/>
                      </a:xfrm>
                      <a:prstGeom prst="rect">
                        <a:avLst/>
                      </a:prstGeom>
                      <a:noFill/>
                      <a:ln w="9525">
                        <a:noFill/>
                      </a:ln>
                    </p:spPr>
                  </p:pic>
                </p:oleObj>
              </mc:Fallback>
            </mc:AlternateContent>
          </a:graphicData>
        </a:graphic>
      </p:graphicFrame>
      <p:graphicFrame>
        <p:nvGraphicFramePr>
          <p:cNvPr id="66569" name="Object 9"/>
          <p:cNvGraphicFramePr>
            <a:graphicFrameLocks noChangeAspect="1"/>
          </p:cNvGraphicFramePr>
          <p:nvPr/>
        </p:nvGraphicFramePr>
        <p:xfrm>
          <a:off x="785785" y="4143380"/>
          <a:ext cx="7519707" cy="1428760"/>
        </p:xfrm>
        <a:graphic>
          <a:graphicData uri="http://schemas.openxmlformats.org/presentationml/2006/ole">
            <mc:AlternateContent xmlns:mc="http://schemas.openxmlformats.org/markup-compatibility/2006">
              <mc:Choice xmlns:v="urn:schemas-microsoft-com:vml" Requires="v">
                <p:oleObj spid="_x0000_s1028" name="Equation" r:id="rId7" imgW="85039200" imgH="16154400" progId="Equation.DSMT4">
                  <p:embed/>
                </p:oleObj>
              </mc:Choice>
              <mc:Fallback>
                <p:oleObj name="Equation" r:id="rId7" imgW="85039200" imgH="16154400" progId="Equation.DSMT4">
                  <p:embed/>
                  <p:pic>
                    <p:nvPicPr>
                      <p:cNvPr id="0" name="图片 1027"/>
                      <p:cNvPicPr>
                        <a:picLocks noChangeAspect="1"/>
                      </p:cNvPicPr>
                      <p:nvPr/>
                    </p:nvPicPr>
                    <p:blipFill>
                      <a:blip r:embed="rId8"/>
                      <a:stretch>
                        <a:fillRect/>
                      </a:stretch>
                    </p:blipFill>
                    <p:spPr>
                      <a:xfrm>
                        <a:off x="785785" y="4143380"/>
                        <a:ext cx="7519707" cy="1428760"/>
                      </a:xfrm>
                      <a:prstGeom prst="rect">
                        <a:avLst/>
                      </a:prstGeom>
                      <a:noFill/>
                      <a:ln w="9525">
                        <a:noFill/>
                      </a:ln>
                    </p:spPr>
                  </p:pic>
                </p:oleObj>
              </mc:Fallback>
            </mc:AlternateContent>
          </a:graphicData>
        </a:graphic>
      </p:graphicFrame>
      <p:graphicFrame>
        <p:nvGraphicFramePr>
          <p:cNvPr id="66570" name="Object 10"/>
          <p:cNvGraphicFramePr>
            <a:graphicFrameLocks noChangeAspect="1"/>
          </p:cNvGraphicFramePr>
          <p:nvPr/>
        </p:nvGraphicFramePr>
        <p:xfrm>
          <a:off x="1500166" y="3387729"/>
          <a:ext cx="5135562" cy="541337"/>
        </p:xfrm>
        <a:graphic>
          <a:graphicData uri="http://schemas.openxmlformats.org/presentationml/2006/ole">
            <mc:AlternateContent xmlns:mc="http://schemas.openxmlformats.org/markup-compatibility/2006">
              <mc:Choice xmlns:v="urn:schemas-microsoft-com:vml" Requires="v">
                <p:oleObj spid="_x0000_s1029" name="Equation" r:id="rId9" imgW="52120800" imgH="5486400" progId="Equation.DSMT4">
                  <p:embed/>
                </p:oleObj>
              </mc:Choice>
              <mc:Fallback>
                <p:oleObj name="Equation" r:id="rId9" imgW="52120800" imgH="5486400" progId="Equation.DSMT4">
                  <p:embed/>
                  <p:pic>
                    <p:nvPicPr>
                      <p:cNvPr id="0" name="图片 1028"/>
                      <p:cNvPicPr>
                        <a:picLocks noChangeAspect="1"/>
                      </p:cNvPicPr>
                      <p:nvPr/>
                    </p:nvPicPr>
                    <p:blipFill>
                      <a:blip r:embed="rId10"/>
                      <a:stretch>
                        <a:fillRect/>
                      </a:stretch>
                    </p:blipFill>
                    <p:spPr>
                      <a:xfrm>
                        <a:off x="1500166" y="3387729"/>
                        <a:ext cx="5135562" cy="541337"/>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91"/>
                                        </p:tgtEl>
                                        <p:attrNameLst>
                                          <p:attrName>style.visibility</p:attrName>
                                        </p:attrNameLst>
                                      </p:cBhvr>
                                      <p:to>
                                        <p:strVal val="visible"/>
                                      </p:to>
                                    </p:set>
                                    <p:animEffect transition="in" filter="wipe(left)">
                                      <p:cBhvr>
                                        <p:cTn id="7" dur="500"/>
                                        <p:tgtEl>
                                          <p:spTgt spid="719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192"/>
                                        </p:tgtEl>
                                        <p:attrNameLst>
                                          <p:attrName>style.visibility</p:attrName>
                                        </p:attrNameLst>
                                      </p:cBhvr>
                                      <p:to>
                                        <p:strVal val="visible"/>
                                      </p:to>
                                    </p:set>
                                    <p:animEffect transition="in" filter="wipe(left)">
                                      <p:cBhvr>
                                        <p:cTn id="11" dur="500"/>
                                        <p:tgtEl>
                                          <p:spTgt spid="719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6570"/>
                                        </p:tgtEl>
                                        <p:attrNameLst>
                                          <p:attrName>style.visibility</p:attrName>
                                        </p:attrNameLst>
                                      </p:cBhvr>
                                      <p:to>
                                        <p:strVal val="visible"/>
                                      </p:to>
                                    </p:set>
                                    <p:animEffect transition="in" filter="wipe(left)">
                                      <p:cBhvr>
                                        <p:cTn id="16" dur="500"/>
                                        <p:tgtEl>
                                          <p:spTgt spid="665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6569"/>
                                        </p:tgtEl>
                                        <p:attrNameLst>
                                          <p:attrName>style.visibility</p:attrName>
                                        </p:attrNameLst>
                                      </p:cBhvr>
                                      <p:to>
                                        <p:strVal val="visible"/>
                                      </p:to>
                                    </p:set>
                                    <p:animEffect transition="in" filter="wipe(left)">
                                      <p:cBhvr>
                                        <p:cTn id="21" dur="500"/>
                                        <p:tgtEl>
                                          <p:spTgt spid="66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55" name="Text Box 39"/>
          <p:cNvSpPr txBox="1">
            <a:spLocks noChangeArrowheads="1"/>
          </p:cNvSpPr>
          <p:nvPr/>
        </p:nvSpPr>
        <p:spPr bwMode="auto">
          <a:xfrm>
            <a:off x="990600" y="1004888"/>
            <a:ext cx="2209800" cy="519112"/>
          </a:xfrm>
          <a:prstGeom prst="rect">
            <a:avLst/>
          </a:prstGeom>
          <a:noFill/>
          <a:ln w="9525">
            <a:noFill/>
            <a:miter lim="800000"/>
          </a:ln>
          <a:effectLst/>
        </p:spPr>
        <p:txBody>
          <a:bodyPr>
            <a:spAutoFit/>
          </a:bodyPr>
          <a:lstStyle/>
          <a:p>
            <a:pPr>
              <a:spcBef>
                <a:spcPct val="50000"/>
              </a:spcBef>
            </a:pPr>
            <a:r>
              <a:rPr lang="zh-CN" altLang="en-US" sz="2800" b="1"/>
              <a:t>查表得</a:t>
            </a:r>
            <a:endParaRPr lang="zh-CN" altLang="en-US" sz="2800" b="1"/>
          </a:p>
        </p:txBody>
      </p:sp>
      <p:graphicFrame>
        <p:nvGraphicFramePr>
          <p:cNvPr id="86056" name="Object 40"/>
          <p:cNvGraphicFramePr>
            <a:graphicFrameLocks noChangeAspect="1"/>
          </p:cNvGraphicFramePr>
          <p:nvPr/>
        </p:nvGraphicFramePr>
        <p:xfrm>
          <a:off x="2844165" y="980440"/>
          <a:ext cx="2451100" cy="431800"/>
        </p:xfrm>
        <a:graphic>
          <a:graphicData uri="http://schemas.openxmlformats.org/presentationml/2006/ole">
            <mc:AlternateContent xmlns:mc="http://schemas.openxmlformats.org/markup-compatibility/2006">
              <mc:Choice xmlns:v="urn:schemas-microsoft-com:vml" Requires="v">
                <p:oleObj spid="_x0000_s19457" name="Equation" r:id="rId1" imgW="58826400" imgH="10363200" progId="Equation.3">
                  <p:embed/>
                </p:oleObj>
              </mc:Choice>
              <mc:Fallback>
                <p:oleObj name="Equation" r:id="rId1" imgW="58826400" imgH="10363200" progId="Equation.3">
                  <p:embed/>
                  <p:pic>
                    <p:nvPicPr>
                      <p:cNvPr id="0" name="图片 19456"/>
                      <p:cNvPicPr>
                        <a:picLocks noChangeAspect="1"/>
                      </p:cNvPicPr>
                      <p:nvPr/>
                    </p:nvPicPr>
                    <p:blipFill>
                      <a:blip r:embed="rId2"/>
                      <a:stretch>
                        <a:fillRect/>
                      </a:stretch>
                    </p:blipFill>
                    <p:spPr>
                      <a:xfrm>
                        <a:off x="2844165" y="980440"/>
                        <a:ext cx="2451100" cy="431800"/>
                      </a:xfrm>
                      <a:prstGeom prst="rect">
                        <a:avLst/>
                      </a:prstGeom>
                      <a:noFill/>
                      <a:ln w="9525">
                        <a:noFill/>
                      </a:ln>
                    </p:spPr>
                  </p:pic>
                </p:oleObj>
              </mc:Fallback>
            </mc:AlternateContent>
          </a:graphicData>
        </a:graphic>
      </p:graphicFrame>
      <p:graphicFrame>
        <p:nvGraphicFramePr>
          <p:cNvPr id="86057" name="Object 41"/>
          <p:cNvGraphicFramePr>
            <a:graphicFrameLocks noChangeAspect="1"/>
          </p:cNvGraphicFramePr>
          <p:nvPr/>
        </p:nvGraphicFramePr>
        <p:xfrm>
          <a:off x="1043940" y="1531620"/>
          <a:ext cx="6418580" cy="1104900"/>
        </p:xfrm>
        <a:graphic>
          <a:graphicData uri="http://schemas.openxmlformats.org/presentationml/2006/ole">
            <mc:AlternateContent xmlns:mc="http://schemas.openxmlformats.org/markup-compatibility/2006">
              <mc:Choice xmlns:v="urn:schemas-microsoft-com:vml" Requires="v">
                <p:oleObj spid="_x0000_s19458" name="Equation" r:id="rId3" imgW="2768600" imgH="419100" progId="Equation.3">
                  <p:embed/>
                </p:oleObj>
              </mc:Choice>
              <mc:Fallback>
                <p:oleObj name="Equation" r:id="rId3" imgW="2768600" imgH="419100" progId="Equation.3">
                  <p:embed/>
                  <p:pic>
                    <p:nvPicPr>
                      <p:cNvPr id="0" name="图片 19457"/>
                      <p:cNvPicPr>
                        <a:picLocks noChangeAspect="1"/>
                      </p:cNvPicPr>
                      <p:nvPr/>
                    </p:nvPicPr>
                    <p:blipFill>
                      <a:blip r:embed="rId4"/>
                      <a:stretch>
                        <a:fillRect/>
                      </a:stretch>
                    </p:blipFill>
                    <p:spPr>
                      <a:xfrm>
                        <a:off x="1043940" y="1531620"/>
                        <a:ext cx="6418580" cy="1104900"/>
                      </a:xfrm>
                      <a:prstGeom prst="rect">
                        <a:avLst/>
                      </a:prstGeom>
                      <a:noFill/>
                      <a:ln w="9525">
                        <a:noFill/>
                      </a:ln>
                    </p:spPr>
                  </p:pic>
                </p:oleObj>
              </mc:Fallback>
            </mc:AlternateContent>
          </a:graphicData>
        </a:graphic>
      </p:graphicFrame>
      <p:graphicFrame>
        <p:nvGraphicFramePr>
          <p:cNvPr id="86059" name="Object 43"/>
          <p:cNvGraphicFramePr>
            <a:graphicFrameLocks noChangeAspect="1"/>
          </p:cNvGraphicFramePr>
          <p:nvPr/>
        </p:nvGraphicFramePr>
        <p:xfrm>
          <a:off x="990600" y="2755900"/>
          <a:ext cx="7683500" cy="444500"/>
        </p:xfrm>
        <a:graphic>
          <a:graphicData uri="http://schemas.openxmlformats.org/presentationml/2006/ole">
            <mc:AlternateContent xmlns:mc="http://schemas.openxmlformats.org/markup-compatibility/2006">
              <mc:Choice xmlns:v="urn:schemas-microsoft-com:vml" Requires="v">
                <p:oleObj spid="_x0000_s19460" name="Equation" r:id="rId5" imgW="184404000" imgH="10668000" progId="Equation.3">
                  <p:embed/>
                </p:oleObj>
              </mc:Choice>
              <mc:Fallback>
                <p:oleObj name="Equation" r:id="rId5" imgW="184404000" imgH="10668000" progId="Equation.3">
                  <p:embed/>
                  <p:pic>
                    <p:nvPicPr>
                      <p:cNvPr id="0" name="图片 19459"/>
                      <p:cNvPicPr>
                        <a:picLocks noChangeAspect="1"/>
                      </p:cNvPicPr>
                      <p:nvPr/>
                    </p:nvPicPr>
                    <p:blipFill>
                      <a:blip r:embed="rId6"/>
                      <a:stretch>
                        <a:fillRect/>
                      </a:stretch>
                    </p:blipFill>
                    <p:spPr>
                      <a:xfrm>
                        <a:off x="990600" y="2755900"/>
                        <a:ext cx="7683500" cy="4445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056"/>
                                        </p:tgtEl>
                                        <p:attrNameLst>
                                          <p:attrName>style.visibility</p:attrName>
                                        </p:attrNameLst>
                                      </p:cBhvr>
                                      <p:to>
                                        <p:strVal val="visible"/>
                                      </p:to>
                                    </p:set>
                                    <p:animEffect transition="in" filter="wipe(left)">
                                      <p:cBhvr>
                                        <p:cTn id="7" dur="500"/>
                                        <p:tgtEl>
                                          <p:spTgt spid="860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057"/>
                                        </p:tgtEl>
                                        <p:attrNameLst>
                                          <p:attrName>style.visibility</p:attrName>
                                        </p:attrNameLst>
                                      </p:cBhvr>
                                      <p:to>
                                        <p:strVal val="visible"/>
                                      </p:to>
                                    </p:set>
                                    <p:animEffect transition="in" filter="wipe(left)">
                                      <p:cBhvr>
                                        <p:cTn id="12" dur="500"/>
                                        <p:tgtEl>
                                          <p:spTgt spid="860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59"/>
                                        </p:tgtEl>
                                        <p:attrNameLst>
                                          <p:attrName>style.visibility</p:attrName>
                                        </p:attrNameLst>
                                      </p:cBhvr>
                                      <p:to>
                                        <p:strVal val="visible"/>
                                      </p:to>
                                    </p:set>
                                    <p:animEffect transition="in" filter="wipe(left)">
                                      <p:cBhvr>
                                        <p:cTn id="17" dur="500"/>
                                        <p:tgtEl>
                                          <p:spTgt spid="86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4"/>
          <p:cNvSpPr txBox="1">
            <a:spLocks noChangeArrowheads="1"/>
          </p:cNvSpPr>
          <p:nvPr/>
        </p:nvSpPr>
        <p:spPr bwMode="auto">
          <a:xfrm>
            <a:off x="642910" y="857233"/>
            <a:ext cx="7643866" cy="4911857"/>
          </a:xfrm>
          <a:prstGeom prst="rect">
            <a:avLst/>
          </a:prstGeom>
          <a:noFill/>
          <a:ln w="9525">
            <a:noFill/>
            <a:miter lim="800000"/>
          </a:ln>
          <a:effectLst/>
        </p:spPr>
        <p:txBody>
          <a:bodyPr wrap="square">
            <a:spAutoFit/>
          </a:bodyPr>
          <a:lstStyle/>
          <a:p>
            <a:pPr indent="457200">
              <a:lnSpc>
                <a:spcPct val="120000"/>
              </a:lnSpc>
              <a:spcBef>
                <a:spcPct val="50000"/>
              </a:spcBef>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在上面讨论的假设检验中</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都要求样本是来自正态总体</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但在实际应用中</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关于单个总体均值的检验</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即使总体没有指出是正态总体</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也近似把总体看成是正态总体来处理</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20000"/>
              </a:lnSpc>
              <a:spcBef>
                <a:spcPct val="50000"/>
              </a:spcBef>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当</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样本容量</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&gt;45)</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较大时</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方差未知的均值检验的拒绝域中的</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上分位数近似用</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(0,1)</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的上分位数来代替</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这是由于当</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分布的自由度较大时</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可近似看成</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(0,1)</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单个总体正态分布均值检验</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显著水平为</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α</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 总结如下表所示</a:t>
            </a:r>
            <a:r>
              <a:rPr 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8" name="Picture 28"/>
          <p:cNvPicPr>
            <a:picLocks noChangeAspect="1" noChangeArrowheads="1"/>
          </p:cNvPicPr>
          <p:nvPr/>
        </p:nvPicPr>
        <p:blipFill>
          <a:blip r:embed="rId1"/>
          <a:srcRect/>
          <a:stretch>
            <a:fillRect/>
          </a:stretch>
        </p:blipFill>
        <p:spPr bwMode="auto">
          <a:xfrm>
            <a:off x="214282" y="1071546"/>
            <a:ext cx="8404564" cy="46053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669925"/>
            <a:ext cx="7129463" cy="701675"/>
          </a:xfrm>
          <a:noFill/>
        </p:spPr>
        <p:txBody>
          <a:bodyPr>
            <a:spAutoFit/>
          </a:bodyPr>
          <a:lstStyle/>
          <a:p>
            <a:r>
              <a:rPr lang="zh-CN" altLang="en-US">
                <a:solidFill>
                  <a:schemeClr val="tx1"/>
                </a:solidFill>
              </a:rPr>
              <a:t>四、小结</a:t>
            </a:r>
            <a:endParaRPr lang="zh-CN" altLang="en-US">
              <a:solidFill>
                <a:schemeClr val="tx1"/>
              </a:solidFill>
            </a:endParaRPr>
          </a:p>
        </p:txBody>
      </p:sp>
      <p:sp>
        <p:nvSpPr>
          <p:cNvPr id="105475" name="Text Box 3"/>
          <p:cNvSpPr txBox="1">
            <a:spLocks noChangeArrowheads="1"/>
          </p:cNvSpPr>
          <p:nvPr/>
        </p:nvSpPr>
        <p:spPr bwMode="auto">
          <a:xfrm>
            <a:off x="914400" y="1738313"/>
            <a:ext cx="7543800" cy="954107"/>
          </a:xfrm>
          <a:prstGeom prst="rect">
            <a:avLst/>
          </a:prstGeom>
          <a:noFill/>
          <a:ln w="9525">
            <a:noFill/>
            <a:miter lim="800000"/>
          </a:ln>
          <a:effectLst/>
        </p:spPr>
        <p:txBody>
          <a:bodyPr>
            <a:spAutoFit/>
          </a:bodyPr>
          <a:lstStyle/>
          <a:p>
            <a:pPr>
              <a:spcBef>
                <a:spcPct val="50000"/>
              </a:spcBef>
            </a:pPr>
            <a:r>
              <a:rPr lang="zh-CN" altLang="en-US" sz="2800" b="1" dirty="0"/>
              <a:t>本节学习</a:t>
            </a:r>
            <a:r>
              <a:rPr lang="zh-CN" altLang="en-US" sz="2800" b="1" dirty="0" smtClean="0"/>
              <a:t>的单个样本正</a:t>
            </a:r>
            <a:r>
              <a:rPr lang="zh-CN" altLang="en-US" sz="2800" b="1" dirty="0"/>
              <a:t>态总体均值的假设检验有:</a:t>
            </a:r>
            <a:endParaRPr lang="zh-CN" altLang="en-US" sz="2800" b="1" dirty="0"/>
          </a:p>
        </p:txBody>
      </p:sp>
      <p:graphicFrame>
        <p:nvGraphicFramePr>
          <p:cNvPr id="92166" name="Object 6"/>
          <p:cNvGraphicFramePr>
            <a:graphicFrameLocks noChangeAspect="1"/>
          </p:cNvGraphicFramePr>
          <p:nvPr/>
        </p:nvGraphicFramePr>
        <p:xfrm>
          <a:off x="977914" y="3786190"/>
          <a:ext cx="5594350" cy="541338"/>
        </p:xfrm>
        <a:graphic>
          <a:graphicData uri="http://schemas.openxmlformats.org/presentationml/2006/ole">
            <mc:AlternateContent xmlns:mc="http://schemas.openxmlformats.org/markup-compatibility/2006">
              <mc:Choice xmlns:v="urn:schemas-microsoft-com:vml" Requires="v">
                <p:oleObj spid="_x0000_s20481" name="Equation" r:id="rId1" imgW="56692800" imgH="5486400" progId="Equation.DSMT4">
                  <p:embed/>
                </p:oleObj>
              </mc:Choice>
              <mc:Fallback>
                <p:oleObj name="Equation" r:id="rId1" imgW="56692800" imgH="5486400" progId="Equation.DSMT4">
                  <p:embed/>
                  <p:pic>
                    <p:nvPicPr>
                      <p:cNvPr id="0" name="图片 20480"/>
                      <p:cNvPicPr>
                        <a:picLocks noChangeAspect="1"/>
                      </p:cNvPicPr>
                      <p:nvPr/>
                    </p:nvPicPr>
                    <p:blipFill>
                      <a:blip r:embed="rId2"/>
                      <a:stretch>
                        <a:fillRect/>
                      </a:stretch>
                    </p:blipFill>
                    <p:spPr>
                      <a:xfrm>
                        <a:off x="977914" y="3786190"/>
                        <a:ext cx="5594350" cy="541338"/>
                      </a:xfrm>
                      <a:prstGeom prst="rect">
                        <a:avLst/>
                      </a:prstGeom>
                      <a:noFill/>
                      <a:ln w="9525">
                        <a:noFill/>
                      </a:ln>
                    </p:spPr>
                  </p:pic>
                </p:oleObj>
              </mc:Fallback>
            </mc:AlternateContent>
          </a:graphicData>
        </a:graphic>
      </p:graphicFrame>
      <p:graphicFrame>
        <p:nvGraphicFramePr>
          <p:cNvPr id="92167" name="Object 7"/>
          <p:cNvGraphicFramePr>
            <a:graphicFrameLocks noChangeAspect="1"/>
          </p:cNvGraphicFramePr>
          <p:nvPr/>
        </p:nvGraphicFramePr>
        <p:xfrm>
          <a:off x="976332" y="2928934"/>
          <a:ext cx="6381750" cy="560388"/>
        </p:xfrm>
        <a:graphic>
          <a:graphicData uri="http://schemas.openxmlformats.org/presentationml/2006/ole">
            <mc:AlternateContent xmlns:mc="http://schemas.openxmlformats.org/markup-compatibility/2006">
              <mc:Choice xmlns:v="urn:schemas-microsoft-com:vml" Requires="v">
                <p:oleObj spid="_x0000_s20482" name="Equation" r:id="rId3" imgW="62484000" imgH="5486400" progId="Equation.DSMT4">
                  <p:embed/>
                </p:oleObj>
              </mc:Choice>
              <mc:Fallback>
                <p:oleObj name="Equation" r:id="rId3" imgW="62484000" imgH="5486400" progId="Equation.DSMT4">
                  <p:embed/>
                  <p:pic>
                    <p:nvPicPr>
                      <p:cNvPr id="0" name="图片 20481"/>
                      <p:cNvPicPr>
                        <a:picLocks noChangeAspect="1"/>
                      </p:cNvPicPr>
                      <p:nvPr/>
                    </p:nvPicPr>
                    <p:blipFill>
                      <a:blip r:embed="rId4"/>
                      <a:stretch>
                        <a:fillRect/>
                      </a:stretch>
                    </p:blipFill>
                    <p:spPr>
                      <a:xfrm>
                        <a:off x="976332" y="2928934"/>
                        <a:ext cx="6381750" cy="560388"/>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wipe(left)">
                                      <p:cBhvr>
                                        <p:cTn id="7" dur="500"/>
                                        <p:tgtEl>
                                          <p:spTgt spid="921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66"/>
                                        </p:tgtEl>
                                        <p:attrNameLst>
                                          <p:attrName>style.visibility</p:attrName>
                                        </p:attrNameLst>
                                      </p:cBhvr>
                                      <p:to>
                                        <p:strVal val="visible"/>
                                      </p:to>
                                    </p:set>
                                    <p:animEffect transition="in" filter="wipe(left)">
                                      <p:cBhvr>
                                        <p:cTn id="12"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714348" y="928671"/>
            <a:ext cx="6500858" cy="642942"/>
          </a:xfrm>
        </p:spPr>
        <p:txBody>
          <a:bodyPr/>
          <a:lstStyle/>
          <a:p>
            <a:pPr>
              <a:buNone/>
            </a:pPr>
            <a:r>
              <a:rPr lang="zh-CN" altLang="en-US" dirty="0" smtClean="0"/>
              <a:t>对于给定的显著性水平</a:t>
            </a:r>
            <a:r>
              <a:rPr lang="en-US" altLang="zh-CN" i="1" dirty="0" smtClean="0"/>
              <a:t>α</a:t>
            </a:r>
            <a:r>
              <a:rPr lang="zh-CN" altLang="en-US" dirty="0" smtClean="0"/>
              <a:t>拒绝域为：</a:t>
            </a:r>
            <a:endParaRPr lang="zh-CN" altLang="en-US" dirty="0"/>
          </a:p>
        </p:txBody>
      </p:sp>
      <p:sp>
        <p:nvSpPr>
          <p:cNvPr id="101381"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1382" name="Object 6"/>
          <p:cNvGraphicFramePr>
            <a:graphicFrameLocks noChangeAspect="1"/>
          </p:cNvGraphicFramePr>
          <p:nvPr/>
        </p:nvGraphicFramePr>
        <p:xfrm>
          <a:off x="2535238" y="1690688"/>
          <a:ext cx="3119437" cy="976312"/>
        </p:xfrm>
        <a:graphic>
          <a:graphicData uri="http://schemas.openxmlformats.org/presentationml/2006/ole">
            <mc:AlternateContent xmlns:mc="http://schemas.openxmlformats.org/markup-compatibility/2006">
              <mc:Choice xmlns:v="urn:schemas-microsoft-com:vml" Requires="v">
                <p:oleObj spid="_x0000_s2049" name="Equation" r:id="rId1" imgW="39928800" imgH="12496800" progId="Equation.DSMT4">
                  <p:embed/>
                </p:oleObj>
              </mc:Choice>
              <mc:Fallback>
                <p:oleObj name="Equation" r:id="rId1" imgW="39928800" imgH="12496800" progId="Equation.DSMT4">
                  <p:embed/>
                  <p:pic>
                    <p:nvPicPr>
                      <p:cNvPr id="0" name="图片 2048"/>
                      <p:cNvPicPr>
                        <a:picLocks noChangeAspect="1"/>
                      </p:cNvPicPr>
                      <p:nvPr/>
                    </p:nvPicPr>
                    <p:blipFill>
                      <a:blip r:embed="rId2"/>
                      <a:stretch>
                        <a:fillRect/>
                      </a:stretch>
                    </p:blipFill>
                    <p:spPr>
                      <a:xfrm>
                        <a:off x="2535238" y="1690688"/>
                        <a:ext cx="3119437" cy="976312"/>
                      </a:xfrm>
                      <a:prstGeom prst="rect">
                        <a:avLst/>
                      </a:prstGeom>
                      <a:noFill/>
                      <a:ln w="9525">
                        <a:noFill/>
                      </a:ln>
                    </p:spPr>
                  </p:pic>
                </p:oleObj>
              </mc:Fallback>
            </mc:AlternateContent>
          </a:graphicData>
        </a:graphic>
      </p:graphicFrame>
      <p:pic>
        <p:nvPicPr>
          <p:cNvPr id="11" name="Picture 7"/>
          <p:cNvPicPr>
            <a:picLocks noChangeAspect="1" noChangeArrowheads="1"/>
          </p:cNvPicPr>
          <p:nvPr/>
        </p:nvPicPr>
        <p:blipFill>
          <a:blip r:embed="rId3"/>
          <a:srcRect/>
          <a:stretch>
            <a:fillRect/>
          </a:stretch>
        </p:blipFill>
        <p:spPr bwMode="auto">
          <a:xfrm>
            <a:off x="1428728" y="3143248"/>
            <a:ext cx="6286544" cy="260132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7"/>
            <a:ext cx="8115328" cy="2000264"/>
          </a:xfrm>
        </p:spPr>
        <p:txBody>
          <a:bodyPr>
            <a:normAutofit fontScale="92500"/>
          </a:bodyPr>
          <a:lstStyle/>
          <a:p>
            <a:pPr marL="0" indent="0">
              <a:lnSpc>
                <a:spcPct val="120000"/>
              </a:lnSpc>
              <a:spcBef>
                <a:spcPts val="1200"/>
              </a:spcBef>
              <a:buNone/>
            </a:pPr>
            <a:r>
              <a:rPr lang="zh-CN" altLang="en-US" sz="2800" dirty="0" smtClean="0"/>
              <a:t>在实际问题中</a:t>
            </a:r>
            <a:r>
              <a:rPr lang="en-US" altLang="zh-CN" sz="2800" dirty="0" smtClean="0"/>
              <a:t>, </a:t>
            </a:r>
            <a:r>
              <a:rPr lang="zh-CN" altLang="en-US" sz="2800" dirty="0" smtClean="0"/>
              <a:t>有时只关心总体均值是否增大或减小</a:t>
            </a:r>
            <a:r>
              <a:rPr lang="en-US" sz="2800" dirty="0" smtClean="0"/>
              <a:t>. </a:t>
            </a:r>
            <a:endParaRPr lang="en-US" sz="2800" dirty="0" smtClean="0"/>
          </a:p>
          <a:p>
            <a:pPr marL="0" indent="0">
              <a:lnSpc>
                <a:spcPct val="120000"/>
              </a:lnSpc>
              <a:spcBef>
                <a:spcPts val="1200"/>
              </a:spcBef>
              <a:buNone/>
            </a:pPr>
            <a:r>
              <a:rPr lang="zh-CN" altLang="en-US" sz="2800" dirty="0" smtClean="0"/>
              <a:t>例如</a:t>
            </a:r>
            <a:r>
              <a:rPr lang="en-US" altLang="zh-CN" sz="2800" dirty="0" smtClean="0"/>
              <a:t>, </a:t>
            </a:r>
            <a:r>
              <a:rPr lang="zh-CN" altLang="en-US" sz="2800" dirty="0" smtClean="0"/>
              <a:t>新工艺是否</a:t>
            </a:r>
            <a:r>
              <a:rPr lang="zh-CN" altLang="en-US" sz="2800" dirty="0" smtClean="0">
                <a:solidFill>
                  <a:srgbClr val="0000FF"/>
                </a:solidFill>
              </a:rPr>
              <a:t>提高</a:t>
            </a:r>
            <a:r>
              <a:rPr lang="zh-CN" altLang="en-US" sz="2800" dirty="0" smtClean="0"/>
              <a:t>产品的质量</a:t>
            </a:r>
            <a:r>
              <a:rPr lang="en-US" altLang="zh-CN" sz="2800" dirty="0" smtClean="0"/>
              <a:t>, </a:t>
            </a:r>
            <a:r>
              <a:rPr lang="zh-CN" altLang="en-US" sz="2800" dirty="0" smtClean="0"/>
              <a:t>新农药是否</a:t>
            </a:r>
            <a:r>
              <a:rPr lang="zh-CN" altLang="en-US" sz="2800" dirty="0" smtClean="0">
                <a:solidFill>
                  <a:srgbClr val="0000FF"/>
                </a:solidFill>
              </a:rPr>
              <a:t>增加</a:t>
            </a:r>
            <a:r>
              <a:rPr lang="zh-CN" altLang="en-US" sz="2800" dirty="0" smtClean="0"/>
              <a:t>每亩产量等等</a:t>
            </a:r>
            <a:r>
              <a:rPr lang="en-US" sz="2800" dirty="0" smtClean="0"/>
              <a:t>. </a:t>
            </a:r>
            <a:r>
              <a:rPr lang="zh-CN" altLang="en-US" sz="2800" dirty="0" smtClean="0"/>
              <a:t>此时</a:t>
            </a:r>
            <a:r>
              <a:rPr lang="en-US" altLang="zh-CN" sz="2800" dirty="0" smtClean="0"/>
              <a:t>, </a:t>
            </a:r>
            <a:r>
              <a:rPr lang="zh-CN" altLang="en-US" sz="2800" dirty="0" smtClean="0"/>
              <a:t>需要检验问题：</a:t>
            </a:r>
            <a:endParaRPr lang="zh-CN" altLang="en-US" sz="2800" dirty="0" smtClean="0"/>
          </a:p>
          <a:p>
            <a:endParaRPr lang="zh-CN" altLang="en-US" dirty="0"/>
          </a:p>
        </p:txBody>
      </p:sp>
      <p:graphicFrame>
        <p:nvGraphicFramePr>
          <p:cNvPr id="104450" name="Object 2"/>
          <p:cNvGraphicFramePr>
            <a:graphicFrameLocks noChangeAspect="1"/>
          </p:cNvGraphicFramePr>
          <p:nvPr/>
        </p:nvGraphicFramePr>
        <p:xfrm>
          <a:off x="1928794" y="2478085"/>
          <a:ext cx="4932363" cy="522287"/>
        </p:xfrm>
        <a:graphic>
          <a:graphicData uri="http://schemas.openxmlformats.org/presentationml/2006/ole">
            <mc:AlternateContent xmlns:mc="http://schemas.openxmlformats.org/markup-compatibility/2006">
              <mc:Choice xmlns:v="urn:schemas-microsoft-com:vml" Requires="v">
                <p:oleObj spid="_x0000_s3073" name="Equation" r:id="rId1" imgW="51816000" imgH="5486400" progId="Equation.DSMT4">
                  <p:embed/>
                </p:oleObj>
              </mc:Choice>
              <mc:Fallback>
                <p:oleObj name="Equation" r:id="rId1" imgW="51816000" imgH="5486400" progId="Equation.DSMT4">
                  <p:embed/>
                  <p:pic>
                    <p:nvPicPr>
                      <p:cNvPr id="0" name="图片 3072"/>
                      <p:cNvPicPr>
                        <a:picLocks noChangeAspect="1"/>
                      </p:cNvPicPr>
                      <p:nvPr/>
                    </p:nvPicPr>
                    <p:blipFill>
                      <a:blip r:embed="rId2"/>
                      <a:stretch>
                        <a:fillRect/>
                      </a:stretch>
                    </p:blipFill>
                    <p:spPr>
                      <a:xfrm>
                        <a:off x="1928794" y="2478085"/>
                        <a:ext cx="4932363" cy="522287"/>
                      </a:xfrm>
                      <a:prstGeom prst="rect">
                        <a:avLst/>
                      </a:prstGeom>
                      <a:noFill/>
                      <a:ln w="9525">
                        <a:noFill/>
                      </a:ln>
                    </p:spPr>
                  </p:pic>
                </p:oleObj>
              </mc:Fallback>
            </mc:AlternateContent>
          </a:graphicData>
        </a:graphic>
      </p:graphicFrame>
      <p:pic>
        <p:nvPicPr>
          <p:cNvPr id="5" name="Picture 1"/>
          <p:cNvPicPr>
            <a:picLocks noChangeAspect="1" noChangeArrowheads="1"/>
          </p:cNvPicPr>
          <p:nvPr/>
        </p:nvPicPr>
        <p:blipFill>
          <a:blip r:embed="rId3"/>
          <a:srcRect/>
          <a:stretch>
            <a:fillRect/>
          </a:stretch>
        </p:blipFill>
        <p:spPr bwMode="auto">
          <a:xfrm>
            <a:off x="938219" y="3955091"/>
            <a:ext cx="5348293" cy="2331429"/>
          </a:xfrm>
          <a:prstGeom prst="rect">
            <a:avLst/>
          </a:prstGeom>
          <a:noFill/>
          <a:ln w="9525">
            <a:noFill/>
            <a:miter lim="800000"/>
            <a:headEnd/>
            <a:tailEnd/>
          </a:ln>
          <a:effectLst/>
        </p:spPr>
      </p:pic>
      <p:sp>
        <p:nvSpPr>
          <p:cNvPr id="6" name="矩形 5"/>
          <p:cNvSpPr/>
          <p:nvPr/>
        </p:nvSpPr>
        <p:spPr>
          <a:xfrm>
            <a:off x="500034" y="3222309"/>
            <a:ext cx="5286412" cy="492443"/>
          </a:xfrm>
          <a:prstGeom prst="rect">
            <a:avLst/>
          </a:prstGeom>
        </p:spPr>
        <p:txBody>
          <a:bodyPr wrap="square">
            <a:spAutoFit/>
          </a:bodyPr>
          <a:lstStyle/>
          <a:p>
            <a:pPr>
              <a:buNone/>
            </a:pPr>
            <a:r>
              <a:rPr lang="zh-CN" altLang="en-US" sz="2600" b="1" dirty="0" smtClean="0">
                <a:latin typeface="黑体" panose="02010609060101010101" pitchFamily="49" charset="-122"/>
                <a:ea typeface="黑体" panose="02010609060101010101" pitchFamily="49" charset="-122"/>
              </a:rPr>
              <a:t>对于给定的显著性水平</a:t>
            </a:r>
            <a:r>
              <a:rPr lang="en-US" altLang="zh-CN" sz="2600" b="1" i="1" dirty="0" smtClean="0">
                <a:latin typeface="Times New Roman" panose="02020603050405020304" pitchFamily="18" charset="0"/>
                <a:ea typeface="黑体" panose="02010609060101010101" pitchFamily="49" charset="-122"/>
                <a:cs typeface="Times New Roman" panose="02020603050405020304" pitchFamily="18" charset="0"/>
              </a:rPr>
              <a:t>α</a:t>
            </a:r>
            <a:r>
              <a:rPr lang="zh-CN" altLang="en-US" sz="2600" b="1" dirty="0" smtClean="0">
                <a:latin typeface="黑体" panose="02010609060101010101" pitchFamily="49" charset="-122"/>
                <a:ea typeface="黑体" panose="02010609060101010101" pitchFamily="49" charset="-122"/>
              </a:rPr>
              <a:t>拒绝域为：</a:t>
            </a:r>
            <a:endParaRPr lang="zh-CN" altLang="en-US" sz="2600" b="1" dirty="0">
              <a:latin typeface="黑体" panose="02010609060101010101" pitchFamily="49" charset="-122"/>
              <a:ea typeface="黑体" panose="02010609060101010101" pitchFamily="49" charset="-122"/>
            </a:endParaRPr>
          </a:p>
        </p:txBody>
      </p:sp>
      <p:sp>
        <p:nvSpPr>
          <p:cNvPr id="1044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4451" name="对象 447"/>
          <p:cNvGraphicFramePr>
            <a:graphicFrameLocks noChangeAspect="1"/>
          </p:cNvGraphicFramePr>
          <p:nvPr/>
        </p:nvGraphicFramePr>
        <p:xfrm>
          <a:off x="5715008" y="3124198"/>
          <a:ext cx="2406568" cy="733430"/>
        </p:xfrm>
        <a:graphic>
          <a:graphicData uri="http://schemas.openxmlformats.org/presentationml/2006/ole">
            <mc:AlternateContent xmlns:mc="http://schemas.openxmlformats.org/markup-compatibility/2006">
              <mc:Choice xmlns:v="urn:schemas-microsoft-com:vml" Requires="v">
                <p:oleObj spid="_x0000_s3074" name="Equation" r:id="rId4" imgW="36271200" imgH="10972800" progId="Equation.DSMT4">
                  <p:embed/>
                </p:oleObj>
              </mc:Choice>
              <mc:Fallback>
                <p:oleObj name="Equation" r:id="rId4" imgW="36271200" imgH="10972800" progId="Equation.DSMT4">
                  <p:embed/>
                  <p:pic>
                    <p:nvPicPr>
                      <p:cNvPr id="0" name="对象 447"/>
                      <p:cNvPicPr>
                        <a:picLocks noChangeAspect="1"/>
                      </p:cNvPicPr>
                      <p:nvPr/>
                    </p:nvPicPr>
                    <p:blipFill>
                      <a:blip r:embed="rId5"/>
                      <a:stretch>
                        <a:fillRect/>
                      </a:stretch>
                    </p:blipFill>
                    <p:spPr>
                      <a:xfrm>
                        <a:off x="5715008" y="3124198"/>
                        <a:ext cx="2406568" cy="73343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wipe(left)">
                                      <p:cBhvr>
                                        <p:cTn id="7" dur="500"/>
                                        <p:tgtEl>
                                          <p:spTgt spid="104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4451"/>
                                        </p:tgtEl>
                                        <p:attrNameLst>
                                          <p:attrName>style.visibility</p:attrName>
                                        </p:attrNameLst>
                                      </p:cBhvr>
                                      <p:to>
                                        <p:strVal val="visible"/>
                                      </p:to>
                                    </p:set>
                                    <p:animEffect transition="in" filter="wipe(left)">
                                      <p:cBhvr>
                                        <p:cTn id="16" dur="500"/>
                                        <p:tgtEl>
                                          <p:spTgt spid="10445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85794"/>
            <a:ext cx="8115328" cy="1071569"/>
          </a:xfrm>
        </p:spPr>
        <p:txBody>
          <a:bodyPr>
            <a:normAutofit lnSpcReduction="10000"/>
          </a:bodyPr>
          <a:lstStyle/>
          <a:p>
            <a:pPr marL="0" indent="0">
              <a:lnSpc>
                <a:spcPct val="120000"/>
              </a:lnSpc>
              <a:spcBef>
                <a:spcPts val="1200"/>
              </a:spcBef>
              <a:buNone/>
            </a:pPr>
            <a:r>
              <a:rPr lang="zh-CN" altLang="en-US" sz="2800" dirty="0" smtClean="0"/>
              <a:t>如果关心的是总体均值是否</a:t>
            </a:r>
            <a:r>
              <a:rPr lang="zh-CN" altLang="en-US" sz="2800" dirty="0" smtClean="0">
                <a:solidFill>
                  <a:srgbClr val="0000FF"/>
                </a:solidFill>
              </a:rPr>
              <a:t>减少</a:t>
            </a:r>
            <a:r>
              <a:rPr lang="zh-CN" altLang="en-US" sz="2800" dirty="0" smtClean="0"/>
              <a:t>或</a:t>
            </a:r>
            <a:r>
              <a:rPr lang="zh-CN" altLang="en-US" sz="2800" dirty="0" smtClean="0">
                <a:solidFill>
                  <a:srgbClr val="0000FF"/>
                </a:solidFill>
              </a:rPr>
              <a:t>降低</a:t>
            </a:r>
            <a:r>
              <a:rPr lang="zh-CN" altLang="en-US" sz="2800" dirty="0" smtClean="0"/>
              <a:t>，则需要检验问题：</a:t>
            </a:r>
            <a:endParaRPr lang="zh-CN" altLang="en-US" sz="2800" dirty="0" smtClean="0"/>
          </a:p>
          <a:p>
            <a:endParaRPr lang="zh-CN" altLang="en-US" dirty="0"/>
          </a:p>
        </p:txBody>
      </p:sp>
      <p:sp>
        <p:nvSpPr>
          <p:cNvPr id="6" name="矩形 5"/>
          <p:cNvSpPr/>
          <p:nvPr/>
        </p:nvSpPr>
        <p:spPr>
          <a:xfrm>
            <a:off x="500034" y="2643182"/>
            <a:ext cx="5286412" cy="492443"/>
          </a:xfrm>
          <a:prstGeom prst="rect">
            <a:avLst/>
          </a:prstGeom>
        </p:spPr>
        <p:txBody>
          <a:bodyPr wrap="square">
            <a:spAutoFit/>
          </a:bodyPr>
          <a:lstStyle/>
          <a:p>
            <a:pPr>
              <a:buNone/>
            </a:pPr>
            <a:r>
              <a:rPr lang="zh-CN" altLang="en-US" sz="2600" b="1" dirty="0" smtClean="0">
                <a:latin typeface="黑体" panose="02010609060101010101" pitchFamily="49" charset="-122"/>
                <a:ea typeface="黑体" panose="02010609060101010101" pitchFamily="49" charset="-122"/>
              </a:rPr>
              <a:t>对于给定的显著性水平</a:t>
            </a:r>
            <a:r>
              <a:rPr lang="en-US" altLang="zh-CN" sz="2600" b="1" i="1" dirty="0" smtClean="0">
                <a:latin typeface="Times New Roman" panose="02020603050405020304" pitchFamily="18" charset="0"/>
                <a:ea typeface="黑体" panose="02010609060101010101" pitchFamily="49" charset="-122"/>
                <a:cs typeface="Times New Roman" panose="02020603050405020304" pitchFamily="18" charset="0"/>
              </a:rPr>
              <a:t>α</a:t>
            </a:r>
            <a:r>
              <a:rPr lang="zh-CN" altLang="en-US" sz="2600" b="1" dirty="0" smtClean="0">
                <a:latin typeface="黑体" panose="02010609060101010101" pitchFamily="49" charset="-122"/>
                <a:ea typeface="黑体" panose="02010609060101010101" pitchFamily="49" charset="-122"/>
              </a:rPr>
              <a:t>拒绝域为：</a:t>
            </a:r>
            <a:endParaRPr lang="zh-CN" altLang="en-US" sz="2600" b="1" dirty="0">
              <a:latin typeface="黑体" panose="02010609060101010101" pitchFamily="49" charset="-122"/>
              <a:ea typeface="黑体" panose="02010609060101010101" pitchFamily="49" charset="-122"/>
            </a:endParaRPr>
          </a:p>
        </p:txBody>
      </p:sp>
      <p:sp>
        <p:nvSpPr>
          <p:cNvPr id="1044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5476" name="Object 4"/>
          <p:cNvGraphicFramePr>
            <a:graphicFrameLocks noChangeAspect="1"/>
          </p:cNvGraphicFramePr>
          <p:nvPr/>
        </p:nvGraphicFramePr>
        <p:xfrm>
          <a:off x="1571604" y="1785926"/>
          <a:ext cx="5302287" cy="571504"/>
        </p:xfrm>
        <a:graphic>
          <a:graphicData uri="http://schemas.openxmlformats.org/presentationml/2006/ole">
            <mc:AlternateContent xmlns:mc="http://schemas.openxmlformats.org/markup-compatibility/2006">
              <mc:Choice xmlns:v="urn:schemas-microsoft-com:vml" Requires="v">
                <p:oleObj spid="_x0000_s4097" name="Equation" r:id="rId1" imgW="50901600" imgH="5486400" progId="Equation.DSMT4">
                  <p:embed/>
                </p:oleObj>
              </mc:Choice>
              <mc:Fallback>
                <p:oleObj name="Equation" r:id="rId1" imgW="50901600" imgH="5486400" progId="Equation.DSMT4">
                  <p:embed/>
                  <p:pic>
                    <p:nvPicPr>
                      <p:cNvPr id="0" name="图片 4096"/>
                      <p:cNvPicPr>
                        <a:picLocks noChangeAspect="1"/>
                      </p:cNvPicPr>
                      <p:nvPr/>
                    </p:nvPicPr>
                    <p:blipFill>
                      <a:blip r:embed="rId2"/>
                      <a:stretch>
                        <a:fillRect/>
                      </a:stretch>
                    </p:blipFill>
                    <p:spPr>
                      <a:xfrm>
                        <a:off x="1571604" y="1785926"/>
                        <a:ext cx="5302287" cy="571504"/>
                      </a:xfrm>
                      <a:prstGeom prst="rect">
                        <a:avLst/>
                      </a:prstGeom>
                      <a:noFill/>
                      <a:ln w="9525">
                        <a:noFill/>
                      </a:ln>
                    </p:spPr>
                  </p:pic>
                </p:oleObj>
              </mc:Fallback>
            </mc:AlternateContent>
          </a:graphicData>
        </a:graphic>
      </p:graphicFrame>
      <p:pic>
        <p:nvPicPr>
          <p:cNvPr id="9" name="Picture 2"/>
          <p:cNvPicPr>
            <a:picLocks noChangeAspect="1" noChangeArrowheads="1"/>
          </p:cNvPicPr>
          <p:nvPr/>
        </p:nvPicPr>
        <p:blipFill>
          <a:blip r:embed="rId3"/>
          <a:srcRect/>
          <a:stretch>
            <a:fillRect/>
          </a:stretch>
        </p:blipFill>
        <p:spPr bwMode="auto">
          <a:xfrm>
            <a:off x="1529438" y="3500438"/>
            <a:ext cx="5542892" cy="2357454"/>
          </a:xfrm>
          <a:prstGeom prst="rect">
            <a:avLst/>
          </a:prstGeom>
          <a:noFill/>
          <a:ln w="9525">
            <a:noFill/>
            <a:miter lim="800000"/>
            <a:headEnd/>
            <a:tailEnd/>
          </a:ln>
          <a:effectLst/>
        </p:spPr>
      </p:pic>
      <p:sp>
        <p:nvSpPr>
          <p:cNvPr id="105478"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5477" name="对象 447"/>
          <p:cNvGraphicFramePr>
            <a:graphicFrameLocks noChangeAspect="1"/>
          </p:cNvGraphicFramePr>
          <p:nvPr/>
        </p:nvGraphicFramePr>
        <p:xfrm>
          <a:off x="5652135" y="2472055"/>
          <a:ext cx="3061335" cy="1007110"/>
        </p:xfrm>
        <a:graphic>
          <a:graphicData uri="http://schemas.openxmlformats.org/presentationml/2006/ole">
            <mc:AlternateContent xmlns:mc="http://schemas.openxmlformats.org/markup-compatibility/2006">
              <mc:Choice xmlns:v="urn:schemas-microsoft-com:vml" Requires="v">
                <p:oleObj spid="_x0000_s4098" name="Equation" r:id="rId4" imgW="1612900" imgH="457200" progId="Equation.DSMT4">
                  <p:embed/>
                </p:oleObj>
              </mc:Choice>
              <mc:Fallback>
                <p:oleObj name="Equation" r:id="rId4" imgW="1612900" imgH="457200" progId="Equation.DSMT4">
                  <p:embed/>
                  <p:pic>
                    <p:nvPicPr>
                      <p:cNvPr id="0" name="对象 447"/>
                      <p:cNvPicPr>
                        <a:picLocks noChangeAspect="1"/>
                      </p:cNvPicPr>
                      <p:nvPr/>
                    </p:nvPicPr>
                    <p:blipFill>
                      <a:blip r:embed="rId5"/>
                      <a:stretch>
                        <a:fillRect/>
                      </a:stretch>
                    </p:blipFill>
                    <p:spPr>
                      <a:xfrm>
                        <a:off x="5652135" y="2472055"/>
                        <a:ext cx="3061335" cy="100711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wipe(left)">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5477"/>
                                        </p:tgtEl>
                                        <p:attrNameLst>
                                          <p:attrName>style.visibility</p:attrName>
                                        </p:attrNameLst>
                                      </p:cBhvr>
                                      <p:to>
                                        <p:strVal val="visible"/>
                                      </p:to>
                                    </p:set>
                                    <p:animEffect transition="in" filter="wipe(left)">
                                      <p:cBhvr>
                                        <p:cTn id="16" dur="500"/>
                                        <p:tgtEl>
                                          <p:spTgt spid="10547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1" name="Text Box 7"/>
          <p:cNvSpPr txBox="1">
            <a:spLocks noChangeArrowheads="1"/>
          </p:cNvSpPr>
          <p:nvPr/>
        </p:nvSpPr>
        <p:spPr bwMode="auto">
          <a:xfrm>
            <a:off x="647672" y="714356"/>
            <a:ext cx="5181600" cy="519112"/>
          </a:xfrm>
          <a:prstGeom prst="rect">
            <a:avLst/>
          </a:prstGeom>
          <a:noFill/>
          <a:ln w="9525">
            <a:noFill/>
            <a:miter lim="800000"/>
          </a:ln>
          <a:effectLst/>
        </p:spPr>
        <p:txBody>
          <a:bodyPr>
            <a:spAutoFit/>
          </a:bodyPr>
          <a:lstStyle/>
          <a:p>
            <a:pPr>
              <a:spcBef>
                <a:spcPct val="50000"/>
              </a:spcBef>
            </a:pPr>
            <a:r>
              <a:rPr lang="zh-CN" altLang="en-US" sz="2800" b="1" dirty="0">
                <a:solidFill>
                  <a:srgbClr val="0000FF"/>
                </a:solidFill>
                <a:ea typeface="黑体" panose="02010609060101010101" pitchFamily="49" charset="-122"/>
              </a:rPr>
              <a:t>一个有用的结论</a:t>
            </a:r>
            <a:endParaRPr lang="zh-CN" altLang="en-US" sz="2800" b="1" dirty="0">
              <a:solidFill>
                <a:srgbClr val="0000FF"/>
              </a:solidFill>
              <a:ea typeface="黑体" panose="02010609060101010101" pitchFamily="49" charset="-122"/>
            </a:endParaRPr>
          </a:p>
        </p:txBody>
      </p:sp>
      <p:graphicFrame>
        <p:nvGraphicFramePr>
          <p:cNvPr id="82948" name="Object 4"/>
          <p:cNvGraphicFramePr>
            <a:graphicFrameLocks noChangeAspect="1"/>
          </p:cNvGraphicFramePr>
          <p:nvPr/>
        </p:nvGraphicFramePr>
        <p:xfrm>
          <a:off x="723872" y="1960543"/>
          <a:ext cx="7505700" cy="444500"/>
        </p:xfrm>
        <a:graphic>
          <a:graphicData uri="http://schemas.openxmlformats.org/presentationml/2006/ole">
            <mc:AlternateContent xmlns:mc="http://schemas.openxmlformats.org/markup-compatibility/2006">
              <mc:Choice xmlns:v="urn:schemas-microsoft-com:vml" Requires="v">
                <p:oleObj spid="_x0000_s5121" name="Equation" r:id="rId1" imgW="180136800" imgH="10668000" progId="Equation.3">
                  <p:embed/>
                </p:oleObj>
              </mc:Choice>
              <mc:Fallback>
                <p:oleObj name="Equation" r:id="rId1" imgW="180136800" imgH="10668000" progId="Equation.3">
                  <p:embed/>
                  <p:pic>
                    <p:nvPicPr>
                      <p:cNvPr id="0" name="图片 5120"/>
                      <p:cNvPicPr>
                        <a:picLocks noChangeAspect="1"/>
                      </p:cNvPicPr>
                      <p:nvPr/>
                    </p:nvPicPr>
                    <p:blipFill>
                      <a:blip r:embed="rId2"/>
                      <a:stretch>
                        <a:fillRect/>
                      </a:stretch>
                    </p:blipFill>
                    <p:spPr>
                      <a:xfrm>
                        <a:off x="723872" y="1960543"/>
                        <a:ext cx="7505700" cy="444500"/>
                      </a:xfrm>
                      <a:prstGeom prst="rect">
                        <a:avLst/>
                      </a:prstGeom>
                      <a:noFill/>
                      <a:ln w="9525">
                        <a:noFill/>
                      </a:ln>
                    </p:spPr>
                  </p:pic>
                </p:oleObj>
              </mc:Fallback>
            </mc:AlternateContent>
          </a:graphicData>
        </a:graphic>
      </p:graphicFrame>
      <p:graphicFrame>
        <p:nvGraphicFramePr>
          <p:cNvPr id="82952" name="Object 8"/>
          <p:cNvGraphicFramePr>
            <a:graphicFrameLocks noChangeAspect="1"/>
          </p:cNvGraphicFramePr>
          <p:nvPr/>
        </p:nvGraphicFramePr>
        <p:xfrm>
          <a:off x="571472" y="2519343"/>
          <a:ext cx="4330700" cy="431800"/>
        </p:xfrm>
        <a:graphic>
          <a:graphicData uri="http://schemas.openxmlformats.org/presentationml/2006/ole">
            <mc:AlternateContent xmlns:mc="http://schemas.openxmlformats.org/markup-compatibility/2006">
              <mc:Choice xmlns:v="urn:schemas-microsoft-com:vml" Requires="v">
                <p:oleObj spid="_x0000_s5122" name="Equation" r:id="rId3" imgW="103936800" imgH="10363200" progId="Equation.3">
                  <p:embed/>
                </p:oleObj>
              </mc:Choice>
              <mc:Fallback>
                <p:oleObj name="Equation" r:id="rId3" imgW="103936800" imgH="10363200" progId="Equation.3">
                  <p:embed/>
                  <p:pic>
                    <p:nvPicPr>
                      <p:cNvPr id="0" name="图片 5121"/>
                      <p:cNvPicPr>
                        <a:picLocks noChangeAspect="1"/>
                      </p:cNvPicPr>
                      <p:nvPr/>
                    </p:nvPicPr>
                    <p:blipFill>
                      <a:blip r:embed="rId4"/>
                      <a:stretch>
                        <a:fillRect/>
                      </a:stretch>
                    </p:blipFill>
                    <p:spPr>
                      <a:xfrm>
                        <a:off x="571472" y="2519343"/>
                        <a:ext cx="4330700" cy="431800"/>
                      </a:xfrm>
                      <a:prstGeom prst="rect">
                        <a:avLst/>
                      </a:prstGeom>
                      <a:noFill/>
                      <a:ln w="9525">
                        <a:noFill/>
                      </a:ln>
                    </p:spPr>
                  </p:pic>
                </p:oleObj>
              </mc:Fallback>
            </mc:AlternateContent>
          </a:graphicData>
        </a:graphic>
      </p:graphicFrame>
      <p:sp>
        <p:nvSpPr>
          <p:cNvPr id="82953" name="Text Box 9"/>
          <p:cNvSpPr txBox="1">
            <a:spLocks noChangeArrowheads="1"/>
          </p:cNvSpPr>
          <p:nvPr/>
        </p:nvSpPr>
        <p:spPr bwMode="auto">
          <a:xfrm>
            <a:off x="4610072" y="2493943"/>
            <a:ext cx="3408363" cy="519113"/>
          </a:xfrm>
          <a:prstGeom prst="rect">
            <a:avLst/>
          </a:prstGeom>
          <a:noFill/>
          <a:ln w="9525">
            <a:noFill/>
            <a:miter lim="800000"/>
          </a:ln>
          <a:effectLst/>
        </p:spPr>
        <p:txBody>
          <a:bodyPr>
            <a:spAutoFit/>
          </a:bodyPr>
          <a:lstStyle/>
          <a:p>
            <a:pPr>
              <a:spcBef>
                <a:spcPct val="50000"/>
              </a:spcBef>
            </a:pPr>
            <a:r>
              <a:rPr lang="zh-CN" altLang="en-US" sz="2800" b="1"/>
              <a:t>有相同的拒绝域.</a:t>
            </a:r>
            <a:endParaRPr lang="zh-CN" altLang="en-US" sz="2800" b="1"/>
          </a:p>
        </p:txBody>
      </p:sp>
      <p:graphicFrame>
        <p:nvGraphicFramePr>
          <p:cNvPr id="82956" name="Object 12"/>
          <p:cNvGraphicFramePr>
            <a:graphicFrameLocks noChangeAspect="1"/>
          </p:cNvGraphicFramePr>
          <p:nvPr/>
        </p:nvGraphicFramePr>
        <p:xfrm>
          <a:off x="752447" y="1412856"/>
          <a:ext cx="4013200" cy="406400"/>
        </p:xfrm>
        <a:graphic>
          <a:graphicData uri="http://schemas.openxmlformats.org/presentationml/2006/ole">
            <mc:AlternateContent xmlns:mc="http://schemas.openxmlformats.org/markup-compatibility/2006">
              <mc:Choice xmlns:v="urn:schemas-microsoft-com:vml" Requires="v">
                <p:oleObj spid="_x0000_s5123" name="Equation" r:id="rId5" imgW="96316800" imgH="9753600" progId="Equation.3">
                  <p:embed/>
                </p:oleObj>
              </mc:Choice>
              <mc:Fallback>
                <p:oleObj name="Equation" r:id="rId5" imgW="96316800" imgH="9753600" progId="Equation.3">
                  <p:embed/>
                  <p:pic>
                    <p:nvPicPr>
                      <p:cNvPr id="0" name="图片 5122"/>
                      <p:cNvPicPr>
                        <a:picLocks noChangeAspect="1"/>
                      </p:cNvPicPr>
                      <p:nvPr/>
                    </p:nvPicPr>
                    <p:blipFill>
                      <a:blip r:embed="rId6"/>
                      <a:stretch>
                        <a:fillRect/>
                      </a:stretch>
                    </p:blipFill>
                    <p:spPr>
                      <a:xfrm>
                        <a:off x="752447" y="1412856"/>
                        <a:ext cx="4013200" cy="406400"/>
                      </a:xfrm>
                      <a:prstGeom prst="rect">
                        <a:avLst/>
                      </a:prstGeom>
                      <a:noFill/>
                      <a:ln w="9525">
                        <a:noFill/>
                      </a:ln>
                    </p:spPr>
                  </p:pic>
                </p:oleObj>
              </mc:Fallback>
            </mc:AlternateContent>
          </a:graphicData>
        </a:graphic>
      </p:graphicFrame>
      <p:sp>
        <p:nvSpPr>
          <p:cNvPr id="10" name="Text Box 19"/>
          <p:cNvSpPr txBox="1">
            <a:spLocks noChangeArrowheads="1"/>
          </p:cNvSpPr>
          <p:nvPr/>
        </p:nvSpPr>
        <p:spPr bwMode="auto">
          <a:xfrm>
            <a:off x="585760" y="3162320"/>
            <a:ext cx="2133600" cy="519113"/>
          </a:xfrm>
          <a:prstGeom prst="rect">
            <a:avLst/>
          </a:prstGeom>
          <a:noFill/>
          <a:ln w="9525">
            <a:noFill/>
            <a:miter lim="800000"/>
          </a:ln>
          <a:effectLst/>
        </p:spPr>
        <p:txBody>
          <a:bodyPr>
            <a:spAutoFit/>
          </a:bodyPr>
          <a:lstStyle/>
          <a:p>
            <a:pPr>
              <a:spcBef>
                <a:spcPct val="50000"/>
              </a:spcBef>
            </a:pPr>
            <a:r>
              <a:rPr lang="zh-CN" altLang="en-US" sz="2800" b="1" dirty="0">
                <a:ea typeface="黑体" panose="02010609060101010101" pitchFamily="49" charset="-122"/>
              </a:rPr>
              <a:t>证明</a:t>
            </a:r>
            <a:endParaRPr lang="zh-CN" altLang="en-US" sz="2800" b="1" dirty="0">
              <a:ea typeface="黑体" panose="02010609060101010101" pitchFamily="49" charset="-122"/>
            </a:endParaRPr>
          </a:p>
        </p:txBody>
      </p:sp>
      <p:graphicFrame>
        <p:nvGraphicFramePr>
          <p:cNvPr id="11" name="Object 20"/>
          <p:cNvGraphicFramePr>
            <a:graphicFrameLocks noChangeAspect="1"/>
          </p:cNvGraphicFramePr>
          <p:nvPr/>
        </p:nvGraphicFramePr>
        <p:xfrm>
          <a:off x="584172" y="3924320"/>
          <a:ext cx="5702300" cy="444500"/>
        </p:xfrm>
        <a:graphic>
          <a:graphicData uri="http://schemas.openxmlformats.org/presentationml/2006/ole">
            <mc:AlternateContent xmlns:mc="http://schemas.openxmlformats.org/markup-compatibility/2006">
              <mc:Choice xmlns:v="urn:schemas-microsoft-com:vml" Requires="v">
                <p:oleObj spid="_x0000_s5124" name="Equation" r:id="rId7" imgW="136855200" imgH="10668000" progId="Equation.3">
                  <p:embed/>
                </p:oleObj>
              </mc:Choice>
              <mc:Fallback>
                <p:oleObj name="Equation" r:id="rId7" imgW="136855200" imgH="10668000" progId="Equation.3">
                  <p:embed/>
                  <p:pic>
                    <p:nvPicPr>
                      <p:cNvPr id="0" name="图片 5123"/>
                      <p:cNvPicPr>
                        <a:picLocks noChangeAspect="1"/>
                      </p:cNvPicPr>
                      <p:nvPr/>
                    </p:nvPicPr>
                    <p:blipFill>
                      <a:blip r:embed="rId8"/>
                      <a:stretch>
                        <a:fillRect/>
                      </a:stretch>
                    </p:blipFill>
                    <p:spPr>
                      <a:xfrm>
                        <a:off x="584172" y="3924320"/>
                        <a:ext cx="5702300" cy="444500"/>
                      </a:xfrm>
                      <a:prstGeom prst="rect">
                        <a:avLst/>
                      </a:prstGeom>
                      <a:noFill/>
                      <a:ln w="9525">
                        <a:noFill/>
                      </a:ln>
                    </p:spPr>
                  </p:pic>
                </p:oleObj>
              </mc:Fallback>
            </mc:AlternateContent>
          </a:graphicData>
        </a:graphic>
      </p:graphicFrame>
      <p:graphicFrame>
        <p:nvGraphicFramePr>
          <p:cNvPr id="12" name="Object 22"/>
          <p:cNvGraphicFramePr>
            <a:graphicFrameLocks noChangeAspect="1"/>
          </p:cNvGraphicFramePr>
          <p:nvPr/>
        </p:nvGraphicFramePr>
        <p:xfrm>
          <a:off x="1733522" y="3259158"/>
          <a:ext cx="6540500" cy="444500"/>
        </p:xfrm>
        <a:graphic>
          <a:graphicData uri="http://schemas.openxmlformats.org/presentationml/2006/ole">
            <mc:AlternateContent xmlns:mc="http://schemas.openxmlformats.org/markup-compatibility/2006">
              <mc:Choice xmlns:v="urn:schemas-microsoft-com:vml" Requires="v">
                <p:oleObj spid="_x0000_s5125" name="Equation" r:id="rId9" imgW="156972000" imgH="10668000" progId="Equation.3">
                  <p:embed/>
                </p:oleObj>
              </mc:Choice>
              <mc:Fallback>
                <p:oleObj name="Equation" r:id="rId9" imgW="156972000" imgH="10668000" progId="Equation.3">
                  <p:embed/>
                  <p:pic>
                    <p:nvPicPr>
                      <p:cNvPr id="0" name="图片 5124"/>
                      <p:cNvPicPr>
                        <a:picLocks noChangeAspect="1"/>
                      </p:cNvPicPr>
                      <p:nvPr/>
                    </p:nvPicPr>
                    <p:blipFill>
                      <a:blip r:embed="rId10"/>
                      <a:stretch>
                        <a:fillRect/>
                      </a:stretch>
                    </p:blipFill>
                    <p:spPr>
                      <a:xfrm>
                        <a:off x="1733522" y="3259158"/>
                        <a:ext cx="6540500" cy="444500"/>
                      </a:xfrm>
                      <a:prstGeom prst="rect">
                        <a:avLst/>
                      </a:prstGeom>
                      <a:noFill/>
                      <a:ln w="9525">
                        <a:noFill/>
                      </a:ln>
                    </p:spPr>
                  </p:pic>
                </p:oleObj>
              </mc:Fallback>
            </mc:AlternateContent>
          </a:graphicData>
        </a:graphic>
      </p:graphicFrame>
      <p:sp>
        <p:nvSpPr>
          <p:cNvPr id="13" name="Text Box 26"/>
          <p:cNvSpPr txBox="1">
            <a:spLocks noChangeArrowheads="1"/>
          </p:cNvSpPr>
          <p:nvPr/>
        </p:nvSpPr>
        <p:spPr bwMode="auto">
          <a:xfrm>
            <a:off x="606397" y="4478358"/>
            <a:ext cx="5756275" cy="519112"/>
          </a:xfrm>
          <a:prstGeom prst="rect">
            <a:avLst/>
          </a:prstGeom>
          <a:noFill/>
          <a:ln w="9525">
            <a:noFill/>
            <a:miter lim="800000"/>
          </a:ln>
          <a:effectLst/>
        </p:spPr>
        <p:txBody>
          <a:bodyPr>
            <a:spAutoFit/>
          </a:bodyPr>
          <a:lstStyle/>
          <a:p>
            <a:pPr>
              <a:spcBef>
                <a:spcPct val="50000"/>
              </a:spcBef>
            </a:pPr>
            <a:r>
              <a:rPr lang="zh-CN" altLang="en-US" sz="2800" b="1"/>
              <a:t>从直观上看, 合理的检验法则是:</a:t>
            </a:r>
            <a:endParaRPr lang="zh-CN" altLang="en-US" sz="2800" b="1"/>
          </a:p>
        </p:txBody>
      </p:sp>
      <p:graphicFrame>
        <p:nvGraphicFramePr>
          <p:cNvPr id="14" name="Object 30"/>
          <p:cNvGraphicFramePr>
            <a:graphicFrameLocks noChangeAspect="1"/>
          </p:cNvGraphicFramePr>
          <p:nvPr/>
        </p:nvGraphicFramePr>
        <p:xfrm>
          <a:off x="571472" y="5164158"/>
          <a:ext cx="7886700" cy="457200"/>
        </p:xfrm>
        <a:graphic>
          <a:graphicData uri="http://schemas.openxmlformats.org/presentationml/2006/ole">
            <mc:AlternateContent xmlns:mc="http://schemas.openxmlformats.org/markup-compatibility/2006">
              <mc:Choice xmlns:v="urn:schemas-microsoft-com:vml" Requires="v">
                <p:oleObj spid="_x0000_s5126" name="Equation" r:id="rId11" imgW="189280800" imgH="10972800" progId="Equation.3">
                  <p:embed/>
                </p:oleObj>
              </mc:Choice>
              <mc:Fallback>
                <p:oleObj name="Equation" r:id="rId11" imgW="189280800" imgH="10972800" progId="Equation.3">
                  <p:embed/>
                  <p:pic>
                    <p:nvPicPr>
                      <p:cNvPr id="0" name="图片 5125"/>
                      <p:cNvPicPr>
                        <a:picLocks noChangeAspect="1"/>
                      </p:cNvPicPr>
                      <p:nvPr/>
                    </p:nvPicPr>
                    <p:blipFill>
                      <a:blip r:embed="rId12"/>
                      <a:stretch>
                        <a:fillRect/>
                      </a:stretch>
                    </p:blipFill>
                    <p:spPr>
                      <a:xfrm>
                        <a:off x="571472" y="5164158"/>
                        <a:ext cx="7886700" cy="457200"/>
                      </a:xfrm>
                      <a:prstGeom prst="rect">
                        <a:avLst/>
                      </a:prstGeom>
                      <a:noFill/>
                      <a:ln w="9525">
                        <a:noFill/>
                      </a:ln>
                    </p:spPr>
                  </p:pic>
                </p:oleObj>
              </mc:Fallback>
            </mc:AlternateContent>
          </a:graphicData>
        </a:graphic>
      </p:graphicFrame>
      <p:graphicFrame>
        <p:nvGraphicFramePr>
          <p:cNvPr id="15" name="Object 32"/>
          <p:cNvGraphicFramePr>
            <a:graphicFrameLocks noChangeAspect="1"/>
          </p:cNvGraphicFramePr>
          <p:nvPr/>
        </p:nvGraphicFramePr>
        <p:xfrm>
          <a:off x="571472" y="5842020"/>
          <a:ext cx="4267200" cy="444500"/>
        </p:xfrm>
        <a:graphic>
          <a:graphicData uri="http://schemas.openxmlformats.org/presentationml/2006/ole">
            <mc:AlternateContent xmlns:mc="http://schemas.openxmlformats.org/markup-compatibility/2006">
              <mc:Choice xmlns:v="urn:schemas-microsoft-com:vml" Requires="v">
                <p:oleObj spid="_x0000_s5127" name="Equation" r:id="rId13" imgW="102412800" imgH="10668000" progId="Equation.3">
                  <p:embed/>
                </p:oleObj>
              </mc:Choice>
              <mc:Fallback>
                <p:oleObj name="Equation" r:id="rId13" imgW="102412800" imgH="10668000" progId="Equation.3">
                  <p:embed/>
                  <p:pic>
                    <p:nvPicPr>
                      <p:cNvPr id="0" name="图片 5126"/>
                      <p:cNvPicPr>
                        <a:picLocks noChangeAspect="1"/>
                      </p:cNvPicPr>
                      <p:nvPr/>
                    </p:nvPicPr>
                    <p:blipFill>
                      <a:blip r:embed="rId14"/>
                      <a:stretch>
                        <a:fillRect/>
                      </a:stretch>
                    </p:blipFill>
                    <p:spPr>
                      <a:xfrm>
                        <a:off x="571472" y="5842020"/>
                        <a:ext cx="4267200" cy="4445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56"/>
                                        </p:tgtEl>
                                        <p:attrNameLst>
                                          <p:attrName>style.visibility</p:attrName>
                                        </p:attrNameLst>
                                      </p:cBhvr>
                                      <p:to>
                                        <p:strVal val="visible"/>
                                      </p:to>
                                    </p:set>
                                    <p:animEffect transition="in" filter="wipe(left)">
                                      <p:cBhvr>
                                        <p:cTn id="7" dur="500"/>
                                        <p:tgtEl>
                                          <p:spTgt spid="829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948"/>
                                        </p:tgtEl>
                                        <p:attrNameLst>
                                          <p:attrName>style.visibility</p:attrName>
                                        </p:attrNameLst>
                                      </p:cBhvr>
                                      <p:to>
                                        <p:strVal val="visible"/>
                                      </p:to>
                                    </p:set>
                                    <p:animEffect transition="in" filter="wipe(left)">
                                      <p:cBhvr>
                                        <p:cTn id="12" dur="500"/>
                                        <p:tgtEl>
                                          <p:spTgt spid="8294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2952"/>
                                        </p:tgtEl>
                                        <p:attrNameLst>
                                          <p:attrName>style.visibility</p:attrName>
                                        </p:attrNameLst>
                                      </p:cBhvr>
                                      <p:to>
                                        <p:strVal val="visible"/>
                                      </p:to>
                                    </p:set>
                                    <p:animEffect transition="in" filter="wipe(left)">
                                      <p:cBhvr>
                                        <p:cTn id="16" dur="500"/>
                                        <p:tgtEl>
                                          <p:spTgt spid="8295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2953"/>
                                        </p:tgtEl>
                                        <p:attrNameLst>
                                          <p:attrName>style.visibility</p:attrName>
                                        </p:attrNameLst>
                                      </p:cBhvr>
                                      <p:to>
                                        <p:strVal val="visible"/>
                                      </p:to>
                                    </p:set>
                                    <p:animEffect transition="in" filter="wipe(left)">
                                      <p:cBhvr>
                                        <p:cTn id="21" dur="500"/>
                                        <p:tgtEl>
                                          <p:spTgt spid="829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3" grpId="0" autoUpdateAnimBg="0"/>
      <p:bldP spid="10" grpId="0"/>
      <p:bldP spid="1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57" name="Object 33"/>
          <p:cNvGraphicFramePr>
            <a:graphicFrameLocks noChangeAspect="1"/>
          </p:cNvGraphicFramePr>
          <p:nvPr/>
        </p:nvGraphicFramePr>
        <p:xfrm>
          <a:off x="733397" y="642918"/>
          <a:ext cx="5562600" cy="457200"/>
        </p:xfrm>
        <a:graphic>
          <a:graphicData uri="http://schemas.openxmlformats.org/presentationml/2006/ole">
            <mc:AlternateContent xmlns:mc="http://schemas.openxmlformats.org/markup-compatibility/2006">
              <mc:Choice xmlns:v="urn:schemas-microsoft-com:vml" Requires="v">
                <p:oleObj spid="_x0000_s6145" name="Equation" r:id="rId1" imgW="133502400" imgH="10972800" progId="Equation.3">
                  <p:embed/>
                </p:oleObj>
              </mc:Choice>
              <mc:Fallback>
                <p:oleObj name="Equation" r:id="rId1" imgW="133502400" imgH="10972800" progId="Equation.3">
                  <p:embed/>
                  <p:pic>
                    <p:nvPicPr>
                      <p:cNvPr id="0" name="图片 6144"/>
                      <p:cNvPicPr>
                        <a:picLocks noChangeAspect="1"/>
                      </p:cNvPicPr>
                      <p:nvPr/>
                    </p:nvPicPr>
                    <p:blipFill>
                      <a:blip r:embed="rId2"/>
                      <a:stretch>
                        <a:fillRect/>
                      </a:stretch>
                    </p:blipFill>
                    <p:spPr>
                      <a:xfrm>
                        <a:off x="733397" y="642918"/>
                        <a:ext cx="5562600" cy="457200"/>
                      </a:xfrm>
                      <a:prstGeom prst="rect">
                        <a:avLst/>
                      </a:prstGeom>
                      <a:noFill/>
                      <a:ln w="9525">
                        <a:noFill/>
                      </a:ln>
                    </p:spPr>
                  </p:pic>
                </p:oleObj>
              </mc:Fallback>
            </mc:AlternateContent>
          </a:graphicData>
        </a:graphic>
      </p:graphicFrame>
      <p:graphicFrame>
        <p:nvGraphicFramePr>
          <p:cNvPr id="52259" name="Object 35"/>
          <p:cNvGraphicFramePr>
            <a:graphicFrameLocks noChangeAspect="1"/>
          </p:cNvGraphicFramePr>
          <p:nvPr/>
        </p:nvGraphicFramePr>
        <p:xfrm>
          <a:off x="901672" y="1931968"/>
          <a:ext cx="3644900" cy="444500"/>
        </p:xfrm>
        <a:graphic>
          <a:graphicData uri="http://schemas.openxmlformats.org/presentationml/2006/ole">
            <mc:AlternateContent xmlns:mc="http://schemas.openxmlformats.org/markup-compatibility/2006">
              <mc:Choice xmlns:v="urn:schemas-microsoft-com:vml" Requires="v">
                <p:oleObj spid="_x0000_s6146" name="Equation" r:id="rId3" imgW="87477600" imgH="10668000" progId="Equation.3">
                  <p:embed/>
                </p:oleObj>
              </mc:Choice>
              <mc:Fallback>
                <p:oleObj name="Equation" r:id="rId3" imgW="87477600" imgH="10668000" progId="Equation.3">
                  <p:embed/>
                  <p:pic>
                    <p:nvPicPr>
                      <p:cNvPr id="0" name="图片 6145"/>
                      <p:cNvPicPr>
                        <a:picLocks noChangeAspect="1"/>
                      </p:cNvPicPr>
                      <p:nvPr/>
                    </p:nvPicPr>
                    <p:blipFill>
                      <a:blip r:embed="rId4"/>
                      <a:stretch>
                        <a:fillRect/>
                      </a:stretch>
                    </p:blipFill>
                    <p:spPr>
                      <a:xfrm>
                        <a:off x="901672" y="1931968"/>
                        <a:ext cx="3644900" cy="444500"/>
                      </a:xfrm>
                      <a:prstGeom prst="rect">
                        <a:avLst/>
                      </a:prstGeom>
                      <a:noFill/>
                      <a:ln w="9525">
                        <a:noFill/>
                      </a:ln>
                    </p:spPr>
                  </p:pic>
                </p:oleObj>
              </mc:Fallback>
            </mc:AlternateContent>
          </a:graphicData>
        </a:graphic>
      </p:graphicFrame>
      <p:graphicFrame>
        <p:nvGraphicFramePr>
          <p:cNvPr id="52260" name="Object 36"/>
          <p:cNvGraphicFramePr>
            <a:graphicFrameLocks noChangeAspect="1"/>
          </p:cNvGraphicFramePr>
          <p:nvPr/>
        </p:nvGraphicFramePr>
        <p:xfrm>
          <a:off x="4165572" y="1931968"/>
          <a:ext cx="2933700" cy="482600"/>
        </p:xfrm>
        <a:graphic>
          <a:graphicData uri="http://schemas.openxmlformats.org/presentationml/2006/ole">
            <mc:AlternateContent xmlns:mc="http://schemas.openxmlformats.org/markup-compatibility/2006">
              <mc:Choice xmlns:v="urn:schemas-microsoft-com:vml" Requires="v">
                <p:oleObj spid="_x0000_s6147" name="Equation" r:id="rId5" imgW="70408800" imgH="11582400" progId="Equation.3">
                  <p:embed/>
                </p:oleObj>
              </mc:Choice>
              <mc:Fallback>
                <p:oleObj name="Equation" r:id="rId5" imgW="70408800" imgH="11582400" progId="Equation.3">
                  <p:embed/>
                  <p:pic>
                    <p:nvPicPr>
                      <p:cNvPr id="0" name="图片 6146"/>
                      <p:cNvPicPr>
                        <a:picLocks noChangeAspect="1"/>
                      </p:cNvPicPr>
                      <p:nvPr/>
                    </p:nvPicPr>
                    <p:blipFill>
                      <a:blip r:embed="rId6"/>
                      <a:stretch>
                        <a:fillRect/>
                      </a:stretch>
                    </p:blipFill>
                    <p:spPr>
                      <a:xfrm>
                        <a:off x="4165572" y="1931968"/>
                        <a:ext cx="2933700" cy="482600"/>
                      </a:xfrm>
                      <a:prstGeom prst="rect">
                        <a:avLst/>
                      </a:prstGeom>
                      <a:noFill/>
                      <a:ln w="9525">
                        <a:noFill/>
                      </a:ln>
                    </p:spPr>
                  </p:pic>
                </p:oleObj>
              </mc:Fallback>
            </mc:AlternateContent>
          </a:graphicData>
        </a:graphic>
      </p:graphicFrame>
      <p:grpSp>
        <p:nvGrpSpPr>
          <p:cNvPr id="2" name="Group 38"/>
          <p:cNvGrpSpPr/>
          <p:nvPr/>
        </p:nvGrpSpPr>
        <p:grpSpPr bwMode="auto">
          <a:xfrm>
            <a:off x="642910" y="1246168"/>
            <a:ext cx="7529512" cy="519113"/>
            <a:chOff x="537" y="2976"/>
            <a:chExt cx="4743" cy="327"/>
          </a:xfrm>
        </p:grpSpPr>
        <p:sp>
          <p:nvSpPr>
            <p:cNvPr id="52258" name="Text Box 34"/>
            <p:cNvSpPr txBox="1">
              <a:spLocks noChangeArrowheads="1"/>
            </p:cNvSpPr>
            <p:nvPr/>
          </p:nvSpPr>
          <p:spPr bwMode="auto">
            <a:xfrm>
              <a:off x="537" y="2976"/>
              <a:ext cx="4743" cy="327"/>
            </a:xfrm>
            <a:prstGeom prst="rect">
              <a:avLst/>
            </a:prstGeom>
            <a:noFill/>
            <a:ln w="9525">
              <a:noFill/>
              <a:miter lim="800000"/>
            </a:ln>
            <a:effectLst/>
          </p:spPr>
          <p:txBody>
            <a:bodyPr>
              <a:spAutoFit/>
            </a:bodyPr>
            <a:lstStyle/>
            <a:p>
              <a:pPr>
                <a:spcBef>
                  <a:spcPct val="50000"/>
                </a:spcBef>
              </a:pPr>
              <a:r>
                <a:rPr lang="zh-CN" altLang="en-US" sz="2800" b="1"/>
                <a:t>由标准正态分布的分布函数         </a:t>
              </a:r>
              <a:r>
                <a:rPr lang="zh-CN" altLang="en-US" sz="2800" b="1">
                  <a:sym typeface="Math1" pitchFamily="2" charset="2"/>
                </a:rPr>
                <a:t>的单调性可知,</a:t>
              </a:r>
              <a:endParaRPr lang="zh-CN" altLang="en-US" sz="2800" b="1"/>
            </a:p>
          </p:txBody>
        </p:sp>
        <p:graphicFrame>
          <p:nvGraphicFramePr>
            <p:cNvPr id="52261" name="Object 37"/>
            <p:cNvGraphicFramePr>
              <a:graphicFrameLocks noChangeAspect="1"/>
            </p:cNvGraphicFramePr>
            <p:nvPr/>
          </p:nvGraphicFramePr>
          <p:xfrm>
            <a:off x="3312" y="3024"/>
            <a:ext cx="464" cy="248"/>
          </p:xfrm>
          <a:graphic>
            <a:graphicData uri="http://schemas.openxmlformats.org/presentationml/2006/ole">
              <mc:AlternateContent xmlns:mc="http://schemas.openxmlformats.org/markup-compatibility/2006">
                <mc:Choice xmlns:v="urn:schemas-microsoft-com:vml" Requires="v">
                  <p:oleObj spid="_x0000_s6148" name="Equation" r:id="rId7" imgW="17678400" imgH="9448800" progId="Equation.3">
                    <p:embed/>
                  </p:oleObj>
                </mc:Choice>
                <mc:Fallback>
                  <p:oleObj name="Equation" r:id="rId7" imgW="17678400" imgH="9448800" progId="Equation.3">
                    <p:embed/>
                    <p:pic>
                      <p:nvPicPr>
                        <p:cNvPr id="0" name="图片 6147"/>
                        <p:cNvPicPr>
                          <a:picLocks noChangeAspect="1"/>
                        </p:cNvPicPr>
                        <p:nvPr/>
                      </p:nvPicPr>
                      <p:blipFill>
                        <a:blip r:embed="rId8"/>
                        <a:stretch>
                          <a:fillRect/>
                        </a:stretch>
                      </p:blipFill>
                      <p:spPr>
                        <a:xfrm>
                          <a:off x="3312" y="3024"/>
                          <a:ext cx="464" cy="248"/>
                        </a:xfrm>
                        <a:prstGeom prst="rect">
                          <a:avLst/>
                        </a:prstGeom>
                        <a:noFill/>
                        <a:ln w="9525">
                          <a:noFill/>
                        </a:ln>
                      </p:spPr>
                    </p:pic>
                  </p:oleObj>
                </mc:Fallback>
              </mc:AlternateContent>
            </a:graphicData>
          </a:graphic>
        </p:graphicFrame>
      </p:grpSp>
      <p:graphicFrame>
        <p:nvGraphicFramePr>
          <p:cNvPr id="68618" name="Object 10"/>
          <p:cNvGraphicFramePr>
            <a:graphicFrameLocks noChangeAspect="1"/>
          </p:cNvGraphicFramePr>
          <p:nvPr/>
        </p:nvGraphicFramePr>
        <p:xfrm>
          <a:off x="928662" y="2571744"/>
          <a:ext cx="3760814" cy="794072"/>
        </p:xfrm>
        <a:graphic>
          <a:graphicData uri="http://schemas.openxmlformats.org/presentationml/2006/ole">
            <mc:AlternateContent xmlns:mc="http://schemas.openxmlformats.org/markup-compatibility/2006">
              <mc:Choice xmlns:v="urn:schemas-microsoft-com:vml" Requires="v">
                <p:oleObj spid="_x0000_s6149" name="Equation" r:id="rId9" imgW="103936800" imgH="21945600" progId="Equation.3">
                  <p:embed/>
                </p:oleObj>
              </mc:Choice>
              <mc:Fallback>
                <p:oleObj name="Equation" r:id="rId9" imgW="103936800" imgH="21945600" progId="Equation.3">
                  <p:embed/>
                  <p:pic>
                    <p:nvPicPr>
                      <p:cNvPr id="0" name="图片 6148"/>
                      <p:cNvPicPr>
                        <a:picLocks noChangeAspect="1"/>
                      </p:cNvPicPr>
                      <p:nvPr/>
                    </p:nvPicPr>
                    <p:blipFill>
                      <a:blip r:embed="rId10"/>
                      <a:stretch>
                        <a:fillRect/>
                      </a:stretch>
                    </p:blipFill>
                    <p:spPr>
                      <a:xfrm>
                        <a:off x="928662" y="2571744"/>
                        <a:ext cx="3760814" cy="794072"/>
                      </a:xfrm>
                      <a:prstGeom prst="rect">
                        <a:avLst/>
                      </a:prstGeom>
                      <a:noFill/>
                      <a:ln w="9525">
                        <a:noFill/>
                      </a:ln>
                    </p:spPr>
                  </p:pic>
                </p:oleObj>
              </mc:Fallback>
            </mc:AlternateContent>
          </a:graphicData>
        </a:graphic>
      </p:graphicFrame>
      <p:graphicFrame>
        <p:nvGraphicFramePr>
          <p:cNvPr id="68619" name="Object 11"/>
          <p:cNvGraphicFramePr>
            <a:graphicFrameLocks noChangeAspect="1"/>
          </p:cNvGraphicFramePr>
          <p:nvPr/>
        </p:nvGraphicFramePr>
        <p:xfrm>
          <a:off x="4643438" y="2643182"/>
          <a:ext cx="3071834" cy="801801"/>
        </p:xfrm>
        <a:graphic>
          <a:graphicData uri="http://schemas.openxmlformats.org/presentationml/2006/ole">
            <mc:AlternateContent xmlns:mc="http://schemas.openxmlformats.org/markup-compatibility/2006">
              <mc:Choice xmlns:v="urn:schemas-microsoft-com:vml" Requires="v">
                <p:oleObj spid="_x0000_s6150" name="Equation" r:id="rId11" imgW="89916000" imgH="23469600" progId="Equation.3">
                  <p:embed/>
                </p:oleObj>
              </mc:Choice>
              <mc:Fallback>
                <p:oleObj name="Equation" r:id="rId11" imgW="89916000" imgH="23469600" progId="Equation.3">
                  <p:embed/>
                  <p:pic>
                    <p:nvPicPr>
                      <p:cNvPr id="0" name="图片 6149"/>
                      <p:cNvPicPr>
                        <a:picLocks noChangeAspect="1"/>
                      </p:cNvPicPr>
                      <p:nvPr/>
                    </p:nvPicPr>
                    <p:blipFill>
                      <a:blip r:embed="rId12"/>
                      <a:stretch>
                        <a:fillRect/>
                      </a:stretch>
                    </p:blipFill>
                    <p:spPr>
                      <a:xfrm>
                        <a:off x="4643438" y="2643182"/>
                        <a:ext cx="3071834" cy="801801"/>
                      </a:xfrm>
                      <a:prstGeom prst="rect">
                        <a:avLst/>
                      </a:prstGeom>
                      <a:noFill/>
                      <a:ln w="9525">
                        <a:noFill/>
                      </a:ln>
                    </p:spPr>
                  </p:pic>
                </p:oleObj>
              </mc:Fallback>
            </mc:AlternateContent>
          </a:graphicData>
        </a:graphic>
      </p:graphicFrame>
      <p:graphicFrame>
        <p:nvGraphicFramePr>
          <p:cNvPr id="68620" name="Object 12"/>
          <p:cNvGraphicFramePr>
            <a:graphicFrameLocks noChangeAspect="1"/>
          </p:cNvGraphicFramePr>
          <p:nvPr/>
        </p:nvGraphicFramePr>
        <p:xfrm>
          <a:off x="928662" y="3571876"/>
          <a:ext cx="2786082" cy="834741"/>
        </p:xfrm>
        <a:graphic>
          <a:graphicData uri="http://schemas.openxmlformats.org/presentationml/2006/ole">
            <mc:AlternateContent xmlns:mc="http://schemas.openxmlformats.org/markup-compatibility/2006">
              <mc:Choice xmlns:v="urn:schemas-microsoft-com:vml" Requires="v">
                <p:oleObj spid="_x0000_s6151" name="Equation" r:id="rId13" imgW="78333600" imgH="23469600" progId="Equation.3">
                  <p:embed/>
                </p:oleObj>
              </mc:Choice>
              <mc:Fallback>
                <p:oleObj name="Equation" r:id="rId13" imgW="78333600" imgH="23469600" progId="Equation.3">
                  <p:embed/>
                  <p:pic>
                    <p:nvPicPr>
                      <p:cNvPr id="0" name="图片 6150"/>
                      <p:cNvPicPr>
                        <a:picLocks noChangeAspect="1"/>
                      </p:cNvPicPr>
                      <p:nvPr/>
                    </p:nvPicPr>
                    <p:blipFill>
                      <a:blip r:embed="rId14"/>
                      <a:stretch>
                        <a:fillRect/>
                      </a:stretch>
                    </p:blipFill>
                    <p:spPr>
                      <a:xfrm>
                        <a:off x="928662" y="3571876"/>
                        <a:ext cx="2786082" cy="834741"/>
                      </a:xfrm>
                      <a:prstGeom prst="rect">
                        <a:avLst/>
                      </a:prstGeom>
                      <a:noFill/>
                      <a:ln w="9525">
                        <a:noFill/>
                      </a:ln>
                    </p:spPr>
                  </p:pic>
                </p:oleObj>
              </mc:Fallback>
            </mc:AlternateContent>
          </a:graphicData>
        </a:graphic>
      </p:graphicFrame>
      <p:graphicFrame>
        <p:nvGraphicFramePr>
          <p:cNvPr id="68621" name="Object 13"/>
          <p:cNvGraphicFramePr>
            <a:graphicFrameLocks noChangeAspect="1"/>
          </p:cNvGraphicFramePr>
          <p:nvPr/>
        </p:nvGraphicFramePr>
        <p:xfrm>
          <a:off x="3500430" y="3571876"/>
          <a:ext cx="2357454" cy="757753"/>
        </p:xfrm>
        <a:graphic>
          <a:graphicData uri="http://schemas.openxmlformats.org/presentationml/2006/ole">
            <mc:AlternateContent xmlns:mc="http://schemas.openxmlformats.org/markup-compatibility/2006">
              <mc:Choice xmlns:v="urn:schemas-microsoft-com:vml" Requires="v">
                <p:oleObj spid="_x0000_s6152" name="Equation" r:id="rId15" imgW="68275200" imgH="21945600" progId="Equation.3">
                  <p:embed/>
                </p:oleObj>
              </mc:Choice>
              <mc:Fallback>
                <p:oleObj name="Equation" r:id="rId15" imgW="68275200" imgH="21945600" progId="Equation.3">
                  <p:embed/>
                  <p:pic>
                    <p:nvPicPr>
                      <p:cNvPr id="0" name="图片 6151"/>
                      <p:cNvPicPr>
                        <a:picLocks noChangeAspect="1"/>
                      </p:cNvPicPr>
                      <p:nvPr/>
                    </p:nvPicPr>
                    <p:blipFill>
                      <a:blip r:embed="rId16"/>
                      <a:stretch>
                        <a:fillRect/>
                      </a:stretch>
                    </p:blipFill>
                    <p:spPr>
                      <a:xfrm>
                        <a:off x="3500430" y="3571876"/>
                        <a:ext cx="2357454" cy="757753"/>
                      </a:xfrm>
                      <a:prstGeom prst="rect">
                        <a:avLst/>
                      </a:prstGeom>
                      <a:noFill/>
                      <a:ln w="9525">
                        <a:noFill/>
                      </a:ln>
                    </p:spPr>
                  </p:pic>
                </p:oleObj>
              </mc:Fallback>
            </mc:AlternateContent>
          </a:graphicData>
        </a:graphic>
      </p:graphicFrame>
      <p:graphicFrame>
        <p:nvGraphicFramePr>
          <p:cNvPr id="68622" name="Object 14"/>
          <p:cNvGraphicFramePr>
            <a:graphicFrameLocks noChangeAspect="1"/>
          </p:cNvGraphicFramePr>
          <p:nvPr/>
        </p:nvGraphicFramePr>
        <p:xfrm>
          <a:off x="5857884" y="3571876"/>
          <a:ext cx="1785950" cy="807659"/>
        </p:xfrm>
        <a:graphic>
          <a:graphicData uri="http://schemas.openxmlformats.org/presentationml/2006/ole">
            <mc:AlternateContent xmlns:mc="http://schemas.openxmlformats.org/markup-compatibility/2006">
              <mc:Choice xmlns:v="urn:schemas-microsoft-com:vml" Requires="v">
                <p:oleObj spid="_x0000_s6153" name="Equation" r:id="rId17" imgW="47853600" imgH="21640800" progId="Equation.3">
                  <p:embed/>
                </p:oleObj>
              </mc:Choice>
              <mc:Fallback>
                <p:oleObj name="Equation" r:id="rId17" imgW="47853600" imgH="21640800" progId="Equation.3">
                  <p:embed/>
                  <p:pic>
                    <p:nvPicPr>
                      <p:cNvPr id="0" name="图片 6152"/>
                      <p:cNvPicPr>
                        <a:picLocks noChangeAspect="1"/>
                      </p:cNvPicPr>
                      <p:nvPr/>
                    </p:nvPicPr>
                    <p:blipFill>
                      <a:blip r:embed="rId18"/>
                      <a:stretch>
                        <a:fillRect/>
                      </a:stretch>
                    </p:blipFill>
                    <p:spPr>
                      <a:xfrm>
                        <a:off x="5857884" y="3571876"/>
                        <a:ext cx="1785950" cy="807659"/>
                      </a:xfrm>
                      <a:prstGeom prst="rect">
                        <a:avLst/>
                      </a:prstGeom>
                      <a:noFill/>
                      <a:ln w="9525">
                        <a:noFill/>
                      </a:ln>
                    </p:spPr>
                  </p:pic>
                </p:oleObj>
              </mc:Fallback>
            </mc:AlternateContent>
          </a:graphicData>
        </a:graphic>
      </p:graphicFrame>
      <p:graphicFrame>
        <p:nvGraphicFramePr>
          <p:cNvPr id="68623" name="Object 15"/>
          <p:cNvGraphicFramePr>
            <a:graphicFrameLocks noChangeAspect="1"/>
          </p:cNvGraphicFramePr>
          <p:nvPr/>
        </p:nvGraphicFramePr>
        <p:xfrm>
          <a:off x="712760" y="4770450"/>
          <a:ext cx="6096000" cy="444500"/>
        </p:xfrm>
        <a:graphic>
          <a:graphicData uri="http://schemas.openxmlformats.org/presentationml/2006/ole">
            <mc:AlternateContent xmlns:mc="http://schemas.openxmlformats.org/markup-compatibility/2006">
              <mc:Choice xmlns:v="urn:schemas-microsoft-com:vml" Requires="v">
                <p:oleObj spid="_x0000_s6154" name="Equation" r:id="rId19" imgW="146304000" imgH="10668000" progId="Equation.3">
                  <p:embed/>
                </p:oleObj>
              </mc:Choice>
              <mc:Fallback>
                <p:oleObj name="Equation" r:id="rId19" imgW="146304000" imgH="10668000" progId="Equation.3">
                  <p:embed/>
                  <p:pic>
                    <p:nvPicPr>
                      <p:cNvPr id="0" name="图片 6153"/>
                      <p:cNvPicPr>
                        <a:picLocks noChangeAspect="1"/>
                      </p:cNvPicPr>
                      <p:nvPr/>
                    </p:nvPicPr>
                    <p:blipFill>
                      <a:blip r:embed="rId20"/>
                      <a:stretch>
                        <a:fillRect/>
                      </a:stretch>
                    </p:blipFill>
                    <p:spPr>
                      <a:xfrm>
                        <a:off x="712760" y="4770450"/>
                        <a:ext cx="6096000" cy="444500"/>
                      </a:xfrm>
                      <a:prstGeom prst="rect">
                        <a:avLst/>
                      </a:prstGeom>
                      <a:noFill/>
                      <a:ln w="9525">
                        <a:noFill/>
                      </a:ln>
                    </p:spPr>
                  </p:pic>
                </p:oleObj>
              </mc:Fallback>
            </mc:AlternateContent>
          </a:graphicData>
        </a:graphic>
      </p:graphicFrame>
      <p:graphicFrame>
        <p:nvGraphicFramePr>
          <p:cNvPr id="68624" name="Object 16"/>
          <p:cNvGraphicFramePr>
            <a:graphicFrameLocks noChangeAspect="1"/>
          </p:cNvGraphicFramePr>
          <p:nvPr/>
        </p:nvGraphicFramePr>
        <p:xfrm>
          <a:off x="642910" y="5257800"/>
          <a:ext cx="3286148" cy="815871"/>
        </p:xfrm>
        <a:graphic>
          <a:graphicData uri="http://schemas.openxmlformats.org/presentationml/2006/ole">
            <mc:AlternateContent xmlns:mc="http://schemas.openxmlformats.org/markup-compatibility/2006">
              <mc:Choice xmlns:v="urn:schemas-microsoft-com:vml" Requires="v">
                <p:oleObj spid="_x0000_s6155" name="Equation" r:id="rId21" imgW="88392000" imgH="21945600" progId="Equation.3">
                  <p:embed/>
                </p:oleObj>
              </mc:Choice>
              <mc:Fallback>
                <p:oleObj name="Equation" r:id="rId21" imgW="88392000" imgH="21945600" progId="Equation.3">
                  <p:embed/>
                  <p:pic>
                    <p:nvPicPr>
                      <p:cNvPr id="0" name="图片 6154"/>
                      <p:cNvPicPr>
                        <a:picLocks noChangeAspect="1"/>
                      </p:cNvPicPr>
                      <p:nvPr/>
                    </p:nvPicPr>
                    <p:blipFill>
                      <a:blip r:embed="rId22"/>
                      <a:stretch>
                        <a:fillRect/>
                      </a:stretch>
                    </p:blipFill>
                    <p:spPr>
                      <a:xfrm>
                        <a:off x="642910" y="5257800"/>
                        <a:ext cx="3286148" cy="815871"/>
                      </a:xfrm>
                      <a:prstGeom prst="rect">
                        <a:avLst/>
                      </a:prstGeom>
                      <a:noFill/>
                      <a:ln w="9525">
                        <a:noFill/>
                      </a:ln>
                    </p:spPr>
                  </p:pic>
                </p:oleObj>
              </mc:Fallback>
            </mc:AlternateContent>
          </a:graphicData>
        </a:graphic>
      </p:graphicFrame>
      <p:graphicFrame>
        <p:nvGraphicFramePr>
          <p:cNvPr id="68625" name="Object 17"/>
          <p:cNvGraphicFramePr>
            <a:graphicFrameLocks noChangeAspect="1"/>
          </p:cNvGraphicFramePr>
          <p:nvPr/>
        </p:nvGraphicFramePr>
        <p:xfrm>
          <a:off x="3857620" y="5429264"/>
          <a:ext cx="2786082" cy="546291"/>
        </p:xfrm>
        <a:graphic>
          <a:graphicData uri="http://schemas.openxmlformats.org/presentationml/2006/ole">
            <mc:AlternateContent xmlns:mc="http://schemas.openxmlformats.org/markup-compatibility/2006">
              <mc:Choice xmlns:v="urn:schemas-microsoft-com:vml" Requires="v">
                <p:oleObj spid="_x0000_s6156" name="Equation" r:id="rId23" imgW="31089600" imgH="6096000" progId="Equation.DSMT4">
                  <p:embed/>
                </p:oleObj>
              </mc:Choice>
              <mc:Fallback>
                <p:oleObj name="Equation" r:id="rId23" imgW="31089600" imgH="6096000" progId="Equation.DSMT4">
                  <p:embed/>
                  <p:pic>
                    <p:nvPicPr>
                      <p:cNvPr id="0" name="图片 6155"/>
                      <p:cNvPicPr>
                        <a:picLocks noChangeAspect="1"/>
                      </p:cNvPicPr>
                      <p:nvPr/>
                    </p:nvPicPr>
                    <p:blipFill>
                      <a:blip r:embed="rId24"/>
                      <a:stretch>
                        <a:fillRect/>
                      </a:stretch>
                    </p:blipFill>
                    <p:spPr>
                      <a:xfrm>
                        <a:off x="3857620" y="5429264"/>
                        <a:ext cx="2786082" cy="546291"/>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257"/>
                                        </p:tgtEl>
                                        <p:attrNameLst>
                                          <p:attrName>style.visibility</p:attrName>
                                        </p:attrNameLst>
                                      </p:cBhvr>
                                      <p:to>
                                        <p:strVal val="visible"/>
                                      </p:to>
                                    </p:set>
                                    <p:animEffect transition="in" filter="wipe(left)">
                                      <p:cBhvr>
                                        <p:cTn id="7" dur="500"/>
                                        <p:tgtEl>
                                          <p:spTgt spid="52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259"/>
                                        </p:tgtEl>
                                        <p:attrNameLst>
                                          <p:attrName>style.visibility</p:attrName>
                                        </p:attrNameLst>
                                      </p:cBhvr>
                                      <p:to>
                                        <p:strVal val="visible"/>
                                      </p:to>
                                    </p:set>
                                    <p:animEffect transition="in" filter="wipe(left)">
                                      <p:cBhvr>
                                        <p:cTn id="17" dur="500"/>
                                        <p:tgtEl>
                                          <p:spTgt spid="522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60"/>
                                        </p:tgtEl>
                                        <p:attrNameLst>
                                          <p:attrName>style.visibility</p:attrName>
                                        </p:attrNameLst>
                                      </p:cBhvr>
                                      <p:to>
                                        <p:strVal val="visible"/>
                                      </p:to>
                                    </p:set>
                                    <p:animEffect transition="in" filter="wipe(left)">
                                      <p:cBhvr>
                                        <p:cTn id="22" dur="500"/>
                                        <p:tgtEl>
                                          <p:spTgt spid="522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618"/>
                                        </p:tgtEl>
                                        <p:attrNameLst>
                                          <p:attrName>style.visibility</p:attrName>
                                        </p:attrNameLst>
                                      </p:cBhvr>
                                      <p:to>
                                        <p:strVal val="visible"/>
                                      </p:to>
                                    </p:set>
                                    <p:animEffect transition="in" filter="wipe(left)">
                                      <p:cBhvr>
                                        <p:cTn id="27" dur="500"/>
                                        <p:tgtEl>
                                          <p:spTgt spid="686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8619"/>
                                        </p:tgtEl>
                                        <p:attrNameLst>
                                          <p:attrName>style.visibility</p:attrName>
                                        </p:attrNameLst>
                                      </p:cBhvr>
                                      <p:to>
                                        <p:strVal val="visible"/>
                                      </p:to>
                                    </p:set>
                                    <p:animEffect transition="in" filter="wipe(left)">
                                      <p:cBhvr>
                                        <p:cTn id="32" dur="500"/>
                                        <p:tgtEl>
                                          <p:spTgt spid="686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8620"/>
                                        </p:tgtEl>
                                        <p:attrNameLst>
                                          <p:attrName>style.visibility</p:attrName>
                                        </p:attrNameLst>
                                      </p:cBhvr>
                                      <p:to>
                                        <p:strVal val="visible"/>
                                      </p:to>
                                    </p:set>
                                    <p:animEffect transition="in" filter="wipe(left)">
                                      <p:cBhvr>
                                        <p:cTn id="37" dur="500"/>
                                        <p:tgtEl>
                                          <p:spTgt spid="686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8621"/>
                                        </p:tgtEl>
                                        <p:attrNameLst>
                                          <p:attrName>style.visibility</p:attrName>
                                        </p:attrNameLst>
                                      </p:cBhvr>
                                      <p:to>
                                        <p:strVal val="visible"/>
                                      </p:to>
                                    </p:set>
                                    <p:animEffect transition="in" filter="wipe(left)">
                                      <p:cBhvr>
                                        <p:cTn id="42" dur="500"/>
                                        <p:tgtEl>
                                          <p:spTgt spid="686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8622"/>
                                        </p:tgtEl>
                                        <p:attrNameLst>
                                          <p:attrName>style.visibility</p:attrName>
                                        </p:attrNameLst>
                                      </p:cBhvr>
                                      <p:to>
                                        <p:strVal val="visible"/>
                                      </p:to>
                                    </p:set>
                                    <p:animEffect transition="in" filter="wipe(left)">
                                      <p:cBhvr>
                                        <p:cTn id="47" dur="500"/>
                                        <p:tgtEl>
                                          <p:spTgt spid="686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8623"/>
                                        </p:tgtEl>
                                        <p:attrNameLst>
                                          <p:attrName>style.visibility</p:attrName>
                                        </p:attrNameLst>
                                      </p:cBhvr>
                                      <p:to>
                                        <p:strVal val="visible"/>
                                      </p:to>
                                    </p:set>
                                    <p:animEffect transition="in" filter="wipe(left)">
                                      <p:cBhvr>
                                        <p:cTn id="52" dur="500"/>
                                        <p:tgtEl>
                                          <p:spTgt spid="686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8624"/>
                                        </p:tgtEl>
                                        <p:attrNameLst>
                                          <p:attrName>style.visibility</p:attrName>
                                        </p:attrNameLst>
                                      </p:cBhvr>
                                      <p:to>
                                        <p:strVal val="visible"/>
                                      </p:to>
                                    </p:set>
                                    <p:animEffect transition="in" filter="wipe(left)">
                                      <p:cBhvr>
                                        <p:cTn id="57" dur="500"/>
                                        <p:tgtEl>
                                          <p:spTgt spid="686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8625"/>
                                        </p:tgtEl>
                                        <p:attrNameLst>
                                          <p:attrName>style.visibility</p:attrName>
                                        </p:attrNameLst>
                                      </p:cBhvr>
                                      <p:to>
                                        <p:strVal val="visible"/>
                                      </p:to>
                                    </p:set>
                                    <p:animEffect transition="in" filter="wipe(left)">
                                      <p:cBhvr>
                                        <p:cTn id="62" dur="500"/>
                                        <p:tgtEl>
                                          <p:spTgt spid="68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2"/>
          <p:cNvGraphicFramePr>
            <a:graphicFrameLocks noChangeAspect="1"/>
          </p:cNvGraphicFramePr>
          <p:nvPr/>
        </p:nvGraphicFramePr>
        <p:xfrm>
          <a:off x="912813" y="914400"/>
          <a:ext cx="7543800" cy="444500"/>
        </p:xfrm>
        <a:graphic>
          <a:graphicData uri="http://schemas.openxmlformats.org/presentationml/2006/ole">
            <mc:AlternateContent xmlns:mc="http://schemas.openxmlformats.org/markup-compatibility/2006">
              <mc:Choice xmlns:v="urn:schemas-microsoft-com:vml" Requires="v">
                <p:oleObj spid="_x0000_s7169" name="Equation" r:id="rId1" imgW="181051200" imgH="10668000" progId="Equation.3">
                  <p:embed/>
                </p:oleObj>
              </mc:Choice>
              <mc:Fallback>
                <p:oleObj name="Equation" r:id="rId1" imgW="181051200" imgH="10668000" progId="Equation.3">
                  <p:embed/>
                  <p:pic>
                    <p:nvPicPr>
                      <p:cNvPr id="0" name="图片 7168"/>
                      <p:cNvPicPr>
                        <a:picLocks noChangeAspect="1"/>
                      </p:cNvPicPr>
                      <p:nvPr/>
                    </p:nvPicPr>
                    <p:blipFill>
                      <a:blip r:embed="rId2"/>
                      <a:stretch>
                        <a:fillRect/>
                      </a:stretch>
                    </p:blipFill>
                    <p:spPr>
                      <a:xfrm>
                        <a:off x="912813" y="914400"/>
                        <a:ext cx="7543800" cy="444500"/>
                      </a:xfrm>
                      <a:prstGeom prst="rect">
                        <a:avLst/>
                      </a:prstGeom>
                      <a:noFill/>
                      <a:ln w="9525">
                        <a:noFill/>
                      </a:ln>
                    </p:spPr>
                  </p:pic>
                </p:oleObj>
              </mc:Fallback>
            </mc:AlternateContent>
          </a:graphicData>
        </a:graphic>
      </p:graphicFrame>
      <p:graphicFrame>
        <p:nvGraphicFramePr>
          <p:cNvPr id="83971" name="Object 3"/>
          <p:cNvGraphicFramePr>
            <a:graphicFrameLocks noChangeAspect="1"/>
          </p:cNvGraphicFramePr>
          <p:nvPr/>
        </p:nvGraphicFramePr>
        <p:xfrm>
          <a:off x="1092200" y="1636713"/>
          <a:ext cx="3073400" cy="469900"/>
        </p:xfrm>
        <a:graphic>
          <a:graphicData uri="http://schemas.openxmlformats.org/presentationml/2006/ole">
            <mc:AlternateContent xmlns:mc="http://schemas.openxmlformats.org/markup-compatibility/2006">
              <mc:Choice xmlns:v="urn:schemas-microsoft-com:vml" Requires="v">
                <p:oleObj spid="_x0000_s7170" name="Equation" r:id="rId3" imgW="73761600" imgH="11277600" progId="Equation.3">
                  <p:embed/>
                </p:oleObj>
              </mc:Choice>
              <mc:Fallback>
                <p:oleObj name="Equation" r:id="rId3" imgW="73761600" imgH="11277600" progId="Equation.3">
                  <p:embed/>
                  <p:pic>
                    <p:nvPicPr>
                      <p:cNvPr id="0" name="图片 7169"/>
                      <p:cNvPicPr>
                        <a:picLocks noChangeAspect="1"/>
                      </p:cNvPicPr>
                      <p:nvPr/>
                    </p:nvPicPr>
                    <p:blipFill>
                      <a:blip r:embed="rId4"/>
                      <a:stretch>
                        <a:fillRect/>
                      </a:stretch>
                    </p:blipFill>
                    <p:spPr>
                      <a:xfrm>
                        <a:off x="1092200" y="1636713"/>
                        <a:ext cx="3073400" cy="469900"/>
                      </a:xfrm>
                      <a:prstGeom prst="rect">
                        <a:avLst/>
                      </a:prstGeom>
                      <a:noFill/>
                      <a:ln w="9525">
                        <a:noFill/>
                      </a:ln>
                    </p:spPr>
                  </p:pic>
                </p:oleObj>
              </mc:Fallback>
            </mc:AlternateContent>
          </a:graphicData>
        </a:graphic>
      </p:graphicFrame>
      <p:graphicFrame>
        <p:nvGraphicFramePr>
          <p:cNvPr id="83972" name="Object 4"/>
          <p:cNvGraphicFramePr>
            <a:graphicFrameLocks noChangeAspect="1"/>
          </p:cNvGraphicFramePr>
          <p:nvPr/>
        </p:nvGraphicFramePr>
        <p:xfrm>
          <a:off x="4330700" y="1497013"/>
          <a:ext cx="2311400" cy="850900"/>
        </p:xfrm>
        <a:graphic>
          <a:graphicData uri="http://schemas.openxmlformats.org/presentationml/2006/ole">
            <mc:AlternateContent xmlns:mc="http://schemas.openxmlformats.org/markup-compatibility/2006">
              <mc:Choice xmlns:v="urn:schemas-microsoft-com:vml" Requires="v">
                <p:oleObj spid="_x0000_s7171" name="Equation" r:id="rId5" imgW="55473600" imgH="20421600" progId="Equation.3">
                  <p:embed/>
                </p:oleObj>
              </mc:Choice>
              <mc:Fallback>
                <p:oleObj name="Equation" r:id="rId5" imgW="55473600" imgH="20421600" progId="Equation.3">
                  <p:embed/>
                  <p:pic>
                    <p:nvPicPr>
                      <p:cNvPr id="0" name="图片 7170"/>
                      <p:cNvPicPr>
                        <a:picLocks noChangeAspect="1"/>
                      </p:cNvPicPr>
                      <p:nvPr/>
                    </p:nvPicPr>
                    <p:blipFill>
                      <a:blip r:embed="rId6"/>
                      <a:stretch>
                        <a:fillRect/>
                      </a:stretch>
                    </p:blipFill>
                    <p:spPr>
                      <a:xfrm>
                        <a:off x="4330700" y="1497013"/>
                        <a:ext cx="2311400" cy="850900"/>
                      </a:xfrm>
                      <a:prstGeom prst="rect">
                        <a:avLst/>
                      </a:prstGeom>
                      <a:noFill/>
                      <a:ln w="9525">
                        <a:noFill/>
                      </a:ln>
                    </p:spPr>
                  </p:pic>
                </p:oleObj>
              </mc:Fallback>
            </mc:AlternateContent>
          </a:graphicData>
        </a:graphic>
      </p:graphicFrame>
      <p:graphicFrame>
        <p:nvGraphicFramePr>
          <p:cNvPr id="83974" name="Object 6"/>
          <p:cNvGraphicFramePr>
            <a:graphicFrameLocks noChangeAspect="1"/>
          </p:cNvGraphicFramePr>
          <p:nvPr/>
        </p:nvGraphicFramePr>
        <p:xfrm>
          <a:off x="944563" y="2487613"/>
          <a:ext cx="7886700" cy="965200"/>
        </p:xfrm>
        <a:graphic>
          <a:graphicData uri="http://schemas.openxmlformats.org/presentationml/2006/ole">
            <mc:AlternateContent xmlns:mc="http://schemas.openxmlformats.org/markup-compatibility/2006">
              <mc:Choice xmlns:v="urn:schemas-microsoft-com:vml" Requires="v">
                <p:oleObj spid="_x0000_s7172" name="Equation" r:id="rId7" imgW="189280800" imgH="23164800" progId="Equation.3">
                  <p:embed/>
                </p:oleObj>
              </mc:Choice>
              <mc:Fallback>
                <p:oleObj name="Equation" r:id="rId7" imgW="189280800" imgH="23164800" progId="Equation.3">
                  <p:embed/>
                  <p:pic>
                    <p:nvPicPr>
                      <p:cNvPr id="0" name="图片 7171"/>
                      <p:cNvPicPr>
                        <a:picLocks noChangeAspect="1"/>
                      </p:cNvPicPr>
                      <p:nvPr/>
                    </p:nvPicPr>
                    <p:blipFill>
                      <a:blip r:embed="rId8"/>
                      <a:stretch>
                        <a:fillRect/>
                      </a:stretch>
                    </p:blipFill>
                    <p:spPr>
                      <a:xfrm>
                        <a:off x="944563" y="2487613"/>
                        <a:ext cx="7886700" cy="965200"/>
                      </a:xfrm>
                      <a:prstGeom prst="rect">
                        <a:avLst/>
                      </a:prstGeom>
                      <a:noFill/>
                      <a:ln w="9525">
                        <a:noFill/>
                      </a:ln>
                    </p:spPr>
                  </p:pic>
                </p:oleObj>
              </mc:Fallback>
            </mc:AlternateContent>
          </a:graphicData>
        </a:graphic>
      </p:graphicFrame>
      <p:graphicFrame>
        <p:nvGraphicFramePr>
          <p:cNvPr id="83975" name="Object 7"/>
          <p:cNvGraphicFramePr>
            <a:graphicFrameLocks noChangeAspect="1"/>
          </p:cNvGraphicFramePr>
          <p:nvPr/>
        </p:nvGraphicFramePr>
        <p:xfrm>
          <a:off x="890588" y="3630613"/>
          <a:ext cx="8013700" cy="444500"/>
        </p:xfrm>
        <a:graphic>
          <a:graphicData uri="http://schemas.openxmlformats.org/presentationml/2006/ole">
            <mc:AlternateContent xmlns:mc="http://schemas.openxmlformats.org/markup-compatibility/2006">
              <mc:Choice xmlns:v="urn:schemas-microsoft-com:vml" Requires="v">
                <p:oleObj spid="_x0000_s7173" name="Equation" r:id="rId9" imgW="192328800" imgH="10668000" progId="Equation.3">
                  <p:embed/>
                </p:oleObj>
              </mc:Choice>
              <mc:Fallback>
                <p:oleObj name="Equation" r:id="rId9" imgW="192328800" imgH="10668000" progId="Equation.3">
                  <p:embed/>
                  <p:pic>
                    <p:nvPicPr>
                      <p:cNvPr id="0" name="图片 7172"/>
                      <p:cNvPicPr>
                        <a:picLocks noChangeAspect="1"/>
                      </p:cNvPicPr>
                      <p:nvPr/>
                    </p:nvPicPr>
                    <p:blipFill>
                      <a:blip r:embed="rId10"/>
                      <a:stretch>
                        <a:fillRect/>
                      </a:stretch>
                    </p:blipFill>
                    <p:spPr>
                      <a:xfrm>
                        <a:off x="890588" y="3630613"/>
                        <a:ext cx="8013700" cy="444500"/>
                      </a:xfrm>
                      <a:prstGeom prst="rect">
                        <a:avLst/>
                      </a:prstGeom>
                      <a:noFill/>
                      <a:ln w="9525">
                        <a:noFill/>
                      </a:ln>
                    </p:spPr>
                  </p:pic>
                </p:oleObj>
              </mc:Fallback>
            </mc:AlternateContent>
          </a:graphicData>
        </a:graphic>
      </p:graphicFrame>
      <p:graphicFrame>
        <p:nvGraphicFramePr>
          <p:cNvPr id="83976" name="Object 8"/>
          <p:cNvGraphicFramePr>
            <a:graphicFrameLocks noChangeAspect="1"/>
          </p:cNvGraphicFramePr>
          <p:nvPr/>
        </p:nvGraphicFramePr>
        <p:xfrm>
          <a:off x="893763" y="4303713"/>
          <a:ext cx="7835900" cy="990600"/>
        </p:xfrm>
        <a:graphic>
          <a:graphicData uri="http://schemas.openxmlformats.org/presentationml/2006/ole">
            <mc:AlternateContent xmlns:mc="http://schemas.openxmlformats.org/markup-compatibility/2006">
              <mc:Choice xmlns:v="urn:schemas-microsoft-com:vml" Requires="v">
                <p:oleObj spid="_x0000_s7174" name="Equation" r:id="rId11" imgW="188061600" imgH="23774400" progId="Equation.3">
                  <p:embed/>
                </p:oleObj>
              </mc:Choice>
              <mc:Fallback>
                <p:oleObj name="Equation" r:id="rId11" imgW="188061600" imgH="23774400" progId="Equation.3">
                  <p:embed/>
                  <p:pic>
                    <p:nvPicPr>
                      <p:cNvPr id="0" name="图片 7173"/>
                      <p:cNvPicPr>
                        <a:picLocks noChangeAspect="1"/>
                      </p:cNvPicPr>
                      <p:nvPr/>
                    </p:nvPicPr>
                    <p:blipFill>
                      <a:blip r:embed="rId12"/>
                      <a:stretch>
                        <a:fillRect/>
                      </a:stretch>
                    </p:blipFill>
                    <p:spPr>
                      <a:xfrm>
                        <a:off x="893763" y="4303713"/>
                        <a:ext cx="7835900" cy="990600"/>
                      </a:xfrm>
                      <a:prstGeom prst="rect">
                        <a:avLst/>
                      </a:prstGeom>
                      <a:noFill/>
                      <a:ln w="9525">
                        <a:noFill/>
                      </a:ln>
                    </p:spPr>
                  </p:pic>
                </p:oleObj>
              </mc:Fallback>
            </mc:AlternateContent>
          </a:graphicData>
        </a:graphic>
      </p:graphicFrame>
      <p:sp>
        <p:nvSpPr>
          <p:cNvPr id="83977" name="Text Box 9"/>
          <p:cNvSpPr txBox="1">
            <a:spLocks noChangeArrowheads="1"/>
          </p:cNvSpPr>
          <p:nvPr/>
        </p:nvSpPr>
        <p:spPr bwMode="auto">
          <a:xfrm>
            <a:off x="831850" y="5459413"/>
            <a:ext cx="7924800" cy="519112"/>
          </a:xfrm>
          <a:prstGeom prst="rect">
            <a:avLst/>
          </a:prstGeom>
          <a:noFill/>
          <a:ln w="9525">
            <a:noFill/>
            <a:miter lim="800000"/>
          </a:ln>
          <a:effectLst/>
        </p:spPr>
        <p:txBody>
          <a:bodyPr>
            <a:spAutoFit/>
          </a:bodyPr>
          <a:lstStyle/>
          <a:p>
            <a:pPr>
              <a:spcBef>
                <a:spcPct val="50000"/>
              </a:spcBef>
            </a:pPr>
            <a:r>
              <a:rPr lang="zh-CN" altLang="en-US" sz="2800" b="1"/>
              <a:t>第二类形式的检验问题可归结为第一类形式讨论.</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wipe(left)">
                                      <p:cBhvr>
                                        <p:cTn id="7" dur="500"/>
                                        <p:tgtEl>
                                          <p:spTgt spid="839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wipe(left)">
                                      <p:cBhvr>
                                        <p:cTn id="12" dur="500"/>
                                        <p:tgtEl>
                                          <p:spTgt spid="839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974"/>
                                        </p:tgtEl>
                                        <p:attrNameLst>
                                          <p:attrName>style.visibility</p:attrName>
                                        </p:attrNameLst>
                                      </p:cBhvr>
                                      <p:to>
                                        <p:strVal val="visible"/>
                                      </p:to>
                                    </p:set>
                                    <p:animEffect transition="in" filter="wipe(left)">
                                      <p:cBhvr>
                                        <p:cTn id="17" dur="500"/>
                                        <p:tgtEl>
                                          <p:spTgt spid="839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3975"/>
                                        </p:tgtEl>
                                        <p:attrNameLst>
                                          <p:attrName>style.visibility</p:attrName>
                                        </p:attrNameLst>
                                      </p:cBhvr>
                                      <p:to>
                                        <p:strVal val="visible"/>
                                      </p:to>
                                    </p:set>
                                    <p:animEffect transition="in" filter="wipe(left)">
                                      <p:cBhvr>
                                        <p:cTn id="22" dur="500"/>
                                        <p:tgtEl>
                                          <p:spTgt spid="839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976"/>
                                        </p:tgtEl>
                                        <p:attrNameLst>
                                          <p:attrName>style.visibility</p:attrName>
                                        </p:attrNameLst>
                                      </p:cBhvr>
                                      <p:to>
                                        <p:strVal val="visible"/>
                                      </p:to>
                                    </p:set>
                                    <p:animEffect transition="in" filter="wipe(left)">
                                      <p:cBhvr>
                                        <p:cTn id="27" dur="500"/>
                                        <p:tgtEl>
                                          <p:spTgt spid="839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77"/>
                                        </p:tgtEl>
                                        <p:attrNameLst>
                                          <p:attrName>style.visibility</p:attrName>
                                        </p:attrNameLst>
                                      </p:cBhvr>
                                      <p:to>
                                        <p:strVal val="visible"/>
                                      </p:to>
                                    </p:set>
                                    <p:animEffect transition="in" filter="wipe(left)">
                                      <p:cBhvr>
                                        <p:cTn id="32" dur="500"/>
                                        <p:tgtEl>
                                          <p:spTgt spid="83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2" name="Text Box 1038"/>
          <p:cNvSpPr txBox="1">
            <a:spLocks noChangeArrowheads="1"/>
          </p:cNvSpPr>
          <p:nvPr/>
        </p:nvSpPr>
        <p:spPr bwMode="auto">
          <a:xfrm>
            <a:off x="500034" y="647700"/>
            <a:ext cx="8110566" cy="2160591"/>
          </a:xfrm>
          <a:prstGeom prst="rect">
            <a:avLst/>
          </a:prstGeom>
          <a:noFill/>
          <a:ln w="9525">
            <a:noFill/>
            <a:miter lim="800000"/>
          </a:ln>
          <a:effectLst/>
        </p:spPr>
        <p:txBody>
          <a:bodyPr wrap="square">
            <a:spAutoFit/>
          </a:bodyPr>
          <a:lstStyle/>
          <a:p>
            <a:pPr>
              <a:lnSpc>
                <a:spcPct val="120000"/>
              </a:lnSpc>
              <a:spcBef>
                <a:spcPct val="50000"/>
              </a:spcBef>
            </a:pPr>
            <a:r>
              <a:rPr lang="zh-CN" altLang="en-US" sz="2800" b="1" dirty="0" smtClean="0">
                <a:latin typeface="黑体" panose="02010609060101010101" pitchFamily="49" charset="-122"/>
                <a:ea typeface="黑体" panose="02010609060101010101" pitchFamily="49" charset="-122"/>
              </a:rPr>
              <a:t>例</a:t>
            </a:r>
            <a:r>
              <a:rPr lang="zh-CN" altLang="en-US" sz="2800" b="1" dirty="0" smtClean="0">
                <a:ea typeface="黑体" panose="02010609060101010101" pitchFamily="49" charset="-122"/>
              </a:rPr>
              <a:t>1 </a:t>
            </a:r>
            <a:r>
              <a:rPr lang="zh-CN" altLang="en-US" sz="2800" b="1" dirty="0" smtClean="0">
                <a:latin typeface="Times New Roman" panose="02020603050405020304" pitchFamily="18" charset="0"/>
                <a:cs typeface="Times New Roman" panose="02020603050405020304" pitchFamily="18" charset="0"/>
              </a:rPr>
              <a:t>某炼钢厂生产一种钢</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设屈服强度</a:t>
            </a:r>
            <a:r>
              <a:rPr lang="en-US" altLang="zh-CN" sz="2800" b="1" dirty="0" smtClean="0">
                <a:latin typeface="Times New Roman" panose="02020603050405020304" pitchFamily="18" charset="0"/>
                <a:cs typeface="Times New Roman" panose="02020603050405020304" pitchFamily="18" charset="0"/>
              </a:rPr>
              <a:t>X~</a:t>
            </a:r>
            <a:r>
              <a:rPr lang="en-US" altLang="zh-CN" sz="2800" b="1" i="1" dirty="0" smtClean="0">
                <a:latin typeface="Times New Roman" panose="02020603050405020304" pitchFamily="18" charset="0"/>
                <a:cs typeface="Times New Roman" panose="02020603050405020304" pitchFamily="18" charset="0"/>
              </a:rPr>
              <a:t>N</a:t>
            </a:r>
            <a:r>
              <a:rPr lang="en-US" altLang="zh-CN" sz="2800" b="1" dirty="0" smtClean="0">
                <a:latin typeface="Times New Roman" panose="02020603050405020304" pitchFamily="18" charset="0"/>
                <a:cs typeface="Times New Roman" panose="02020603050405020304" pitchFamily="18" charset="0"/>
              </a:rPr>
              <a:t>(30,4)</a:t>
            </a:r>
            <a:r>
              <a:rPr lang="zh-CN" altLang="en-US" sz="2800" b="1" dirty="0" smtClean="0">
                <a:latin typeface="Times New Roman" panose="02020603050405020304" pitchFamily="18" charset="0"/>
                <a:cs typeface="Times New Roman" panose="02020603050405020304" pitchFamily="18" charset="0"/>
              </a:rPr>
              <a:t>，今改变炼钢工艺后取样</a:t>
            </a:r>
            <a:r>
              <a:rPr lang="en-US" sz="2800" b="1" dirty="0" smtClean="0">
                <a:latin typeface="Times New Roman" panose="02020603050405020304" pitchFamily="18" charset="0"/>
                <a:cs typeface="Times New Roman" panose="02020603050405020304" pitchFamily="18" charset="0"/>
              </a:rPr>
              <a:t>100</a:t>
            </a:r>
            <a:r>
              <a:rPr lang="zh-CN" altLang="en-US" sz="2800" b="1" dirty="0" smtClean="0">
                <a:latin typeface="Times New Roman" panose="02020603050405020304" pitchFamily="18" charset="0"/>
                <a:cs typeface="Times New Roman" panose="02020603050405020304" pitchFamily="18" charset="0"/>
              </a:rPr>
              <a:t>个</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测得样本均值</a:t>
            </a:r>
            <a:r>
              <a:rPr lang="en-US" altLang="zh-CN" sz="2800" b="1" dirty="0" smtClean="0">
                <a:latin typeface="Times New Roman" panose="02020603050405020304" pitchFamily="18" charset="0"/>
                <a:cs typeface="Times New Roman" panose="02020603050405020304" pitchFamily="18" charset="0"/>
              </a:rPr>
              <a:t>30.5</a:t>
            </a:r>
            <a:r>
              <a:rPr lang="zh-CN" altLang="en-US" sz="2800" b="1" dirty="0" smtClean="0">
                <a:latin typeface="Times New Roman" panose="02020603050405020304" pitchFamily="18" charset="0"/>
                <a:cs typeface="Times New Roman" panose="02020603050405020304" pitchFamily="18" charset="0"/>
              </a:rPr>
              <a:t>，试检验新工艺生产的钢的屈服强度与原工艺生产的钢的屈服强度有无差异？</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18785" name="Object 2049"/>
          <p:cNvGraphicFramePr>
            <a:graphicFrameLocks noChangeAspect="1"/>
          </p:cNvGraphicFramePr>
          <p:nvPr/>
        </p:nvGraphicFramePr>
        <p:xfrm>
          <a:off x="4500562" y="2285992"/>
          <a:ext cx="1498600" cy="393700"/>
        </p:xfrm>
        <a:graphic>
          <a:graphicData uri="http://schemas.openxmlformats.org/presentationml/2006/ole">
            <mc:AlternateContent xmlns:mc="http://schemas.openxmlformats.org/markup-compatibility/2006">
              <mc:Choice xmlns:v="urn:schemas-microsoft-com:vml" Requires="v">
                <p:oleObj spid="_x0000_s8193" name="Equation" r:id="rId1" imgW="35966400" imgH="9448800" progId="Equation.3">
                  <p:embed/>
                </p:oleObj>
              </mc:Choice>
              <mc:Fallback>
                <p:oleObj name="Equation" r:id="rId1" imgW="35966400" imgH="9448800" progId="Equation.3">
                  <p:embed/>
                  <p:pic>
                    <p:nvPicPr>
                      <p:cNvPr id="0" name="图片 8192"/>
                      <p:cNvPicPr>
                        <a:picLocks noChangeAspect="1"/>
                      </p:cNvPicPr>
                      <p:nvPr/>
                    </p:nvPicPr>
                    <p:blipFill>
                      <a:blip r:embed="rId2"/>
                      <a:stretch>
                        <a:fillRect/>
                      </a:stretch>
                    </p:blipFill>
                    <p:spPr>
                      <a:xfrm>
                        <a:off x="4500562" y="2285992"/>
                        <a:ext cx="1498600" cy="393700"/>
                      </a:xfrm>
                      <a:prstGeom prst="rect">
                        <a:avLst/>
                      </a:prstGeom>
                      <a:noFill/>
                      <a:ln w="9525">
                        <a:noFill/>
                      </a:ln>
                    </p:spPr>
                  </p:pic>
                </p:oleObj>
              </mc:Fallback>
            </mc:AlternateContent>
          </a:graphicData>
        </a:graphic>
      </p:graphicFrame>
      <p:sp>
        <p:nvSpPr>
          <p:cNvPr id="53267" name="Text Box 1043"/>
          <p:cNvSpPr txBox="1">
            <a:spLocks noChangeArrowheads="1"/>
          </p:cNvSpPr>
          <p:nvPr/>
        </p:nvSpPr>
        <p:spPr bwMode="auto">
          <a:xfrm>
            <a:off x="642910" y="2928934"/>
            <a:ext cx="1295400" cy="519112"/>
          </a:xfrm>
          <a:prstGeom prst="rect">
            <a:avLst/>
          </a:prstGeom>
          <a:noFill/>
          <a:ln w="9525">
            <a:noFill/>
            <a:miter lim="800000"/>
          </a:ln>
          <a:effectLst/>
        </p:spPr>
        <p:txBody>
          <a:bodyPr>
            <a:spAutoFit/>
          </a:bodyPr>
          <a:lstStyle/>
          <a:p>
            <a:pPr>
              <a:spcBef>
                <a:spcPct val="50000"/>
              </a:spcBef>
            </a:pPr>
            <a:r>
              <a:rPr lang="zh-CN" altLang="en-US" sz="2800" b="1">
                <a:ea typeface="黑体" panose="02010609060101010101" pitchFamily="49" charset="-122"/>
              </a:rPr>
              <a:t>解</a:t>
            </a:r>
            <a:endParaRPr lang="zh-CN" altLang="en-US" sz="2800" b="1">
              <a:ea typeface="黑体" panose="02010609060101010101" pitchFamily="49" charset="-122"/>
            </a:endParaRPr>
          </a:p>
        </p:txBody>
      </p:sp>
      <p:graphicFrame>
        <p:nvGraphicFramePr>
          <p:cNvPr id="118786" name="Object 2050"/>
          <p:cNvGraphicFramePr>
            <a:graphicFrameLocks noChangeAspect="1"/>
          </p:cNvGraphicFramePr>
          <p:nvPr/>
        </p:nvGraphicFramePr>
        <p:xfrm>
          <a:off x="1214414" y="2928934"/>
          <a:ext cx="4787382" cy="571504"/>
        </p:xfrm>
        <a:graphic>
          <a:graphicData uri="http://schemas.openxmlformats.org/presentationml/2006/ole">
            <mc:AlternateContent xmlns:mc="http://schemas.openxmlformats.org/markup-compatibility/2006">
              <mc:Choice xmlns:v="urn:schemas-microsoft-com:vml" Requires="v">
                <p:oleObj spid="_x0000_s8194" name="Equation" r:id="rId3" imgW="45720000" imgH="5486400" progId="Equation.DSMT4">
                  <p:embed/>
                </p:oleObj>
              </mc:Choice>
              <mc:Fallback>
                <p:oleObj name="Equation" r:id="rId3" imgW="45720000" imgH="5486400" progId="Equation.DSMT4">
                  <p:embed/>
                  <p:pic>
                    <p:nvPicPr>
                      <p:cNvPr id="0" name="图片 8193"/>
                      <p:cNvPicPr>
                        <a:picLocks noChangeAspect="1"/>
                      </p:cNvPicPr>
                      <p:nvPr/>
                    </p:nvPicPr>
                    <p:blipFill>
                      <a:blip r:embed="rId4"/>
                      <a:stretch>
                        <a:fillRect/>
                      </a:stretch>
                    </p:blipFill>
                    <p:spPr>
                      <a:xfrm>
                        <a:off x="1214414" y="2928934"/>
                        <a:ext cx="4787382" cy="571504"/>
                      </a:xfrm>
                      <a:prstGeom prst="rect">
                        <a:avLst/>
                      </a:prstGeom>
                      <a:noFill/>
                      <a:ln w="9525">
                        <a:noFill/>
                      </a:ln>
                    </p:spPr>
                  </p:pic>
                </p:oleObj>
              </mc:Fallback>
            </mc:AlternateContent>
          </a:graphicData>
        </a:graphic>
      </p:graphicFrame>
      <p:graphicFrame>
        <p:nvGraphicFramePr>
          <p:cNvPr id="118787" name="Object 2051"/>
          <p:cNvGraphicFramePr>
            <a:graphicFrameLocks noChangeAspect="1"/>
          </p:cNvGraphicFramePr>
          <p:nvPr/>
        </p:nvGraphicFramePr>
        <p:xfrm>
          <a:off x="571472" y="3571876"/>
          <a:ext cx="5959475" cy="482600"/>
        </p:xfrm>
        <a:graphic>
          <a:graphicData uri="http://schemas.openxmlformats.org/presentationml/2006/ole">
            <mc:AlternateContent xmlns:mc="http://schemas.openxmlformats.org/markup-compatibility/2006">
              <mc:Choice xmlns:v="urn:schemas-microsoft-com:vml" Requires="v">
                <p:oleObj spid="_x0000_s8195" name="Equation" r:id="rId5" imgW="67665600" imgH="5486400" progId="Equation.DSMT4">
                  <p:embed/>
                </p:oleObj>
              </mc:Choice>
              <mc:Fallback>
                <p:oleObj name="Equation" r:id="rId5" imgW="67665600" imgH="5486400" progId="Equation.DSMT4">
                  <p:embed/>
                  <p:pic>
                    <p:nvPicPr>
                      <p:cNvPr id="0" name="图片 8194"/>
                      <p:cNvPicPr>
                        <a:picLocks noChangeAspect="1"/>
                      </p:cNvPicPr>
                      <p:nvPr/>
                    </p:nvPicPr>
                    <p:blipFill>
                      <a:blip r:embed="rId6"/>
                      <a:stretch>
                        <a:fillRect/>
                      </a:stretch>
                    </p:blipFill>
                    <p:spPr>
                      <a:xfrm>
                        <a:off x="571472" y="3571876"/>
                        <a:ext cx="5959475" cy="482600"/>
                      </a:xfrm>
                      <a:prstGeom prst="rect">
                        <a:avLst/>
                      </a:prstGeom>
                      <a:noFill/>
                      <a:ln w="9525">
                        <a:noFill/>
                      </a:ln>
                    </p:spPr>
                  </p:pic>
                </p:oleObj>
              </mc:Fallback>
            </mc:AlternateContent>
          </a:graphicData>
        </a:graphic>
      </p:graphicFrame>
      <p:pic>
        <p:nvPicPr>
          <p:cNvPr id="53279" name="Picture 1055" descr="工人"/>
          <p:cNvPicPr>
            <a:picLocks noChangeAspect="1" noChangeArrowheads="1" noCrop="1"/>
          </p:cNvPicPr>
          <p:nvPr/>
        </p:nvPicPr>
        <p:blipFill>
          <a:blip r:embed="rId7"/>
          <a:srcRect/>
          <a:stretch>
            <a:fillRect/>
          </a:stretch>
        </p:blipFill>
        <p:spPr bwMode="auto">
          <a:xfrm>
            <a:off x="6858000" y="4343400"/>
            <a:ext cx="1268413" cy="1692275"/>
          </a:xfrm>
          <a:prstGeom prst="rect">
            <a:avLst/>
          </a:prstGeom>
          <a:noFill/>
        </p:spPr>
      </p:pic>
      <p:graphicFrame>
        <p:nvGraphicFramePr>
          <p:cNvPr id="71686" name="Object 6"/>
          <p:cNvGraphicFramePr>
            <a:graphicFrameLocks noChangeAspect="1"/>
          </p:cNvGraphicFramePr>
          <p:nvPr/>
        </p:nvGraphicFramePr>
        <p:xfrm>
          <a:off x="771525" y="4929188"/>
          <a:ext cx="4068763" cy="928687"/>
        </p:xfrm>
        <a:graphic>
          <a:graphicData uri="http://schemas.openxmlformats.org/presentationml/2006/ole">
            <mc:AlternateContent xmlns:mc="http://schemas.openxmlformats.org/markup-compatibility/2006">
              <mc:Choice xmlns:v="urn:schemas-microsoft-com:vml" Requires="v">
                <p:oleObj spid="_x0000_s8196" name="Equation" r:id="rId8" imgW="45415200" imgH="10363200" progId="Equation.DSMT4">
                  <p:embed/>
                </p:oleObj>
              </mc:Choice>
              <mc:Fallback>
                <p:oleObj name="Equation" r:id="rId8" imgW="45415200" imgH="10363200" progId="Equation.DSMT4">
                  <p:embed/>
                  <p:pic>
                    <p:nvPicPr>
                      <p:cNvPr id="0" name="图片 8195"/>
                      <p:cNvPicPr>
                        <a:picLocks noChangeAspect="1"/>
                      </p:cNvPicPr>
                      <p:nvPr/>
                    </p:nvPicPr>
                    <p:blipFill>
                      <a:blip r:embed="rId9"/>
                      <a:stretch>
                        <a:fillRect/>
                      </a:stretch>
                    </p:blipFill>
                    <p:spPr>
                      <a:xfrm>
                        <a:off x="771525" y="4929188"/>
                        <a:ext cx="4068763" cy="928687"/>
                      </a:xfrm>
                      <a:prstGeom prst="rect">
                        <a:avLst/>
                      </a:prstGeom>
                      <a:noFill/>
                      <a:ln w="9525">
                        <a:noFill/>
                      </a:ln>
                    </p:spPr>
                  </p:pic>
                </p:oleObj>
              </mc:Fallback>
            </mc:AlternateContent>
          </a:graphicData>
        </a:graphic>
      </p:graphicFrame>
      <p:graphicFrame>
        <p:nvGraphicFramePr>
          <p:cNvPr id="71687" name="Object 7"/>
          <p:cNvGraphicFramePr>
            <a:graphicFrameLocks noChangeAspect="1"/>
          </p:cNvGraphicFramePr>
          <p:nvPr/>
        </p:nvGraphicFramePr>
        <p:xfrm>
          <a:off x="4643438" y="5214938"/>
          <a:ext cx="844550" cy="436562"/>
        </p:xfrm>
        <a:graphic>
          <a:graphicData uri="http://schemas.openxmlformats.org/presentationml/2006/ole">
            <mc:AlternateContent xmlns:mc="http://schemas.openxmlformats.org/markup-compatibility/2006">
              <mc:Choice xmlns:v="urn:schemas-microsoft-com:vml" Requires="v">
                <p:oleObj spid="_x0000_s8197" name="Equation" r:id="rId10" imgW="9448800" imgH="4876800" progId="Equation.DSMT4">
                  <p:embed/>
                </p:oleObj>
              </mc:Choice>
              <mc:Fallback>
                <p:oleObj name="Equation" r:id="rId10" imgW="9448800" imgH="4876800" progId="Equation.DSMT4">
                  <p:embed/>
                  <p:pic>
                    <p:nvPicPr>
                      <p:cNvPr id="0" name="图片 8196"/>
                      <p:cNvPicPr>
                        <a:picLocks noChangeAspect="1"/>
                      </p:cNvPicPr>
                      <p:nvPr/>
                    </p:nvPicPr>
                    <p:blipFill>
                      <a:blip r:embed="rId11"/>
                      <a:stretch>
                        <a:fillRect/>
                      </a:stretch>
                    </p:blipFill>
                    <p:spPr>
                      <a:xfrm>
                        <a:off x="4643438" y="5214938"/>
                        <a:ext cx="844550" cy="436562"/>
                      </a:xfrm>
                      <a:prstGeom prst="rect">
                        <a:avLst/>
                      </a:prstGeom>
                      <a:noFill/>
                      <a:ln w="9525">
                        <a:noFill/>
                      </a:ln>
                    </p:spPr>
                  </p:pic>
                </p:oleObj>
              </mc:Fallback>
            </mc:AlternateContent>
          </a:graphicData>
        </a:graphic>
      </p:graphicFrame>
      <p:graphicFrame>
        <p:nvGraphicFramePr>
          <p:cNvPr id="71688" name="Object 8"/>
          <p:cNvGraphicFramePr>
            <a:graphicFrameLocks noChangeAspect="1"/>
          </p:cNvGraphicFramePr>
          <p:nvPr/>
        </p:nvGraphicFramePr>
        <p:xfrm>
          <a:off x="1436048" y="4318884"/>
          <a:ext cx="1064250" cy="396000"/>
        </p:xfrm>
        <a:graphic>
          <a:graphicData uri="http://schemas.openxmlformats.org/presentationml/2006/ole">
            <mc:AlternateContent xmlns:mc="http://schemas.openxmlformats.org/markup-compatibility/2006">
              <mc:Choice xmlns:v="urn:schemas-microsoft-com:vml" Requires="v">
                <p:oleObj spid="_x0000_s8198" name="Equation" r:id="rId12" imgW="13106400" imgH="4876800" progId="Equation.DSMT4">
                  <p:embed/>
                </p:oleObj>
              </mc:Choice>
              <mc:Fallback>
                <p:oleObj name="Equation" r:id="rId12" imgW="13106400" imgH="4876800" progId="Equation.DSMT4">
                  <p:embed/>
                  <p:pic>
                    <p:nvPicPr>
                      <p:cNvPr id="0" name="图片 8197"/>
                      <p:cNvPicPr>
                        <a:picLocks noChangeAspect="1"/>
                      </p:cNvPicPr>
                      <p:nvPr/>
                    </p:nvPicPr>
                    <p:blipFill>
                      <a:blip r:embed="rId13"/>
                      <a:stretch>
                        <a:fillRect/>
                      </a:stretch>
                    </p:blipFill>
                    <p:spPr>
                      <a:xfrm>
                        <a:off x="1436048" y="4318884"/>
                        <a:ext cx="1064250" cy="396000"/>
                      </a:xfrm>
                      <a:prstGeom prst="rect">
                        <a:avLst/>
                      </a:prstGeom>
                      <a:noFill/>
                      <a:ln w="9525">
                        <a:noFill/>
                      </a:ln>
                    </p:spPr>
                  </p:pic>
                </p:oleObj>
              </mc:Fallback>
            </mc:AlternateContent>
          </a:graphicData>
        </a:graphic>
      </p:graphicFrame>
      <p:graphicFrame>
        <p:nvGraphicFramePr>
          <p:cNvPr id="71689" name="Object 9"/>
          <p:cNvGraphicFramePr>
            <a:graphicFrameLocks noChangeAspect="1"/>
          </p:cNvGraphicFramePr>
          <p:nvPr/>
        </p:nvGraphicFramePr>
        <p:xfrm>
          <a:off x="2714612" y="4246884"/>
          <a:ext cx="1404000" cy="468000"/>
        </p:xfrm>
        <a:graphic>
          <a:graphicData uri="http://schemas.openxmlformats.org/presentationml/2006/ole">
            <mc:AlternateContent xmlns:mc="http://schemas.openxmlformats.org/markup-compatibility/2006">
              <mc:Choice xmlns:v="urn:schemas-microsoft-com:vml" Requires="v">
                <p:oleObj spid="_x0000_s8199" name="Equation" r:id="rId14" imgW="14630400" imgH="4876800" progId="Equation.DSMT4">
                  <p:embed/>
                </p:oleObj>
              </mc:Choice>
              <mc:Fallback>
                <p:oleObj name="Equation" r:id="rId14" imgW="14630400" imgH="4876800" progId="Equation.DSMT4">
                  <p:embed/>
                  <p:pic>
                    <p:nvPicPr>
                      <p:cNvPr id="0" name="图片 8198"/>
                      <p:cNvPicPr>
                        <a:picLocks noChangeAspect="1"/>
                      </p:cNvPicPr>
                      <p:nvPr/>
                    </p:nvPicPr>
                    <p:blipFill>
                      <a:blip r:embed="rId15"/>
                      <a:stretch>
                        <a:fillRect/>
                      </a:stretch>
                    </p:blipFill>
                    <p:spPr>
                      <a:xfrm>
                        <a:off x="2714612" y="4246884"/>
                        <a:ext cx="1404000" cy="468000"/>
                      </a:xfrm>
                      <a:prstGeom prst="rect">
                        <a:avLst/>
                      </a:prstGeom>
                      <a:noFill/>
                      <a:ln w="9525">
                        <a:noFill/>
                      </a:ln>
                    </p:spPr>
                  </p:pic>
                </p:oleObj>
              </mc:Fallback>
            </mc:AlternateContent>
          </a:graphicData>
        </a:graphic>
      </p:graphicFrame>
      <p:graphicFrame>
        <p:nvGraphicFramePr>
          <p:cNvPr id="71690" name="Object 10"/>
          <p:cNvGraphicFramePr>
            <a:graphicFrameLocks noChangeAspect="1"/>
          </p:cNvGraphicFramePr>
          <p:nvPr/>
        </p:nvGraphicFramePr>
        <p:xfrm>
          <a:off x="4303688" y="4262454"/>
          <a:ext cx="1346200" cy="368300"/>
        </p:xfrm>
        <a:graphic>
          <a:graphicData uri="http://schemas.openxmlformats.org/presentationml/2006/ole">
            <mc:AlternateContent xmlns:mc="http://schemas.openxmlformats.org/markup-compatibility/2006">
              <mc:Choice xmlns:v="urn:schemas-microsoft-com:vml" Requires="v">
                <p:oleObj spid="_x0000_s8200" name="Equation" r:id="rId16" imgW="32308800" imgH="8839200" progId="Equation.DSMT4">
                  <p:embed/>
                </p:oleObj>
              </mc:Choice>
              <mc:Fallback>
                <p:oleObj name="Equation" r:id="rId16" imgW="32308800" imgH="8839200" progId="Equation.DSMT4">
                  <p:embed/>
                  <p:pic>
                    <p:nvPicPr>
                      <p:cNvPr id="0" name="图片 8199"/>
                      <p:cNvPicPr>
                        <a:picLocks noChangeAspect="1"/>
                      </p:cNvPicPr>
                      <p:nvPr/>
                    </p:nvPicPr>
                    <p:blipFill>
                      <a:blip r:embed="rId17"/>
                      <a:stretch>
                        <a:fillRect/>
                      </a:stretch>
                    </p:blipFill>
                    <p:spPr>
                      <a:xfrm>
                        <a:off x="4303688" y="4262454"/>
                        <a:ext cx="1346200" cy="3683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67"/>
                                        </p:tgtEl>
                                        <p:attrNameLst>
                                          <p:attrName>style.visibility</p:attrName>
                                        </p:attrNameLst>
                                      </p:cBhvr>
                                      <p:to>
                                        <p:strVal val="visible"/>
                                      </p:to>
                                    </p:set>
                                    <p:animEffect transition="in" filter="wipe(left)">
                                      <p:cBhvr>
                                        <p:cTn id="7" dur="500"/>
                                        <p:tgtEl>
                                          <p:spTgt spid="532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8786"/>
                                        </p:tgtEl>
                                        <p:attrNameLst>
                                          <p:attrName>style.visibility</p:attrName>
                                        </p:attrNameLst>
                                      </p:cBhvr>
                                      <p:to>
                                        <p:strVal val="visible"/>
                                      </p:to>
                                    </p:set>
                                    <p:animEffect transition="in" filter="wipe(left)">
                                      <p:cBhvr>
                                        <p:cTn id="12" dur="500"/>
                                        <p:tgtEl>
                                          <p:spTgt spid="1187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wipe(left)">
                                      <p:cBhvr>
                                        <p:cTn id="17" dur="500"/>
                                        <p:tgtEl>
                                          <p:spTgt spid="1187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8"/>
                                        </p:tgtEl>
                                        <p:attrNameLst>
                                          <p:attrName>style.visibility</p:attrName>
                                        </p:attrNameLst>
                                      </p:cBhvr>
                                      <p:to>
                                        <p:strVal val="visible"/>
                                      </p:to>
                                    </p:set>
                                    <p:animEffect transition="in" filter="wipe(left)">
                                      <p:cBhvr>
                                        <p:cTn id="22" dur="500"/>
                                        <p:tgtEl>
                                          <p:spTgt spid="716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689"/>
                                        </p:tgtEl>
                                        <p:attrNameLst>
                                          <p:attrName>style.visibility</p:attrName>
                                        </p:attrNameLst>
                                      </p:cBhvr>
                                      <p:to>
                                        <p:strVal val="visible"/>
                                      </p:to>
                                    </p:set>
                                    <p:animEffect transition="in" filter="wipe(left)">
                                      <p:cBhvr>
                                        <p:cTn id="27" dur="500"/>
                                        <p:tgtEl>
                                          <p:spTgt spid="716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690"/>
                                        </p:tgtEl>
                                        <p:attrNameLst>
                                          <p:attrName>style.visibility</p:attrName>
                                        </p:attrNameLst>
                                      </p:cBhvr>
                                      <p:to>
                                        <p:strVal val="visible"/>
                                      </p:to>
                                    </p:set>
                                    <p:animEffect transition="in" filter="wipe(left)">
                                      <p:cBhvr>
                                        <p:cTn id="32" dur="500"/>
                                        <p:tgtEl>
                                          <p:spTgt spid="716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686"/>
                                        </p:tgtEl>
                                        <p:attrNameLst>
                                          <p:attrName>style.visibility</p:attrName>
                                        </p:attrNameLst>
                                      </p:cBhvr>
                                      <p:to>
                                        <p:strVal val="visible"/>
                                      </p:to>
                                    </p:set>
                                    <p:animEffect transition="in" filter="wipe(left)">
                                      <p:cBhvr>
                                        <p:cTn id="37" dur="500"/>
                                        <p:tgtEl>
                                          <p:spTgt spid="7168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687"/>
                                        </p:tgtEl>
                                        <p:attrNameLst>
                                          <p:attrName>style.visibility</p:attrName>
                                        </p:attrNameLst>
                                      </p:cBhvr>
                                      <p:to>
                                        <p:strVal val="visible"/>
                                      </p:to>
                                    </p:set>
                                    <p:animEffect transition="in" filter="wipe(left)">
                                      <p:cBhvr>
                                        <p:cTn id="42"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7" grpId="0" autoUpdateAnimBg="0"/>
    </p:bldLst>
  </p:timing>
</p:sld>
</file>

<file path=ppt/tags/tag1.xml><?xml version="1.0" encoding="utf-8"?>
<p:tagLst xmlns:p="http://schemas.openxmlformats.org/presentationml/2006/main">
  <p:tag name="COMMONDATA" val="eyJoZGlkIjoiNmUzZTJjZTI3YWYxMTZmZjk2Mjk0OGM0ZjIxZWZiY2IifQ=="/>
  <p:tag name="KSO_WPP_MARK_KEY" val="6ec90e38-7e8a-4447-a5c9-ecace2f41a44"/>
</p:tagLst>
</file>

<file path=ppt/theme/theme1.xml><?xml version="1.0" encoding="utf-8"?>
<a:theme xmlns:a="http://schemas.openxmlformats.org/drawingml/2006/main" name="概率论与数理统计">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概率论与数理统计</Template>
  <TotalTime>0</TotalTime>
  <Words>1203</Words>
  <Application>WPS 演示</Application>
  <PresentationFormat>全屏显示(4:3)</PresentationFormat>
  <Paragraphs>91</Paragraphs>
  <Slides>23</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98</vt:i4>
      </vt:variant>
      <vt:variant>
        <vt:lpstr>幻灯片标题</vt:lpstr>
      </vt:variant>
      <vt:variant>
        <vt:i4>23</vt:i4>
      </vt:variant>
    </vt:vector>
  </HeadingPairs>
  <TitlesOfParts>
    <vt:vector size="133" baseType="lpstr">
      <vt:lpstr>Arial</vt:lpstr>
      <vt:lpstr>宋体</vt:lpstr>
      <vt:lpstr>Wingdings</vt:lpstr>
      <vt:lpstr>Times New Roman</vt:lpstr>
      <vt:lpstr>华文行楷</vt:lpstr>
      <vt:lpstr>微软雅黑</vt:lpstr>
      <vt:lpstr>黑体</vt:lpstr>
      <vt:lpstr>Math1</vt:lpstr>
      <vt:lpstr>Segoe Print</vt:lpstr>
      <vt:lpstr>Arial Unicode MS</vt:lpstr>
      <vt:lpstr>Calibri</vt:lpstr>
      <vt:lpstr>概率论与数理统计</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第二节     单个正态总体均值的假设检验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c:creator>
  <cp:lastModifiedBy>理学院：吴清太</cp:lastModifiedBy>
  <cp:revision>33</cp:revision>
  <dcterms:created xsi:type="dcterms:W3CDTF">2017-09-16T12:04:00Z</dcterms:created>
  <dcterms:modified xsi:type="dcterms:W3CDTF">2023-05-30T07:02:07Z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15F751B0BCE34347A0FC2A3E48E2CB0E</vt:lpwstr>
  </property>
  <property fmtid="{D5CDD505-2E9C-101B-9397-08002B2CF9AE}" pid="3" name="KSOProductBuildVer">
    <vt:lpwstr>2052-11.1.0.14036</vt:lpwstr>
  </property>
</Properties>
</file>