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97" r:id="rId4"/>
    <p:sldId id="298" r:id="rId5"/>
    <p:sldId id="299" r:id="rId6"/>
    <p:sldId id="300" r:id="rId7"/>
    <p:sldId id="308" r:id="rId9"/>
    <p:sldId id="305" r:id="rId10"/>
    <p:sldId id="311" r:id="rId11"/>
    <p:sldId id="306" r:id="rId12"/>
    <p:sldId id="307" r:id="rId13"/>
    <p:sldId id="310" r:id="rId14"/>
    <p:sldId id="309" r:id="rId15"/>
    <p:sldId id="312" r:id="rId16"/>
    <p:sldId id="296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3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41.wmf"/><Relationship Id="rId4" Type="http://schemas.openxmlformats.org/officeDocument/2006/relationships/image" Target="../media/image49.wmf"/><Relationship Id="rId3" Type="http://schemas.openxmlformats.org/officeDocument/2006/relationships/image" Target="../media/image6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0" Type="http://schemas.openxmlformats.org/officeDocument/2006/relationships/image" Target="../media/image44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2E216-D9DA-40F5-8ACE-213B216CF5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D23A5-02A6-422A-AF3A-85161358E9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D23A5-02A6-422A-AF3A-85161358E9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8992" y="6357958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41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8605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1487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timg.jpg"/>
          <p:cNvPicPr>
            <a:picLocks noChangeAspect="1"/>
          </p:cNvPicPr>
          <p:nvPr/>
        </p:nvPicPr>
        <p:blipFill>
          <a:blip r:embed="rId12">
            <a:lum bright="10000"/>
          </a:blip>
          <a:stretch>
            <a:fillRect/>
          </a:stretch>
        </p:blipFill>
        <p:spPr>
          <a:xfrm>
            <a:off x="6870526" y="5500702"/>
            <a:ext cx="2273474" cy="13572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直接连接符 8"/>
          <p:cNvCxnSpPr/>
          <p:nvPr/>
        </p:nvCxnSpPr>
        <p:spPr>
          <a:xfrm>
            <a:off x="785786" y="500042"/>
            <a:ext cx="8215370" cy="1588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224598" y="2786058"/>
            <a:ext cx="4991136" cy="9524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logo_index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2019086" cy="46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5140" y="1428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概率论与数理统计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4.wmf"/><Relationship Id="rId2" Type="http://schemas.openxmlformats.org/officeDocument/2006/relationships/image" Target="../media/image51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44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9.wmf"/><Relationship Id="rId22" Type="http://schemas.openxmlformats.org/officeDocument/2006/relationships/oleObject" Target="../embeddings/oleObject18.bin"/><Relationship Id="rId21" Type="http://schemas.openxmlformats.org/officeDocument/2006/relationships/image" Target="../media/image18.wmf"/><Relationship Id="rId20" Type="http://schemas.openxmlformats.org/officeDocument/2006/relationships/oleObject" Target="../embeddings/oleObject17.bin"/><Relationship Id="rId2" Type="http://schemas.openxmlformats.org/officeDocument/2006/relationships/image" Target="../media/image9.wmf"/><Relationship Id="rId19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5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25.GIF"/><Relationship Id="rId2" Type="http://schemas.openxmlformats.org/officeDocument/2006/relationships/image" Target="../media/image24.wmf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jpeg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928670"/>
            <a:ext cx="8229600" cy="630942"/>
          </a:xfr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500" dirty="0" smtClean="0"/>
              <a:t>第五节     两个正态总体方差的假设检验</a:t>
            </a:r>
            <a:endParaRPr lang="en-US" altLang="zh-CN" sz="3600" dirty="0" smtClean="0"/>
          </a:p>
        </p:txBody>
      </p:sp>
      <p:sp>
        <p:nvSpPr>
          <p:cNvPr id="32776" name="AutoShape 1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43042" y="3135315"/>
            <a:ext cx="59229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二、例题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643042" y="2416181"/>
            <a:ext cx="635798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一、两个正态总体方差的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643042" y="3849695"/>
            <a:ext cx="449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三、小结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8" name="Object 0"/>
          <p:cNvGraphicFramePr>
            <a:graphicFrameLocks noChangeAspect="1"/>
          </p:cNvGraphicFramePr>
          <p:nvPr/>
        </p:nvGraphicFramePr>
        <p:xfrm>
          <a:off x="1011238" y="914400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50596800" imgH="10668000" progId="Equation.3">
                  <p:embed/>
                </p:oleObj>
              </mc:Choice>
              <mc:Fallback>
                <p:oleObj name="Equation" r:id="rId1" imgW="50596800" imgH="10668000" progId="Equation.3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1238" y="914400"/>
                        <a:ext cx="21082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69" name="Object 1"/>
          <p:cNvGraphicFramePr>
            <a:graphicFrameLocks noChangeAspect="1"/>
          </p:cNvGraphicFramePr>
          <p:nvPr/>
        </p:nvGraphicFramePr>
        <p:xfrm>
          <a:off x="2971800" y="914400"/>
          <a:ext cx="246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59131200" imgH="10058400" progId="Equation.3">
                  <p:embed/>
                </p:oleObj>
              </mc:Choice>
              <mc:Fallback>
                <p:oleObj name="Equation" r:id="rId3" imgW="59131200" imgH="10058400" progId="Equation.3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914400"/>
                        <a:ext cx="24638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990600" y="1676400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7127200" imgH="10058400" progId="Equation.3">
                  <p:embed/>
                </p:oleObj>
              </mc:Choice>
              <mc:Fallback>
                <p:oleObj name="Equation" r:id="rId5" imgW="27127200" imgH="10058400" progId="Equation.3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11303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527300" y="1679575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7736800" imgH="10058400" progId="Equation.3">
                  <p:embed/>
                </p:oleObj>
              </mc:Choice>
              <mc:Fallback>
                <p:oleObj name="Equation" r:id="rId7" imgW="27736800" imgH="10058400" progId="Equation.3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7300" y="1679575"/>
                        <a:ext cx="11557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4076700" y="1697038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59436000" imgH="10363200" progId="Equation.3">
                  <p:embed/>
                </p:oleObj>
              </mc:Choice>
              <mc:Fallback>
                <p:oleObj name="Equation" r:id="rId9" imgW="59436000" imgH="10363200" progId="Equation.3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6700" y="1697038"/>
                        <a:ext cx="24765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952500" y="2438400"/>
          <a:ext cx="2984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71628000" imgH="33832800" progId="Equation.3">
                  <p:embed/>
                </p:oleObj>
              </mc:Choice>
              <mc:Fallback>
                <p:oleObj name="Equation" r:id="rId11" imgW="71628000" imgH="33832800" progId="Equation.3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2500" y="2438400"/>
                        <a:ext cx="2984500" cy="1409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3911600" y="2438400"/>
          <a:ext cx="3556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85344000" imgH="31699200" progId="Equation.3">
                  <p:embed/>
                </p:oleObj>
              </mc:Choice>
              <mc:Fallback>
                <p:oleObj name="Equation" r:id="rId13" imgW="85344000" imgH="31699200" progId="Equation.3">
                  <p:embed/>
                  <p:pic>
                    <p:nvPicPr>
                      <p:cNvPr id="0" name="图片 922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1600" y="2438400"/>
                        <a:ext cx="3556000" cy="132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2063750" y="4325938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26212800" imgH="7620000" progId="Equation.3">
                  <p:embed/>
                </p:oleObj>
              </mc:Choice>
              <mc:Fallback>
                <p:oleObj name="Equation" r:id="rId15" imgW="26212800" imgH="7620000" progId="Equation.3">
                  <p:embed/>
                  <p:pic>
                    <p:nvPicPr>
                      <p:cNvPr id="0" name="图片 922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63750" y="4325938"/>
                        <a:ext cx="1092200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3241675" y="4325938"/>
          <a:ext cx="119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28651200" imgH="8839200" progId="Equation.3">
                  <p:embed/>
                </p:oleObj>
              </mc:Choice>
              <mc:Fallback>
                <p:oleObj name="Equation" r:id="rId17" imgW="28651200" imgH="8839200" progId="Equation.3">
                  <p:embed/>
                  <p:pic>
                    <p:nvPicPr>
                      <p:cNvPr id="0" name="图片 922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41675" y="4325938"/>
                        <a:ext cx="1193800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5511800" y="42672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9" imgW="43281600" imgH="10668000" progId="Equation.3">
                  <p:embed/>
                </p:oleObj>
              </mc:Choice>
              <mc:Fallback>
                <p:oleObj name="Equation" r:id="rId19" imgW="43281600" imgH="10668000" progId="Equation.3">
                  <p:embed/>
                  <p:pic>
                    <p:nvPicPr>
                      <p:cNvPr id="0" name="图片 9225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11800" y="4267200"/>
                        <a:ext cx="1803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838200" y="4967288"/>
            <a:ext cx="6858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认为两系统检索资料时间无明显差别.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00034" y="650875"/>
            <a:ext cx="8120090" cy="14755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某化工厂为了提高某种化工产品的得率，提出了两种方案，为了研究哪种方案好，分别用两种工艺进行了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次试验，数据如下：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38156" y="4282322"/>
            <a:ext cx="1219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1142976" y="4282322"/>
            <a:ext cx="750099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应检验方差的齐性.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21" name="Object 1"/>
          <p:cNvGraphicFramePr>
            <a:graphicFrameLocks noChangeAspect="1"/>
          </p:cNvGraphicFramePr>
          <p:nvPr/>
        </p:nvGraphicFramePr>
        <p:xfrm>
          <a:off x="1357290" y="4853826"/>
          <a:ext cx="553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132892800" imgH="13411200" progId="Equation.3">
                  <p:embed/>
                </p:oleObj>
              </mc:Choice>
              <mc:Fallback>
                <p:oleObj name="Equation" r:id="rId1" imgW="132892800" imgH="13411200" progId="Equation.3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7290" y="4853826"/>
                        <a:ext cx="55372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357290" y="5496768"/>
          <a:ext cx="269480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9565600" imgH="5486400" progId="Equation.DSMT4">
                  <p:embed/>
                </p:oleObj>
              </mc:Choice>
              <mc:Fallback>
                <p:oleObj name="Equation" r:id="rId3" imgW="29565600" imgH="5486400" progId="Equation.DSMT4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290" y="5496768"/>
                        <a:ext cx="2694800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4071934" y="5496768"/>
          <a:ext cx="286445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1394400" imgH="5486400" progId="Equation.DSMT4">
                  <p:embed/>
                </p:oleObj>
              </mc:Choice>
              <mc:Fallback>
                <p:oleObj name="Equation" r:id="rId5" imgW="31394400" imgH="54864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934" y="5496768"/>
                        <a:ext cx="2864455" cy="50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14348" y="2319334"/>
          <a:ext cx="7643866" cy="609600"/>
        </p:xfrm>
        <a:graphic>
          <a:graphicData uri="http://schemas.openxmlformats.org/drawingml/2006/table">
            <a:tbl>
              <a:tblPr/>
              <a:tblGrid>
                <a:gridCol w="1857388"/>
                <a:gridCol w="578647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23925" algn="l"/>
                          <a:tab pos="2641600" algn="ctr"/>
                          <a:tab pos="5270500" algn="r"/>
                        </a:tabLst>
                      </a:pP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方案甲得</a:t>
                      </a:r>
                      <a:r>
                        <a:rPr lang="zh-CN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率</a:t>
                      </a:r>
                      <a:r>
                        <a:rPr lang="en-US" altLang="zh-CN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altLang="zh-CN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23925" algn="l"/>
                          <a:tab pos="2641600" algn="ctr"/>
                          <a:tab pos="5270500" algn="r"/>
                        </a:tabLs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68.1  62.4  64.3  64.7  68.4  66.0  65.5  66.7  67.3  66.2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23925" algn="l"/>
                          <a:tab pos="2641600" algn="ctr"/>
                          <a:tab pos="5270500" algn="r"/>
                        </a:tabLst>
                      </a:pP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方案乙得</a:t>
                      </a:r>
                      <a:r>
                        <a:rPr lang="zh-CN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率</a:t>
                      </a:r>
                      <a:r>
                        <a:rPr lang="en-US" altLang="zh-CN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altLang="zh-CN" sz="20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23925" algn="l"/>
                          <a:tab pos="2641600" algn="ctr"/>
                          <a:tab pos="5270500" algn="r"/>
                        </a:tabLs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69.1  71.0  69.1  70.0  69.1  69.1  67.3  70.2  72.1  67.3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71472" y="3117835"/>
            <a:ext cx="800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假设得率服从正态分布，问方案乙是否比方案甲显著提高得率（取显著性水平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α=0.01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utoUpdateAnimBg="0"/>
      <p:bldP spid="768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054088" y="2555872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43281600" imgH="10668000" progId="Equation.3">
                  <p:embed/>
                </p:oleObj>
              </mc:Choice>
              <mc:Fallback>
                <p:oleObj name="Equation" r:id="rId1" imgW="43281600" imgH="10668000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4088" y="2555872"/>
                        <a:ext cx="1803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928926" y="2513010"/>
          <a:ext cx="227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54559200" imgH="13411200" progId="Equation.3">
                  <p:embed/>
                </p:oleObj>
              </mc:Choice>
              <mc:Fallback>
                <p:oleObj name="Equation" r:id="rId3" imgW="54559200" imgH="13411200" progId="Equation.3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926" y="2513010"/>
                        <a:ext cx="22733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00100" y="1834210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0.153&lt;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=1.51&lt;6.54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071538" y="3143248"/>
          <a:ext cx="442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48158400" imgH="5486400" progId="Equation.DSMT4">
                  <p:embed/>
                </p:oleObj>
              </mc:Choice>
              <mc:Fallback>
                <p:oleObj name="Equation" r:id="rId5" imgW="48158400" imgH="54864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38" y="3143248"/>
                        <a:ext cx="4424000" cy="50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071538" y="5305024"/>
          <a:ext cx="5429288" cy="98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33197600" imgH="24079200" progId="Equation.3">
                  <p:embed/>
                </p:oleObj>
              </mc:Choice>
              <mc:Fallback>
                <p:oleObj name="Equation" r:id="rId7" imgW="133197600" imgH="24079200" progId="Equation.3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538" y="5305024"/>
                        <a:ext cx="5429288" cy="9814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1000100" y="642918"/>
          <a:ext cx="2921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70104000" imgH="25908000" progId="Equation.3">
                  <p:embed/>
                </p:oleObj>
              </mc:Choice>
              <mc:Fallback>
                <p:oleObj name="Equation" r:id="rId9" imgW="70104000" imgH="25908000" progId="Equation.3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0100" y="642918"/>
                        <a:ext cx="29210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714744" y="714356"/>
          <a:ext cx="2251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5603200" imgH="9753600" progId="Equation.DSMT4">
                  <p:embed/>
                </p:oleObj>
              </mc:Choice>
              <mc:Fallback>
                <p:oleObj name="Equation" r:id="rId11" imgW="25603200" imgH="9753600" progId="Equation.DSMT4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4744" y="714356"/>
                        <a:ext cx="2251075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1071538" y="3793790"/>
          <a:ext cx="3643338" cy="142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42976800" imgH="16764000" progId="Equation.DSMT4">
                  <p:embed/>
                </p:oleObj>
              </mc:Choice>
              <mc:Fallback>
                <p:oleObj name="Equation" r:id="rId13" imgW="42976800" imgH="16764000" progId="Equation.DSMT4">
                  <p:embed/>
                  <p:pic>
                    <p:nvPicPr>
                      <p:cNvPr id="0" name="图片 1127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1538" y="3793790"/>
                        <a:ext cx="3643338" cy="14211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928662" y="1643050"/>
          <a:ext cx="640397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78333600" imgH="15240000" progId="Equation.DSMT4">
                  <p:embed/>
                </p:oleObj>
              </mc:Choice>
              <mc:Fallback>
                <p:oleObj name="Equation" r:id="rId1" imgW="78333600" imgH="152400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62" y="1643050"/>
                        <a:ext cx="6403975" cy="1246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928661" y="928670"/>
          <a:ext cx="555628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0960000" imgH="5486400" progId="Equation.DSMT4">
                  <p:embed/>
                </p:oleObj>
              </mc:Choice>
              <mc:Fallback>
                <p:oleObj name="Equation" r:id="rId3" imgW="60960000" imgH="5486400" progId="Equation.DSMT4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61" y="928670"/>
                        <a:ext cx="5556289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14348" y="3214686"/>
            <a:ext cx="7429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样本落入拒绝域中，所以拒绝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，即认为采用乙方案可以比甲方案提高得率．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6944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、小结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5438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两个正态总体方差检验检验统计量和拒绝域（显著性水平为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）总结如表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3000372"/>
            <a:ext cx="7422654" cy="242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356"/>
            <a:ext cx="7993062" cy="641350"/>
          </a:xfrm>
          <a:noFill/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1.</a:t>
            </a:r>
            <a:r>
              <a:rPr lang="zh-CN" altLang="en-US" sz="3600" dirty="0" smtClean="0">
                <a:solidFill>
                  <a:schemeClr val="tx1"/>
                </a:solidFill>
              </a:rPr>
              <a:t>两</a:t>
            </a:r>
            <a:r>
              <a:rPr lang="zh-CN" altLang="en-US" sz="3600" dirty="0">
                <a:solidFill>
                  <a:schemeClr val="tx1"/>
                </a:solidFill>
              </a:rPr>
              <a:t>个总体                               的情况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3157552" y="785794"/>
          <a:ext cx="3486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75590400" imgH="11277600" progId="Equation.3">
                  <p:embed/>
                </p:oleObj>
              </mc:Choice>
              <mc:Fallback>
                <p:oleObj name="Equation" r:id="rId1" imgW="75590400" imgH="112776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7552" y="785794"/>
                        <a:ext cx="3486150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857224" y="1857364"/>
          <a:ext cx="787263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4429600" imgH="5791200" progId="Equation.DSMT4">
                  <p:embed/>
                </p:oleObj>
              </mc:Choice>
              <mc:Fallback>
                <p:oleObj name="Equation" r:id="rId3" imgW="84429600" imgH="57912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24" y="1857364"/>
                        <a:ext cx="7872631" cy="54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923925" y="4029075"/>
          <a:ext cx="486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16738400" imgH="12192000" progId="Equation.3">
                  <p:embed/>
                </p:oleObj>
              </mc:Choice>
              <mc:Fallback>
                <p:oleObj name="Equation" r:id="rId5" imgW="116738400" imgH="121920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3925" y="4029075"/>
                        <a:ext cx="48641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/>
        </p:nvGraphicFramePr>
        <p:xfrm>
          <a:off x="3286116" y="4853826"/>
          <a:ext cx="456252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52425600" imgH="5791200" progId="Equation.DSMT4">
                  <p:embed/>
                </p:oleObj>
              </mc:Choice>
              <mc:Fallback>
                <p:oleObj name="Equation" r:id="rId7" imgW="52425600" imgH="57912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116" y="4853826"/>
                        <a:ext cx="4562528" cy="50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838200" y="4821238"/>
            <a:ext cx="24463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ym typeface="Math1" pitchFamily="2" charset="2"/>
              </a:rPr>
              <a:t>需要检验假设:</a:t>
            </a:r>
            <a:endParaRPr lang="zh-CN" altLang="en-US" sz="2800" b="1">
              <a:sym typeface="Math1" pitchFamily="2" charset="2"/>
            </a:endParaRPr>
          </a:p>
        </p:txBody>
      </p:sp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923925" y="2514600"/>
          <a:ext cx="734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76174400" imgH="12496800" progId="Equation.DSMT4">
                  <p:embed/>
                </p:oleObj>
              </mc:Choice>
              <mc:Fallback>
                <p:oleObj name="Equation" r:id="rId9" imgW="176174400" imgH="124968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3925" y="2514600"/>
                        <a:ext cx="7340600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Object 38"/>
          <p:cNvGraphicFramePr>
            <a:graphicFrameLocks noChangeAspect="1"/>
          </p:cNvGraphicFramePr>
          <p:nvPr/>
        </p:nvGraphicFramePr>
        <p:xfrm>
          <a:off x="933450" y="3302000"/>
          <a:ext cx="654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56972000" imgH="12192000" progId="Equation.3">
                  <p:embed/>
                </p:oleObj>
              </mc:Choice>
              <mc:Fallback>
                <p:oleObj name="Equation" r:id="rId11" imgW="156972000" imgH="12192000" progId="Equation.3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3450" y="3302000"/>
                        <a:ext cx="65405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050"/>
          <p:cNvGraphicFramePr>
            <a:graphicFrameLocks noChangeAspect="1"/>
          </p:cNvGraphicFramePr>
          <p:nvPr/>
        </p:nvGraphicFramePr>
        <p:xfrm>
          <a:off x="914400" y="1017588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6388000" imgH="10668000" progId="Equation.3">
                  <p:embed/>
                </p:oleObj>
              </mc:Choice>
              <mc:Fallback>
                <p:oleObj name="Equation" r:id="rId1" imgW="56388000" imgH="106680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7588"/>
                        <a:ext cx="23495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2051"/>
          <p:cNvGraphicFramePr>
            <a:graphicFrameLocks noChangeAspect="1"/>
          </p:cNvGraphicFramePr>
          <p:nvPr/>
        </p:nvGraphicFramePr>
        <p:xfrm>
          <a:off x="3078163" y="914400"/>
          <a:ext cx="424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1803200" imgH="12192000" progId="Equation.3">
                  <p:embed/>
                </p:oleObj>
              </mc:Choice>
              <mc:Fallback>
                <p:oleObj name="Equation" r:id="rId3" imgW="101803200" imgH="121920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8163" y="914400"/>
                        <a:ext cx="42418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2052"/>
          <p:cNvGraphicFramePr>
            <a:graphicFrameLocks noChangeAspect="1"/>
          </p:cNvGraphicFramePr>
          <p:nvPr/>
        </p:nvGraphicFramePr>
        <p:xfrm>
          <a:off x="928662" y="2571744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5778400" imgH="10363200" progId="Equation.3">
                  <p:embed/>
                </p:oleObj>
              </mc:Choice>
              <mc:Fallback>
                <p:oleObj name="Equation" r:id="rId5" imgW="55778400" imgH="10363200" progId="Equation.3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2571744"/>
                        <a:ext cx="23241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2054"/>
          <p:cNvGraphicFramePr>
            <a:graphicFrameLocks noChangeAspect="1"/>
          </p:cNvGraphicFramePr>
          <p:nvPr/>
        </p:nvGraphicFramePr>
        <p:xfrm>
          <a:off x="3143240" y="2554287"/>
          <a:ext cx="3949518" cy="51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44196000" imgH="5791200" progId="Equation.DSMT4">
                  <p:embed/>
                </p:oleObj>
              </mc:Choice>
              <mc:Fallback>
                <p:oleObj name="Equation" r:id="rId7" imgW="44196000" imgH="57912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240" y="2554287"/>
                        <a:ext cx="3949518" cy="5175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2055"/>
          <p:cNvGraphicFramePr>
            <a:graphicFrameLocks noChangeAspect="1"/>
          </p:cNvGraphicFramePr>
          <p:nvPr/>
        </p:nvGraphicFramePr>
        <p:xfrm>
          <a:off x="914400" y="3354390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55778400" imgH="10363200" progId="Equation.3">
                  <p:embed/>
                </p:oleObj>
              </mc:Choice>
              <mc:Fallback>
                <p:oleObj name="Equation" r:id="rId9" imgW="55778400" imgH="10363200" progId="Equation.3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354390"/>
                        <a:ext cx="23241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2056"/>
          <p:cNvGraphicFramePr>
            <a:graphicFrameLocks noChangeAspect="1"/>
          </p:cNvGraphicFramePr>
          <p:nvPr/>
        </p:nvGraphicFramePr>
        <p:xfrm>
          <a:off x="3061024" y="3071810"/>
          <a:ext cx="49400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0" imgW="57912000" imgH="10972800" progId="Equation.DSMT4">
                  <p:embed/>
                </p:oleObj>
              </mc:Choice>
              <mc:Fallback>
                <p:oleObj name="Equation" r:id="rId10" imgW="57912000" imgH="109728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61024" y="3071810"/>
                        <a:ext cx="4940000" cy="936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2057"/>
          <p:cNvGraphicFramePr>
            <a:graphicFrameLocks noChangeAspect="1"/>
          </p:cNvGraphicFramePr>
          <p:nvPr/>
        </p:nvGraphicFramePr>
        <p:xfrm>
          <a:off x="857224" y="3929066"/>
          <a:ext cx="5222911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2" imgW="57302400" imgH="10972800" progId="Equation.DSMT4">
                  <p:embed/>
                </p:oleObj>
              </mc:Choice>
              <mc:Fallback>
                <p:oleObj name="Equation" r:id="rId12" imgW="57302400" imgH="10972800" progId="Equation.DSMT4">
                  <p:embed/>
                  <p:pic>
                    <p:nvPicPr>
                      <p:cNvPr id="0" name="图片 2054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7224" y="3929066"/>
                        <a:ext cx="5222911" cy="1000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2058"/>
          <p:cNvGraphicFramePr>
            <a:graphicFrameLocks noChangeAspect="1"/>
          </p:cNvGraphicFramePr>
          <p:nvPr/>
        </p:nvGraphicFramePr>
        <p:xfrm>
          <a:off x="857224" y="4857760"/>
          <a:ext cx="319486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4" imgW="35052000" imgH="5486400" progId="Equation.DSMT4">
                  <p:embed/>
                </p:oleObj>
              </mc:Choice>
              <mc:Fallback>
                <p:oleObj name="Equation" r:id="rId14" imgW="35052000" imgH="5486400" progId="Equation.DSMT4">
                  <p:embed/>
                  <p:pic>
                    <p:nvPicPr>
                      <p:cNvPr id="0" name="图片 2055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7224" y="4857760"/>
                        <a:ext cx="3194866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2059"/>
          <p:cNvGraphicFramePr>
            <a:graphicFrameLocks noChangeAspect="1"/>
          </p:cNvGraphicFramePr>
          <p:nvPr/>
        </p:nvGraphicFramePr>
        <p:xfrm>
          <a:off x="857224" y="5511156"/>
          <a:ext cx="3429024" cy="41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6" imgW="87477600" imgH="10668000" progId="Equation.DSMT4">
                  <p:embed/>
                </p:oleObj>
              </mc:Choice>
              <mc:Fallback>
                <p:oleObj name="Equation" r:id="rId16" imgW="87477600" imgH="10668000" progId="Equation.DSMT4">
                  <p:embed/>
                  <p:pic>
                    <p:nvPicPr>
                      <p:cNvPr id="0" name="图片 2056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7224" y="5511156"/>
                        <a:ext cx="3429024" cy="418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2060"/>
          <p:cNvGraphicFramePr>
            <a:graphicFrameLocks noChangeAspect="1"/>
          </p:cNvGraphicFramePr>
          <p:nvPr/>
        </p:nvGraphicFramePr>
        <p:xfrm>
          <a:off x="3929058" y="5277883"/>
          <a:ext cx="4143404" cy="93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8" imgW="51206400" imgH="11582400" progId="Equation.DSMT4">
                  <p:embed/>
                </p:oleObj>
              </mc:Choice>
              <mc:Fallback>
                <p:oleObj name="Equation" r:id="rId18" imgW="51206400" imgH="11582400" progId="Equation.DSMT4">
                  <p:embed/>
                  <p:pic>
                    <p:nvPicPr>
                      <p:cNvPr id="0" name="图片 2057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29058" y="5277883"/>
                        <a:ext cx="4143404" cy="9371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928662" y="1500174"/>
          <a:ext cx="27765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0" imgW="30480000" imgH="10972800" progId="Equation.DSMT4">
                  <p:embed/>
                </p:oleObj>
              </mc:Choice>
              <mc:Fallback>
                <p:oleObj name="Equation" r:id="rId20" imgW="30480000" imgH="10972800" progId="Equation.DSMT4">
                  <p:embed/>
                  <p:pic>
                    <p:nvPicPr>
                      <p:cNvPr id="0" name="图片 2058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28662" y="1500174"/>
                        <a:ext cx="2776537" cy="1000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3714743" y="1500174"/>
          <a:ext cx="387400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2" imgW="45415200" imgH="10972800" progId="Equation.DSMT4">
                  <p:embed/>
                </p:oleObj>
              </mc:Choice>
              <mc:Fallback>
                <p:oleObj name="Equation" r:id="rId22" imgW="45415200" imgH="10972800" progId="Equation.DSMT4">
                  <p:embed/>
                  <p:pic>
                    <p:nvPicPr>
                      <p:cNvPr id="0" name="图片 2059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14743" y="1500174"/>
                        <a:ext cx="3874002" cy="936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857224" y="857232"/>
          <a:ext cx="360757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41452800" imgH="5791200" progId="Equation.DSMT4">
                  <p:embed/>
                </p:oleObj>
              </mc:Choice>
              <mc:Fallback>
                <p:oleObj name="Equation" r:id="rId1" imgW="41452800" imgH="57912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857232"/>
                        <a:ext cx="3607578" cy="50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746375" y="2063750"/>
          <a:ext cx="3505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1148000" imgH="10972800" progId="Equation.DSMT4">
                  <p:embed/>
                </p:oleObj>
              </mc:Choice>
              <mc:Fallback>
                <p:oleObj name="Equation" r:id="rId3" imgW="41148000" imgH="109728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6375" y="2063750"/>
                        <a:ext cx="3505200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785786" y="1481127"/>
            <a:ext cx="4572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第六章§2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928662" y="3071810"/>
          <a:ext cx="7371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83210400" imgH="6096000" progId="Equation.DSMT4">
                  <p:embed/>
                </p:oleObj>
              </mc:Choice>
              <mc:Fallback>
                <p:oleObj name="Equation" r:id="rId5" imgW="83210400" imgH="60960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3071810"/>
                        <a:ext cx="7371000" cy="54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857224" y="3757629"/>
          <a:ext cx="586263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64312800" imgH="22250400" progId="Equation.DSMT4">
                  <p:embed/>
                </p:oleObj>
              </mc:Choice>
              <mc:Fallback>
                <p:oleObj name="Equation" r:id="rId7" imgW="64312800" imgH="222504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224" y="3757629"/>
                        <a:ext cx="5862638" cy="2028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1000100" y="5857892"/>
            <a:ext cx="4724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上述检验法称为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检验法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48" name="Object 0"/>
          <p:cNvGraphicFramePr>
            <a:graphicFrameLocks noChangeAspect="1"/>
          </p:cNvGraphicFramePr>
          <p:nvPr/>
        </p:nvGraphicFramePr>
        <p:xfrm>
          <a:off x="2428860" y="2071678"/>
          <a:ext cx="4071966" cy="111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0233600" imgH="10972800" progId="Equation.DSMT4">
                  <p:embed/>
                </p:oleObj>
              </mc:Choice>
              <mc:Fallback>
                <p:oleObj name="Equation" r:id="rId1" imgW="40233600" imgH="109728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60" y="2071678"/>
                        <a:ext cx="4071966" cy="11105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846166" y="2324095"/>
            <a:ext cx="510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拒绝域</a:t>
            </a:r>
            <a:r>
              <a:rPr lang="zh-CN" altLang="en-US" sz="2800" b="1" dirty="0"/>
              <a:t>为</a:t>
            </a:r>
            <a:endParaRPr lang="zh-CN" altLang="en-US" sz="2800" b="1" dirty="0"/>
          </a:p>
        </p:txBody>
      </p:sp>
      <p:pic>
        <p:nvPicPr>
          <p:cNvPr id="9295" name="Picture 79" descr="卡通人14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9727" y="3214702"/>
            <a:ext cx="2011363" cy="2286000"/>
          </a:xfrm>
          <a:prstGeom prst="rect">
            <a:avLst/>
          </a:prstGeom>
          <a:noFill/>
        </p:spPr>
      </p:pic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785786" y="1500174"/>
          <a:ext cx="501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20396000" imgH="12496800" progId="Equation.DSMT4">
                  <p:embed/>
                </p:oleObj>
              </mc:Choice>
              <mc:Fallback>
                <p:oleObj name="Equation" r:id="rId4" imgW="120396000" imgH="124968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786" y="1500174"/>
                        <a:ext cx="5016500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714348" y="3571876"/>
          <a:ext cx="521431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52425600" imgH="5791200" progId="Equation.DSMT4">
                  <p:embed/>
                </p:oleObj>
              </mc:Choice>
              <mc:Fallback>
                <p:oleObj name="Equation" r:id="rId6" imgW="52425600" imgH="57912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348" y="3571876"/>
                        <a:ext cx="5214318" cy="576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5"/>
          <p:cNvSpPr txBox="1">
            <a:spLocks noChangeArrowheads="1"/>
          </p:cNvSpPr>
          <p:nvPr/>
        </p:nvSpPr>
        <p:spPr bwMode="auto">
          <a:xfrm>
            <a:off x="857224" y="4430719"/>
            <a:ext cx="510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拒绝域</a:t>
            </a:r>
            <a:r>
              <a:rPr lang="zh-CN" altLang="en-US" sz="2800" b="1" dirty="0"/>
              <a:t>为</a:t>
            </a:r>
            <a:endParaRPr lang="zh-CN" altLang="en-US" sz="2800" b="1" dirty="0"/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2428860" y="4214818"/>
          <a:ext cx="3929090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40233600" imgH="10972800" progId="Equation.DSMT4">
                  <p:embed/>
                </p:oleObj>
              </mc:Choice>
              <mc:Fallback>
                <p:oleObj name="Equation" r:id="rId8" imgW="40233600" imgH="109728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8860" y="4214818"/>
                        <a:ext cx="3929090" cy="1071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85786" y="78579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对于单边检验问题：</a:t>
            </a:r>
            <a:endParaRPr lang="zh-CN" altLang="en-US" sz="2800" b="1" dirty="0" smtClean="0"/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785786" y="5572140"/>
            <a:ext cx="72405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两总体方差相等也称两总体具有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方差齐性</a:t>
            </a:r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1" grpId="0" autoUpdateAnimBg="0"/>
      <p:bldP spid="9" grpId="0" autoUpdateAnimBg="0"/>
      <p:bldP spid="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616585" y="614680"/>
            <a:ext cx="7955915" cy="3107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indent="457200"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有两台机器生产金属部件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分别在两台机器所生产的部件中各取一容量为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n=60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m=40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的样本，测得部件重量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的样本方差分别为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设两样本相互独立．两总体分别服从均值和方差未知正态分布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试在水平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下检验如下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假设是否成立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8"/>
          <p:cNvSpPr>
            <a:spLocks noChangeArrowheads="1"/>
          </p:cNvSpPr>
          <p:nvPr/>
        </p:nvSpPr>
        <p:spPr bwMode="auto">
          <a:xfrm>
            <a:off x="616875" y="693084"/>
            <a:ext cx="72808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681990" y="3140710"/>
          <a:ext cx="373888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2095500" imgH="241300" progId="Equation.DSMT4">
                  <p:embed/>
                </p:oleObj>
              </mc:Choice>
              <mc:Fallback>
                <p:oleObj name="Equation" r:id="rId1" imgW="2095500" imgH="2413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990" y="3140710"/>
                        <a:ext cx="3738880" cy="4375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714348" y="3718859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解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14" y="3714752"/>
            <a:ext cx="3706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依题意可知</a:t>
            </a: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=60,</a:t>
            </a: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=40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714348" y="4380848"/>
          <a:ext cx="540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63398400" imgH="5486400" progId="Equation.DSMT4">
                  <p:embed/>
                </p:oleObj>
              </mc:Choice>
              <mc:Fallback>
                <p:oleObj name="Equation" r:id="rId3" imgW="63398400" imgH="54864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48" y="4380848"/>
                        <a:ext cx="5408000" cy="46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714348" y="4880914"/>
          <a:ext cx="7378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7172800" imgH="10972800" progId="Equation.DSMT4">
                  <p:embed/>
                </p:oleObj>
              </mc:Choice>
              <mc:Fallback>
                <p:oleObj name="Equation" r:id="rId5" imgW="87172800" imgH="109728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48" y="4880914"/>
                        <a:ext cx="7378700" cy="928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42910" y="5857892"/>
            <a:ext cx="25651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故拒绝原假设</a:t>
            </a:r>
            <a:r>
              <a:rPr lang="en-US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2315" y="1428750"/>
          <a:ext cx="140779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7" imgW="660400" imgH="241300" progId="Equation.DSMT4">
                  <p:embed/>
                </p:oleObj>
              </mc:Choice>
              <mc:Fallback>
                <p:oleObj name="" r:id="rId7" imgW="660400" imgH="241300" progId="Equation.DSMT4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2315" y="1428750"/>
                        <a:ext cx="140779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990" y="2070100"/>
          <a:ext cx="125603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9" imgW="596900" imgH="241300" progId="Equation.DSMT4">
                  <p:embed/>
                </p:oleObj>
              </mc:Choice>
              <mc:Fallback>
                <p:oleObj name="" r:id="rId9" imgW="596900" imgH="241300" progId="Equation.DSMT4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990" y="2070100"/>
                        <a:ext cx="125603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831850" y="650875"/>
            <a:ext cx="79311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/>
              <a:t>  </a:t>
            </a:r>
            <a:r>
              <a:rPr lang="zh-CN" altLang="en-US" sz="2800" b="1" dirty="0"/>
              <a:t>分别用两个不同的计算机系统检索10个资料, 测得平均检索时间及方差(单位:秒)如下:</a:t>
            </a:r>
            <a:endParaRPr lang="zh-CN" altLang="en-US" sz="2800" b="1" dirty="0"/>
          </a:p>
        </p:txBody>
      </p:sp>
      <p:graphicFrame>
        <p:nvGraphicFramePr>
          <p:cNvPr id="133120" name="Object 0"/>
          <p:cNvGraphicFramePr>
            <a:graphicFrameLocks noChangeAspect="1"/>
          </p:cNvGraphicFramePr>
          <p:nvPr/>
        </p:nvGraphicFramePr>
        <p:xfrm>
          <a:off x="1295400" y="1735138"/>
          <a:ext cx="652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56667200" imgH="13411200" progId="Equation.3">
                  <p:embed/>
                </p:oleObj>
              </mc:Choice>
              <mc:Fallback>
                <p:oleObj name="Equation" r:id="rId1" imgW="156667200" imgH="13411200" progId="Equation.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735138"/>
                        <a:ext cx="65278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822325" y="2214563"/>
            <a:ext cx="75946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ym typeface="Math1" pitchFamily="2" charset="2"/>
              </a:rPr>
              <a:t>假定</a:t>
            </a:r>
            <a:r>
              <a:rPr lang="zh-CN" altLang="en-US" sz="2800" b="1" dirty="0"/>
              <a:t>检索时间服从正态分布, 问这两系统检索资料有无明显差别? </a:t>
            </a:r>
            <a:endParaRPr lang="zh-CN" altLang="en-US" sz="2800" b="1" dirty="0">
              <a:sym typeface="Math1" pitchFamily="2" charset="2"/>
            </a:endParaRP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3810000" y="2868613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5966400" imgH="9448800" progId="Equation.3">
                  <p:embed/>
                </p:oleObj>
              </mc:Choice>
              <mc:Fallback>
                <p:oleObj name="Equation" r:id="rId3" imgW="35966400" imgH="9448800" progId="Equation.3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868613"/>
                        <a:ext cx="149860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857224" y="3429000"/>
            <a:ext cx="628654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黑体" panose="02010609060101010101" pitchFamily="49" charset="-122"/>
              </a:rPr>
              <a:t>分析：</a:t>
            </a:r>
            <a:r>
              <a:rPr lang="zh-CN" altLang="en-US" sz="2800" b="1" dirty="0" smtClean="0"/>
              <a:t>对于两正态总体的均值的检验，</a:t>
            </a:r>
            <a:endParaRPr lang="zh-CN" altLang="en-US" sz="2800" b="1" dirty="0"/>
          </a:p>
        </p:txBody>
      </p:sp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2071670" y="4000504"/>
          <a:ext cx="417789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4805600" imgH="5791200" progId="Equation.DSMT4">
                  <p:embed/>
                </p:oleObj>
              </mc:Choice>
              <mc:Fallback>
                <p:oleObj name="Equation" r:id="rId5" imgW="44805600" imgH="57912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670" y="4000504"/>
                        <a:ext cx="4177892" cy="54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/>
          <p:cNvGraphicFramePr>
            <a:graphicFrameLocks noChangeAspect="1"/>
          </p:cNvGraphicFramePr>
          <p:nvPr/>
        </p:nvGraphicFramePr>
        <p:xfrm>
          <a:off x="1071538" y="4643446"/>
          <a:ext cx="67087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71932800" imgH="16459200" progId="Equation.DSMT4">
                  <p:embed/>
                </p:oleObj>
              </mc:Choice>
              <mc:Fallback>
                <p:oleObj name="Equation" r:id="rId7" imgW="71932800" imgH="164592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538" y="4643446"/>
                        <a:ext cx="6708775" cy="1533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500034" y="1000108"/>
            <a:ext cx="1219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解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1096934" y="981058"/>
            <a:ext cx="7143778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根据题中</a:t>
            </a:r>
            <a:r>
              <a:rPr lang="zh-CN" altLang="en-US" sz="2800" b="1" dirty="0" smtClean="0"/>
              <a:t>条件及第六章定理二, </a:t>
            </a:r>
            <a:r>
              <a:rPr lang="zh-CN" altLang="en-US" sz="2800" b="1" dirty="0"/>
              <a:t>首先应检验方差的齐性.</a:t>
            </a:r>
            <a:endParaRPr lang="zh-CN" altLang="en-US" sz="2800" b="1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1166784" y="2012944"/>
          <a:ext cx="553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32892800" imgH="13411200" progId="Equation.3">
                  <p:embed/>
                </p:oleObj>
              </mc:Choice>
              <mc:Fallback>
                <p:oleObj name="Equation" r:id="rId1" imgW="132892800" imgH="134112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6784" y="2012944"/>
                        <a:ext cx="55372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92184" y="2925762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67360800" imgH="10363200" progId="Equation.3">
                  <p:embed/>
                </p:oleObj>
              </mc:Choice>
              <mc:Fallback>
                <p:oleObj name="Equation" r:id="rId3" imgW="67360800" imgH="10363200" progId="Equation.3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184" y="2925762"/>
                        <a:ext cx="28067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214784" y="2925762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71628000" imgH="10363200" progId="Equation.3">
                  <p:embed/>
                </p:oleObj>
              </mc:Choice>
              <mc:Fallback>
                <p:oleObj name="Equation" r:id="rId5" imgW="71628000" imgH="10363200" progId="Equation.3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4784" y="2925762"/>
                        <a:ext cx="29845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192184" y="3563946"/>
          <a:ext cx="2921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70104000" imgH="25908000" progId="Equation.3">
                  <p:embed/>
                </p:oleObj>
              </mc:Choice>
              <mc:Fallback>
                <p:oleObj name="Equation" r:id="rId7" imgW="70104000" imgH="25908000" progId="Equation.3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184" y="3563946"/>
                        <a:ext cx="29210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990947" y="366237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49072800" imgH="20116800" progId="Equation.3">
                  <p:embed/>
                </p:oleObj>
              </mc:Choice>
              <mc:Fallback>
                <p:oleObj name="Equation" r:id="rId9" imgW="49072800" imgH="20116800" progId="Equation.3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0947" y="3662370"/>
                        <a:ext cx="2044700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214414" y="4786322"/>
          <a:ext cx="351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84429600" imgH="8839200" progId="Equation.3">
                  <p:embed/>
                </p:oleObj>
              </mc:Choice>
              <mc:Fallback>
                <p:oleObj name="Equation" r:id="rId11" imgW="84429600" imgH="8839200" progId="Equation.3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4414" y="4786322"/>
                        <a:ext cx="3517900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214414" y="5432435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43281600" imgH="10668000" progId="Equation.3">
                  <p:embed/>
                </p:oleObj>
              </mc:Choice>
              <mc:Fallback>
                <p:oleObj name="Equation" r:id="rId13" imgW="43281600" imgH="10668000" progId="Equation.3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4414" y="5432435"/>
                        <a:ext cx="1803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386114" y="5370522"/>
          <a:ext cx="227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54559200" imgH="13411200" progId="Equation.3">
                  <p:embed/>
                </p:oleObj>
              </mc:Choice>
              <mc:Fallback>
                <p:oleObj name="Equation" r:id="rId15" imgW="54559200" imgH="13411200" progId="Equation.3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86114" y="5370522"/>
                        <a:ext cx="22733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7" name="Object 1027"/>
          <p:cNvGraphicFramePr>
            <a:graphicFrameLocks noChangeAspect="1"/>
          </p:cNvGraphicFramePr>
          <p:nvPr/>
        </p:nvGraphicFramePr>
        <p:xfrm>
          <a:off x="790548" y="857232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66446400" imgH="11582400" progId="Equation.3">
                  <p:embed/>
                </p:oleObj>
              </mc:Choice>
              <mc:Fallback>
                <p:oleObj name="Equation" r:id="rId1" imgW="66446400" imgH="115824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0548" y="857232"/>
                        <a:ext cx="27686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1028"/>
          <p:cNvGraphicFramePr>
            <a:graphicFrameLocks noChangeAspect="1"/>
          </p:cNvGraphicFramePr>
          <p:nvPr/>
        </p:nvGraphicFramePr>
        <p:xfrm>
          <a:off x="790548" y="1525570"/>
          <a:ext cx="501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20396000" imgH="11582400" progId="Equation.3">
                  <p:embed/>
                </p:oleObj>
              </mc:Choice>
              <mc:Fallback>
                <p:oleObj name="Equation" r:id="rId3" imgW="120396000" imgH="11582400" progId="Equation.3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548" y="1525570"/>
                        <a:ext cx="50165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1029"/>
          <p:cNvGraphicFramePr>
            <a:graphicFrameLocks noChangeAspect="1"/>
          </p:cNvGraphicFramePr>
          <p:nvPr/>
        </p:nvGraphicFramePr>
        <p:xfrm>
          <a:off x="785786" y="2178032"/>
          <a:ext cx="396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95097600" imgH="33832800" progId="Equation.3">
                  <p:embed/>
                </p:oleObj>
              </mc:Choice>
              <mc:Fallback>
                <p:oleObj name="Equation" r:id="rId5" imgW="95097600" imgH="33832800" progId="Equation.3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786" y="2178032"/>
                        <a:ext cx="3962400" cy="1409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1030"/>
          <p:cNvGraphicFramePr>
            <a:graphicFrameLocks noChangeAspect="1"/>
          </p:cNvGraphicFramePr>
          <p:nvPr/>
        </p:nvGraphicFramePr>
        <p:xfrm>
          <a:off x="790548" y="3702032"/>
          <a:ext cx="5549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33197600" imgH="24079200" progId="Equation.3">
                  <p:embed/>
                </p:oleObj>
              </mc:Choice>
              <mc:Fallback>
                <p:oleObj name="Equation" r:id="rId7" imgW="133197600" imgH="24079200" progId="Equation.3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548" y="3702032"/>
                        <a:ext cx="5549900" cy="1003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55" name="Picture 15" descr="医学研究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16638" y="782638"/>
            <a:ext cx="2333625" cy="31940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mUzZTJjZTI3YWYxMTZmZjk2Mjk0OGM0ZjIxZWZiY2IifQ=="/>
</p:tagLst>
</file>

<file path=ppt/theme/theme1.xml><?xml version="1.0" encoding="utf-8"?>
<a:theme xmlns:a="http://schemas.openxmlformats.org/drawingml/2006/main" name="概率论与数理统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概率论与数理统计</Template>
  <TotalTime>0</TotalTime>
  <Words>830</Words>
  <Application>WPS 演示</Application>
  <PresentationFormat>全屏显示(4:3)</PresentationFormat>
  <Paragraphs>72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14</vt:i4>
      </vt:variant>
    </vt:vector>
  </HeadingPairs>
  <TitlesOfParts>
    <vt:vector size="95" baseType="lpstr">
      <vt:lpstr>Arial</vt:lpstr>
      <vt:lpstr>宋体</vt:lpstr>
      <vt:lpstr>Wingdings</vt:lpstr>
      <vt:lpstr>Times New Roman</vt:lpstr>
      <vt:lpstr>华文行楷</vt:lpstr>
      <vt:lpstr>微软雅黑</vt:lpstr>
      <vt:lpstr>黑体</vt:lpstr>
      <vt:lpstr>Math1</vt:lpstr>
      <vt:lpstr>Segoe Print</vt:lpstr>
      <vt:lpstr>Calibri</vt:lpstr>
      <vt:lpstr>Arial Unicode MS</vt:lpstr>
      <vt:lpstr>概率论与数理统计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第五节     两个正态总体方差的假设检验</vt:lpstr>
      <vt:lpstr>1.两个总体                               的情况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理学院：吴清太</cp:lastModifiedBy>
  <cp:revision>25</cp:revision>
  <dcterms:created xsi:type="dcterms:W3CDTF">2017-09-16T12:04:00Z</dcterms:created>
  <dcterms:modified xsi:type="dcterms:W3CDTF">2022-06-07T22:14:39Z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3684FD5E507143939289BA73C64B6DA7</vt:lpwstr>
  </property>
  <property fmtid="{D5CDD505-2E9C-101B-9397-08002B2CF9AE}" pid="3" name="KSOProductBuildVer">
    <vt:lpwstr>2052-11.1.0.11744</vt:lpwstr>
  </property>
</Properties>
</file>