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</p:sldMasterIdLst>
  <p:notesMasterIdLst>
    <p:notesMasterId r:id="rId90"/>
  </p:notesMasterIdLst>
  <p:handoutMasterIdLst>
    <p:handoutMasterId r:id="rId91"/>
  </p:handoutMasterIdLst>
  <p:sldIdLst>
    <p:sldId id="562" r:id="rId3"/>
    <p:sldId id="526" r:id="rId4"/>
    <p:sldId id="789" r:id="rId5"/>
    <p:sldId id="527" r:id="rId6"/>
    <p:sldId id="648" r:id="rId7"/>
    <p:sldId id="666" r:id="rId8"/>
    <p:sldId id="667" r:id="rId9"/>
    <p:sldId id="710" r:id="rId10"/>
    <p:sldId id="669" r:id="rId11"/>
    <p:sldId id="670" r:id="rId12"/>
    <p:sldId id="728" r:id="rId13"/>
    <p:sldId id="729" r:id="rId14"/>
    <p:sldId id="753" r:id="rId15"/>
    <p:sldId id="752" r:id="rId16"/>
    <p:sldId id="744" r:id="rId17"/>
    <p:sldId id="730" r:id="rId18"/>
    <p:sldId id="672" r:id="rId19"/>
    <p:sldId id="673" r:id="rId20"/>
    <p:sldId id="674" r:id="rId21"/>
    <p:sldId id="733" r:id="rId22"/>
    <p:sldId id="734" r:id="rId23"/>
    <p:sldId id="735" r:id="rId24"/>
    <p:sldId id="736" r:id="rId25"/>
    <p:sldId id="737" r:id="rId26"/>
    <p:sldId id="675" r:id="rId27"/>
    <p:sldId id="738" r:id="rId28"/>
    <p:sldId id="699" r:id="rId29"/>
    <p:sldId id="761" r:id="rId30"/>
    <p:sldId id="405" r:id="rId31"/>
    <p:sldId id="762" r:id="rId32"/>
    <p:sldId id="763" r:id="rId33"/>
    <p:sldId id="764" r:id="rId34"/>
    <p:sldId id="765" r:id="rId35"/>
    <p:sldId id="766" r:id="rId36"/>
    <p:sldId id="767" r:id="rId37"/>
    <p:sldId id="768" r:id="rId38"/>
    <p:sldId id="769" r:id="rId39"/>
    <p:sldId id="770" r:id="rId40"/>
    <p:sldId id="771" r:id="rId41"/>
    <p:sldId id="772" r:id="rId42"/>
    <p:sldId id="773" r:id="rId43"/>
    <p:sldId id="774" r:id="rId44"/>
    <p:sldId id="775" r:id="rId45"/>
    <p:sldId id="776" r:id="rId46"/>
    <p:sldId id="777" r:id="rId47"/>
    <p:sldId id="778" r:id="rId48"/>
    <p:sldId id="658" r:id="rId49"/>
    <p:sldId id="676" r:id="rId50"/>
    <p:sldId id="677" r:id="rId51"/>
    <p:sldId id="679" r:id="rId52"/>
    <p:sldId id="678" r:id="rId53"/>
    <p:sldId id="681" r:id="rId54"/>
    <p:sldId id="682" r:id="rId55"/>
    <p:sldId id="715" r:id="rId56"/>
    <p:sldId id="740" r:id="rId57"/>
    <p:sldId id="741" r:id="rId58"/>
    <p:sldId id="755" r:id="rId59"/>
    <p:sldId id="758" r:id="rId60"/>
    <p:sldId id="757" r:id="rId61"/>
    <p:sldId id="756" r:id="rId62"/>
    <p:sldId id="759" r:id="rId63"/>
    <p:sldId id="760" r:id="rId64"/>
    <p:sldId id="779" r:id="rId65"/>
    <p:sldId id="780" r:id="rId66"/>
    <p:sldId id="781" r:id="rId67"/>
    <p:sldId id="782" r:id="rId68"/>
    <p:sldId id="783" r:id="rId69"/>
    <p:sldId id="784" r:id="rId70"/>
    <p:sldId id="785" r:id="rId71"/>
    <p:sldId id="786" r:id="rId72"/>
    <p:sldId id="787" r:id="rId73"/>
    <p:sldId id="788" r:id="rId74"/>
    <p:sldId id="408" r:id="rId75"/>
    <p:sldId id="654" r:id="rId76"/>
    <p:sldId id="708" r:id="rId77"/>
    <p:sldId id="697" r:id="rId78"/>
    <p:sldId id="698" r:id="rId79"/>
    <p:sldId id="709" r:id="rId80"/>
    <p:sldId id="712" r:id="rId81"/>
    <p:sldId id="655" r:id="rId82"/>
    <p:sldId id="711" r:id="rId83"/>
    <p:sldId id="700" r:id="rId84"/>
    <p:sldId id="701" r:id="rId85"/>
    <p:sldId id="702" r:id="rId86"/>
    <p:sldId id="704" r:id="rId87"/>
    <p:sldId id="707" r:id="rId88"/>
    <p:sldId id="277" r:id="rId89"/>
  </p:sldIdLst>
  <p:sldSz cx="9144000" cy="6858000" type="screen4x3"/>
  <p:notesSz cx="6648450" cy="9782175"/>
  <p:defaultTextStyle>
    <a:defPPr>
      <a:defRPr lang="zh-CN"/>
    </a:defPPr>
    <a:lvl1pPr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defRPr kumimoji="1" sz="20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defRPr kumimoji="1" sz="20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defRPr kumimoji="1" sz="20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defRPr kumimoji="1" sz="20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defRPr kumimoji="1" sz="20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FF00"/>
    <a:srgbClr val="990099"/>
    <a:srgbClr val="CC66FF"/>
    <a:srgbClr val="CC99FF"/>
    <a:srgbClr val="993366"/>
    <a:srgbClr val="333399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02" autoAdjust="0"/>
    <p:restoredTop sz="95788" autoAdjust="0"/>
  </p:normalViewPr>
  <p:slideViewPr>
    <p:cSldViewPr>
      <p:cViewPr varScale="1">
        <p:scale>
          <a:sx n="73" d="100"/>
          <a:sy n="73" d="100"/>
        </p:scale>
        <p:origin x="558" y="66"/>
      </p:cViewPr>
      <p:guideLst>
        <p:guide orient="horz" pos="2160"/>
        <p:guide pos="34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638" y="-84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96E65D44-526D-43A1-A5C5-A1AD036879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fld id="{4F9D5887-4A50-44CB-9394-7E33D3DF6931}" type="slidenum">
              <a:rPr kumimoji="1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t>‹#›</a:t>
            </a:fld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3398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fld id="{C03760BE-3939-4F8C-82C3-7D57E3141C01}" type="slidenum">
              <a:rPr kumimoji="1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t>‹#›</a:t>
            </a:fld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415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fld id="{17772521-CBAB-4056-9368-92AC14486D1C}" type="slidenum">
              <a:rPr kumimoji="1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t>‹#›</a:t>
            </a:fld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7057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fld id="{759255D8-E019-483A-B9C3-6501755610FD}" type="slidenum">
              <a:rPr kumimoji="1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t>‹#›</a:t>
            </a:fld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547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fld id="{F4FDA824-F714-4424-84E8-B869644499AF}" type="slidenum">
              <a:rPr kumimoji="1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t>‹#›</a:t>
            </a:fld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0384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fld id="{FDCE1C80-AB83-4B50-A782-532D7AA2DA63}" type="slidenum">
              <a:rPr kumimoji="1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t>‹#›</a:t>
            </a:fld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1076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fld id="{407E5250-F304-4146-839E-5A76244ADD77}" type="slidenum">
              <a:rPr kumimoji="1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t>‹#›</a:t>
            </a:fld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7409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fld id="{6952F144-1DC0-48A8-953A-182BA2A9637C}" type="slidenum">
              <a:rPr kumimoji="1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t>‹#›</a:t>
            </a:fld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252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fld id="{4C4D22EE-E9A7-4D07-A760-5B0F7C6D37BC}" type="slidenum">
              <a:rPr kumimoji="1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t>‹#›</a:t>
            </a:fld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693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fld id="{DAE84462-FDE9-4E0C-998F-69DF957AC1B1}" type="slidenum">
              <a:rPr kumimoji="1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t>‹#›</a:t>
            </a:fld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3723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fld id="{FBBD5EBD-F1EE-4F8B-BFBE-97AED01A1528}" type="slidenum">
              <a:rPr kumimoji="1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t>‹#›</a:t>
            </a:fld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10830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fld id="{19ACF8AB-1BD9-484C-99AD-5BBE49CF19A5}" type="slidenum">
              <a:rPr kumimoji="1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t>‹#›</a:t>
            </a:fld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6408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fld id="{A81D43AA-AC78-428F-B8DE-7D865DBE345B}" type="slidenum">
              <a:rPr kumimoji="1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t>‹#›</a:t>
            </a:fld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896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1026"/>
          <p:cNvGrpSpPr>
            <a:grpSpLocks/>
          </p:cNvGrpSpPr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512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79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4" name="Rectangle 1028"/>
            <p:cNvSpPr>
              <a:spLocks noChangeArrowheads="1"/>
            </p:cNvSpPr>
            <p:nvPr/>
          </p:nvSpPr>
          <p:spPr bwMode="auto">
            <a:xfrm>
              <a:off x="431" y="0"/>
              <a:ext cx="1585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134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2292" name="Picture 1039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380288" y="163513"/>
            <a:ext cx="1223962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6" name="Text Box 1040"/>
          <p:cNvSpPr txBox="1">
            <a:spLocks noChangeArrowheads="1"/>
          </p:cNvSpPr>
          <p:nvPr userDrawn="1"/>
        </p:nvSpPr>
        <p:spPr bwMode="auto">
          <a:xfrm>
            <a:off x="7235825" y="476250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Tx/>
              <a:buFontTx/>
              <a:buNone/>
              <a:defRPr/>
            </a:pPr>
            <a:r>
              <a:rPr lang="en-US" altLang="zh-CN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《</a:t>
            </a:r>
            <a:r>
              <a:rPr lang="zh-CN" altLang="en-US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编译原理</a:t>
            </a:r>
            <a:r>
              <a:rPr lang="en-US" altLang="zh-CN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》</a:t>
            </a:r>
          </a:p>
        </p:txBody>
      </p:sp>
      <p:sp>
        <p:nvSpPr>
          <p:cNvPr id="5137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  <a:defRPr/>
            </a:pPr>
            <a:endParaRPr lang="zh-CN" altLang="zh-CN" sz="2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>
    <p:wipe dir="r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fld id="{86AA1B46-5E8B-4405-8929-F92F3B0C7962}" type="slidenum">
              <a:rPr kumimoji="1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t>‹#›</a:t>
            </a:fld>
            <a:endParaRPr kumimoji="1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581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7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3.xml"/><Relationship Id="rId5" Type="http://schemas.openxmlformats.org/officeDocument/2006/relationships/slide" Target="slide6.xml"/><Relationship Id="rId4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1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196752"/>
            <a:ext cx="4832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</a:rPr>
              <a:t>基本思想</a:t>
            </a:r>
          </a:p>
        </p:txBody>
      </p:sp>
      <p:sp>
        <p:nvSpPr>
          <p:cNvPr id="14339" name="Text Box 9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2633439"/>
            <a:ext cx="50339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自顶向下预测分析</a:t>
            </a:r>
          </a:p>
        </p:txBody>
      </p:sp>
      <p:sp>
        <p:nvSpPr>
          <p:cNvPr id="14340" name="Text Box 10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3357339"/>
            <a:ext cx="43846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 dirty="0">
                <a:solidFill>
                  <a:srgbClr val="800080"/>
                </a:solidFill>
              </a:rPr>
              <a:t>  </a:t>
            </a:r>
            <a:r>
              <a:rPr lang="en-US" altLang="zh-CN" sz="3200" dirty="0">
                <a:solidFill>
                  <a:srgbClr val="800080"/>
                </a:solidFill>
              </a:rPr>
              <a:t>LL(1)</a:t>
            </a:r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</a:rPr>
              <a:t>分析</a:t>
            </a:r>
          </a:p>
        </p:txBody>
      </p:sp>
      <p:sp>
        <p:nvSpPr>
          <p:cNvPr id="14342" name="Text Box 12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917477"/>
            <a:ext cx="51768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</a:rPr>
              <a:t>带回溯的自顶向下分析</a:t>
            </a:r>
          </a:p>
        </p:txBody>
      </p:sp>
      <p:sp>
        <p:nvSpPr>
          <p:cNvPr id="14343" name="Text Box 13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5157192"/>
            <a:ext cx="7740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文法变换：消除左递归、提取左公因子</a:t>
            </a:r>
          </a:p>
        </p:txBody>
      </p:sp>
      <p:sp>
        <p:nvSpPr>
          <p:cNvPr id="14344" name="Text Box 14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5873155"/>
            <a:ext cx="57245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 dirty="0">
                <a:solidFill>
                  <a:srgbClr val="800080"/>
                </a:solidFill>
              </a:rPr>
              <a:t>  </a:t>
            </a:r>
            <a:r>
              <a:rPr lang="en-US" altLang="zh-CN" sz="3200" dirty="0">
                <a:solidFill>
                  <a:srgbClr val="800080"/>
                </a:solidFill>
              </a:rPr>
              <a:t>LL(1)</a:t>
            </a: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分析中的出错处理</a:t>
            </a:r>
          </a:p>
        </p:txBody>
      </p:sp>
      <p:sp>
        <p:nvSpPr>
          <p:cNvPr id="14345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6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7" name="AutoShape 1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8" name="AutoShape 1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403350" y="188913"/>
            <a:ext cx="5616922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3600" b="1" dirty="0" smtClean="0">
                <a:solidFill>
                  <a:srgbClr val="800080"/>
                </a:solidFill>
                <a:ea typeface="华文行楷" pitchFamily="2" charset="-122"/>
              </a:rPr>
              <a:t>第</a:t>
            </a:r>
            <a:r>
              <a:rPr lang="en-US" altLang="zh-CN" sz="3600" b="1" dirty="0">
                <a:solidFill>
                  <a:srgbClr val="800080"/>
                </a:solidFill>
                <a:ea typeface="华文行楷" pitchFamily="2" charset="-122"/>
              </a:rPr>
              <a:t>4</a:t>
            </a:r>
            <a:r>
              <a:rPr lang="zh-CN" altLang="en-US" sz="3600" b="1" dirty="0" smtClean="0">
                <a:solidFill>
                  <a:srgbClr val="800080"/>
                </a:solidFill>
                <a:ea typeface="华文行楷" pitchFamily="2" charset="-122"/>
              </a:rPr>
              <a:t>章 </a:t>
            </a:r>
            <a:r>
              <a:rPr lang="zh-CN" altLang="en-US" sz="3600" b="1" dirty="0">
                <a:solidFill>
                  <a:srgbClr val="800080"/>
                </a:solidFill>
                <a:ea typeface="华文行楷" pitchFamily="2" charset="-122"/>
              </a:rPr>
              <a:t>自顶向下的语法分析</a:t>
            </a:r>
          </a:p>
        </p:txBody>
      </p:sp>
      <p:sp>
        <p:nvSpPr>
          <p:cNvPr id="17" name="Rectangle 26"/>
          <p:cNvSpPr>
            <a:spLocks noChangeArrowheads="1"/>
          </p:cNvSpPr>
          <p:nvPr/>
        </p:nvSpPr>
        <p:spPr bwMode="auto">
          <a:xfrm>
            <a:off x="1042988" y="4031555"/>
            <a:ext cx="7921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b="1" dirty="0">
                <a:solidFill>
                  <a:srgbClr val="800080"/>
                </a:solidFill>
              </a:rPr>
              <a:t>  </a:t>
            </a:r>
            <a:r>
              <a:rPr lang="zh-CN" altLang="en-US" b="1" dirty="0">
                <a:solidFill>
                  <a:srgbClr val="800080"/>
                </a:solidFill>
                <a:latin typeface="楷体_GB2312" pitchFamily="49" charset="-122"/>
              </a:rPr>
              <a:t>递归下降 </a:t>
            </a:r>
            <a:r>
              <a:rPr lang="en-US" altLang="zh-CN" dirty="0">
                <a:solidFill>
                  <a:srgbClr val="800080"/>
                </a:solidFill>
              </a:rPr>
              <a:t>LL</a:t>
            </a:r>
            <a:r>
              <a:rPr lang="zh-CN" altLang="en-US" dirty="0">
                <a:solidFill>
                  <a:srgbClr val="800080"/>
                </a:solidFill>
              </a:rPr>
              <a:t>（</a:t>
            </a:r>
            <a:r>
              <a:rPr lang="en-US" altLang="zh-CN" dirty="0">
                <a:solidFill>
                  <a:srgbClr val="800080"/>
                </a:solidFill>
              </a:rPr>
              <a:t>1</a:t>
            </a:r>
            <a:r>
              <a:rPr lang="zh-CN" altLang="en-US" dirty="0">
                <a:solidFill>
                  <a:srgbClr val="800080"/>
                </a:solidFill>
              </a:rPr>
              <a:t>）</a:t>
            </a:r>
            <a:r>
              <a:rPr lang="zh-CN" altLang="en-US" b="1" dirty="0">
                <a:solidFill>
                  <a:srgbClr val="800080"/>
                </a:solidFill>
                <a:latin typeface="楷体_GB2312" pitchFamily="49" charset="-122"/>
              </a:rPr>
              <a:t>分析程序</a:t>
            </a:r>
            <a:r>
              <a:rPr lang="en-US" altLang="zh-CN" b="1" dirty="0">
                <a:solidFill>
                  <a:srgbClr val="800080"/>
                </a:solidFill>
              </a:rPr>
              <a:t>——</a:t>
            </a:r>
            <a:r>
              <a:rPr lang="zh-CN" altLang="en-US" b="1" dirty="0"/>
              <a:t>每个非终结符对应一个分析子程序</a:t>
            </a:r>
          </a:p>
        </p:txBody>
      </p:sp>
      <p:sp>
        <p:nvSpPr>
          <p:cNvPr id="18" name="Rectangle 32"/>
          <p:cNvSpPr>
            <a:spLocks noChangeArrowheads="1"/>
          </p:cNvSpPr>
          <p:nvPr/>
        </p:nvSpPr>
        <p:spPr bwMode="auto">
          <a:xfrm>
            <a:off x="1042988" y="4581501"/>
            <a:ext cx="75611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b="1" dirty="0">
                <a:solidFill>
                  <a:srgbClr val="800080"/>
                </a:solidFill>
              </a:rPr>
              <a:t>  </a:t>
            </a:r>
            <a:r>
              <a:rPr lang="zh-CN" altLang="en-US" b="1" dirty="0">
                <a:solidFill>
                  <a:srgbClr val="800080"/>
                </a:solidFill>
                <a:latin typeface="楷体_GB2312" pitchFamily="49" charset="-122"/>
              </a:rPr>
              <a:t>表驱动 </a:t>
            </a:r>
            <a:r>
              <a:rPr lang="en-US" altLang="zh-CN" dirty="0">
                <a:solidFill>
                  <a:srgbClr val="800080"/>
                </a:solidFill>
              </a:rPr>
              <a:t>LL</a:t>
            </a:r>
            <a:r>
              <a:rPr lang="zh-CN" altLang="en-US" dirty="0">
                <a:solidFill>
                  <a:srgbClr val="800080"/>
                </a:solidFill>
              </a:rPr>
              <a:t>（</a:t>
            </a:r>
            <a:r>
              <a:rPr lang="en-US" altLang="zh-CN" dirty="0">
                <a:solidFill>
                  <a:srgbClr val="800080"/>
                </a:solidFill>
              </a:rPr>
              <a:t>1</a:t>
            </a:r>
            <a:r>
              <a:rPr lang="zh-CN" altLang="en-US" dirty="0">
                <a:solidFill>
                  <a:srgbClr val="800080"/>
                </a:solidFill>
              </a:rPr>
              <a:t>）</a:t>
            </a:r>
            <a:r>
              <a:rPr lang="zh-CN" altLang="en-US" b="1" dirty="0">
                <a:solidFill>
                  <a:srgbClr val="800080"/>
                </a:solidFill>
                <a:latin typeface="楷体_GB2312" pitchFamily="49" charset="-122"/>
              </a:rPr>
              <a:t>分析程序</a:t>
            </a:r>
            <a:r>
              <a:rPr lang="en-US" altLang="zh-CN" b="1" dirty="0">
                <a:solidFill>
                  <a:srgbClr val="800080"/>
                </a:solidFill>
                <a:latin typeface="楷体_GB2312" pitchFamily="49" charset="-122"/>
              </a:rPr>
              <a:t>——</a:t>
            </a:r>
            <a:r>
              <a:rPr lang="zh-CN" altLang="en-US" b="1" dirty="0"/>
              <a:t>借助于</a:t>
            </a:r>
            <a:r>
              <a:rPr lang="zh-CN" altLang="en-US" b="1" dirty="0">
                <a:solidFill>
                  <a:srgbClr val="800080"/>
                </a:solidFill>
              </a:rPr>
              <a:t>预测分析表</a:t>
            </a:r>
            <a:r>
              <a:rPr lang="zh-CN" altLang="en-US" b="1" dirty="0"/>
              <a:t>和一个</a:t>
            </a:r>
            <a:r>
              <a:rPr lang="zh-CN" altLang="en-US" b="1" dirty="0">
                <a:solidFill>
                  <a:srgbClr val="800080"/>
                </a:solidFill>
              </a:rPr>
              <a:t>下推栈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5"/>
          <p:cNvSpPr txBox="1">
            <a:spLocks noChangeArrowheads="1"/>
          </p:cNvSpPr>
          <p:nvPr/>
        </p:nvSpPr>
        <p:spPr bwMode="auto">
          <a:xfrm>
            <a:off x="5397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计算 </a:t>
            </a:r>
            <a:r>
              <a:rPr lang="en-US" altLang="zh-CN" sz="3200">
                <a:solidFill>
                  <a:srgbClr val="800080"/>
                </a:solidFill>
              </a:rPr>
              <a:t>First</a:t>
            </a:r>
            <a:r>
              <a:rPr lang="en-US" altLang="zh-CN" sz="320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集合</a:t>
            </a:r>
            <a:endParaRPr lang="zh-CN" altLang="en-US" sz="3200" b="1">
              <a:solidFill>
                <a:srgbClr val="800080"/>
              </a:solidFill>
            </a:endParaRPr>
          </a:p>
        </p:txBody>
      </p:sp>
      <p:sp>
        <p:nvSpPr>
          <p:cNvPr id="33795" name="Rectangle 13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  <p:grpSp>
        <p:nvGrpSpPr>
          <p:cNvPr id="33796" name="Group 20"/>
          <p:cNvGrpSpPr>
            <a:grpSpLocks/>
          </p:cNvGrpSpPr>
          <p:nvPr/>
        </p:nvGrpSpPr>
        <p:grpSpPr bwMode="auto">
          <a:xfrm>
            <a:off x="755650" y="1800225"/>
            <a:ext cx="8388350" cy="4868863"/>
            <a:chOff x="476" y="1134"/>
            <a:chExt cx="5284" cy="3067"/>
          </a:xfrm>
        </p:grpSpPr>
        <p:sp>
          <p:nvSpPr>
            <p:cNvPr id="33801" name="Rectangle 12"/>
            <p:cNvSpPr>
              <a:spLocks noChangeArrowheads="1"/>
            </p:cNvSpPr>
            <p:nvPr/>
          </p:nvSpPr>
          <p:spPr bwMode="auto">
            <a:xfrm>
              <a:off x="476" y="1134"/>
              <a:ext cx="5284" cy="3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SzPct val="75000"/>
                <a:buFont typeface="Symbol" pitchFamily="18" charset="2"/>
                <a:buNone/>
              </a:pPr>
              <a:r>
                <a:rPr lang="zh-CN" altLang="en-US" sz="2400" b="1" dirty="0"/>
                <a:t>对所有 </a:t>
              </a:r>
              <a:r>
                <a:rPr lang="en-US" altLang="zh-CN" sz="2400" b="1" i="1" dirty="0">
                  <a:solidFill>
                    <a:srgbClr val="800080"/>
                  </a:solidFill>
                </a:rPr>
                <a:t>x </a:t>
              </a:r>
              <a:r>
                <a:rPr lang="en-US" altLang="zh-CN" sz="2400" b="1" dirty="0">
                  <a:solidFill>
                    <a:srgbClr val="800080"/>
                  </a:solidFill>
                  <a:sym typeface="Symbol" pitchFamily="18" charset="2"/>
                </a:rPr>
                <a:t> </a:t>
              </a:r>
              <a:r>
                <a:rPr lang="en-US" altLang="zh-CN" sz="2400" b="1" i="1" dirty="0">
                  <a:solidFill>
                    <a:srgbClr val="993366"/>
                  </a:solidFill>
                </a:rPr>
                <a:t>V</a:t>
              </a:r>
              <a:r>
                <a:rPr lang="en-US" altLang="zh-CN" sz="2400" b="1" i="1" baseline="-25000" dirty="0">
                  <a:solidFill>
                    <a:srgbClr val="993366"/>
                  </a:solidFill>
                  <a:sym typeface="Symbol" pitchFamily="18" charset="2"/>
                </a:rPr>
                <a:t>N </a:t>
              </a:r>
              <a:r>
                <a:rPr lang="en-US" altLang="zh-CN" sz="2400" b="1" dirty="0">
                  <a:solidFill>
                    <a:srgbClr val="993366"/>
                  </a:solidFill>
                  <a:sym typeface="Symbol" pitchFamily="18" charset="2"/>
                </a:rPr>
                <a:t> </a:t>
              </a:r>
              <a:r>
                <a:rPr lang="en-US" altLang="zh-CN" sz="2400" b="1" i="1" dirty="0">
                  <a:solidFill>
                    <a:srgbClr val="800080"/>
                  </a:solidFill>
                </a:rPr>
                <a:t>V</a:t>
              </a:r>
              <a:r>
                <a:rPr lang="en-US" altLang="zh-CN" sz="2400" b="1" i="1" baseline="-25000" dirty="0">
                  <a:solidFill>
                    <a:srgbClr val="800080"/>
                  </a:solidFill>
                </a:rPr>
                <a:t>T </a:t>
              </a:r>
              <a:r>
                <a:rPr lang="en-US" altLang="zh-CN" sz="2400" b="1" dirty="0">
                  <a:solidFill>
                    <a:srgbClr val="800080"/>
                  </a:solidFill>
                  <a:ea typeface="宋体" pitchFamily="2" charset="-122"/>
                  <a:sym typeface="Symbol" pitchFamily="18" charset="2"/>
                </a:rPr>
                <a:t> {</a:t>
              </a:r>
              <a:r>
                <a:rPr lang="zh-CN" altLang="zh-CN" sz="2400" b="1" dirty="0">
                  <a:solidFill>
                    <a:srgbClr val="800080"/>
                  </a:solidFill>
                  <a:ea typeface="宋体" pitchFamily="2" charset="-122"/>
                  <a:sym typeface="Symbol" pitchFamily="18" charset="2"/>
                </a:rPr>
                <a:t></a:t>
              </a:r>
              <a:r>
                <a:rPr lang="en-US" altLang="zh-CN" sz="2400" b="1" dirty="0">
                  <a:solidFill>
                    <a:srgbClr val="800080"/>
                  </a:solidFill>
                  <a:ea typeface="宋体" pitchFamily="2" charset="-122"/>
                  <a:sym typeface="Symbol" pitchFamily="18" charset="2"/>
                </a:rPr>
                <a:t>}</a:t>
              </a:r>
              <a:r>
                <a:rPr lang="en-US" altLang="zh-CN" sz="2400" b="1" i="1" baseline="-25000" dirty="0">
                  <a:solidFill>
                    <a:srgbClr val="800080"/>
                  </a:solidFill>
                </a:rPr>
                <a:t> </a:t>
              </a:r>
              <a:r>
                <a:rPr lang="en-US" altLang="zh-CN" sz="2400" b="1" dirty="0">
                  <a:solidFill>
                    <a:srgbClr val="800080"/>
                  </a:solidFill>
                  <a:ea typeface="宋体" pitchFamily="2" charset="-122"/>
                  <a:sym typeface="Symbol" pitchFamily="18" charset="2"/>
                </a:rPr>
                <a:t> </a:t>
              </a:r>
              <a:r>
                <a:rPr lang="en-US" altLang="zh-CN" sz="2400" dirty="0">
                  <a:solidFill>
                    <a:srgbClr val="800080"/>
                  </a:solidFill>
                  <a:ea typeface="宋体" pitchFamily="2" charset="-122"/>
                  <a:sym typeface="Symbol" pitchFamily="18" charset="2"/>
                </a:rPr>
                <a:t>{</a:t>
              </a:r>
              <a:r>
                <a:rPr lang="en-US" altLang="zh-CN" sz="2400" b="1" i="1" dirty="0" err="1">
                  <a:solidFill>
                    <a:srgbClr val="800080"/>
                  </a:solidFill>
                </a:rPr>
                <a:t>v</a:t>
              </a:r>
              <a:r>
                <a:rPr lang="en-US" altLang="zh-CN" sz="2400" dirty="0" err="1">
                  <a:solidFill>
                    <a:srgbClr val="800080"/>
                  </a:solidFill>
                  <a:ea typeface="宋体" pitchFamily="2" charset="-122"/>
                  <a:sym typeface="Symbol" pitchFamily="18" charset="2"/>
                </a:rPr>
                <a:t></a:t>
              </a:r>
              <a:r>
                <a:rPr lang="en-US" altLang="zh-CN" sz="2400" b="1" i="1" dirty="0" err="1">
                  <a:solidFill>
                    <a:srgbClr val="800080"/>
                  </a:solidFill>
                  <a:sym typeface="Symbol" pitchFamily="18" charset="2"/>
                </a:rPr>
                <a:t>A</a:t>
              </a:r>
              <a:r>
                <a:rPr lang="en-US" altLang="zh-CN" sz="2400" b="1" dirty="0" err="1">
                  <a:solidFill>
                    <a:srgbClr val="800080"/>
                  </a:solidFill>
                  <a:sym typeface="Symbol" pitchFamily="18" charset="2"/>
                </a:rPr>
                <a:t></a:t>
              </a:r>
              <a:r>
                <a:rPr lang="en-US" altLang="zh-CN" sz="2400" b="1" i="1" dirty="0" err="1">
                  <a:solidFill>
                    <a:srgbClr val="800080"/>
                  </a:solidFill>
                  <a:sym typeface="Symbol" pitchFamily="18" charset="2"/>
                </a:rPr>
                <a:t>u</a:t>
              </a:r>
              <a:r>
                <a:rPr lang="en-US" altLang="zh-CN" sz="2400" b="1" dirty="0" err="1">
                  <a:solidFill>
                    <a:srgbClr val="800080"/>
                  </a:solidFill>
                  <a:sym typeface="Symbol" pitchFamily="18" charset="2"/>
                </a:rPr>
                <a:t></a:t>
              </a:r>
              <a:r>
                <a:rPr lang="en-US" altLang="zh-CN" sz="2400" b="1" i="1" dirty="0" err="1">
                  <a:solidFill>
                    <a:srgbClr val="800080"/>
                  </a:solidFill>
                </a:rPr>
                <a:t>P</a:t>
              </a:r>
              <a:r>
                <a:rPr lang="en-US" altLang="zh-CN" sz="2400" b="1" i="1" dirty="0">
                  <a:solidFill>
                    <a:srgbClr val="800080"/>
                  </a:solidFill>
                </a:rPr>
                <a:t>, </a:t>
              </a:r>
              <a:r>
                <a:rPr lang="zh-CN" altLang="en-US" sz="2400" b="1" dirty="0">
                  <a:solidFill>
                    <a:srgbClr val="800080"/>
                  </a:solidFill>
                </a:rPr>
                <a:t>且</a:t>
              </a:r>
              <a:r>
                <a:rPr lang="en-US" altLang="zh-CN" sz="2400" b="1" i="1" dirty="0">
                  <a:solidFill>
                    <a:srgbClr val="800080"/>
                  </a:solidFill>
                </a:rPr>
                <a:t>v</a:t>
              </a:r>
              <a:r>
                <a:rPr lang="zh-CN" altLang="en-US" sz="2400" b="1" dirty="0">
                  <a:solidFill>
                    <a:srgbClr val="800080"/>
                  </a:solidFill>
                </a:rPr>
                <a:t>是</a:t>
              </a:r>
              <a:r>
                <a:rPr lang="en-US" altLang="zh-CN" sz="2400" b="1" i="1" dirty="0">
                  <a:solidFill>
                    <a:srgbClr val="800080"/>
                  </a:solidFill>
                  <a:sym typeface="Symbol" pitchFamily="18" charset="2"/>
                </a:rPr>
                <a:t>u</a:t>
              </a:r>
              <a:r>
                <a:rPr lang="zh-CN" altLang="en-US" sz="2400" b="1" dirty="0">
                  <a:solidFill>
                    <a:srgbClr val="800080"/>
                  </a:solidFill>
                </a:rPr>
                <a:t>的后缀</a:t>
              </a:r>
              <a:r>
                <a:rPr lang="en-US" altLang="zh-CN" sz="2400" dirty="0">
                  <a:solidFill>
                    <a:srgbClr val="800080"/>
                  </a:solidFill>
                  <a:ea typeface="宋体" pitchFamily="2" charset="-122"/>
                  <a:sym typeface="Symbol" pitchFamily="18" charset="2"/>
                </a:rPr>
                <a:t>}</a:t>
              </a:r>
              <a:r>
                <a:rPr lang="en-US" altLang="zh-CN" sz="2400" b="1" dirty="0"/>
                <a:t>, </a:t>
              </a:r>
              <a:r>
                <a:rPr lang="zh-CN" altLang="en-US" sz="2400" b="1" dirty="0"/>
                <a:t>则</a:t>
              </a:r>
              <a:endParaRPr lang="zh-CN" altLang="en-US" sz="1000" b="1" dirty="0"/>
            </a:p>
            <a:p>
              <a:pPr marL="342900" indent="-342900">
                <a:spcBef>
                  <a:spcPct val="20000"/>
                </a:spcBef>
                <a:buSzPct val="75000"/>
                <a:buFont typeface="Symbol" pitchFamily="18" charset="2"/>
                <a:buChar char="-"/>
              </a:pPr>
              <a:r>
                <a:rPr lang="zh-CN" altLang="en-US" sz="2400" b="1" dirty="0"/>
                <a:t>对 </a:t>
              </a:r>
              <a:r>
                <a:rPr lang="en-US" altLang="zh-CN" sz="2400" b="1" i="1" dirty="0" err="1"/>
                <a:t>x</a:t>
              </a:r>
              <a:r>
                <a:rPr lang="en-US" altLang="zh-CN" sz="2400" b="1" dirty="0" err="1">
                  <a:sym typeface="Symbol" pitchFamily="18" charset="2"/>
                </a:rPr>
                <a:t></a:t>
              </a:r>
              <a:r>
                <a:rPr lang="en-US" altLang="zh-CN" sz="2400" b="1" i="1" dirty="0" err="1"/>
                <a:t>V</a:t>
              </a:r>
              <a:r>
                <a:rPr lang="en-US" altLang="zh-CN" sz="2400" b="1" i="1" baseline="-25000" dirty="0">
                  <a:sym typeface="Symbol" pitchFamily="18" charset="2"/>
                </a:rPr>
                <a:t> </a:t>
              </a:r>
              <a:r>
                <a:rPr lang="en-US" altLang="zh-CN" sz="2400" b="1" dirty="0">
                  <a:sym typeface="Symbol" pitchFamily="18" charset="2"/>
                </a:rPr>
                <a:t>{</a:t>
              </a:r>
              <a:r>
                <a:rPr lang="zh-CN" altLang="zh-CN" sz="2400" b="1" dirty="0">
                  <a:sym typeface="Symbol" pitchFamily="18" charset="2"/>
                </a:rPr>
                <a:t></a:t>
              </a:r>
              <a:r>
                <a:rPr lang="en-US" altLang="zh-CN" sz="2400" b="1" dirty="0">
                  <a:sym typeface="Symbol" pitchFamily="18" charset="2"/>
                </a:rPr>
                <a:t>}</a:t>
              </a:r>
              <a:r>
                <a:rPr lang="zh-CN" altLang="en-US" sz="2400" b="1" dirty="0"/>
                <a:t>，置 </a:t>
              </a:r>
              <a:r>
                <a:rPr lang="en-US" altLang="zh-CN" sz="2400" b="1" dirty="0"/>
                <a:t>First(</a:t>
              </a:r>
              <a:r>
                <a:rPr lang="en-US" altLang="zh-CN" sz="2400" b="1" i="1" dirty="0"/>
                <a:t>x</a:t>
              </a:r>
              <a:r>
                <a:rPr lang="en-US" altLang="zh-CN" sz="2400" b="1" dirty="0"/>
                <a:t>)={</a:t>
              </a:r>
              <a:r>
                <a:rPr lang="en-US" altLang="zh-CN" sz="2400" b="1" i="1" dirty="0"/>
                <a:t>x</a:t>
              </a:r>
              <a:r>
                <a:rPr lang="en-US" altLang="zh-CN" sz="2400" b="1" dirty="0"/>
                <a:t>}</a:t>
              </a:r>
              <a:r>
                <a:rPr lang="zh-CN" altLang="en-US" sz="2400" b="1" dirty="0"/>
                <a:t>；对其它</a:t>
              </a:r>
              <a:r>
                <a:rPr lang="en-US" altLang="zh-CN" sz="2400" b="1" i="1" dirty="0"/>
                <a:t>x</a:t>
              </a:r>
              <a:r>
                <a:rPr lang="zh-CN" altLang="en-US" sz="2400" b="1" dirty="0"/>
                <a:t>，置 </a:t>
              </a:r>
              <a:r>
                <a:rPr lang="en-US" altLang="zh-CN" sz="2400" b="1" dirty="0"/>
                <a:t>First(</a:t>
              </a:r>
              <a:r>
                <a:rPr lang="en-US" altLang="zh-CN" sz="2400" b="1" i="1" dirty="0"/>
                <a:t>x</a:t>
              </a:r>
              <a:r>
                <a:rPr lang="en-US" altLang="zh-CN" sz="2400" b="1" dirty="0"/>
                <a:t>)=</a:t>
              </a:r>
              <a:r>
                <a:rPr lang="en-US" altLang="zh-CN" sz="2400" b="1" dirty="0">
                  <a:sym typeface="Symbol" pitchFamily="18" charset="2"/>
                </a:rPr>
                <a:t></a:t>
              </a:r>
              <a:endParaRPr lang="en-US" altLang="zh-CN" sz="1000" b="1" dirty="0"/>
            </a:p>
            <a:p>
              <a:pPr marL="342900" indent="-342900">
                <a:spcBef>
                  <a:spcPct val="20000"/>
                </a:spcBef>
                <a:buSzPct val="75000"/>
                <a:buFont typeface="Symbol" pitchFamily="18" charset="2"/>
                <a:buChar char="-"/>
              </a:pPr>
              <a:r>
                <a:rPr lang="zh-CN" altLang="en-US" sz="2400" b="1" dirty="0"/>
                <a:t>重复如下过程，直到所有 </a:t>
              </a:r>
              <a:r>
                <a:rPr lang="en-US" altLang="zh-CN" sz="2400" b="1" dirty="0"/>
                <a:t>First </a:t>
              </a:r>
              <a:r>
                <a:rPr lang="zh-CN" altLang="en-US" sz="2400" b="1" dirty="0"/>
                <a:t>集合没有变化为止：</a:t>
              </a:r>
            </a:p>
            <a:p>
              <a:pPr marL="342900" indent="-342900">
                <a:spcBef>
                  <a:spcPct val="20000"/>
                </a:spcBef>
                <a:buSzPct val="75000"/>
                <a:buFont typeface="Symbol" pitchFamily="18" charset="2"/>
                <a:buNone/>
              </a:pPr>
              <a:r>
                <a:rPr lang="zh-CN" altLang="en-US" sz="2400" b="1" dirty="0"/>
                <a:t>    </a:t>
              </a:r>
              <a:r>
                <a:rPr lang="en-US" altLang="zh-CN" sz="2400" b="1" dirty="0"/>
                <a:t>(1) </a:t>
              </a:r>
              <a:r>
                <a:rPr lang="zh-CN" altLang="en-US" sz="2400" b="1" dirty="0"/>
                <a:t>对于 </a:t>
              </a:r>
              <a:r>
                <a:rPr lang="en-US" altLang="zh-CN" sz="2400" b="1" i="1" dirty="0"/>
                <a:t>A</a:t>
              </a:r>
              <a:r>
                <a:rPr lang="en-US" altLang="zh-CN" sz="2400" b="1" dirty="0">
                  <a:sym typeface="Symbol" pitchFamily="18" charset="2"/>
                </a:rPr>
                <a:t> </a:t>
              </a:r>
              <a:r>
                <a:rPr lang="en-US" altLang="zh-CN" sz="2400" b="1" i="1" dirty="0">
                  <a:sym typeface="Symbol" pitchFamily="18" charset="2"/>
                </a:rPr>
                <a:t> </a:t>
              </a:r>
              <a:r>
                <a:rPr lang="en-US" altLang="zh-CN" sz="2400" b="1" i="1" dirty="0"/>
                <a:t>P</a:t>
              </a:r>
              <a:r>
                <a:rPr lang="zh-CN" altLang="en-US" sz="2400" b="1" dirty="0"/>
                <a:t>，</a:t>
              </a:r>
              <a:r>
                <a:rPr lang="zh-CN" altLang="en-US" sz="2400" b="1" dirty="0">
                  <a:sym typeface="Symbol" pitchFamily="18" charset="2"/>
                </a:rPr>
                <a:t>置 </a:t>
              </a:r>
              <a:r>
                <a:rPr lang="en-US" altLang="zh-CN" sz="2400" b="1" dirty="0"/>
                <a:t>First(</a:t>
              </a:r>
              <a:r>
                <a:rPr lang="en-US" altLang="zh-CN" sz="2400" b="1" i="1" dirty="0"/>
                <a:t>A</a:t>
              </a:r>
              <a:r>
                <a:rPr lang="en-US" altLang="zh-CN" sz="2400" b="1" dirty="0"/>
                <a:t>) = First(</a:t>
              </a:r>
              <a:r>
                <a:rPr lang="en-US" altLang="zh-CN" sz="2400" b="1" i="1" dirty="0"/>
                <a:t>A</a:t>
              </a:r>
              <a:r>
                <a:rPr lang="en-US" altLang="zh-CN" sz="2400" b="1" dirty="0"/>
                <a:t>) </a:t>
              </a:r>
              <a:r>
                <a:rPr lang="en-US" altLang="zh-CN" sz="2400" b="1" dirty="0">
                  <a:sym typeface="Symbol" pitchFamily="18" charset="2"/>
                </a:rPr>
                <a:t> </a:t>
              </a:r>
              <a:r>
                <a:rPr lang="en-US" altLang="zh-CN" sz="2400" b="1" dirty="0"/>
                <a:t>{</a:t>
              </a:r>
              <a:r>
                <a:rPr lang="en-US" altLang="zh-CN" sz="2400" b="1" dirty="0">
                  <a:sym typeface="Symbol" pitchFamily="18" charset="2"/>
                </a:rPr>
                <a:t></a:t>
              </a:r>
              <a:r>
                <a:rPr lang="en-US" altLang="zh-CN" sz="2400" b="1" dirty="0"/>
                <a:t>}.</a:t>
              </a:r>
            </a:p>
            <a:p>
              <a:pPr marL="342900" indent="-342900">
                <a:spcBef>
                  <a:spcPct val="20000"/>
                </a:spcBef>
                <a:buSzPct val="75000"/>
                <a:buFont typeface="Symbol" pitchFamily="18" charset="2"/>
                <a:buNone/>
              </a:pPr>
              <a:r>
                <a:rPr lang="en-US" altLang="zh-CN" sz="2400" b="1" dirty="0"/>
                <a:t>    (2) </a:t>
              </a:r>
              <a:r>
                <a:rPr lang="zh-CN" altLang="en-US" sz="2400" b="1" dirty="0"/>
                <a:t>对于 </a:t>
              </a:r>
              <a:r>
                <a:rPr lang="en-US" altLang="zh-CN" sz="2400" b="1" i="1" dirty="0"/>
                <a:t>Y</a:t>
              </a:r>
              <a:r>
                <a:rPr lang="en-US" altLang="zh-CN" sz="2400" b="1" baseline="-25000" dirty="0"/>
                <a:t>1</a:t>
              </a:r>
              <a:r>
                <a:rPr lang="en-US" altLang="zh-CN" sz="2400" b="1" i="1" dirty="0"/>
                <a:t>Y</a:t>
              </a:r>
              <a:r>
                <a:rPr lang="en-US" altLang="zh-CN" sz="2400" b="1" baseline="-25000" dirty="0"/>
                <a:t>2</a:t>
              </a:r>
              <a:r>
                <a:rPr lang="en-US" altLang="zh-CN" sz="2400" b="1" dirty="0"/>
                <a:t>…</a:t>
              </a:r>
              <a:r>
                <a:rPr lang="en-US" altLang="zh-CN" sz="2400" b="1" i="1" dirty="0"/>
                <a:t>Y</a:t>
              </a:r>
              <a:r>
                <a:rPr lang="en-US" altLang="zh-CN" sz="2400" b="1" i="1" baseline="-25000" dirty="0"/>
                <a:t>K</a:t>
              </a:r>
              <a:r>
                <a:rPr lang="en-US" altLang="zh-CN" sz="2400" b="1" dirty="0"/>
                <a:t> </a:t>
              </a:r>
              <a:r>
                <a:rPr lang="en-US" altLang="zh-CN" sz="2400" b="1" dirty="0">
                  <a:sym typeface="Symbol" pitchFamily="18" charset="2"/>
                </a:rPr>
                <a:t></a:t>
              </a:r>
              <a:r>
                <a:rPr lang="en-US" altLang="zh-CN" sz="2400" b="1" i="1" dirty="0">
                  <a:sym typeface="Symbol" pitchFamily="18" charset="2"/>
                </a:rPr>
                <a:t> </a:t>
              </a:r>
              <a:r>
                <a:rPr lang="en-US" altLang="zh-CN" sz="2400" dirty="0">
                  <a:ea typeface="宋体" pitchFamily="2" charset="-122"/>
                  <a:sym typeface="Symbol" pitchFamily="18" charset="2"/>
                </a:rPr>
                <a:t>{</a:t>
              </a:r>
              <a:r>
                <a:rPr lang="en-US" altLang="zh-CN" sz="2400" b="1" i="1" dirty="0" err="1"/>
                <a:t>v</a:t>
              </a:r>
              <a:r>
                <a:rPr lang="en-US" altLang="zh-CN" sz="2400" dirty="0" err="1">
                  <a:ea typeface="宋体" pitchFamily="2" charset="-122"/>
                  <a:sym typeface="Symbol" pitchFamily="18" charset="2"/>
                </a:rPr>
                <a:t></a:t>
              </a:r>
              <a:r>
                <a:rPr lang="en-US" altLang="zh-CN" sz="2400" b="1" i="1" dirty="0" err="1">
                  <a:sym typeface="Symbol" pitchFamily="18" charset="2"/>
                </a:rPr>
                <a:t>A</a:t>
              </a:r>
              <a:r>
                <a:rPr lang="en-US" altLang="zh-CN" sz="2400" b="1" dirty="0" err="1">
                  <a:sym typeface="Symbol" pitchFamily="18" charset="2"/>
                </a:rPr>
                <a:t></a:t>
              </a:r>
              <a:r>
                <a:rPr lang="en-US" altLang="zh-CN" sz="2400" b="1" i="1" dirty="0" err="1">
                  <a:sym typeface="Symbol" pitchFamily="18" charset="2"/>
                </a:rPr>
                <a:t>u</a:t>
              </a:r>
              <a:r>
                <a:rPr lang="en-US" altLang="zh-CN" sz="2400" b="1" dirty="0" err="1">
                  <a:sym typeface="Symbol" pitchFamily="18" charset="2"/>
                </a:rPr>
                <a:t></a:t>
              </a:r>
              <a:r>
                <a:rPr lang="en-US" altLang="zh-CN" sz="2400" b="1" i="1" dirty="0" err="1"/>
                <a:t>P</a:t>
              </a:r>
              <a:r>
                <a:rPr lang="en-US" altLang="zh-CN" sz="2400" b="1" i="1" dirty="0"/>
                <a:t>, </a:t>
              </a:r>
              <a:r>
                <a:rPr lang="zh-CN" altLang="en-US" sz="2400" b="1" dirty="0"/>
                <a:t>且</a:t>
              </a:r>
              <a:r>
                <a:rPr lang="en-US" altLang="zh-CN" sz="2400" b="1" i="1" dirty="0"/>
                <a:t>v</a:t>
              </a:r>
              <a:r>
                <a:rPr lang="zh-CN" altLang="en-US" sz="2400" b="1" dirty="0"/>
                <a:t>是</a:t>
              </a:r>
              <a:r>
                <a:rPr lang="en-US" altLang="zh-CN" sz="2400" b="1" i="1" dirty="0">
                  <a:sym typeface="Symbol" pitchFamily="18" charset="2"/>
                </a:rPr>
                <a:t>u</a:t>
              </a:r>
              <a:r>
                <a:rPr lang="zh-CN" altLang="en-US" sz="2400" b="1" dirty="0"/>
                <a:t>的后缀</a:t>
              </a:r>
              <a:r>
                <a:rPr lang="en-US" altLang="zh-CN" sz="2400" dirty="0">
                  <a:ea typeface="宋体" pitchFamily="2" charset="-122"/>
                  <a:sym typeface="Symbol" pitchFamily="18" charset="2"/>
                </a:rPr>
                <a:t>}</a:t>
              </a:r>
              <a:r>
                <a:rPr lang="en-US" altLang="zh-CN" sz="2400" b="1" dirty="0"/>
                <a:t>, </a:t>
              </a:r>
              <a:r>
                <a:rPr lang="zh-CN" altLang="en-US" sz="2400" b="1" dirty="0"/>
                <a:t>其中 </a:t>
              </a:r>
              <a:r>
                <a:rPr lang="en-US" altLang="zh-CN" sz="2400" b="1" i="1" dirty="0"/>
                <a:t>k</a:t>
              </a:r>
              <a:r>
                <a:rPr lang="en-US" altLang="zh-CN" sz="2400" b="1" dirty="0">
                  <a:sym typeface="Symbol" pitchFamily="18" charset="2"/>
                </a:rPr>
                <a:t></a:t>
              </a:r>
              <a:r>
                <a:rPr lang="en-US" altLang="zh-CN" sz="2400" b="1" dirty="0"/>
                <a:t>1</a:t>
              </a:r>
              <a:r>
                <a:rPr lang="zh-CN" altLang="en-US" sz="2400" b="1" dirty="0"/>
                <a:t>，</a:t>
              </a:r>
              <a:r>
                <a:rPr lang="en-US" altLang="zh-CN" sz="2400" b="1" i="1" dirty="0" err="1"/>
                <a:t>Y</a:t>
              </a:r>
              <a:r>
                <a:rPr lang="en-US" altLang="zh-CN" sz="2400" b="1" i="1" baseline="-25000" dirty="0" err="1">
                  <a:sym typeface="Symbol" pitchFamily="18" charset="2"/>
                </a:rPr>
                <a:t>j</a:t>
              </a:r>
              <a:r>
                <a:rPr lang="en-US" altLang="zh-CN" sz="2400" b="1" i="1" baseline="-25000" dirty="0">
                  <a:sym typeface="Symbol" pitchFamily="18" charset="2"/>
                </a:rPr>
                <a:t> </a:t>
              </a:r>
              <a:r>
                <a:rPr lang="en-US" altLang="zh-CN" sz="2400" b="1" dirty="0">
                  <a:sym typeface="Symbol" pitchFamily="18" charset="2"/>
                </a:rPr>
                <a:t></a:t>
              </a:r>
              <a:r>
                <a:rPr lang="en-US" altLang="zh-CN" sz="2400" b="1" i="1" dirty="0"/>
                <a:t>V</a:t>
              </a:r>
              <a:r>
                <a:rPr lang="en-US" altLang="zh-CN" sz="2400" b="1" i="1" baseline="-25000" dirty="0">
                  <a:sym typeface="Symbol" pitchFamily="18" charset="2"/>
                </a:rPr>
                <a:t>N </a:t>
              </a:r>
              <a:r>
                <a:rPr lang="en-US" altLang="zh-CN" sz="2400" b="1" dirty="0">
                  <a:sym typeface="Symbol" pitchFamily="18" charset="2"/>
                </a:rPr>
                <a:t></a:t>
              </a:r>
              <a:r>
                <a:rPr lang="en-US" altLang="zh-CN" sz="2400" b="1" i="1" baseline="-25000" dirty="0">
                  <a:sym typeface="Symbol" pitchFamily="18" charset="2"/>
                </a:rPr>
                <a:t> </a:t>
              </a:r>
              <a:r>
                <a:rPr lang="en-US" altLang="zh-CN" sz="2400" b="1" i="1" dirty="0"/>
                <a:t>V</a:t>
              </a:r>
              <a:r>
                <a:rPr lang="en-US" altLang="zh-CN" sz="2400" b="1" i="1" baseline="-25000" dirty="0">
                  <a:sym typeface="Symbol" pitchFamily="18" charset="2"/>
                </a:rPr>
                <a:t></a:t>
              </a:r>
              <a:r>
                <a:rPr lang="zh-CN" altLang="en-US" sz="2400" b="1" dirty="0"/>
                <a:t>（</a:t>
              </a:r>
              <a:r>
                <a:rPr lang="en-US" altLang="zh-CN" sz="2400" b="1" dirty="0"/>
                <a:t>1</a:t>
              </a:r>
              <a:r>
                <a:rPr lang="en-US" altLang="zh-CN" sz="2400" b="1" dirty="0">
                  <a:sym typeface="Symbol" pitchFamily="18" charset="2"/>
                </a:rPr>
                <a:t></a:t>
              </a:r>
              <a:r>
                <a:rPr lang="en-US" altLang="zh-CN" sz="2400" b="1" i="1" dirty="0">
                  <a:sym typeface="Symbol" pitchFamily="18" charset="2"/>
                </a:rPr>
                <a:t>j</a:t>
              </a:r>
              <a:r>
                <a:rPr lang="en-US" altLang="zh-CN" sz="2400" b="1" dirty="0">
                  <a:sym typeface="Symbol" pitchFamily="18" charset="2"/>
                </a:rPr>
                <a:t></a:t>
              </a:r>
              <a:r>
                <a:rPr lang="en-US" altLang="zh-CN" sz="2400" b="1" i="1" dirty="0">
                  <a:sym typeface="Symbol" pitchFamily="18" charset="2"/>
                </a:rPr>
                <a:t>k</a:t>
              </a:r>
              <a:r>
                <a:rPr lang="zh-CN" altLang="en-US" sz="2400" b="1" dirty="0"/>
                <a:t>）</a:t>
              </a:r>
              <a:r>
                <a:rPr lang="en-US" altLang="zh-CN" sz="2400" b="1" dirty="0"/>
                <a:t>, </a:t>
              </a:r>
              <a:r>
                <a:rPr lang="zh-CN" altLang="en-US" sz="2400" b="1" dirty="0"/>
                <a:t>若 </a:t>
              </a:r>
              <a:r>
                <a:rPr lang="zh-CN" altLang="en-US" sz="2400" b="1" dirty="0">
                  <a:sym typeface="Symbol" pitchFamily="18" charset="2"/>
                </a:rPr>
                <a:t></a:t>
              </a:r>
              <a:r>
                <a:rPr lang="en-US" altLang="zh-CN" sz="2400" b="1" i="1" dirty="0"/>
                <a:t>j</a:t>
              </a:r>
              <a:r>
                <a:rPr lang="en-US" altLang="zh-CN" sz="2400" b="1" dirty="0"/>
                <a:t>:1</a:t>
              </a:r>
              <a:r>
                <a:rPr lang="en-US" altLang="zh-CN" sz="2400" b="1" dirty="0">
                  <a:sym typeface="Symbol" pitchFamily="18" charset="2"/>
                </a:rPr>
                <a:t></a:t>
              </a:r>
              <a:r>
                <a:rPr lang="en-US" altLang="zh-CN" sz="2400" b="1" i="1" dirty="0">
                  <a:sym typeface="Symbol" pitchFamily="18" charset="2"/>
                </a:rPr>
                <a:t>j</a:t>
              </a:r>
              <a:r>
                <a:rPr lang="en-US" altLang="zh-CN" sz="2400" b="1" dirty="0">
                  <a:sym typeface="Symbol" pitchFamily="18" charset="2"/>
                </a:rPr>
                <a:t></a:t>
              </a:r>
              <a:r>
                <a:rPr lang="en-US" altLang="zh-CN" sz="2400" b="1" i="1" dirty="0"/>
                <a:t>i</a:t>
              </a:r>
              <a:r>
                <a:rPr lang="en-US" altLang="zh-CN" sz="2400" b="1" dirty="0"/>
                <a:t>-1(</a:t>
              </a:r>
              <a:r>
                <a:rPr lang="zh-CN" altLang="zh-CN" sz="2400" b="1" dirty="0">
                  <a:sym typeface="Symbol" pitchFamily="18" charset="2"/>
                </a:rPr>
                <a:t></a:t>
              </a:r>
              <a:r>
                <a:rPr lang="en-US" altLang="zh-CN" sz="2400" b="1" dirty="0">
                  <a:sym typeface="Symbol" pitchFamily="18" charset="2"/>
                </a:rPr>
                <a:t></a:t>
              </a:r>
              <a:r>
                <a:rPr lang="en-US" altLang="zh-CN" sz="2400" b="1" dirty="0"/>
                <a:t>First(</a:t>
              </a:r>
              <a:r>
                <a:rPr lang="en-US" altLang="zh-CN" sz="2400" b="1" i="1" dirty="0" err="1"/>
                <a:t>Y</a:t>
              </a:r>
              <a:r>
                <a:rPr lang="en-US" altLang="zh-CN" sz="2400" b="1" i="1" baseline="-25000" dirty="0" err="1"/>
                <a:t>j</a:t>
              </a:r>
              <a:r>
                <a:rPr lang="en-US" altLang="zh-CN" sz="2400" b="1" dirty="0"/>
                <a:t>))</a:t>
              </a:r>
              <a:r>
                <a:rPr lang="en-US" altLang="zh-CN" sz="2400" b="1" dirty="0">
                  <a:sym typeface="Symbol" pitchFamily="18" charset="2"/>
                </a:rPr>
                <a:t>  </a:t>
              </a:r>
              <a:r>
                <a:rPr lang="zh-CN" altLang="zh-CN" sz="2400" b="1" dirty="0">
                  <a:sym typeface="Symbol" pitchFamily="18" charset="2"/>
                </a:rPr>
                <a:t></a:t>
              </a:r>
              <a:r>
                <a:rPr lang="en-US" altLang="zh-CN" sz="2400" b="1" dirty="0">
                  <a:sym typeface="Symbol" pitchFamily="18" charset="2"/>
                </a:rPr>
                <a:t></a:t>
              </a:r>
              <a:r>
                <a:rPr lang="en-US" altLang="zh-CN" sz="2400" b="1" dirty="0"/>
                <a:t>First(Y</a:t>
              </a:r>
              <a:r>
                <a:rPr lang="en-US" altLang="zh-CN" sz="2400" b="1" i="1" baseline="-25000" dirty="0"/>
                <a:t>i</a:t>
              </a:r>
              <a:r>
                <a:rPr lang="en-US" altLang="zh-CN" sz="2400" b="1" dirty="0"/>
                <a:t>)</a:t>
              </a:r>
              <a:r>
                <a:rPr lang="en-US" altLang="zh-CN" sz="2400" b="1" dirty="0">
                  <a:sym typeface="Symbol" pitchFamily="18" charset="2"/>
                </a:rPr>
                <a:t>, </a:t>
              </a:r>
              <a:r>
                <a:rPr lang="zh-CN" altLang="en-US" sz="2400" b="1" dirty="0"/>
                <a:t>其中</a:t>
              </a:r>
              <a:r>
                <a:rPr lang="en-US" altLang="zh-CN" sz="2400" b="1" dirty="0"/>
                <a:t>1</a:t>
              </a:r>
              <a:r>
                <a:rPr lang="en-US" altLang="zh-CN" sz="2400" b="1" dirty="0">
                  <a:sym typeface="Symbol" pitchFamily="18" charset="2"/>
                </a:rPr>
                <a:t></a:t>
              </a:r>
              <a:r>
                <a:rPr lang="en-US" altLang="zh-CN" sz="2400" b="1" i="1" dirty="0">
                  <a:sym typeface="Symbol" pitchFamily="18" charset="2"/>
                </a:rPr>
                <a:t>i</a:t>
              </a:r>
              <a:r>
                <a:rPr lang="en-US" altLang="zh-CN" sz="2400" b="1" dirty="0">
                  <a:sym typeface="Symbol" pitchFamily="18" charset="2"/>
                </a:rPr>
                <a:t></a:t>
              </a:r>
              <a:r>
                <a:rPr lang="en-US" altLang="zh-CN" sz="2400" b="1" i="1" dirty="0">
                  <a:sym typeface="Symbol" pitchFamily="18" charset="2"/>
                </a:rPr>
                <a:t>k</a:t>
              </a:r>
              <a:r>
                <a:rPr lang="en-US" altLang="zh-CN" sz="2400" b="1" dirty="0"/>
                <a:t> </a:t>
              </a:r>
              <a:r>
                <a:rPr lang="zh-CN" altLang="en-US" sz="2400" b="1" dirty="0"/>
                <a:t>，则令</a:t>
              </a:r>
            </a:p>
            <a:p>
              <a:pPr marL="342900" indent="-342900">
                <a:spcBef>
                  <a:spcPct val="20000"/>
                </a:spcBef>
                <a:buSzPct val="75000"/>
                <a:buFont typeface="Symbol" pitchFamily="18" charset="2"/>
                <a:buNone/>
              </a:pPr>
              <a:r>
                <a:rPr lang="zh-CN" altLang="en-US" sz="2400" b="1" dirty="0"/>
                <a:t>             </a:t>
              </a:r>
              <a:r>
                <a:rPr lang="en-US" altLang="zh-CN" sz="2400" b="1" dirty="0"/>
                <a:t>First(</a:t>
              </a:r>
              <a:r>
                <a:rPr lang="en-US" altLang="zh-CN" sz="2400" b="1" i="1" dirty="0"/>
                <a:t>Y</a:t>
              </a:r>
              <a:r>
                <a:rPr lang="en-US" altLang="zh-CN" sz="2400" b="1" baseline="-25000" dirty="0"/>
                <a:t>1</a:t>
              </a:r>
              <a:r>
                <a:rPr lang="en-US" altLang="zh-CN" sz="2400" b="1" i="1" dirty="0"/>
                <a:t>Y</a:t>
              </a:r>
              <a:r>
                <a:rPr lang="en-US" altLang="zh-CN" sz="2400" b="1" baseline="-25000" dirty="0"/>
                <a:t>2</a:t>
              </a:r>
              <a:r>
                <a:rPr lang="en-US" altLang="zh-CN" sz="2400" b="1" dirty="0"/>
                <a:t>…</a:t>
              </a:r>
              <a:r>
                <a:rPr lang="en-US" altLang="zh-CN" sz="2400" b="1" i="1" dirty="0"/>
                <a:t>Y</a:t>
              </a:r>
              <a:r>
                <a:rPr lang="en-US" altLang="zh-CN" sz="2400" b="1" i="1" baseline="-25000" dirty="0"/>
                <a:t>K</a:t>
              </a:r>
              <a:r>
                <a:rPr lang="en-US" altLang="zh-CN" sz="2400" b="1" dirty="0"/>
                <a:t>) = </a:t>
              </a:r>
              <a:r>
                <a:rPr lang="en-US" altLang="zh-CN" sz="2400" b="1" dirty="0">
                  <a:ea typeface="宋体" pitchFamily="2" charset="-122"/>
                  <a:sym typeface="Symbol" pitchFamily="18" charset="2"/>
                </a:rPr>
                <a:t></a:t>
              </a:r>
              <a:r>
                <a:rPr lang="en-US" altLang="zh-CN" sz="2400" b="1" dirty="0">
                  <a:solidFill>
                    <a:schemeClr val="tx1"/>
                  </a:solidFill>
                  <a:ea typeface="宋体" pitchFamily="2" charset="-122"/>
                </a:rPr>
                <a:t> </a:t>
              </a:r>
              <a:r>
                <a:rPr lang="en-US" altLang="zh-CN" sz="2400" b="1" dirty="0"/>
                <a:t>First(</a:t>
              </a:r>
              <a:r>
                <a:rPr lang="en-US" altLang="zh-CN" sz="2400" b="1" dirty="0" err="1">
                  <a:sym typeface="Symbol" pitchFamily="18" charset="2"/>
                </a:rPr>
                <a:t>Y</a:t>
              </a:r>
              <a:r>
                <a:rPr lang="en-US" altLang="zh-CN" sz="2400" b="1" baseline="-25000" dirty="0" err="1">
                  <a:sym typeface="Symbol" pitchFamily="18" charset="2"/>
                </a:rPr>
                <a:t>j</a:t>
              </a:r>
              <a:r>
                <a:rPr lang="en-US" altLang="zh-CN" sz="2400" b="1" dirty="0">
                  <a:sym typeface="Symbol" pitchFamily="18" charset="2"/>
                </a:rPr>
                <a:t>)  {</a:t>
              </a:r>
              <a:r>
                <a:rPr lang="zh-CN" altLang="zh-CN" sz="2400" b="1" dirty="0">
                  <a:sym typeface="Symbol" pitchFamily="18" charset="2"/>
                </a:rPr>
                <a:t></a:t>
              </a:r>
              <a:r>
                <a:rPr lang="en-US" altLang="zh-CN" sz="2400" b="1" dirty="0">
                  <a:sym typeface="Symbol" pitchFamily="18" charset="2"/>
                </a:rPr>
                <a:t>}</a:t>
              </a:r>
              <a:endParaRPr lang="en-US" altLang="zh-CN" sz="1000" b="1" dirty="0">
                <a:sym typeface="Symbol" pitchFamily="18" charset="2"/>
              </a:endParaRPr>
            </a:p>
            <a:p>
              <a:pPr marL="342900" indent="-342900">
                <a:spcBef>
                  <a:spcPct val="20000"/>
                </a:spcBef>
                <a:buSzPct val="75000"/>
                <a:buFont typeface="Symbol" pitchFamily="18" charset="2"/>
                <a:buNone/>
              </a:pPr>
              <a:r>
                <a:rPr lang="en-US" altLang="zh-CN" sz="2400" b="1" dirty="0"/>
                <a:t>    </a:t>
              </a:r>
              <a:r>
                <a:rPr lang="zh-CN" altLang="en-US" sz="2400" b="1" dirty="0"/>
                <a:t>否则，若 </a:t>
              </a:r>
              <a:r>
                <a:rPr lang="zh-CN" altLang="en-US" sz="2400" b="1" dirty="0">
                  <a:sym typeface="Symbol" pitchFamily="18" charset="2"/>
                </a:rPr>
                <a:t></a:t>
              </a:r>
              <a:r>
                <a:rPr lang="en-US" altLang="zh-CN" sz="2400" b="1" i="1" dirty="0"/>
                <a:t>j</a:t>
              </a:r>
              <a:r>
                <a:rPr lang="en-US" altLang="zh-CN" sz="2400" b="1" dirty="0"/>
                <a:t>:1</a:t>
              </a:r>
              <a:r>
                <a:rPr lang="en-US" altLang="zh-CN" sz="2400" b="1" dirty="0">
                  <a:sym typeface="Symbol" pitchFamily="18" charset="2"/>
                </a:rPr>
                <a:t></a:t>
              </a:r>
              <a:r>
                <a:rPr lang="en-US" altLang="zh-CN" sz="2400" b="1" i="1" dirty="0">
                  <a:sym typeface="Symbol" pitchFamily="18" charset="2"/>
                </a:rPr>
                <a:t>j</a:t>
              </a:r>
              <a:r>
                <a:rPr lang="en-US" altLang="zh-CN" sz="2400" b="1" dirty="0">
                  <a:sym typeface="Symbol" pitchFamily="18" charset="2"/>
                </a:rPr>
                <a:t></a:t>
              </a:r>
              <a:r>
                <a:rPr lang="en-US" altLang="zh-CN" sz="2400" b="1" i="1" dirty="0"/>
                <a:t>k</a:t>
              </a:r>
              <a:r>
                <a:rPr lang="en-US" altLang="zh-CN" sz="2400" b="1" dirty="0"/>
                <a:t>(</a:t>
              </a:r>
              <a:r>
                <a:rPr lang="zh-CN" altLang="zh-CN" sz="2400" b="1" dirty="0">
                  <a:sym typeface="Symbol" pitchFamily="18" charset="2"/>
                </a:rPr>
                <a:t></a:t>
              </a:r>
              <a:r>
                <a:rPr lang="en-US" altLang="zh-CN" sz="2400" b="1" dirty="0">
                  <a:sym typeface="Symbol" pitchFamily="18" charset="2"/>
                </a:rPr>
                <a:t></a:t>
              </a:r>
              <a:r>
                <a:rPr lang="en-US" altLang="zh-CN" sz="2400" b="1" dirty="0"/>
                <a:t>First(</a:t>
              </a:r>
              <a:r>
                <a:rPr lang="en-US" altLang="zh-CN" sz="2400" b="1" i="1" dirty="0" err="1"/>
                <a:t>Y</a:t>
              </a:r>
              <a:r>
                <a:rPr lang="en-US" altLang="zh-CN" sz="2400" b="1" i="1" baseline="-25000" dirty="0" err="1"/>
                <a:t>j</a:t>
              </a:r>
              <a:r>
                <a:rPr lang="en-US" altLang="zh-CN" sz="2400" b="1" dirty="0"/>
                <a:t>))</a:t>
              </a:r>
              <a:r>
                <a:rPr lang="en-US" altLang="zh-CN" sz="2400" b="1" dirty="0">
                  <a:sym typeface="Symbol" pitchFamily="18" charset="2"/>
                </a:rPr>
                <a:t>, </a:t>
              </a:r>
              <a:r>
                <a:rPr lang="zh-CN" altLang="en-US" sz="2400" b="1" dirty="0"/>
                <a:t>则令</a:t>
              </a:r>
            </a:p>
            <a:p>
              <a:pPr marL="342900" indent="-342900">
                <a:spcBef>
                  <a:spcPct val="20000"/>
                </a:spcBef>
                <a:buSzPct val="75000"/>
                <a:buFont typeface="Symbol" pitchFamily="18" charset="2"/>
                <a:buNone/>
              </a:pPr>
              <a:r>
                <a:rPr lang="zh-CN" altLang="en-US" sz="2400" b="1" dirty="0"/>
                <a:t>             </a:t>
              </a:r>
              <a:r>
                <a:rPr lang="en-US" altLang="zh-CN" sz="2400" b="1" dirty="0"/>
                <a:t>First(</a:t>
              </a:r>
              <a:r>
                <a:rPr lang="en-US" altLang="zh-CN" sz="2400" b="1" i="1" dirty="0"/>
                <a:t>Y</a:t>
              </a:r>
              <a:r>
                <a:rPr lang="en-US" altLang="zh-CN" sz="2400" b="1" baseline="-25000" dirty="0"/>
                <a:t>1</a:t>
              </a:r>
              <a:r>
                <a:rPr lang="en-US" altLang="zh-CN" sz="2400" b="1" i="1" dirty="0"/>
                <a:t>Y</a:t>
              </a:r>
              <a:r>
                <a:rPr lang="en-US" altLang="zh-CN" sz="2400" b="1" baseline="-25000" dirty="0"/>
                <a:t>2</a:t>
              </a:r>
              <a:r>
                <a:rPr lang="en-US" altLang="zh-CN" sz="2400" b="1" dirty="0"/>
                <a:t>…</a:t>
              </a:r>
              <a:r>
                <a:rPr lang="en-US" altLang="zh-CN" sz="2400" b="1" i="1" dirty="0"/>
                <a:t>Y</a:t>
              </a:r>
              <a:r>
                <a:rPr lang="en-US" altLang="zh-CN" sz="2400" b="1" i="1" baseline="-25000" dirty="0"/>
                <a:t>K</a:t>
              </a:r>
              <a:r>
                <a:rPr lang="en-US" altLang="zh-CN" sz="2400" b="1" dirty="0"/>
                <a:t>) = </a:t>
              </a:r>
              <a:r>
                <a:rPr lang="en-US" altLang="zh-CN" sz="2400" b="1" dirty="0">
                  <a:ea typeface="宋体" pitchFamily="2" charset="-122"/>
                  <a:sym typeface="Symbol" pitchFamily="18" charset="2"/>
                </a:rPr>
                <a:t></a:t>
              </a:r>
              <a:r>
                <a:rPr lang="en-US" altLang="zh-CN" sz="2400" b="1" dirty="0">
                  <a:solidFill>
                    <a:schemeClr val="tx1"/>
                  </a:solidFill>
                  <a:ea typeface="宋体" pitchFamily="2" charset="-122"/>
                </a:rPr>
                <a:t> </a:t>
              </a:r>
              <a:r>
                <a:rPr lang="en-US" altLang="zh-CN" sz="2400" b="1" dirty="0"/>
                <a:t>First(</a:t>
              </a:r>
              <a:r>
                <a:rPr lang="en-US" altLang="zh-CN" sz="2400" b="1" dirty="0" err="1">
                  <a:sym typeface="Symbol" pitchFamily="18" charset="2"/>
                </a:rPr>
                <a:t>Y</a:t>
              </a:r>
              <a:r>
                <a:rPr lang="en-US" altLang="zh-CN" sz="2400" b="1" baseline="-25000" dirty="0" err="1">
                  <a:sym typeface="Symbol" pitchFamily="18" charset="2"/>
                </a:rPr>
                <a:t>j</a:t>
              </a:r>
              <a:r>
                <a:rPr lang="en-US" altLang="zh-CN" sz="2400" b="1" dirty="0">
                  <a:sym typeface="Symbol" pitchFamily="18" charset="2"/>
                </a:rPr>
                <a:t>)</a:t>
              </a:r>
              <a:r>
                <a:rPr lang="en-US" altLang="zh-CN" sz="2400" b="1" dirty="0"/>
                <a:t>.</a:t>
              </a:r>
              <a:endParaRPr lang="en-US" altLang="zh-CN" sz="1000" b="1" dirty="0"/>
            </a:p>
            <a:p>
              <a:pPr marL="342900" indent="-342900">
                <a:spcBef>
                  <a:spcPct val="20000"/>
                </a:spcBef>
                <a:buSzPct val="75000"/>
                <a:buFont typeface="Symbol" pitchFamily="18" charset="2"/>
                <a:buNone/>
              </a:pPr>
              <a:r>
                <a:rPr kumimoji="0" lang="en-US" altLang="zh-CN" sz="2400" b="1" dirty="0"/>
                <a:t>    (3) </a:t>
              </a:r>
              <a:r>
                <a:rPr kumimoji="0" lang="zh-CN" altLang="en-US" sz="2400" b="1" dirty="0"/>
                <a:t>若有 </a:t>
              </a:r>
              <a:r>
                <a:rPr lang="en-US" altLang="zh-CN" sz="2400" b="1" i="1" dirty="0"/>
                <a:t>A</a:t>
              </a:r>
              <a:r>
                <a:rPr lang="en-US" altLang="zh-CN" sz="2400" b="1" dirty="0">
                  <a:sym typeface="Symbol" pitchFamily="18" charset="2"/>
                </a:rPr>
                <a:t></a:t>
              </a:r>
              <a:r>
                <a:rPr lang="en-US" altLang="zh-CN" sz="2400" b="1" i="1" dirty="0"/>
                <a:t>Y</a:t>
              </a:r>
              <a:r>
                <a:rPr lang="en-US" altLang="zh-CN" sz="2400" b="1" baseline="-25000" dirty="0"/>
                <a:t>1</a:t>
              </a:r>
              <a:r>
                <a:rPr lang="en-US" altLang="zh-CN" sz="2400" b="1" i="1" dirty="0"/>
                <a:t>Y</a:t>
              </a:r>
              <a:r>
                <a:rPr lang="en-US" altLang="zh-CN" sz="2400" b="1" baseline="-25000" dirty="0"/>
                <a:t>2</a:t>
              </a:r>
              <a:r>
                <a:rPr lang="en-US" altLang="zh-CN" sz="2400" b="1" dirty="0"/>
                <a:t>…</a:t>
              </a:r>
              <a:r>
                <a:rPr lang="en-US" altLang="zh-CN" sz="2400" b="1" i="1" dirty="0"/>
                <a:t>Y</a:t>
              </a:r>
              <a:r>
                <a:rPr lang="en-US" altLang="zh-CN" sz="2400" b="1" i="1" baseline="-25000" dirty="0"/>
                <a:t>K</a:t>
              </a:r>
              <a:r>
                <a:rPr lang="en-US" altLang="zh-CN" sz="2400" b="1" dirty="0"/>
                <a:t> </a:t>
              </a:r>
              <a:r>
                <a:rPr lang="en-US" altLang="zh-CN" sz="2400" b="1" dirty="0">
                  <a:sym typeface="Symbol" pitchFamily="18" charset="2"/>
                </a:rPr>
                <a:t></a:t>
              </a:r>
              <a:r>
                <a:rPr lang="en-US" altLang="zh-CN" sz="2400" b="1" i="1" dirty="0">
                  <a:sym typeface="Symbol" pitchFamily="18" charset="2"/>
                </a:rPr>
                <a:t> </a:t>
              </a:r>
              <a:r>
                <a:rPr lang="en-US" altLang="zh-CN" sz="2400" b="1" i="1" dirty="0"/>
                <a:t>P</a:t>
              </a:r>
              <a:r>
                <a:rPr lang="zh-CN" altLang="en-US" sz="2400" b="1" dirty="0"/>
                <a:t>，</a:t>
              </a:r>
              <a:r>
                <a:rPr kumimoji="0" lang="zh-CN" altLang="en-US" sz="2400" b="1" dirty="0"/>
                <a:t>则置 </a:t>
              </a:r>
              <a:r>
                <a:rPr lang="en-US" altLang="zh-CN" sz="2400" b="1" dirty="0"/>
                <a:t>First(</a:t>
              </a:r>
              <a:r>
                <a:rPr lang="en-US" altLang="zh-CN" sz="2400" b="1" i="1" dirty="0"/>
                <a:t>A</a:t>
              </a:r>
              <a:r>
                <a:rPr lang="en-US" altLang="zh-CN" sz="2400" b="1" dirty="0"/>
                <a:t>) = First(</a:t>
              </a:r>
              <a:r>
                <a:rPr lang="en-US" altLang="zh-CN" sz="2400" b="1" i="1" dirty="0"/>
                <a:t>A</a:t>
              </a:r>
              <a:r>
                <a:rPr lang="en-US" altLang="zh-CN" sz="2400" b="1" dirty="0"/>
                <a:t>) </a:t>
              </a:r>
              <a:r>
                <a:rPr lang="en-US" altLang="zh-CN" sz="2400" b="1" dirty="0">
                  <a:sym typeface="Symbol" pitchFamily="18" charset="2"/>
                </a:rPr>
                <a:t> </a:t>
              </a:r>
              <a:r>
                <a:rPr lang="en-US" altLang="zh-CN" sz="2400" b="1" dirty="0"/>
                <a:t>First(</a:t>
              </a:r>
              <a:r>
                <a:rPr lang="en-US" altLang="zh-CN" sz="2400" b="1" i="1" dirty="0"/>
                <a:t>Y</a:t>
              </a:r>
              <a:r>
                <a:rPr lang="en-US" altLang="zh-CN" sz="2400" b="1" baseline="-25000" dirty="0"/>
                <a:t>1</a:t>
              </a:r>
              <a:r>
                <a:rPr lang="en-US" altLang="zh-CN" sz="2400" b="1" i="1" dirty="0"/>
                <a:t>Y</a:t>
              </a:r>
              <a:r>
                <a:rPr lang="en-US" altLang="zh-CN" sz="2400" b="1" baseline="-25000" dirty="0"/>
                <a:t>2</a:t>
              </a:r>
              <a:r>
                <a:rPr lang="en-US" altLang="zh-CN" sz="2400" b="1" dirty="0"/>
                <a:t>…</a:t>
              </a:r>
              <a:r>
                <a:rPr lang="en-US" altLang="zh-CN" sz="2400" b="1" i="1" dirty="0"/>
                <a:t>Y</a:t>
              </a:r>
              <a:r>
                <a:rPr lang="en-US" altLang="zh-CN" sz="2400" b="1" i="1" baseline="-25000" dirty="0"/>
                <a:t>K</a:t>
              </a:r>
              <a:r>
                <a:rPr lang="en-US" altLang="zh-CN" sz="2400" b="1" dirty="0"/>
                <a:t>) .</a:t>
              </a:r>
            </a:p>
          </p:txBody>
        </p:sp>
        <p:sp>
          <p:nvSpPr>
            <p:cNvPr id="33802" name="Rectangle 14"/>
            <p:cNvSpPr>
              <a:spLocks noChangeArrowheads="1"/>
            </p:cNvSpPr>
            <p:nvPr/>
          </p:nvSpPr>
          <p:spPr bwMode="auto">
            <a:xfrm>
              <a:off x="2699" y="3113"/>
              <a:ext cx="32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i="1"/>
                <a:t>j=</a:t>
              </a:r>
              <a:r>
                <a:rPr lang="en-US" altLang="zh-CN" sz="1800" b="1"/>
                <a:t>1</a:t>
              </a:r>
            </a:p>
          </p:txBody>
        </p:sp>
        <p:sp>
          <p:nvSpPr>
            <p:cNvPr id="33803" name="Rectangle 15"/>
            <p:cNvSpPr>
              <a:spLocks noChangeArrowheads="1"/>
            </p:cNvSpPr>
            <p:nvPr/>
          </p:nvSpPr>
          <p:spPr bwMode="auto">
            <a:xfrm>
              <a:off x="2802" y="2927"/>
              <a:ext cx="15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i="1"/>
                <a:t>i</a:t>
              </a:r>
            </a:p>
          </p:txBody>
        </p:sp>
        <p:sp>
          <p:nvSpPr>
            <p:cNvPr id="33804" name="Rectangle 16"/>
            <p:cNvSpPr>
              <a:spLocks noChangeArrowheads="1"/>
            </p:cNvSpPr>
            <p:nvPr/>
          </p:nvSpPr>
          <p:spPr bwMode="auto">
            <a:xfrm>
              <a:off x="2699" y="3657"/>
              <a:ext cx="32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i="1"/>
                <a:t>j=</a:t>
              </a:r>
              <a:r>
                <a:rPr lang="en-US" altLang="zh-CN" sz="1800" b="1"/>
                <a:t>1</a:t>
              </a:r>
            </a:p>
          </p:txBody>
        </p:sp>
        <p:sp>
          <p:nvSpPr>
            <p:cNvPr id="33805" name="Rectangle 17"/>
            <p:cNvSpPr>
              <a:spLocks noChangeArrowheads="1"/>
            </p:cNvSpPr>
            <p:nvPr/>
          </p:nvSpPr>
          <p:spPr bwMode="auto">
            <a:xfrm>
              <a:off x="2789" y="3475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i="1"/>
                <a:t>k</a:t>
              </a:r>
            </a:p>
          </p:txBody>
        </p:sp>
      </p:grpSp>
      <p:sp>
        <p:nvSpPr>
          <p:cNvPr id="33797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8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9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0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3"/>
          <p:cNvSpPr txBox="1">
            <a:spLocks noChangeArrowheads="1"/>
          </p:cNvSpPr>
          <p:nvPr/>
        </p:nvSpPr>
        <p:spPr bwMode="auto">
          <a:xfrm>
            <a:off x="683481" y="979140"/>
            <a:ext cx="820883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例</a:t>
            </a:r>
            <a:r>
              <a:rPr lang="zh-CN" altLang="en-US" sz="2800" b="1" dirty="0">
                <a:latin typeface="楷体_GB2312" pitchFamily="49" charset="-122"/>
              </a:rPr>
              <a:t>：</a:t>
            </a:r>
            <a:r>
              <a:rPr lang="en-US" altLang="zh-CN" sz="2800" b="1" dirty="0">
                <a:solidFill>
                  <a:srgbClr val="800080"/>
                </a:solidFill>
              </a:rPr>
              <a:t>First</a:t>
            </a:r>
            <a:r>
              <a:rPr lang="zh-CN" altLang="en-US" sz="2800" b="1" dirty="0">
                <a:solidFill>
                  <a:srgbClr val="800080"/>
                </a:solidFill>
              </a:rPr>
              <a:t>（</a:t>
            </a:r>
            <a:r>
              <a:rPr lang="zh-CN" altLang="en-US" sz="2800" b="1" i="1" dirty="0">
                <a:solidFill>
                  <a:srgbClr val="800080"/>
                </a:solidFill>
                <a:sym typeface="Symbol" pitchFamily="18" charset="2"/>
              </a:rPr>
              <a:t></a:t>
            </a:r>
            <a:r>
              <a:rPr lang="zh-CN" altLang="en-US" sz="2800" b="1" dirty="0">
                <a:solidFill>
                  <a:srgbClr val="800080"/>
                </a:solidFill>
                <a:sym typeface="Symbol" pitchFamily="18" charset="2"/>
              </a:rPr>
              <a:t>）</a:t>
            </a:r>
            <a:r>
              <a:rPr lang="en-US" altLang="zh-CN" sz="2800" b="1" dirty="0">
                <a:solidFill>
                  <a:srgbClr val="800080"/>
                </a:solidFill>
                <a:sym typeface="Symbol" pitchFamily="18" charset="2"/>
              </a:rPr>
              <a:t>= { a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</a:t>
            </a:r>
            <a:r>
              <a:rPr lang="en-US" altLang="zh-CN" sz="2800" b="1" i="1" dirty="0">
                <a:solidFill>
                  <a:srgbClr val="800080"/>
                </a:solidFill>
                <a:sym typeface="Symbol" pitchFamily="18" charset="2"/>
              </a:rPr>
              <a:t></a:t>
            </a:r>
            <a:r>
              <a:rPr lang="en-US" altLang="zh-CN" sz="2800" b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800" dirty="0">
                <a:solidFill>
                  <a:srgbClr val="800080"/>
                </a:solidFill>
                <a:sym typeface="Symbol" pitchFamily="18" charset="2"/>
              </a:rPr>
              <a:t></a:t>
            </a:r>
            <a:r>
              <a:rPr lang="en-US" altLang="zh-CN" sz="2800" baseline="30000" dirty="0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*</a:t>
            </a:r>
            <a:r>
              <a:rPr lang="en-US" altLang="zh-CN" sz="2800" b="1" dirty="0">
                <a:solidFill>
                  <a:srgbClr val="800080"/>
                </a:solidFill>
                <a:sym typeface="Symbol" pitchFamily="18" charset="2"/>
              </a:rPr>
              <a:t> a</a:t>
            </a:r>
            <a:r>
              <a:rPr lang="en-US" altLang="zh-CN" sz="2800" b="1" i="1" dirty="0">
                <a:solidFill>
                  <a:srgbClr val="800080"/>
                </a:solidFill>
                <a:sym typeface="Symbol" pitchFamily="18" charset="2"/>
              </a:rPr>
              <a:t>, </a:t>
            </a:r>
            <a:r>
              <a:rPr lang="en-US" altLang="zh-CN" sz="2800" b="1" dirty="0">
                <a:solidFill>
                  <a:srgbClr val="800080"/>
                </a:solidFill>
                <a:sym typeface="Symbol" pitchFamily="18" charset="2"/>
              </a:rPr>
              <a:t>a </a:t>
            </a: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b="1" i="1" dirty="0">
                <a:solidFill>
                  <a:srgbClr val="800080"/>
                </a:solidFill>
                <a:sym typeface="Symbol" pitchFamily="18" charset="2"/>
              </a:rPr>
              <a:t>V</a:t>
            </a:r>
            <a:r>
              <a:rPr lang="en-US" altLang="zh-CN" sz="2800" b="1" i="1" baseline="-25000" dirty="0">
                <a:solidFill>
                  <a:srgbClr val="800080"/>
                </a:solidFill>
                <a:sym typeface="Symbol" pitchFamily="18" charset="2"/>
              </a:rPr>
              <a:t>T</a:t>
            </a:r>
            <a:r>
              <a:rPr lang="en-US" altLang="zh-CN" sz="2800" b="1" i="1" dirty="0">
                <a:solidFill>
                  <a:srgbClr val="800080"/>
                </a:solidFill>
                <a:sym typeface="Symbol" pitchFamily="18" charset="2"/>
              </a:rPr>
              <a:t>,</a:t>
            </a:r>
            <a:r>
              <a:rPr lang="en-US" altLang="zh-CN" sz="2800" b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800" b="1" i="1" dirty="0">
                <a:solidFill>
                  <a:srgbClr val="800080"/>
                </a:solidFill>
                <a:sym typeface="Symbol" pitchFamily="18" charset="2"/>
              </a:rPr>
              <a:t> </a:t>
            </a: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(</a:t>
            </a:r>
            <a:r>
              <a:rPr lang="en-US" altLang="zh-CN" sz="2800" b="1" i="1" dirty="0">
                <a:solidFill>
                  <a:srgbClr val="800080"/>
                </a:solidFill>
              </a:rPr>
              <a:t>V</a:t>
            </a:r>
            <a:r>
              <a:rPr lang="en-US" altLang="zh-CN" sz="2800" b="1" i="1" baseline="-25000" dirty="0">
                <a:solidFill>
                  <a:srgbClr val="800080"/>
                </a:solidFill>
              </a:rPr>
              <a:t>T</a:t>
            </a:r>
            <a:r>
              <a:rPr lang="en-US" altLang="zh-CN" sz="2800" b="1" i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</a:t>
            </a:r>
            <a:r>
              <a:rPr lang="en-US" altLang="zh-CN" sz="2800" b="1" i="1" dirty="0">
                <a:solidFill>
                  <a:srgbClr val="800080"/>
                </a:solidFill>
              </a:rPr>
              <a:t>V</a:t>
            </a:r>
            <a:r>
              <a:rPr lang="en-US" altLang="zh-CN" sz="2800" b="1" i="1" baseline="-25000" dirty="0">
                <a:solidFill>
                  <a:srgbClr val="800080"/>
                </a:solidFill>
              </a:rPr>
              <a:t>N</a:t>
            </a: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)</a:t>
            </a:r>
            <a:r>
              <a:rPr lang="en-US" altLang="zh-CN" sz="2800" baseline="30000" dirty="0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*</a:t>
            </a:r>
            <a:r>
              <a:rPr lang="en-US" altLang="zh-CN" sz="2800" b="1" dirty="0">
                <a:solidFill>
                  <a:srgbClr val="800080"/>
                </a:solidFill>
              </a:rPr>
              <a:t>,</a:t>
            </a:r>
            <a:r>
              <a:rPr lang="zh-CN" altLang="en-US" sz="2800" b="1" dirty="0">
                <a:solidFill>
                  <a:srgbClr val="800080"/>
                </a:solidFill>
              </a:rPr>
              <a:t>或者 </a:t>
            </a:r>
            <a:r>
              <a:rPr lang="zh-CN" altLang="zh-CN" sz="2800" b="1" i="1" dirty="0">
                <a:solidFill>
                  <a:srgbClr val="800080"/>
                </a:solidFill>
                <a:sym typeface="Symbol" pitchFamily="18" charset="2"/>
              </a:rPr>
              <a:t></a:t>
            </a:r>
            <a:r>
              <a:rPr lang="zh-CN" altLang="zh-CN" sz="2800" b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</a:t>
            </a:r>
            <a:r>
              <a:rPr lang="zh-CN" altLang="en-US" sz="2800" baseline="30000" dirty="0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*</a:t>
            </a:r>
            <a:r>
              <a:rPr lang="en-US" altLang="zh-CN" sz="2800" b="1" dirty="0" err="1">
                <a:solidFill>
                  <a:srgbClr val="800080"/>
                </a:solidFill>
              </a:rPr>
              <a:t>ε</a:t>
            </a:r>
            <a:r>
              <a:rPr lang="zh-CN" altLang="en-US" sz="2800" b="1" dirty="0">
                <a:solidFill>
                  <a:srgbClr val="800080"/>
                </a:solidFill>
              </a:rPr>
              <a:t>时 </a:t>
            </a:r>
            <a:r>
              <a:rPr lang="en-US" altLang="zh-CN" sz="2800" b="1" dirty="0">
                <a:solidFill>
                  <a:srgbClr val="800080"/>
                </a:solidFill>
              </a:rPr>
              <a:t>a =</a:t>
            </a:r>
            <a:r>
              <a:rPr lang="en-US" altLang="zh-CN" sz="2800" b="1" dirty="0" err="1">
                <a:solidFill>
                  <a:srgbClr val="800080"/>
                </a:solidFill>
              </a:rPr>
              <a:t>ε</a:t>
            </a:r>
            <a:r>
              <a:rPr lang="en-US" altLang="zh-CN" sz="2800" dirty="0">
                <a:solidFill>
                  <a:srgbClr val="800080"/>
                </a:solidFill>
              </a:rPr>
              <a:t>}</a:t>
            </a:r>
          </a:p>
          <a:p>
            <a:pPr>
              <a:buClrTx/>
              <a:buFont typeface="Wingdings" pitchFamily="2" charset="2"/>
              <a:buChar char="²"/>
            </a:pPr>
            <a:endParaRPr lang="zh-CN" altLang="en-US" sz="2800" b="1" dirty="0">
              <a:latin typeface="楷体_GB2312" pitchFamily="49" charset="-122"/>
            </a:endParaRPr>
          </a:p>
        </p:txBody>
      </p:sp>
      <p:sp>
        <p:nvSpPr>
          <p:cNvPr id="34819" name="Rectangle 24"/>
          <p:cNvSpPr>
            <a:spLocks noChangeArrowheads="1"/>
          </p:cNvSpPr>
          <p:nvPr/>
        </p:nvSpPr>
        <p:spPr bwMode="auto">
          <a:xfrm>
            <a:off x="1403350" y="1916113"/>
            <a:ext cx="2952750" cy="2435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/>
              <a:t>文法 </a:t>
            </a:r>
            <a:r>
              <a:rPr lang="en-US" altLang="zh-CN" sz="2400" dirty="0"/>
              <a:t>G</a:t>
            </a:r>
            <a:r>
              <a:rPr lang="zh-CN" altLang="en-US" sz="2400" dirty="0"/>
              <a:t>（</a:t>
            </a:r>
            <a:r>
              <a:rPr lang="en-US" altLang="zh-CN" sz="2400" dirty="0"/>
              <a:t>S</a:t>
            </a:r>
            <a:r>
              <a:rPr lang="zh-CN" altLang="en-US" sz="2400" dirty="0"/>
              <a:t>）</a:t>
            </a:r>
            <a:r>
              <a:rPr lang="en-US" altLang="zh-CN" sz="2400" dirty="0"/>
              <a:t>:</a:t>
            </a:r>
          </a:p>
          <a:p>
            <a:endParaRPr lang="en-US" altLang="zh-CN" sz="10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S </a:t>
            </a:r>
            <a:r>
              <a:rPr lang="en-US" altLang="zh-CN" sz="2400" dirty="0">
                <a:sym typeface="Symbol" pitchFamily="18" charset="2"/>
              </a:rPr>
              <a:t></a:t>
            </a:r>
            <a:r>
              <a:rPr lang="en-US" altLang="zh-CN" sz="2400" dirty="0"/>
              <a:t> AB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A </a:t>
            </a:r>
            <a:r>
              <a:rPr lang="en-US" altLang="zh-CN" sz="2400" dirty="0">
                <a:sym typeface="Symbol" pitchFamily="18" charset="2"/>
              </a:rPr>
              <a:t></a:t>
            </a:r>
            <a:r>
              <a:rPr lang="en-US" altLang="zh-CN" sz="2400" dirty="0"/>
              <a:t> Da</a:t>
            </a:r>
            <a:r>
              <a:rPr lang="en-US" altLang="zh-CN" sz="2400" dirty="0">
                <a:sym typeface="Symbol" pitchFamily="18" charset="2"/>
              </a:rPr>
              <a:t></a:t>
            </a:r>
            <a:r>
              <a:rPr lang="zh-CN" altLang="zh-CN" sz="2400" dirty="0">
                <a:sym typeface="Symbol" pitchFamily="18" charset="2"/>
              </a:rPr>
              <a:t></a:t>
            </a:r>
            <a:endParaRPr lang="en-US" altLang="zh-CN" sz="2400" dirty="0">
              <a:sym typeface="Symbol" pitchFamily="18" charset="2"/>
            </a:endParaRPr>
          </a:p>
          <a:p>
            <a:r>
              <a:rPr lang="zh-CN" altLang="en-US" sz="2400" dirty="0">
                <a:sym typeface="Symbol" pitchFamily="18" charset="2"/>
              </a:rPr>
              <a:t>（</a:t>
            </a:r>
            <a:r>
              <a:rPr lang="en-US" altLang="zh-CN" sz="2400" dirty="0">
                <a:sym typeface="Symbol" pitchFamily="18" charset="2"/>
              </a:rPr>
              <a:t>3</a:t>
            </a:r>
            <a:r>
              <a:rPr lang="zh-CN" altLang="en-US" sz="2400" dirty="0">
                <a:sym typeface="Symbol" pitchFamily="18" charset="2"/>
              </a:rPr>
              <a:t>）</a:t>
            </a:r>
            <a:r>
              <a:rPr lang="en-US" altLang="zh-CN" sz="2400" dirty="0">
                <a:sym typeface="Symbol" pitchFamily="18" charset="2"/>
              </a:rPr>
              <a:t>B  </a:t>
            </a:r>
            <a:r>
              <a:rPr lang="en-US" altLang="zh-CN" sz="2400" dirty="0" err="1">
                <a:sym typeface="Symbol" pitchFamily="18" charset="2"/>
              </a:rPr>
              <a:t>cC</a:t>
            </a:r>
            <a:endParaRPr lang="en-US" altLang="zh-CN" sz="2400" dirty="0">
              <a:sym typeface="Symbol" pitchFamily="18" charset="2"/>
            </a:endParaRPr>
          </a:p>
          <a:p>
            <a:r>
              <a:rPr lang="zh-CN" altLang="en-US" sz="2400" dirty="0">
                <a:sym typeface="Symbol" pitchFamily="18" charset="2"/>
              </a:rPr>
              <a:t>（</a:t>
            </a:r>
            <a:r>
              <a:rPr lang="en-US" altLang="zh-CN" sz="2400" dirty="0">
                <a:sym typeface="Symbol" pitchFamily="18" charset="2"/>
              </a:rPr>
              <a:t>4</a:t>
            </a:r>
            <a:r>
              <a:rPr lang="zh-CN" altLang="en-US" sz="2400" dirty="0">
                <a:sym typeface="Symbol" pitchFamily="18" charset="2"/>
              </a:rPr>
              <a:t>）</a:t>
            </a:r>
            <a:r>
              <a:rPr lang="en-US" altLang="zh-CN" sz="2400" dirty="0">
                <a:sym typeface="Symbol" pitchFamily="18" charset="2"/>
              </a:rPr>
              <a:t>C  </a:t>
            </a:r>
            <a:r>
              <a:rPr lang="en-US" altLang="zh-CN" sz="2400" dirty="0" err="1">
                <a:sym typeface="Symbol" pitchFamily="18" charset="2"/>
              </a:rPr>
              <a:t>aADC</a:t>
            </a:r>
            <a:r>
              <a:rPr lang="en-US" altLang="zh-CN" sz="2400" dirty="0">
                <a:sym typeface="Symbol" pitchFamily="18" charset="2"/>
              </a:rPr>
              <a:t></a:t>
            </a:r>
            <a:r>
              <a:rPr lang="zh-CN" altLang="zh-CN" sz="2400" dirty="0">
                <a:sym typeface="Symbol" pitchFamily="18" charset="2"/>
              </a:rPr>
              <a:t></a:t>
            </a:r>
            <a:endParaRPr lang="en-US" altLang="zh-CN" sz="2400" dirty="0">
              <a:sym typeface="Symbol" pitchFamily="18" charset="2"/>
            </a:endParaRPr>
          </a:p>
          <a:p>
            <a:r>
              <a:rPr lang="zh-CN" altLang="en-US" sz="2400" dirty="0">
                <a:sym typeface="Symbol" pitchFamily="18" charset="2"/>
              </a:rPr>
              <a:t>（</a:t>
            </a:r>
            <a:r>
              <a:rPr lang="en-US" altLang="zh-CN" sz="2400" dirty="0">
                <a:sym typeface="Symbol" pitchFamily="18" charset="2"/>
              </a:rPr>
              <a:t>5</a:t>
            </a:r>
            <a:r>
              <a:rPr lang="zh-CN" altLang="en-US" sz="2400" dirty="0">
                <a:sym typeface="Symbol" pitchFamily="18" charset="2"/>
              </a:rPr>
              <a:t>）</a:t>
            </a:r>
            <a:r>
              <a:rPr lang="en-US" altLang="zh-CN" sz="2400" dirty="0">
                <a:sym typeface="Symbol" pitchFamily="18" charset="2"/>
              </a:rPr>
              <a:t>D  b</a:t>
            </a:r>
            <a:r>
              <a:rPr lang="zh-CN" altLang="zh-CN" sz="2400" dirty="0">
                <a:sym typeface="Symbol" pitchFamily="18" charset="2"/>
              </a:rPr>
              <a:t></a:t>
            </a:r>
            <a:endParaRPr lang="en-US" altLang="zh-CN" sz="2400" dirty="0">
              <a:sym typeface="Symbol" pitchFamily="18" charset="2"/>
            </a:endParaRPr>
          </a:p>
        </p:txBody>
      </p:sp>
      <p:sp>
        <p:nvSpPr>
          <p:cNvPr id="34820" name="Rectangle 25"/>
          <p:cNvSpPr>
            <a:spLocks noChangeArrowheads="1"/>
          </p:cNvSpPr>
          <p:nvPr/>
        </p:nvSpPr>
        <p:spPr bwMode="auto">
          <a:xfrm>
            <a:off x="4644008" y="1925462"/>
            <a:ext cx="3433192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First(a)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{a}</a:t>
            </a:r>
          </a:p>
          <a:p>
            <a:endParaRPr lang="en-US" altLang="zh-CN" sz="400" dirty="0"/>
          </a:p>
          <a:p>
            <a:r>
              <a:rPr lang="en-US" altLang="zh-CN" sz="2400" dirty="0"/>
              <a:t>First(b)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{b}</a:t>
            </a:r>
          </a:p>
          <a:p>
            <a:endParaRPr lang="en-US" altLang="zh-CN" sz="400" dirty="0"/>
          </a:p>
          <a:p>
            <a:r>
              <a:rPr lang="en-US" altLang="zh-CN" sz="2400" dirty="0"/>
              <a:t>First(c)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{c}</a:t>
            </a:r>
          </a:p>
          <a:p>
            <a:endParaRPr lang="en-US" altLang="zh-CN" sz="400" dirty="0"/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itchFamily="18" charset="2"/>
              </a:rPr>
              <a:t>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zh-CN" altLang="zh-CN" sz="2400" dirty="0">
                <a:sym typeface="Symbol" pitchFamily="18" charset="2"/>
              </a:rPr>
              <a:t></a:t>
            </a:r>
            <a:r>
              <a:rPr lang="en-US" altLang="zh-CN" sz="2400" dirty="0"/>
              <a:t>}</a:t>
            </a:r>
          </a:p>
          <a:p>
            <a:r>
              <a:rPr lang="en-US" altLang="zh-CN" sz="2400" dirty="0">
                <a:solidFill>
                  <a:srgbClr val="800080"/>
                </a:solidFill>
                <a:sym typeface="Symbol" pitchFamily="18" charset="2"/>
              </a:rPr>
              <a:t>S </a:t>
            </a:r>
            <a:r>
              <a:rPr lang="en-US" altLang="zh-CN" sz="2400" dirty="0"/>
              <a:t>AD</a:t>
            </a:r>
            <a:r>
              <a:rPr lang="en-US" altLang="zh-CN" sz="2400" dirty="0">
                <a:solidFill>
                  <a:srgbClr val="800080"/>
                </a:solidFill>
                <a:sym typeface="Symbol" pitchFamily="18" charset="2"/>
              </a:rPr>
              <a:t> </a:t>
            </a:r>
          </a:p>
          <a:p>
            <a:r>
              <a:rPr lang="en-US" altLang="zh-CN" sz="2400" dirty="0">
                <a:solidFill>
                  <a:srgbClr val="800080"/>
                </a:solidFill>
                <a:sym typeface="Symbol" pitchFamily="18" charset="2"/>
              </a:rPr>
              <a:t> </a:t>
            </a:r>
            <a:r>
              <a:rPr lang="en-US" altLang="zh-CN" sz="2400" dirty="0"/>
              <a:t>Da B</a:t>
            </a:r>
            <a:r>
              <a:rPr lang="zh-CN" altLang="en-US" sz="2400" dirty="0"/>
              <a:t>。 </a:t>
            </a:r>
            <a:r>
              <a:rPr lang="en-US" altLang="zh-CN" sz="2400" dirty="0">
                <a:solidFill>
                  <a:srgbClr val="800080"/>
                </a:solidFill>
                <a:sym typeface="Symbol" pitchFamily="18" charset="2"/>
              </a:rPr>
              <a:t></a:t>
            </a:r>
            <a:r>
              <a:rPr lang="en-US" altLang="zh-CN" sz="2400" dirty="0" err="1">
                <a:solidFill>
                  <a:srgbClr val="800080"/>
                </a:solidFill>
                <a:sym typeface="Symbol" pitchFamily="18" charset="2"/>
              </a:rPr>
              <a:t>baB.</a:t>
            </a:r>
            <a:r>
              <a:rPr lang="en-US" altLang="zh-CN" sz="2400" dirty="0">
                <a:solidFill>
                  <a:srgbClr val="800080"/>
                </a:solidFill>
                <a:sym typeface="Symbol" pitchFamily="18" charset="2"/>
              </a:rPr>
              <a:t> </a:t>
            </a:r>
            <a:r>
              <a:rPr lang="en-US" altLang="zh-CN" sz="2400" dirty="0" err="1">
                <a:solidFill>
                  <a:srgbClr val="800080"/>
                </a:solidFill>
                <a:sym typeface="Symbol" pitchFamily="18" charset="2"/>
              </a:rPr>
              <a:t>aB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800080"/>
                </a:solidFill>
                <a:sym typeface="Symbol" pitchFamily="18" charset="2"/>
              </a:rPr>
              <a:t> B</a:t>
            </a:r>
            <a:r>
              <a:rPr lang="en-US" altLang="zh-CN" sz="2400" dirty="0">
                <a:sym typeface="Symbol" pitchFamily="18" charset="2"/>
              </a:rPr>
              <a:t> </a:t>
            </a:r>
            <a:r>
              <a:rPr lang="en-US" altLang="zh-CN" sz="2400" dirty="0" err="1">
                <a:sym typeface="Symbol" pitchFamily="18" charset="2"/>
              </a:rPr>
              <a:t>cC</a:t>
            </a:r>
            <a:r>
              <a:rPr lang="en-US" altLang="zh-CN" sz="2400" dirty="0">
                <a:solidFill>
                  <a:srgbClr val="800080"/>
                </a:solidFill>
                <a:sym typeface="Symbol" pitchFamily="18" charset="2"/>
              </a:rPr>
              <a:t> </a:t>
            </a:r>
            <a:endParaRPr lang="en-US" altLang="zh-CN" sz="2400" dirty="0"/>
          </a:p>
        </p:txBody>
      </p:sp>
      <p:sp>
        <p:nvSpPr>
          <p:cNvPr id="34821" name="Rectangle 26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  <p:sp>
        <p:nvSpPr>
          <p:cNvPr id="528411" name="Rectangle 27"/>
          <p:cNvSpPr>
            <a:spLocks noChangeArrowheads="1"/>
          </p:cNvSpPr>
          <p:nvPr/>
        </p:nvSpPr>
        <p:spPr bwMode="auto">
          <a:xfrm>
            <a:off x="1763713" y="4581525"/>
            <a:ext cx="2880295" cy="2123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First(S)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 }</a:t>
            </a:r>
          </a:p>
          <a:p>
            <a:endParaRPr lang="en-US" altLang="zh-CN" sz="400" dirty="0"/>
          </a:p>
          <a:p>
            <a:r>
              <a:rPr lang="en-US" altLang="zh-CN" sz="2400" dirty="0"/>
              <a:t>First(A)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First(</a:t>
            </a:r>
            <a:r>
              <a:rPr lang="en-US" altLang="zh-CN" sz="2400" dirty="0">
                <a:sym typeface="Symbol" pitchFamily="18" charset="2"/>
              </a:rPr>
              <a:t>A</a:t>
            </a:r>
            <a:r>
              <a:rPr lang="en-US" altLang="zh-CN" sz="2400" dirty="0"/>
              <a:t>) {</a:t>
            </a:r>
            <a:r>
              <a:rPr lang="zh-CN" altLang="zh-CN" sz="2400" dirty="0">
                <a:sym typeface="Symbol" pitchFamily="18" charset="2"/>
              </a:rPr>
              <a:t></a:t>
            </a:r>
            <a:r>
              <a:rPr lang="en-US" altLang="zh-CN" sz="2400" dirty="0"/>
              <a:t>}</a:t>
            </a:r>
          </a:p>
          <a:p>
            <a:endParaRPr lang="en-US" altLang="zh-CN" sz="400" dirty="0"/>
          </a:p>
          <a:p>
            <a:r>
              <a:rPr lang="en-US" altLang="zh-CN" sz="2400" dirty="0"/>
              <a:t>First(B)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{c }</a:t>
            </a:r>
          </a:p>
          <a:p>
            <a:endParaRPr lang="en-US" altLang="zh-CN" sz="400" dirty="0"/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itchFamily="18" charset="2"/>
              </a:rPr>
              <a:t>C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First(</a:t>
            </a:r>
            <a:r>
              <a:rPr lang="zh-CN" altLang="zh-CN" sz="2400" dirty="0">
                <a:sym typeface="Symbol" pitchFamily="18" charset="2"/>
              </a:rPr>
              <a:t>C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Symbol" pitchFamily="18" charset="2"/>
              </a:rPr>
              <a:t> </a:t>
            </a:r>
            <a:r>
              <a:rPr lang="en-US" altLang="zh-CN" sz="2400" dirty="0"/>
              <a:t>{</a:t>
            </a:r>
            <a:r>
              <a:rPr lang="zh-CN" altLang="zh-CN" sz="2400" dirty="0">
                <a:sym typeface="Symbol" pitchFamily="18" charset="2"/>
              </a:rPr>
              <a:t></a:t>
            </a:r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itchFamily="18" charset="2"/>
              </a:rPr>
              <a:t>D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First(</a:t>
            </a:r>
            <a:r>
              <a:rPr lang="zh-CN" altLang="zh-CN" sz="2400" dirty="0">
                <a:sym typeface="Symbol" pitchFamily="18" charset="2"/>
              </a:rPr>
              <a:t>D</a:t>
            </a:r>
            <a:r>
              <a:rPr lang="en-US" altLang="zh-CN" sz="2400" dirty="0"/>
              <a:t>) {</a:t>
            </a:r>
            <a:r>
              <a:rPr lang="zh-CN" altLang="zh-CN" sz="2400" dirty="0">
                <a:sym typeface="Symbol" pitchFamily="18" charset="2"/>
              </a:rPr>
              <a:t></a:t>
            </a:r>
            <a:r>
              <a:rPr lang="en-US" altLang="zh-CN" sz="2400" dirty="0"/>
              <a:t>}</a:t>
            </a:r>
          </a:p>
        </p:txBody>
      </p:sp>
      <p:sp>
        <p:nvSpPr>
          <p:cNvPr id="528412" name="Rectangle 28"/>
          <p:cNvSpPr>
            <a:spLocks noChangeArrowheads="1"/>
          </p:cNvSpPr>
          <p:nvPr/>
        </p:nvSpPr>
        <p:spPr bwMode="auto">
          <a:xfrm>
            <a:off x="4787900" y="4564063"/>
            <a:ext cx="4248596" cy="24314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First(AB)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First(A) First(B)- {</a:t>
            </a:r>
            <a:r>
              <a:rPr lang="zh-CN" altLang="zh-CN" sz="2400" dirty="0">
                <a:sym typeface="Symbol" pitchFamily="18" charset="2"/>
              </a:rPr>
              <a:t></a:t>
            </a:r>
            <a:r>
              <a:rPr lang="en-US" altLang="zh-CN" sz="2400" dirty="0"/>
              <a:t>} </a:t>
            </a:r>
            <a:endParaRPr lang="en-US" altLang="zh-CN" sz="2400" dirty="0">
              <a:sym typeface="Symbol" pitchFamily="18" charset="2"/>
            </a:endParaRPr>
          </a:p>
          <a:p>
            <a:r>
              <a:rPr lang="en-US" altLang="zh-CN" sz="2400" dirty="0"/>
              <a:t> {</a:t>
            </a:r>
            <a:r>
              <a:rPr lang="en-US" altLang="zh-CN" sz="2400" dirty="0" err="1"/>
              <a:t>a,b,c</a:t>
            </a:r>
            <a:r>
              <a:rPr lang="en-US" altLang="zh-CN" sz="2400" dirty="0"/>
              <a:t> }</a:t>
            </a:r>
          </a:p>
          <a:p>
            <a:endParaRPr lang="en-US" altLang="zh-CN" sz="400" dirty="0"/>
          </a:p>
          <a:p>
            <a:r>
              <a:rPr lang="en-US" altLang="zh-CN" sz="2400" dirty="0"/>
              <a:t>First(Da)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First(D) First(a) - {</a:t>
            </a:r>
            <a:r>
              <a:rPr lang="zh-CN" altLang="zh-CN" sz="2400" dirty="0">
                <a:sym typeface="Symbol" pitchFamily="18" charset="2"/>
              </a:rPr>
              <a:t></a:t>
            </a:r>
            <a:r>
              <a:rPr lang="en-US" altLang="zh-CN" sz="2400" dirty="0"/>
              <a:t>}</a:t>
            </a:r>
          </a:p>
          <a:p>
            <a:endParaRPr lang="en-US" altLang="zh-CN" sz="400" dirty="0"/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itchFamily="18" charset="2"/>
              </a:rPr>
              <a:t>cC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en-US" altLang="zh-CN" sz="2400" dirty="0">
                <a:sym typeface="Symbol" pitchFamily="18" charset="2"/>
              </a:rPr>
              <a:t> </a:t>
            </a:r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itchFamily="18" charset="2"/>
              </a:rPr>
              <a:t>aADC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en-US" altLang="zh-CN" sz="2400" dirty="0">
                <a:sym typeface="Symbol" pitchFamily="18" charset="2"/>
              </a:rPr>
              <a:t> </a:t>
            </a:r>
            <a:r>
              <a:rPr lang="en-US" altLang="zh-CN" sz="2400" dirty="0"/>
              <a:t>}</a:t>
            </a:r>
          </a:p>
        </p:txBody>
      </p:sp>
      <p:sp>
        <p:nvSpPr>
          <p:cNvPr id="34824" name="AutoShape 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5" name="AutoShape 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6" name="AutoShape 3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7" name="AutoShape 3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28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28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28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28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28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28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28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28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528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528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7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例</a:t>
            </a:r>
            <a:r>
              <a:rPr lang="zh-CN" altLang="en-US" sz="3200" b="1">
                <a:latin typeface="楷体_GB2312" pitchFamily="49" charset="-122"/>
              </a:rPr>
              <a:t>：计算 </a:t>
            </a:r>
            <a:r>
              <a:rPr lang="en-US" altLang="zh-CN" sz="3200"/>
              <a:t>First </a:t>
            </a:r>
            <a:r>
              <a:rPr lang="zh-CN" altLang="en-US" sz="3200" b="1">
                <a:latin typeface="楷体_GB2312" pitchFamily="49" charset="-122"/>
              </a:rPr>
              <a:t>集合</a:t>
            </a:r>
            <a:r>
              <a:rPr lang="en-US" altLang="zh-CN" sz="3200" b="1">
                <a:latin typeface="楷体_GB2312" pitchFamily="49" charset="-122"/>
              </a:rPr>
              <a:t>( </a:t>
            </a:r>
            <a:r>
              <a:rPr lang="zh-CN" altLang="en-US" sz="3200" b="1">
                <a:latin typeface="楷体_GB2312" pitchFamily="49" charset="-122"/>
              </a:rPr>
              <a:t>续</a:t>
            </a:r>
            <a:r>
              <a:rPr lang="en-US" altLang="zh-CN" sz="3200" b="1">
                <a:latin typeface="楷体_GB2312" pitchFamily="49" charset="-122"/>
              </a:rPr>
              <a:t>)</a:t>
            </a:r>
          </a:p>
        </p:txBody>
      </p:sp>
      <p:sp>
        <p:nvSpPr>
          <p:cNvPr id="35843" name="Rectangle 18"/>
          <p:cNvSpPr>
            <a:spLocks noChangeArrowheads="1"/>
          </p:cNvSpPr>
          <p:nvPr/>
        </p:nvSpPr>
        <p:spPr bwMode="auto">
          <a:xfrm>
            <a:off x="1403350" y="1916113"/>
            <a:ext cx="2952750" cy="2435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/>
              <a:t>文法 </a:t>
            </a:r>
            <a:r>
              <a:rPr lang="en-US" altLang="zh-CN" sz="2400"/>
              <a:t>G</a:t>
            </a:r>
            <a:r>
              <a:rPr lang="zh-CN" altLang="en-US" sz="2400"/>
              <a:t>（</a:t>
            </a:r>
            <a:r>
              <a:rPr lang="en-US" altLang="zh-CN" sz="2400"/>
              <a:t>S</a:t>
            </a:r>
            <a:r>
              <a:rPr lang="zh-CN" altLang="en-US" sz="2400"/>
              <a:t>）</a:t>
            </a:r>
            <a:r>
              <a:rPr lang="en-US" altLang="zh-CN" sz="2400"/>
              <a:t>:</a:t>
            </a:r>
          </a:p>
          <a:p>
            <a:endParaRPr lang="en-US" altLang="zh-CN" sz="1000"/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en-US" altLang="zh-CN" sz="2400"/>
              <a:t>S 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/>
              <a:t> AB</a:t>
            </a:r>
          </a:p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en-US" altLang="zh-CN" sz="2400"/>
              <a:t>A 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/>
              <a:t> Da</a:t>
            </a:r>
            <a:r>
              <a:rPr lang="en-US" altLang="zh-CN" sz="2400">
                <a:sym typeface="Symbol" pitchFamily="18" charset="2"/>
              </a:rPr>
              <a:t></a:t>
            </a:r>
            <a:r>
              <a:rPr lang="zh-CN" altLang="zh-CN" sz="2400">
                <a:sym typeface="Symbol" pitchFamily="18" charset="2"/>
              </a:rPr>
              <a:t></a:t>
            </a:r>
            <a:endParaRPr lang="en-US" altLang="zh-CN" sz="2400">
              <a:sym typeface="Symbol" pitchFamily="18" charset="2"/>
            </a:endParaRPr>
          </a:p>
          <a:p>
            <a:r>
              <a:rPr lang="zh-CN" altLang="en-US" sz="2400">
                <a:sym typeface="Symbol" pitchFamily="18" charset="2"/>
              </a:rPr>
              <a:t>（</a:t>
            </a:r>
            <a:r>
              <a:rPr lang="en-US" altLang="zh-CN" sz="2400">
                <a:sym typeface="Symbol" pitchFamily="18" charset="2"/>
              </a:rPr>
              <a:t>3</a:t>
            </a:r>
            <a:r>
              <a:rPr lang="zh-CN" altLang="en-US" sz="2400">
                <a:sym typeface="Symbol" pitchFamily="18" charset="2"/>
              </a:rPr>
              <a:t>）</a:t>
            </a:r>
            <a:r>
              <a:rPr lang="en-US" altLang="zh-CN" sz="2400">
                <a:sym typeface="Symbol" pitchFamily="18" charset="2"/>
              </a:rPr>
              <a:t>B  cC</a:t>
            </a:r>
          </a:p>
          <a:p>
            <a:r>
              <a:rPr lang="zh-CN" altLang="en-US" sz="2400">
                <a:sym typeface="Symbol" pitchFamily="18" charset="2"/>
              </a:rPr>
              <a:t>（</a:t>
            </a:r>
            <a:r>
              <a:rPr lang="en-US" altLang="zh-CN" sz="2400">
                <a:sym typeface="Symbol" pitchFamily="18" charset="2"/>
              </a:rPr>
              <a:t>4</a:t>
            </a:r>
            <a:r>
              <a:rPr lang="zh-CN" altLang="en-US" sz="2400">
                <a:sym typeface="Symbol" pitchFamily="18" charset="2"/>
              </a:rPr>
              <a:t>）</a:t>
            </a:r>
            <a:r>
              <a:rPr lang="en-US" altLang="zh-CN" sz="2400">
                <a:sym typeface="Symbol" pitchFamily="18" charset="2"/>
              </a:rPr>
              <a:t>C  aADC</a:t>
            </a:r>
            <a:r>
              <a:rPr lang="zh-CN" altLang="zh-CN" sz="2400">
                <a:sym typeface="Symbol" pitchFamily="18" charset="2"/>
              </a:rPr>
              <a:t></a:t>
            </a:r>
            <a:endParaRPr lang="en-US" altLang="zh-CN" sz="2400">
              <a:sym typeface="Symbol" pitchFamily="18" charset="2"/>
            </a:endParaRPr>
          </a:p>
          <a:p>
            <a:r>
              <a:rPr lang="zh-CN" altLang="en-US" sz="2400">
                <a:sym typeface="Symbol" pitchFamily="18" charset="2"/>
              </a:rPr>
              <a:t>（</a:t>
            </a:r>
            <a:r>
              <a:rPr lang="en-US" altLang="zh-CN" sz="2400">
                <a:sym typeface="Symbol" pitchFamily="18" charset="2"/>
              </a:rPr>
              <a:t>5</a:t>
            </a:r>
            <a:r>
              <a:rPr lang="zh-CN" altLang="en-US" sz="2400">
                <a:sym typeface="Symbol" pitchFamily="18" charset="2"/>
              </a:rPr>
              <a:t>）</a:t>
            </a:r>
            <a:r>
              <a:rPr lang="en-US" altLang="zh-CN" sz="2400">
                <a:sym typeface="Symbol" pitchFamily="18" charset="2"/>
              </a:rPr>
              <a:t>D  b</a:t>
            </a:r>
            <a:r>
              <a:rPr lang="zh-CN" altLang="zh-CN" sz="2400">
                <a:sym typeface="Symbol" pitchFamily="18" charset="2"/>
              </a:rPr>
              <a:t></a:t>
            </a:r>
            <a:endParaRPr lang="en-US" altLang="zh-CN" sz="2400">
              <a:sym typeface="Symbol" pitchFamily="18" charset="2"/>
            </a:endParaRPr>
          </a:p>
        </p:txBody>
      </p:sp>
      <p:sp>
        <p:nvSpPr>
          <p:cNvPr id="35844" name="Rectangle 19"/>
          <p:cNvSpPr>
            <a:spLocks noChangeArrowheads="1"/>
          </p:cNvSpPr>
          <p:nvPr/>
        </p:nvSpPr>
        <p:spPr bwMode="auto">
          <a:xfrm>
            <a:off x="5508624" y="1989137"/>
            <a:ext cx="2015703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First(a)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{a}</a:t>
            </a:r>
          </a:p>
          <a:p>
            <a:endParaRPr lang="en-US" altLang="zh-CN" sz="400" dirty="0"/>
          </a:p>
          <a:p>
            <a:r>
              <a:rPr lang="en-US" altLang="zh-CN" sz="2400" dirty="0"/>
              <a:t>First(b)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{b}</a:t>
            </a:r>
          </a:p>
          <a:p>
            <a:endParaRPr lang="en-US" altLang="zh-CN" sz="400" dirty="0"/>
          </a:p>
          <a:p>
            <a:r>
              <a:rPr lang="en-US" altLang="zh-CN" sz="2400" dirty="0"/>
              <a:t>First(c)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{c}</a:t>
            </a:r>
          </a:p>
          <a:p>
            <a:endParaRPr lang="en-US" altLang="zh-CN" sz="400" dirty="0"/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itchFamily="18" charset="2"/>
              </a:rPr>
              <a:t>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zh-CN" altLang="zh-CN" sz="2400" dirty="0">
                <a:sym typeface="Symbol" pitchFamily="18" charset="2"/>
              </a:rPr>
              <a:t></a:t>
            </a:r>
            <a:r>
              <a:rPr lang="en-US" altLang="zh-CN" sz="2400" dirty="0"/>
              <a:t>}</a:t>
            </a:r>
          </a:p>
        </p:txBody>
      </p:sp>
      <p:sp>
        <p:nvSpPr>
          <p:cNvPr id="35845" name="Rectangle 20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  <p:sp>
        <p:nvSpPr>
          <p:cNvPr id="529429" name="Rectangle 21"/>
          <p:cNvSpPr>
            <a:spLocks noChangeArrowheads="1"/>
          </p:cNvSpPr>
          <p:nvPr/>
        </p:nvSpPr>
        <p:spPr bwMode="auto">
          <a:xfrm>
            <a:off x="1763713" y="4581525"/>
            <a:ext cx="2376487" cy="2123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/>
              <a:t>First(S)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 }</a:t>
            </a:r>
          </a:p>
          <a:p>
            <a:endParaRPr lang="en-US" altLang="zh-CN" sz="400" dirty="0"/>
          </a:p>
          <a:p>
            <a:r>
              <a:rPr lang="en-US" altLang="zh-CN" sz="2400" dirty="0"/>
              <a:t>First(A)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zh-CN" altLang="zh-CN" sz="2400" dirty="0">
                <a:sym typeface="Symbol" pitchFamily="18" charset="2"/>
              </a:rPr>
              <a:t></a:t>
            </a:r>
            <a:r>
              <a:rPr lang="en-US" altLang="zh-CN" sz="2400" dirty="0"/>
              <a:t>}</a:t>
            </a:r>
          </a:p>
          <a:p>
            <a:endParaRPr lang="en-US" altLang="zh-CN" sz="400" dirty="0"/>
          </a:p>
          <a:p>
            <a:r>
              <a:rPr lang="en-US" altLang="zh-CN" sz="2400" dirty="0"/>
              <a:t>First(B)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 }</a:t>
            </a:r>
          </a:p>
          <a:p>
            <a:endParaRPr lang="en-US" altLang="zh-CN" sz="400" dirty="0"/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itchFamily="18" charset="2"/>
              </a:rPr>
              <a:t>C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zh-CN" altLang="zh-CN" sz="2400" dirty="0">
                <a:sym typeface="Symbol" pitchFamily="18" charset="2"/>
              </a:rPr>
              <a:t></a:t>
            </a:r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itchFamily="18" charset="2"/>
              </a:rPr>
              <a:t>D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zh-CN" altLang="zh-CN" sz="2400" dirty="0">
                <a:sym typeface="Symbol" pitchFamily="18" charset="2"/>
              </a:rPr>
              <a:t></a:t>
            </a:r>
            <a:r>
              <a:rPr lang="en-US" altLang="zh-CN" sz="2400" dirty="0">
                <a:sym typeface="Symbol" pitchFamily="18" charset="2"/>
              </a:rPr>
              <a:t> , b</a:t>
            </a:r>
            <a:r>
              <a:rPr lang="en-US" altLang="zh-CN" sz="2400" dirty="0"/>
              <a:t>}</a:t>
            </a:r>
          </a:p>
        </p:txBody>
      </p:sp>
      <p:sp>
        <p:nvSpPr>
          <p:cNvPr id="35847" name="Rectangle 22"/>
          <p:cNvSpPr>
            <a:spLocks noChangeArrowheads="1"/>
          </p:cNvSpPr>
          <p:nvPr/>
        </p:nvSpPr>
        <p:spPr bwMode="auto">
          <a:xfrm>
            <a:off x="5219700" y="4564063"/>
            <a:ext cx="3024188" cy="1673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/>
              <a:t>First(AB)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 }</a:t>
            </a:r>
          </a:p>
          <a:p>
            <a:endParaRPr lang="en-US" altLang="zh-CN" sz="400" dirty="0"/>
          </a:p>
          <a:p>
            <a:r>
              <a:rPr lang="en-US" altLang="zh-CN" sz="2400" dirty="0"/>
              <a:t>First(</a:t>
            </a:r>
            <a:r>
              <a:rPr lang="en-US" altLang="zh-CN" sz="2400" dirty="0" err="1"/>
              <a:t>Da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 }</a:t>
            </a:r>
          </a:p>
          <a:p>
            <a:endParaRPr lang="en-US" altLang="zh-CN" sz="400" dirty="0"/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itchFamily="18" charset="2"/>
              </a:rPr>
              <a:t>cC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en-US" altLang="zh-CN" sz="2400" dirty="0">
                <a:sym typeface="Symbol" pitchFamily="18" charset="2"/>
              </a:rPr>
              <a:t> </a:t>
            </a:r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itchFamily="18" charset="2"/>
              </a:rPr>
              <a:t>aADC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en-US" altLang="zh-CN" sz="2400" dirty="0">
                <a:sym typeface="Symbol" pitchFamily="18" charset="2"/>
              </a:rPr>
              <a:t> </a:t>
            </a:r>
            <a:r>
              <a:rPr lang="en-US" altLang="zh-CN" sz="2400" dirty="0"/>
              <a:t>}</a:t>
            </a:r>
          </a:p>
        </p:txBody>
      </p:sp>
      <p:sp>
        <p:nvSpPr>
          <p:cNvPr id="35848" name="AutoShape 2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AutoShape 2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0" name="AutoShape 2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1" name="AutoShape 2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29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29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29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294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294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7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例</a:t>
            </a:r>
            <a:r>
              <a:rPr lang="zh-CN" altLang="en-US" sz="3200" b="1">
                <a:latin typeface="楷体_GB2312" pitchFamily="49" charset="-122"/>
              </a:rPr>
              <a:t>：计算 </a:t>
            </a:r>
            <a:r>
              <a:rPr lang="en-US" altLang="zh-CN" sz="3200"/>
              <a:t>First </a:t>
            </a:r>
            <a:r>
              <a:rPr lang="zh-CN" altLang="en-US" sz="3200" b="1">
                <a:latin typeface="楷体_GB2312" pitchFamily="49" charset="-122"/>
              </a:rPr>
              <a:t>集合</a:t>
            </a:r>
            <a:r>
              <a:rPr lang="en-US" altLang="zh-CN" sz="3200" b="1">
                <a:latin typeface="楷体_GB2312" pitchFamily="49" charset="-122"/>
              </a:rPr>
              <a:t>( </a:t>
            </a:r>
            <a:r>
              <a:rPr lang="zh-CN" altLang="en-US" sz="3200" b="1">
                <a:latin typeface="楷体_GB2312" pitchFamily="49" charset="-122"/>
              </a:rPr>
              <a:t>续</a:t>
            </a:r>
            <a:r>
              <a:rPr lang="en-US" altLang="zh-CN" sz="3200" b="1">
                <a:latin typeface="楷体_GB2312" pitchFamily="49" charset="-122"/>
              </a:rPr>
              <a:t>)</a:t>
            </a:r>
          </a:p>
        </p:txBody>
      </p:sp>
      <p:sp>
        <p:nvSpPr>
          <p:cNvPr id="35843" name="Rectangle 18"/>
          <p:cNvSpPr>
            <a:spLocks noChangeArrowheads="1"/>
          </p:cNvSpPr>
          <p:nvPr/>
        </p:nvSpPr>
        <p:spPr bwMode="auto">
          <a:xfrm>
            <a:off x="1403350" y="1916113"/>
            <a:ext cx="2952750" cy="2435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/>
              <a:t>文法 </a:t>
            </a:r>
            <a:r>
              <a:rPr lang="en-US" altLang="zh-CN" sz="2400" dirty="0"/>
              <a:t>G</a:t>
            </a:r>
            <a:r>
              <a:rPr lang="zh-CN" altLang="en-US" sz="2400" dirty="0"/>
              <a:t>（</a:t>
            </a:r>
            <a:r>
              <a:rPr lang="en-US" altLang="zh-CN" sz="2400" dirty="0"/>
              <a:t>S</a:t>
            </a:r>
            <a:r>
              <a:rPr lang="zh-CN" altLang="en-US" sz="2400" dirty="0"/>
              <a:t>）</a:t>
            </a:r>
            <a:r>
              <a:rPr lang="en-US" altLang="zh-CN" sz="2400" dirty="0"/>
              <a:t>:</a:t>
            </a:r>
          </a:p>
          <a:p>
            <a:endParaRPr lang="en-US" altLang="zh-CN" sz="10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S </a:t>
            </a:r>
            <a:r>
              <a:rPr lang="en-US" altLang="zh-CN" sz="2400" dirty="0">
                <a:sym typeface="Symbol" pitchFamily="18" charset="2"/>
              </a:rPr>
              <a:t></a:t>
            </a:r>
            <a:r>
              <a:rPr lang="en-US" altLang="zh-CN" sz="2400" dirty="0"/>
              <a:t> AB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A </a:t>
            </a:r>
            <a:r>
              <a:rPr lang="en-US" altLang="zh-CN" sz="2400" dirty="0">
                <a:sym typeface="Symbol" pitchFamily="18" charset="2"/>
              </a:rPr>
              <a:t></a:t>
            </a:r>
            <a:r>
              <a:rPr lang="en-US" altLang="zh-CN" sz="2400" dirty="0"/>
              <a:t> Da</a:t>
            </a:r>
            <a:r>
              <a:rPr lang="en-US" altLang="zh-CN" sz="2400" dirty="0">
                <a:sym typeface="Symbol" pitchFamily="18" charset="2"/>
              </a:rPr>
              <a:t></a:t>
            </a:r>
            <a:r>
              <a:rPr lang="zh-CN" altLang="zh-CN" sz="2400" dirty="0">
                <a:sym typeface="Symbol" pitchFamily="18" charset="2"/>
              </a:rPr>
              <a:t></a:t>
            </a:r>
            <a:endParaRPr lang="en-US" altLang="zh-CN" sz="2400" dirty="0">
              <a:sym typeface="Symbol" pitchFamily="18" charset="2"/>
            </a:endParaRPr>
          </a:p>
          <a:p>
            <a:r>
              <a:rPr lang="zh-CN" altLang="en-US" sz="2400" dirty="0">
                <a:sym typeface="Symbol" pitchFamily="18" charset="2"/>
              </a:rPr>
              <a:t>（</a:t>
            </a:r>
            <a:r>
              <a:rPr lang="en-US" altLang="zh-CN" sz="2400" dirty="0">
                <a:sym typeface="Symbol" pitchFamily="18" charset="2"/>
              </a:rPr>
              <a:t>3</a:t>
            </a:r>
            <a:r>
              <a:rPr lang="zh-CN" altLang="en-US" sz="2400" dirty="0">
                <a:sym typeface="Symbol" pitchFamily="18" charset="2"/>
              </a:rPr>
              <a:t>）</a:t>
            </a:r>
            <a:r>
              <a:rPr lang="en-US" altLang="zh-CN" sz="2400" dirty="0">
                <a:sym typeface="Symbol" pitchFamily="18" charset="2"/>
              </a:rPr>
              <a:t>B  </a:t>
            </a:r>
            <a:r>
              <a:rPr lang="en-US" altLang="zh-CN" sz="2400" dirty="0" err="1">
                <a:sym typeface="Symbol" pitchFamily="18" charset="2"/>
              </a:rPr>
              <a:t>cC</a:t>
            </a:r>
            <a:endParaRPr lang="en-US" altLang="zh-CN" sz="2400" dirty="0">
              <a:sym typeface="Symbol" pitchFamily="18" charset="2"/>
            </a:endParaRPr>
          </a:p>
          <a:p>
            <a:r>
              <a:rPr lang="zh-CN" altLang="en-US" sz="2400" dirty="0">
                <a:sym typeface="Symbol" pitchFamily="18" charset="2"/>
              </a:rPr>
              <a:t>（</a:t>
            </a:r>
            <a:r>
              <a:rPr lang="en-US" altLang="zh-CN" sz="2400" dirty="0">
                <a:sym typeface="Symbol" pitchFamily="18" charset="2"/>
              </a:rPr>
              <a:t>4</a:t>
            </a:r>
            <a:r>
              <a:rPr lang="zh-CN" altLang="en-US" sz="2400" dirty="0">
                <a:sym typeface="Symbol" pitchFamily="18" charset="2"/>
              </a:rPr>
              <a:t>）</a:t>
            </a:r>
            <a:r>
              <a:rPr lang="en-US" altLang="zh-CN" sz="2400" dirty="0">
                <a:sym typeface="Symbol" pitchFamily="18" charset="2"/>
              </a:rPr>
              <a:t>C  </a:t>
            </a:r>
            <a:r>
              <a:rPr lang="en-US" altLang="zh-CN" sz="2400" dirty="0" err="1">
                <a:sym typeface="Symbol" pitchFamily="18" charset="2"/>
              </a:rPr>
              <a:t>aADC</a:t>
            </a:r>
            <a:r>
              <a:rPr lang="en-US" altLang="zh-CN" sz="2400" dirty="0">
                <a:sym typeface="Symbol" pitchFamily="18" charset="2"/>
              </a:rPr>
              <a:t></a:t>
            </a:r>
            <a:r>
              <a:rPr lang="zh-CN" altLang="zh-CN" sz="2400" dirty="0">
                <a:sym typeface="Symbol" pitchFamily="18" charset="2"/>
              </a:rPr>
              <a:t></a:t>
            </a:r>
            <a:endParaRPr lang="en-US" altLang="zh-CN" sz="2400" dirty="0">
              <a:sym typeface="Symbol" pitchFamily="18" charset="2"/>
            </a:endParaRPr>
          </a:p>
          <a:p>
            <a:r>
              <a:rPr lang="zh-CN" altLang="en-US" sz="2400" dirty="0">
                <a:sym typeface="Symbol" pitchFamily="18" charset="2"/>
              </a:rPr>
              <a:t>（</a:t>
            </a:r>
            <a:r>
              <a:rPr lang="en-US" altLang="zh-CN" sz="2400" dirty="0">
                <a:sym typeface="Symbol" pitchFamily="18" charset="2"/>
              </a:rPr>
              <a:t>5</a:t>
            </a:r>
            <a:r>
              <a:rPr lang="zh-CN" altLang="en-US" sz="2400" dirty="0">
                <a:sym typeface="Symbol" pitchFamily="18" charset="2"/>
              </a:rPr>
              <a:t>）</a:t>
            </a:r>
            <a:r>
              <a:rPr lang="en-US" altLang="zh-CN" sz="2400" dirty="0">
                <a:sym typeface="Symbol" pitchFamily="18" charset="2"/>
              </a:rPr>
              <a:t>D  b</a:t>
            </a:r>
            <a:r>
              <a:rPr lang="zh-CN" altLang="zh-CN" sz="2400" dirty="0">
                <a:sym typeface="Symbol" pitchFamily="18" charset="2"/>
              </a:rPr>
              <a:t></a:t>
            </a:r>
            <a:endParaRPr lang="en-US" altLang="zh-CN" sz="2400" dirty="0">
              <a:sym typeface="Symbol" pitchFamily="18" charset="2"/>
            </a:endParaRPr>
          </a:p>
        </p:txBody>
      </p:sp>
      <p:sp>
        <p:nvSpPr>
          <p:cNvPr id="35844" name="Rectangle 19"/>
          <p:cNvSpPr>
            <a:spLocks noChangeArrowheads="1"/>
          </p:cNvSpPr>
          <p:nvPr/>
        </p:nvSpPr>
        <p:spPr bwMode="auto">
          <a:xfrm>
            <a:off x="5508625" y="1989138"/>
            <a:ext cx="1944688" cy="173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/>
              <a:t>First(a)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{a}</a:t>
            </a:r>
          </a:p>
          <a:p>
            <a:endParaRPr lang="en-US" altLang="zh-CN" sz="400" dirty="0"/>
          </a:p>
          <a:p>
            <a:r>
              <a:rPr lang="en-US" altLang="zh-CN" sz="2400" dirty="0"/>
              <a:t>First(b)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{b}</a:t>
            </a:r>
          </a:p>
          <a:p>
            <a:endParaRPr lang="en-US" altLang="zh-CN" sz="400" dirty="0"/>
          </a:p>
          <a:p>
            <a:r>
              <a:rPr lang="en-US" altLang="zh-CN" sz="2400" dirty="0"/>
              <a:t>First(c)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{c}</a:t>
            </a:r>
          </a:p>
          <a:p>
            <a:endParaRPr lang="en-US" altLang="zh-CN" sz="400" dirty="0"/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itchFamily="18" charset="2"/>
              </a:rPr>
              <a:t>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zh-CN" altLang="zh-CN" sz="2400" dirty="0">
                <a:sym typeface="Symbol" pitchFamily="18" charset="2"/>
              </a:rPr>
              <a:t></a:t>
            </a:r>
            <a:r>
              <a:rPr lang="en-US" altLang="zh-CN" sz="2400" dirty="0"/>
              <a:t>}</a:t>
            </a:r>
          </a:p>
        </p:txBody>
      </p:sp>
      <p:sp>
        <p:nvSpPr>
          <p:cNvPr id="35845" name="Rectangle 20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  <p:sp>
        <p:nvSpPr>
          <p:cNvPr id="529429" name="Rectangle 21"/>
          <p:cNvSpPr>
            <a:spLocks noChangeArrowheads="1"/>
          </p:cNvSpPr>
          <p:nvPr/>
        </p:nvSpPr>
        <p:spPr bwMode="auto">
          <a:xfrm>
            <a:off x="1763713" y="4581525"/>
            <a:ext cx="2376487" cy="2123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/>
              <a:t>First(S)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 }</a:t>
            </a:r>
          </a:p>
          <a:p>
            <a:endParaRPr lang="en-US" altLang="zh-CN" sz="400" dirty="0"/>
          </a:p>
          <a:p>
            <a:r>
              <a:rPr lang="en-US" altLang="zh-CN" sz="2400" dirty="0"/>
              <a:t>First(A)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zh-CN" altLang="zh-CN" sz="2400" dirty="0">
                <a:sym typeface="Symbol" pitchFamily="18" charset="2"/>
              </a:rPr>
              <a:t></a:t>
            </a:r>
            <a:r>
              <a:rPr lang="en-US" altLang="zh-CN" sz="2400" dirty="0"/>
              <a:t>}</a:t>
            </a:r>
          </a:p>
          <a:p>
            <a:endParaRPr lang="en-US" altLang="zh-CN" sz="400" dirty="0"/>
          </a:p>
          <a:p>
            <a:r>
              <a:rPr lang="en-US" altLang="zh-CN" sz="2400" dirty="0"/>
              <a:t>First(B)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 }</a:t>
            </a:r>
          </a:p>
          <a:p>
            <a:endParaRPr lang="en-US" altLang="zh-CN" sz="400" dirty="0"/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itchFamily="18" charset="2"/>
              </a:rPr>
              <a:t>C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zh-CN" altLang="zh-CN" sz="2400" dirty="0">
                <a:sym typeface="Symbol" pitchFamily="18" charset="2"/>
              </a:rPr>
              <a:t></a:t>
            </a:r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itchFamily="18" charset="2"/>
              </a:rPr>
              <a:t>D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zh-CN" altLang="zh-CN" sz="2400" dirty="0">
                <a:sym typeface="Symbol" pitchFamily="18" charset="2"/>
              </a:rPr>
              <a:t></a:t>
            </a:r>
            <a:r>
              <a:rPr lang="en-US" altLang="zh-CN" sz="2400" dirty="0">
                <a:sym typeface="Symbol" pitchFamily="18" charset="2"/>
              </a:rPr>
              <a:t> , b</a:t>
            </a:r>
            <a:r>
              <a:rPr lang="en-US" altLang="zh-CN" sz="2400" dirty="0"/>
              <a:t>}</a:t>
            </a:r>
          </a:p>
        </p:txBody>
      </p:sp>
      <p:sp>
        <p:nvSpPr>
          <p:cNvPr id="35848" name="AutoShape 2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AutoShape 2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0" name="AutoShape 2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1" name="AutoShape 2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5219700" y="4564063"/>
            <a:ext cx="3024188" cy="16927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/>
              <a:t>First(AB)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 }</a:t>
            </a:r>
          </a:p>
          <a:p>
            <a:endParaRPr lang="en-US" altLang="zh-CN" sz="400" dirty="0"/>
          </a:p>
          <a:p>
            <a:r>
              <a:rPr lang="en-US" altLang="zh-CN" sz="2400" dirty="0"/>
              <a:t>First(</a:t>
            </a:r>
            <a:r>
              <a:rPr lang="en-US" altLang="zh-CN" sz="2400" dirty="0" err="1"/>
              <a:t>Da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{a, b}</a:t>
            </a:r>
          </a:p>
          <a:p>
            <a:endParaRPr lang="en-US" altLang="zh-CN" sz="400" dirty="0"/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itchFamily="18" charset="2"/>
              </a:rPr>
              <a:t>cC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{c</a:t>
            </a:r>
            <a:r>
              <a:rPr lang="en-US" altLang="zh-CN" sz="2400" dirty="0">
                <a:sym typeface="Symbol" pitchFamily="18" charset="2"/>
              </a:rPr>
              <a:t> </a:t>
            </a:r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itchFamily="18" charset="2"/>
              </a:rPr>
              <a:t>aADC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{a</a:t>
            </a:r>
            <a:r>
              <a:rPr lang="en-US" altLang="zh-CN" sz="2400" dirty="0">
                <a:sym typeface="Symbol" pitchFamily="18" charset="2"/>
              </a:rPr>
              <a:t> </a:t>
            </a:r>
            <a:r>
              <a:rPr lang="en-US" altLang="zh-CN" sz="2400" dirty="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7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例</a:t>
            </a:r>
            <a:r>
              <a:rPr lang="zh-CN" altLang="en-US" sz="3200" b="1">
                <a:latin typeface="楷体_GB2312" pitchFamily="49" charset="-122"/>
              </a:rPr>
              <a:t>：计算 </a:t>
            </a:r>
            <a:r>
              <a:rPr lang="en-US" altLang="zh-CN" sz="3200"/>
              <a:t>First </a:t>
            </a:r>
            <a:r>
              <a:rPr lang="zh-CN" altLang="en-US" sz="3200" b="1">
                <a:latin typeface="楷体_GB2312" pitchFamily="49" charset="-122"/>
              </a:rPr>
              <a:t>集合</a:t>
            </a:r>
            <a:r>
              <a:rPr lang="en-US" altLang="zh-CN" sz="3200" b="1">
                <a:latin typeface="楷体_GB2312" pitchFamily="49" charset="-122"/>
              </a:rPr>
              <a:t>( </a:t>
            </a:r>
            <a:r>
              <a:rPr lang="zh-CN" altLang="en-US" sz="3200" b="1">
                <a:latin typeface="楷体_GB2312" pitchFamily="49" charset="-122"/>
              </a:rPr>
              <a:t>续</a:t>
            </a:r>
            <a:r>
              <a:rPr lang="en-US" altLang="zh-CN" sz="3200" b="1">
                <a:latin typeface="楷体_GB2312" pitchFamily="49" charset="-122"/>
              </a:rPr>
              <a:t>)</a:t>
            </a:r>
          </a:p>
        </p:txBody>
      </p:sp>
      <p:sp>
        <p:nvSpPr>
          <p:cNvPr id="35843" name="Rectangle 18"/>
          <p:cNvSpPr>
            <a:spLocks noChangeArrowheads="1"/>
          </p:cNvSpPr>
          <p:nvPr/>
        </p:nvSpPr>
        <p:spPr bwMode="auto">
          <a:xfrm>
            <a:off x="1403350" y="1916113"/>
            <a:ext cx="2952750" cy="2435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/>
              <a:t>文法 </a:t>
            </a:r>
            <a:r>
              <a:rPr lang="en-US" altLang="zh-CN" sz="2400"/>
              <a:t>G</a:t>
            </a:r>
            <a:r>
              <a:rPr lang="zh-CN" altLang="en-US" sz="2400"/>
              <a:t>（</a:t>
            </a:r>
            <a:r>
              <a:rPr lang="en-US" altLang="zh-CN" sz="2400"/>
              <a:t>S</a:t>
            </a:r>
            <a:r>
              <a:rPr lang="zh-CN" altLang="en-US" sz="2400"/>
              <a:t>）</a:t>
            </a:r>
            <a:r>
              <a:rPr lang="en-US" altLang="zh-CN" sz="2400"/>
              <a:t>:</a:t>
            </a:r>
          </a:p>
          <a:p>
            <a:endParaRPr lang="en-US" altLang="zh-CN" sz="1000"/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en-US" altLang="zh-CN" sz="2400"/>
              <a:t>S 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/>
              <a:t> AB</a:t>
            </a:r>
          </a:p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en-US" altLang="zh-CN" sz="2400"/>
              <a:t>A 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/>
              <a:t> Da</a:t>
            </a:r>
            <a:r>
              <a:rPr lang="en-US" altLang="zh-CN" sz="2400">
                <a:sym typeface="Symbol" pitchFamily="18" charset="2"/>
              </a:rPr>
              <a:t></a:t>
            </a:r>
            <a:r>
              <a:rPr lang="zh-CN" altLang="zh-CN" sz="2400">
                <a:sym typeface="Symbol" pitchFamily="18" charset="2"/>
              </a:rPr>
              <a:t></a:t>
            </a:r>
            <a:endParaRPr lang="en-US" altLang="zh-CN" sz="2400">
              <a:sym typeface="Symbol" pitchFamily="18" charset="2"/>
            </a:endParaRPr>
          </a:p>
          <a:p>
            <a:r>
              <a:rPr lang="zh-CN" altLang="en-US" sz="2400">
                <a:sym typeface="Symbol" pitchFamily="18" charset="2"/>
              </a:rPr>
              <a:t>（</a:t>
            </a:r>
            <a:r>
              <a:rPr lang="en-US" altLang="zh-CN" sz="2400">
                <a:sym typeface="Symbol" pitchFamily="18" charset="2"/>
              </a:rPr>
              <a:t>3</a:t>
            </a:r>
            <a:r>
              <a:rPr lang="zh-CN" altLang="en-US" sz="2400">
                <a:sym typeface="Symbol" pitchFamily="18" charset="2"/>
              </a:rPr>
              <a:t>）</a:t>
            </a:r>
            <a:r>
              <a:rPr lang="en-US" altLang="zh-CN" sz="2400">
                <a:sym typeface="Symbol" pitchFamily="18" charset="2"/>
              </a:rPr>
              <a:t>B  cC</a:t>
            </a:r>
          </a:p>
          <a:p>
            <a:r>
              <a:rPr lang="zh-CN" altLang="en-US" sz="2400">
                <a:sym typeface="Symbol" pitchFamily="18" charset="2"/>
              </a:rPr>
              <a:t>（</a:t>
            </a:r>
            <a:r>
              <a:rPr lang="en-US" altLang="zh-CN" sz="2400">
                <a:sym typeface="Symbol" pitchFamily="18" charset="2"/>
              </a:rPr>
              <a:t>4</a:t>
            </a:r>
            <a:r>
              <a:rPr lang="zh-CN" altLang="en-US" sz="2400">
                <a:sym typeface="Symbol" pitchFamily="18" charset="2"/>
              </a:rPr>
              <a:t>）</a:t>
            </a:r>
            <a:r>
              <a:rPr lang="en-US" altLang="zh-CN" sz="2400">
                <a:sym typeface="Symbol" pitchFamily="18" charset="2"/>
              </a:rPr>
              <a:t>C  aADC</a:t>
            </a:r>
            <a:r>
              <a:rPr lang="zh-CN" altLang="zh-CN" sz="2400">
                <a:sym typeface="Symbol" pitchFamily="18" charset="2"/>
              </a:rPr>
              <a:t></a:t>
            </a:r>
            <a:endParaRPr lang="en-US" altLang="zh-CN" sz="2400">
              <a:sym typeface="Symbol" pitchFamily="18" charset="2"/>
            </a:endParaRPr>
          </a:p>
          <a:p>
            <a:r>
              <a:rPr lang="zh-CN" altLang="en-US" sz="2400">
                <a:sym typeface="Symbol" pitchFamily="18" charset="2"/>
              </a:rPr>
              <a:t>（</a:t>
            </a:r>
            <a:r>
              <a:rPr lang="en-US" altLang="zh-CN" sz="2400">
                <a:sym typeface="Symbol" pitchFamily="18" charset="2"/>
              </a:rPr>
              <a:t>5</a:t>
            </a:r>
            <a:r>
              <a:rPr lang="zh-CN" altLang="en-US" sz="2400">
                <a:sym typeface="Symbol" pitchFamily="18" charset="2"/>
              </a:rPr>
              <a:t>）</a:t>
            </a:r>
            <a:r>
              <a:rPr lang="en-US" altLang="zh-CN" sz="2400">
                <a:sym typeface="Symbol" pitchFamily="18" charset="2"/>
              </a:rPr>
              <a:t>D  b</a:t>
            </a:r>
            <a:r>
              <a:rPr lang="zh-CN" altLang="zh-CN" sz="2400">
                <a:sym typeface="Symbol" pitchFamily="18" charset="2"/>
              </a:rPr>
              <a:t></a:t>
            </a:r>
            <a:endParaRPr lang="en-US" altLang="zh-CN" sz="2400">
              <a:sym typeface="Symbol" pitchFamily="18" charset="2"/>
            </a:endParaRPr>
          </a:p>
        </p:txBody>
      </p:sp>
      <p:sp>
        <p:nvSpPr>
          <p:cNvPr id="35844" name="Rectangle 19"/>
          <p:cNvSpPr>
            <a:spLocks noChangeArrowheads="1"/>
          </p:cNvSpPr>
          <p:nvPr/>
        </p:nvSpPr>
        <p:spPr bwMode="auto">
          <a:xfrm>
            <a:off x="5508625" y="1989138"/>
            <a:ext cx="1944688" cy="173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First(a)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{a}</a:t>
            </a:r>
          </a:p>
          <a:p>
            <a:endParaRPr lang="en-US" altLang="zh-CN" sz="400"/>
          </a:p>
          <a:p>
            <a:r>
              <a:rPr lang="en-US" altLang="zh-CN" sz="2400"/>
              <a:t>First(b)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{b}</a:t>
            </a:r>
          </a:p>
          <a:p>
            <a:endParaRPr lang="en-US" altLang="zh-CN" sz="400"/>
          </a:p>
          <a:p>
            <a:r>
              <a:rPr lang="en-US" altLang="zh-CN" sz="2400"/>
              <a:t>First(c)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{c}</a:t>
            </a:r>
          </a:p>
          <a:p>
            <a:endParaRPr lang="en-US" altLang="zh-CN" sz="400"/>
          </a:p>
          <a:p>
            <a:r>
              <a:rPr lang="en-US" altLang="zh-CN" sz="2400"/>
              <a:t>First(</a:t>
            </a:r>
            <a:r>
              <a:rPr lang="zh-CN" altLang="zh-CN" sz="2400">
                <a:sym typeface="Symbol" pitchFamily="18" charset="2"/>
              </a:rPr>
              <a:t></a:t>
            </a:r>
            <a:r>
              <a:rPr lang="en-US" altLang="zh-CN" sz="2400"/>
              <a:t>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</a:t>
            </a:r>
            <a:r>
              <a:rPr lang="zh-CN" altLang="zh-CN" sz="2400">
                <a:sym typeface="Symbol" pitchFamily="18" charset="2"/>
              </a:rPr>
              <a:t></a:t>
            </a:r>
            <a:r>
              <a:rPr lang="en-US" altLang="zh-CN" sz="2400"/>
              <a:t>}</a:t>
            </a:r>
          </a:p>
        </p:txBody>
      </p:sp>
      <p:sp>
        <p:nvSpPr>
          <p:cNvPr id="35845" name="Rectangle 20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  <p:sp>
        <p:nvSpPr>
          <p:cNvPr id="529429" name="Rectangle 21"/>
          <p:cNvSpPr>
            <a:spLocks noChangeArrowheads="1"/>
          </p:cNvSpPr>
          <p:nvPr/>
        </p:nvSpPr>
        <p:spPr bwMode="auto">
          <a:xfrm>
            <a:off x="1763713" y="4581525"/>
            <a:ext cx="2592263" cy="2123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First(S)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 }</a:t>
            </a:r>
          </a:p>
          <a:p>
            <a:endParaRPr lang="en-US" altLang="zh-CN" sz="400" dirty="0"/>
          </a:p>
          <a:p>
            <a:r>
              <a:rPr lang="en-US" altLang="zh-CN" sz="2400" dirty="0"/>
              <a:t>First(A)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zh-CN" altLang="zh-CN" sz="2400" dirty="0">
                <a:sym typeface="Symbol" pitchFamily="18" charset="2"/>
              </a:rPr>
              <a:t></a:t>
            </a:r>
            <a:r>
              <a:rPr lang="en-US" altLang="zh-CN" sz="2400" dirty="0">
                <a:sym typeface="Symbol" pitchFamily="18" charset="2"/>
              </a:rPr>
              <a:t>,</a:t>
            </a:r>
            <a:r>
              <a:rPr lang="en-US" altLang="zh-CN" sz="2400" dirty="0"/>
              <a:t> a, b}</a:t>
            </a:r>
          </a:p>
          <a:p>
            <a:endParaRPr lang="en-US" altLang="zh-CN" sz="400" dirty="0"/>
          </a:p>
          <a:p>
            <a:r>
              <a:rPr lang="en-US" altLang="zh-CN" sz="2400" dirty="0"/>
              <a:t>First(B)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{c}</a:t>
            </a:r>
          </a:p>
          <a:p>
            <a:endParaRPr lang="en-US" altLang="zh-CN" sz="400" dirty="0"/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itchFamily="18" charset="2"/>
              </a:rPr>
              <a:t>C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{a, </a:t>
            </a:r>
            <a:r>
              <a:rPr lang="zh-CN" altLang="zh-CN" sz="2400" dirty="0">
                <a:sym typeface="Symbol" pitchFamily="18" charset="2"/>
              </a:rPr>
              <a:t></a:t>
            </a:r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itchFamily="18" charset="2"/>
              </a:rPr>
              <a:t>D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zh-CN" altLang="zh-CN" sz="2400" dirty="0">
                <a:sym typeface="Symbol" pitchFamily="18" charset="2"/>
              </a:rPr>
              <a:t></a:t>
            </a:r>
            <a:r>
              <a:rPr lang="en-US" altLang="zh-CN" sz="2400" dirty="0">
                <a:sym typeface="Symbol" pitchFamily="18" charset="2"/>
              </a:rPr>
              <a:t> , b</a:t>
            </a:r>
            <a:r>
              <a:rPr lang="en-US" altLang="zh-CN" sz="2400" dirty="0"/>
              <a:t>}</a:t>
            </a:r>
          </a:p>
        </p:txBody>
      </p:sp>
      <p:sp>
        <p:nvSpPr>
          <p:cNvPr id="35847" name="Rectangle 22"/>
          <p:cNvSpPr>
            <a:spLocks noChangeArrowheads="1"/>
          </p:cNvSpPr>
          <p:nvPr/>
        </p:nvSpPr>
        <p:spPr bwMode="auto">
          <a:xfrm>
            <a:off x="5219700" y="4564063"/>
            <a:ext cx="3024188" cy="16927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/>
              <a:t>First(AB)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 }</a:t>
            </a:r>
          </a:p>
          <a:p>
            <a:endParaRPr lang="en-US" altLang="zh-CN" sz="400" dirty="0"/>
          </a:p>
          <a:p>
            <a:r>
              <a:rPr lang="en-US" altLang="zh-CN" sz="2400" dirty="0"/>
              <a:t>First(</a:t>
            </a:r>
            <a:r>
              <a:rPr lang="en-US" altLang="zh-CN" sz="2400" dirty="0" err="1"/>
              <a:t>Da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{a, b}</a:t>
            </a:r>
          </a:p>
          <a:p>
            <a:endParaRPr lang="en-US" altLang="zh-CN" sz="400" dirty="0"/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itchFamily="18" charset="2"/>
              </a:rPr>
              <a:t>cC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{c</a:t>
            </a:r>
            <a:r>
              <a:rPr lang="en-US" altLang="zh-CN" sz="2400" dirty="0">
                <a:sym typeface="Symbol" pitchFamily="18" charset="2"/>
              </a:rPr>
              <a:t> </a:t>
            </a:r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itchFamily="18" charset="2"/>
              </a:rPr>
              <a:t>aADC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{a</a:t>
            </a:r>
            <a:r>
              <a:rPr lang="en-US" altLang="zh-CN" sz="2400" dirty="0">
                <a:sym typeface="Symbol" pitchFamily="18" charset="2"/>
              </a:rPr>
              <a:t> </a:t>
            </a:r>
            <a:r>
              <a:rPr lang="en-US" altLang="zh-CN" sz="2400" dirty="0"/>
              <a:t>}</a:t>
            </a:r>
          </a:p>
        </p:txBody>
      </p:sp>
      <p:sp>
        <p:nvSpPr>
          <p:cNvPr id="35848" name="AutoShape 2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AutoShape 2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0" name="AutoShape 2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1" name="AutoShape 2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29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29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29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294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294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例</a:t>
            </a:r>
            <a:r>
              <a:rPr lang="zh-CN" altLang="en-US" sz="3200" b="1">
                <a:latin typeface="楷体_GB2312" pitchFamily="49" charset="-122"/>
              </a:rPr>
              <a:t>：计算 </a:t>
            </a:r>
            <a:r>
              <a:rPr lang="en-US" altLang="zh-CN" sz="3200"/>
              <a:t>First </a:t>
            </a:r>
            <a:r>
              <a:rPr lang="zh-CN" altLang="en-US" sz="3200" b="1">
                <a:latin typeface="楷体_GB2312" pitchFamily="49" charset="-122"/>
              </a:rPr>
              <a:t>集合</a:t>
            </a:r>
            <a:r>
              <a:rPr lang="en-US" altLang="zh-CN" sz="3200" b="1">
                <a:latin typeface="楷体_GB2312" pitchFamily="49" charset="-122"/>
              </a:rPr>
              <a:t>( </a:t>
            </a:r>
            <a:r>
              <a:rPr lang="zh-CN" altLang="en-US" sz="3200" b="1">
                <a:latin typeface="楷体_GB2312" pitchFamily="49" charset="-122"/>
              </a:rPr>
              <a:t>续</a:t>
            </a:r>
            <a:r>
              <a:rPr lang="en-US" altLang="zh-CN" sz="3200" b="1">
                <a:latin typeface="楷体_GB2312" pitchFamily="49" charset="-122"/>
              </a:rPr>
              <a:t>)</a:t>
            </a:r>
          </a:p>
        </p:txBody>
      </p:sp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1403350" y="1916113"/>
            <a:ext cx="2952750" cy="2435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/>
              <a:t>文法 </a:t>
            </a:r>
            <a:r>
              <a:rPr lang="en-US" altLang="zh-CN" sz="2400"/>
              <a:t>G</a:t>
            </a:r>
            <a:r>
              <a:rPr lang="zh-CN" altLang="en-US" sz="2400"/>
              <a:t>（</a:t>
            </a:r>
            <a:r>
              <a:rPr lang="en-US" altLang="zh-CN" sz="2400"/>
              <a:t>S</a:t>
            </a:r>
            <a:r>
              <a:rPr lang="zh-CN" altLang="en-US" sz="2400"/>
              <a:t>）</a:t>
            </a:r>
            <a:r>
              <a:rPr lang="en-US" altLang="zh-CN" sz="2400"/>
              <a:t>:</a:t>
            </a:r>
          </a:p>
          <a:p>
            <a:endParaRPr lang="en-US" altLang="zh-CN" sz="1000"/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en-US" altLang="zh-CN" sz="2400"/>
              <a:t>S 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/>
              <a:t> AB</a:t>
            </a:r>
          </a:p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en-US" altLang="zh-CN" sz="2400"/>
              <a:t>A 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/>
              <a:t> Da</a:t>
            </a:r>
            <a:r>
              <a:rPr lang="en-US" altLang="zh-CN" sz="2400">
                <a:sym typeface="Symbol" pitchFamily="18" charset="2"/>
              </a:rPr>
              <a:t></a:t>
            </a:r>
            <a:r>
              <a:rPr lang="zh-CN" altLang="zh-CN" sz="2400">
                <a:sym typeface="Symbol" pitchFamily="18" charset="2"/>
              </a:rPr>
              <a:t></a:t>
            </a:r>
            <a:endParaRPr lang="en-US" altLang="zh-CN" sz="2400">
              <a:sym typeface="Symbol" pitchFamily="18" charset="2"/>
            </a:endParaRPr>
          </a:p>
          <a:p>
            <a:r>
              <a:rPr lang="zh-CN" altLang="en-US" sz="2400">
                <a:sym typeface="Symbol" pitchFamily="18" charset="2"/>
              </a:rPr>
              <a:t>（</a:t>
            </a:r>
            <a:r>
              <a:rPr lang="en-US" altLang="zh-CN" sz="2400">
                <a:sym typeface="Symbol" pitchFamily="18" charset="2"/>
              </a:rPr>
              <a:t>3</a:t>
            </a:r>
            <a:r>
              <a:rPr lang="zh-CN" altLang="en-US" sz="2400">
                <a:sym typeface="Symbol" pitchFamily="18" charset="2"/>
              </a:rPr>
              <a:t>）</a:t>
            </a:r>
            <a:r>
              <a:rPr lang="en-US" altLang="zh-CN" sz="2400">
                <a:sym typeface="Symbol" pitchFamily="18" charset="2"/>
              </a:rPr>
              <a:t>B  cC</a:t>
            </a:r>
          </a:p>
          <a:p>
            <a:r>
              <a:rPr lang="zh-CN" altLang="en-US" sz="2400">
                <a:sym typeface="Symbol" pitchFamily="18" charset="2"/>
              </a:rPr>
              <a:t>（</a:t>
            </a:r>
            <a:r>
              <a:rPr lang="en-US" altLang="zh-CN" sz="2400">
                <a:sym typeface="Symbol" pitchFamily="18" charset="2"/>
              </a:rPr>
              <a:t>4</a:t>
            </a:r>
            <a:r>
              <a:rPr lang="zh-CN" altLang="en-US" sz="2400">
                <a:sym typeface="Symbol" pitchFamily="18" charset="2"/>
              </a:rPr>
              <a:t>）</a:t>
            </a:r>
            <a:r>
              <a:rPr lang="en-US" altLang="zh-CN" sz="2400">
                <a:sym typeface="Symbol" pitchFamily="18" charset="2"/>
              </a:rPr>
              <a:t>C  aADC</a:t>
            </a:r>
            <a:r>
              <a:rPr lang="zh-CN" altLang="zh-CN" sz="2400">
                <a:sym typeface="Symbol" pitchFamily="18" charset="2"/>
              </a:rPr>
              <a:t></a:t>
            </a:r>
            <a:endParaRPr lang="en-US" altLang="zh-CN" sz="2400">
              <a:sym typeface="Symbol" pitchFamily="18" charset="2"/>
            </a:endParaRPr>
          </a:p>
          <a:p>
            <a:r>
              <a:rPr lang="zh-CN" altLang="en-US" sz="2400">
                <a:sym typeface="Symbol" pitchFamily="18" charset="2"/>
              </a:rPr>
              <a:t>（</a:t>
            </a:r>
            <a:r>
              <a:rPr lang="en-US" altLang="zh-CN" sz="2400">
                <a:sym typeface="Symbol" pitchFamily="18" charset="2"/>
              </a:rPr>
              <a:t>5</a:t>
            </a:r>
            <a:r>
              <a:rPr lang="zh-CN" altLang="en-US" sz="2400">
                <a:sym typeface="Symbol" pitchFamily="18" charset="2"/>
              </a:rPr>
              <a:t>）</a:t>
            </a:r>
            <a:r>
              <a:rPr lang="en-US" altLang="zh-CN" sz="2400">
                <a:sym typeface="Symbol" pitchFamily="18" charset="2"/>
              </a:rPr>
              <a:t>D  b</a:t>
            </a:r>
            <a:r>
              <a:rPr lang="zh-CN" altLang="zh-CN" sz="2400">
                <a:sym typeface="Symbol" pitchFamily="18" charset="2"/>
              </a:rPr>
              <a:t></a:t>
            </a:r>
            <a:endParaRPr lang="en-US" altLang="zh-CN" sz="2400">
              <a:sym typeface="Symbol" pitchFamily="18" charset="2"/>
            </a:endParaRPr>
          </a:p>
        </p:txBody>
      </p:sp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5508625" y="1989138"/>
            <a:ext cx="1944688" cy="173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First(a)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{a}</a:t>
            </a:r>
          </a:p>
          <a:p>
            <a:endParaRPr lang="en-US" altLang="zh-CN" sz="400"/>
          </a:p>
          <a:p>
            <a:r>
              <a:rPr lang="en-US" altLang="zh-CN" sz="2400"/>
              <a:t>First(b)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{b}</a:t>
            </a:r>
          </a:p>
          <a:p>
            <a:endParaRPr lang="en-US" altLang="zh-CN" sz="400"/>
          </a:p>
          <a:p>
            <a:r>
              <a:rPr lang="en-US" altLang="zh-CN" sz="2400"/>
              <a:t>First(c)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{c}</a:t>
            </a:r>
          </a:p>
          <a:p>
            <a:endParaRPr lang="en-US" altLang="zh-CN" sz="400"/>
          </a:p>
          <a:p>
            <a:r>
              <a:rPr lang="en-US" altLang="zh-CN" sz="2400"/>
              <a:t>First(</a:t>
            </a:r>
            <a:r>
              <a:rPr lang="zh-CN" altLang="zh-CN" sz="2400">
                <a:sym typeface="Symbol" pitchFamily="18" charset="2"/>
              </a:rPr>
              <a:t></a:t>
            </a:r>
            <a:r>
              <a:rPr lang="en-US" altLang="zh-CN" sz="2400"/>
              <a:t>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</a:t>
            </a:r>
            <a:r>
              <a:rPr lang="zh-CN" altLang="zh-CN" sz="2400">
                <a:sym typeface="Symbol" pitchFamily="18" charset="2"/>
              </a:rPr>
              <a:t></a:t>
            </a:r>
            <a:r>
              <a:rPr lang="en-US" altLang="zh-CN" sz="2400"/>
              <a:t>}</a:t>
            </a:r>
          </a:p>
        </p:txBody>
      </p:sp>
      <p:sp>
        <p:nvSpPr>
          <p:cNvPr id="36869" name="Rectangle 7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  <p:sp>
        <p:nvSpPr>
          <p:cNvPr id="36870" name="Rectangle 8"/>
          <p:cNvSpPr>
            <a:spLocks noChangeArrowheads="1"/>
          </p:cNvSpPr>
          <p:nvPr/>
        </p:nvSpPr>
        <p:spPr bwMode="auto">
          <a:xfrm>
            <a:off x="1763713" y="4581525"/>
            <a:ext cx="2592263" cy="2123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First(S)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 }</a:t>
            </a:r>
          </a:p>
          <a:p>
            <a:endParaRPr lang="en-US" altLang="zh-CN" sz="400" dirty="0"/>
          </a:p>
          <a:p>
            <a:r>
              <a:rPr lang="en-US" altLang="zh-CN" sz="2400" dirty="0"/>
              <a:t>First(A)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zh-CN" altLang="zh-CN" sz="2400" dirty="0">
                <a:sym typeface="Symbol" pitchFamily="18" charset="2"/>
              </a:rPr>
              <a:t></a:t>
            </a:r>
            <a:r>
              <a:rPr lang="en-US" altLang="zh-CN" sz="2400" dirty="0">
                <a:sym typeface="Symbol" pitchFamily="18" charset="2"/>
              </a:rPr>
              <a:t>, </a:t>
            </a:r>
            <a:r>
              <a:rPr lang="en-US" altLang="zh-CN" sz="2400" dirty="0"/>
              <a:t>a, b}</a:t>
            </a:r>
          </a:p>
          <a:p>
            <a:endParaRPr lang="en-US" altLang="zh-CN" sz="400" dirty="0"/>
          </a:p>
          <a:p>
            <a:r>
              <a:rPr lang="en-US" altLang="zh-CN" sz="2400" dirty="0"/>
              <a:t>First(B)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zh-CN" altLang="zh-CN" sz="2400" dirty="0">
                <a:sym typeface="Symbol" pitchFamily="18" charset="2"/>
              </a:rPr>
              <a:t>c</a:t>
            </a:r>
            <a:r>
              <a:rPr lang="en-US" altLang="zh-CN" sz="2400" dirty="0"/>
              <a:t>}</a:t>
            </a:r>
          </a:p>
          <a:p>
            <a:endParaRPr lang="en-US" altLang="zh-CN" sz="400" dirty="0"/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itchFamily="18" charset="2"/>
              </a:rPr>
              <a:t>C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{a, </a:t>
            </a:r>
            <a:r>
              <a:rPr lang="zh-CN" altLang="zh-CN" sz="2400" dirty="0">
                <a:sym typeface="Symbol" pitchFamily="18" charset="2"/>
              </a:rPr>
              <a:t></a:t>
            </a:r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itchFamily="18" charset="2"/>
              </a:rPr>
              <a:t>D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zh-CN" altLang="zh-CN" sz="2400" dirty="0">
                <a:sym typeface="Symbol" pitchFamily="18" charset="2"/>
              </a:rPr>
              <a:t></a:t>
            </a:r>
            <a:r>
              <a:rPr lang="en-US" altLang="zh-CN" sz="2400" dirty="0">
                <a:sym typeface="Symbol" pitchFamily="18" charset="2"/>
              </a:rPr>
              <a:t>, b</a:t>
            </a:r>
            <a:r>
              <a:rPr lang="en-US" altLang="zh-CN" sz="2400" dirty="0"/>
              <a:t>}</a:t>
            </a:r>
          </a:p>
        </p:txBody>
      </p:sp>
      <p:sp>
        <p:nvSpPr>
          <p:cNvPr id="546825" name="Rectangle 9"/>
          <p:cNvSpPr>
            <a:spLocks noChangeArrowheads="1"/>
          </p:cNvSpPr>
          <p:nvPr/>
        </p:nvSpPr>
        <p:spPr bwMode="auto">
          <a:xfrm>
            <a:off x="5219700" y="4564063"/>
            <a:ext cx="3024188" cy="16927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/>
              <a:t>First(AB)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{a, b, c}</a:t>
            </a:r>
          </a:p>
          <a:p>
            <a:endParaRPr lang="en-US" altLang="zh-CN" sz="400" dirty="0"/>
          </a:p>
          <a:p>
            <a:r>
              <a:rPr lang="en-US" altLang="zh-CN" sz="2400" dirty="0"/>
              <a:t>First(</a:t>
            </a:r>
            <a:r>
              <a:rPr lang="en-US" altLang="zh-CN" sz="2400" dirty="0" err="1"/>
              <a:t>Da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{a, b}</a:t>
            </a:r>
          </a:p>
          <a:p>
            <a:endParaRPr lang="en-US" altLang="zh-CN" sz="400" dirty="0"/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itchFamily="18" charset="2"/>
              </a:rPr>
              <a:t>cC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en-US" altLang="zh-CN" sz="2400" dirty="0">
                <a:sym typeface="Symbol" pitchFamily="18" charset="2"/>
              </a:rPr>
              <a:t>c</a:t>
            </a:r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itchFamily="18" charset="2"/>
              </a:rPr>
              <a:t>aADC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en-US" altLang="zh-CN" sz="2400" dirty="0">
                <a:sym typeface="Symbol" pitchFamily="18" charset="2"/>
              </a:rPr>
              <a:t>a</a:t>
            </a:r>
            <a:r>
              <a:rPr lang="en-US" altLang="zh-CN" sz="2400" dirty="0"/>
              <a:t>}</a:t>
            </a:r>
          </a:p>
        </p:txBody>
      </p:sp>
      <p:sp>
        <p:nvSpPr>
          <p:cNvPr id="36872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3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4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5" name="AutoShape 1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46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468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468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468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37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例</a:t>
            </a:r>
            <a:r>
              <a:rPr lang="zh-CN" altLang="en-US" sz="3200" b="1">
                <a:latin typeface="楷体_GB2312" pitchFamily="49" charset="-122"/>
              </a:rPr>
              <a:t>：计算 </a:t>
            </a:r>
            <a:r>
              <a:rPr lang="en-US" altLang="zh-CN" sz="3200"/>
              <a:t>First </a:t>
            </a:r>
            <a:r>
              <a:rPr lang="zh-CN" altLang="en-US" sz="3200" b="1">
                <a:latin typeface="楷体_GB2312" pitchFamily="49" charset="-122"/>
              </a:rPr>
              <a:t>集合</a:t>
            </a:r>
            <a:r>
              <a:rPr lang="en-US" altLang="zh-CN" sz="3200" b="1">
                <a:latin typeface="楷体_GB2312" pitchFamily="49" charset="-122"/>
              </a:rPr>
              <a:t>( </a:t>
            </a:r>
            <a:r>
              <a:rPr lang="zh-CN" altLang="en-US" sz="3200" b="1">
                <a:latin typeface="楷体_GB2312" pitchFamily="49" charset="-122"/>
              </a:rPr>
              <a:t>续</a:t>
            </a:r>
            <a:r>
              <a:rPr lang="en-US" altLang="zh-CN" sz="3200" b="1">
                <a:latin typeface="楷体_GB2312" pitchFamily="49" charset="-122"/>
              </a:rPr>
              <a:t>)</a:t>
            </a:r>
          </a:p>
        </p:txBody>
      </p:sp>
      <p:sp>
        <p:nvSpPr>
          <p:cNvPr id="39939" name="Rectangle 38"/>
          <p:cNvSpPr>
            <a:spLocks noChangeArrowheads="1"/>
          </p:cNvSpPr>
          <p:nvPr/>
        </p:nvSpPr>
        <p:spPr bwMode="auto">
          <a:xfrm>
            <a:off x="1403350" y="1916113"/>
            <a:ext cx="2952750" cy="2435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/>
              <a:t>文法 </a:t>
            </a:r>
            <a:r>
              <a:rPr lang="en-US" altLang="zh-CN" sz="2400"/>
              <a:t>G</a:t>
            </a:r>
            <a:r>
              <a:rPr lang="zh-CN" altLang="en-US" sz="2400"/>
              <a:t>（</a:t>
            </a:r>
            <a:r>
              <a:rPr lang="en-US" altLang="zh-CN" sz="2400"/>
              <a:t>S</a:t>
            </a:r>
            <a:r>
              <a:rPr lang="zh-CN" altLang="en-US" sz="2400"/>
              <a:t>）</a:t>
            </a:r>
            <a:r>
              <a:rPr lang="en-US" altLang="zh-CN" sz="2400"/>
              <a:t>:</a:t>
            </a:r>
          </a:p>
          <a:p>
            <a:endParaRPr lang="en-US" altLang="zh-CN" sz="1000"/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en-US" altLang="zh-CN" sz="2400"/>
              <a:t>S 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/>
              <a:t> AB</a:t>
            </a:r>
          </a:p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en-US" altLang="zh-CN" sz="2400"/>
              <a:t>A 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/>
              <a:t> Da</a:t>
            </a:r>
            <a:r>
              <a:rPr lang="en-US" altLang="zh-CN" sz="2400">
                <a:sym typeface="Symbol" pitchFamily="18" charset="2"/>
              </a:rPr>
              <a:t></a:t>
            </a:r>
            <a:r>
              <a:rPr lang="zh-CN" altLang="zh-CN" sz="2400">
                <a:sym typeface="Symbol" pitchFamily="18" charset="2"/>
              </a:rPr>
              <a:t></a:t>
            </a:r>
            <a:endParaRPr lang="en-US" altLang="zh-CN" sz="2400">
              <a:sym typeface="Symbol" pitchFamily="18" charset="2"/>
            </a:endParaRPr>
          </a:p>
          <a:p>
            <a:r>
              <a:rPr lang="zh-CN" altLang="en-US" sz="2400">
                <a:sym typeface="Symbol" pitchFamily="18" charset="2"/>
              </a:rPr>
              <a:t>（</a:t>
            </a:r>
            <a:r>
              <a:rPr lang="en-US" altLang="zh-CN" sz="2400">
                <a:sym typeface="Symbol" pitchFamily="18" charset="2"/>
              </a:rPr>
              <a:t>3</a:t>
            </a:r>
            <a:r>
              <a:rPr lang="zh-CN" altLang="en-US" sz="2400">
                <a:sym typeface="Symbol" pitchFamily="18" charset="2"/>
              </a:rPr>
              <a:t>）</a:t>
            </a:r>
            <a:r>
              <a:rPr lang="en-US" altLang="zh-CN" sz="2400">
                <a:sym typeface="Symbol" pitchFamily="18" charset="2"/>
              </a:rPr>
              <a:t>B  cC</a:t>
            </a:r>
          </a:p>
          <a:p>
            <a:r>
              <a:rPr lang="zh-CN" altLang="en-US" sz="2400">
                <a:sym typeface="Symbol" pitchFamily="18" charset="2"/>
              </a:rPr>
              <a:t>（</a:t>
            </a:r>
            <a:r>
              <a:rPr lang="en-US" altLang="zh-CN" sz="2400">
                <a:sym typeface="Symbol" pitchFamily="18" charset="2"/>
              </a:rPr>
              <a:t>4</a:t>
            </a:r>
            <a:r>
              <a:rPr lang="zh-CN" altLang="en-US" sz="2400">
                <a:sym typeface="Symbol" pitchFamily="18" charset="2"/>
              </a:rPr>
              <a:t>）</a:t>
            </a:r>
            <a:r>
              <a:rPr lang="en-US" altLang="zh-CN" sz="2400">
                <a:sym typeface="Symbol" pitchFamily="18" charset="2"/>
              </a:rPr>
              <a:t>C  aADC</a:t>
            </a:r>
            <a:r>
              <a:rPr lang="zh-CN" altLang="zh-CN" sz="2400">
                <a:sym typeface="Symbol" pitchFamily="18" charset="2"/>
              </a:rPr>
              <a:t></a:t>
            </a:r>
            <a:endParaRPr lang="en-US" altLang="zh-CN" sz="2400">
              <a:sym typeface="Symbol" pitchFamily="18" charset="2"/>
            </a:endParaRPr>
          </a:p>
          <a:p>
            <a:r>
              <a:rPr lang="zh-CN" altLang="en-US" sz="2400">
                <a:sym typeface="Symbol" pitchFamily="18" charset="2"/>
              </a:rPr>
              <a:t>（</a:t>
            </a:r>
            <a:r>
              <a:rPr lang="en-US" altLang="zh-CN" sz="2400">
                <a:sym typeface="Symbol" pitchFamily="18" charset="2"/>
              </a:rPr>
              <a:t>5</a:t>
            </a:r>
            <a:r>
              <a:rPr lang="zh-CN" altLang="en-US" sz="2400">
                <a:sym typeface="Symbol" pitchFamily="18" charset="2"/>
              </a:rPr>
              <a:t>）</a:t>
            </a:r>
            <a:r>
              <a:rPr lang="en-US" altLang="zh-CN" sz="2400">
                <a:sym typeface="Symbol" pitchFamily="18" charset="2"/>
              </a:rPr>
              <a:t>D  b</a:t>
            </a:r>
            <a:r>
              <a:rPr lang="zh-CN" altLang="zh-CN" sz="2400">
                <a:sym typeface="Symbol" pitchFamily="18" charset="2"/>
              </a:rPr>
              <a:t></a:t>
            </a:r>
            <a:endParaRPr lang="en-US" altLang="zh-CN" sz="2400">
              <a:sym typeface="Symbol" pitchFamily="18" charset="2"/>
            </a:endParaRPr>
          </a:p>
        </p:txBody>
      </p:sp>
      <p:sp>
        <p:nvSpPr>
          <p:cNvPr id="39940" name="Rectangle 39"/>
          <p:cNvSpPr>
            <a:spLocks noChangeArrowheads="1"/>
          </p:cNvSpPr>
          <p:nvPr/>
        </p:nvSpPr>
        <p:spPr bwMode="auto">
          <a:xfrm>
            <a:off x="5508625" y="1989138"/>
            <a:ext cx="1944688" cy="173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First(a)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{a}</a:t>
            </a:r>
          </a:p>
          <a:p>
            <a:endParaRPr lang="en-US" altLang="zh-CN" sz="400"/>
          </a:p>
          <a:p>
            <a:r>
              <a:rPr lang="en-US" altLang="zh-CN" sz="2400"/>
              <a:t>First(b)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{b}</a:t>
            </a:r>
          </a:p>
          <a:p>
            <a:endParaRPr lang="en-US" altLang="zh-CN" sz="400"/>
          </a:p>
          <a:p>
            <a:r>
              <a:rPr lang="en-US" altLang="zh-CN" sz="2400"/>
              <a:t>First(c)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{c}</a:t>
            </a:r>
          </a:p>
          <a:p>
            <a:endParaRPr lang="en-US" altLang="zh-CN" sz="400"/>
          </a:p>
          <a:p>
            <a:r>
              <a:rPr lang="en-US" altLang="zh-CN" sz="2400"/>
              <a:t>First(</a:t>
            </a:r>
            <a:r>
              <a:rPr lang="zh-CN" altLang="zh-CN" sz="2400">
                <a:sym typeface="Symbol" pitchFamily="18" charset="2"/>
              </a:rPr>
              <a:t></a:t>
            </a:r>
            <a:r>
              <a:rPr lang="en-US" altLang="zh-CN" sz="2400"/>
              <a:t>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</a:t>
            </a:r>
            <a:r>
              <a:rPr lang="zh-CN" altLang="zh-CN" sz="2400">
                <a:sym typeface="Symbol" pitchFamily="18" charset="2"/>
              </a:rPr>
              <a:t></a:t>
            </a:r>
            <a:r>
              <a:rPr lang="en-US" altLang="zh-CN" sz="2400"/>
              <a:t>}</a:t>
            </a:r>
          </a:p>
        </p:txBody>
      </p:sp>
      <p:sp>
        <p:nvSpPr>
          <p:cNvPr id="39941" name="Rectangle 40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  <p:sp>
        <p:nvSpPr>
          <p:cNvPr id="530473" name="Rectangle 41"/>
          <p:cNvSpPr>
            <a:spLocks noChangeArrowheads="1"/>
          </p:cNvSpPr>
          <p:nvPr/>
        </p:nvSpPr>
        <p:spPr bwMode="auto">
          <a:xfrm>
            <a:off x="1763713" y="4581525"/>
            <a:ext cx="2808287" cy="2123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/>
              <a:t>First(S)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{a, b, c }</a:t>
            </a:r>
          </a:p>
          <a:p>
            <a:endParaRPr lang="en-US" altLang="zh-CN" sz="400" dirty="0"/>
          </a:p>
          <a:p>
            <a:r>
              <a:rPr lang="en-US" altLang="zh-CN" sz="2400" dirty="0"/>
              <a:t>First(A)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zh-CN" altLang="zh-CN" sz="2400" dirty="0">
                <a:sym typeface="Symbol" pitchFamily="18" charset="2"/>
              </a:rPr>
              <a:t></a:t>
            </a:r>
            <a:r>
              <a:rPr lang="en-US" altLang="zh-CN" sz="2400" dirty="0">
                <a:sym typeface="Symbol" pitchFamily="18" charset="2"/>
              </a:rPr>
              <a:t>, a </a:t>
            </a:r>
            <a:r>
              <a:rPr lang="en-US" altLang="zh-CN" sz="2400" dirty="0"/>
              <a:t>, b}</a:t>
            </a:r>
          </a:p>
          <a:p>
            <a:endParaRPr lang="en-US" altLang="zh-CN" sz="400" dirty="0"/>
          </a:p>
          <a:p>
            <a:r>
              <a:rPr lang="en-US" altLang="zh-CN" sz="2400" dirty="0"/>
              <a:t>First(B)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{c}</a:t>
            </a:r>
          </a:p>
          <a:p>
            <a:endParaRPr lang="en-US" altLang="zh-CN" sz="400" dirty="0"/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itchFamily="18" charset="2"/>
              </a:rPr>
              <a:t>C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{a, </a:t>
            </a:r>
            <a:r>
              <a:rPr lang="zh-CN" altLang="zh-CN" sz="2400" dirty="0">
                <a:sym typeface="Symbol" pitchFamily="18" charset="2"/>
              </a:rPr>
              <a:t></a:t>
            </a:r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itchFamily="18" charset="2"/>
              </a:rPr>
              <a:t>D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zh-CN" altLang="zh-CN" sz="2400" dirty="0">
                <a:sym typeface="Symbol" pitchFamily="18" charset="2"/>
              </a:rPr>
              <a:t></a:t>
            </a:r>
            <a:r>
              <a:rPr lang="en-US" altLang="zh-CN" sz="2400" dirty="0">
                <a:sym typeface="Symbol" pitchFamily="18" charset="2"/>
              </a:rPr>
              <a:t>, b</a:t>
            </a:r>
            <a:r>
              <a:rPr lang="en-US" altLang="zh-CN" sz="2400" dirty="0"/>
              <a:t>}</a:t>
            </a:r>
          </a:p>
        </p:txBody>
      </p:sp>
      <p:sp>
        <p:nvSpPr>
          <p:cNvPr id="39943" name="Rectangle 42"/>
          <p:cNvSpPr>
            <a:spLocks noChangeArrowheads="1"/>
          </p:cNvSpPr>
          <p:nvPr/>
        </p:nvSpPr>
        <p:spPr bwMode="auto">
          <a:xfrm>
            <a:off x="5219700" y="4564063"/>
            <a:ext cx="3024188" cy="16927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/>
              <a:t>First(AB)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{a, b, c}</a:t>
            </a:r>
          </a:p>
          <a:p>
            <a:endParaRPr lang="en-US" altLang="zh-CN" sz="400" dirty="0"/>
          </a:p>
          <a:p>
            <a:r>
              <a:rPr lang="en-US" altLang="zh-CN" sz="2400" dirty="0"/>
              <a:t>First(</a:t>
            </a:r>
            <a:r>
              <a:rPr lang="en-US" altLang="zh-CN" sz="2400" dirty="0" err="1"/>
              <a:t>Da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{a, b}</a:t>
            </a:r>
          </a:p>
          <a:p>
            <a:endParaRPr lang="en-US" altLang="zh-CN" sz="400" dirty="0"/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itchFamily="18" charset="2"/>
              </a:rPr>
              <a:t>cC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en-US" altLang="zh-CN" sz="2400" dirty="0">
                <a:sym typeface="Symbol" pitchFamily="18" charset="2"/>
              </a:rPr>
              <a:t>c</a:t>
            </a:r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itchFamily="18" charset="2"/>
              </a:rPr>
              <a:t>aADC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en-US" altLang="zh-CN" sz="2400" dirty="0">
                <a:sym typeface="Symbol" pitchFamily="18" charset="2"/>
              </a:rPr>
              <a:t>a</a:t>
            </a:r>
            <a:r>
              <a:rPr lang="en-US" altLang="zh-CN" sz="2400" dirty="0"/>
              <a:t>}</a:t>
            </a:r>
          </a:p>
        </p:txBody>
      </p:sp>
      <p:sp>
        <p:nvSpPr>
          <p:cNvPr id="39944" name="AutoShape 4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5" name="AutoShape 4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6" name="AutoShape 4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7" name="AutoShape 4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0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30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30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304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304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260475" y="1989138"/>
            <a:ext cx="7632700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定义 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 dirty="0"/>
              <a:t>    </a:t>
            </a:r>
            <a:r>
              <a:rPr lang="zh-CN" altLang="en-US" sz="2400" b="1" dirty="0"/>
              <a:t>设 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=</a:t>
            </a:r>
            <a:r>
              <a:rPr lang="zh-CN" altLang="en-US" sz="2400" b="1" dirty="0"/>
              <a:t>（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T</a:t>
            </a:r>
            <a:r>
              <a:rPr lang="zh-CN" altLang="en-US" sz="2400" b="1" i="1" dirty="0"/>
              <a:t>，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N</a:t>
            </a:r>
            <a:r>
              <a:rPr lang="zh-CN" altLang="en-US" sz="2400" b="1" i="1" dirty="0"/>
              <a:t>，</a:t>
            </a:r>
            <a:r>
              <a:rPr lang="en-US" altLang="zh-CN" sz="2400" b="1" i="1" dirty="0"/>
              <a:t>P</a:t>
            </a:r>
            <a:r>
              <a:rPr lang="zh-CN" altLang="en-US" sz="2400" b="1" i="1" dirty="0"/>
              <a:t>，</a:t>
            </a:r>
            <a:r>
              <a:rPr lang="en-US" altLang="zh-CN" sz="2400" b="1" i="1" dirty="0"/>
              <a:t>S</a:t>
            </a:r>
            <a:r>
              <a:rPr lang="zh-CN" altLang="en-US" sz="2400" b="1" dirty="0"/>
              <a:t>）</a:t>
            </a:r>
            <a:r>
              <a:rPr lang="zh-CN" altLang="zh-CN" sz="2400" b="1" dirty="0"/>
              <a:t>是上下文无关文法，</a:t>
            </a:r>
            <a:r>
              <a:rPr lang="zh-CN" altLang="en-US" sz="2400" b="1" dirty="0"/>
              <a:t>对 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400" b="1" dirty="0"/>
              <a:t>     每个 </a:t>
            </a:r>
            <a:r>
              <a:rPr lang="en-US" altLang="zh-CN" sz="2400" b="1" i="1" dirty="0">
                <a:sym typeface="Symbol" pitchFamily="18" charset="2"/>
              </a:rPr>
              <a:t>A</a:t>
            </a:r>
            <a:r>
              <a:rPr lang="en-US" altLang="zh-CN" sz="2400" b="1" dirty="0">
                <a:latin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N</a:t>
            </a:r>
            <a:r>
              <a:rPr lang="zh-CN" altLang="en-US" sz="2400" b="1" dirty="0">
                <a:latin typeface="楷体_GB2312" pitchFamily="49" charset="-122"/>
              </a:rPr>
              <a:t>，</a:t>
            </a:r>
          </a:p>
          <a:p>
            <a:endParaRPr lang="zh-CN" altLang="en-US" sz="1000" b="1" dirty="0">
              <a:latin typeface="楷体_GB2312" pitchFamily="49" charset="-122"/>
            </a:endParaRPr>
          </a:p>
          <a:p>
            <a:r>
              <a:rPr lang="zh-CN" altLang="en-US" sz="2800" b="1" dirty="0">
                <a:latin typeface="楷体_GB2312" pitchFamily="49" charset="-122"/>
              </a:rPr>
              <a:t>    </a:t>
            </a:r>
            <a:r>
              <a:rPr lang="en-US" altLang="zh-CN" sz="2400" b="1" dirty="0"/>
              <a:t>Follow(</a:t>
            </a:r>
            <a:r>
              <a:rPr lang="en-US" altLang="zh-CN" sz="2400" b="1" i="1" dirty="0">
                <a:sym typeface="Symbol" pitchFamily="18" charset="2"/>
              </a:rPr>
              <a:t>A</a:t>
            </a:r>
            <a:r>
              <a:rPr lang="en-US" altLang="zh-CN" sz="2400" b="1" dirty="0">
                <a:sym typeface="Symbol" pitchFamily="18" charset="2"/>
              </a:rPr>
              <a:t>) = { a </a:t>
            </a:r>
            <a:r>
              <a:rPr lang="en-US" altLang="zh-CN" sz="2400" dirty="0">
                <a:sym typeface="Symbol" pitchFamily="18" charset="2"/>
              </a:rPr>
              <a:t> </a:t>
            </a:r>
            <a:r>
              <a:rPr lang="en-US" altLang="zh-CN" sz="2400" b="1" dirty="0">
                <a:sym typeface="Symbol" pitchFamily="18" charset="2"/>
              </a:rPr>
              <a:t>S# </a:t>
            </a:r>
            <a:r>
              <a:rPr lang="en-US" altLang="zh-CN" sz="2400" dirty="0">
                <a:sym typeface="Symbol" pitchFamily="18" charset="2"/>
              </a:rPr>
              <a:t></a:t>
            </a:r>
            <a:r>
              <a:rPr lang="en-US" altLang="zh-CN" sz="2400" baseline="30000" dirty="0">
                <a:latin typeface="楷体_GB2312" pitchFamily="49" charset="-122"/>
                <a:sym typeface="Symbol" pitchFamily="18" charset="2"/>
              </a:rPr>
              <a:t>* </a:t>
            </a:r>
            <a:r>
              <a:rPr lang="en-US" altLang="zh-CN" sz="2400" b="1" i="1" dirty="0">
                <a:sym typeface="Symbol" pitchFamily="18" charset="2"/>
              </a:rPr>
              <a:t></a:t>
            </a:r>
            <a:r>
              <a:rPr lang="en-US" altLang="zh-CN" sz="2400" b="1" dirty="0">
                <a:sym typeface="Symbol" pitchFamily="18" charset="2"/>
              </a:rPr>
              <a:t>A#  </a:t>
            </a:r>
            <a:r>
              <a:rPr lang="zh-CN" altLang="en-US" sz="2400" b="1" dirty="0">
                <a:sym typeface="Symbol" pitchFamily="18" charset="2"/>
              </a:rPr>
              <a:t>且 </a:t>
            </a:r>
            <a:r>
              <a:rPr lang="en-US" altLang="zh-CN" sz="2400" b="1" dirty="0" err="1">
                <a:sym typeface="Symbol" pitchFamily="18" charset="2"/>
              </a:rPr>
              <a:t>a</a:t>
            </a:r>
            <a:r>
              <a:rPr lang="en-US" altLang="zh-CN" sz="2400" b="1" dirty="0" err="1">
                <a:latin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b="1" dirty="0" err="1"/>
              <a:t>First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ym typeface="Symbol" pitchFamily="18" charset="2"/>
              </a:rPr>
              <a:t>#)</a:t>
            </a:r>
            <a:r>
              <a:rPr lang="zh-CN" altLang="en-US" sz="2400" b="1" dirty="0">
                <a:sym typeface="Symbol" pitchFamily="18" charset="2"/>
              </a:rPr>
              <a:t>，</a:t>
            </a:r>
          </a:p>
          <a:p>
            <a:r>
              <a:rPr lang="zh-CN" altLang="en-US" sz="2400" b="1" dirty="0">
                <a:sym typeface="Symbol" pitchFamily="18" charset="2"/>
              </a:rPr>
              <a:t>                                    </a:t>
            </a:r>
            <a:r>
              <a:rPr lang="zh-CN" altLang="en-US" sz="2400" b="1" i="1" dirty="0">
                <a:sym typeface="Symbol" pitchFamily="18" charset="2"/>
              </a:rPr>
              <a:t> </a:t>
            </a:r>
            <a:r>
              <a:rPr lang="en-US" altLang="zh-CN" sz="2400" b="1" dirty="0">
                <a:sym typeface="Symbol" pitchFamily="18" charset="2"/>
              </a:rPr>
              <a:t> (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T</a:t>
            </a:r>
            <a:r>
              <a:rPr lang="en-US" altLang="zh-CN" sz="2400" b="1" i="1" dirty="0"/>
              <a:t> </a:t>
            </a:r>
            <a:r>
              <a:rPr lang="en-US" altLang="zh-CN" sz="2400" b="1" dirty="0">
                <a:sym typeface="Symbol" pitchFamily="18" charset="2"/>
              </a:rPr>
              <a:t>)</a:t>
            </a:r>
            <a:r>
              <a:rPr lang="en-US" altLang="zh-CN" sz="2400" dirty="0">
                <a:sym typeface="Symbol" pitchFamily="18" charset="2"/>
              </a:rPr>
              <a:t>* </a:t>
            </a:r>
            <a:r>
              <a:rPr lang="en-US" altLang="zh-CN" sz="2400" b="1" i="1" dirty="0">
                <a:sym typeface="Symbol" pitchFamily="18" charset="2"/>
              </a:rPr>
              <a:t>,</a:t>
            </a:r>
            <a:r>
              <a:rPr lang="en-US" altLang="zh-CN" sz="2400" b="1" dirty="0">
                <a:sym typeface="Symbol" pitchFamily="18" charset="2"/>
              </a:rPr>
              <a:t> </a:t>
            </a:r>
            <a:r>
              <a:rPr lang="en-US" altLang="zh-CN" sz="2400" b="1" i="1" dirty="0">
                <a:sym typeface="Symbol" pitchFamily="18" charset="2"/>
              </a:rPr>
              <a:t> </a:t>
            </a:r>
            <a:r>
              <a:rPr lang="en-US" altLang="zh-CN" sz="2400" b="1" dirty="0">
                <a:sym typeface="Symbol" pitchFamily="18" charset="2"/>
              </a:rPr>
              <a:t> (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T</a:t>
            </a:r>
            <a:r>
              <a:rPr lang="en-US" altLang="zh-CN" sz="2400" b="1" i="1" dirty="0"/>
              <a:t> </a:t>
            </a:r>
            <a:r>
              <a:rPr lang="en-US" altLang="zh-CN" sz="2400" b="1" dirty="0">
                <a:sym typeface="Symbol" pitchFamily="18" charset="2"/>
              </a:rPr>
              <a:t>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N</a:t>
            </a:r>
            <a:r>
              <a:rPr lang="en-US" altLang="zh-CN" sz="2400" b="1" dirty="0">
                <a:sym typeface="Symbol" pitchFamily="18" charset="2"/>
              </a:rPr>
              <a:t>)</a:t>
            </a:r>
            <a:r>
              <a:rPr lang="en-US" altLang="zh-CN" sz="2400" dirty="0">
                <a:sym typeface="Symbol" pitchFamily="18" charset="2"/>
              </a:rPr>
              <a:t>* </a:t>
            </a:r>
            <a:r>
              <a:rPr lang="en-US" altLang="zh-CN" sz="2400" b="1" dirty="0"/>
              <a:t>}</a:t>
            </a:r>
          </a:p>
          <a:p>
            <a:endParaRPr lang="en-US" altLang="zh-CN" sz="1000" b="1" dirty="0"/>
          </a:p>
          <a:p>
            <a:r>
              <a:rPr lang="en-US" altLang="zh-CN" sz="2400" b="1" dirty="0"/>
              <a:t>  </a:t>
            </a:r>
            <a:r>
              <a:rPr lang="zh-CN" altLang="en-US" sz="2400" b="1" dirty="0">
                <a:sym typeface="Symbol" pitchFamily="18" charset="2"/>
              </a:rPr>
              <a:t>（</a:t>
            </a:r>
            <a:r>
              <a:rPr lang="en-US" altLang="zh-CN" sz="2400" b="1" dirty="0">
                <a:sym typeface="Symbol" pitchFamily="18" charset="2"/>
              </a:rPr>
              <a:t># </a:t>
            </a:r>
            <a:r>
              <a:rPr lang="zh-CN" altLang="en-US" sz="2400" b="1" dirty="0">
                <a:sym typeface="Symbol" pitchFamily="18" charset="2"/>
              </a:rPr>
              <a:t>代表输入单词序列右边的结束符）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898525" y="1268413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</a:rPr>
              <a:t>Follow</a:t>
            </a:r>
            <a:r>
              <a:rPr lang="en-US" altLang="zh-CN" sz="320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集合</a:t>
            </a:r>
            <a:endParaRPr lang="zh-CN" altLang="en-US" sz="3200" b="1">
              <a:solidFill>
                <a:srgbClr val="800080"/>
              </a:solidFill>
            </a:endParaRPr>
          </a:p>
        </p:txBody>
      </p:sp>
      <p:sp>
        <p:nvSpPr>
          <p:cNvPr id="4301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6" name="Rectangle 9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827088" y="1412875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计算 </a:t>
            </a:r>
            <a:r>
              <a:rPr lang="en-US" altLang="zh-CN" sz="3200">
                <a:solidFill>
                  <a:srgbClr val="800080"/>
                </a:solidFill>
              </a:rPr>
              <a:t>Follow</a:t>
            </a:r>
            <a:r>
              <a:rPr lang="en-US" altLang="zh-CN" sz="320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集合</a:t>
            </a:r>
            <a:endParaRPr lang="zh-CN" altLang="en-US" sz="3200" b="1">
              <a:solidFill>
                <a:srgbClr val="800080"/>
              </a:solidFill>
            </a:endParaRPr>
          </a:p>
        </p:txBody>
      </p:sp>
      <p:sp>
        <p:nvSpPr>
          <p:cNvPr id="4403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7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8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9" name="Rectangle 9"/>
          <p:cNvSpPr>
            <a:spLocks noChangeArrowheads="1"/>
          </p:cNvSpPr>
          <p:nvPr/>
        </p:nvSpPr>
        <p:spPr bwMode="auto">
          <a:xfrm>
            <a:off x="1116013" y="2205038"/>
            <a:ext cx="8027987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Char char="-"/>
            </a:pPr>
            <a:r>
              <a:rPr lang="zh-CN" altLang="en-US" sz="2400" b="1" dirty="0"/>
              <a:t>置 </a:t>
            </a:r>
            <a:r>
              <a:rPr lang="en-US" altLang="zh-CN" sz="2400" b="1" dirty="0"/>
              <a:t>Follow(S) = {</a:t>
            </a:r>
            <a:r>
              <a:rPr lang="en-US" altLang="zh-CN" sz="2400" b="1" dirty="0">
                <a:sym typeface="Wingdings 3" pitchFamily="18" charset="2"/>
              </a:rPr>
              <a:t>#</a:t>
            </a:r>
            <a:r>
              <a:rPr lang="en-US" altLang="zh-CN" sz="2400" b="1" dirty="0"/>
              <a:t>}</a:t>
            </a:r>
            <a:r>
              <a:rPr lang="zh-CN" altLang="en-US" sz="2400" b="1" dirty="0"/>
              <a:t>，置所有其它的 </a:t>
            </a:r>
            <a:r>
              <a:rPr lang="en-US" altLang="zh-CN" sz="2400" b="1" dirty="0"/>
              <a:t>Follow </a:t>
            </a:r>
            <a:r>
              <a:rPr lang="zh-CN" altLang="en-US" sz="2400" b="1" dirty="0"/>
              <a:t>集合为 </a:t>
            </a:r>
            <a:r>
              <a:rPr lang="zh-CN" altLang="en-US" sz="2400" b="1" dirty="0">
                <a:sym typeface="Symbol" pitchFamily="18" charset="2"/>
              </a:rPr>
              <a:t></a:t>
            </a:r>
            <a:r>
              <a:rPr lang="zh-CN" altLang="en-US" sz="2400" b="1" dirty="0"/>
              <a:t>；</a:t>
            </a:r>
          </a:p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None/>
            </a:pPr>
            <a:endParaRPr lang="zh-CN" altLang="en-US" sz="1000" b="1" dirty="0"/>
          </a:p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Char char="-"/>
            </a:pPr>
            <a:r>
              <a:rPr lang="zh-CN" altLang="en-US" sz="2400" b="1" dirty="0"/>
              <a:t>重复如下步骤，直至所有</a:t>
            </a:r>
            <a:r>
              <a:rPr lang="en-US" altLang="zh-CN" sz="2400" b="1" dirty="0"/>
              <a:t>Follow</a:t>
            </a:r>
            <a:r>
              <a:rPr lang="zh-CN" altLang="en-US" sz="2400" b="1" dirty="0"/>
              <a:t>集不再变化为止：</a:t>
            </a:r>
          </a:p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None/>
            </a:pPr>
            <a:endParaRPr lang="zh-CN" altLang="en-US" sz="1000" b="1" dirty="0"/>
          </a:p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None/>
            </a:pPr>
            <a:r>
              <a:rPr lang="zh-CN" altLang="en-US" sz="2400" b="1" dirty="0"/>
              <a:t>    对于 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itchFamily="18" charset="2"/>
              </a:rPr>
              <a:t></a:t>
            </a:r>
            <a:r>
              <a:rPr lang="en-US" altLang="zh-CN" sz="2400" b="1" i="1" dirty="0"/>
              <a:t>αBβ </a:t>
            </a:r>
            <a:r>
              <a:rPr lang="en-US" altLang="zh-CN" sz="2400" b="1" dirty="0">
                <a:sym typeface="Symbol" pitchFamily="18" charset="2"/>
              </a:rPr>
              <a:t></a:t>
            </a:r>
            <a:r>
              <a:rPr lang="en-US" altLang="zh-CN" sz="2400" b="1" i="1" dirty="0">
                <a:sym typeface="Symbol" pitchFamily="18" charset="2"/>
              </a:rPr>
              <a:t> </a:t>
            </a:r>
            <a:r>
              <a:rPr lang="en-US" altLang="zh-CN" sz="2400" b="1" i="1" dirty="0"/>
              <a:t>P</a:t>
            </a:r>
            <a:r>
              <a:rPr lang="zh-CN" altLang="en-US" sz="2400" b="1" dirty="0"/>
              <a:t>，把</a:t>
            </a:r>
            <a:r>
              <a:rPr lang="zh-CN" altLang="en-US" sz="2400" b="1" dirty="0">
                <a:sym typeface="Symbol" pitchFamily="18" charset="2"/>
              </a:rPr>
              <a:t> </a:t>
            </a:r>
            <a:r>
              <a:rPr lang="en-US" altLang="zh-CN" sz="2400" b="1" dirty="0"/>
              <a:t>First(</a:t>
            </a:r>
            <a:r>
              <a:rPr lang="en-US" altLang="zh-CN" sz="2400" b="1" i="1" dirty="0"/>
              <a:t>β</a:t>
            </a:r>
            <a:r>
              <a:rPr lang="en-US" altLang="zh-CN" sz="2400" b="1" dirty="0"/>
              <a:t>) </a:t>
            </a:r>
            <a:r>
              <a:rPr lang="en-US" altLang="zh-CN" sz="2400" b="1" dirty="0">
                <a:sym typeface="Symbol" pitchFamily="18" charset="2"/>
              </a:rPr>
              <a:t> </a:t>
            </a:r>
            <a:r>
              <a:rPr lang="en-US" altLang="zh-CN" sz="2400" b="1" dirty="0">
                <a:sym typeface="Kingsoft Phonetic Plain" pitchFamily="2" charset="2"/>
              </a:rPr>
              <a:t>{</a:t>
            </a:r>
            <a:r>
              <a:rPr lang="en-US" altLang="zh-CN" sz="2400" b="1" dirty="0">
                <a:sym typeface="Symbol" pitchFamily="18" charset="2"/>
              </a:rPr>
              <a:t>} </a:t>
            </a:r>
            <a:r>
              <a:rPr lang="zh-CN" altLang="zh-CN" sz="2400" b="1" dirty="0">
                <a:sym typeface="Symbol" pitchFamily="18" charset="2"/>
              </a:rPr>
              <a:t>加至</a:t>
            </a:r>
            <a:r>
              <a:rPr lang="zh-CN" altLang="en-US" sz="2400" b="1" dirty="0">
                <a:sym typeface="Symbol" pitchFamily="18" charset="2"/>
              </a:rPr>
              <a:t> </a:t>
            </a:r>
            <a:r>
              <a:rPr lang="en-US" altLang="zh-CN" sz="2400" b="1" dirty="0"/>
              <a:t>Follow(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);</a:t>
            </a:r>
          </a:p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None/>
            </a:pPr>
            <a:endParaRPr lang="en-US" altLang="zh-CN" sz="1000" b="1" dirty="0"/>
          </a:p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None/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若有 </a:t>
            </a:r>
            <a:r>
              <a:rPr lang="zh-CN" altLang="zh-CN" sz="2400" b="1" dirty="0">
                <a:sym typeface="Symbol" pitchFamily="18" charset="2"/>
              </a:rPr>
              <a:t></a:t>
            </a:r>
            <a:r>
              <a:rPr lang="zh-CN" altLang="en-US" sz="2400" b="1" dirty="0">
                <a:sym typeface="Symbol" pitchFamily="18" charset="2"/>
              </a:rPr>
              <a:t></a:t>
            </a:r>
            <a:r>
              <a:rPr lang="en-US" altLang="zh-CN" sz="2400" b="1" dirty="0"/>
              <a:t>First(</a:t>
            </a:r>
            <a:r>
              <a:rPr lang="en-US" altLang="zh-CN" sz="2400" b="1" i="1" dirty="0"/>
              <a:t>β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，则把 </a:t>
            </a:r>
            <a:r>
              <a:rPr lang="en-US" altLang="zh-CN" sz="2400" b="1" dirty="0"/>
              <a:t>Follow(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) </a:t>
            </a:r>
            <a:r>
              <a:rPr lang="zh-CN" altLang="en-US" sz="2400" b="1" dirty="0"/>
              <a:t>加至 </a:t>
            </a:r>
            <a:r>
              <a:rPr lang="en-US" altLang="zh-CN" sz="2400" b="1" dirty="0"/>
              <a:t>Follow(B) </a:t>
            </a:r>
            <a:r>
              <a:rPr lang="zh-CN" altLang="en-US" sz="2400" b="1" dirty="0"/>
              <a:t>中．</a:t>
            </a:r>
            <a:endParaRPr lang="en-US" altLang="zh-CN" sz="2400" b="1" dirty="0"/>
          </a:p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None/>
            </a:pPr>
            <a:endParaRPr lang="en-US" altLang="zh-CN" sz="2400" b="1" dirty="0"/>
          </a:p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itchFamily="18" charset="2"/>
              </a:rPr>
              <a:t>S*</a:t>
            </a:r>
            <a:r>
              <a:rPr lang="en-US" altLang="zh-CN" sz="2400" b="1" i="1" dirty="0"/>
              <a:t> </a:t>
            </a:r>
            <a:r>
              <a:rPr lang="en-US" altLang="zh-CN" sz="2400" b="1" i="1" dirty="0" err="1"/>
              <a:t>uAv</a:t>
            </a:r>
            <a:r>
              <a:rPr lang="en-US" altLang="zh-CN" sz="2400" dirty="0">
                <a:solidFill>
                  <a:srgbClr val="800080"/>
                </a:solidFill>
                <a:sym typeface="Symbol" pitchFamily="18" charset="2"/>
              </a:rPr>
              <a:t> </a:t>
            </a:r>
            <a:r>
              <a:rPr lang="en-US" altLang="zh-CN" sz="2400" b="1" i="1" dirty="0"/>
              <a:t>uαBβv</a:t>
            </a:r>
            <a:r>
              <a:rPr lang="en-US" altLang="zh-CN" sz="2400" dirty="0">
                <a:solidFill>
                  <a:srgbClr val="800080"/>
                </a:solidFill>
                <a:sym typeface="Symbol" pitchFamily="18" charset="2"/>
              </a:rPr>
              <a:t> *</a:t>
            </a:r>
            <a:r>
              <a:rPr lang="en-US" altLang="zh-CN" sz="2400" b="1" i="1" dirty="0"/>
              <a:t> uα</a:t>
            </a:r>
            <a:r>
              <a:rPr lang="en-US" altLang="zh-CN" sz="2400" b="1" i="1" dirty="0" err="1"/>
              <a:t>Bv</a:t>
            </a:r>
            <a:endParaRPr lang="zh-CN" altLang="en-US" sz="2400" b="1" dirty="0"/>
          </a:p>
        </p:txBody>
      </p:sp>
      <p:sp>
        <p:nvSpPr>
          <p:cNvPr id="44040" name="Rectangle 10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例</a:t>
            </a:r>
            <a:r>
              <a:rPr lang="zh-CN" altLang="en-US" sz="3200" b="1">
                <a:latin typeface="楷体_GB2312" pitchFamily="49" charset="-122"/>
              </a:rPr>
              <a:t>：计算 </a:t>
            </a:r>
            <a:r>
              <a:rPr lang="en-US" altLang="zh-CN" sz="3200"/>
              <a:t>First </a:t>
            </a:r>
            <a:r>
              <a:rPr lang="zh-CN" altLang="en-US" sz="3200" b="1">
                <a:latin typeface="楷体_GB2312" pitchFamily="49" charset="-122"/>
              </a:rPr>
              <a:t>和 </a:t>
            </a:r>
            <a:r>
              <a:rPr lang="en-US" altLang="zh-CN" sz="3200"/>
              <a:t>Follow </a:t>
            </a:r>
            <a:r>
              <a:rPr lang="zh-CN" altLang="en-US" sz="3200" b="1">
                <a:latin typeface="楷体_GB2312" pitchFamily="49" charset="-122"/>
              </a:rPr>
              <a:t>集合</a:t>
            </a:r>
          </a:p>
        </p:txBody>
      </p:sp>
      <p:sp>
        <p:nvSpPr>
          <p:cNvPr id="4505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1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2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" name="Rectangle 16"/>
          <p:cNvSpPr>
            <a:spLocks noChangeArrowheads="1"/>
          </p:cNvSpPr>
          <p:nvPr/>
        </p:nvSpPr>
        <p:spPr bwMode="auto">
          <a:xfrm>
            <a:off x="1403350" y="1916113"/>
            <a:ext cx="2952750" cy="2435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/>
              <a:t>文法 </a:t>
            </a:r>
            <a:r>
              <a:rPr lang="en-US" altLang="zh-CN" sz="2400" dirty="0"/>
              <a:t>G</a:t>
            </a:r>
            <a:r>
              <a:rPr lang="zh-CN" altLang="en-US" sz="2400" dirty="0"/>
              <a:t>（</a:t>
            </a:r>
            <a:r>
              <a:rPr lang="en-US" altLang="zh-CN" sz="2400" dirty="0"/>
              <a:t>S</a:t>
            </a:r>
            <a:r>
              <a:rPr lang="zh-CN" altLang="en-US" sz="2400" dirty="0"/>
              <a:t>）</a:t>
            </a:r>
            <a:r>
              <a:rPr lang="en-US" altLang="zh-CN" sz="2400" dirty="0"/>
              <a:t>:</a:t>
            </a:r>
          </a:p>
          <a:p>
            <a:endParaRPr lang="en-US" altLang="zh-CN" sz="10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S </a:t>
            </a:r>
            <a:r>
              <a:rPr lang="en-US" altLang="zh-CN" sz="2400" dirty="0">
                <a:sym typeface="Symbol" pitchFamily="18" charset="2"/>
              </a:rPr>
              <a:t></a:t>
            </a:r>
            <a:r>
              <a:rPr lang="en-US" altLang="zh-CN" sz="2400" dirty="0"/>
              <a:t> AB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A </a:t>
            </a:r>
            <a:r>
              <a:rPr lang="en-US" altLang="zh-CN" sz="2400" dirty="0">
                <a:sym typeface="Symbol" pitchFamily="18" charset="2"/>
              </a:rPr>
              <a:t></a:t>
            </a:r>
            <a:r>
              <a:rPr lang="en-US" altLang="zh-CN" sz="2400" dirty="0"/>
              <a:t> Da</a:t>
            </a:r>
            <a:r>
              <a:rPr lang="en-US" altLang="zh-CN" sz="2400" dirty="0">
                <a:sym typeface="Symbol" pitchFamily="18" charset="2"/>
              </a:rPr>
              <a:t></a:t>
            </a:r>
            <a:r>
              <a:rPr lang="zh-CN" altLang="zh-CN" sz="2400" dirty="0">
                <a:sym typeface="Symbol" pitchFamily="18" charset="2"/>
              </a:rPr>
              <a:t></a:t>
            </a:r>
            <a:endParaRPr lang="en-US" altLang="zh-CN" sz="2400" dirty="0">
              <a:sym typeface="Symbol" pitchFamily="18" charset="2"/>
            </a:endParaRPr>
          </a:p>
          <a:p>
            <a:r>
              <a:rPr lang="zh-CN" altLang="en-US" sz="2400" dirty="0">
                <a:sym typeface="Symbol" pitchFamily="18" charset="2"/>
              </a:rPr>
              <a:t>（</a:t>
            </a:r>
            <a:r>
              <a:rPr lang="en-US" altLang="zh-CN" sz="2400" dirty="0">
                <a:sym typeface="Symbol" pitchFamily="18" charset="2"/>
              </a:rPr>
              <a:t>3</a:t>
            </a:r>
            <a:r>
              <a:rPr lang="zh-CN" altLang="en-US" sz="2400" dirty="0">
                <a:sym typeface="Symbol" pitchFamily="18" charset="2"/>
              </a:rPr>
              <a:t>）</a:t>
            </a:r>
            <a:r>
              <a:rPr lang="en-US" altLang="zh-CN" sz="2400" dirty="0">
                <a:sym typeface="Symbol" pitchFamily="18" charset="2"/>
              </a:rPr>
              <a:t>B  </a:t>
            </a:r>
            <a:r>
              <a:rPr lang="en-US" altLang="zh-CN" sz="2400" dirty="0" err="1">
                <a:sym typeface="Symbol" pitchFamily="18" charset="2"/>
              </a:rPr>
              <a:t>cC</a:t>
            </a:r>
            <a:endParaRPr lang="en-US" altLang="zh-CN" sz="2400" dirty="0">
              <a:sym typeface="Symbol" pitchFamily="18" charset="2"/>
            </a:endParaRPr>
          </a:p>
          <a:p>
            <a:r>
              <a:rPr lang="zh-CN" altLang="en-US" sz="2400" dirty="0">
                <a:sym typeface="Symbol" pitchFamily="18" charset="2"/>
              </a:rPr>
              <a:t>（</a:t>
            </a:r>
            <a:r>
              <a:rPr lang="en-US" altLang="zh-CN" sz="2400" dirty="0">
                <a:sym typeface="Symbol" pitchFamily="18" charset="2"/>
              </a:rPr>
              <a:t>4</a:t>
            </a:r>
            <a:r>
              <a:rPr lang="zh-CN" altLang="en-US" sz="2400" dirty="0">
                <a:sym typeface="Symbol" pitchFamily="18" charset="2"/>
              </a:rPr>
              <a:t>）</a:t>
            </a:r>
            <a:r>
              <a:rPr lang="en-US" altLang="zh-CN" sz="2400" dirty="0">
                <a:sym typeface="Symbol" pitchFamily="18" charset="2"/>
              </a:rPr>
              <a:t>C  </a:t>
            </a:r>
            <a:r>
              <a:rPr lang="en-US" altLang="zh-CN" sz="2400" dirty="0" err="1">
                <a:sym typeface="Symbol" pitchFamily="18" charset="2"/>
              </a:rPr>
              <a:t>aADC</a:t>
            </a:r>
            <a:r>
              <a:rPr lang="en-US" altLang="zh-CN" sz="2400" dirty="0">
                <a:sym typeface="Symbol" pitchFamily="18" charset="2"/>
              </a:rPr>
              <a:t> </a:t>
            </a:r>
            <a:r>
              <a:rPr lang="zh-CN" altLang="zh-CN" sz="2400" dirty="0">
                <a:sym typeface="Symbol" pitchFamily="18" charset="2"/>
              </a:rPr>
              <a:t></a:t>
            </a:r>
            <a:endParaRPr lang="en-US" altLang="zh-CN" sz="2400" dirty="0">
              <a:sym typeface="Symbol" pitchFamily="18" charset="2"/>
            </a:endParaRPr>
          </a:p>
          <a:p>
            <a:r>
              <a:rPr lang="zh-CN" altLang="en-US" sz="2400" dirty="0">
                <a:sym typeface="Symbol" pitchFamily="18" charset="2"/>
              </a:rPr>
              <a:t>（</a:t>
            </a:r>
            <a:r>
              <a:rPr lang="en-US" altLang="zh-CN" sz="2400" dirty="0">
                <a:sym typeface="Symbol" pitchFamily="18" charset="2"/>
              </a:rPr>
              <a:t>5</a:t>
            </a:r>
            <a:r>
              <a:rPr lang="zh-CN" altLang="en-US" sz="2400" dirty="0">
                <a:sym typeface="Symbol" pitchFamily="18" charset="2"/>
              </a:rPr>
              <a:t>）</a:t>
            </a:r>
            <a:r>
              <a:rPr lang="en-US" altLang="zh-CN" sz="2400" dirty="0">
                <a:sym typeface="Symbol" pitchFamily="18" charset="2"/>
              </a:rPr>
              <a:t>D  b</a:t>
            </a:r>
            <a:r>
              <a:rPr lang="zh-CN" altLang="zh-CN" sz="2400" dirty="0">
                <a:sym typeface="Symbol" pitchFamily="18" charset="2"/>
              </a:rPr>
              <a:t></a:t>
            </a:r>
            <a:endParaRPr lang="en-US" altLang="zh-CN" sz="2400" dirty="0">
              <a:sym typeface="Symbol" pitchFamily="18" charset="2"/>
            </a:endParaRPr>
          </a:p>
        </p:txBody>
      </p:sp>
      <p:sp>
        <p:nvSpPr>
          <p:cNvPr id="467985" name="Rectangle 17"/>
          <p:cNvSpPr>
            <a:spLocks noChangeArrowheads="1"/>
          </p:cNvSpPr>
          <p:nvPr/>
        </p:nvSpPr>
        <p:spPr bwMode="auto">
          <a:xfrm>
            <a:off x="4427984" y="1917700"/>
            <a:ext cx="4536504" cy="4770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First(B)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{c}</a:t>
            </a:r>
          </a:p>
          <a:p>
            <a:endParaRPr lang="en-US" altLang="zh-CN" sz="400" dirty="0"/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itchFamily="18" charset="2"/>
              </a:rPr>
              <a:t>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zh-CN" altLang="zh-CN" sz="2400" dirty="0">
                <a:sym typeface="Symbol" pitchFamily="18" charset="2"/>
              </a:rPr>
              <a:t></a:t>
            </a:r>
            <a:r>
              <a:rPr lang="en-US" altLang="zh-CN" sz="2400" dirty="0"/>
              <a:t>}</a:t>
            </a:r>
          </a:p>
          <a:p>
            <a:endParaRPr lang="en-US" altLang="zh-CN" sz="400" dirty="0"/>
          </a:p>
          <a:p>
            <a:r>
              <a:rPr lang="en-US" altLang="zh-CN" sz="2400" dirty="0"/>
              <a:t>First(a)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{a}</a:t>
            </a:r>
          </a:p>
          <a:p>
            <a:endParaRPr lang="en-US" altLang="zh-CN" sz="400" dirty="0"/>
          </a:p>
          <a:p>
            <a:r>
              <a:rPr lang="en-US" altLang="zh-CN" sz="2400" dirty="0"/>
              <a:t>First(DC)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{b, a, </a:t>
            </a:r>
            <a:r>
              <a:rPr lang="zh-CN" altLang="zh-CN" sz="2400" dirty="0">
                <a:sym typeface="Symbol" pitchFamily="18" charset="2"/>
              </a:rPr>
              <a:t></a:t>
            </a:r>
            <a:r>
              <a:rPr lang="en-US" altLang="zh-CN" sz="2400" dirty="0"/>
              <a:t>}</a:t>
            </a:r>
          </a:p>
          <a:p>
            <a:endParaRPr lang="en-US" altLang="zh-CN" sz="400" dirty="0"/>
          </a:p>
          <a:p>
            <a:r>
              <a:rPr lang="en-US" altLang="zh-CN" sz="2400" dirty="0"/>
              <a:t>First(C)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{a, </a:t>
            </a:r>
            <a:r>
              <a:rPr lang="zh-CN" altLang="zh-CN" sz="2400" dirty="0">
                <a:sym typeface="Symbol" pitchFamily="18" charset="2"/>
              </a:rPr>
              <a:t></a:t>
            </a:r>
            <a:r>
              <a:rPr lang="en-US" altLang="zh-CN" sz="2400" dirty="0"/>
              <a:t>}</a:t>
            </a:r>
          </a:p>
          <a:p>
            <a:endParaRPr lang="en-US" altLang="zh-CN" sz="2400" dirty="0"/>
          </a:p>
          <a:p>
            <a:r>
              <a:rPr lang="en-US" altLang="zh-CN" sz="2400" dirty="0">
                <a:solidFill>
                  <a:srgbClr val="800080"/>
                </a:solidFill>
                <a:sym typeface="Symbol" pitchFamily="18" charset="2"/>
              </a:rPr>
              <a:t>S </a:t>
            </a:r>
            <a:r>
              <a:rPr lang="en-US" altLang="zh-CN" sz="2400" dirty="0"/>
              <a:t>AB</a:t>
            </a:r>
            <a:r>
              <a:rPr lang="en-US" altLang="zh-CN" sz="2400" dirty="0">
                <a:solidFill>
                  <a:srgbClr val="800080"/>
                </a:solidFill>
                <a:sym typeface="Symbol" pitchFamily="18" charset="2"/>
              </a:rPr>
              <a:t> </a:t>
            </a:r>
          </a:p>
          <a:p>
            <a:r>
              <a:rPr lang="en-US" altLang="zh-CN" sz="2400" dirty="0">
                <a:solidFill>
                  <a:srgbClr val="800080"/>
                </a:solidFill>
                <a:sym typeface="Symbol" pitchFamily="18" charset="2"/>
              </a:rPr>
              <a:t>S </a:t>
            </a:r>
            <a:r>
              <a:rPr lang="en-US" altLang="zh-CN" sz="2400" dirty="0"/>
              <a:t>AB</a:t>
            </a:r>
            <a:r>
              <a:rPr lang="en-US" altLang="zh-CN" sz="2400" dirty="0">
                <a:solidFill>
                  <a:srgbClr val="800080"/>
                </a:solidFill>
                <a:sym typeface="Symbol" pitchFamily="18" charset="2"/>
              </a:rPr>
              <a:t>  </a:t>
            </a:r>
            <a:r>
              <a:rPr lang="en-US" altLang="zh-CN" sz="2400" dirty="0"/>
              <a:t>A</a:t>
            </a:r>
            <a:r>
              <a:rPr lang="en-US" altLang="zh-CN" sz="2400" dirty="0">
                <a:sym typeface="Symbol" pitchFamily="18" charset="2"/>
              </a:rPr>
              <a:t> </a:t>
            </a:r>
            <a:r>
              <a:rPr lang="en-US" altLang="zh-CN" sz="2400" dirty="0" err="1">
                <a:sym typeface="Symbol" pitchFamily="18" charset="2"/>
              </a:rPr>
              <a:t>cC</a:t>
            </a:r>
            <a:r>
              <a:rPr lang="en-US" altLang="zh-CN" sz="2400" dirty="0">
                <a:solidFill>
                  <a:srgbClr val="800080"/>
                </a:solidFill>
                <a:sym typeface="Symbol" pitchFamily="18" charset="2"/>
              </a:rPr>
              <a:t>  </a:t>
            </a:r>
            <a:r>
              <a:rPr lang="en-US" altLang="zh-CN" sz="2400" dirty="0"/>
              <a:t>A</a:t>
            </a:r>
            <a:r>
              <a:rPr lang="en-US" altLang="zh-CN" sz="2400" dirty="0">
                <a:sym typeface="Symbol" pitchFamily="18" charset="2"/>
              </a:rPr>
              <a:t> c </a:t>
            </a:r>
            <a:r>
              <a:rPr lang="en-US" altLang="zh-CN" sz="2400" dirty="0" err="1">
                <a:sym typeface="Symbol" pitchFamily="18" charset="2"/>
              </a:rPr>
              <a:t>aADC</a:t>
            </a:r>
            <a:r>
              <a:rPr lang="en-US" altLang="zh-CN" sz="2400" dirty="0">
                <a:solidFill>
                  <a:srgbClr val="800080"/>
                </a:solidFill>
                <a:sym typeface="Symbol" pitchFamily="18" charset="2"/>
              </a:rPr>
              <a:t> </a:t>
            </a:r>
          </a:p>
          <a:p>
            <a:endParaRPr lang="en-US" altLang="zh-CN" sz="2400" dirty="0">
              <a:solidFill>
                <a:srgbClr val="800080"/>
              </a:solidFill>
              <a:sym typeface="Symbol" pitchFamily="18" charset="2"/>
            </a:endParaRPr>
          </a:p>
          <a:p>
            <a:r>
              <a:rPr lang="en-US" altLang="zh-CN" sz="2400" dirty="0">
                <a:solidFill>
                  <a:srgbClr val="800080"/>
                </a:solidFill>
                <a:sym typeface="Symbol" pitchFamily="18" charset="2"/>
              </a:rPr>
              <a:t>S *. </a:t>
            </a:r>
            <a:r>
              <a:rPr lang="en-US" altLang="zh-CN" sz="2400" dirty="0"/>
              <a:t>C</a:t>
            </a:r>
          </a:p>
          <a:p>
            <a:endParaRPr lang="en-US" altLang="zh-CN" sz="2400" dirty="0"/>
          </a:p>
          <a:p>
            <a:r>
              <a:rPr lang="en-US" altLang="zh-CN" sz="2400" dirty="0"/>
              <a:t># </a:t>
            </a:r>
            <a:r>
              <a:rPr lang="en-US" altLang="zh-CN" sz="2400" dirty="0" err="1"/>
              <a:t>c#</a:t>
            </a:r>
            <a:endParaRPr lang="en-US" altLang="zh-CN" sz="2400" dirty="0"/>
          </a:p>
        </p:txBody>
      </p:sp>
      <p:sp>
        <p:nvSpPr>
          <p:cNvPr id="467986" name="Rectangle 18"/>
          <p:cNvSpPr>
            <a:spLocks noChangeArrowheads="1"/>
          </p:cNvSpPr>
          <p:nvPr/>
        </p:nvSpPr>
        <p:spPr bwMode="auto">
          <a:xfrm>
            <a:off x="1547813" y="4484688"/>
            <a:ext cx="23764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Follow(S)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{#}</a:t>
            </a:r>
            <a:endParaRPr lang="en-US" altLang="zh-CN" sz="400"/>
          </a:p>
        </p:txBody>
      </p:sp>
      <p:sp>
        <p:nvSpPr>
          <p:cNvPr id="45066" name="Rectangle 20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  <p:sp>
        <p:nvSpPr>
          <p:cNvPr id="467989" name="Rectangle 21"/>
          <p:cNvSpPr>
            <a:spLocks noChangeArrowheads="1"/>
          </p:cNvSpPr>
          <p:nvPr/>
        </p:nvSpPr>
        <p:spPr bwMode="auto">
          <a:xfrm>
            <a:off x="1547813" y="5013325"/>
            <a:ext cx="2736850" cy="1552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Follow(A)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 }</a:t>
            </a:r>
          </a:p>
          <a:p>
            <a:r>
              <a:rPr lang="en-US" altLang="zh-CN" sz="2400"/>
              <a:t>Follow(B)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 }</a:t>
            </a:r>
          </a:p>
          <a:p>
            <a:r>
              <a:rPr lang="en-US" altLang="zh-CN" sz="2400"/>
              <a:t>Follow(C)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 }</a:t>
            </a:r>
          </a:p>
          <a:p>
            <a:r>
              <a:rPr lang="en-US" altLang="zh-CN" sz="2400"/>
              <a:t>Follow(D)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67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679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679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679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679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679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679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679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6798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46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467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467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467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467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1"/>
          <p:cNvSpPr>
            <a:spLocks noChangeArrowheads="1"/>
          </p:cNvSpPr>
          <p:nvPr/>
        </p:nvSpPr>
        <p:spPr bwMode="auto">
          <a:xfrm>
            <a:off x="1549400" y="188913"/>
            <a:ext cx="223043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基本思想</a:t>
            </a:r>
          </a:p>
        </p:txBody>
      </p:sp>
      <p:sp>
        <p:nvSpPr>
          <p:cNvPr id="15363" name="Rectangle 15"/>
          <p:cNvSpPr>
            <a:spLocks noChangeArrowheads="1"/>
          </p:cNvSpPr>
          <p:nvPr/>
        </p:nvSpPr>
        <p:spPr bwMode="auto">
          <a:xfrm>
            <a:off x="1116013" y="2276475"/>
            <a:ext cx="767715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核心问题：识别</a:t>
            </a:r>
            <a:r>
              <a:rPr lang="zh-CN" altLang="en-US" sz="2400" b="1" dirty="0"/>
              <a:t>（</a:t>
            </a:r>
            <a:r>
              <a:rPr lang="en-US" altLang="zh-CN" sz="2400" i="1" dirty="0"/>
              <a:t>recognition</a:t>
            </a:r>
            <a:r>
              <a:rPr lang="zh-CN" altLang="en-US" sz="2400" b="1" dirty="0"/>
              <a:t>）</a:t>
            </a:r>
            <a:r>
              <a:rPr lang="zh-CN" altLang="en-US" sz="2800" b="1" dirty="0"/>
              <a:t>与</a:t>
            </a:r>
            <a:r>
              <a:rPr lang="zh-CN" altLang="en-US" sz="2800" b="1" dirty="0">
                <a:solidFill>
                  <a:srgbClr val="800080"/>
                </a:solidFill>
              </a:rPr>
              <a:t>解析</a:t>
            </a:r>
            <a:r>
              <a:rPr lang="zh-CN" altLang="en-US" sz="2400" b="1" dirty="0"/>
              <a:t>（</a:t>
            </a:r>
            <a:r>
              <a:rPr lang="en-US" altLang="zh-CN" sz="2400" i="1" dirty="0"/>
              <a:t>parsing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pPr>
              <a:buClrTx/>
              <a:buFont typeface="Symbol" pitchFamily="18" charset="2"/>
              <a:buChar char="-"/>
            </a:pPr>
            <a:endParaRPr lang="zh-CN" altLang="en-US" sz="1000" b="1" dirty="0">
              <a:solidFill>
                <a:srgbClr val="800080"/>
              </a:solidFill>
              <a:sym typeface="Symbol" pitchFamily="18" charset="2"/>
            </a:endParaRPr>
          </a:p>
          <a:p>
            <a:pPr>
              <a:buClrTx/>
            </a:pPr>
            <a:r>
              <a:rPr lang="zh-CN" altLang="en-US" sz="2400" b="1" dirty="0"/>
              <a:t>     </a:t>
            </a:r>
            <a:r>
              <a:rPr lang="zh-CN" altLang="en-US" sz="2800" b="1" dirty="0"/>
              <a:t>对任意</a:t>
            </a:r>
            <a:r>
              <a:rPr lang="zh-CN" altLang="en-US" sz="2800" b="1" dirty="0">
                <a:solidFill>
                  <a:srgbClr val="800080"/>
                </a:solidFill>
              </a:rPr>
              <a:t>上下文无关文法</a:t>
            </a:r>
            <a:r>
              <a:rPr lang="en-US" altLang="zh-CN" sz="2800" b="1" i="1" dirty="0"/>
              <a:t>G</a:t>
            </a:r>
            <a:r>
              <a:rPr lang="en-US" altLang="zh-CN" sz="2800" b="1" dirty="0"/>
              <a:t> = (</a:t>
            </a:r>
            <a:r>
              <a:rPr lang="en-US" altLang="zh-CN" sz="2800" b="1" i="1" dirty="0"/>
              <a:t>V</a:t>
            </a:r>
            <a:r>
              <a:rPr lang="en-US" altLang="zh-CN" sz="2800" b="1" i="1" baseline="-30000" dirty="0">
                <a:solidFill>
                  <a:srgbClr val="000000"/>
                </a:solidFill>
              </a:rPr>
              <a:t> </a:t>
            </a:r>
            <a:r>
              <a:rPr lang="zh-CN" altLang="en-US" sz="2800" b="1" dirty="0"/>
              <a:t>，</a:t>
            </a:r>
            <a:r>
              <a:rPr lang="en-US" altLang="zh-CN" sz="2800" b="1" i="1" dirty="0"/>
              <a:t>T</a:t>
            </a:r>
            <a:r>
              <a:rPr lang="en-US" altLang="zh-CN" sz="2800" b="1" i="1" baseline="-30000" dirty="0">
                <a:solidFill>
                  <a:srgbClr val="000000"/>
                </a:solidFill>
              </a:rPr>
              <a:t> </a:t>
            </a:r>
            <a:r>
              <a:rPr lang="zh-CN" altLang="en-US" sz="2800" b="1" dirty="0"/>
              <a:t>，</a:t>
            </a:r>
            <a:r>
              <a:rPr lang="en-US" altLang="zh-CN" sz="2800" b="1" i="1" dirty="0"/>
              <a:t>P</a:t>
            </a:r>
            <a:r>
              <a:rPr lang="zh-CN" altLang="en-US" sz="2800" b="1" dirty="0"/>
              <a:t>，</a:t>
            </a:r>
            <a:r>
              <a:rPr lang="en-US" altLang="zh-CN" sz="2800" b="1" i="1" dirty="0"/>
              <a:t>S </a:t>
            </a:r>
            <a:r>
              <a:rPr lang="en-US" altLang="zh-CN" sz="2800" b="1" dirty="0"/>
              <a:t>) </a:t>
            </a:r>
          </a:p>
          <a:p>
            <a:pPr>
              <a:buClrTx/>
            </a:pPr>
            <a:r>
              <a:rPr lang="en-US" altLang="zh-CN" sz="2800" b="1" dirty="0"/>
              <a:t>    </a:t>
            </a:r>
            <a:r>
              <a:rPr lang="zh-CN" altLang="en-US" sz="2800" b="1" dirty="0"/>
              <a:t>和任意</a:t>
            </a:r>
            <a:r>
              <a:rPr lang="en-US" altLang="zh-CN" sz="2800" b="1" i="1" dirty="0"/>
              <a:t>w </a:t>
            </a:r>
            <a:r>
              <a:rPr lang="en-US" altLang="zh-CN" sz="2800" b="1" dirty="0">
                <a:sym typeface="Symbol" pitchFamily="18" charset="2"/>
              </a:rPr>
              <a:t></a:t>
            </a:r>
            <a:r>
              <a:rPr lang="en-US" altLang="zh-CN" sz="2800" b="1" dirty="0"/>
              <a:t> 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 *</a:t>
            </a:r>
            <a:r>
              <a:rPr lang="zh-CN" altLang="en-US" sz="2800" b="1" dirty="0"/>
              <a:t>，是否有</a:t>
            </a:r>
            <a:r>
              <a:rPr lang="en-US" altLang="zh-CN" sz="2800" b="1" i="1" dirty="0"/>
              <a:t>w </a:t>
            </a:r>
            <a:r>
              <a:rPr lang="en-US" altLang="zh-CN" sz="2800" b="1" dirty="0">
                <a:sym typeface="Symbol" pitchFamily="18" charset="2"/>
              </a:rPr>
              <a:t></a:t>
            </a:r>
            <a:r>
              <a:rPr lang="en-US" altLang="zh-CN" sz="2800" b="1" dirty="0"/>
              <a:t> </a:t>
            </a:r>
            <a:r>
              <a:rPr lang="en-US" altLang="zh-CN" sz="2800" b="1" i="1" dirty="0"/>
              <a:t>L(G)</a:t>
            </a:r>
            <a:r>
              <a:rPr lang="zh-CN" altLang="en-US" sz="2800" b="1" dirty="0"/>
              <a:t>？ 若成立，</a:t>
            </a:r>
          </a:p>
          <a:p>
            <a:pPr>
              <a:buClrTx/>
            </a:pPr>
            <a:r>
              <a:rPr lang="zh-CN" altLang="en-US" sz="2800" b="1" dirty="0"/>
              <a:t>    则给出分析树或（最左）推导步骤；否则，</a:t>
            </a:r>
          </a:p>
          <a:p>
            <a:pPr>
              <a:buClrTx/>
            </a:pPr>
            <a:r>
              <a:rPr lang="zh-CN" altLang="en-US" sz="2800" b="1" dirty="0"/>
              <a:t>    进行报错处理。</a:t>
            </a:r>
          </a:p>
        </p:txBody>
      </p:sp>
      <p:sp>
        <p:nvSpPr>
          <p:cNvPr id="304144" name="Rectangle 16"/>
          <p:cNvSpPr>
            <a:spLocks noChangeArrowheads="1"/>
          </p:cNvSpPr>
          <p:nvPr/>
        </p:nvSpPr>
        <p:spPr bwMode="auto">
          <a:xfrm>
            <a:off x="1144588" y="4783138"/>
            <a:ext cx="7315200" cy="158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两种实现途径    </a:t>
            </a:r>
          </a:p>
          <a:p>
            <a:pPr>
              <a:buClrTx/>
            </a:pPr>
            <a:endParaRPr lang="zh-CN" altLang="en-US" sz="1000" b="1" dirty="0">
              <a:solidFill>
                <a:srgbClr val="800080"/>
              </a:solidFill>
              <a:sym typeface="Symbol" pitchFamily="18" charset="2"/>
            </a:endParaRPr>
          </a:p>
          <a:p>
            <a:pPr>
              <a:buClrTx/>
            </a:pPr>
            <a:r>
              <a:rPr lang="zh-CN" altLang="en-US" sz="2800" b="1" dirty="0"/>
              <a:t>    自顶向下（</a:t>
            </a:r>
            <a:r>
              <a:rPr lang="en-US" altLang="zh-CN" sz="2800" i="1" dirty="0"/>
              <a:t>top-down</a:t>
            </a:r>
            <a:r>
              <a:rPr lang="zh-CN" altLang="en-US" sz="2800" b="1" dirty="0"/>
              <a:t>）分析</a:t>
            </a:r>
          </a:p>
          <a:p>
            <a:pPr>
              <a:buClrTx/>
            </a:pPr>
            <a:r>
              <a:rPr lang="zh-CN" altLang="en-US" sz="2800" b="1" dirty="0"/>
              <a:t>    自底向上</a:t>
            </a:r>
            <a:r>
              <a:rPr lang="zh-CN" altLang="en-US" sz="3200" b="1" dirty="0">
                <a:latin typeface="楷体_GB2312" pitchFamily="49" charset="-122"/>
              </a:rPr>
              <a:t>（</a:t>
            </a:r>
            <a:r>
              <a:rPr lang="en-US" altLang="en-US" sz="2800" i="1" dirty="0"/>
              <a:t>bottom-up</a:t>
            </a:r>
            <a:r>
              <a:rPr lang="zh-CN" altLang="en-US" sz="3200" b="1" dirty="0">
                <a:latin typeface="楷体_GB2312" pitchFamily="49" charset="-122"/>
              </a:rPr>
              <a:t>）</a:t>
            </a:r>
            <a:r>
              <a:rPr lang="zh-CN" altLang="en-US" sz="2800" b="1" dirty="0"/>
              <a:t>分析</a:t>
            </a:r>
          </a:p>
        </p:txBody>
      </p:sp>
      <p:sp>
        <p:nvSpPr>
          <p:cNvPr id="15365" name="Text Box 17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语法分析</a:t>
            </a:r>
          </a:p>
        </p:txBody>
      </p:sp>
      <p:sp>
        <p:nvSpPr>
          <p:cNvPr id="15366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8" name="AutoShape 2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9" name="AutoShape 2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4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4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例</a:t>
            </a:r>
            <a:r>
              <a:rPr lang="zh-CN" altLang="en-US" sz="3200" b="1">
                <a:latin typeface="楷体_GB2312" pitchFamily="49" charset="-122"/>
              </a:rPr>
              <a:t>：计算 </a:t>
            </a:r>
            <a:r>
              <a:rPr lang="en-US" altLang="zh-CN" sz="3200"/>
              <a:t>First </a:t>
            </a:r>
            <a:r>
              <a:rPr lang="zh-CN" altLang="en-US" sz="3200" b="1">
                <a:latin typeface="楷体_GB2312" pitchFamily="49" charset="-122"/>
              </a:rPr>
              <a:t>和 </a:t>
            </a:r>
            <a:r>
              <a:rPr lang="en-US" altLang="zh-CN" sz="3200"/>
              <a:t>Follow </a:t>
            </a:r>
            <a:r>
              <a:rPr lang="zh-CN" altLang="en-US" sz="3200" b="1">
                <a:latin typeface="楷体_GB2312" pitchFamily="49" charset="-122"/>
              </a:rPr>
              <a:t>集合</a:t>
            </a:r>
          </a:p>
        </p:txBody>
      </p:sp>
      <p:sp>
        <p:nvSpPr>
          <p:cNvPr id="4608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7" name="Rectangle 9"/>
          <p:cNvSpPr>
            <a:spLocks noChangeArrowheads="1"/>
          </p:cNvSpPr>
          <p:nvPr/>
        </p:nvSpPr>
        <p:spPr bwMode="auto">
          <a:xfrm>
            <a:off x="1403350" y="1916113"/>
            <a:ext cx="2952750" cy="2435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/>
              <a:t>文法 </a:t>
            </a:r>
            <a:r>
              <a:rPr lang="en-US" altLang="zh-CN" sz="2400"/>
              <a:t>G</a:t>
            </a:r>
            <a:r>
              <a:rPr lang="zh-CN" altLang="en-US" sz="2400"/>
              <a:t>（</a:t>
            </a:r>
            <a:r>
              <a:rPr lang="en-US" altLang="zh-CN" sz="2400"/>
              <a:t>S</a:t>
            </a:r>
            <a:r>
              <a:rPr lang="zh-CN" altLang="en-US" sz="2400"/>
              <a:t>）</a:t>
            </a:r>
            <a:r>
              <a:rPr lang="en-US" altLang="zh-CN" sz="2400"/>
              <a:t>:</a:t>
            </a:r>
          </a:p>
          <a:p>
            <a:endParaRPr lang="en-US" altLang="zh-CN" sz="1000"/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en-US" altLang="zh-CN" sz="2400"/>
              <a:t>S 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/>
              <a:t> AB</a:t>
            </a:r>
          </a:p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en-US" altLang="zh-CN" sz="2400"/>
              <a:t>A 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/>
              <a:t> Da</a:t>
            </a:r>
            <a:r>
              <a:rPr lang="en-US" altLang="zh-CN" sz="2400">
                <a:sym typeface="Symbol" pitchFamily="18" charset="2"/>
              </a:rPr>
              <a:t></a:t>
            </a:r>
            <a:r>
              <a:rPr lang="zh-CN" altLang="zh-CN" sz="2400">
                <a:sym typeface="Symbol" pitchFamily="18" charset="2"/>
              </a:rPr>
              <a:t></a:t>
            </a:r>
            <a:endParaRPr lang="en-US" altLang="zh-CN" sz="2400">
              <a:sym typeface="Symbol" pitchFamily="18" charset="2"/>
            </a:endParaRPr>
          </a:p>
          <a:p>
            <a:r>
              <a:rPr lang="zh-CN" altLang="en-US" sz="2400">
                <a:sym typeface="Symbol" pitchFamily="18" charset="2"/>
              </a:rPr>
              <a:t>（</a:t>
            </a:r>
            <a:r>
              <a:rPr lang="en-US" altLang="zh-CN" sz="2400">
                <a:sym typeface="Symbol" pitchFamily="18" charset="2"/>
              </a:rPr>
              <a:t>3</a:t>
            </a:r>
            <a:r>
              <a:rPr lang="zh-CN" altLang="en-US" sz="2400">
                <a:sym typeface="Symbol" pitchFamily="18" charset="2"/>
              </a:rPr>
              <a:t>）</a:t>
            </a:r>
            <a:r>
              <a:rPr lang="en-US" altLang="zh-CN" sz="2400">
                <a:sym typeface="Symbol" pitchFamily="18" charset="2"/>
              </a:rPr>
              <a:t>B  cC</a:t>
            </a:r>
          </a:p>
          <a:p>
            <a:r>
              <a:rPr lang="zh-CN" altLang="en-US" sz="2400">
                <a:sym typeface="Symbol" pitchFamily="18" charset="2"/>
              </a:rPr>
              <a:t>（</a:t>
            </a:r>
            <a:r>
              <a:rPr lang="en-US" altLang="zh-CN" sz="2400">
                <a:sym typeface="Symbol" pitchFamily="18" charset="2"/>
              </a:rPr>
              <a:t>4</a:t>
            </a:r>
            <a:r>
              <a:rPr lang="zh-CN" altLang="en-US" sz="2400">
                <a:sym typeface="Symbol" pitchFamily="18" charset="2"/>
              </a:rPr>
              <a:t>）</a:t>
            </a:r>
            <a:r>
              <a:rPr lang="en-US" altLang="zh-CN" sz="2400">
                <a:sym typeface="Symbol" pitchFamily="18" charset="2"/>
              </a:rPr>
              <a:t>C  aADC </a:t>
            </a:r>
            <a:r>
              <a:rPr lang="zh-CN" altLang="zh-CN" sz="2400">
                <a:sym typeface="Symbol" pitchFamily="18" charset="2"/>
              </a:rPr>
              <a:t></a:t>
            </a:r>
            <a:endParaRPr lang="en-US" altLang="zh-CN" sz="2400">
              <a:sym typeface="Symbol" pitchFamily="18" charset="2"/>
            </a:endParaRPr>
          </a:p>
          <a:p>
            <a:r>
              <a:rPr lang="zh-CN" altLang="en-US" sz="2400">
                <a:sym typeface="Symbol" pitchFamily="18" charset="2"/>
              </a:rPr>
              <a:t>（</a:t>
            </a:r>
            <a:r>
              <a:rPr lang="en-US" altLang="zh-CN" sz="2400">
                <a:sym typeface="Symbol" pitchFamily="18" charset="2"/>
              </a:rPr>
              <a:t>5</a:t>
            </a:r>
            <a:r>
              <a:rPr lang="zh-CN" altLang="en-US" sz="2400">
                <a:sym typeface="Symbol" pitchFamily="18" charset="2"/>
              </a:rPr>
              <a:t>）</a:t>
            </a:r>
            <a:r>
              <a:rPr lang="en-US" altLang="zh-CN" sz="2400">
                <a:sym typeface="Symbol" pitchFamily="18" charset="2"/>
              </a:rPr>
              <a:t>D  b</a:t>
            </a:r>
            <a:r>
              <a:rPr lang="zh-CN" altLang="zh-CN" sz="2400">
                <a:sym typeface="Symbol" pitchFamily="18" charset="2"/>
              </a:rPr>
              <a:t></a:t>
            </a:r>
            <a:endParaRPr lang="en-US" altLang="zh-CN" sz="2400">
              <a:sym typeface="Symbol" pitchFamily="18" charset="2"/>
            </a:endParaRPr>
          </a:p>
        </p:txBody>
      </p:sp>
      <p:sp>
        <p:nvSpPr>
          <p:cNvPr id="46088" name="Rectangle 10"/>
          <p:cNvSpPr>
            <a:spLocks noChangeArrowheads="1"/>
          </p:cNvSpPr>
          <p:nvPr/>
        </p:nvSpPr>
        <p:spPr bwMode="auto">
          <a:xfrm>
            <a:off x="5075238" y="1917700"/>
            <a:ext cx="2952750" cy="215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First(B)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{c}</a:t>
            </a:r>
          </a:p>
          <a:p>
            <a:endParaRPr lang="en-US" altLang="zh-CN" sz="400"/>
          </a:p>
          <a:p>
            <a:r>
              <a:rPr lang="en-US" altLang="zh-CN" sz="2400"/>
              <a:t>First(</a:t>
            </a:r>
            <a:r>
              <a:rPr lang="zh-CN" altLang="zh-CN" sz="2400">
                <a:sym typeface="Symbol" pitchFamily="18" charset="2"/>
              </a:rPr>
              <a:t></a:t>
            </a:r>
            <a:r>
              <a:rPr lang="en-US" altLang="zh-CN" sz="2400"/>
              <a:t>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</a:t>
            </a:r>
            <a:r>
              <a:rPr lang="zh-CN" altLang="zh-CN" sz="2400">
                <a:sym typeface="Symbol" pitchFamily="18" charset="2"/>
              </a:rPr>
              <a:t></a:t>
            </a:r>
            <a:r>
              <a:rPr lang="en-US" altLang="zh-CN" sz="2400"/>
              <a:t>}</a:t>
            </a:r>
          </a:p>
          <a:p>
            <a:endParaRPr lang="en-US" altLang="zh-CN" sz="400"/>
          </a:p>
          <a:p>
            <a:r>
              <a:rPr lang="en-US" altLang="zh-CN" sz="2400"/>
              <a:t>First(a)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{a}</a:t>
            </a:r>
          </a:p>
          <a:p>
            <a:endParaRPr lang="en-US" altLang="zh-CN" sz="400"/>
          </a:p>
          <a:p>
            <a:r>
              <a:rPr lang="en-US" altLang="zh-CN" sz="2400"/>
              <a:t>First(DC)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{b, a, </a:t>
            </a:r>
            <a:r>
              <a:rPr lang="zh-CN" altLang="zh-CN" sz="2400">
                <a:sym typeface="Symbol" pitchFamily="18" charset="2"/>
              </a:rPr>
              <a:t></a:t>
            </a:r>
            <a:r>
              <a:rPr lang="en-US" altLang="zh-CN" sz="2400"/>
              <a:t>}</a:t>
            </a:r>
          </a:p>
          <a:p>
            <a:endParaRPr lang="en-US" altLang="zh-CN" sz="400"/>
          </a:p>
          <a:p>
            <a:r>
              <a:rPr lang="en-US" altLang="zh-CN" sz="2400"/>
              <a:t>First(C)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{a, </a:t>
            </a:r>
            <a:r>
              <a:rPr lang="zh-CN" altLang="zh-CN" sz="2400">
                <a:sym typeface="Symbol" pitchFamily="18" charset="2"/>
              </a:rPr>
              <a:t></a:t>
            </a:r>
            <a:r>
              <a:rPr lang="en-US" altLang="zh-CN" sz="2400"/>
              <a:t>}</a:t>
            </a:r>
          </a:p>
        </p:txBody>
      </p:sp>
      <p:sp>
        <p:nvSpPr>
          <p:cNvPr id="46089" name="Rectangle 12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  <p:sp>
        <p:nvSpPr>
          <p:cNvPr id="534541" name="Rectangle 13"/>
          <p:cNvSpPr>
            <a:spLocks noChangeArrowheads="1"/>
          </p:cNvSpPr>
          <p:nvPr/>
        </p:nvSpPr>
        <p:spPr bwMode="auto">
          <a:xfrm>
            <a:off x="5076825" y="4581525"/>
            <a:ext cx="273685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Follow(A)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{c}</a:t>
            </a:r>
          </a:p>
          <a:p>
            <a:r>
              <a:rPr lang="en-US" altLang="zh-CN" sz="2400"/>
              <a:t>Follow(B)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{#}</a:t>
            </a:r>
          </a:p>
        </p:txBody>
      </p:sp>
      <p:sp>
        <p:nvSpPr>
          <p:cNvPr id="534542" name="Rectangle 14"/>
          <p:cNvSpPr>
            <a:spLocks noChangeArrowheads="1"/>
          </p:cNvSpPr>
          <p:nvPr/>
        </p:nvSpPr>
        <p:spPr bwMode="auto">
          <a:xfrm>
            <a:off x="4211638" y="2420938"/>
            <a:ext cx="3508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ym typeface="Symbol" pitchFamily="18" charset="2"/>
              </a:rPr>
              <a:t></a:t>
            </a:r>
            <a:endParaRPr lang="en-US" altLang="en-US" sz="2400" b="1">
              <a:sym typeface="Symbol" pitchFamily="18" charset="2"/>
            </a:endParaRPr>
          </a:p>
        </p:txBody>
      </p:sp>
      <p:sp>
        <p:nvSpPr>
          <p:cNvPr id="46092" name="Rectangle 15"/>
          <p:cNvSpPr>
            <a:spLocks noChangeArrowheads="1"/>
          </p:cNvSpPr>
          <p:nvPr/>
        </p:nvSpPr>
        <p:spPr bwMode="auto">
          <a:xfrm>
            <a:off x="1547813" y="4484688"/>
            <a:ext cx="23764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Follow(S)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{#}</a:t>
            </a:r>
            <a:endParaRPr lang="en-US" altLang="zh-CN" sz="400"/>
          </a:p>
        </p:txBody>
      </p:sp>
      <p:sp>
        <p:nvSpPr>
          <p:cNvPr id="46093" name="Rectangle 16"/>
          <p:cNvSpPr>
            <a:spLocks noChangeArrowheads="1"/>
          </p:cNvSpPr>
          <p:nvPr/>
        </p:nvSpPr>
        <p:spPr bwMode="auto">
          <a:xfrm>
            <a:off x="1547813" y="5013325"/>
            <a:ext cx="2736850" cy="1552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Follow(A)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 }</a:t>
            </a:r>
          </a:p>
          <a:p>
            <a:r>
              <a:rPr lang="en-US" altLang="zh-CN" sz="2400"/>
              <a:t>Follow(B)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 }</a:t>
            </a:r>
          </a:p>
          <a:p>
            <a:r>
              <a:rPr lang="en-US" altLang="zh-CN" sz="2400"/>
              <a:t>Follow(C)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 }</a:t>
            </a:r>
          </a:p>
          <a:p>
            <a:r>
              <a:rPr lang="en-US" altLang="zh-CN" sz="2400"/>
              <a:t>Follow(D)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3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41" grpId="0"/>
      <p:bldP spid="5345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例</a:t>
            </a:r>
            <a:r>
              <a:rPr lang="zh-CN" altLang="en-US" sz="3200" b="1">
                <a:latin typeface="楷体_GB2312" pitchFamily="49" charset="-122"/>
              </a:rPr>
              <a:t>：计算 </a:t>
            </a:r>
            <a:r>
              <a:rPr lang="en-US" altLang="zh-CN" sz="3200"/>
              <a:t>First </a:t>
            </a:r>
            <a:r>
              <a:rPr lang="zh-CN" altLang="en-US" sz="3200" b="1">
                <a:latin typeface="楷体_GB2312" pitchFamily="49" charset="-122"/>
              </a:rPr>
              <a:t>和 </a:t>
            </a:r>
            <a:r>
              <a:rPr lang="en-US" altLang="zh-CN" sz="3200"/>
              <a:t>Follow </a:t>
            </a:r>
            <a:r>
              <a:rPr lang="zh-CN" altLang="en-US" sz="3200" b="1">
                <a:latin typeface="楷体_GB2312" pitchFamily="49" charset="-122"/>
              </a:rPr>
              <a:t>集合</a:t>
            </a:r>
          </a:p>
        </p:txBody>
      </p:sp>
      <p:sp>
        <p:nvSpPr>
          <p:cNvPr id="4710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0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1" name="Rectangle 9"/>
          <p:cNvSpPr>
            <a:spLocks noChangeArrowheads="1"/>
          </p:cNvSpPr>
          <p:nvPr/>
        </p:nvSpPr>
        <p:spPr bwMode="auto">
          <a:xfrm>
            <a:off x="1403350" y="1916113"/>
            <a:ext cx="2952750" cy="2435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/>
              <a:t>文法 </a:t>
            </a:r>
            <a:r>
              <a:rPr lang="en-US" altLang="zh-CN" sz="2400"/>
              <a:t>G</a:t>
            </a:r>
            <a:r>
              <a:rPr lang="zh-CN" altLang="en-US" sz="2400"/>
              <a:t>（</a:t>
            </a:r>
            <a:r>
              <a:rPr lang="en-US" altLang="zh-CN" sz="2400"/>
              <a:t>S</a:t>
            </a:r>
            <a:r>
              <a:rPr lang="zh-CN" altLang="en-US" sz="2400"/>
              <a:t>）</a:t>
            </a:r>
            <a:r>
              <a:rPr lang="en-US" altLang="zh-CN" sz="2400"/>
              <a:t>:</a:t>
            </a:r>
          </a:p>
          <a:p>
            <a:endParaRPr lang="en-US" altLang="zh-CN" sz="1000"/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en-US" altLang="zh-CN" sz="2400"/>
              <a:t>S 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/>
              <a:t> AB</a:t>
            </a:r>
          </a:p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en-US" altLang="zh-CN" sz="2400"/>
              <a:t>A 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/>
              <a:t> Da</a:t>
            </a:r>
            <a:r>
              <a:rPr lang="en-US" altLang="zh-CN" sz="2400">
                <a:sym typeface="Symbol" pitchFamily="18" charset="2"/>
              </a:rPr>
              <a:t></a:t>
            </a:r>
            <a:r>
              <a:rPr lang="zh-CN" altLang="zh-CN" sz="2400">
                <a:sym typeface="Symbol" pitchFamily="18" charset="2"/>
              </a:rPr>
              <a:t></a:t>
            </a:r>
            <a:endParaRPr lang="en-US" altLang="zh-CN" sz="2400">
              <a:sym typeface="Symbol" pitchFamily="18" charset="2"/>
            </a:endParaRPr>
          </a:p>
          <a:p>
            <a:r>
              <a:rPr lang="zh-CN" altLang="en-US" sz="2400">
                <a:sym typeface="Symbol" pitchFamily="18" charset="2"/>
              </a:rPr>
              <a:t>（</a:t>
            </a:r>
            <a:r>
              <a:rPr lang="en-US" altLang="zh-CN" sz="2400">
                <a:sym typeface="Symbol" pitchFamily="18" charset="2"/>
              </a:rPr>
              <a:t>3</a:t>
            </a:r>
            <a:r>
              <a:rPr lang="zh-CN" altLang="en-US" sz="2400">
                <a:sym typeface="Symbol" pitchFamily="18" charset="2"/>
              </a:rPr>
              <a:t>）</a:t>
            </a:r>
            <a:r>
              <a:rPr lang="en-US" altLang="zh-CN" sz="2400">
                <a:sym typeface="Symbol" pitchFamily="18" charset="2"/>
              </a:rPr>
              <a:t>B  cC</a:t>
            </a:r>
          </a:p>
          <a:p>
            <a:r>
              <a:rPr lang="zh-CN" altLang="en-US" sz="2400">
                <a:sym typeface="Symbol" pitchFamily="18" charset="2"/>
              </a:rPr>
              <a:t>（</a:t>
            </a:r>
            <a:r>
              <a:rPr lang="en-US" altLang="zh-CN" sz="2400">
                <a:sym typeface="Symbol" pitchFamily="18" charset="2"/>
              </a:rPr>
              <a:t>4</a:t>
            </a:r>
            <a:r>
              <a:rPr lang="zh-CN" altLang="en-US" sz="2400">
                <a:sym typeface="Symbol" pitchFamily="18" charset="2"/>
              </a:rPr>
              <a:t>）</a:t>
            </a:r>
            <a:r>
              <a:rPr lang="en-US" altLang="zh-CN" sz="2400">
                <a:sym typeface="Symbol" pitchFamily="18" charset="2"/>
              </a:rPr>
              <a:t>C  aADC </a:t>
            </a:r>
            <a:r>
              <a:rPr lang="zh-CN" altLang="zh-CN" sz="2400">
                <a:sym typeface="Symbol" pitchFamily="18" charset="2"/>
              </a:rPr>
              <a:t></a:t>
            </a:r>
            <a:endParaRPr lang="en-US" altLang="zh-CN" sz="2400">
              <a:sym typeface="Symbol" pitchFamily="18" charset="2"/>
            </a:endParaRPr>
          </a:p>
          <a:p>
            <a:r>
              <a:rPr lang="zh-CN" altLang="en-US" sz="2400">
                <a:sym typeface="Symbol" pitchFamily="18" charset="2"/>
              </a:rPr>
              <a:t>（</a:t>
            </a:r>
            <a:r>
              <a:rPr lang="en-US" altLang="zh-CN" sz="2400">
                <a:sym typeface="Symbol" pitchFamily="18" charset="2"/>
              </a:rPr>
              <a:t>5</a:t>
            </a:r>
            <a:r>
              <a:rPr lang="zh-CN" altLang="en-US" sz="2400">
                <a:sym typeface="Symbol" pitchFamily="18" charset="2"/>
              </a:rPr>
              <a:t>）</a:t>
            </a:r>
            <a:r>
              <a:rPr lang="en-US" altLang="zh-CN" sz="2400">
                <a:sym typeface="Symbol" pitchFamily="18" charset="2"/>
              </a:rPr>
              <a:t>D  b</a:t>
            </a:r>
            <a:r>
              <a:rPr lang="zh-CN" altLang="zh-CN" sz="2400">
                <a:sym typeface="Symbol" pitchFamily="18" charset="2"/>
              </a:rPr>
              <a:t></a:t>
            </a:r>
            <a:endParaRPr lang="en-US" altLang="zh-CN" sz="2400">
              <a:sym typeface="Symbol" pitchFamily="18" charset="2"/>
            </a:endParaRPr>
          </a:p>
        </p:txBody>
      </p:sp>
      <p:sp>
        <p:nvSpPr>
          <p:cNvPr id="47112" name="Rectangle 10"/>
          <p:cNvSpPr>
            <a:spLocks noChangeArrowheads="1"/>
          </p:cNvSpPr>
          <p:nvPr/>
        </p:nvSpPr>
        <p:spPr bwMode="auto">
          <a:xfrm>
            <a:off x="5075238" y="1917700"/>
            <a:ext cx="2952750" cy="215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First(B)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{c}</a:t>
            </a:r>
          </a:p>
          <a:p>
            <a:endParaRPr lang="en-US" altLang="zh-CN" sz="400"/>
          </a:p>
          <a:p>
            <a:r>
              <a:rPr lang="en-US" altLang="zh-CN" sz="2400"/>
              <a:t>First(</a:t>
            </a:r>
            <a:r>
              <a:rPr lang="zh-CN" altLang="zh-CN" sz="2400">
                <a:sym typeface="Symbol" pitchFamily="18" charset="2"/>
              </a:rPr>
              <a:t></a:t>
            </a:r>
            <a:r>
              <a:rPr lang="en-US" altLang="zh-CN" sz="2400"/>
              <a:t>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</a:t>
            </a:r>
            <a:r>
              <a:rPr lang="zh-CN" altLang="zh-CN" sz="2400">
                <a:sym typeface="Symbol" pitchFamily="18" charset="2"/>
              </a:rPr>
              <a:t></a:t>
            </a:r>
            <a:r>
              <a:rPr lang="en-US" altLang="zh-CN" sz="2400"/>
              <a:t>}</a:t>
            </a:r>
          </a:p>
          <a:p>
            <a:endParaRPr lang="en-US" altLang="zh-CN" sz="400"/>
          </a:p>
          <a:p>
            <a:r>
              <a:rPr lang="en-US" altLang="zh-CN" sz="2400"/>
              <a:t>First(a)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{a}</a:t>
            </a:r>
          </a:p>
          <a:p>
            <a:endParaRPr lang="en-US" altLang="zh-CN" sz="400"/>
          </a:p>
          <a:p>
            <a:r>
              <a:rPr lang="en-US" altLang="zh-CN" sz="2400"/>
              <a:t>First(DC)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{b, a, </a:t>
            </a:r>
            <a:r>
              <a:rPr lang="zh-CN" altLang="zh-CN" sz="2400">
                <a:sym typeface="Symbol" pitchFamily="18" charset="2"/>
              </a:rPr>
              <a:t></a:t>
            </a:r>
            <a:r>
              <a:rPr lang="en-US" altLang="zh-CN" sz="2400"/>
              <a:t>}</a:t>
            </a:r>
          </a:p>
          <a:p>
            <a:endParaRPr lang="en-US" altLang="zh-CN" sz="400"/>
          </a:p>
          <a:p>
            <a:r>
              <a:rPr lang="en-US" altLang="zh-CN" sz="2400"/>
              <a:t>First(C)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{a, </a:t>
            </a:r>
            <a:r>
              <a:rPr lang="zh-CN" altLang="zh-CN" sz="2400">
                <a:sym typeface="Symbol" pitchFamily="18" charset="2"/>
              </a:rPr>
              <a:t></a:t>
            </a:r>
            <a:r>
              <a:rPr lang="en-US" altLang="zh-CN" sz="2400"/>
              <a:t>}</a:t>
            </a:r>
          </a:p>
        </p:txBody>
      </p:sp>
      <p:sp>
        <p:nvSpPr>
          <p:cNvPr id="47113" name="Rectangle 1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  <p:sp>
        <p:nvSpPr>
          <p:cNvPr id="535564" name="Rectangle 12"/>
          <p:cNvSpPr>
            <a:spLocks noChangeArrowheads="1"/>
          </p:cNvSpPr>
          <p:nvPr/>
        </p:nvSpPr>
        <p:spPr bwMode="auto">
          <a:xfrm>
            <a:off x="5076825" y="4581525"/>
            <a:ext cx="27368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Follow(D)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{a}</a:t>
            </a:r>
          </a:p>
        </p:txBody>
      </p:sp>
      <p:sp>
        <p:nvSpPr>
          <p:cNvPr id="535565" name="Rectangle 13"/>
          <p:cNvSpPr>
            <a:spLocks noChangeArrowheads="1"/>
          </p:cNvSpPr>
          <p:nvPr/>
        </p:nvSpPr>
        <p:spPr bwMode="auto">
          <a:xfrm>
            <a:off x="4211638" y="2781300"/>
            <a:ext cx="3508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ym typeface="Symbol" pitchFamily="18" charset="2"/>
              </a:rPr>
              <a:t></a:t>
            </a:r>
            <a:endParaRPr lang="en-US" altLang="en-US" sz="2400" b="1">
              <a:sym typeface="Symbol" pitchFamily="18" charset="2"/>
            </a:endParaRPr>
          </a:p>
        </p:txBody>
      </p:sp>
      <p:sp>
        <p:nvSpPr>
          <p:cNvPr id="47116" name="Rectangle 14"/>
          <p:cNvSpPr>
            <a:spLocks noChangeArrowheads="1"/>
          </p:cNvSpPr>
          <p:nvPr/>
        </p:nvSpPr>
        <p:spPr bwMode="auto">
          <a:xfrm>
            <a:off x="1547813" y="4484688"/>
            <a:ext cx="23764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Follow(S)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{#}</a:t>
            </a:r>
            <a:endParaRPr lang="en-US" altLang="zh-CN" sz="400"/>
          </a:p>
        </p:txBody>
      </p:sp>
      <p:sp>
        <p:nvSpPr>
          <p:cNvPr id="47117" name="Rectangle 15"/>
          <p:cNvSpPr>
            <a:spLocks noChangeArrowheads="1"/>
          </p:cNvSpPr>
          <p:nvPr/>
        </p:nvSpPr>
        <p:spPr bwMode="auto">
          <a:xfrm>
            <a:off x="1547813" y="5013325"/>
            <a:ext cx="2736850" cy="1552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Follow(A)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{c}</a:t>
            </a:r>
          </a:p>
          <a:p>
            <a:r>
              <a:rPr lang="en-US" altLang="zh-CN" sz="2400"/>
              <a:t>Follow(B)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{#}</a:t>
            </a:r>
          </a:p>
          <a:p>
            <a:r>
              <a:rPr lang="en-US" altLang="zh-CN" sz="2400"/>
              <a:t>Follow(C)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 }</a:t>
            </a:r>
          </a:p>
          <a:p>
            <a:r>
              <a:rPr lang="en-US" altLang="zh-CN" sz="2400"/>
              <a:t>Follow(D)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5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3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64" grpId="0"/>
      <p:bldP spid="53556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4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例</a:t>
            </a:r>
            <a:r>
              <a:rPr lang="zh-CN" altLang="en-US" sz="3200" b="1">
                <a:latin typeface="楷体_GB2312" pitchFamily="49" charset="-122"/>
              </a:rPr>
              <a:t>：计算 </a:t>
            </a:r>
            <a:r>
              <a:rPr lang="en-US" altLang="zh-CN" sz="3200"/>
              <a:t>First </a:t>
            </a:r>
            <a:r>
              <a:rPr lang="zh-CN" altLang="en-US" sz="3200" b="1">
                <a:latin typeface="楷体_GB2312" pitchFamily="49" charset="-122"/>
              </a:rPr>
              <a:t>和 </a:t>
            </a:r>
            <a:r>
              <a:rPr lang="en-US" altLang="zh-CN" sz="3200"/>
              <a:t>Follow </a:t>
            </a:r>
            <a:r>
              <a:rPr lang="zh-CN" altLang="en-US" sz="3200" b="1">
                <a:latin typeface="楷体_GB2312" pitchFamily="49" charset="-122"/>
              </a:rPr>
              <a:t>集合</a:t>
            </a:r>
          </a:p>
        </p:txBody>
      </p:sp>
      <p:sp>
        <p:nvSpPr>
          <p:cNvPr id="4813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5" name="Rectangle 9"/>
          <p:cNvSpPr>
            <a:spLocks noChangeArrowheads="1"/>
          </p:cNvSpPr>
          <p:nvPr/>
        </p:nvSpPr>
        <p:spPr bwMode="auto">
          <a:xfrm>
            <a:off x="1403350" y="1916113"/>
            <a:ext cx="2952750" cy="2435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/>
              <a:t>文法 </a:t>
            </a:r>
            <a:r>
              <a:rPr lang="en-US" altLang="zh-CN" sz="2400"/>
              <a:t>G</a:t>
            </a:r>
            <a:r>
              <a:rPr lang="zh-CN" altLang="en-US" sz="2400"/>
              <a:t>（</a:t>
            </a:r>
            <a:r>
              <a:rPr lang="en-US" altLang="zh-CN" sz="2400"/>
              <a:t>S</a:t>
            </a:r>
            <a:r>
              <a:rPr lang="zh-CN" altLang="en-US" sz="2400"/>
              <a:t>）</a:t>
            </a:r>
            <a:r>
              <a:rPr lang="en-US" altLang="zh-CN" sz="2400"/>
              <a:t>:</a:t>
            </a:r>
          </a:p>
          <a:p>
            <a:endParaRPr lang="en-US" altLang="zh-CN" sz="1000"/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en-US" altLang="zh-CN" sz="2400"/>
              <a:t>S 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/>
              <a:t> AB</a:t>
            </a:r>
          </a:p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en-US" altLang="zh-CN" sz="2400"/>
              <a:t>A 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/>
              <a:t> Da</a:t>
            </a:r>
            <a:r>
              <a:rPr lang="en-US" altLang="zh-CN" sz="2400">
                <a:sym typeface="Symbol" pitchFamily="18" charset="2"/>
              </a:rPr>
              <a:t></a:t>
            </a:r>
            <a:r>
              <a:rPr lang="zh-CN" altLang="zh-CN" sz="2400">
                <a:sym typeface="Symbol" pitchFamily="18" charset="2"/>
              </a:rPr>
              <a:t></a:t>
            </a:r>
            <a:endParaRPr lang="en-US" altLang="zh-CN" sz="2400">
              <a:sym typeface="Symbol" pitchFamily="18" charset="2"/>
            </a:endParaRPr>
          </a:p>
          <a:p>
            <a:r>
              <a:rPr lang="zh-CN" altLang="en-US" sz="2400">
                <a:sym typeface="Symbol" pitchFamily="18" charset="2"/>
              </a:rPr>
              <a:t>（</a:t>
            </a:r>
            <a:r>
              <a:rPr lang="en-US" altLang="zh-CN" sz="2400">
                <a:sym typeface="Symbol" pitchFamily="18" charset="2"/>
              </a:rPr>
              <a:t>3</a:t>
            </a:r>
            <a:r>
              <a:rPr lang="zh-CN" altLang="en-US" sz="2400">
                <a:sym typeface="Symbol" pitchFamily="18" charset="2"/>
              </a:rPr>
              <a:t>）</a:t>
            </a:r>
            <a:r>
              <a:rPr lang="en-US" altLang="zh-CN" sz="2400">
                <a:sym typeface="Symbol" pitchFamily="18" charset="2"/>
              </a:rPr>
              <a:t>B  cC</a:t>
            </a:r>
          </a:p>
          <a:p>
            <a:r>
              <a:rPr lang="zh-CN" altLang="en-US" sz="2400">
                <a:sym typeface="Symbol" pitchFamily="18" charset="2"/>
              </a:rPr>
              <a:t>（</a:t>
            </a:r>
            <a:r>
              <a:rPr lang="en-US" altLang="zh-CN" sz="2400">
                <a:sym typeface="Symbol" pitchFamily="18" charset="2"/>
              </a:rPr>
              <a:t>4</a:t>
            </a:r>
            <a:r>
              <a:rPr lang="zh-CN" altLang="en-US" sz="2400">
                <a:sym typeface="Symbol" pitchFamily="18" charset="2"/>
              </a:rPr>
              <a:t>）</a:t>
            </a:r>
            <a:r>
              <a:rPr lang="en-US" altLang="zh-CN" sz="2400">
                <a:sym typeface="Symbol" pitchFamily="18" charset="2"/>
              </a:rPr>
              <a:t>C  aADC </a:t>
            </a:r>
            <a:r>
              <a:rPr lang="zh-CN" altLang="zh-CN" sz="2400">
                <a:sym typeface="Symbol" pitchFamily="18" charset="2"/>
              </a:rPr>
              <a:t></a:t>
            </a:r>
            <a:endParaRPr lang="en-US" altLang="zh-CN" sz="2400">
              <a:sym typeface="Symbol" pitchFamily="18" charset="2"/>
            </a:endParaRPr>
          </a:p>
          <a:p>
            <a:r>
              <a:rPr lang="zh-CN" altLang="en-US" sz="2400">
                <a:sym typeface="Symbol" pitchFamily="18" charset="2"/>
              </a:rPr>
              <a:t>（</a:t>
            </a:r>
            <a:r>
              <a:rPr lang="en-US" altLang="zh-CN" sz="2400">
                <a:sym typeface="Symbol" pitchFamily="18" charset="2"/>
              </a:rPr>
              <a:t>5</a:t>
            </a:r>
            <a:r>
              <a:rPr lang="zh-CN" altLang="en-US" sz="2400">
                <a:sym typeface="Symbol" pitchFamily="18" charset="2"/>
              </a:rPr>
              <a:t>）</a:t>
            </a:r>
            <a:r>
              <a:rPr lang="en-US" altLang="zh-CN" sz="2400">
                <a:sym typeface="Symbol" pitchFamily="18" charset="2"/>
              </a:rPr>
              <a:t>D  b</a:t>
            </a:r>
            <a:r>
              <a:rPr lang="zh-CN" altLang="zh-CN" sz="2400">
                <a:sym typeface="Symbol" pitchFamily="18" charset="2"/>
              </a:rPr>
              <a:t></a:t>
            </a:r>
            <a:endParaRPr lang="en-US" altLang="zh-CN" sz="2400">
              <a:sym typeface="Symbol" pitchFamily="18" charset="2"/>
            </a:endParaRPr>
          </a:p>
        </p:txBody>
      </p:sp>
      <p:sp>
        <p:nvSpPr>
          <p:cNvPr id="48136" name="Rectangle 10"/>
          <p:cNvSpPr>
            <a:spLocks noChangeArrowheads="1"/>
          </p:cNvSpPr>
          <p:nvPr/>
        </p:nvSpPr>
        <p:spPr bwMode="auto">
          <a:xfrm>
            <a:off x="5075238" y="1917700"/>
            <a:ext cx="2952750" cy="215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First(B)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{c}</a:t>
            </a:r>
          </a:p>
          <a:p>
            <a:endParaRPr lang="en-US" altLang="zh-CN" sz="400"/>
          </a:p>
          <a:p>
            <a:r>
              <a:rPr lang="en-US" altLang="zh-CN" sz="2400"/>
              <a:t>First(</a:t>
            </a:r>
            <a:r>
              <a:rPr lang="zh-CN" altLang="zh-CN" sz="2400">
                <a:sym typeface="Symbol" pitchFamily="18" charset="2"/>
              </a:rPr>
              <a:t></a:t>
            </a:r>
            <a:r>
              <a:rPr lang="en-US" altLang="zh-CN" sz="2400"/>
              <a:t>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</a:t>
            </a:r>
            <a:r>
              <a:rPr lang="zh-CN" altLang="zh-CN" sz="2400">
                <a:sym typeface="Symbol" pitchFamily="18" charset="2"/>
              </a:rPr>
              <a:t></a:t>
            </a:r>
            <a:r>
              <a:rPr lang="en-US" altLang="zh-CN" sz="2400"/>
              <a:t>}</a:t>
            </a:r>
          </a:p>
          <a:p>
            <a:endParaRPr lang="en-US" altLang="zh-CN" sz="400"/>
          </a:p>
          <a:p>
            <a:r>
              <a:rPr lang="en-US" altLang="zh-CN" sz="2400"/>
              <a:t>First(a)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{a}</a:t>
            </a:r>
          </a:p>
          <a:p>
            <a:endParaRPr lang="en-US" altLang="zh-CN" sz="400"/>
          </a:p>
          <a:p>
            <a:r>
              <a:rPr lang="en-US" altLang="zh-CN" sz="2400"/>
              <a:t>First(DC)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{b, a, </a:t>
            </a:r>
            <a:r>
              <a:rPr lang="zh-CN" altLang="zh-CN" sz="2400">
                <a:sym typeface="Symbol" pitchFamily="18" charset="2"/>
              </a:rPr>
              <a:t></a:t>
            </a:r>
            <a:r>
              <a:rPr lang="en-US" altLang="zh-CN" sz="2400"/>
              <a:t>}</a:t>
            </a:r>
          </a:p>
          <a:p>
            <a:endParaRPr lang="en-US" altLang="zh-CN" sz="400"/>
          </a:p>
          <a:p>
            <a:r>
              <a:rPr lang="en-US" altLang="zh-CN" sz="2400"/>
              <a:t>First(C)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{a, </a:t>
            </a:r>
            <a:r>
              <a:rPr lang="zh-CN" altLang="zh-CN" sz="2400">
                <a:sym typeface="Symbol" pitchFamily="18" charset="2"/>
              </a:rPr>
              <a:t></a:t>
            </a:r>
            <a:r>
              <a:rPr lang="en-US" altLang="zh-CN" sz="2400"/>
              <a:t>}</a:t>
            </a:r>
          </a:p>
        </p:txBody>
      </p:sp>
      <p:sp>
        <p:nvSpPr>
          <p:cNvPr id="48137" name="Rectangle 1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  <p:sp>
        <p:nvSpPr>
          <p:cNvPr id="536588" name="Rectangle 12"/>
          <p:cNvSpPr>
            <a:spLocks noChangeArrowheads="1"/>
          </p:cNvSpPr>
          <p:nvPr/>
        </p:nvSpPr>
        <p:spPr bwMode="auto">
          <a:xfrm>
            <a:off x="5076825" y="4581525"/>
            <a:ext cx="27368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Follow(C)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{#}</a:t>
            </a:r>
          </a:p>
        </p:txBody>
      </p:sp>
      <p:sp>
        <p:nvSpPr>
          <p:cNvPr id="536589" name="Rectangle 13"/>
          <p:cNvSpPr>
            <a:spLocks noChangeArrowheads="1"/>
          </p:cNvSpPr>
          <p:nvPr/>
        </p:nvSpPr>
        <p:spPr bwMode="auto">
          <a:xfrm>
            <a:off x="4211638" y="3213100"/>
            <a:ext cx="3508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ym typeface="Symbol" pitchFamily="18" charset="2"/>
              </a:rPr>
              <a:t></a:t>
            </a:r>
            <a:endParaRPr lang="en-US" altLang="en-US" sz="2400" b="1">
              <a:sym typeface="Symbol" pitchFamily="18" charset="2"/>
            </a:endParaRPr>
          </a:p>
        </p:txBody>
      </p:sp>
      <p:sp>
        <p:nvSpPr>
          <p:cNvPr id="48140" name="Rectangle 14"/>
          <p:cNvSpPr>
            <a:spLocks noChangeArrowheads="1"/>
          </p:cNvSpPr>
          <p:nvPr/>
        </p:nvSpPr>
        <p:spPr bwMode="auto">
          <a:xfrm>
            <a:off x="1547813" y="4484688"/>
            <a:ext cx="23764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Follow(S)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{#}</a:t>
            </a:r>
            <a:endParaRPr lang="en-US" altLang="zh-CN" sz="400"/>
          </a:p>
        </p:txBody>
      </p:sp>
      <p:sp>
        <p:nvSpPr>
          <p:cNvPr id="48141" name="Rectangle 15"/>
          <p:cNvSpPr>
            <a:spLocks noChangeArrowheads="1"/>
          </p:cNvSpPr>
          <p:nvPr/>
        </p:nvSpPr>
        <p:spPr bwMode="auto">
          <a:xfrm>
            <a:off x="1547813" y="5013325"/>
            <a:ext cx="2736850" cy="1552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Follow(A)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{c}</a:t>
            </a:r>
          </a:p>
          <a:p>
            <a:r>
              <a:rPr lang="en-US" altLang="zh-CN" sz="2400"/>
              <a:t>Follow(B)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{#}</a:t>
            </a:r>
          </a:p>
          <a:p>
            <a:r>
              <a:rPr lang="en-US" altLang="zh-CN" sz="2400"/>
              <a:t>Follow(C)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 }</a:t>
            </a:r>
          </a:p>
          <a:p>
            <a:r>
              <a:rPr lang="en-US" altLang="zh-CN" sz="2400"/>
              <a:t>Follow(D)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{a}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3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8" grpId="0"/>
      <p:bldP spid="53658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例</a:t>
            </a:r>
            <a:r>
              <a:rPr lang="zh-CN" altLang="en-US" sz="3200" b="1">
                <a:latin typeface="楷体_GB2312" pitchFamily="49" charset="-122"/>
              </a:rPr>
              <a:t>：计算 </a:t>
            </a:r>
            <a:r>
              <a:rPr lang="en-US" altLang="zh-CN" sz="3200"/>
              <a:t>First </a:t>
            </a:r>
            <a:r>
              <a:rPr lang="zh-CN" altLang="en-US" sz="3200" b="1">
                <a:latin typeface="楷体_GB2312" pitchFamily="49" charset="-122"/>
              </a:rPr>
              <a:t>和 </a:t>
            </a:r>
            <a:r>
              <a:rPr lang="en-US" altLang="zh-CN" sz="3200"/>
              <a:t>Follow </a:t>
            </a:r>
            <a:r>
              <a:rPr lang="zh-CN" altLang="en-US" sz="3200" b="1">
                <a:latin typeface="楷体_GB2312" pitchFamily="49" charset="-122"/>
              </a:rPr>
              <a:t>集合</a:t>
            </a:r>
          </a:p>
        </p:txBody>
      </p:sp>
      <p:sp>
        <p:nvSpPr>
          <p:cNvPr id="4915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9" name="Rectangle 9"/>
          <p:cNvSpPr>
            <a:spLocks noChangeArrowheads="1"/>
          </p:cNvSpPr>
          <p:nvPr/>
        </p:nvSpPr>
        <p:spPr bwMode="auto">
          <a:xfrm>
            <a:off x="1403350" y="1916113"/>
            <a:ext cx="2952750" cy="2435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/>
              <a:t>文法 </a:t>
            </a:r>
            <a:r>
              <a:rPr lang="en-US" altLang="zh-CN" sz="2400"/>
              <a:t>G</a:t>
            </a:r>
            <a:r>
              <a:rPr lang="zh-CN" altLang="en-US" sz="2400"/>
              <a:t>（</a:t>
            </a:r>
            <a:r>
              <a:rPr lang="en-US" altLang="zh-CN" sz="2400"/>
              <a:t>S</a:t>
            </a:r>
            <a:r>
              <a:rPr lang="zh-CN" altLang="en-US" sz="2400"/>
              <a:t>）</a:t>
            </a:r>
            <a:r>
              <a:rPr lang="en-US" altLang="zh-CN" sz="2400"/>
              <a:t>:</a:t>
            </a:r>
          </a:p>
          <a:p>
            <a:endParaRPr lang="en-US" altLang="zh-CN" sz="1000"/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en-US" altLang="zh-CN" sz="2400"/>
              <a:t>S 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/>
              <a:t> AB</a:t>
            </a:r>
          </a:p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en-US" altLang="zh-CN" sz="2400"/>
              <a:t>A 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/>
              <a:t> Da</a:t>
            </a:r>
            <a:r>
              <a:rPr lang="en-US" altLang="zh-CN" sz="2400">
                <a:sym typeface="Symbol" pitchFamily="18" charset="2"/>
              </a:rPr>
              <a:t></a:t>
            </a:r>
            <a:r>
              <a:rPr lang="zh-CN" altLang="zh-CN" sz="2400">
                <a:sym typeface="Symbol" pitchFamily="18" charset="2"/>
              </a:rPr>
              <a:t></a:t>
            </a:r>
            <a:endParaRPr lang="en-US" altLang="zh-CN" sz="2400">
              <a:sym typeface="Symbol" pitchFamily="18" charset="2"/>
            </a:endParaRPr>
          </a:p>
          <a:p>
            <a:r>
              <a:rPr lang="zh-CN" altLang="en-US" sz="2400">
                <a:sym typeface="Symbol" pitchFamily="18" charset="2"/>
              </a:rPr>
              <a:t>（</a:t>
            </a:r>
            <a:r>
              <a:rPr lang="en-US" altLang="zh-CN" sz="2400">
                <a:sym typeface="Symbol" pitchFamily="18" charset="2"/>
              </a:rPr>
              <a:t>3</a:t>
            </a:r>
            <a:r>
              <a:rPr lang="zh-CN" altLang="en-US" sz="2400">
                <a:sym typeface="Symbol" pitchFamily="18" charset="2"/>
              </a:rPr>
              <a:t>）</a:t>
            </a:r>
            <a:r>
              <a:rPr lang="en-US" altLang="zh-CN" sz="2400">
                <a:sym typeface="Symbol" pitchFamily="18" charset="2"/>
              </a:rPr>
              <a:t>B  cC</a:t>
            </a:r>
          </a:p>
          <a:p>
            <a:r>
              <a:rPr lang="zh-CN" altLang="en-US" sz="2400">
                <a:sym typeface="Symbol" pitchFamily="18" charset="2"/>
              </a:rPr>
              <a:t>（</a:t>
            </a:r>
            <a:r>
              <a:rPr lang="en-US" altLang="zh-CN" sz="2400">
                <a:sym typeface="Symbol" pitchFamily="18" charset="2"/>
              </a:rPr>
              <a:t>4</a:t>
            </a:r>
            <a:r>
              <a:rPr lang="zh-CN" altLang="en-US" sz="2400">
                <a:sym typeface="Symbol" pitchFamily="18" charset="2"/>
              </a:rPr>
              <a:t>）</a:t>
            </a:r>
            <a:r>
              <a:rPr lang="en-US" altLang="zh-CN" sz="2400">
                <a:sym typeface="Symbol" pitchFamily="18" charset="2"/>
              </a:rPr>
              <a:t>C  aADC </a:t>
            </a:r>
            <a:r>
              <a:rPr lang="zh-CN" altLang="zh-CN" sz="2400">
                <a:sym typeface="Symbol" pitchFamily="18" charset="2"/>
              </a:rPr>
              <a:t></a:t>
            </a:r>
            <a:endParaRPr lang="en-US" altLang="zh-CN" sz="2400">
              <a:sym typeface="Symbol" pitchFamily="18" charset="2"/>
            </a:endParaRPr>
          </a:p>
          <a:p>
            <a:r>
              <a:rPr lang="zh-CN" altLang="en-US" sz="2400">
                <a:sym typeface="Symbol" pitchFamily="18" charset="2"/>
              </a:rPr>
              <a:t>（</a:t>
            </a:r>
            <a:r>
              <a:rPr lang="en-US" altLang="zh-CN" sz="2400">
                <a:sym typeface="Symbol" pitchFamily="18" charset="2"/>
              </a:rPr>
              <a:t>5</a:t>
            </a:r>
            <a:r>
              <a:rPr lang="zh-CN" altLang="en-US" sz="2400">
                <a:sym typeface="Symbol" pitchFamily="18" charset="2"/>
              </a:rPr>
              <a:t>）</a:t>
            </a:r>
            <a:r>
              <a:rPr lang="en-US" altLang="zh-CN" sz="2400">
                <a:sym typeface="Symbol" pitchFamily="18" charset="2"/>
              </a:rPr>
              <a:t>D  b</a:t>
            </a:r>
            <a:r>
              <a:rPr lang="zh-CN" altLang="zh-CN" sz="2400">
                <a:sym typeface="Symbol" pitchFamily="18" charset="2"/>
              </a:rPr>
              <a:t></a:t>
            </a:r>
            <a:endParaRPr lang="en-US" altLang="zh-CN" sz="2400">
              <a:sym typeface="Symbol" pitchFamily="18" charset="2"/>
            </a:endParaRPr>
          </a:p>
        </p:txBody>
      </p:sp>
      <p:sp>
        <p:nvSpPr>
          <p:cNvPr id="49160" name="Rectangle 10"/>
          <p:cNvSpPr>
            <a:spLocks noChangeArrowheads="1"/>
          </p:cNvSpPr>
          <p:nvPr/>
        </p:nvSpPr>
        <p:spPr bwMode="auto">
          <a:xfrm>
            <a:off x="5075238" y="1917700"/>
            <a:ext cx="2952750" cy="215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First(B)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{c}</a:t>
            </a:r>
          </a:p>
          <a:p>
            <a:endParaRPr lang="en-US" altLang="zh-CN" sz="400"/>
          </a:p>
          <a:p>
            <a:r>
              <a:rPr lang="en-US" altLang="zh-CN" sz="2400"/>
              <a:t>First(</a:t>
            </a:r>
            <a:r>
              <a:rPr lang="zh-CN" altLang="zh-CN" sz="2400">
                <a:sym typeface="Symbol" pitchFamily="18" charset="2"/>
              </a:rPr>
              <a:t></a:t>
            </a:r>
            <a:r>
              <a:rPr lang="en-US" altLang="zh-CN" sz="2400"/>
              <a:t>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</a:t>
            </a:r>
            <a:r>
              <a:rPr lang="zh-CN" altLang="zh-CN" sz="2400">
                <a:sym typeface="Symbol" pitchFamily="18" charset="2"/>
              </a:rPr>
              <a:t></a:t>
            </a:r>
            <a:r>
              <a:rPr lang="en-US" altLang="zh-CN" sz="2400"/>
              <a:t>}</a:t>
            </a:r>
          </a:p>
          <a:p>
            <a:endParaRPr lang="en-US" altLang="zh-CN" sz="400"/>
          </a:p>
          <a:p>
            <a:r>
              <a:rPr lang="en-US" altLang="zh-CN" sz="2400"/>
              <a:t>First(a)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{a}</a:t>
            </a:r>
          </a:p>
          <a:p>
            <a:endParaRPr lang="en-US" altLang="zh-CN" sz="400"/>
          </a:p>
          <a:p>
            <a:r>
              <a:rPr lang="en-US" altLang="zh-CN" sz="2400"/>
              <a:t>First(DC)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{b, a, </a:t>
            </a:r>
            <a:r>
              <a:rPr lang="zh-CN" altLang="zh-CN" sz="2400">
                <a:sym typeface="Symbol" pitchFamily="18" charset="2"/>
              </a:rPr>
              <a:t></a:t>
            </a:r>
            <a:r>
              <a:rPr lang="en-US" altLang="zh-CN" sz="2400"/>
              <a:t>}</a:t>
            </a:r>
          </a:p>
          <a:p>
            <a:endParaRPr lang="en-US" altLang="zh-CN" sz="400"/>
          </a:p>
          <a:p>
            <a:r>
              <a:rPr lang="en-US" altLang="zh-CN" sz="2400"/>
              <a:t>First(C)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{a, </a:t>
            </a:r>
            <a:r>
              <a:rPr lang="zh-CN" altLang="zh-CN" sz="2400">
                <a:sym typeface="Symbol" pitchFamily="18" charset="2"/>
              </a:rPr>
              <a:t></a:t>
            </a:r>
            <a:r>
              <a:rPr lang="en-US" altLang="zh-CN" sz="2400"/>
              <a:t>}</a:t>
            </a:r>
          </a:p>
        </p:txBody>
      </p:sp>
      <p:sp>
        <p:nvSpPr>
          <p:cNvPr id="49161" name="Rectangle 1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  <p:sp>
        <p:nvSpPr>
          <p:cNvPr id="537612" name="Rectangle 12"/>
          <p:cNvSpPr>
            <a:spLocks noChangeArrowheads="1"/>
          </p:cNvSpPr>
          <p:nvPr/>
        </p:nvSpPr>
        <p:spPr bwMode="auto">
          <a:xfrm>
            <a:off x="5076825" y="4581525"/>
            <a:ext cx="33115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Follow(A)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{c,b,a, #}</a:t>
            </a:r>
          </a:p>
        </p:txBody>
      </p:sp>
      <p:sp>
        <p:nvSpPr>
          <p:cNvPr id="537613" name="Rectangle 13"/>
          <p:cNvSpPr>
            <a:spLocks noChangeArrowheads="1"/>
          </p:cNvSpPr>
          <p:nvPr/>
        </p:nvSpPr>
        <p:spPr bwMode="auto">
          <a:xfrm>
            <a:off x="4211638" y="3548063"/>
            <a:ext cx="3508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ym typeface="Symbol" pitchFamily="18" charset="2"/>
              </a:rPr>
              <a:t></a:t>
            </a:r>
            <a:endParaRPr lang="en-US" altLang="en-US" sz="2400" b="1">
              <a:sym typeface="Symbol" pitchFamily="18" charset="2"/>
            </a:endParaRPr>
          </a:p>
        </p:txBody>
      </p:sp>
      <p:sp>
        <p:nvSpPr>
          <p:cNvPr id="49164" name="Rectangle 14"/>
          <p:cNvSpPr>
            <a:spLocks noChangeArrowheads="1"/>
          </p:cNvSpPr>
          <p:nvPr/>
        </p:nvSpPr>
        <p:spPr bwMode="auto">
          <a:xfrm>
            <a:off x="1547813" y="4484688"/>
            <a:ext cx="23764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Follow(S)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{#}</a:t>
            </a:r>
            <a:endParaRPr lang="en-US" altLang="zh-CN" sz="400"/>
          </a:p>
        </p:txBody>
      </p:sp>
      <p:sp>
        <p:nvSpPr>
          <p:cNvPr id="49165" name="Rectangle 15"/>
          <p:cNvSpPr>
            <a:spLocks noChangeArrowheads="1"/>
          </p:cNvSpPr>
          <p:nvPr/>
        </p:nvSpPr>
        <p:spPr bwMode="auto">
          <a:xfrm>
            <a:off x="1547813" y="5013325"/>
            <a:ext cx="2736850" cy="1552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Follow(A)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{c}</a:t>
            </a:r>
          </a:p>
          <a:p>
            <a:r>
              <a:rPr lang="en-US" altLang="zh-CN" sz="2400"/>
              <a:t>Follow(B)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{#}</a:t>
            </a:r>
          </a:p>
          <a:p>
            <a:r>
              <a:rPr lang="en-US" altLang="zh-CN" sz="2400"/>
              <a:t>Follow(C)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{#}</a:t>
            </a:r>
          </a:p>
          <a:p>
            <a:r>
              <a:rPr lang="en-US" altLang="zh-CN" sz="2400"/>
              <a:t>Follow(D)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{a}</a:t>
            </a:r>
          </a:p>
        </p:txBody>
      </p:sp>
      <p:sp>
        <p:nvSpPr>
          <p:cNvPr id="537616" name="Rectangle 16"/>
          <p:cNvSpPr>
            <a:spLocks noChangeArrowheads="1"/>
          </p:cNvSpPr>
          <p:nvPr/>
        </p:nvSpPr>
        <p:spPr bwMode="auto">
          <a:xfrm>
            <a:off x="5076825" y="5059363"/>
            <a:ext cx="33115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Follow(D)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{a, #}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3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37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12" grpId="0"/>
      <p:bldP spid="537613" grpId="0"/>
      <p:bldP spid="5376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4"/>
          <p:cNvSpPr txBox="1">
            <a:spLocks noChangeArrowheads="1"/>
          </p:cNvSpPr>
          <p:nvPr/>
        </p:nvSpPr>
        <p:spPr bwMode="auto">
          <a:xfrm>
            <a:off x="755650" y="1125538"/>
            <a:ext cx="828084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楷体_GB2312" pitchFamily="49" charset="-122"/>
              </a:rPr>
              <a:t>例</a:t>
            </a:r>
            <a:r>
              <a:rPr lang="zh-CN" altLang="en-US" b="1" dirty="0">
                <a:latin typeface="楷体_GB2312" pitchFamily="49" charset="-122"/>
              </a:rPr>
              <a:t>：</a:t>
            </a:r>
            <a:r>
              <a:rPr lang="zh-CN" altLang="en-US" b="1" dirty="0"/>
              <a:t>如果 </a:t>
            </a:r>
            <a:r>
              <a:rPr lang="zh-CN" altLang="en-US" b="1" dirty="0">
                <a:sym typeface="Symbol" pitchFamily="18" charset="2"/>
              </a:rPr>
              <a:t></a:t>
            </a:r>
            <a:r>
              <a:rPr lang="zh-CN" altLang="en-US" b="1" dirty="0"/>
              <a:t> </a:t>
            </a:r>
            <a:r>
              <a:rPr lang="zh-CN" altLang="en-US" b="1" dirty="0">
                <a:sym typeface="Symbol" pitchFamily="18" charset="2"/>
              </a:rPr>
              <a:t></a:t>
            </a:r>
            <a:r>
              <a:rPr lang="zh-CN" altLang="en-US" b="1" dirty="0"/>
              <a:t> </a:t>
            </a:r>
            <a:r>
              <a:rPr lang="en-US" altLang="zh-CN" b="1" i="1" dirty="0"/>
              <a:t>first</a:t>
            </a:r>
            <a:r>
              <a:rPr lang="en-US" altLang="zh-CN" b="1" dirty="0"/>
              <a:t>(α)</a:t>
            </a:r>
            <a:r>
              <a:rPr lang="zh-CN" altLang="en-US" b="1" dirty="0"/>
              <a:t>，</a:t>
            </a:r>
            <a:r>
              <a:rPr lang="en-US" altLang="zh-CN" b="1" dirty="0"/>
              <a:t>Select</a:t>
            </a:r>
            <a:r>
              <a:rPr lang="en-US" altLang="zh-CN" b="1" i="1" dirty="0"/>
              <a:t> </a:t>
            </a:r>
            <a:r>
              <a:rPr lang="en-US" altLang="zh-CN" b="1" dirty="0"/>
              <a:t>(A</a:t>
            </a:r>
            <a:r>
              <a:rPr lang="en-US" altLang="zh-CN" b="1" dirty="0">
                <a:sym typeface="Symbol" pitchFamily="18" charset="2"/>
              </a:rPr>
              <a:t></a:t>
            </a:r>
            <a:r>
              <a:rPr lang="en-US" altLang="zh-CN" b="1" dirty="0"/>
              <a:t>α) = </a:t>
            </a:r>
            <a:r>
              <a:rPr lang="en-US" altLang="zh-CN" b="1" i="1" dirty="0"/>
              <a:t>first </a:t>
            </a:r>
            <a:r>
              <a:rPr lang="en-US" altLang="zh-CN" b="1" dirty="0"/>
              <a:t>(α)</a:t>
            </a:r>
            <a:r>
              <a:rPr lang="zh-CN" altLang="en-US" b="1" dirty="0"/>
              <a:t>；</a:t>
            </a:r>
          </a:p>
          <a:p>
            <a:pPr>
              <a:buFont typeface="Symbol" pitchFamily="18" charset="2"/>
              <a:buChar char="-"/>
            </a:pPr>
            <a:r>
              <a:rPr lang="zh-CN" altLang="en-US" b="1" dirty="0">
                <a:sym typeface="Symbol" pitchFamily="18" charset="2"/>
              </a:rPr>
              <a:t> 如果   </a:t>
            </a:r>
            <a:r>
              <a:rPr lang="en-US" altLang="zh-CN" b="1" i="1" dirty="0">
                <a:sym typeface="Symbol" pitchFamily="18" charset="2"/>
              </a:rPr>
              <a:t>first </a:t>
            </a:r>
            <a:r>
              <a:rPr lang="en-US" altLang="zh-CN" b="1" dirty="0">
                <a:sym typeface="Symbol" pitchFamily="18" charset="2"/>
              </a:rPr>
              <a:t>(</a:t>
            </a:r>
            <a:r>
              <a:rPr lang="en-US" altLang="zh-CN" b="1" dirty="0"/>
              <a:t>α</a:t>
            </a:r>
            <a:r>
              <a:rPr lang="en-US" altLang="zh-CN" b="1" dirty="0">
                <a:sym typeface="Symbol" pitchFamily="18" charset="2"/>
              </a:rPr>
              <a:t>)</a:t>
            </a:r>
            <a:r>
              <a:rPr lang="zh-CN" altLang="en-US" b="1" dirty="0">
                <a:sym typeface="Symbol" pitchFamily="18" charset="2"/>
              </a:rPr>
              <a:t>，</a:t>
            </a:r>
            <a:r>
              <a:rPr lang="en-US" altLang="zh-CN" b="1" dirty="0"/>
              <a:t>Select</a:t>
            </a:r>
            <a:r>
              <a:rPr lang="en-US" altLang="zh-CN" b="1" i="1" dirty="0">
                <a:sym typeface="Symbol" pitchFamily="18" charset="2"/>
              </a:rPr>
              <a:t> </a:t>
            </a:r>
            <a:r>
              <a:rPr lang="en-US" altLang="zh-CN" b="1" dirty="0">
                <a:sym typeface="Symbol" pitchFamily="18" charset="2"/>
              </a:rPr>
              <a:t>(</a:t>
            </a:r>
            <a:r>
              <a:rPr lang="en-US" altLang="zh-CN" b="1" dirty="0"/>
              <a:t>A</a:t>
            </a:r>
            <a:r>
              <a:rPr lang="en-US" altLang="zh-CN" b="1" dirty="0">
                <a:sym typeface="Symbol" pitchFamily="18" charset="2"/>
              </a:rPr>
              <a:t></a:t>
            </a:r>
            <a:r>
              <a:rPr lang="en-US" altLang="zh-CN" b="1" dirty="0"/>
              <a:t>α</a:t>
            </a:r>
            <a:r>
              <a:rPr lang="en-US" altLang="zh-CN" b="1" dirty="0">
                <a:sym typeface="Symbol" pitchFamily="18" charset="2"/>
              </a:rPr>
              <a:t>) = ( </a:t>
            </a:r>
            <a:r>
              <a:rPr lang="en-US" altLang="zh-CN" b="1" i="1" dirty="0">
                <a:sym typeface="Symbol" pitchFamily="18" charset="2"/>
              </a:rPr>
              <a:t>first </a:t>
            </a:r>
            <a:r>
              <a:rPr lang="en-US" altLang="zh-CN" b="1" dirty="0">
                <a:sym typeface="Symbol" pitchFamily="18" charset="2"/>
              </a:rPr>
              <a:t>(</a:t>
            </a:r>
            <a:r>
              <a:rPr lang="en-US" altLang="zh-CN" b="1" dirty="0"/>
              <a:t>α</a:t>
            </a:r>
            <a:r>
              <a:rPr lang="en-US" altLang="zh-CN" b="1" dirty="0">
                <a:sym typeface="Symbol" pitchFamily="18" charset="2"/>
              </a:rPr>
              <a:t>) – {} )  </a:t>
            </a:r>
            <a:r>
              <a:rPr lang="en-US" altLang="zh-CN" b="1" i="1" dirty="0">
                <a:sym typeface="Symbol" pitchFamily="18" charset="2"/>
              </a:rPr>
              <a:t>follow</a:t>
            </a:r>
            <a:r>
              <a:rPr lang="en-US" altLang="zh-CN" b="1" dirty="0">
                <a:sym typeface="Symbol" pitchFamily="18" charset="2"/>
              </a:rPr>
              <a:t>(</a:t>
            </a:r>
            <a:r>
              <a:rPr lang="en-US" altLang="zh-CN" b="1" i="1" dirty="0">
                <a:sym typeface="Symbol" pitchFamily="18" charset="2"/>
              </a:rPr>
              <a:t>A</a:t>
            </a:r>
            <a:r>
              <a:rPr lang="en-US" altLang="zh-CN" b="1" dirty="0">
                <a:sym typeface="Symbol" pitchFamily="18" charset="2"/>
              </a:rPr>
              <a:t>)</a:t>
            </a:r>
            <a:r>
              <a:rPr lang="en-US" altLang="zh-CN" dirty="0"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Char char="²"/>
            </a:pPr>
            <a:endParaRPr lang="zh-CN" altLang="en-US" b="1" dirty="0">
              <a:latin typeface="楷体_GB2312" pitchFamily="49" charset="-122"/>
            </a:endParaRPr>
          </a:p>
        </p:txBody>
      </p:sp>
      <p:sp>
        <p:nvSpPr>
          <p:cNvPr id="5017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3" name="Rectangle 9"/>
          <p:cNvSpPr>
            <a:spLocks noChangeArrowheads="1"/>
          </p:cNvSpPr>
          <p:nvPr/>
        </p:nvSpPr>
        <p:spPr bwMode="auto">
          <a:xfrm>
            <a:off x="1403350" y="1916113"/>
            <a:ext cx="2952750" cy="2435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/>
              <a:t>文法 </a:t>
            </a:r>
            <a:r>
              <a:rPr lang="en-US" altLang="zh-CN" sz="2400" dirty="0"/>
              <a:t>G</a:t>
            </a:r>
            <a:r>
              <a:rPr lang="zh-CN" altLang="en-US" sz="2400" dirty="0"/>
              <a:t>（</a:t>
            </a:r>
            <a:r>
              <a:rPr lang="en-US" altLang="zh-CN" sz="2400" dirty="0"/>
              <a:t>S</a:t>
            </a:r>
            <a:r>
              <a:rPr lang="zh-CN" altLang="en-US" sz="2400" dirty="0"/>
              <a:t>）</a:t>
            </a:r>
            <a:r>
              <a:rPr lang="en-US" altLang="zh-CN" sz="2400" dirty="0"/>
              <a:t>:</a:t>
            </a:r>
          </a:p>
          <a:p>
            <a:endParaRPr lang="en-US" altLang="zh-CN" sz="10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S </a:t>
            </a:r>
            <a:r>
              <a:rPr lang="en-US" altLang="zh-CN" sz="2400" dirty="0">
                <a:sym typeface="Symbol" pitchFamily="18" charset="2"/>
              </a:rPr>
              <a:t></a:t>
            </a:r>
            <a:r>
              <a:rPr lang="en-US" altLang="zh-CN" sz="2400" dirty="0"/>
              <a:t> AB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A </a:t>
            </a:r>
            <a:r>
              <a:rPr lang="en-US" altLang="zh-CN" sz="2400" dirty="0">
                <a:sym typeface="Symbol" pitchFamily="18" charset="2"/>
              </a:rPr>
              <a:t></a:t>
            </a:r>
            <a:r>
              <a:rPr lang="en-US" altLang="zh-CN" sz="2400" dirty="0"/>
              <a:t> Da</a:t>
            </a:r>
            <a:r>
              <a:rPr lang="en-US" altLang="zh-CN" sz="2400" dirty="0">
                <a:sym typeface="Symbol" pitchFamily="18" charset="2"/>
              </a:rPr>
              <a:t></a:t>
            </a:r>
            <a:r>
              <a:rPr lang="zh-CN" altLang="zh-CN" sz="2400" dirty="0">
                <a:sym typeface="Symbol" pitchFamily="18" charset="2"/>
              </a:rPr>
              <a:t></a:t>
            </a:r>
            <a:endParaRPr lang="en-US" altLang="zh-CN" sz="2400" dirty="0">
              <a:sym typeface="Symbol" pitchFamily="18" charset="2"/>
            </a:endParaRPr>
          </a:p>
          <a:p>
            <a:r>
              <a:rPr lang="zh-CN" altLang="en-US" sz="2400" dirty="0">
                <a:sym typeface="Symbol" pitchFamily="18" charset="2"/>
              </a:rPr>
              <a:t>（</a:t>
            </a:r>
            <a:r>
              <a:rPr lang="en-US" altLang="zh-CN" sz="2400" dirty="0">
                <a:sym typeface="Symbol" pitchFamily="18" charset="2"/>
              </a:rPr>
              <a:t>3</a:t>
            </a:r>
            <a:r>
              <a:rPr lang="zh-CN" altLang="en-US" sz="2400" dirty="0">
                <a:sym typeface="Symbol" pitchFamily="18" charset="2"/>
              </a:rPr>
              <a:t>）</a:t>
            </a:r>
            <a:r>
              <a:rPr lang="en-US" altLang="zh-CN" sz="2400" dirty="0">
                <a:sym typeface="Symbol" pitchFamily="18" charset="2"/>
              </a:rPr>
              <a:t>B  </a:t>
            </a:r>
            <a:r>
              <a:rPr lang="en-US" altLang="zh-CN" sz="2400" dirty="0" err="1">
                <a:sym typeface="Symbol" pitchFamily="18" charset="2"/>
              </a:rPr>
              <a:t>cC</a:t>
            </a:r>
            <a:endParaRPr lang="en-US" altLang="zh-CN" sz="2400" dirty="0">
              <a:sym typeface="Symbol" pitchFamily="18" charset="2"/>
            </a:endParaRPr>
          </a:p>
          <a:p>
            <a:r>
              <a:rPr lang="zh-CN" altLang="en-US" sz="2400" dirty="0">
                <a:sym typeface="Symbol" pitchFamily="18" charset="2"/>
              </a:rPr>
              <a:t>（</a:t>
            </a:r>
            <a:r>
              <a:rPr lang="en-US" altLang="zh-CN" sz="2400" dirty="0">
                <a:sym typeface="Symbol" pitchFamily="18" charset="2"/>
              </a:rPr>
              <a:t>4</a:t>
            </a:r>
            <a:r>
              <a:rPr lang="zh-CN" altLang="en-US" sz="2400" dirty="0">
                <a:sym typeface="Symbol" pitchFamily="18" charset="2"/>
              </a:rPr>
              <a:t>）</a:t>
            </a:r>
            <a:r>
              <a:rPr lang="en-US" altLang="zh-CN" sz="2400" dirty="0">
                <a:sym typeface="Symbol" pitchFamily="18" charset="2"/>
              </a:rPr>
              <a:t>C  </a:t>
            </a:r>
            <a:r>
              <a:rPr lang="en-US" altLang="zh-CN" sz="2400" dirty="0" err="1">
                <a:sym typeface="Symbol" pitchFamily="18" charset="2"/>
              </a:rPr>
              <a:t>aADC</a:t>
            </a:r>
            <a:r>
              <a:rPr lang="en-US" altLang="zh-CN" sz="2400" dirty="0">
                <a:sym typeface="Symbol" pitchFamily="18" charset="2"/>
              </a:rPr>
              <a:t> </a:t>
            </a:r>
            <a:r>
              <a:rPr lang="zh-CN" altLang="zh-CN" sz="2400" dirty="0">
                <a:sym typeface="Symbol" pitchFamily="18" charset="2"/>
              </a:rPr>
              <a:t></a:t>
            </a:r>
            <a:endParaRPr lang="en-US" altLang="zh-CN" sz="2400" dirty="0">
              <a:sym typeface="Symbol" pitchFamily="18" charset="2"/>
            </a:endParaRPr>
          </a:p>
          <a:p>
            <a:r>
              <a:rPr lang="zh-CN" altLang="en-US" sz="2400" dirty="0">
                <a:sym typeface="Symbol" pitchFamily="18" charset="2"/>
              </a:rPr>
              <a:t>（</a:t>
            </a:r>
            <a:r>
              <a:rPr lang="en-US" altLang="zh-CN" sz="2400" dirty="0">
                <a:sym typeface="Symbol" pitchFamily="18" charset="2"/>
              </a:rPr>
              <a:t>5</a:t>
            </a:r>
            <a:r>
              <a:rPr lang="zh-CN" altLang="en-US" sz="2400" dirty="0">
                <a:sym typeface="Symbol" pitchFamily="18" charset="2"/>
              </a:rPr>
              <a:t>）</a:t>
            </a:r>
            <a:r>
              <a:rPr lang="en-US" altLang="zh-CN" sz="2400" dirty="0">
                <a:sym typeface="Symbol" pitchFamily="18" charset="2"/>
              </a:rPr>
              <a:t>D  b</a:t>
            </a:r>
            <a:r>
              <a:rPr lang="zh-CN" altLang="zh-CN" sz="2400" dirty="0">
                <a:sym typeface="Symbol" pitchFamily="18" charset="2"/>
              </a:rPr>
              <a:t></a:t>
            </a:r>
            <a:endParaRPr lang="en-US" altLang="zh-CN" sz="2400" dirty="0">
              <a:sym typeface="Symbol" pitchFamily="18" charset="2"/>
            </a:endParaRPr>
          </a:p>
        </p:txBody>
      </p:sp>
      <p:sp>
        <p:nvSpPr>
          <p:cNvPr id="50184" name="Rectangle 10"/>
          <p:cNvSpPr>
            <a:spLocks noChangeArrowheads="1"/>
          </p:cNvSpPr>
          <p:nvPr/>
        </p:nvSpPr>
        <p:spPr bwMode="auto">
          <a:xfrm>
            <a:off x="5075238" y="1917700"/>
            <a:ext cx="3486150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Select(S </a:t>
            </a:r>
            <a:r>
              <a:rPr lang="en-US" altLang="zh-CN" sz="2400" dirty="0">
                <a:sym typeface="Symbol" pitchFamily="18" charset="2"/>
              </a:rPr>
              <a:t></a:t>
            </a:r>
            <a:r>
              <a:rPr lang="en-US" altLang="zh-CN" sz="2400" dirty="0"/>
              <a:t> AB)= {</a:t>
            </a:r>
            <a:r>
              <a:rPr lang="en-US" altLang="zh-CN" sz="2400" dirty="0" err="1"/>
              <a:t>b,a</a:t>
            </a:r>
            <a:r>
              <a:rPr lang="en-US" altLang="zh-CN" sz="2400" dirty="0"/>
              <a:t>,</a:t>
            </a:r>
            <a:r>
              <a:rPr lang="en-US" altLang="zh-CN" sz="2400" dirty="0">
                <a:sym typeface="Symbol" pitchFamily="18" charset="2"/>
              </a:rPr>
              <a:t> c</a:t>
            </a:r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Select(A </a:t>
            </a:r>
            <a:r>
              <a:rPr lang="en-US" altLang="zh-CN" sz="2400" dirty="0">
                <a:sym typeface="Symbol" pitchFamily="18" charset="2"/>
              </a:rPr>
              <a:t></a:t>
            </a:r>
            <a:r>
              <a:rPr lang="en-US" altLang="zh-CN" sz="2400" dirty="0"/>
              <a:t> Da)= {</a:t>
            </a:r>
            <a:r>
              <a:rPr lang="en-US" altLang="zh-CN" sz="2400" dirty="0" err="1"/>
              <a:t>b,a</a:t>
            </a:r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Select(A </a:t>
            </a:r>
            <a:r>
              <a:rPr lang="en-US" altLang="zh-CN" sz="2400" dirty="0">
                <a:sym typeface="Symbol" pitchFamily="18" charset="2"/>
              </a:rPr>
              <a:t></a:t>
            </a:r>
            <a:r>
              <a:rPr lang="en-US" altLang="zh-CN" sz="2400" dirty="0"/>
              <a:t> </a:t>
            </a:r>
            <a:r>
              <a:rPr lang="zh-CN" altLang="zh-CN" sz="2400" dirty="0">
                <a:sym typeface="Symbol" pitchFamily="18" charset="2"/>
              </a:rPr>
              <a:t></a:t>
            </a:r>
            <a:r>
              <a:rPr lang="en-US" altLang="zh-CN" sz="2400" dirty="0">
                <a:sym typeface="Symbol" pitchFamily="18" charset="2"/>
              </a:rPr>
              <a:t>)=</a:t>
            </a:r>
            <a:r>
              <a:rPr lang="en-US" altLang="zh-CN" sz="2400" dirty="0"/>
              <a:t> {</a:t>
            </a:r>
            <a:r>
              <a:rPr lang="en-US" altLang="zh-CN" sz="2400" dirty="0" err="1"/>
              <a:t>c,b,a</a:t>
            </a:r>
            <a:r>
              <a:rPr lang="en-US" altLang="zh-CN" sz="2400" dirty="0"/>
              <a:t>, #}</a:t>
            </a:r>
          </a:p>
          <a:p>
            <a:r>
              <a:rPr lang="en-US" altLang="zh-CN" sz="2400" dirty="0"/>
              <a:t>Select( </a:t>
            </a:r>
            <a:r>
              <a:rPr lang="en-US" altLang="zh-CN" sz="2400" dirty="0">
                <a:sym typeface="Symbol" pitchFamily="18" charset="2"/>
              </a:rPr>
              <a:t>B  </a:t>
            </a:r>
            <a:r>
              <a:rPr lang="en-US" altLang="zh-CN" sz="2400" dirty="0" err="1">
                <a:sym typeface="Symbol" pitchFamily="18" charset="2"/>
              </a:rPr>
              <a:t>cC</a:t>
            </a:r>
            <a:r>
              <a:rPr lang="zh-CN" altLang="en-US" sz="2400" dirty="0">
                <a:sym typeface="Symbol" pitchFamily="18" charset="2"/>
              </a:rPr>
              <a:t>）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{c}</a:t>
            </a:r>
          </a:p>
          <a:p>
            <a:r>
              <a:rPr lang="en-US" altLang="zh-CN" sz="2400" dirty="0">
                <a:solidFill>
                  <a:srgbClr val="800080"/>
                </a:solidFill>
                <a:sym typeface="Symbol" pitchFamily="18" charset="2"/>
              </a:rPr>
              <a:t>S </a:t>
            </a:r>
            <a:r>
              <a:rPr lang="en-US" altLang="zh-CN" sz="2400" dirty="0"/>
              <a:t>AB</a:t>
            </a:r>
            <a:r>
              <a:rPr lang="en-US" altLang="zh-CN" sz="2400" dirty="0">
                <a:solidFill>
                  <a:srgbClr val="800080"/>
                </a:solidFill>
                <a:sym typeface="Symbol" pitchFamily="18" charset="2"/>
              </a:rPr>
              <a:t> </a:t>
            </a:r>
            <a:r>
              <a:rPr lang="en-US" altLang="zh-CN" sz="2400" dirty="0"/>
              <a:t> Da B</a:t>
            </a:r>
            <a:r>
              <a:rPr lang="en-US" altLang="zh-CN" sz="2400" dirty="0">
                <a:solidFill>
                  <a:srgbClr val="800080"/>
                </a:solidFill>
                <a:sym typeface="Symbol" pitchFamily="18" charset="2"/>
              </a:rPr>
              <a:t> </a:t>
            </a:r>
            <a:r>
              <a:rPr lang="en-US" altLang="zh-CN" sz="2400" dirty="0">
                <a:sym typeface="Symbol" pitchFamily="18" charset="2"/>
              </a:rPr>
              <a:t> b </a:t>
            </a:r>
            <a:r>
              <a:rPr lang="en-US" altLang="zh-CN" sz="2400" dirty="0"/>
              <a:t>a B</a:t>
            </a:r>
            <a:r>
              <a:rPr lang="en-US" altLang="zh-CN" sz="2400" dirty="0">
                <a:solidFill>
                  <a:srgbClr val="800080"/>
                </a:solidFill>
                <a:sym typeface="Symbol" pitchFamily="18" charset="2"/>
              </a:rPr>
              <a:t> </a:t>
            </a:r>
            <a:r>
              <a:rPr lang="en-US" altLang="zh-CN" sz="2400" dirty="0">
                <a:sym typeface="Symbol" pitchFamily="18" charset="2"/>
              </a:rPr>
              <a:t> b </a:t>
            </a:r>
            <a:r>
              <a:rPr lang="en-US" altLang="zh-CN" sz="2400" dirty="0"/>
              <a:t>a </a:t>
            </a:r>
            <a:r>
              <a:rPr lang="en-US" altLang="zh-CN" sz="2400" dirty="0" err="1">
                <a:sym typeface="Symbol" pitchFamily="18" charset="2"/>
              </a:rPr>
              <a:t>cC</a:t>
            </a:r>
            <a:r>
              <a:rPr lang="en-US" altLang="zh-CN" sz="2400" dirty="0">
                <a:solidFill>
                  <a:srgbClr val="800080"/>
                </a:solidFill>
                <a:sym typeface="Symbol" pitchFamily="18" charset="2"/>
              </a:rPr>
              <a:t> </a:t>
            </a:r>
            <a:r>
              <a:rPr lang="en-US" altLang="zh-CN" sz="2400" dirty="0">
                <a:sym typeface="Symbol" pitchFamily="18" charset="2"/>
              </a:rPr>
              <a:t>b </a:t>
            </a:r>
            <a:r>
              <a:rPr lang="en-US" altLang="zh-CN" sz="2400" dirty="0"/>
              <a:t>a </a:t>
            </a:r>
            <a:r>
              <a:rPr lang="en-US" altLang="zh-CN" sz="2400" dirty="0">
                <a:sym typeface="Symbol" pitchFamily="18" charset="2"/>
              </a:rPr>
              <a:t>c</a:t>
            </a:r>
            <a:r>
              <a:rPr lang="en-US" altLang="zh-CN" sz="2400" dirty="0">
                <a:solidFill>
                  <a:srgbClr val="800080"/>
                </a:solidFill>
                <a:sym typeface="Symbol" pitchFamily="18" charset="2"/>
              </a:rPr>
              <a:t> </a:t>
            </a:r>
            <a:endParaRPr lang="en-US" altLang="zh-CN" sz="2400" dirty="0"/>
          </a:p>
          <a:p>
            <a:r>
              <a:rPr lang="zh-CN" altLang="en-US" sz="2400" dirty="0"/>
              <a:t>串</a:t>
            </a:r>
            <a:endParaRPr lang="en-US" altLang="zh-CN" sz="2400" dirty="0"/>
          </a:p>
          <a:p>
            <a:r>
              <a:rPr lang="en-US" altLang="zh-CN" sz="2400" dirty="0">
                <a:sym typeface="Symbol" pitchFamily="18" charset="2"/>
              </a:rPr>
              <a:t>b </a:t>
            </a:r>
            <a:r>
              <a:rPr lang="en-US" altLang="zh-CN" sz="2400" dirty="0"/>
              <a:t>a </a:t>
            </a:r>
            <a:r>
              <a:rPr lang="en-US" altLang="zh-CN" sz="2400" dirty="0" err="1">
                <a:sym typeface="Symbol" pitchFamily="18" charset="2"/>
              </a:rPr>
              <a:t>c#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800080"/>
                </a:solidFill>
                <a:sym typeface="Symbol" pitchFamily="18" charset="2"/>
              </a:rPr>
              <a:t>S</a:t>
            </a:r>
            <a:r>
              <a:rPr lang="en-US" altLang="zh-CN" sz="2400" dirty="0"/>
              <a:t> AB</a:t>
            </a:r>
            <a:r>
              <a:rPr lang="en-US" altLang="zh-CN" sz="2400" dirty="0">
                <a:solidFill>
                  <a:srgbClr val="800080"/>
                </a:solidFill>
                <a:sym typeface="Symbol" pitchFamily="18" charset="2"/>
              </a:rPr>
              <a:t> </a:t>
            </a:r>
            <a:r>
              <a:rPr lang="en-US" altLang="zh-CN" sz="2400" dirty="0"/>
              <a:t>B</a:t>
            </a:r>
            <a:endParaRPr lang="en-US" altLang="zh-CN" sz="2400" dirty="0">
              <a:sym typeface="Symbol" pitchFamily="18" charset="2"/>
            </a:endParaRPr>
          </a:p>
        </p:txBody>
      </p:sp>
      <p:sp>
        <p:nvSpPr>
          <p:cNvPr id="50185" name="Rectangle 1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  <p:sp>
        <p:nvSpPr>
          <p:cNvPr id="538637" name="Rectangle 13"/>
          <p:cNvSpPr>
            <a:spLocks noChangeArrowheads="1"/>
          </p:cNvSpPr>
          <p:nvPr/>
        </p:nvSpPr>
        <p:spPr bwMode="auto">
          <a:xfrm>
            <a:off x="4211638" y="2395538"/>
            <a:ext cx="3508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ym typeface="Symbol" pitchFamily="18" charset="2"/>
              </a:rPr>
              <a:t></a:t>
            </a:r>
            <a:endParaRPr lang="en-US" altLang="en-US" sz="2400" b="1">
              <a:sym typeface="Symbol" pitchFamily="18" charset="2"/>
            </a:endParaRPr>
          </a:p>
        </p:txBody>
      </p:sp>
      <p:sp>
        <p:nvSpPr>
          <p:cNvPr id="50187" name="Rectangle 14"/>
          <p:cNvSpPr>
            <a:spLocks noChangeArrowheads="1"/>
          </p:cNvSpPr>
          <p:nvPr/>
        </p:nvSpPr>
        <p:spPr bwMode="auto">
          <a:xfrm>
            <a:off x="1547813" y="4484688"/>
            <a:ext cx="23764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Follow(S)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{#}</a:t>
            </a:r>
            <a:endParaRPr lang="en-US" altLang="zh-CN" sz="400"/>
          </a:p>
        </p:txBody>
      </p:sp>
      <p:sp>
        <p:nvSpPr>
          <p:cNvPr id="50188" name="Rectangle 15"/>
          <p:cNvSpPr>
            <a:spLocks noChangeArrowheads="1"/>
          </p:cNvSpPr>
          <p:nvPr/>
        </p:nvSpPr>
        <p:spPr bwMode="auto">
          <a:xfrm>
            <a:off x="1547813" y="5013325"/>
            <a:ext cx="3024187" cy="1552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/>
              <a:t>Follow(A)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en-US" altLang="zh-CN" sz="2400" dirty="0" err="1"/>
              <a:t>c,b,a</a:t>
            </a:r>
            <a:r>
              <a:rPr lang="en-US" altLang="zh-CN" sz="2400" dirty="0"/>
              <a:t>, #}</a:t>
            </a:r>
          </a:p>
          <a:p>
            <a:r>
              <a:rPr lang="en-US" altLang="zh-CN" sz="2400" dirty="0"/>
              <a:t>Follow(B)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{#}</a:t>
            </a:r>
          </a:p>
          <a:p>
            <a:r>
              <a:rPr lang="en-US" altLang="zh-CN" sz="2400" dirty="0"/>
              <a:t>Follow(C)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{#}</a:t>
            </a:r>
          </a:p>
          <a:p>
            <a:r>
              <a:rPr lang="en-US" altLang="zh-CN" sz="2400" dirty="0"/>
              <a:t>Follow(D)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{a, #}</a:t>
            </a:r>
          </a:p>
        </p:txBody>
      </p:sp>
      <p:sp>
        <p:nvSpPr>
          <p:cNvPr id="538640" name="Rectangle 16"/>
          <p:cNvSpPr>
            <a:spLocks noChangeArrowheads="1"/>
          </p:cNvSpPr>
          <p:nvPr/>
        </p:nvSpPr>
        <p:spPr bwMode="auto">
          <a:xfrm>
            <a:off x="4211638" y="2852738"/>
            <a:ext cx="3508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ym typeface="Symbol" pitchFamily="18" charset="2"/>
              </a:rPr>
              <a:t></a:t>
            </a:r>
            <a:endParaRPr lang="en-US" altLang="en-US" sz="2400" b="1">
              <a:sym typeface="Symbol" pitchFamily="18" charset="2"/>
            </a:endParaRPr>
          </a:p>
        </p:txBody>
      </p:sp>
      <p:sp>
        <p:nvSpPr>
          <p:cNvPr id="538641" name="Rectangle 17"/>
          <p:cNvSpPr>
            <a:spLocks noChangeArrowheads="1"/>
          </p:cNvSpPr>
          <p:nvPr/>
        </p:nvSpPr>
        <p:spPr bwMode="auto">
          <a:xfrm>
            <a:off x="4211638" y="3213100"/>
            <a:ext cx="3508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ym typeface="Symbol" pitchFamily="18" charset="2"/>
              </a:rPr>
              <a:t></a:t>
            </a:r>
            <a:endParaRPr lang="en-US" altLang="en-US" sz="2400" b="1">
              <a:sym typeface="Symbol" pitchFamily="18" charset="2"/>
            </a:endParaRPr>
          </a:p>
        </p:txBody>
      </p:sp>
      <p:sp>
        <p:nvSpPr>
          <p:cNvPr id="538642" name="Rectangle 18"/>
          <p:cNvSpPr>
            <a:spLocks noChangeArrowheads="1"/>
          </p:cNvSpPr>
          <p:nvPr/>
        </p:nvSpPr>
        <p:spPr bwMode="auto">
          <a:xfrm>
            <a:off x="4211638" y="3548063"/>
            <a:ext cx="3508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ym typeface="Symbol" pitchFamily="18" charset="2"/>
              </a:rPr>
              <a:t></a:t>
            </a:r>
            <a:endParaRPr lang="en-US" altLang="en-US" sz="2400" b="1">
              <a:sym typeface="Symbol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86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386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386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386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37" grpId="0"/>
      <p:bldP spid="538640" grpId="0"/>
      <p:bldP spid="538641" grpId="0"/>
      <p:bldP spid="5386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682625" y="1481138"/>
            <a:ext cx="64817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定义： </a:t>
            </a:r>
            <a:r>
              <a:rPr lang="zh-CN" altLang="en-US" sz="3200" b="1" dirty="0">
                <a:solidFill>
                  <a:srgbClr val="800080"/>
                </a:solidFill>
              </a:rPr>
              <a:t>预测集合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Select</a:t>
            </a:r>
            <a:r>
              <a:rPr lang="en-US" altLang="zh-CN" sz="2400" b="1" i="1" dirty="0"/>
              <a:t> Set</a:t>
            </a:r>
            <a:r>
              <a:rPr lang="zh-CN" altLang="en-US" sz="2400" b="1" dirty="0"/>
              <a:t>）</a:t>
            </a:r>
            <a:r>
              <a:rPr lang="zh-CN" altLang="en-US" sz="2400" dirty="0"/>
              <a:t> </a:t>
            </a:r>
          </a:p>
        </p:txBody>
      </p:sp>
      <p:sp>
        <p:nvSpPr>
          <p:cNvPr id="5120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7" name="Rectangle 14"/>
          <p:cNvSpPr>
            <a:spLocks noChangeArrowheads="1"/>
          </p:cNvSpPr>
          <p:nvPr/>
        </p:nvSpPr>
        <p:spPr bwMode="auto">
          <a:xfrm>
            <a:off x="1258888" y="2222500"/>
            <a:ext cx="7561262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/>
              <a:t>设 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=</a:t>
            </a:r>
            <a:r>
              <a:rPr lang="zh-CN" altLang="en-US" sz="2400" b="1" dirty="0"/>
              <a:t>（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T</a:t>
            </a:r>
            <a:r>
              <a:rPr lang="zh-CN" altLang="en-US" sz="2400" b="1" i="1" dirty="0"/>
              <a:t>，</a:t>
            </a:r>
            <a:r>
              <a:rPr lang="en-US" altLang="zh-CN" sz="2400" b="1" dirty="0"/>
              <a:t>V</a:t>
            </a:r>
            <a:r>
              <a:rPr lang="en-US" altLang="zh-CN" sz="2400" b="1" i="1" baseline="-25000" dirty="0"/>
              <a:t>N</a:t>
            </a:r>
            <a:r>
              <a:rPr lang="zh-CN" altLang="en-US" sz="2400" b="1" i="1" dirty="0"/>
              <a:t>，</a:t>
            </a:r>
            <a:r>
              <a:rPr lang="en-US" altLang="zh-CN" sz="2400" b="1" i="1" dirty="0"/>
              <a:t>P</a:t>
            </a:r>
            <a:r>
              <a:rPr lang="zh-CN" altLang="en-US" sz="2400" b="1" i="1" dirty="0"/>
              <a:t>，</a:t>
            </a:r>
            <a:r>
              <a:rPr lang="en-US" altLang="zh-CN" sz="2400" b="1" i="1" dirty="0"/>
              <a:t>S</a:t>
            </a:r>
            <a:r>
              <a:rPr lang="zh-CN" altLang="en-US" sz="2400" b="1" dirty="0"/>
              <a:t>）</a:t>
            </a:r>
            <a:r>
              <a:rPr lang="zh-CN" altLang="zh-CN" sz="2400" b="1" dirty="0"/>
              <a:t>是上下文无关文法。</a:t>
            </a:r>
            <a:endParaRPr lang="zh-CN" altLang="en-US" sz="2400" b="1" dirty="0"/>
          </a:p>
          <a:p>
            <a:r>
              <a:rPr lang="zh-CN" altLang="en-US" sz="2400" b="1" dirty="0"/>
              <a:t>对任何产生式 </a:t>
            </a:r>
            <a:r>
              <a:rPr lang="en-US" altLang="zh-CN" sz="2400" b="1" dirty="0"/>
              <a:t>A</a:t>
            </a:r>
            <a:r>
              <a:rPr lang="en-US" altLang="zh-CN" sz="2400" b="1" dirty="0">
                <a:sym typeface="Symbol" pitchFamily="18" charset="2"/>
              </a:rPr>
              <a:t></a:t>
            </a:r>
            <a:r>
              <a:rPr lang="en-US" altLang="zh-CN" sz="2400" b="1" dirty="0"/>
              <a:t>α</a:t>
            </a:r>
            <a:r>
              <a:rPr lang="en-US" altLang="zh-CN" sz="2400" b="1" dirty="0">
                <a:sym typeface="Symbol" pitchFamily="18" charset="2"/>
              </a:rPr>
              <a:t> </a:t>
            </a:r>
            <a:r>
              <a:rPr lang="en-US" altLang="zh-CN" sz="2400" b="1" i="1" dirty="0"/>
              <a:t>P</a:t>
            </a:r>
            <a:r>
              <a:rPr lang="zh-CN" altLang="en-US" sz="2400" b="1" dirty="0"/>
              <a:t>，其预测集合 </a:t>
            </a:r>
            <a:r>
              <a:rPr lang="en-US" altLang="zh-CN" sz="2400" b="1" dirty="0"/>
              <a:t>Select</a:t>
            </a:r>
            <a:r>
              <a:rPr lang="en-US" altLang="zh-CN" sz="2400" b="1" i="1" dirty="0"/>
              <a:t> </a:t>
            </a:r>
            <a:r>
              <a:rPr lang="en-US" altLang="zh-CN" sz="2400" b="1" dirty="0"/>
              <a:t>(A</a:t>
            </a:r>
            <a:r>
              <a:rPr lang="en-US" altLang="zh-CN" sz="2400" b="1" dirty="0">
                <a:sym typeface="Symbol" pitchFamily="18" charset="2"/>
              </a:rPr>
              <a:t></a:t>
            </a:r>
            <a:r>
              <a:rPr lang="en-US" altLang="zh-CN" sz="2400" b="1" dirty="0"/>
              <a:t>α) </a:t>
            </a:r>
            <a:r>
              <a:rPr lang="zh-CN" altLang="en-US" sz="2400" b="1" dirty="0"/>
              <a:t>定义为：</a:t>
            </a:r>
          </a:p>
          <a:p>
            <a:endParaRPr lang="zh-CN" altLang="en-US" sz="1000" b="1" dirty="0"/>
          </a:p>
          <a:p>
            <a:pPr>
              <a:buFont typeface="Symbol" pitchFamily="18" charset="2"/>
              <a:buChar char="-"/>
            </a:pPr>
            <a:r>
              <a:rPr lang="zh-CN" altLang="en-US" sz="2400" b="1" dirty="0"/>
              <a:t> 如果 </a:t>
            </a:r>
            <a:r>
              <a:rPr lang="zh-CN" altLang="en-US" sz="2400" b="1" dirty="0">
                <a:sym typeface="Symbol" pitchFamily="18" charset="2"/>
              </a:rPr>
              <a:t></a:t>
            </a:r>
            <a:r>
              <a:rPr lang="zh-CN" altLang="en-US" sz="2400" b="1" dirty="0"/>
              <a:t> </a:t>
            </a:r>
            <a:r>
              <a:rPr lang="zh-CN" altLang="en-US" sz="2400" b="1" dirty="0">
                <a:sym typeface="Symbol" pitchFamily="18" charset="2"/>
              </a:rPr>
              <a:t></a:t>
            </a:r>
            <a:r>
              <a:rPr lang="zh-CN" altLang="en-US" sz="2400" b="1" dirty="0"/>
              <a:t> </a:t>
            </a:r>
            <a:r>
              <a:rPr lang="en-US" altLang="zh-CN" sz="2400" b="1" i="1" dirty="0"/>
              <a:t>first</a:t>
            </a:r>
            <a:r>
              <a:rPr lang="en-US" altLang="zh-CN" sz="2400" b="1" dirty="0"/>
              <a:t>(α)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Select</a:t>
            </a:r>
            <a:r>
              <a:rPr lang="en-US" altLang="zh-CN" sz="2400" b="1" i="1" dirty="0"/>
              <a:t> </a:t>
            </a:r>
            <a:r>
              <a:rPr lang="en-US" altLang="zh-CN" sz="2400" b="1" dirty="0"/>
              <a:t>(A</a:t>
            </a:r>
            <a:r>
              <a:rPr lang="en-US" altLang="zh-CN" sz="2400" b="1" dirty="0">
                <a:sym typeface="Symbol" pitchFamily="18" charset="2"/>
              </a:rPr>
              <a:t></a:t>
            </a:r>
            <a:r>
              <a:rPr lang="en-US" altLang="zh-CN" sz="2400" b="1" dirty="0"/>
              <a:t>α) = </a:t>
            </a:r>
            <a:r>
              <a:rPr lang="en-US" altLang="zh-CN" sz="2400" b="1" i="1" dirty="0"/>
              <a:t>first </a:t>
            </a:r>
            <a:r>
              <a:rPr lang="en-US" altLang="zh-CN" sz="2400" b="1" dirty="0"/>
              <a:t>(α)</a:t>
            </a:r>
            <a:r>
              <a:rPr lang="zh-CN" altLang="en-US" sz="2400" b="1" dirty="0"/>
              <a:t>；</a:t>
            </a:r>
            <a:endParaRPr lang="zh-CN" altLang="en-US" sz="2800" b="1" dirty="0">
              <a:sym typeface="Symbol" pitchFamily="18" charset="2"/>
            </a:endParaRPr>
          </a:p>
          <a:p>
            <a:pPr>
              <a:buFont typeface="Symbol" pitchFamily="18" charset="2"/>
              <a:buNone/>
            </a:pPr>
            <a:endParaRPr lang="zh-CN" altLang="en-US" sz="1000" b="1" dirty="0"/>
          </a:p>
          <a:p>
            <a:pPr>
              <a:buFont typeface="Symbol" pitchFamily="18" charset="2"/>
              <a:buChar char="-"/>
            </a:pPr>
            <a:r>
              <a:rPr lang="zh-CN" altLang="en-US" sz="2400" b="1" dirty="0">
                <a:sym typeface="Symbol" pitchFamily="18" charset="2"/>
              </a:rPr>
              <a:t> 如果   </a:t>
            </a:r>
            <a:r>
              <a:rPr lang="en-US" altLang="zh-CN" sz="2400" b="1" i="1" dirty="0">
                <a:sym typeface="Symbol" pitchFamily="18" charset="2"/>
              </a:rPr>
              <a:t>first </a:t>
            </a:r>
            <a:r>
              <a:rPr lang="en-US" altLang="zh-CN" sz="2400" b="1" dirty="0">
                <a:sym typeface="Symbol" pitchFamily="18" charset="2"/>
              </a:rPr>
              <a:t>(</a:t>
            </a:r>
            <a:r>
              <a:rPr lang="en-US" altLang="zh-CN" sz="2400" b="1" dirty="0"/>
              <a:t>α</a:t>
            </a:r>
            <a:r>
              <a:rPr lang="en-US" altLang="zh-CN" sz="2400" b="1" dirty="0">
                <a:sym typeface="Symbol" pitchFamily="18" charset="2"/>
              </a:rPr>
              <a:t>)</a:t>
            </a:r>
            <a:r>
              <a:rPr lang="zh-CN" altLang="en-US" sz="2400" b="1" dirty="0">
                <a:sym typeface="Symbol" pitchFamily="18" charset="2"/>
              </a:rPr>
              <a:t>，</a:t>
            </a:r>
            <a:r>
              <a:rPr lang="en-US" altLang="zh-CN" sz="2400" b="1" dirty="0"/>
              <a:t>Select</a:t>
            </a:r>
            <a:r>
              <a:rPr lang="en-US" altLang="zh-CN" sz="2400" b="1" i="1" dirty="0">
                <a:sym typeface="Symbol" pitchFamily="18" charset="2"/>
              </a:rPr>
              <a:t> </a:t>
            </a:r>
            <a:r>
              <a:rPr lang="en-US" altLang="zh-CN" sz="2400" b="1" dirty="0">
                <a:sym typeface="Symbol" pitchFamily="18" charset="2"/>
              </a:rPr>
              <a:t>(</a:t>
            </a:r>
            <a:r>
              <a:rPr lang="en-US" altLang="zh-CN" sz="2400" b="1" dirty="0"/>
              <a:t>A</a:t>
            </a:r>
            <a:r>
              <a:rPr lang="en-US" altLang="zh-CN" sz="2400" b="1" dirty="0">
                <a:sym typeface="Symbol" pitchFamily="18" charset="2"/>
              </a:rPr>
              <a:t></a:t>
            </a:r>
            <a:r>
              <a:rPr lang="en-US" altLang="zh-CN" sz="2400" b="1" dirty="0"/>
              <a:t>α</a:t>
            </a:r>
            <a:r>
              <a:rPr lang="en-US" altLang="zh-CN" sz="2400" b="1" dirty="0">
                <a:sym typeface="Symbol" pitchFamily="18" charset="2"/>
              </a:rPr>
              <a:t>) = ( </a:t>
            </a:r>
            <a:r>
              <a:rPr lang="en-US" altLang="zh-CN" sz="2400" b="1" i="1" dirty="0">
                <a:sym typeface="Symbol" pitchFamily="18" charset="2"/>
              </a:rPr>
              <a:t>first </a:t>
            </a:r>
            <a:r>
              <a:rPr lang="en-US" altLang="zh-CN" sz="2400" b="1" dirty="0">
                <a:sym typeface="Symbol" pitchFamily="18" charset="2"/>
              </a:rPr>
              <a:t>(</a:t>
            </a:r>
            <a:r>
              <a:rPr lang="en-US" altLang="zh-CN" sz="2400" b="1" dirty="0"/>
              <a:t>α</a:t>
            </a:r>
            <a:r>
              <a:rPr lang="en-US" altLang="zh-CN" sz="2400" b="1" dirty="0">
                <a:sym typeface="Symbol" pitchFamily="18" charset="2"/>
              </a:rPr>
              <a:t>) – {} )  </a:t>
            </a:r>
            <a:r>
              <a:rPr lang="en-US" altLang="zh-CN" sz="2400" b="1" i="1" dirty="0">
                <a:sym typeface="Symbol" pitchFamily="18" charset="2"/>
              </a:rPr>
              <a:t>follow</a:t>
            </a:r>
            <a:r>
              <a:rPr lang="en-US" altLang="zh-CN" sz="2400" b="1" dirty="0">
                <a:sym typeface="Symbol" pitchFamily="18" charset="2"/>
              </a:rPr>
              <a:t>(</a:t>
            </a:r>
            <a:r>
              <a:rPr lang="en-US" altLang="zh-CN" sz="2400" b="1" i="1" dirty="0">
                <a:sym typeface="Symbol" pitchFamily="18" charset="2"/>
              </a:rPr>
              <a:t>A</a:t>
            </a:r>
            <a:r>
              <a:rPr lang="en-US" altLang="zh-CN" sz="2400" b="1" dirty="0">
                <a:sym typeface="Symbol" pitchFamily="18" charset="2"/>
              </a:rPr>
              <a:t>)</a:t>
            </a:r>
            <a:r>
              <a:rPr lang="en-US" altLang="zh-CN" sz="2400" dirty="0">
                <a:sym typeface="Symbol" pitchFamily="18" charset="2"/>
              </a:rPr>
              <a:t> </a:t>
            </a:r>
          </a:p>
          <a:p>
            <a:pPr>
              <a:buFont typeface="Symbol" pitchFamily="18" charset="2"/>
              <a:buChar char="-"/>
            </a:pPr>
            <a:r>
              <a:rPr lang="en-US" altLang="zh-CN" sz="2400" dirty="0">
                <a:sym typeface="Symbol" pitchFamily="18" charset="2"/>
              </a:rPr>
              <a:t>U&gt;</a:t>
            </a:r>
            <a:r>
              <a:rPr lang="en-US" altLang="zh-CN" sz="2400" b="1" i="1" dirty="0"/>
              <a:t> V</a:t>
            </a:r>
            <a:r>
              <a:rPr lang="en-US" altLang="zh-CN" sz="2400" b="1" i="1" baseline="-25000" dirty="0"/>
              <a:t>T </a:t>
            </a:r>
            <a:r>
              <a:rPr lang="en-US" altLang="zh-CN" sz="2400" dirty="0">
                <a:sym typeface="Symbol" pitchFamily="18" charset="2"/>
              </a:rPr>
              <a:t>*</a:t>
            </a:r>
          </a:p>
          <a:p>
            <a:pPr>
              <a:buFont typeface="Symbol" pitchFamily="18" charset="2"/>
              <a:buChar char="-"/>
            </a:pPr>
            <a:r>
              <a:rPr lang="en-US" altLang="zh-CN" sz="2400" dirty="0">
                <a:solidFill>
                  <a:srgbClr val="800080"/>
                </a:solidFill>
                <a:sym typeface="Symbol" pitchFamily="18" charset="2"/>
              </a:rPr>
              <a:t>S</a:t>
            </a:r>
            <a:r>
              <a:rPr lang="zh-CN" altLang="en-US" sz="2400" dirty="0">
                <a:solidFill>
                  <a:srgbClr val="800080"/>
                </a:solidFill>
                <a:sym typeface="Symbol" pitchFamily="18" charset="2"/>
              </a:rPr>
              <a:t>*</a:t>
            </a:r>
            <a:r>
              <a:rPr lang="en-US" altLang="zh-CN" sz="2400" dirty="0" err="1">
                <a:solidFill>
                  <a:srgbClr val="800080"/>
                </a:solidFill>
                <a:sym typeface="Symbol" pitchFamily="18" charset="2"/>
              </a:rPr>
              <a:t>uAv</a:t>
            </a:r>
            <a:r>
              <a:rPr lang="en-US" altLang="zh-CN" sz="2400" dirty="0">
                <a:solidFill>
                  <a:srgbClr val="800080"/>
                </a:solidFill>
                <a:sym typeface="Symbol" pitchFamily="18" charset="2"/>
              </a:rPr>
              <a:t> u</a:t>
            </a:r>
            <a:r>
              <a:rPr lang="en-US" altLang="zh-CN" sz="2400" b="1" dirty="0"/>
              <a:t>  </a:t>
            </a:r>
            <a:r>
              <a:rPr lang="en-US" altLang="zh-CN" sz="2400" dirty="0">
                <a:solidFill>
                  <a:srgbClr val="800080"/>
                </a:solidFill>
                <a:sym typeface="Symbol" pitchFamily="18" charset="2"/>
              </a:rPr>
              <a:t>v</a:t>
            </a:r>
            <a:endParaRPr lang="en-US" altLang="zh-CN" sz="2400" dirty="0">
              <a:sym typeface="Symbol" pitchFamily="18" charset="2"/>
            </a:endParaRPr>
          </a:p>
        </p:txBody>
      </p:sp>
      <p:sp>
        <p:nvSpPr>
          <p:cNvPr id="51208" name="Rectangle 16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4"/>
          <p:cNvSpPr txBox="1">
            <a:spLocks noChangeArrowheads="1"/>
          </p:cNvSpPr>
          <p:nvPr/>
        </p:nvSpPr>
        <p:spPr bwMode="auto">
          <a:xfrm>
            <a:off x="682625" y="1481138"/>
            <a:ext cx="49688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定义： </a:t>
            </a:r>
            <a:r>
              <a:rPr lang="en-US" altLang="zh-CN" sz="3200" b="1">
                <a:solidFill>
                  <a:srgbClr val="800080"/>
                </a:solidFill>
              </a:rPr>
              <a:t>LL</a:t>
            </a:r>
            <a:r>
              <a:rPr lang="zh-CN" altLang="en-US" sz="3200" b="1">
                <a:solidFill>
                  <a:srgbClr val="800080"/>
                </a:solidFill>
              </a:rPr>
              <a:t>（</a:t>
            </a:r>
            <a:r>
              <a:rPr lang="en-US" altLang="zh-CN" sz="3200" b="1">
                <a:solidFill>
                  <a:srgbClr val="800080"/>
                </a:solidFill>
              </a:rPr>
              <a:t>1</a:t>
            </a:r>
            <a:r>
              <a:rPr lang="zh-CN" altLang="en-US" sz="3200" b="1">
                <a:solidFill>
                  <a:srgbClr val="800080"/>
                </a:solidFill>
              </a:rPr>
              <a:t>）文法</a:t>
            </a:r>
          </a:p>
        </p:txBody>
      </p:sp>
      <p:sp>
        <p:nvSpPr>
          <p:cNvPr id="5222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0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1" name="Rectangle 9"/>
          <p:cNvSpPr>
            <a:spLocks noChangeArrowheads="1"/>
          </p:cNvSpPr>
          <p:nvPr/>
        </p:nvSpPr>
        <p:spPr bwMode="auto">
          <a:xfrm>
            <a:off x="539552" y="2276475"/>
            <a:ext cx="8424935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/>
              <a:t>      文法 </a:t>
            </a:r>
            <a:r>
              <a:rPr lang="en-US" altLang="zh-CN" sz="2400" b="1" i="1" dirty="0">
                <a:solidFill>
                  <a:srgbClr val="800080"/>
                </a:solidFill>
              </a:rPr>
              <a:t>G </a:t>
            </a:r>
            <a:r>
              <a:rPr lang="zh-CN" altLang="en-US" sz="2400" b="1" dirty="0">
                <a:solidFill>
                  <a:srgbClr val="800080"/>
                </a:solidFill>
              </a:rPr>
              <a:t>是 </a:t>
            </a:r>
            <a:r>
              <a:rPr lang="en-US" altLang="zh-CN" sz="2400" b="1" dirty="0">
                <a:solidFill>
                  <a:srgbClr val="800080"/>
                </a:solidFill>
              </a:rPr>
              <a:t>LL</a:t>
            </a:r>
            <a:r>
              <a:rPr lang="zh-CN" altLang="en-US" sz="2400" b="1" dirty="0">
                <a:solidFill>
                  <a:srgbClr val="800080"/>
                </a:solidFill>
              </a:rPr>
              <a:t>（</a:t>
            </a:r>
            <a:r>
              <a:rPr lang="en-US" altLang="zh-CN" sz="2400" b="1" dirty="0">
                <a:solidFill>
                  <a:srgbClr val="800080"/>
                </a:solidFill>
              </a:rPr>
              <a:t>1</a:t>
            </a:r>
            <a:r>
              <a:rPr lang="zh-CN" altLang="en-US" sz="2400" b="1" dirty="0">
                <a:solidFill>
                  <a:srgbClr val="800080"/>
                </a:solidFill>
              </a:rPr>
              <a:t>）文法</a:t>
            </a:r>
            <a:r>
              <a:rPr lang="zh-CN" altLang="en-US" sz="2400" b="1" dirty="0"/>
              <a:t>，当且仅当对于 </a:t>
            </a:r>
            <a:r>
              <a:rPr lang="en-US" altLang="zh-CN" sz="2400" b="1" i="1" dirty="0"/>
              <a:t>G </a:t>
            </a:r>
            <a:r>
              <a:rPr lang="zh-CN" altLang="en-US" sz="2400" b="1" dirty="0"/>
              <a:t>的每个非终结符 </a:t>
            </a:r>
            <a:r>
              <a:rPr lang="en-US" altLang="zh-CN" sz="2400" b="1" i="1" dirty="0"/>
              <a:t>A </a:t>
            </a:r>
            <a:r>
              <a:rPr lang="zh-CN" altLang="en-US" sz="2400" b="1" dirty="0"/>
              <a:t>的任何两个不同产生式 </a:t>
            </a:r>
            <a:r>
              <a:rPr lang="en-US" altLang="zh-CN" sz="2400" b="1" dirty="0"/>
              <a:t>A</a:t>
            </a:r>
            <a:r>
              <a:rPr lang="en-US" altLang="zh-CN" sz="2400" b="1" dirty="0">
                <a:sym typeface="Symbol" pitchFamily="18" charset="2"/>
              </a:rPr>
              <a:t></a:t>
            </a:r>
            <a:r>
              <a:rPr lang="en-US" altLang="zh-CN" sz="2400" b="1" dirty="0"/>
              <a:t>α</a:t>
            </a:r>
            <a:r>
              <a:rPr lang="en-US" altLang="zh-CN" sz="2400" dirty="0">
                <a:latin typeface="楷体_GB2312" pitchFamily="49" charset="-122"/>
                <a:sym typeface="Symbol" pitchFamily="18" charset="2"/>
              </a:rPr>
              <a:t></a:t>
            </a:r>
            <a:r>
              <a:rPr lang="en-US" altLang="zh-CN" sz="2400" b="1" dirty="0"/>
              <a:t>β</a:t>
            </a:r>
            <a:r>
              <a:rPr lang="zh-CN" altLang="en-US" sz="2400" b="1" dirty="0"/>
              <a:t>，下面的条件成立：</a:t>
            </a:r>
          </a:p>
          <a:p>
            <a:endParaRPr lang="zh-CN" altLang="en-US" sz="1000" b="1" dirty="0"/>
          </a:p>
          <a:p>
            <a:pPr>
              <a:buFont typeface="Symbol" pitchFamily="18" charset="2"/>
              <a:buNone/>
            </a:pPr>
            <a:r>
              <a:rPr lang="zh-CN" altLang="en-US" sz="2400" b="1" i="1" dirty="0"/>
              <a:t>      </a:t>
            </a:r>
            <a:endParaRPr lang="en-US" altLang="zh-CN" sz="2400" b="1" i="1" dirty="0"/>
          </a:p>
          <a:p>
            <a:pPr>
              <a:buFont typeface="Symbol" pitchFamily="18" charset="2"/>
              <a:buNone/>
            </a:pPr>
            <a:r>
              <a:rPr lang="en-US" altLang="zh-CN" sz="2400" b="1" i="1" dirty="0"/>
              <a:t>     </a:t>
            </a:r>
            <a:r>
              <a:rPr lang="en-US" altLang="zh-CN" sz="2400" b="1" dirty="0"/>
              <a:t>Select</a:t>
            </a:r>
            <a:r>
              <a:rPr lang="en-US" altLang="zh-CN" sz="2400" b="1" i="1" dirty="0"/>
              <a:t> </a:t>
            </a:r>
            <a:r>
              <a:rPr lang="en-US" altLang="zh-CN" sz="2400" b="1" dirty="0"/>
              <a:t>(A</a:t>
            </a:r>
            <a:r>
              <a:rPr lang="en-US" altLang="zh-CN" sz="2400" b="1" dirty="0">
                <a:sym typeface="Symbol" pitchFamily="18" charset="2"/>
              </a:rPr>
              <a:t></a:t>
            </a:r>
            <a:r>
              <a:rPr lang="en-US" altLang="zh-CN" sz="2400" b="1" dirty="0"/>
              <a:t>α)</a:t>
            </a:r>
            <a:r>
              <a:rPr lang="en-US" altLang="zh-CN" sz="2400" dirty="0"/>
              <a:t> </a:t>
            </a:r>
            <a:r>
              <a:rPr lang="en-US" altLang="zh-CN" sz="2400" b="1" dirty="0">
                <a:sym typeface="Symbol" pitchFamily="18" charset="2"/>
              </a:rPr>
              <a:t> </a:t>
            </a:r>
            <a:r>
              <a:rPr lang="en-US" altLang="zh-CN" sz="2400" b="1" dirty="0"/>
              <a:t>Select</a:t>
            </a:r>
            <a:r>
              <a:rPr lang="en-US" altLang="zh-CN" sz="2400" b="1" i="1" dirty="0"/>
              <a:t> </a:t>
            </a:r>
            <a:r>
              <a:rPr lang="en-US" altLang="zh-CN" sz="2400" b="1" dirty="0"/>
              <a:t>(A</a:t>
            </a:r>
            <a:r>
              <a:rPr lang="en-US" altLang="zh-CN" sz="2400" b="1" dirty="0">
                <a:sym typeface="Symbol" pitchFamily="18" charset="2"/>
              </a:rPr>
              <a:t></a:t>
            </a:r>
            <a:r>
              <a:rPr lang="en-US" altLang="zh-CN" sz="2400" b="1" dirty="0"/>
              <a:t>β)</a:t>
            </a:r>
            <a:r>
              <a:rPr lang="en-US" altLang="zh-CN" sz="2400" dirty="0"/>
              <a:t> </a:t>
            </a:r>
            <a:r>
              <a:rPr lang="en-US" altLang="zh-CN" sz="2400" b="1" dirty="0"/>
              <a:t> =</a:t>
            </a:r>
            <a:r>
              <a:rPr lang="en-US" altLang="zh-CN" sz="2400" dirty="0"/>
              <a:t> </a:t>
            </a:r>
            <a:r>
              <a:rPr lang="en-US" altLang="zh-CN" sz="2400" b="1" dirty="0">
                <a:sym typeface="Symbol" pitchFamily="18" charset="2"/>
              </a:rPr>
              <a:t></a:t>
            </a:r>
            <a:endParaRPr lang="en-US" altLang="zh-CN" sz="2400" b="1" dirty="0"/>
          </a:p>
        </p:txBody>
      </p:sp>
      <p:sp>
        <p:nvSpPr>
          <p:cNvPr id="52232" name="Rectangle 10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1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2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3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4" name="Text Box 11"/>
          <p:cNvSpPr txBox="1">
            <a:spLocks noChangeArrowheads="1"/>
          </p:cNvSpPr>
          <p:nvPr/>
        </p:nvSpPr>
        <p:spPr bwMode="auto">
          <a:xfrm>
            <a:off x="682625" y="1196975"/>
            <a:ext cx="82819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举例</a:t>
            </a:r>
            <a:r>
              <a:rPr lang="zh-CN" altLang="en-US" sz="3200" b="1"/>
              <a:t>：</a:t>
            </a:r>
            <a:r>
              <a:rPr lang="zh-CN" altLang="en-US" sz="2800" b="1"/>
              <a:t>验证如下文法 </a:t>
            </a:r>
            <a:r>
              <a:rPr lang="en-US" altLang="zh-CN" sz="2800"/>
              <a:t>G</a:t>
            </a:r>
            <a:r>
              <a:rPr lang="zh-CN" altLang="en-US" sz="2800"/>
              <a:t>（</a:t>
            </a:r>
            <a:r>
              <a:rPr lang="en-US" altLang="zh-CN" sz="2800"/>
              <a:t>S</a:t>
            </a:r>
            <a:r>
              <a:rPr lang="zh-CN" altLang="en-US" sz="2800"/>
              <a:t>）</a:t>
            </a:r>
            <a:r>
              <a:rPr lang="zh-CN" altLang="en-US" sz="2800" b="1"/>
              <a:t>不是 </a:t>
            </a:r>
            <a:r>
              <a:rPr lang="en-US" altLang="zh-CN" sz="2800"/>
              <a:t>LL</a:t>
            </a:r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</a:t>
            </a:r>
            <a:r>
              <a:rPr lang="zh-CN" altLang="en-US" sz="2800" b="1"/>
              <a:t>文法</a:t>
            </a:r>
          </a:p>
        </p:txBody>
      </p:sp>
      <p:sp>
        <p:nvSpPr>
          <p:cNvPr id="53255" name="Rectangle 13"/>
          <p:cNvSpPr>
            <a:spLocks noChangeArrowheads="1"/>
          </p:cNvSpPr>
          <p:nvPr/>
        </p:nvSpPr>
        <p:spPr bwMode="auto">
          <a:xfrm>
            <a:off x="1403350" y="1916113"/>
            <a:ext cx="2952750" cy="2435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/>
              <a:t>文法 </a:t>
            </a:r>
            <a:r>
              <a:rPr lang="en-US" altLang="zh-CN" sz="2400"/>
              <a:t>G</a:t>
            </a:r>
            <a:r>
              <a:rPr lang="zh-CN" altLang="en-US" sz="2400"/>
              <a:t>（</a:t>
            </a:r>
            <a:r>
              <a:rPr lang="en-US" altLang="zh-CN" sz="2400"/>
              <a:t>S</a:t>
            </a:r>
            <a:r>
              <a:rPr lang="zh-CN" altLang="en-US" sz="2400"/>
              <a:t>）</a:t>
            </a:r>
            <a:r>
              <a:rPr lang="en-US" altLang="zh-CN" sz="2400"/>
              <a:t>:</a:t>
            </a:r>
          </a:p>
          <a:p>
            <a:endParaRPr lang="en-US" altLang="zh-CN" sz="1000"/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en-US" altLang="zh-CN" sz="2400"/>
              <a:t>S 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/>
              <a:t> AB</a:t>
            </a:r>
          </a:p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en-US" altLang="zh-CN" sz="2400"/>
              <a:t>A 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/>
              <a:t> Da</a:t>
            </a:r>
            <a:r>
              <a:rPr lang="en-US" altLang="zh-CN" sz="2400">
                <a:sym typeface="Symbol" pitchFamily="18" charset="2"/>
              </a:rPr>
              <a:t></a:t>
            </a:r>
            <a:r>
              <a:rPr lang="zh-CN" altLang="zh-CN" sz="2400">
                <a:sym typeface="Symbol" pitchFamily="18" charset="2"/>
              </a:rPr>
              <a:t></a:t>
            </a:r>
            <a:endParaRPr lang="en-US" altLang="zh-CN" sz="2400">
              <a:sym typeface="Symbol" pitchFamily="18" charset="2"/>
            </a:endParaRPr>
          </a:p>
          <a:p>
            <a:r>
              <a:rPr lang="zh-CN" altLang="en-US" sz="2400">
                <a:sym typeface="Symbol" pitchFamily="18" charset="2"/>
              </a:rPr>
              <a:t>（</a:t>
            </a:r>
            <a:r>
              <a:rPr lang="en-US" altLang="zh-CN" sz="2400">
                <a:sym typeface="Symbol" pitchFamily="18" charset="2"/>
              </a:rPr>
              <a:t>3</a:t>
            </a:r>
            <a:r>
              <a:rPr lang="zh-CN" altLang="en-US" sz="2400">
                <a:sym typeface="Symbol" pitchFamily="18" charset="2"/>
              </a:rPr>
              <a:t>）</a:t>
            </a:r>
            <a:r>
              <a:rPr lang="en-US" altLang="zh-CN" sz="2400">
                <a:sym typeface="Symbol" pitchFamily="18" charset="2"/>
              </a:rPr>
              <a:t>B  cC</a:t>
            </a:r>
          </a:p>
          <a:p>
            <a:r>
              <a:rPr lang="zh-CN" altLang="en-US" sz="2400">
                <a:sym typeface="Symbol" pitchFamily="18" charset="2"/>
              </a:rPr>
              <a:t>（</a:t>
            </a:r>
            <a:r>
              <a:rPr lang="en-US" altLang="zh-CN" sz="2400">
                <a:sym typeface="Symbol" pitchFamily="18" charset="2"/>
              </a:rPr>
              <a:t>4</a:t>
            </a:r>
            <a:r>
              <a:rPr lang="zh-CN" altLang="en-US" sz="2400">
                <a:sym typeface="Symbol" pitchFamily="18" charset="2"/>
              </a:rPr>
              <a:t>）</a:t>
            </a:r>
            <a:r>
              <a:rPr lang="en-US" altLang="zh-CN" sz="2400">
                <a:sym typeface="Symbol" pitchFamily="18" charset="2"/>
              </a:rPr>
              <a:t>C  aADC </a:t>
            </a:r>
            <a:r>
              <a:rPr lang="zh-CN" altLang="zh-CN" sz="2400">
                <a:sym typeface="Symbol" pitchFamily="18" charset="2"/>
              </a:rPr>
              <a:t></a:t>
            </a:r>
            <a:endParaRPr lang="en-US" altLang="zh-CN" sz="2400">
              <a:sym typeface="Symbol" pitchFamily="18" charset="2"/>
            </a:endParaRPr>
          </a:p>
          <a:p>
            <a:r>
              <a:rPr lang="zh-CN" altLang="en-US" sz="2400">
                <a:sym typeface="Symbol" pitchFamily="18" charset="2"/>
              </a:rPr>
              <a:t>（</a:t>
            </a:r>
            <a:r>
              <a:rPr lang="en-US" altLang="zh-CN" sz="2400">
                <a:sym typeface="Symbol" pitchFamily="18" charset="2"/>
              </a:rPr>
              <a:t>5</a:t>
            </a:r>
            <a:r>
              <a:rPr lang="zh-CN" altLang="en-US" sz="2400">
                <a:sym typeface="Symbol" pitchFamily="18" charset="2"/>
              </a:rPr>
              <a:t>）</a:t>
            </a:r>
            <a:r>
              <a:rPr lang="en-US" altLang="zh-CN" sz="2400">
                <a:sym typeface="Symbol" pitchFamily="18" charset="2"/>
              </a:rPr>
              <a:t>D  b</a:t>
            </a:r>
            <a:r>
              <a:rPr lang="zh-CN" altLang="zh-CN" sz="2400">
                <a:sym typeface="Symbol" pitchFamily="18" charset="2"/>
              </a:rPr>
              <a:t></a:t>
            </a:r>
            <a:endParaRPr lang="en-US" altLang="zh-CN" sz="2400">
              <a:sym typeface="Symbol" pitchFamily="18" charset="2"/>
            </a:endParaRPr>
          </a:p>
        </p:txBody>
      </p:sp>
      <p:sp>
        <p:nvSpPr>
          <p:cNvPr id="494607" name="Rectangle 15"/>
          <p:cNvSpPr>
            <a:spLocks noChangeArrowheads="1"/>
          </p:cNvSpPr>
          <p:nvPr/>
        </p:nvSpPr>
        <p:spPr bwMode="auto">
          <a:xfrm>
            <a:off x="539552" y="4508500"/>
            <a:ext cx="4176911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/>
              <a:t>Select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</a:t>
            </a:r>
            <a:r>
              <a:rPr lang="en-US" altLang="zh-CN" sz="2400" dirty="0" err="1">
                <a:sym typeface="Symbol" pitchFamily="18" charset="2"/>
              </a:rPr>
              <a:t></a:t>
            </a:r>
            <a:r>
              <a:rPr lang="en-US" altLang="zh-CN" sz="2400" dirty="0" err="1"/>
              <a:t>Da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en-US" altLang="zh-CN" sz="2400" dirty="0" err="1"/>
              <a:t>b,a</a:t>
            </a:r>
            <a:r>
              <a:rPr lang="en-US" altLang="zh-CN" sz="2400" dirty="0"/>
              <a:t>}</a:t>
            </a:r>
          </a:p>
          <a:p>
            <a:r>
              <a:rPr lang="en-US" altLang="zh-CN" sz="2400" b="1" dirty="0"/>
              <a:t>Select</a:t>
            </a:r>
            <a:r>
              <a:rPr lang="en-US" altLang="zh-CN" sz="2400" dirty="0"/>
              <a:t>(A</a:t>
            </a:r>
            <a:r>
              <a:rPr lang="en-US" altLang="zh-CN" sz="2400" dirty="0">
                <a:sym typeface="Symbol" pitchFamily="18" charset="2"/>
              </a:rPr>
              <a:t></a:t>
            </a:r>
            <a:r>
              <a:rPr lang="zh-CN" altLang="zh-CN" sz="2400" dirty="0">
                <a:sym typeface="Symbol" pitchFamily="18" charset="2"/>
              </a:rPr>
              <a:t>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itchFamily="18" charset="2"/>
              </a:rPr>
              <a:t>= </a:t>
            </a:r>
            <a:r>
              <a:rPr lang="en-US" altLang="zh-CN" sz="2400" dirty="0"/>
              <a:t>{</a:t>
            </a:r>
            <a:r>
              <a:rPr lang="en-US" altLang="zh-CN" sz="2400" dirty="0" err="1"/>
              <a:t>c,b,a</a:t>
            </a:r>
            <a:r>
              <a:rPr lang="en-US" altLang="zh-CN" sz="2400" dirty="0"/>
              <a:t>, </a:t>
            </a:r>
            <a:r>
              <a:rPr lang="en-US" altLang="zh-CN" sz="2400" dirty="0">
                <a:sym typeface="Symbol" pitchFamily="18" charset="2"/>
              </a:rPr>
              <a:t>#</a:t>
            </a:r>
            <a:r>
              <a:rPr lang="en-US" altLang="zh-CN" sz="2400" dirty="0"/>
              <a:t>}</a:t>
            </a:r>
            <a:endParaRPr lang="en-US" altLang="zh-CN" sz="400" dirty="0"/>
          </a:p>
          <a:p>
            <a:r>
              <a:rPr lang="en-US" altLang="zh-CN" sz="2400" b="1" dirty="0"/>
              <a:t>Select</a:t>
            </a:r>
            <a:r>
              <a:rPr lang="en-US" altLang="zh-CN" sz="2400" dirty="0"/>
              <a:t>(</a:t>
            </a:r>
            <a:r>
              <a:rPr lang="en-US" altLang="zh-CN" sz="2400" dirty="0" err="1">
                <a:sym typeface="Symbol" pitchFamily="18" charset="2"/>
              </a:rPr>
              <a:t>CaADC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{a}</a:t>
            </a:r>
          </a:p>
          <a:p>
            <a:r>
              <a:rPr lang="en-US" altLang="zh-CN" sz="2400" b="1" dirty="0"/>
              <a:t>Select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itchFamily="18" charset="2"/>
              </a:rPr>
              <a:t>C </a:t>
            </a:r>
            <a:r>
              <a:rPr lang="zh-CN" altLang="zh-CN" sz="2400" dirty="0">
                <a:sym typeface="Symbol" pitchFamily="18" charset="2"/>
              </a:rPr>
              <a:t>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itchFamily="18" charset="2"/>
              </a:rPr>
              <a:t>= </a:t>
            </a:r>
            <a:r>
              <a:rPr lang="en-US" altLang="zh-CN" sz="2400" dirty="0"/>
              <a:t>{</a:t>
            </a:r>
            <a:r>
              <a:rPr lang="en-US" altLang="zh-CN" sz="2400" dirty="0">
                <a:sym typeface="Symbol" pitchFamily="18" charset="2"/>
              </a:rPr>
              <a:t>#</a:t>
            </a:r>
            <a:r>
              <a:rPr lang="en-US" altLang="zh-CN" sz="2400" dirty="0"/>
              <a:t>}</a:t>
            </a:r>
          </a:p>
          <a:p>
            <a:r>
              <a:rPr lang="en-US" altLang="zh-CN" sz="2400" b="1" dirty="0"/>
              <a:t>Select</a:t>
            </a:r>
            <a:r>
              <a:rPr lang="en-US" altLang="zh-CN" sz="2400" dirty="0"/>
              <a:t>(</a:t>
            </a:r>
            <a:r>
              <a:rPr lang="en-US" altLang="zh-CN" sz="2400" dirty="0" err="1">
                <a:sym typeface="Symbol" pitchFamily="18" charset="2"/>
              </a:rPr>
              <a:t>Db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{b}</a:t>
            </a:r>
          </a:p>
          <a:p>
            <a:r>
              <a:rPr lang="en-US" altLang="zh-CN" sz="2400" b="1" dirty="0"/>
              <a:t>Select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itchFamily="18" charset="2"/>
              </a:rPr>
              <a:t>D </a:t>
            </a:r>
            <a:r>
              <a:rPr lang="zh-CN" altLang="zh-CN" sz="2400" dirty="0">
                <a:sym typeface="Symbol" pitchFamily="18" charset="2"/>
              </a:rPr>
              <a:t>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itchFamily="18" charset="2"/>
              </a:rPr>
              <a:t>= </a:t>
            </a:r>
            <a:r>
              <a:rPr lang="en-US" altLang="zh-CN" sz="2400" dirty="0"/>
              <a:t>{a, #}</a:t>
            </a:r>
          </a:p>
        </p:txBody>
      </p:sp>
      <p:sp>
        <p:nvSpPr>
          <p:cNvPr id="53257" name="Rectangle 17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  <p:sp>
        <p:nvSpPr>
          <p:cNvPr id="494613" name="Rectangle 21"/>
          <p:cNvSpPr>
            <a:spLocks noChangeArrowheads="1"/>
          </p:cNvSpPr>
          <p:nvPr/>
        </p:nvSpPr>
        <p:spPr bwMode="auto">
          <a:xfrm>
            <a:off x="5075238" y="1858963"/>
            <a:ext cx="3241675" cy="307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First(Da)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{b, a}</a:t>
            </a:r>
          </a:p>
          <a:p>
            <a:endParaRPr lang="en-US" altLang="zh-CN" sz="400"/>
          </a:p>
          <a:p>
            <a:r>
              <a:rPr lang="en-US" altLang="zh-CN" sz="2400"/>
              <a:t>First(</a:t>
            </a:r>
            <a:r>
              <a:rPr lang="zh-CN" altLang="zh-CN" sz="2400">
                <a:sym typeface="Symbol" pitchFamily="18" charset="2"/>
              </a:rPr>
              <a:t></a:t>
            </a:r>
            <a:r>
              <a:rPr lang="en-US" altLang="zh-CN" sz="2400"/>
              <a:t>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</a:t>
            </a:r>
            <a:r>
              <a:rPr lang="zh-CN" altLang="zh-CN" sz="2400">
                <a:sym typeface="Symbol" pitchFamily="18" charset="2"/>
              </a:rPr>
              <a:t></a:t>
            </a:r>
            <a:r>
              <a:rPr lang="en-US" altLang="zh-CN" sz="2400"/>
              <a:t>}</a:t>
            </a:r>
          </a:p>
          <a:p>
            <a:endParaRPr lang="en-US" altLang="zh-CN" sz="400"/>
          </a:p>
          <a:p>
            <a:r>
              <a:rPr lang="en-US" altLang="zh-CN" sz="2400"/>
              <a:t>First(aADC)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{a}</a:t>
            </a:r>
          </a:p>
          <a:p>
            <a:endParaRPr lang="en-US" altLang="zh-CN" sz="400"/>
          </a:p>
          <a:p>
            <a:r>
              <a:rPr lang="en-US" altLang="zh-CN" sz="2400"/>
              <a:t>First(b)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{b}</a:t>
            </a:r>
          </a:p>
          <a:p>
            <a:endParaRPr lang="en-US" altLang="zh-CN" sz="400"/>
          </a:p>
          <a:p>
            <a:r>
              <a:rPr lang="en-US" altLang="zh-CN" sz="2400"/>
              <a:t>Follow(A)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{c,b,a, </a:t>
            </a:r>
            <a:r>
              <a:rPr lang="en-US" altLang="zh-CN" sz="2400">
                <a:sym typeface="Symbol" pitchFamily="18" charset="2"/>
              </a:rPr>
              <a:t>#</a:t>
            </a:r>
            <a:r>
              <a:rPr lang="en-US" altLang="zh-CN" sz="2400"/>
              <a:t>}</a:t>
            </a:r>
          </a:p>
          <a:p>
            <a:endParaRPr lang="en-US" altLang="zh-CN" sz="400"/>
          </a:p>
          <a:p>
            <a:r>
              <a:rPr lang="en-US" altLang="zh-CN" sz="2400"/>
              <a:t>Follow(C)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{#}</a:t>
            </a:r>
          </a:p>
          <a:p>
            <a:endParaRPr lang="en-US" altLang="zh-CN" sz="400"/>
          </a:p>
          <a:p>
            <a:r>
              <a:rPr lang="en-US" altLang="zh-CN" sz="2400"/>
              <a:t>Follow(D)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{a, #}</a:t>
            </a:r>
          </a:p>
          <a:p>
            <a:endParaRPr lang="en-US" altLang="zh-CN" sz="400"/>
          </a:p>
        </p:txBody>
      </p:sp>
      <p:sp>
        <p:nvSpPr>
          <p:cNvPr id="494614" name="Rectangle 22"/>
          <p:cNvSpPr>
            <a:spLocks noChangeArrowheads="1"/>
          </p:cNvSpPr>
          <p:nvPr/>
        </p:nvSpPr>
        <p:spPr bwMode="auto">
          <a:xfrm>
            <a:off x="4283968" y="5254625"/>
            <a:ext cx="4680645" cy="11387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/>
              <a:t>Select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</a:t>
            </a:r>
            <a:r>
              <a:rPr lang="en-US" altLang="zh-CN" sz="2400" dirty="0" err="1">
                <a:sym typeface="Symbol" pitchFamily="18" charset="2"/>
              </a:rPr>
              <a:t></a:t>
            </a:r>
            <a:r>
              <a:rPr lang="en-US" altLang="zh-CN" sz="2400" dirty="0" err="1"/>
              <a:t>Da</a:t>
            </a:r>
            <a:r>
              <a:rPr lang="en-US" altLang="zh-CN" sz="2400" dirty="0"/>
              <a:t>) </a:t>
            </a:r>
            <a:r>
              <a:rPr lang="en-US" altLang="zh-CN" sz="2400" b="1" dirty="0">
                <a:sym typeface="Symbol" pitchFamily="18" charset="2"/>
              </a:rPr>
              <a:t> </a:t>
            </a:r>
            <a:r>
              <a:rPr lang="en-US" altLang="zh-CN" sz="2400" i="1" dirty="0"/>
              <a:t>PS</a:t>
            </a:r>
            <a:r>
              <a:rPr lang="en-US" altLang="zh-CN" sz="2400" dirty="0"/>
              <a:t>(A</a:t>
            </a:r>
            <a:r>
              <a:rPr lang="en-US" altLang="zh-CN" sz="2400" dirty="0">
                <a:sym typeface="Symbol" pitchFamily="18" charset="2"/>
              </a:rPr>
              <a:t> </a:t>
            </a:r>
            <a:r>
              <a:rPr lang="zh-CN" altLang="zh-CN" sz="2400" dirty="0">
                <a:sym typeface="Symbol" pitchFamily="18" charset="2"/>
              </a:rPr>
              <a:t></a:t>
            </a:r>
            <a:r>
              <a:rPr lang="en-US" altLang="zh-CN" sz="2400" dirty="0"/>
              <a:t>) </a:t>
            </a:r>
            <a:r>
              <a:rPr lang="en-US" altLang="zh-CN" sz="2400" b="1" dirty="0">
                <a:sym typeface="Symbol" pitchFamily="18" charset="2"/>
              </a:rPr>
              <a:t></a:t>
            </a:r>
            <a:r>
              <a:rPr lang="en-US" altLang="zh-CN" sz="2400" dirty="0">
                <a:sym typeface="Symbol" pitchFamily="18" charset="2"/>
              </a:rPr>
              <a:t> </a:t>
            </a:r>
            <a:r>
              <a:rPr lang="en-US" altLang="zh-CN" sz="2400" dirty="0"/>
              <a:t> </a:t>
            </a:r>
            <a:r>
              <a:rPr lang="en-US" altLang="zh-CN" sz="2400" b="1" dirty="0">
                <a:sym typeface="Symbol" pitchFamily="18" charset="2"/>
              </a:rPr>
              <a:t></a:t>
            </a:r>
          </a:p>
          <a:p>
            <a:r>
              <a:rPr lang="en-US" altLang="zh-CN" b="1" dirty="0"/>
              <a:t>Select</a:t>
            </a:r>
            <a:r>
              <a:rPr lang="en-US" altLang="zh-CN" dirty="0"/>
              <a:t>(</a:t>
            </a:r>
            <a:r>
              <a:rPr lang="en-US" altLang="zh-CN" dirty="0">
                <a:sym typeface="Symbol" pitchFamily="18" charset="2"/>
              </a:rPr>
              <a:t>C  </a:t>
            </a:r>
            <a:r>
              <a:rPr lang="en-US" altLang="zh-CN" dirty="0" err="1">
                <a:sym typeface="Symbol" pitchFamily="18" charset="2"/>
              </a:rPr>
              <a:t>aADC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dirty="0"/>
              <a:t>) </a:t>
            </a:r>
            <a:r>
              <a:rPr lang="en-US" altLang="zh-CN" b="1" dirty="0">
                <a:sym typeface="Symbol" pitchFamily="18" charset="2"/>
              </a:rPr>
              <a:t> </a:t>
            </a:r>
            <a:r>
              <a:rPr lang="en-US" altLang="zh-CN" i="1" dirty="0"/>
              <a:t>PS</a:t>
            </a:r>
            <a:r>
              <a:rPr lang="en-US" altLang="zh-CN" dirty="0"/>
              <a:t>(C</a:t>
            </a:r>
            <a:r>
              <a:rPr lang="en-US" altLang="zh-CN" dirty="0">
                <a:sym typeface="Symbol" pitchFamily="18" charset="2"/>
              </a:rPr>
              <a:t> </a:t>
            </a:r>
            <a:r>
              <a:rPr lang="zh-CN" altLang="zh-CN" dirty="0">
                <a:sym typeface="Symbol" pitchFamily="18" charset="2"/>
              </a:rPr>
              <a:t></a:t>
            </a:r>
            <a:r>
              <a:rPr lang="en-US" altLang="zh-CN" dirty="0"/>
              <a:t>) </a:t>
            </a:r>
            <a:r>
              <a:rPr lang="en-US" altLang="zh-CN" dirty="0">
                <a:sym typeface="Symbol" pitchFamily="18" charset="2"/>
              </a:rPr>
              <a:t>= </a:t>
            </a:r>
            <a:r>
              <a:rPr lang="en-US" altLang="zh-CN" dirty="0"/>
              <a:t> </a:t>
            </a:r>
            <a:r>
              <a:rPr lang="en-US" altLang="zh-CN" b="1" dirty="0">
                <a:sym typeface="Symbol" pitchFamily="18" charset="2"/>
              </a:rPr>
              <a:t></a:t>
            </a:r>
          </a:p>
          <a:p>
            <a:r>
              <a:rPr lang="en-US" altLang="zh-CN" sz="2400" b="1" dirty="0"/>
              <a:t>Select</a:t>
            </a:r>
            <a:r>
              <a:rPr lang="en-US" altLang="zh-CN" sz="2400" dirty="0"/>
              <a:t>(</a:t>
            </a:r>
            <a:r>
              <a:rPr lang="en-US" altLang="zh-CN" sz="2400" dirty="0" err="1">
                <a:sym typeface="Symbol" pitchFamily="18" charset="2"/>
              </a:rPr>
              <a:t>Db</a:t>
            </a:r>
            <a:r>
              <a:rPr lang="en-US" altLang="zh-CN" sz="2400" dirty="0"/>
              <a:t>) </a:t>
            </a:r>
            <a:r>
              <a:rPr lang="en-US" altLang="zh-CN" sz="2400" b="1" dirty="0">
                <a:sym typeface="Symbol" pitchFamily="18" charset="2"/>
              </a:rPr>
              <a:t> </a:t>
            </a:r>
            <a:r>
              <a:rPr lang="en-US" altLang="zh-CN" sz="2400" i="1" dirty="0"/>
              <a:t>PS</a:t>
            </a:r>
            <a:r>
              <a:rPr lang="en-US" altLang="zh-CN" sz="2400" dirty="0"/>
              <a:t>(D</a:t>
            </a:r>
            <a:r>
              <a:rPr lang="en-US" altLang="zh-CN" sz="2400" dirty="0">
                <a:sym typeface="Symbol" pitchFamily="18" charset="2"/>
              </a:rPr>
              <a:t> </a:t>
            </a:r>
            <a:r>
              <a:rPr lang="zh-CN" altLang="zh-CN" sz="2400" dirty="0">
                <a:sym typeface="Symbol" pitchFamily="18" charset="2"/>
              </a:rPr>
              <a:t>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itchFamily="18" charset="2"/>
              </a:rPr>
              <a:t>= </a:t>
            </a:r>
            <a:r>
              <a:rPr lang="en-US" altLang="zh-CN" sz="2400" dirty="0"/>
              <a:t> </a:t>
            </a:r>
            <a:r>
              <a:rPr lang="en-US" altLang="zh-CN" sz="2400" b="1" dirty="0">
                <a:sym typeface="Symbol" pitchFamily="18" charset="2"/>
              </a:rPr>
              <a:t>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94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94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94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94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946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946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946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94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94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494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494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4946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4946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49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81000" y="1600200"/>
            <a:ext cx="8178800" cy="45910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kern="0" dirty="0"/>
              <a:t>特征</a:t>
            </a:r>
            <a:r>
              <a:rPr lang="en-US" altLang="zh-CN" kern="0" dirty="0">
                <a:latin typeface="Arial" panose="020B0604020202020204" pitchFamily="34" charset="0"/>
              </a:rPr>
              <a:t>——</a:t>
            </a:r>
            <a:r>
              <a:rPr lang="zh-CN" altLang="en-US" kern="0" dirty="0"/>
              <a:t>根据下一个</a:t>
            </a:r>
            <a:r>
              <a:rPr lang="en-US" altLang="zh-CN" kern="0" dirty="0"/>
              <a:t>(</a:t>
            </a:r>
            <a:r>
              <a:rPr lang="zh-CN" altLang="en-US" kern="0" dirty="0"/>
              <a:t>几个）输入符号为当前要处理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kern="0" dirty="0"/>
              <a:t>            的非终结符选择产生式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kern="0" dirty="0"/>
              <a:t>要求</a:t>
            </a:r>
            <a:r>
              <a:rPr lang="en-US" altLang="zh-CN" kern="0" dirty="0">
                <a:latin typeface="Arial" panose="020B0604020202020204" pitchFamily="34" charset="0"/>
              </a:rPr>
              <a:t>——</a:t>
            </a:r>
            <a:r>
              <a:rPr lang="zh-CN" altLang="en-US" kern="0" dirty="0"/>
              <a:t>文法是</a:t>
            </a:r>
            <a:r>
              <a:rPr lang="en-US" altLang="zh-CN" kern="0" dirty="0"/>
              <a:t>LL(1)</a:t>
            </a:r>
            <a:r>
              <a:rPr lang="zh-CN" altLang="en-US" kern="0" dirty="0"/>
              <a:t>的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kern="0" dirty="0"/>
              <a:t>        第一个</a:t>
            </a:r>
            <a:r>
              <a:rPr lang="en-US" altLang="zh-CN" kern="0" dirty="0"/>
              <a:t>L    </a:t>
            </a:r>
            <a:r>
              <a:rPr lang="zh-CN" altLang="en-US" kern="0" dirty="0"/>
              <a:t>从左到右扫描输入串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kern="0" dirty="0"/>
              <a:t>        第二个</a:t>
            </a:r>
            <a:r>
              <a:rPr lang="en-US" altLang="zh-CN" kern="0" dirty="0"/>
              <a:t>L    </a:t>
            </a:r>
            <a:r>
              <a:rPr lang="zh-CN" altLang="en-US" kern="0" dirty="0"/>
              <a:t>生成的是最左推导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kern="0" dirty="0"/>
              <a:t>                  </a:t>
            </a:r>
            <a:r>
              <a:rPr lang="en-US" altLang="zh-CN" kern="0" dirty="0"/>
              <a:t>1    </a:t>
            </a:r>
            <a:r>
              <a:rPr lang="zh-CN" altLang="en-US" kern="0" dirty="0"/>
              <a:t>向前看一个输入符号（</a:t>
            </a:r>
            <a:r>
              <a:rPr lang="en-US" altLang="zh-CN" kern="0" dirty="0" err="1"/>
              <a:t>lookahead</a:t>
            </a:r>
            <a:r>
              <a:rPr lang="en-US" altLang="zh-CN" kern="0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kern="0" dirty="0"/>
              <a:t>预测分析程序的</a:t>
            </a:r>
            <a:r>
              <a:rPr lang="zh-CN" altLang="en-US" sz="2400" kern="0" dirty="0"/>
              <a:t>实现</a:t>
            </a:r>
            <a:r>
              <a:rPr lang="zh-CN" altLang="en-US" kern="0" dirty="0"/>
              <a:t>技术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kern="0" dirty="0"/>
              <a:t>      </a:t>
            </a:r>
            <a:r>
              <a:rPr lang="en-US" altLang="zh-CN" kern="0" dirty="0" smtClean="0"/>
              <a:t>1</a:t>
            </a:r>
            <a:r>
              <a:rPr lang="zh-CN" altLang="en-US" kern="0" dirty="0"/>
              <a:t>表驱动</a:t>
            </a:r>
            <a:r>
              <a:rPr lang="zh-CN" altLang="en-US" kern="0" dirty="0" smtClean="0"/>
              <a:t>分析程序</a:t>
            </a:r>
            <a:endParaRPr lang="zh-CN" altLang="en-US" kern="0" dirty="0"/>
          </a:p>
          <a:p>
            <a:pPr>
              <a:lnSpc>
                <a:spcPct val="90000"/>
              </a:lnSpc>
              <a:buNone/>
            </a:pPr>
            <a:r>
              <a:rPr lang="zh-CN" altLang="en-US" kern="0" dirty="0"/>
              <a:t>      </a:t>
            </a:r>
            <a:r>
              <a:rPr lang="en-US" altLang="zh-CN" kern="0" dirty="0" smtClean="0"/>
              <a:t>2</a:t>
            </a:r>
            <a:r>
              <a:rPr lang="zh-CN" altLang="en-US" kern="0" dirty="0"/>
              <a:t>递归（下降）子程序</a:t>
            </a:r>
          </a:p>
        </p:txBody>
      </p:sp>
      <p:sp>
        <p:nvSpPr>
          <p:cNvPr id="4" name="Rectangle 34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</p:spTree>
    <p:extLst>
      <p:ext uri="{BB962C8B-B14F-4D97-AF65-F5344CB8AC3E}">
        <p14:creationId xmlns:p14="http://schemas.microsoft.com/office/powerpoint/2010/main" val="3580484873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6"/>
          <p:cNvSpPr>
            <a:spLocks noChangeArrowheads="1"/>
          </p:cNvSpPr>
          <p:nvPr/>
        </p:nvSpPr>
        <p:spPr bwMode="auto">
          <a:xfrm>
            <a:off x="1083851" y="3572569"/>
            <a:ext cx="767715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递归下降 </a:t>
            </a:r>
            <a:r>
              <a:rPr lang="en-US" altLang="zh-CN" sz="2800" dirty="0">
                <a:solidFill>
                  <a:srgbClr val="800080"/>
                </a:solidFill>
              </a:rPr>
              <a:t>LL</a:t>
            </a:r>
            <a:r>
              <a:rPr lang="zh-CN" altLang="en-US" sz="2800" dirty="0">
                <a:solidFill>
                  <a:srgbClr val="800080"/>
                </a:solidFill>
              </a:rPr>
              <a:t>（</a:t>
            </a:r>
            <a:r>
              <a:rPr lang="en-US" altLang="zh-CN" sz="2800" dirty="0">
                <a:solidFill>
                  <a:srgbClr val="800080"/>
                </a:solidFill>
              </a:rPr>
              <a:t>1</a:t>
            </a:r>
            <a:r>
              <a:rPr lang="zh-CN" altLang="en-US" sz="2800" dirty="0">
                <a:solidFill>
                  <a:srgbClr val="800080"/>
                </a:solidFill>
              </a:rPr>
              <a:t>）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分析程序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>
              <a:buClrTx/>
            </a:pPr>
            <a:endParaRPr lang="zh-CN" altLang="en-US" sz="1000" b="1" dirty="0">
              <a:solidFill>
                <a:srgbClr val="800080"/>
              </a:solidFill>
              <a:sym typeface="Symbol" pitchFamily="18" charset="2"/>
            </a:endParaRPr>
          </a:p>
          <a:p>
            <a:pPr>
              <a:buClrTx/>
            </a:pPr>
            <a:r>
              <a:rPr lang="zh-CN" altLang="en-US" sz="2800" b="1" dirty="0"/>
              <a:t>    每个非终结符对应一个分析子程序</a:t>
            </a:r>
          </a:p>
        </p:txBody>
      </p:sp>
      <p:sp>
        <p:nvSpPr>
          <p:cNvPr id="54275" name="Text Box 27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</a:rPr>
              <a:t>  LL</a:t>
            </a:r>
            <a:r>
              <a:rPr lang="zh-CN" altLang="en-US" sz="3200">
                <a:solidFill>
                  <a:srgbClr val="800080"/>
                </a:solidFill>
              </a:rPr>
              <a:t>（</a:t>
            </a:r>
            <a:r>
              <a:rPr lang="en-US" altLang="zh-CN" sz="3200">
                <a:solidFill>
                  <a:srgbClr val="800080"/>
                </a:solidFill>
              </a:rPr>
              <a:t>1</a:t>
            </a:r>
            <a:r>
              <a:rPr lang="zh-CN" altLang="en-US" sz="3200">
                <a:solidFill>
                  <a:srgbClr val="800080"/>
                </a:solidFill>
              </a:rPr>
              <a:t>）</a:t>
            </a:r>
            <a:r>
              <a:rPr lang="zh-CN" altLang="en-US" sz="3200" b="1">
                <a:solidFill>
                  <a:srgbClr val="800080"/>
                </a:solidFill>
              </a:rPr>
              <a:t>分析的实现</a:t>
            </a:r>
          </a:p>
        </p:txBody>
      </p:sp>
      <p:sp>
        <p:nvSpPr>
          <p:cNvPr id="54276" name="AutoShape 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7" name="AutoShape 2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8" name="AutoShape 3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9" name="AutoShape 3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0" name="Rectangle 32"/>
          <p:cNvSpPr>
            <a:spLocks noChangeArrowheads="1"/>
          </p:cNvSpPr>
          <p:nvPr/>
        </p:nvSpPr>
        <p:spPr bwMode="auto">
          <a:xfrm>
            <a:off x="1167659" y="2276872"/>
            <a:ext cx="767715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表驱动 </a:t>
            </a:r>
            <a:r>
              <a:rPr lang="en-US" altLang="zh-CN" sz="2800" dirty="0">
                <a:solidFill>
                  <a:srgbClr val="800080"/>
                </a:solidFill>
              </a:rPr>
              <a:t>LL</a:t>
            </a:r>
            <a:r>
              <a:rPr lang="zh-CN" altLang="en-US" sz="2800" dirty="0">
                <a:solidFill>
                  <a:srgbClr val="800080"/>
                </a:solidFill>
              </a:rPr>
              <a:t>（</a:t>
            </a:r>
            <a:r>
              <a:rPr lang="en-US" altLang="zh-CN" sz="2800" dirty="0">
                <a:solidFill>
                  <a:srgbClr val="800080"/>
                </a:solidFill>
              </a:rPr>
              <a:t>1</a:t>
            </a:r>
            <a:r>
              <a:rPr lang="zh-CN" altLang="en-US" sz="2800" dirty="0">
                <a:solidFill>
                  <a:srgbClr val="800080"/>
                </a:solidFill>
              </a:rPr>
              <a:t>）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分析程序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>
              <a:buClrTx/>
            </a:pPr>
            <a:endParaRPr lang="zh-CN" altLang="en-US" sz="1000" b="1" dirty="0">
              <a:solidFill>
                <a:srgbClr val="800080"/>
              </a:solidFill>
              <a:sym typeface="Symbol" pitchFamily="18" charset="2"/>
            </a:endParaRPr>
          </a:p>
          <a:p>
            <a:pPr>
              <a:buClrTx/>
            </a:pPr>
            <a:r>
              <a:rPr lang="zh-CN" altLang="en-US" sz="2800" b="1" dirty="0"/>
              <a:t>    借助于</a:t>
            </a:r>
            <a:r>
              <a:rPr lang="zh-CN" altLang="en-US" sz="2800" b="1" dirty="0">
                <a:solidFill>
                  <a:srgbClr val="800080"/>
                </a:solidFill>
              </a:rPr>
              <a:t>预测分析表</a:t>
            </a:r>
            <a:r>
              <a:rPr lang="zh-CN" altLang="en-US" sz="2800" b="1" dirty="0"/>
              <a:t>和一个</a:t>
            </a:r>
            <a:r>
              <a:rPr lang="zh-CN" altLang="en-US" sz="2800" b="1" dirty="0">
                <a:solidFill>
                  <a:srgbClr val="800080"/>
                </a:solidFill>
              </a:rPr>
              <a:t>下推栈</a:t>
            </a:r>
          </a:p>
        </p:txBody>
      </p:sp>
      <p:sp>
        <p:nvSpPr>
          <p:cNvPr id="54281" name="Rectangle 34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1116013" y="2133600"/>
            <a:ext cx="767715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非终结符选择和产生式选择都是确定的</a:t>
            </a:r>
            <a:endParaRPr lang="zh-CN" altLang="en-US" sz="2800" b="1">
              <a:solidFill>
                <a:srgbClr val="800080"/>
              </a:solidFill>
            </a:endParaRPr>
          </a:p>
          <a:p>
            <a:pPr>
              <a:buClrTx/>
            </a:pPr>
            <a:endParaRPr lang="zh-CN" altLang="en-US" sz="1000" b="1">
              <a:solidFill>
                <a:srgbClr val="800080"/>
              </a:solidFill>
              <a:sym typeface="Symbol" pitchFamily="18" charset="2"/>
            </a:endParaRPr>
          </a:p>
          <a:p>
            <a:pPr>
              <a:buClrTx/>
            </a:pPr>
            <a:r>
              <a:rPr lang="zh-CN" altLang="en-US" sz="2800" b="1"/>
              <a:t>    在每一步推导中，总是对</a:t>
            </a:r>
            <a:r>
              <a:rPr lang="zh-CN" altLang="en-US" sz="2800" b="1">
                <a:solidFill>
                  <a:srgbClr val="800080"/>
                </a:solidFill>
              </a:rPr>
              <a:t>最左</a:t>
            </a:r>
            <a:r>
              <a:rPr lang="zh-CN" altLang="en-US" sz="2800" b="1"/>
              <a:t>边的</a:t>
            </a:r>
            <a:r>
              <a:rPr lang="zh-CN" altLang="en-US" sz="2800" b="1">
                <a:solidFill>
                  <a:srgbClr val="800080"/>
                </a:solidFill>
              </a:rPr>
              <a:t>非终结符</a:t>
            </a:r>
          </a:p>
          <a:p>
            <a:pPr>
              <a:buClrTx/>
            </a:pPr>
            <a:r>
              <a:rPr lang="zh-CN" altLang="en-US" sz="2800" b="1"/>
              <a:t>    进行展开，且选择哪一个</a:t>
            </a:r>
            <a:r>
              <a:rPr lang="zh-CN" altLang="en-US" sz="2800" b="1">
                <a:solidFill>
                  <a:srgbClr val="800080"/>
                </a:solidFill>
              </a:rPr>
              <a:t>产生式</a:t>
            </a:r>
            <a:r>
              <a:rPr lang="zh-CN" altLang="en-US" sz="2800" b="1"/>
              <a:t>是</a:t>
            </a:r>
            <a:r>
              <a:rPr lang="zh-CN" altLang="en-US" sz="2800" b="1">
                <a:solidFill>
                  <a:srgbClr val="800080"/>
                </a:solidFill>
              </a:rPr>
              <a:t>确定</a:t>
            </a:r>
            <a:r>
              <a:rPr lang="zh-CN" altLang="en-US" sz="2800" b="1"/>
              <a:t>的，</a:t>
            </a:r>
          </a:p>
          <a:p>
            <a:pPr>
              <a:buClrTx/>
            </a:pPr>
            <a:r>
              <a:rPr lang="zh-CN" altLang="en-US" sz="2800" b="1"/>
              <a:t>    因此是一种</a:t>
            </a:r>
            <a:r>
              <a:rPr lang="zh-CN" altLang="en-US" sz="2800" b="1">
                <a:solidFill>
                  <a:srgbClr val="800080"/>
                </a:solidFill>
              </a:rPr>
              <a:t>无回溯</a:t>
            </a:r>
            <a:r>
              <a:rPr lang="zh-CN" altLang="en-US" sz="2800" b="1"/>
              <a:t>的方法</a:t>
            </a:r>
          </a:p>
          <a:p>
            <a:pPr>
              <a:buClrTx/>
            </a:pPr>
            <a:endParaRPr lang="zh-CN" altLang="en-US" sz="1000" b="1"/>
          </a:p>
          <a:p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  </a:t>
            </a:r>
            <a:r>
              <a:rPr lang="zh-CN" altLang="en-US" sz="2800" b="1">
                <a:latin typeface="楷体_GB2312" pitchFamily="49" charset="-122"/>
              </a:rPr>
              <a:t>从左向右扫描，可能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向前查看</a:t>
            </a:r>
            <a:r>
              <a:rPr lang="zh-CN" altLang="en-US" sz="2800" b="1">
                <a:latin typeface="楷体_GB2312" pitchFamily="49" charset="-122"/>
              </a:rPr>
              <a:t>（</a:t>
            </a:r>
            <a:r>
              <a:rPr lang="en-US" altLang="zh-CN" sz="2800"/>
              <a:t>lookahead</a:t>
            </a:r>
            <a:r>
              <a:rPr lang="zh-CN" altLang="en-US" sz="2800" b="1">
                <a:latin typeface="楷体_GB2312" pitchFamily="49" charset="-122"/>
              </a:rPr>
              <a:t>）</a:t>
            </a:r>
          </a:p>
          <a:p>
            <a:r>
              <a:rPr lang="zh-CN" altLang="en-US" sz="2800" b="1">
                <a:latin typeface="楷体_GB2312" pitchFamily="49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确定数目的单词</a:t>
            </a:r>
          </a:p>
          <a:p>
            <a:endParaRPr lang="zh-CN" altLang="en-US" sz="1000" b="1"/>
          </a:p>
          <a:p>
            <a:pPr>
              <a:buClrTx/>
            </a:pPr>
            <a:r>
              <a:rPr lang="zh-CN" altLang="en-US" sz="2800" b="1">
                <a:latin typeface="楷体_GB2312" pitchFamily="49" charset="-122"/>
              </a:rPr>
              <a:t>  分析成功的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结果</a:t>
            </a:r>
            <a:r>
              <a:rPr lang="zh-CN" altLang="en-US" sz="2800" b="1">
                <a:latin typeface="楷体_GB2312" pitchFamily="49" charset="-122"/>
              </a:rPr>
              <a:t>：得到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唯一的最左推导</a:t>
            </a:r>
            <a:endParaRPr lang="zh-CN" altLang="en-US" sz="2800" b="1"/>
          </a:p>
          <a:p>
            <a:pPr>
              <a:buClrTx/>
            </a:pPr>
            <a:endParaRPr lang="zh-CN" altLang="en-US" sz="1000" b="1"/>
          </a:p>
          <a:p>
            <a:pPr>
              <a:buClrTx/>
            </a:pPr>
            <a:r>
              <a:rPr lang="zh-CN" altLang="en-US" sz="2800" b="1"/>
              <a:t>    分析</a:t>
            </a:r>
            <a:r>
              <a:rPr lang="zh-CN" altLang="en-US" sz="2800" b="1">
                <a:solidFill>
                  <a:srgbClr val="800080"/>
                </a:solidFill>
              </a:rPr>
              <a:t>条件</a:t>
            </a:r>
            <a:r>
              <a:rPr lang="zh-CN" altLang="en-US" sz="2800" b="1"/>
              <a:t>：对</a:t>
            </a:r>
            <a:r>
              <a:rPr lang="zh-CN" altLang="en-US" sz="2800" b="1">
                <a:solidFill>
                  <a:srgbClr val="800080"/>
                </a:solidFill>
              </a:rPr>
              <a:t>文法</a:t>
            </a:r>
            <a:r>
              <a:rPr lang="zh-CN" altLang="en-US" sz="2800" b="1"/>
              <a:t>需要有一定的</a:t>
            </a:r>
            <a:r>
              <a:rPr lang="zh-CN" altLang="en-US" sz="2800" b="1">
                <a:solidFill>
                  <a:srgbClr val="800080"/>
                </a:solidFill>
              </a:rPr>
              <a:t>限制</a:t>
            </a:r>
          </a:p>
        </p:txBody>
      </p:sp>
      <p:sp>
        <p:nvSpPr>
          <p:cNvPr id="22531" name="Text Box 6"/>
          <p:cNvSpPr txBox="1">
            <a:spLocks noChangeArrowheads="1"/>
          </p:cNvSpPr>
          <p:nvPr/>
        </p:nvSpPr>
        <p:spPr bwMode="auto">
          <a:xfrm>
            <a:off x="755650" y="1268413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确定的自顶向下分析</a:t>
            </a:r>
          </a:p>
        </p:txBody>
      </p:sp>
      <p:sp>
        <p:nvSpPr>
          <p:cNvPr id="22532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3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5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6" name="Rectangle 11"/>
          <p:cNvSpPr>
            <a:spLocks noChangeArrowheads="1"/>
          </p:cNvSpPr>
          <p:nvPr/>
        </p:nvSpPr>
        <p:spPr bwMode="auto">
          <a:xfrm>
            <a:off x="1549400" y="188913"/>
            <a:ext cx="45354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自顶向下预测分析</a:t>
            </a:r>
          </a:p>
        </p:txBody>
      </p:sp>
    </p:spTree>
    <p:extLst>
      <p:ext uri="{BB962C8B-B14F-4D97-AF65-F5344CB8AC3E}">
        <p14:creationId xmlns:p14="http://schemas.microsoft.com/office/powerpoint/2010/main" val="3602828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               </a:t>
            </a:r>
            <a:r>
              <a:rPr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Input       </a:t>
            </a:r>
          </a:p>
        </p:txBody>
      </p:sp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908A0B-5BA7-4FEB-9A1E-D01319BF2195}" type="slidenum"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2452" name="Line 4"/>
          <p:cNvSpPr>
            <a:spLocks noChangeShapeType="1"/>
          </p:cNvSpPr>
          <p:nvPr/>
        </p:nvSpPr>
        <p:spPr bwMode="auto">
          <a:xfrm>
            <a:off x="990600" y="3048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2453" name="Line 5"/>
          <p:cNvSpPr>
            <a:spLocks noChangeShapeType="1"/>
          </p:cNvSpPr>
          <p:nvPr/>
        </p:nvSpPr>
        <p:spPr bwMode="auto">
          <a:xfrm>
            <a:off x="990600" y="4724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2454" name="Line 6"/>
          <p:cNvSpPr>
            <a:spLocks noChangeShapeType="1"/>
          </p:cNvSpPr>
          <p:nvPr/>
        </p:nvSpPr>
        <p:spPr bwMode="auto">
          <a:xfrm flipV="1">
            <a:off x="2057400" y="29718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2455" name="Line 7"/>
          <p:cNvSpPr>
            <a:spLocks noChangeShapeType="1"/>
          </p:cNvSpPr>
          <p:nvPr/>
        </p:nvSpPr>
        <p:spPr bwMode="auto">
          <a:xfrm>
            <a:off x="2667000" y="22098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2456" name="Line 8"/>
          <p:cNvSpPr>
            <a:spLocks noChangeShapeType="1"/>
          </p:cNvSpPr>
          <p:nvPr/>
        </p:nvSpPr>
        <p:spPr bwMode="auto">
          <a:xfrm>
            <a:off x="64770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2457" name="Line 9"/>
          <p:cNvSpPr>
            <a:spLocks noChangeShapeType="1"/>
          </p:cNvSpPr>
          <p:nvPr/>
        </p:nvSpPr>
        <p:spPr bwMode="auto">
          <a:xfrm flipH="1">
            <a:off x="2667000" y="27432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2458" name="Line 10"/>
          <p:cNvSpPr>
            <a:spLocks noChangeShapeType="1"/>
          </p:cNvSpPr>
          <p:nvPr/>
        </p:nvSpPr>
        <p:spPr bwMode="auto">
          <a:xfrm>
            <a:off x="6477000" y="2743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2459" name="Line 11"/>
          <p:cNvSpPr>
            <a:spLocks noChangeShapeType="1"/>
          </p:cNvSpPr>
          <p:nvPr/>
        </p:nvSpPr>
        <p:spPr bwMode="auto">
          <a:xfrm>
            <a:off x="6477000" y="2743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2460" name="Line 12"/>
          <p:cNvSpPr>
            <a:spLocks noChangeShapeType="1"/>
          </p:cNvSpPr>
          <p:nvPr/>
        </p:nvSpPr>
        <p:spPr bwMode="auto">
          <a:xfrm flipV="1">
            <a:off x="4495800" y="2743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2461" name="Line 13"/>
          <p:cNvSpPr>
            <a:spLocks noChangeShapeType="1"/>
          </p:cNvSpPr>
          <p:nvPr/>
        </p:nvSpPr>
        <p:spPr bwMode="auto">
          <a:xfrm flipH="1">
            <a:off x="2057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2462" name="Line 14"/>
          <p:cNvSpPr>
            <a:spLocks noChangeShapeType="1"/>
          </p:cNvSpPr>
          <p:nvPr/>
        </p:nvSpPr>
        <p:spPr bwMode="auto">
          <a:xfrm>
            <a:off x="3200400" y="36576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2463" name="Line 15"/>
          <p:cNvSpPr>
            <a:spLocks noChangeShapeType="1"/>
          </p:cNvSpPr>
          <p:nvPr/>
        </p:nvSpPr>
        <p:spPr bwMode="auto">
          <a:xfrm>
            <a:off x="6019800" y="365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2464" name="Line 16"/>
          <p:cNvSpPr>
            <a:spLocks noChangeShapeType="1"/>
          </p:cNvSpPr>
          <p:nvPr/>
        </p:nvSpPr>
        <p:spPr bwMode="auto">
          <a:xfrm flipH="1">
            <a:off x="3200400" y="43434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2465" name="Line 17"/>
          <p:cNvSpPr>
            <a:spLocks noChangeShapeType="1"/>
          </p:cNvSpPr>
          <p:nvPr/>
        </p:nvSpPr>
        <p:spPr bwMode="auto">
          <a:xfrm>
            <a:off x="4495800" y="4953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2466" name="Line 18"/>
          <p:cNvSpPr>
            <a:spLocks noChangeShapeType="1"/>
          </p:cNvSpPr>
          <p:nvPr/>
        </p:nvSpPr>
        <p:spPr bwMode="auto">
          <a:xfrm>
            <a:off x="4495800" y="3048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2467" name="Line 19"/>
          <p:cNvSpPr>
            <a:spLocks noChangeShapeType="1"/>
          </p:cNvSpPr>
          <p:nvPr/>
        </p:nvSpPr>
        <p:spPr bwMode="auto">
          <a:xfrm>
            <a:off x="3200400" y="365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2468" name="Line 20"/>
          <p:cNvSpPr>
            <a:spLocks noChangeShapeType="1"/>
          </p:cNvSpPr>
          <p:nvPr/>
        </p:nvSpPr>
        <p:spPr bwMode="auto">
          <a:xfrm>
            <a:off x="3048000" y="3886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2469" name="Line 21"/>
          <p:cNvSpPr>
            <a:spLocks noChangeShapeType="1"/>
          </p:cNvSpPr>
          <p:nvPr/>
        </p:nvSpPr>
        <p:spPr bwMode="auto">
          <a:xfrm flipV="1">
            <a:off x="44958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2470" name="Line 22"/>
          <p:cNvSpPr>
            <a:spLocks noChangeShapeType="1"/>
          </p:cNvSpPr>
          <p:nvPr/>
        </p:nvSpPr>
        <p:spPr bwMode="auto">
          <a:xfrm>
            <a:off x="26670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2471" name="Line 23"/>
          <p:cNvSpPr>
            <a:spLocks noChangeShapeType="1"/>
          </p:cNvSpPr>
          <p:nvPr/>
        </p:nvSpPr>
        <p:spPr bwMode="auto">
          <a:xfrm>
            <a:off x="3276600" y="54864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2472" name="Line 24"/>
          <p:cNvSpPr>
            <a:spLocks noChangeShapeType="1"/>
          </p:cNvSpPr>
          <p:nvPr/>
        </p:nvSpPr>
        <p:spPr bwMode="auto">
          <a:xfrm>
            <a:off x="5943600" y="5486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2473" name="Line 25"/>
          <p:cNvSpPr>
            <a:spLocks noChangeShapeType="1"/>
          </p:cNvSpPr>
          <p:nvPr/>
        </p:nvSpPr>
        <p:spPr bwMode="auto">
          <a:xfrm>
            <a:off x="3200400" y="5486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2474" name="Line 26"/>
          <p:cNvSpPr>
            <a:spLocks noChangeShapeType="1"/>
          </p:cNvSpPr>
          <p:nvPr/>
        </p:nvSpPr>
        <p:spPr bwMode="auto">
          <a:xfrm>
            <a:off x="3200400" y="548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2475" name="Line 27"/>
          <p:cNvSpPr>
            <a:spLocks noChangeShapeType="1"/>
          </p:cNvSpPr>
          <p:nvPr/>
        </p:nvSpPr>
        <p:spPr bwMode="auto">
          <a:xfrm>
            <a:off x="3200400" y="6096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2476" name="Line 28"/>
          <p:cNvSpPr>
            <a:spLocks noChangeShapeType="1"/>
          </p:cNvSpPr>
          <p:nvPr/>
        </p:nvSpPr>
        <p:spPr bwMode="auto">
          <a:xfrm>
            <a:off x="990600" y="3124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2477" name="Line 29"/>
          <p:cNvSpPr>
            <a:spLocks noChangeShapeType="1"/>
          </p:cNvSpPr>
          <p:nvPr/>
        </p:nvSpPr>
        <p:spPr bwMode="auto">
          <a:xfrm flipV="1">
            <a:off x="990600" y="3124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2478" name="Rectangle 30"/>
          <p:cNvSpPr>
            <a:spLocks noChangeArrowheads="1"/>
          </p:cNvSpPr>
          <p:nvPr/>
        </p:nvSpPr>
        <p:spPr bwMode="auto">
          <a:xfrm>
            <a:off x="6948488" y="22050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#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2479" name="Rectangle 31"/>
          <p:cNvSpPr>
            <a:spLocks noChangeArrowheads="1"/>
          </p:cNvSpPr>
          <p:nvPr/>
        </p:nvSpPr>
        <p:spPr bwMode="auto">
          <a:xfrm>
            <a:off x="3886200" y="3810000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总控程序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2480" name="Rectangle 32"/>
          <p:cNvSpPr>
            <a:spLocks noChangeArrowheads="1"/>
          </p:cNvSpPr>
          <p:nvPr/>
        </p:nvSpPr>
        <p:spPr bwMode="auto">
          <a:xfrm>
            <a:off x="3657600" y="5562600"/>
            <a:ext cx="172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预测分析表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2481" name="Rectangle 33"/>
          <p:cNvSpPr>
            <a:spLocks noChangeArrowheads="1"/>
          </p:cNvSpPr>
          <p:nvPr/>
        </p:nvSpPr>
        <p:spPr bwMode="auto">
          <a:xfrm>
            <a:off x="1066800" y="4876800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stack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华文行楷" pitchFamily="2" charset="-122"/>
                <a:cs typeface="+mn-cs"/>
              </a:rPr>
              <a:t>表驱动 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LL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）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华文行楷" pitchFamily="2" charset="-122"/>
                <a:cs typeface="+mn-cs"/>
              </a:rPr>
              <a:t>分析程序</a:t>
            </a:r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645318" y="968411"/>
            <a:ext cx="70580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工作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原理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利用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预测分析表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和一个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下推栈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实现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程序模型：</a:t>
            </a:r>
          </a:p>
        </p:txBody>
      </p:sp>
    </p:spTree>
    <p:extLst>
      <p:ext uri="{BB962C8B-B14F-4D97-AF65-F5344CB8AC3E}">
        <p14:creationId xmlns:p14="http://schemas.microsoft.com/office/powerpoint/2010/main" val="1087076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A4444-46A0-42E2-84C6-C3E82F3881C1}" type="slidenum"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762000" y="3265512"/>
            <a:ext cx="7543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9379" name="Line 3"/>
          <p:cNvSpPr>
            <a:spLocks noChangeShapeType="1"/>
          </p:cNvSpPr>
          <p:nvPr/>
        </p:nvSpPr>
        <p:spPr bwMode="auto">
          <a:xfrm>
            <a:off x="1219200" y="326551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9380" name="Line 4"/>
          <p:cNvSpPr>
            <a:spLocks noChangeShapeType="1"/>
          </p:cNvSpPr>
          <p:nvPr/>
        </p:nvSpPr>
        <p:spPr bwMode="auto">
          <a:xfrm>
            <a:off x="1676400" y="326551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9381" name="Line 5"/>
          <p:cNvSpPr>
            <a:spLocks noChangeShapeType="1"/>
          </p:cNvSpPr>
          <p:nvPr/>
        </p:nvSpPr>
        <p:spPr bwMode="auto">
          <a:xfrm>
            <a:off x="2133600" y="326551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9382" name="Line 6"/>
          <p:cNvSpPr>
            <a:spLocks noChangeShapeType="1"/>
          </p:cNvSpPr>
          <p:nvPr/>
        </p:nvSpPr>
        <p:spPr bwMode="auto">
          <a:xfrm>
            <a:off x="2590800" y="326551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9383" name="Line 7"/>
          <p:cNvSpPr>
            <a:spLocks noChangeShapeType="1"/>
          </p:cNvSpPr>
          <p:nvPr/>
        </p:nvSpPr>
        <p:spPr bwMode="auto">
          <a:xfrm>
            <a:off x="6324600" y="326551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9384" name="Line 8"/>
          <p:cNvSpPr>
            <a:spLocks noChangeShapeType="1"/>
          </p:cNvSpPr>
          <p:nvPr/>
        </p:nvSpPr>
        <p:spPr bwMode="auto">
          <a:xfrm>
            <a:off x="5791200" y="326551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9385" name="Line 9"/>
          <p:cNvSpPr>
            <a:spLocks noChangeShapeType="1"/>
          </p:cNvSpPr>
          <p:nvPr/>
        </p:nvSpPr>
        <p:spPr bwMode="auto">
          <a:xfrm>
            <a:off x="5334000" y="326551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9386" name="Line 10"/>
          <p:cNvSpPr>
            <a:spLocks noChangeShapeType="1"/>
          </p:cNvSpPr>
          <p:nvPr/>
        </p:nvSpPr>
        <p:spPr bwMode="auto">
          <a:xfrm>
            <a:off x="4876800" y="326551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9387" name="Line 11"/>
          <p:cNvSpPr>
            <a:spLocks noChangeShapeType="1"/>
          </p:cNvSpPr>
          <p:nvPr/>
        </p:nvSpPr>
        <p:spPr bwMode="auto">
          <a:xfrm>
            <a:off x="4419600" y="326551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9388" name="Line 12"/>
          <p:cNvSpPr>
            <a:spLocks noChangeShapeType="1"/>
          </p:cNvSpPr>
          <p:nvPr/>
        </p:nvSpPr>
        <p:spPr bwMode="auto">
          <a:xfrm>
            <a:off x="3962400" y="326551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9389" name="Line 13"/>
          <p:cNvSpPr>
            <a:spLocks noChangeShapeType="1"/>
          </p:cNvSpPr>
          <p:nvPr/>
        </p:nvSpPr>
        <p:spPr bwMode="auto">
          <a:xfrm>
            <a:off x="3505200" y="326551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9390" name="Line 14"/>
          <p:cNvSpPr>
            <a:spLocks noChangeShapeType="1"/>
          </p:cNvSpPr>
          <p:nvPr/>
        </p:nvSpPr>
        <p:spPr bwMode="auto">
          <a:xfrm>
            <a:off x="3048000" y="326551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9391" name="Text Box 15"/>
          <p:cNvSpPr txBox="1">
            <a:spLocks noChangeArrowheads="1"/>
          </p:cNvSpPr>
          <p:nvPr/>
        </p:nvSpPr>
        <p:spPr bwMode="auto">
          <a:xfrm>
            <a:off x="0" y="3233762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带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0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 a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  a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2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3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4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5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6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7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8    …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n-1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n </a:t>
            </a:r>
          </a:p>
        </p:txBody>
      </p:sp>
      <p:sp>
        <p:nvSpPr>
          <p:cNvPr id="229392" name="Rectangle 16"/>
          <p:cNvSpPr>
            <a:spLocks noChangeArrowheads="1"/>
          </p:cNvSpPr>
          <p:nvPr/>
        </p:nvSpPr>
        <p:spPr bwMode="auto">
          <a:xfrm>
            <a:off x="2514600" y="5399112"/>
            <a:ext cx="2438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9393" name="Text Box 17"/>
          <p:cNvSpPr txBox="1">
            <a:spLocks noChangeArrowheads="1"/>
          </p:cNvSpPr>
          <p:nvPr/>
        </p:nvSpPr>
        <p:spPr bwMode="auto">
          <a:xfrm>
            <a:off x="2590800" y="5551512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有限控制器</a:t>
            </a:r>
          </a:p>
        </p:txBody>
      </p:sp>
      <p:sp>
        <p:nvSpPr>
          <p:cNvPr id="229394" name="Line 18"/>
          <p:cNvSpPr>
            <a:spLocks noChangeShapeType="1"/>
          </p:cNvSpPr>
          <p:nvPr/>
        </p:nvSpPr>
        <p:spPr bwMode="auto">
          <a:xfrm flipH="1">
            <a:off x="3200400" y="3875112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9395" name="Line 19"/>
          <p:cNvSpPr>
            <a:spLocks noChangeShapeType="1"/>
          </p:cNvSpPr>
          <p:nvPr/>
        </p:nvSpPr>
        <p:spPr bwMode="auto">
          <a:xfrm>
            <a:off x="3657600" y="3875112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9396" name="Line 20"/>
          <p:cNvSpPr>
            <a:spLocks noChangeShapeType="1"/>
          </p:cNvSpPr>
          <p:nvPr/>
        </p:nvSpPr>
        <p:spPr bwMode="auto">
          <a:xfrm>
            <a:off x="3200400" y="417991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9397" name="Line 21"/>
          <p:cNvSpPr>
            <a:spLocks noChangeShapeType="1"/>
          </p:cNvSpPr>
          <p:nvPr/>
        </p:nvSpPr>
        <p:spPr bwMode="auto">
          <a:xfrm>
            <a:off x="4191000" y="417991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9398" name="Line 22"/>
          <p:cNvSpPr>
            <a:spLocks noChangeShapeType="1"/>
          </p:cNvSpPr>
          <p:nvPr/>
        </p:nvSpPr>
        <p:spPr bwMode="auto">
          <a:xfrm>
            <a:off x="3200400" y="4637112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9399" name="Line 23"/>
          <p:cNvSpPr>
            <a:spLocks noChangeShapeType="1"/>
          </p:cNvSpPr>
          <p:nvPr/>
        </p:nvSpPr>
        <p:spPr bwMode="auto">
          <a:xfrm>
            <a:off x="3810000" y="4637112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9400" name="Line 24"/>
          <p:cNvSpPr>
            <a:spLocks noChangeShapeType="1"/>
          </p:cNvSpPr>
          <p:nvPr/>
        </p:nvSpPr>
        <p:spPr bwMode="auto">
          <a:xfrm>
            <a:off x="3581400" y="4637112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9401" name="Line 25"/>
          <p:cNvSpPr>
            <a:spLocks noChangeShapeType="1"/>
          </p:cNvSpPr>
          <p:nvPr/>
        </p:nvSpPr>
        <p:spPr bwMode="auto">
          <a:xfrm>
            <a:off x="3810000" y="4637112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9402" name="Text Box 26"/>
          <p:cNvSpPr txBox="1">
            <a:spLocks noChangeArrowheads="1"/>
          </p:cNvSpPr>
          <p:nvPr/>
        </p:nvSpPr>
        <p:spPr bwMode="auto">
          <a:xfrm>
            <a:off x="3276600" y="4179912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磁头</a:t>
            </a:r>
          </a:p>
        </p:txBody>
      </p:sp>
      <p:sp>
        <p:nvSpPr>
          <p:cNvPr id="229403" name="Text Box 27"/>
          <p:cNvSpPr txBox="1">
            <a:spLocks noChangeArrowheads="1"/>
          </p:cNvSpPr>
          <p:nvPr/>
        </p:nvSpPr>
        <p:spPr bwMode="auto">
          <a:xfrm>
            <a:off x="108248" y="1553819"/>
            <a:ext cx="56829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识别程序的数学模型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下推自动机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9404" name="Line 28"/>
          <p:cNvSpPr>
            <a:spLocks noChangeShapeType="1"/>
          </p:cNvSpPr>
          <p:nvPr/>
        </p:nvSpPr>
        <p:spPr bwMode="auto">
          <a:xfrm>
            <a:off x="5638800" y="6237312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9405" name="Line 29"/>
          <p:cNvSpPr>
            <a:spLocks noChangeShapeType="1"/>
          </p:cNvSpPr>
          <p:nvPr/>
        </p:nvSpPr>
        <p:spPr bwMode="auto">
          <a:xfrm>
            <a:off x="5715000" y="5932512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9406" name="Line 30"/>
          <p:cNvSpPr>
            <a:spLocks noChangeShapeType="1"/>
          </p:cNvSpPr>
          <p:nvPr/>
        </p:nvSpPr>
        <p:spPr bwMode="auto">
          <a:xfrm>
            <a:off x="5715000" y="5627712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9407" name="Line 31"/>
          <p:cNvSpPr>
            <a:spLocks noChangeShapeType="1"/>
          </p:cNvSpPr>
          <p:nvPr/>
        </p:nvSpPr>
        <p:spPr bwMode="auto">
          <a:xfrm>
            <a:off x="5638800" y="5322912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9408" name="Line 32"/>
          <p:cNvSpPr>
            <a:spLocks noChangeShapeType="1"/>
          </p:cNvSpPr>
          <p:nvPr/>
        </p:nvSpPr>
        <p:spPr bwMode="auto">
          <a:xfrm flipV="1">
            <a:off x="5638800" y="5018112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9409" name="Line 33"/>
          <p:cNvSpPr>
            <a:spLocks noChangeShapeType="1"/>
          </p:cNvSpPr>
          <p:nvPr/>
        </p:nvSpPr>
        <p:spPr bwMode="auto">
          <a:xfrm flipV="1">
            <a:off x="6629400" y="5018112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9410" name="Line 34"/>
          <p:cNvSpPr>
            <a:spLocks noChangeShapeType="1"/>
          </p:cNvSpPr>
          <p:nvPr/>
        </p:nvSpPr>
        <p:spPr bwMode="auto">
          <a:xfrm flipV="1">
            <a:off x="4953000" y="5475312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9411" name="Line 35"/>
          <p:cNvSpPr>
            <a:spLocks noChangeShapeType="1"/>
          </p:cNvSpPr>
          <p:nvPr/>
        </p:nvSpPr>
        <p:spPr bwMode="auto">
          <a:xfrm>
            <a:off x="5562600" y="5475312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1199356" y="486668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华文行楷" pitchFamily="2" charset="-122"/>
                <a:cs typeface="+mn-cs"/>
              </a:rPr>
              <a:t>表驱动 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LL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）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华文行楷" pitchFamily="2" charset="-122"/>
                <a:cs typeface="+mn-cs"/>
              </a:rPr>
              <a:t>分析程序</a:t>
            </a:r>
          </a:p>
        </p:txBody>
      </p:sp>
    </p:spTree>
    <p:extLst>
      <p:ext uri="{BB962C8B-B14F-4D97-AF65-F5344CB8AC3E}">
        <p14:creationId xmlns:p14="http://schemas.microsoft.com/office/powerpoint/2010/main" val="3959048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684213" y="1844675"/>
            <a:ext cx="8181975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工作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原理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利用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预测分析表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和一个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下推栈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实现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None/>
              <a:tabLst/>
              <a:defRPr/>
            </a:pPr>
            <a:endParaRPr kumimoji="1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初始时，下推栈只包含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#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；将文法开始符号入栈；如下步骤：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）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若栈顶为 终结符，则判断当前读入的单词是否与该终结符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相匹配，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若匹配，再读取下一 单词继续分析；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不匹配，则进行出错处理；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）若栈顶为非终结符，则根据该非终结符和当前输入单词查预测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分析表，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若相应表项中是产生式（唯一的），则将此非终结符出栈，并把产生式右部符号从右至左入栈；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若表项为空，则进行出错处理；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（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）重复（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）和（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），直到栈顶为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#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同时输入也遇到结束符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#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时，分析结束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684213" y="1125538"/>
            <a:ext cx="7129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²"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表驱动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LL(1)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分析程序</a:t>
            </a:r>
          </a:p>
        </p:txBody>
      </p:sp>
      <p:sp>
        <p:nvSpPr>
          <p:cNvPr id="6554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554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554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554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5544" name="Rectangle 9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华文行楷" pitchFamily="2" charset="-122"/>
                <a:cs typeface="+mn-cs"/>
              </a:rPr>
              <a:t>表驱动 </a:t>
            </a: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LL</a:t>
            </a:r>
            <a:r>
              <a:rPr kumimoji="1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）</a:t>
            </a: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华文行楷" pitchFamily="2" charset="-122"/>
                <a:cs typeface="+mn-cs"/>
              </a:rPr>
              <a:t>分析程序</a:t>
            </a:r>
          </a:p>
        </p:txBody>
      </p:sp>
    </p:spTree>
    <p:extLst>
      <p:ext uri="{BB962C8B-B14F-4D97-AF65-F5344CB8AC3E}">
        <p14:creationId xmlns:p14="http://schemas.microsoft.com/office/powerpoint/2010/main" val="1871520288"/>
      </p:ext>
    </p:extLst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1042988" y="1776413"/>
            <a:ext cx="7921625" cy="469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表驱动分析程序需要的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二维表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None/>
              <a:tabLst/>
              <a:defRPr/>
            </a:pPr>
            <a:endParaRPr kumimoji="1" lang="en-US" altLang="zh-CN" sz="1000" b="1" i="0" u="none" strike="noStrike" kern="120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表的每一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行 </a:t>
            </a: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A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对应一个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非终结符</a:t>
            </a:r>
            <a:endParaRPr kumimoji="0" lang="zh-CN" altLang="en-US" sz="2800" b="0" i="1" u="none" strike="noStrike" kern="120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None/>
              <a:tabLst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表的每一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列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a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对应某个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终结符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或输入结束符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#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None/>
              <a:tabLst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表中的项 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A,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a)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表示栈顶为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A</a:t>
            </a:r>
            <a:r>
              <a:rPr kumimoji="1" lang="zh-CN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，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下一个输入符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号为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a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时，可选的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产生式集合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None/>
              <a:tabLst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Symbol" pitchFamily="18" charset="2"/>
              <a:buChar char="-"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对于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LL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）文法，可以构造出一个 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A,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a)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最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多只包含一个产生式的预测分析表，可称之为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LL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）分析表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Symbol" pitchFamily="18" charset="2"/>
              <a:buNone/>
              <a:tabLst/>
              <a:defRPr/>
            </a:pPr>
            <a:endParaRPr kumimoji="1" lang="zh-CN" altLang="en-US" sz="1000" b="1" i="0" u="none" strike="noStrike" kern="120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Symbol" pitchFamily="18" charset="2"/>
              <a:buChar char="-"/>
              <a:tabLst/>
              <a:defRPr/>
            </a:pPr>
            <a:r>
              <a:rPr kumimoji="1" lang="zh-CN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A,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a)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不含产生式时，对应一个出错位置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754063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²"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预测分析表</a:t>
            </a:r>
          </a:p>
        </p:txBody>
      </p:sp>
      <p:sp>
        <p:nvSpPr>
          <p:cNvPr id="6656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656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656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656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6568" name="Rectangle 11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华文行楷" pitchFamily="2" charset="-122"/>
                <a:cs typeface="+mn-cs"/>
              </a:rPr>
              <a:t>表驱动 </a:t>
            </a: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LL</a:t>
            </a:r>
            <a:r>
              <a:rPr kumimoji="1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）</a:t>
            </a: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华文行楷" pitchFamily="2" charset="-122"/>
                <a:cs typeface="+mn-cs"/>
              </a:rPr>
              <a:t>分析程序</a:t>
            </a:r>
          </a:p>
        </p:txBody>
      </p:sp>
    </p:spTree>
    <p:extLst>
      <p:ext uri="{BB962C8B-B14F-4D97-AF65-F5344CB8AC3E}">
        <p14:creationId xmlns:p14="http://schemas.microsoft.com/office/powerpoint/2010/main" val="3141020540"/>
      </p:ext>
    </p:extLst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1"/>
          <p:cNvSpPr txBox="1">
            <a:spLocks noChangeArrowheads="1"/>
          </p:cNvSpPr>
          <p:nvPr/>
        </p:nvSpPr>
        <p:spPr bwMode="auto">
          <a:xfrm>
            <a:off x="611188" y="1268413"/>
            <a:ext cx="669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²"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预测分析表的构造算法</a:t>
            </a:r>
          </a:p>
        </p:txBody>
      </p:sp>
      <p:sp>
        <p:nvSpPr>
          <p:cNvPr id="67587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7588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7589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7590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7591" name="Rectangle 17"/>
          <p:cNvSpPr>
            <a:spLocks noChangeArrowheads="1"/>
          </p:cNvSpPr>
          <p:nvPr/>
        </p:nvSpPr>
        <p:spPr bwMode="auto">
          <a:xfrm>
            <a:off x="1042988" y="2220913"/>
            <a:ext cx="7802562" cy="322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75000"/>
              <a:buFont typeface="Symbol" pitchFamily="18" charset="2"/>
              <a:buChar char="-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对文法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的每个产生式 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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执行如下步骤：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75000"/>
              <a:buFont typeface="Symbol" pitchFamily="18" charset="2"/>
              <a:buNone/>
              <a:tabLst/>
              <a:defRPr/>
            </a:pPr>
            <a:endParaRPr kumimoji="1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75000"/>
              <a:buFont typeface="Symbol" pitchFamily="18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对每个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a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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Select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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，将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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加入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M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[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,a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75000"/>
              <a:buFont typeface="Symbol" pitchFamily="18" charset="2"/>
              <a:buNone/>
              <a:tabLst/>
              <a:defRPr/>
            </a:pPr>
            <a:endParaRPr kumimoji="1" lang="zh-CN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75000"/>
              <a:buFont typeface="Symbol" pitchFamily="18" charset="2"/>
              <a:buChar char="-"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把所有无定义的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M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[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,a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] 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标上“出错标志”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75000"/>
              <a:buFont typeface="Symbol" pitchFamily="18" charset="2"/>
              <a:buNone/>
              <a:tabLst/>
              <a:defRPr/>
            </a:pPr>
            <a:endParaRPr kumimoji="1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可以证明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: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一个文法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的预测分析表不含多重入口，当且仅当该文法是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LL(1)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的</a:t>
            </a:r>
          </a:p>
        </p:txBody>
      </p:sp>
      <p:sp>
        <p:nvSpPr>
          <p:cNvPr id="67592" name="Rectangle 19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华文行楷" pitchFamily="2" charset="-122"/>
                <a:cs typeface="+mn-cs"/>
              </a:rPr>
              <a:t>表驱动 </a:t>
            </a: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LL</a:t>
            </a:r>
            <a:r>
              <a:rPr kumimoji="1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）</a:t>
            </a: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华文行楷" pitchFamily="2" charset="-122"/>
                <a:cs typeface="+mn-cs"/>
              </a:rPr>
              <a:t>分析程序</a:t>
            </a:r>
          </a:p>
        </p:txBody>
      </p:sp>
    </p:spTree>
    <p:extLst>
      <p:ext uri="{BB962C8B-B14F-4D97-AF65-F5344CB8AC3E}">
        <p14:creationId xmlns:p14="http://schemas.microsoft.com/office/powerpoint/2010/main" val="201253776"/>
      </p:ext>
    </p:extLst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10"/>
          <p:cNvSpPr txBox="1">
            <a:spLocks noChangeArrowheads="1"/>
          </p:cNvSpPr>
          <p:nvPr/>
        </p:nvSpPr>
        <p:spPr bwMode="auto">
          <a:xfrm>
            <a:off x="611188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²"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预测分析表的构造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举例</a:t>
            </a:r>
          </a:p>
        </p:txBody>
      </p:sp>
      <p:sp>
        <p:nvSpPr>
          <p:cNvPr id="1028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29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30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31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80273" name="Rectangle 17"/>
          <p:cNvSpPr>
            <a:spLocks noChangeArrowheads="1"/>
          </p:cNvSpPr>
          <p:nvPr/>
        </p:nvSpPr>
        <p:spPr bwMode="auto">
          <a:xfrm>
            <a:off x="900113" y="1773238"/>
            <a:ext cx="4176712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对于下列文法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None/>
              <a:tabLst/>
              <a:defRPr/>
            </a:pPr>
            <a:endParaRPr kumimoji="1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AaS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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BbS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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A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B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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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可构造如下预测分析表：</a:t>
            </a:r>
          </a:p>
        </p:txBody>
      </p:sp>
      <p:graphicFrame>
        <p:nvGraphicFramePr>
          <p:cNvPr id="480277" name="Object 21"/>
          <p:cNvGraphicFramePr>
            <a:graphicFrameLocks noChangeAspect="1"/>
          </p:cNvGraphicFramePr>
          <p:nvPr/>
        </p:nvGraphicFramePr>
        <p:xfrm>
          <a:off x="1454150" y="4221163"/>
          <a:ext cx="6213475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Visio" r:id="rId3" imgW="4903622" imgH="1939442" progId="Visio.Drawing.11">
                  <p:embed/>
                </p:oleObj>
              </mc:Choice>
              <mc:Fallback>
                <p:oleObj name="Visio" r:id="rId3" imgW="4903622" imgH="1939442" progId="Visio.Drawing.11">
                  <p:embed/>
                  <p:pic>
                    <p:nvPicPr>
                      <p:cNvPr id="48027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4221163"/>
                        <a:ext cx="6213475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278" name="Rectangle 22"/>
          <p:cNvSpPr>
            <a:spLocks noChangeArrowheads="1"/>
          </p:cNvSpPr>
          <p:nvPr/>
        </p:nvSpPr>
        <p:spPr bwMode="auto">
          <a:xfrm>
            <a:off x="2176463" y="4832350"/>
            <a:ext cx="10858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AaS</a:t>
            </a:r>
          </a:p>
        </p:txBody>
      </p:sp>
      <p:sp>
        <p:nvSpPr>
          <p:cNvPr id="480279" name="Rectangle 23"/>
          <p:cNvSpPr>
            <a:spLocks noChangeArrowheads="1"/>
          </p:cNvSpPr>
          <p:nvPr/>
        </p:nvSpPr>
        <p:spPr bwMode="auto">
          <a:xfrm>
            <a:off x="3386138" y="4832350"/>
            <a:ext cx="10858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BbS</a:t>
            </a:r>
          </a:p>
        </p:txBody>
      </p:sp>
      <p:sp>
        <p:nvSpPr>
          <p:cNvPr id="480280" name="Rectangle 24"/>
          <p:cNvSpPr>
            <a:spLocks noChangeArrowheads="1"/>
          </p:cNvSpPr>
          <p:nvPr/>
        </p:nvSpPr>
        <p:spPr bwMode="auto">
          <a:xfrm>
            <a:off x="5795963" y="4832350"/>
            <a:ext cx="7461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d</a:t>
            </a:r>
          </a:p>
        </p:txBody>
      </p:sp>
      <p:sp>
        <p:nvSpPr>
          <p:cNvPr id="480281" name="Rectangle 25"/>
          <p:cNvSpPr>
            <a:spLocks noChangeArrowheads="1"/>
          </p:cNvSpPr>
          <p:nvPr/>
        </p:nvSpPr>
        <p:spPr bwMode="auto">
          <a:xfrm>
            <a:off x="2339975" y="5480050"/>
            <a:ext cx="7461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a</a:t>
            </a:r>
          </a:p>
        </p:txBody>
      </p:sp>
      <p:sp>
        <p:nvSpPr>
          <p:cNvPr id="480282" name="Rectangle 26"/>
          <p:cNvSpPr>
            <a:spLocks noChangeArrowheads="1"/>
          </p:cNvSpPr>
          <p:nvPr/>
        </p:nvSpPr>
        <p:spPr bwMode="auto">
          <a:xfrm>
            <a:off x="3568700" y="6127750"/>
            <a:ext cx="7159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B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</a:t>
            </a:r>
          </a:p>
        </p:txBody>
      </p:sp>
      <p:sp>
        <p:nvSpPr>
          <p:cNvPr id="480283" name="Rectangle 27"/>
          <p:cNvSpPr>
            <a:spLocks noChangeArrowheads="1"/>
          </p:cNvSpPr>
          <p:nvPr/>
        </p:nvSpPr>
        <p:spPr bwMode="auto">
          <a:xfrm>
            <a:off x="4716463" y="6127750"/>
            <a:ext cx="7318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B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c</a:t>
            </a:r>
          </a:p>
        </p:txBody>
      </p:sp>
      <p:sp>
        <p:nvSpPr>
          <p:cNvPr id="480285" name="Rectangle 29"/>
          <p:cNvSpPr>
            <a:spLocks noChangeArrowheads="1"/>
          </p:cNvSpPr>
          <p:nvPr/>
        </p:nvSpPr>
        <p:spPr bwMode="auto">
          <a:xfrm>
            <a:off x="4500563" y="4832350"/>
            <a:ext cx="10858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BbS</a:t>
            </a:r>
          </a:p>
        </p:txBody>
      </p:sp>
      <p:sp>
        <p:nvSpPr>
          <p:cNvPr id="1040" name="Rectangle 30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华文行楷" pitchFamily="2" charset="-122"/>
                <a:cs typeface="+mn-cs"/>
              </a:rPr>
              <a:t>表驱动 </a:t>
            </a: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LL</a:t>
            </a:r>
            <a:r>
              <a:rPr kumimoji="1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）</a:t>
            </a: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华文行楷" pitchFamily="2" charset="-122"/>
                <a:cs typeface="+mn-cs"/>
              </a:rPr>
              <a:t>分析程序</a:t>
            </a:r>
          </a:p>
        </p:txBody>
      </p:sp>
      <p:sp>
        <p:nvSpPr>
          <p:cNvPr id="480287" name="Rectangle 31"/>
          <p:cNvSpPr>
            <a:spLocks noChangeArrowheads="1"/>
          </p:cNvSpPr>
          <p:nvPr/>
        </p:nvSpPr>
        <p:spPr bwMode="auto">
          <a:xfrm>
            <a:off x="5435600" y="1916113"/>
            <a:ext cx="3528888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Select</a:t>
            </a:r>
            <a:r>
              <a:rPr kumimoji="1" lang="pt-BR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AaS</a:t>
            </a:r>
            <a:r>
              <a:rPr kumimoji="1" lang="pt-BR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) = {</a:t>
            </a:r>
            <a:r>
              <a:rPr kumimoji="1" lang="pt-BR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a</a:t>
            </a:r>
            <a:r>
              <a:rPr kumimoji="1" lang="pt-BR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Select</a:t>
            </a:r>
            <a:r>
              <a:rPr kumimoji="1" lang="pt-BR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BbS</a:t>
            </a:r>
            <a:r>
              <a:rPr kumimoji="1" lang="pt-BR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) = {</a:t>
            </a:r>
            <a:r>
              <a:rPr kumimoji="1" lang="pt-BR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c,b</a:t>
            </a:r>
            <a:r>
              <a:rPr kumimoji="1" lang="pt-BR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} 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Select</a:t>
            </a:r>
            <a:r>
              <a:rPr kumimoji="1" lang="pt-BR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d</a:t>
            </a:r>
            <a:r>
              <a:rPr kumimoji="1" lang="pt-BR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) = {</a:t>
            </a:r>
            <a:r>
              <a:rPr kumimoji="1" lang="pt-BR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d</a:t>
            </a:r>
            <a:r>
              <a:rPr kumimoji="1" lang="pt-BR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Select</a:t>
            </a:r>
            <a:r>
              <a:rPr kumimoji="1" lang="pt-BR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a</a:t>
            </a:r>
            <a:r>
              <a:rPr kumimoji="1" lang="pt-BR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) = {</a:t>
            </a:r>
            <a:r>
              <a:rPr kumimoji="1" lang="pt-BR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a</a:t>
            </a:r>
            <a:r>
              <a:rPr kumimoji="1" lang="pt-BR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}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Select</a:t>
            </a:r>
            <a:r>
              <a:rPr kumimoji="1" lang="pt-BR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B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</a:t>
            </a:r>
            <a:r>
              <a:rPr kumimoji="1" lang="pt-BR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) = {</a:t>
            </a:r>
            <a:r>
              <a:rPr kumimoji="1" lang="pt-BR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b</a:t>
            </a:r>
            <a:r>
              <a:rPr kumimoji="1" lang="pt-BR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}</a:t>
            </a:r>
            <a:endParaRPr kumimoji="1" lang="zh-CN" altLang="pt-BR" sz="2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Select</a:t>
            </a:r>
            <a:r>
              <a:rPr kumimoji="1" lang="pt-BR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B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c</a:t>
            </a:r>
            <a:r>
              <a:rPr kumimoji="1" lang="pt-BR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) = {</a:t>
            </a:r>
            <a:r>
              <a:rPr kumimoji="1" lang="pt-BR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c</a:t>
            </a:r>
            <a:r>
              <a:rPr kumimoji="1" lang="pt-BR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}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32514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8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80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8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8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8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8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8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78" grpId="0"/>
      <p:bldP spid="480279" grpId="0"/>
      <p:bldP spid="480280" grpId="0"/>
      <p:bldP spid="480281" grpId="0"/>
      <p:bldP spid="480282" grpId="0"/>
      <p:bldP spid="480283" grpId="0"/>
      <p:bldP spid="480285" grpId="0"/>
      <p:bldP spid="48028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1"/>
          <p:cNvSpPr txBox="1">
            <a:spLocks noChangeArrowheads="1"/>
          </p:cNvSpPr>
          <p:nvPr/>
        </p:nvSpPr>
        <p:spPr bwMode="auto">
          <a:xfrm>
            <a:off x="900113" y="1052513"/>
            <a:ext cx="669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²"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表驱动预测分析程序分析算法</a:t>
            </a:r>
          </a:p>
        </p:txBody>
      </p:sp>
      <p:sp>
        <p:nvSpPr>
          <p:cNvPr id="68611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8612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8613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8614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8615" name="Rectangle 18"/>
          <p:cNvSpPr>
            <a:spLocks noChangeArrowheads="1"/>
          </p:cNvSpPr>
          <p:nvPr/>
        </p:nvSpPr>
        <p:spPr bwMode="auto">
          <a:xfrm>
            <a:off x="1258888" y="1844675"/>
            <a:ext cx="7705725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初始时‘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#’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入栈，文法开始符号入栈；首个输入符号读进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a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zh-CN" altLang="en-US" sz="2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flag =TRUE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zh-CN" altLang="en-US" sz="2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while (flag)  do   {</a:t>
            </a:r>
          </a:p>
          <a:p>
            <a:pPr marL="342900" marR="0" lvl="0" indent="-342900" algn="l" defTabSz="914400" rtl="0" eaLnBrk="1" fontAlgn="base" latinLnBrk="0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en-US" altLang="zh-CN" sz="2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 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栈顶符号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出栈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并放在</a:t>
            </a:r>
            <a:r>
              <a:rPr kumimoji="1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X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中；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zh-CN" altLang="en-US" sz="2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if (</a:t>
            </a:r>
            <a:r>
              <a:rPr kumimoji="1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X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</a:t>
            </a:r>
            <a:r>
              <a:rPr kumimoji="1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000" b="0" i="1" u="none" strike="noStrike" kern="1200" cap="none" spc="0" normalizeH="0" baseline="-2500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T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)  {</a:t>
            </a:r>
          </a:p>
          <a:p>
            <a:pPr marL="342900" marR="0" lvl="0" indent="-342900" algn="l" defTabSz="914400" rtl="0" eaLnBrk="1" fontAlgn="base" latinLnBrk="0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en-US" altLang="zh-CN" sz="2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      if  (</a:t>
            </a:r>
            <a:r>
              <a:rPr kumimoji="1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X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==a)</a:t>
            </a:r>
          </a:p>
          <a:p>
            <a:pPr marL="342900" marR="0" lvl="0" indent="-342900" algn="l" defTabSz="914400" rtl="0" eaLnBrk="1" fontAlgn="base" latinLnBrk="0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en-US" altLang="zh-CN" sz="2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         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把下一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个输入符号读进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en-US" altLang="zh-CN" sz="2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else ERROR;</a:t>
            </a:r>
          </a:p>
          <a:p>
            <a:pPr marL="342900" marR="0" lvl="0" indent="-342900" algn="l" defTabSz="914400" rtl="0" eaLnBrk="1" fontAlgn="base" latinLnBrk="0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en-US" altLang="zh-CN" sz="2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  }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en-US" altLang="zh-CN" sz="2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  else if  (</a:t>
            </a:r>
            <a:r>
              <a:rPr kumimoji="1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X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==‘#’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）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{</a:t>
            </a:r>
          </a:p>
          <a:p>
            <a:pPr marL="342900" marR="0" lvl="0" indent="-342900" algn="l" defTabSz="914400" rtl="0" eaLnBrk="1" fontAlgn="base" latinLnBrk="0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en-US" altLang="zh-CN" sz="2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      if  (a==‘#’)  flag = FALSE;</a:t>
            </a:r>
          </a:p>
          <a:p>
            <a:pPr marL="342900" marR="0" lvl="0" indent="-342900" algn="l" defTabSz="914400" rtl="0" eaLnBrk="1" fontAlgn="base" latinLnBrk="0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en-US" altLang="zh-CN" sz="2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      else ERROR;</a:t>
            </a:r>
          </a:p>
          <a:p>
            <a:pPr marL="342900" marR="0" lvl="0" indent="-342900" algn="l" defTabSz="914400" rtl="0" eaLnBrk="1" fontAlgn="base" latinLnBrk="0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en-US" altLang="zh-CN" sz="2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en-US" altLang="zh-CN" sz="2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  else if (</a:t>
            </a:r>
            <a:r>
              <a:rPr kumimoji="1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M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[</a:t>
            </a:r>
            <a:r>
              <a:rPr kumimoji="1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X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,a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] == {</a:t>
            </a:r>
            <a:r>
              <a:rPr kumimoji="1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X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X</a:t>
            </a:r>
            <a:r>
              <a:rPr kumimoji="1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X</a:t>
            </a:r>
            <a:r>
              <a:rPr kumimoji="1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…</a:t>
            </a:r>
            <a:r>
              <a:rPr kumimoji="1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X</a:t>
            </a:r>
            <a:r>
              <a:rPr kumimoji="1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}) </a:t>
            </a:r>
            <a:r>
              <a:rPr kumimoji="1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X</a:t>
            </a:r>
            <a:r>
              <a:rPr kumimoji="1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</a:t>
            </a:r>
            <a:r>
              <a:rPr kumimoji="1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X</a:t>
            </a:r>
            <a:r>
              <a:rPr kumimoji="1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K-1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,…,</a:t>
            </a:r>
            <a:r>
              <a:rPr kumimoji="1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X</a:t>
            </a:r>
            <a:r>
              <a:rPr kumimoji="1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依次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进栈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; </a:t>
            </a:r>
          </a:p>
          <a:p>
            <a:pPr marL="342900" marR="0" lvl="0" indent="-342900" algn="l" defTabSz="914400" rtl="0" eaLnBrk="1" fontAlgn="base" latinLnBrk="0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en-US" altLang="zh-CN" sz="2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else  ERROR;</a:t>
            </a: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en-US" altLang="zh-CN" sz="2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en-US" altLang="zh-CN" sz="2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/*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分析成功，过程完毕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*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／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8616" name="Rectangle 19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华文行楷" pitchFamily="2" charset="-122"/>
                <a:cs typeface="+mn-cs"/>
              </a:rPr>
              <a:t>表驱动 </a:t>
            </a: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LL</a:t>
            </a:r>
            <a:r>
              <a:rPr kumimoji="1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）</a:t>
            </a: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华文行楷" pitchFamily="2" charset="-122"/>
                <a:cs typeface="+mn-cs"/>
              </a:rPr>
              <a:t>分析程序</a:t>
            </a:r>
          </a:p>
        </p:txBody>
      </p:sp>
    </p:spTree>
    <p:extLst>
      <p:ext uri="{BB962C8B-B14F-4D97-AF65-F5344CB8AC3E}">
        <p14:creationId xmlns:p14="http://schemas.microsoft.com/office/powerpoint/2010/main" val="851368152"/>
      </p:ext>
    </p:extLst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11"/>
          <p:cNvSpPr txBox="1">
            <a:spLocks noChangeArrowheads="1"/>
          </p:cNvSpPr>
          <p:nvPr/>
        </p:nvSpPr>
        <p:spPr bwMode="auto">
          <a:xfrm>
            <a:off x="611188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²"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表驱动预测分析过程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举例</a:t>
            </a:r>
          </a:p>
        </p:txBody>
      </p:sp>
      <p:sp>
        <p:nvSpPr>
          <p:cNvPr id="2052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2053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2054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2055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2056" name="Rectangle 16"/>
          <p:cNvSpPr>
            <a:spLocks noChangeArrowheads="1"/>
          </p:cNvSpPr>
          <p:nvPr/>
        </p:nvSpPr>
        <p:spPr bwMode="auto">
          <a:xfrm>
            <a:off x="900113" y="1773238"/>
            <a:ext cx="4751387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对于下列文法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None/>
              <a:tabLst/>
              <a:defRPr/>
            </a:pPr>
            <a:endParaRPr kumimoji="1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AaS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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BbS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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A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B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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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分析输入串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aabd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的过程：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7235825" y="1844675"/>
            <a:ext cx="935038" cy="2089150"/>
            <a:chOff x="4558" y="1162"/>
            <a:chExt cx="589" cy="1316"/>
          </a:xfrm>
        </p:grpSpPr>
        <p:sp>
          <p:nvSpPr>
            <p:cNvPr id="2070" name="Line 27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071" name="Line 28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072" name="Line 29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482334" name="Rectangle 30"/>
          <p:cNvSpPr>
            <a:spLocks noChangeArrowheads="1"/>
          </p:cNvSpPr>
          <p:nvPr/>
        </p:nvSpPr>
        <p:spPr bwMode="auto">
          <a:xfrm>
            <a:off x="7529513" y="34290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pt-BR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#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82335" name="Rectangle 31"/>
          <p:cNvSpPr>
            <a:spLocks noChangeArrowheads="1"/>
          </p:cNvSpPr>
          <p:nvPr/>
        </p:nvSpPr>
        <p:spPr bwMode="auto">
          <a:xfrm>
            <a:off x="7529513" y="31162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</a:t>
            </a:r>
          </a:p>
        </p:txBody>
      </p:sp>
      <p:sp>
        <p:nvSpPr>
          <p:cNvPr id="482336" name="Rectangle 32"/>
          <p:cNvSpPr>
            <a:spLocks noChangeArrowheads="1"/>
          </p:cNvSpPr>
          <p:nvPr/>
        </p:nvSpPr>
        <p:spPr bwMode="auto">
          <a:xfrm>
            <a:off x="4859338" y="2349500"/>
            <a:ext cx="2022475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剩余的输入串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aabd#</a:t>
            </a:r>
          </a:p>
        </p:txBody>
      </p:sp>
      <p:grpSp>
        <p:nvGrpSpPr>
          <p:cNvPr id="2061" name="Group 35"/>
          <p:cNvGrpSpPr>
            <a:grpSpLocks/>
          </p:cNvGrpSpPr>
          <p:nvPr/>
        </p:nvGrpSpPr>
        <p:grpSpPr bwMode="auto">
          <a:xfrm>
            <a:off x="1454150" y="4221163"/>
            <a:ext cx="6213475" cy="2457450"/>
            <a:chOff x="916" y="2659"/>
            <a:chExt cx="3914" cy="1548"/>
          </a:xfrm>
        </p:grpSpPr>
        <p:graphicFrame>
          <p:nvGraphicFramePr>
            <p:cNvPr id="2050" name="Object 18"/>
            <p:cNvGraphicFramePr>
              <a:graphicFrameLocks noChangeAspect="1"/>
            </p:cNvGraphicFramePr>
            <p:nvPr/>
          </p:nvGraphicFramePr>
          <p:xfrm>
            <a:off x="916" y="2659"/>
            <a:ext cx="39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7" name="Visio" r:id="rId3" imgW="4920511" imgH="1941591" progId="Visio.Drawing.11">
                    <p:embed/>
                  </p:oleObj>
                </mc:Choice>
                <mc:Fallback>
                  <p:oleObj name="Visio" r:id="rId3" imgW="4920511" imgH="1941591" progId="Visio.Drawing.11">
                    <p:embed/>
                    <p:pic>
                      <p:nvPicPr>
                        <p:cNvPr id="205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2659"/>
                          <a:ext cx="39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3" name="Rectangle 19"/>
            <p:cNvSpPr>
              <a:spLocks noChangeArrowheads="1"/>
            </p:cNvSpPr>
            <p:nvPr/>
          </p:nvSpPr>
          <p:spPr bwMode="auto">
            <a:xfrm>
              <a:off x="1371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AaS</a:t>
              </a:r>
            </a:p>
          </p:txBody>
        </p:sp>
        <p:sp>
          <p:nvSpPr>
            <p:cNvPr id="2064" name="Rectangle 20"/>
            <p:cNvSpPr>
              <a:spLocks noChangeArrowheads="1"/>
            </p:cNvSpPr>
            <p:nvPr/>
          </p:nvSpPr>
          <p:spPr bwMode="auto">
            <a:xfrm>
              <a:off x="2133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BbS</a:t>
              </a:r>
            </a:p>
          </p:txBody>
        </p:sp>
        <p:sp>
          <p:nvSpPr>
            <p:cNvPr id="2065" name="Rectangle 21"/>
            <p:cNvSpPr>
              <a:spLocks noChangeArrowheads="1"/>
            </p:cNvSpPr>
            <p:nvPr/>
          </p:nvSpPr>
          <p:spPr bwMode="auto">
            <a:xfrm>
              <a:off x="3651" y="3044"/>
              <a:ext cx="47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d</a:t>
              </a:r>
            </a:p>
          </p:txBody>
        </p:sp>
        <p:sp>
          <p:nvSpPr>
            <p:cNvPr id="2066" name="Rectangle 22"/>
            <p:cNvSpPr>
              <a:spLocks noChangeArrowheads="1"/>
            </p:cNvSpPr>
            <p:nvPr/>
          </p:nvSpPr>
          <p:spPr bwMode="auto">
            <a:xfrm>
              <a:off x="1474" y="3452"/>
              <a:ext cx="47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A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a</a:t>
              </a:r>
            </a:p>
          </p:txBody>
        </p:sp>
        <p:sp>
          <p:nvSpPr>
            <p:cNvPr id="2067" name="Rectangle 23"/>
            <p:cNvSpPr>
              <a:spLocks noChangeArrowheads="1"/>
            </p:cNvSpPr>
            <p:nvPr/>
          </p:nvSpPr>
          <p:spPr bwMode="auto">
            <a:xfrm>
              <a:off x="2248" y="3860"/>
              <a:ext cx="45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</a:t>
              </a:r>
            </a:p>
          </p:txBody>
        </p:sp>
        <p:sp>
          <p:nvSpPr>
            <p:cNvPr id="2068" name="Rectangle 24"/>
            <p:cNvSpPr>
              <a:spLocks noChangeArrowheads="1"/>
            </p:cNvSpPr>
            <p:nvPr/>
          </p:nvSpPr>
          <p:spPr bwMode="auto">
            <a:xfrm>
              <a:off x="2971" y="3860"/>
              <a:ext cx="46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c</a:t>
              </a:r>
            </a:p>
          </p:txBody>
        </p:sp>
        <p:sp>
          <p:nvSpPr>
            <p:cNvPr id="2069" name="Rectangle 34"/>
            <p:cNvSpPr>
              <a:spLocks noChangeArrowheads="1"/>
            </p:cNvSpPr>
            <p:nvPr/>
          </p:nvSpPr>
          <p:spPr bwMode="auto">
            <a:xfrm>
              <a:off x="2835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BbS</a:t>
              </a:r>
            </a:p>
          </p:txBody>
        </p:sp>
      </p:grpSp>
      <p:sp>
        <p:nvSpPr>
          <p:cNvPr id="2062" name="Rectangle 36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华文行楷" pitchFamily="2" charset="-122"/>
                <a:cs typeface="+mn-cs"/>
              </a:rPr>
              <a:t>表驱动 </a:t>
            </a: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LL</a:t>
            </a:r>
            <a:r>
              <a:rPr kumimoji="1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）</a:t>
            </a: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华文行楷" pitchFamily="2" charset="-122"/>
                <a:cs typeface="+mn-cs"/>
              </a:rPr>
              <a:t>分析程序</a:t>
            </a:r>
          </a:p>
        </p:txBody>
      </p:sp>
    </p:spTree>
    <p:extLst>
      <p:ext uri="{BB962C8B-B14F-4D97-AF65-F5344CB8AC3E}">
        <p14:creationId xmlns:p14="http://schemas.microsoft.com/office/powerpoint/2010/main" val="33866590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2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2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2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2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8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34" grpId="0"/>
      <p:bldP spid="482335" grpId="0"/>
      <p:bldP spid="48233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12"/>
          <p:cNvSpPr txBox="1">
            <a:spLocks noChangeArrowheads="1"/>
          </p:cNvSpPr>
          <p:nvPr/>
        </p:nvSpPr>
        <p:spPr bwMode="auto">
          <a:xfrm>
            <a:off x="611188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²"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表驱动预测分析过程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举例</a:t>
            </a:r>
          </a:p>
        </p:txBody>
      </p:sp>
      <p:sp>
        <p:nvSpPr>
          <p:cNvPr id="3076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3077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3078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3079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3080" name="Rectangle 17"/>
          <p:cNvSpPr>
            <a:spLocks noChangeArrowheads="1"/>
          </p:cNvSpPr>
          <p:nvPr/>
        </p:nvSpPr>
        <p:spPr bwMode="auto">
          <a:xfrm>
            <a:off x="900113" y="1773238"/>
            <a:ext cx="4751387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对于下列文法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None/>
              <a:tabLst/>
              <a:defRPr/>
            </a:pPr>
            <a:endParaRPr kumimoji="1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AaS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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BbS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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A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B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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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分析输入串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aabd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的过程：</a:t>
            </a:r>
          </a:p>
        </p:txBody>
      </p:sp>
      <p:grpSp>
        <p:nvGrpSpPr>
          <p:cNvPr id="3081" name="Group 27"/>
          <p:cNvGrpSpPr>
            <a:grpSpLocks/>
          </p:cNvGrpSpPr>
          <p:nvPr/>
        </p:nvGrpSpPr>
        <p:grpSpPr bwMode="auto">
          <a:xfrm>
            <a:off x="7235825" y="1844675"/>
            <a:ext cx="935038" cy="2089150"/>
            <a:chOff x="4558" y="1162"/>
            <a:chExt cx="589" cy="1316"/>
          </a:xfrm>
        </p:grpSpPr>
        <p:sp>
          <p:nvSpPr>
            <p:cNvPr id="3096" name="Line 28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097" name="Line 29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098" name="Line 30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3082" name="Rectangle 31"/>
          <p:cNvSpPr>
            <a:spLocks noChangeArrowheads="1"/>
          </p:cNvSpPr>
          <p:nvPr/>
        </p:nvSpPr>
        <p:spPr bwMode="auto">
          <a:xfrm>
            <a:off x="7529513" y="34290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pt-BR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#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83360" name="Rectangle 32"/>
          <p:cNvSpPr>
            <a:spLocks noChangeArrowheads="1"/>
          </p:cNvSpPr>
          <p:nvPr/>
        </p:nvSpPr>
        <p:spPr bwMode="auto">
          <a:xfrm>
            <a:off x="7529513" y="31162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</a:t>
            </a:r>
          </a:p>
        </p:txBody>
      </p:sp>
      <p:sp>
        <p:nvSpPr>
          <p:cNvPr id="3084" name="Rectangle 33"/>
          <p:cNvSpPr>
            <a:spLocks noChangeArrowheads="1"/>
          </p:cNvSpPr>
          <p:nvPr/>
        </p:nvSpPr>
        <p:spPr bwMode="auto">
          <a:xfrm>
            <a:off x="4859338" y="2349500"/>
            <a:ext cx="2022475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剩余的输入串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aabd#</a:t>
            </a:r>
          </a:p>
        </p:txBody>
      </p:sp>
      <p:sp>
        <p:nvSpPr>
          <p:cNvPr id="483362" name="Rectangle 34"/>
          <p:cNvSpPr>
            <a:spLocks noChangeArrowheads="1"/>
          </p:cNvSpPr>
          <p:nvPr/>
        </p:nvSpPr>
        <p:spPr bwMode="auto">
          <a:xfrm>
            <a:off x="7524750" y="27813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a</a:t>
            </a:r>
          </a:p>
        </p:txBody>
      </p:sp>
      <p:sp>
        <p:nvSpPr>
          <p:cNvPr id="483363" name="Rectangle 35"/>
          <p:cNvSpPr>
            <a:spLocks noChangeArrowheads="1"/>
          </p:cNvSpPr>
          <p:nvPr/>
        </p:nvSpPr>
        <p:spPr bwMode="auto">
          <a:xfrm>
            <a:off x="7524750" y="242093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A</a:t>
            </a:r>
          </a:p>
        </p:txBody>
      </p:sp>
      <p:grpSp>
        <p:nvGrpSpPr>
          <p:cNvPr id="3087" name="Group 36"/>
          <p:cNvGrpSpPr>
            <a:grpSpLocks/>
          </p:cNvGrpSpPr>
          <p:nvPr/>
        </p:nvGrpSpPr>
        <p:grpSpPr bwMode="auto">
          <a:xfrm>
            <a:off x="1454150" y="4221163"/>
            <a:ext cx="6213475" cy="2457450"/>
            <a:chOff x="916" y="2659"/>
            <a:chExt cx="3914" cy="1548"/>
          </a:xfrm>
        </p:grpSpPr>
        <p:graphicFrame>
          <p:nvGraphicFramePr>
            <p:cNvPr id="3074" name="Object 37"/>
            <p:cNvGraphicFramePr>
              <a:graphicFrameLocks noChangeAspect="1"/>
            </p:cNvGraphicFramePr>
            <p:nvPr/>
          </p:nvGraphicFramePr>
          <p:xfrm>
            <a:off x="916" y="2659"/>
            <a:ext cx="39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1" name="Visio" r:id="rId3" imgW="4920511" imgH="1941591" progId="Visio.Drawing.11">
                    <p:embed/>
                  </p:oleObj>
                </mc:Choice>
                <mc:Fallback>
                  <p:oleObj name="Visio" r:id="rId3" imgW="4920511" imgH="1941591" progId="Visio.Drawing.11">
                    <p:embed/>
                    <p:pic>
                      <p:nvPicPr>
                        <p:cNvPr id="3074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2659"/>
                          <a:ext cx="39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9" name="Rectangle 38"/>
            <p:cNvSpPr>
              <a:spLocks noChangeArrowheads="1"/>
            </p:cNvSpPr>
            <p:nvPr/>
          </p:nvSpPr>
          <p:spPr bwMode="auto">
            <a:xfrm>
              <a:off x="1371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AaS</a:t>
              </a:r>
            </a:p>
          </p:txBody>
        </p:sp>
        <p:sp>
          <p:nvSpPr>
            <p:cNvPr id="3090" name="Rectangle 39"/>
            <p:cNvSpPr>
              <a:spLocks noChangeArrowheads="1"/>
            </p:cNvSpPr>
            <p:nvPr/>
          </p:nvSpPr>
          <p:spPr bwMode="auto">
            <a:xfrm>
              <a:off x="2133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BbS</a:t>
              </a:r>
            </a:p>
          </p:txBody>
        </p:sp>
        <p:sp>
          <p:nvSpPr>
            <p:cNvPr id="3091" name="Rectangle 40"/>
            <p:cNvSpPr>
              <a:spLocks noChangeArrowheads="1"/>
            </p:cNvSpPr>
            <p:nvPr/>
          </p:nvSpPr>
          <p:spPr bwMode="auto">
            <a:xfrm>
              <a:off x="3651" y="3044"/>
              <a:ext cx="47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d</a:t>
              </a:r>
            </a:p>
          </p:txBody>
        </p:sp>
        <p:sp>
          <p:nvSpPr>
            <p:cNvPr id="3092" name="Rectangle 41"/>
            <p:cNvSpPr>
              <a:spLocks noChangeArrowheads="1"/>
            </p:cNvSpPr>
            <p:nvPr/>
          </p:nvSpPr>
          <p:spPr bwMode="auto">
            <a:xfrm>
              <a:off x="1474" y="3452"/>
              <a:ext cx="47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A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a</a:t>
              </a:r>
            </a:p>
          </p:txBody>
        </p:sp>
        <p:sp>
          <p:nvSpPr>
            <p:cNvPr id="3093" name="Rectangle 42"/>
            <p:cNvSpPr>
              <a:spLocks noChangeArrowheads="1"/>
            </p:cNvSpPr>
            <p:nvPr/>
          </p:nvSpPr>
          <p:spPr bwMode="auto">
            <a:xfrm>
              <a:off x="2248" y="3860"/>
              <a:ext cx="45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</a:t>
              </a:r>
            </a:p>
          </p:txBody>
        </p:sp>
        <p:sp>
          <p:nvSpPr>
            <p:cNvPr id="3094" name="Rectangle 43"/>
            <p:cNvSpPr>
              <a:spLocks noChangeArrowheads="1"/>
            </p:cNvSpPr>
            <p:nvPr/>
          </p:nvSpPr>
          <p:spPr bwMode="auto">
            <a:xfrm>
              <a:off x="2971" y="3860"/>
              <a:ext cx="46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c</a:t>
              </a:r>
            </a:p>
          </p:txBody>
        </p:sp>
        <p:sp>
          <p:nvSpPr>
            <p:cNvPr id="3095" name="Rectangle 44"/>
            <p:cNvSpPr>
              <a:spLocks noChangeArrowheads="1"/>
            </p:cNvSpPr>
            <p:nvPr/>
          </p:nvSpPr>
          <p:spPr bwMode="auto">
            <a:xfrm>
              <a:off x="2835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BbS</a:t>
              </a:r>
            </a:p>
          </p:txBody>
        </p:sp>
      </p:grpSp>
      <p:sp>
        <p:nvSpPr>
          <p:cNvPr id="3088" name="Rectangle 45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华文行楷" pitchFamily="2" charset="-122"/>
                <a:cs typeface="+mn-cs"/>
              </a:rPr>
              <a:t>表驱动 </a:t>
            </a: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LL</a:t>
            </a:r>
            <a:r>
              <a:rPr kumimoji="1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）</a:t>
            </a: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华文行楷" pitchFamily="2" charset="-122"/>
                <a:cs typeface="+mn-cs"/>
              </a:rPr>
              <a:t>分析程序</a:t>
            </a:r>
          </a:p>
        </p:txBody>
      </p:sp>
    </p:spTree>
    <p:extLst>
      <p:ext uri="{BB962C8B-B14F-4D97-AF65-F5344CB8AC3E}">
        <p14:creationId xmlns:p14="http://schemas.microsoft.com/office/powerpoint/2010/main" val="38670031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3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3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3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3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3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3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60" grpId="0"/>
      <p:bldP spid="483362" grpId="0"/>
      <p:bldP spid="48336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12"/>
          <p:cNvSpPr txBox="1">
            <a:spLocks noChangeArrowheads="1"/>
          </p:cNvSpPr>
          <p:nvPr/>
        </p:nvSpPr>
        <p:spPr bwMode="auto">
          <a:xfrm>
            <a:off x="611188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²"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表驱动预测分析过程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举例</a:t>
            </a:r>
          </a:p>
        </p:txBody>
      </p:sp>
      <p:sp>
        <p:nvSpPr>
          <p:cNvPr id="4100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101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102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103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104" name="Rectangle 17"/>
          <p:cNvSpPr>
            <a:spLocks noChangeArrowheads="1"/>
          </p:cNvSpPr>
          <p:nvPr/>
        </p:nvSpPr>
        <p:spPr bwMode="auto">
          <a:xfrm>
            <a:off x="900113" y="1773238"/>
            <a:ext cx="4751387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对于下列文法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None/>
              <a:tabLst/>
              <a:defRPr/>
            </a:pPr>
            <a:endParaRPr kumimoji="1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AaS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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BbS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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A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B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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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分析输入串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aabd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的过程：</a:t>
            </a:r>
          </a:p>
        </p:txBody>
      </p:sp>
      <p:grpSp>
        <p:nvGrpSpPr>
          <p:cNvPr id="4105" name="Group 27"/>
          <p:cNvGrpSpPr>
            <a:grpSpLocks/>
          </p:cNvGrpSpPr>
          <p:nvPr/>
        </p:nvGrpSpPr>
        <p:grpSpPr bwMode="auto">
          <a:xfrm>
            <a:off x="7235825" y="1844675"/>
            <a:ext cx="935038" cy="2089150"/>
            <a:chOff x="4558" y="1162"/>
            <a:chExt cx="589" cy="1316"/>
          </a:xfrm>
        </p:grpSpPr>
        <p:sp>
          <p:nvSpPr>
            <p:cNvPr id="4120" name="Line 28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121" name="Line 29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122" name="Line 30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4106" name="Rectangle 31"/>
          <p:cNvSpPr>
            <a:spLocks noChangeArrowheads="1"/>
          </p:cNvSpPr>
          <p:nvPr/>
        </p:nvSpPr>
        <p:spPr bwMode="auto">
          <a:xfrm>
            <a:off x="7529513" y="34290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pt-BR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#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107" name="Rectangle 32"/>
          <p:cNvSpPr>
            <a:spLocks noChangeArrowheads="1"/>
          </p:cNvSpPr>
          <p:nvPr/>
        </p:nvSpPr>
        <p:spPr bwMode="auto">
          <a:xfrm>
            <a:off x="7529513" y="31162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</a:t>
            </a:r>
          </a:p>
        </p:txBody>
      </p:sp>
      <p:sp>
        <p:nvSpPr>
          <p:cNvPr id="4108" name="Rectangle 33"/>
          <p:cNvSpPr>
            <a:spLocks noChangeArrowheads="1"/>
          </p:cNvSpPr>
          <p:nvPr/>
        </p:nvSpPr>
        <p:spPr bwMode="auto">
          <a:xfrm>
            <a:off x="4859338" y="2349500"/>
            <a:ext cx="2022475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剩余的输入串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aabd#</a:t>
            </a:r>
          </a:p>
        </p:txBody>
      </p:sp>
      <p:sp>
        <p:nvSpPr>
          <p:cNvPr id="4109" name="Rectangle 34"/>
          <p:cNvSpPr>
            <a:spLocks noChangeArrowheads="1"/>
          </p:cNvSpPr>
          <p:nvPr/>
        </p:nvSpPr>
        <p:spPr bwMode="auto">
          <a:xfrm>
            <a:off x="7524750" y="27813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a</a:t>
            </a:r>
          </a:p>
        </p:txBody>
      </p:sp>
      <p:sp>
        <p:nvSpPr>
          <p:cNvPr id="452643" name="Rectangle 35"/>
          <p:cNvSpPr>
            <a:spLocks noChangeArrowheads="1"/>
          </p:cNvSpPr>
          <p:nvPr/>
        </p:nvSpPr>
        <p:spPr bwMode="auto">
          <a:xfrm>
            <a:off x="7524750" y="242093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a</a:t>
            </a:r>
          </a:p>
        </p:txBody>
      </p:sp>
      <p:grpSp>
        <p:nvGrpSpPr>
          <p:cNvPr id="4111" name="Group 36"/>
          <p:cNvGrpSpPr>
            <a:grpSpLocks/>
          </p:cNvGrpSpPr>
          <p:nvPr/>
        </p:nvGrpSpPr>
        <p:grpSpPr bwMode="auto">
          <a:xfrm>
            <a:off x="1454150" y="4221163"/>
            <a:ext cx="6213475" cy="2457450"/>
            <a:chOff x="916" y="2659"/>
            <a:chExt cx="3914" cy="1548"/>
          </a:xfrm>
        </p:grpSpPr>
        <p:graphicFrame>
          <p:nvGraphicFramePr>
            <p:cNvPr id="4098" name="Object 37"/>
            <p:cNvGraphicFramePr>
              <a:graphicFrameLocks noChangeAspect="1"/>
            </p:cNvGraphicFramePr>
            <p:nvPr/>
          </p:nvGraphicFramePr>
          <p:xfrm>
            <a:off x="916" y="2659"/>
            <a:ext cx="39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5" name="Visio" r:id="rId3" imgW="4920511" imgH="1941591" progId="Visio.Drawing.11">
                    <p:embed/>
                  </p:oleObj>
                </mc:Choice>
                <mc:Fallback>
                  <p:oleObj name="Visio" r:id="rId3" imgW="4920511" imgH="1941591" progId="Visio.Drawing.11">
                    <p:embed/>
                    <p:pic>
                      <p:nvPicPr>
                        <p:cNvPr id="4098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2659"/>
                          <a:ext cx="39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3" name="Rectangle 38"/>
            <p:cNvSpPr>
              <a:spLocks noChangeArrowheads="1"/>
            </p:cNvSpPr>
            <p:nvPr/>
          </p:nvSpPr>
          <p:spPr bwMode="auto">
            <a:xfrm>
              <a:off x="1371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AaS</a:t>
              </a:r>
            </a:p>
          </p:txBody>
        </p:sp>
        <p:sp>
          <p:nvSpPr>
            <p:cNvPr id="4114" name="Rectangle 39"/>
            <p:cNvSpPr>
              <a:spLocks noChangeArrowheads="1"/>
            </p:cNvSpPr>
            <p:nvPr/>
          </p:nvSpPr>
          <p:spPr bwMode="auto">
            <a:xfrm>
              <a:off x="2133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BbS</a:t>
              </a:r>
            </a:p>
          </p:txBody>
        </p:sp>
        <p:sp>
          <p:nvSpPr>
            <p:cNvPr id="4115" name="Rectangle 40"/>
            <p:cNvSpPr>
              <a:spLocks noChangeArrowheads="1"/>
            </p:cNvSpPr>
            <p:nvPr/>
          </p:nvSpPr>
          <p:spPr bwMode="auto">
            <a:xfrm>
              <a:off x="3651" y="3044"/>
              <a:ext cx="47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d</a:t>
              </a:r>
            </a:p>
          </p:txBody>
        </p:sp>
        <p:sp>
          <p:nvSpPr>
            <p:cNvPr id="4116" name="Rectangle 41"/>
            <p:cNvSpPr>
              <a:spLocks noChangeArrowheads="1"/>
            </p:cNvSpPr>
            <p:nvPr/>
          </p:nvSpPr>
          <p:spPr bwMode="auto">
            <a:xfrm>
              <a:off x="1474" y="3452"/>
              <a:ext cx="47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A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a</a:t>
              </a:r>
            </a:p>
          </p:txBody>
        </p:sp>
        <p:sp>
          <p:nvSpPr>
            <p:cNvPr id="4117" name="Rectangle 42"/>
            <p:cNvSpPr>
              <a:spLocks noChangeArrowheads="1"/>
            </p:cNvSpPr>
            <p:nvPr/>
          </p:nvSpPr>
          <p:spPr bwMode="auto">
            <a:xfrm>
              <a:off x="2248" y="3860"/>
              <a:ext cx="45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</a:t>
              </a:r>
            </a:p>
          </p:txBody>
        </p:sp>
        <p:sp>
          <p:nvSpPr>
            <p:cNvPr id="4118" name="Rectangle 43"/>
            <p:cNvSpPr>
              <a:spLocks noChangeArrowheads="1"/>
            </p:cNvSpPr>
            <p:nvPr/>
          </p:nvSpPr>
          <p:spPr bwMode="auto">
            <a:xfrm>
              <a:off x="2971" y="3860"/>
              <a:ext cx="46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c</a:t>
              </a:r>
            </a:p>
          </p:txBody>
        </p:sp>
        <p:sp>
          <p:nvSpPr>
            <p:cNvPr id="4119" name="Rectangle 44"/>
            <p:cNvSpPr>
              <a:spLocks noChangeArrowheads="1"/>
            </p:cNvSpPr>
            <p:nvPr/>
          </p:nvSpPr>
          <p:spPr bwMode="auto">
            <a:xfrm>
              <a:off x="2835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BbS</a:t>
              </a:r>
            </a:p>
          </p:txBody>
        </p:sp>
      </p:grpSp>
      <p:sp>
        <p:nvSpPr>
          <p:cNvPr id="4112" name="Rectangle 45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华文行楷" pitchFamily="2" charset="-122"/>
                <a:cs typeface="+mn-cs"/>
              </a:rPr>
              <a:t>表驱动 </a:t>
            </a: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LL</a:t>
            </a:r>
            <a:r>
              <a:rPr kumimoji="1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）</a:t>
            </a: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华文行楷" pitchFamily="2" charset="-122"/>
                <a:cs typeface="+mn-cs"/>
              </a:rPr>
              <a:t>分析程序</a:t>
            </a:r>
          </a:p>
        </p:txBody>
      </p:sp>
    </p:spTree>
    <p:extLst>
      <p:ext uri="{BB962C8B-B14F-4D97-AF65-F5344CB8AC3E}">
        <p14:creationId xmlns:p14="http://schemas.microsoft.com/office/powerpoint/2010/main" val="15441603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2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2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4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4"/>
          <p:cNvSpPr>
            <a:spLocks noChangeArrowheads="1"/>
          </p:cNvSpPr>
          <p:nvPr/>
        </p:nvSpPr>
        <p:spPr bwMode="auto">
          <a:xfrm>
            <a:off x="1116013" y="2276475"/>
            <a:ext cx="7677150" cy="381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/>
              <a:t>从文法</a:t>
            </a:r>
            <a:r>
              <a:rPr lang="zh-CN" altLang="en-US" sz="2800" b="1">
                <a:solidFill>
                  <a:srgbClr val="800080"/>
                </a:solidFill>
              </a:rPr>
              <a:t>开始符号</a:t>
            </a:r>
            <a:r>
              <a:rPr lang="zh-CN" altLang="en-US" sz="2800" b="1"/>
              <a:t>出发进行推导；每一步推导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/>
              <a:t>    都获得文法的一个</a:t>
            </a:r>
            <a:r>
              <a:rPr lang="zh-CN" altLang="en-US" sz="2800" b="1">
                <a:solidFill>
                  <a:srgbClr val="800080"/>
                </a:solidFill>
              </a:rPr>
              <a:t>句型</a:t>
            </a:r>
            <a:r>
              <a:rPr lang="zh-CN" altLang="en-US" sz="2800" b="1"/>
              <a:t>；直到产生出一个</a:t>
            </a:r>
            <a:r>
              <a:rPr lang="zh-CN" altLang="en-US" sz="2800" b="1">
                <a:solidFill>
                  <a:srgbClr val="800080"/>
                </a:solidFill>
              </a:rPr>
              <a:t>句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>
                <a:solidFill>
                  <a:srgbClr val="800080"/>
                </a:solidFill>
              </a:rPr>
              <a:t>    子</a:t>
            </a:r>
            <a:r>
              <a:rPr lang="zh-CN" altLang="en-US" sz="2800" b="1"/>
              <a:t>，恰好是所期望的终结符串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/>
          </a:p>
          <a:p>
            <a:pPr>
              <a:buFont typeface="Symbol" pitchFamily="18" charset="2"/>
              <a:buChar char="-"/>
            </a:pPr>
            <a:r>
              <a:rPr lang="zh-CN" altLang="en-US" sz="2800" b="1"/>
              <a:t>  每一步推导是对当前句型中剩余的某个非终</a:t>
            </a:r>
          </a:p>
          <a:p>
            <a:pPr>
              <a:buFont typeface="Symbol" pitchFamily="18" charset="2"/>
              <a:buNone/>
            </a:pPr>
            <a:r>
              <a:rPr lang="zh-CN" altLang="en-US" sz="2800" b="1"/>
              <a:t>    结符进行扩展，即用该非终结符的一个产生</a:t>
            </a:r>
          </a:p>
          <a:p>
            <a:pPr>
              <a:buFont typeface="Symbol" pitchFamily="18" charset="2"/>
              <a:buNone/>
            </a:pPr>
            <a:r>
              <a:rPr lang="zh-CN" altLang="en-US" sz="2800" b="1"/>
              <a:t>    式的右部替换该非终结符</a:t>
            </a:r>
          </a:p>
          <a:p>
            <a:pPr>
              <a:buFont typeface="Symbol" pitchFamily="18" charset="2"/>
              <a:buNone/>
            </a:pPr>
            <a:endParaRPr lang="zh-CN" altLang="en-US" sz="1000" b="1"/>
          </a:p>
          <a:p>
            <a:pPr>
              <a:buFont typeface="Symbol" pitchFamily="18" charset="2"/>
              <a:buChar char="-"/>
            </a:pPr>
            <a:r>
              <a:rPr lang="zh-CN" altLang="en-US" sz="2800" b="1">
                <a:latin typeface="楷体_GB2312" pitchFamily="49" charset="-122"/>
              </a:rPr>
              <a:t> 如果不存在任何一个可以产生出所期望的终</a:t>
            </a:r>
          </a:p>
          <a:p>
            <a:pPr>
              <a:buFont typeface="Symbol" pitchFamily="18" charset="2"/>
              <a:buNone/>
            </a:pPr>
            <a:r>
              <a:rPr lang="zh-CN" altLang="en-US" sz="2800" b="1">
                <a:latin typeface="楷体_GB2312" pitchFamily="49" charset="-122"/>
              </a:rPr>
              <a:t>  结符串的推导，则表明存在语法错误</a:t>
            </a:r>
            <a:endParaRPr lang="zh-CN" altLang="en-US" sz="2800" b="1"/>
          </a:p>
        </p:txBody>
      </p:sp>
      <p:sp>
        <p:nvSpPr>
          <p:cNvPr id="16387" name="Text Box 26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自顶向下分析思想</a:t>
            </a:r>
          </a:p>
        </p:txBody>
      </p:sp>
      <p:sp>
        <p:nvSpPr>
          <p:cNvPr id="16388" name="AutoShape 2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AutoShape 2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AutoShape 2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1" name="AutoShape 3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2" name="Rectangle 32"/>
          <p:cNvSpPr>
            <a:spLocks noChangeArrowheads="1"/>
          </p:cNvSpPr>
          <p:nvPr/>
        </p:nvSpPr>
        <p:spPr bwMode="auto">
          <a:xfrm>
            <a:off x="1549400" y="188913"/>
            <a:ext cx="223043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基本思想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²"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表驱动预测分析过程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举例</a:t>
            </a:r>
          </a:p>
        </p:txBody>
      </p:sp>
      <p:sp>
        <p:nvSpPr>
          <p:cNvPr id="5124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5125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5126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5127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900113" y="1773238"/>
            <a:ext cx="4751387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对于下列文法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None/>
              <a:tabLst/>
              <a:defRPr/>
            </a:pPr>
            <a:endParaRPr kumimoji="1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AaS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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BbS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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A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B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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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分析输入串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aabd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的过程：</a:t>
            </a:r>
          </a:p>
        </p:txBody>
      </p:sp>
      <p:grpSp>
        <p:nvGrpSpPr>
          <p:cNvPr id="5129" name="Group 19"/>
          <p:cNvGrpSpPr>
            <a:grpSpLocks/>
          </p:cNvGrpSpPr>
          <p:nvPr/>
        </p:nvGrpSpPr>
        <p:grpSpPr bwMode="auto">
          <a:xfrm>
            <a:off x="7235825" y="1844675"/>
            <a:ext cx="935038" cy="2089150"/>
            <a:chOff x="4558" y="1162"/>
            <a:chExt cx="589" cy="1316"/>
          </a:xfrm>
        </p:grpSpPr>
        <p:sp>
          <p:nvSpPr>
            <p:cNvPr id="5143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144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145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5130" name="Rectangle 23"/>
          <p:cNvSpPr>
            <a:spLocks noChangeArrowheads="1"/>
          </p:cNvSpPr>
          <p:nvPr/>
        </p:nvSpPr>
        <p:spPr bwMode="auto">
          <a:xfrm>
            <a:off x="7529513" y="34290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pt-BR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#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5131" name="Rectangle 24"/>
          <p:cNvSpPr>
            <a:spLocks noChangeArrowheads="1"/>
          </p:cNvSpPr>
          <p:nvPr/>
        </p:nvSpPr>
        <p:spPr bwMode="auto">
          <a:xfrm>
            <a:off x="7529513" y="31162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</a:t>
            </a:r>
          </a:p>
        </p:txBody>
      </p:sp>
      <p:sp>
        <p:nvSpPr>
          <p:cNvPr id="5132" name="Rectangle 25"/>
          <p:cNvSpPr>
            <a:spLocks noChangeArrowheads="1"/>
          </p:cNvSpPr>
          <p:nvPr/>
        </p:nvSpPr>
        <p:spPr bwMode="auto">
          <a:xfrm>
            <a:off x="4859338" y="2349500"/>
            <a:ext cx="2022475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剩余的输入串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abd#</a:t>
            </a:r>
          </a:p>
        </p:txBody>
      </p:sp>
      <p:sp>
        <p:nvSpPr>
          <p:cNvPr id="5133" name="Rectangle 26"/>
          <p:cNvSpPr>
            <a:spLocks noChangeArrowheads="1"/>
          </p:cNvSpPr>
          <p:nvPr/>
        </p:nvSpPr>
        <p:spPr bwMode="auto">
          <a:xfrm>
            <a:off x="7524750" y="27813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a</a:t>
            </a:r>
          </a:p>
        </p:txBody>
      </p:sp>
      <p:grpSp>
        <p:nvGrpSpPr>
          <p:cNvPr id="5134" name="Group 28"/>
          <p:cNvGrpSpPr>
            <a:grpSpLocks/>
          </p:cNvGrpSpPr>
          <p:nvPr/>
        </p:nvGrpSpPr>
        <p:grpSpPr bwMode="auto">
          <a:xfrm>
            <a:off x="1454150" y="4221163"/>
            <a:ext cx="6213475" cy="2457450"/>
            <a:chOff x="916" y="2659"/>
            <a:chExt cx="3914" cy="1548"/>
          </a:xfrm>
        </p:grpSpPr>
        <p:graphicFrame>
          <p:nvGraphicFramePr>
            <p:cNvPr id="5122" name="Object 29"/>
            <p:cNvGraphicFramePr>
              <a:graphicFrameLocks noChangeAspect="1"/>
            </p:cNvGraphicFramePr>
            <p:nvPr/>
          </p:nvGraphicFramePr>
          <p:xfrm>
            <a:off x="916" y="2659"/>
            <a:ext cx="39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9" name="Visio" r:id="rId3" imgW="4920511" imgH="1941591" progId="Visio.Drawing.11">
                    <p:embed/>
                  </p:oleObj>
                </mc:Choice>
                <mc:Fallback>
                  <p:oleObj name="Visio" r:id="rId3" imgW="4920511" imgH="1941591" progId="Visio.Drawing.11">
                    <p:embed/>
                    <p:pic>
                      <p:nvPicPr>
                        <p:cNvPr id="5122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2659"/>
                          <a:ext cx="39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6" name="Rectangle 30"/>
            <p:cNvSpPr>
              <a:spLocks noChangeArrowheads="1"/>
            </p:cNvSpPr>
            <p:nvPr/>
          </p:nvSpPr>
          <p:spPr bwMode="auto">
            <a:xfrm>
              <a:off x="1371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AaS</a:t>
              </a:r>
            </a:p>
          </p:txBody>
        </p:sp>
        <p:sp>
          <p:nvSpPr>
            <p:cNvPr id="5137" name="Rectangle 31"/>
            <p:cNvSpPr>
              <a:spLocks noChangeArrowheads="1"/>
            </p:cNvSpPr>
            <p:nvPr/>
          </p:nvSpPr>
          <p:spPr bwMode="auto">
            <a:xfrm>
              <a:off x="2133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BbS</a:t>
              </a:r>
            </a:p>
          </p:txBody>
        </p:sp>
        <p:sp>
          <p:nvSpPr>
            <p:cNvPr id="5138" name="Rectangle 32"/>
            <p:cNvSpPr>
              <a:spLocks noChangeArrowheads="1"/>
            </p:cNvSpPr>
            <p:nvPr/>
          </p:nvSpPr>
          <p:spPr bwMode="auto">
            <a:xfrm>
              <a:off x="3651" y="3044"/>
              <a:ext cx="47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d</a:t>
              </a:r>
            </a:p>
          </p:txBody>
        </p:sp>
        <p:sp>
          <p:nvSpPr>
            <p:cNvPr id="5139" name="Rectangle 33"/>
            <p:cNvSpPr>
              <a:spLocks noChangeArrowheads="1"/>
            </p:cNvSpPr>
            <p:nvPr/>
          </p:nvSpPr>
          <p:spPr bwMode="auto">
            <a:xfrm>
              <a:off x="1474" y="3452"/>
              <a:ext cx="47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A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a</a:t>
              </a:r>
            </a:p>
          </p:txBody>
        </p:sp>
        <p:sp>
          <p:nvSpPr>
            <p:cNvPr id="5140" name="Rectangle 34"/>
            <p:cNvSpPr>
              <a:spLocks noChangeArrowheads="1"/>
            </p:cNvSpPr>
            <p:nvPr/>
          </p:nvSpPr>
          <p:spPr bwMode="auto">
            <a:xfrm>
              <a:off x="2248" y="3860"/>
              <a:ext cx="45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</a:t>
              </a:r>
            </a:p>
          </p:txBody>
        </p:sp>
        <p:sp>
          <p:nvSpPr>
            <p:cNvPr id="5141" name="Rectangle 35"/>
            <p:cNvSpPr>
              <a:spLocks noChangeArrowheads="1"/>
            </p:cNvSpPr>
            <p:nvPr/>
          </p:nvSpPr>
          <p:spPr bwMode="auto">
            <a:xfrm>
              <a:off x="2971" y="3860"/>
              <a:ext cx="46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c</a:t>
              </a:r>
            </a:p>
          </p:txBody>
        </p:sp>
        <p:sp>
          <p:nvSpPr>
            <p:cNvPr id="5142" name="Rectangle 36"/>
            <p:cNvSpPr>
              <a:spLocks noChangeArrowheads="1"/>
            </p:cNvSpPr>
            <p:nvPr/>
          </p:nvSpPr>
          <p:spPr bwMode="auto">
            <a:xfrm>
              <a:off x="2835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BbS</a:t>
              </a:r>
            </a:p>
          </p:txBody>
        </p:sp>
      </p:grpSp>
      <p:sp>
        <p:nvSpPr>
          <p:cNvPr id="5135" name="Rectangle 37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华文行楷" pitchFamily="2" charset="-122"/>
                <a:cs typeface="+mn-cs"/>
              </a:rPr>
              <a:t>表驱动 </a:t>
            </a: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LL</a:t>
            </a:r>
            <a:r>
              <a:rPr kumimoji="1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）</a:t>
            </a: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华文行楷" pitchFamily="2" charset="-122"/>
                <a:cs typeface="+mn-cs"/>
              </a:rPr>
              <a:t>分析程序</a:t>
            </a:r>
          </a:p>
        </p:txBody>
      </p:sp>
    </p:spTree>
    <p:extLst>
      <p:ext uri="{BB962C8B-B14F-4D97-AF65-F5344CB8AC3E}">
        <p14:creationId xmlns:p14="http://schemas.microsoft.com/office/powerpoint/2010/main" val="1795254671"/>
      </p:ext>
    </p:extLst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²"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表驱动预测分析过程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举例</a:t>
            </a:r>
          </a:p>
        </p:txBody>
      </p:sp>
      <p:sp>
        <p:nvSpPr>
          <p:cNvPr id="6148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149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150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151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900113" y="1773238"/>
            <a:ext cx="4751387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对于下列文法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None/>
              <a:tabLst/>
              <a:defRPr/>
            </a:pPr>
            <a:endParaRPr kumimoji="1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AaS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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BbS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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A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B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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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分析输入串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aabd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的过程：</a:t>
            </a:r>
          </a:p>
        </p:txBody>
      </p:sp>
      <p:grpSp>
        <p:nvGrpSpPr>
          <p:cNvPr id="6153" name="Group 19"/>
          <p:cNvGrpSpPr>
            <a:grpSpLocks/>
          </p:cNvGrpSpPr>
          <p:nvPr/>
        </p:nvGrpSpPr>
        <p:grpSpPr bwMode="auto">
          <a:xfrm>
            <a:off x="7235825" y="1844675"/>
            <a:ext cx="935038" cy="2089150"/>
            <a:chOff x="4558" y="1162"/>
            <a:chExt cx="589" cy="1316"/>
          </a:xfrm>
        </p:grpSpPr>
        <p:sp>
          <p:nvSpPr>
            <p:cNvPr id="6166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6167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6168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7529513" y="34290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pt-BR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#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155" name="Rectangle 24"/>
          <p:cNvSpPr>
            <a:spLocks noChangeArrowheads="1"/>
          </p:cNvSpPr>
          <p:nvPr/>
        </p:nvSpPr>
        <p:spPr bwMode="auto">
          <a:xfrm>
            <a:off x="7529513" y="31162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</a:t>
            </a:r>
          </a:p>
        </p:txBody>
      </p:sp>
      <p:sp>
        <p:nvSpPr>
          <p:cNvPr id="6156" name="Rectangle 25"/>
          <p:cNvSpPr>
            <a:spLocks noChangeArrowheads="1"/>
          </p:cNvSpPr>
          <p:nvPr/>
        </p:nvSpPr>
        <p:spPr bwMode="auto">
          <a:xfrm>
            <a:off x="4859338" y="2349500"/>
            <a:ext cx="2022475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剩余的输入串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bd#</a:t>
            </a:r>
          </a:p>
        </p:txBody>
      </p:sp>
      <p:grpSp>
        <p:nvGrpSpPr>
          <p:cNvPr id="6157" name="Group 27"/>
          <p:cNvGrpSpPr>
            <a:grpSpLocks/>
          </p:cNvGrpSpPr>
          <p:nvPr/>
        </p:nvGrpSpPr>
        <p:grpSpPr bwMode="auto">
          <a:xfrm>
            <a:off x="1454150" y="4221163"/>
            <a:ext cx="6213475" cy="2457450"/>
            <a:chOff x="916" y="2659"/>
            <a:chExt cx="3914" cy="1548"/>
          </a:xfrm>
        </p:grpSpPr>
        <p:graphicFrame>
          <p:nvGraphicFramePr>
            <p:cNvPr id="6146" name="Object 28"/>
            <p:cNvGraphicFramePr>
              <a:graphicFrameLocks noChangeAspect="1"/>
            </p:cNvGraphicFramePr>
            <p:nvPr/>
          </p:nvGraphicFramePr>
          <p:xfrm>
            <a:off x="916" y="2659"/>
            <a:ext cx="39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3" name="Visio" r:id="rId3" imgW="4920511" imgH="1941591" progId="Visio.Drawing.11">
                    <p:embed/>
                  </p:oleObj>
                </mc:Choice>
                <mc:Fallback>
                  <p:oleObj name="Visio" r:id="rId3" imgW="4920511" imgH="1941591" progId="Visio.Drawing.11">
                    <p:embed/>
                    <p:pic>
                      <p:nvPicPr>
                        <p:cNvPr id="6146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2659"/>
                          <a:ext cx="39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9" name="Rectangle 29"/>
            <p:cNvSpPr>
              <a:spLocks noChangeArrowheads="1"/>
            </p:cNvSpPr>
            <p:nvPr/>
          </p:nvSpPr>
          <p:spPr bwMode="auto">
            <a:xfrm>
              <a:off x="1371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AaS</a:t>
              </a:r>
            </a:p>
          </p:txBody>
        </p:sp>
        <p:sp>
          <p:nvSpPr>
            <p:cNvPr id="6160" name="Rectangle 30"/>
            <p:cNvSpPr>
              <a:spLocks noChangeArrowheads="1"/>
            </p:cNvSpPr>
            <p:nvPr/>
          </p:nvSpPr>
          <p:spPr bwMode="auto">
            <a:xfrm>
              <a:off x="2133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BbS</a:t>
              </a:r>
            </a:p>
          </p:txBody>
        </p:sp>
        <p:sp>
          <p:nvSpPr>
            <p:cNvPr id="6161" name="Rectangle 31"/>
            <p:cNvSpPr>
              <a:spLocks noChangeArrowheads="1"/>
            </p:cNvSpPr>
            <p:nvPr/>
          </p:nvSpPr>
          <p:spPr bwMode="auto">
            <a:xfrm>
              <a:off x="3651" y="3044"/>
              <a:ext cx="47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d</a:t>
              </a:r>
            </a:p>
          </p:txBody>
        </p:sp>
        <p:sp>
          <p:nvSpPr>
            <p:cNvPr id="6162" name="Rectangle 32"/>
            <p:cNvSpPr>
              <a:spLocks noChangeArrowheads="1"/>
            </p:cNvSpPr>
            <p:nvPr/>
          </p:nvSpPr>
          <p:spPr bwMode="auto">
            <a:xfrm>
              <a:off x="1474" y="3452"/>
              <a:ext cx="47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A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a</a:t>
              </a:r>
            </a:p>
          </p:txBody>
        </p:sp>
        <p:sp>
          <p:nvSpPr>
            <p:cNvPr id="6163" name="Rectangle 33"/>
            <p:cNvSpPr>
              <a:spLocks noChangeArrowheads="1"/>
            </p:cNvSpPr>
            <p:nvPr/>
          </p:nvSpPr>
          <p:spPr bwMode="auto">
            <a:xfrm>
              <a:off x="2248" y="3860"/>
              <a:ext cx="45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</a:t>
              </a:r>
            </a:p>
          </p:txBody>
        </p:sp>
        <p:sp>
          <p:nvSpPr>
            <p:cNvPr id="6164" name="Rectangle 34"/>
            <p:cNvSpPr>
              <a:spLocks noChangeArrowheads="1"/>
            </p:cNvSpPr>
            <p:nvPr/>
          </p:nvSpPr>
          <p:spPr bwMode="auto">
            <a:xfrm>
              <a:off x="2971" y="3860"/>
              <a:ext cx="46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c</a:t>
              </a:r>
            </a:p>
          </p:txBody>
        </p:sp>
        <p:sp>
          <p:nvSpPr>
            <p:cNvPr id="6165" name="Rectangle 35"/>
            <p:cNvSpPr>
              <a:spLocks noChangeArrowheads="1"/>
            </p:cNvSpPr>
            <p:nvPr/>
          </p:nvSpPr>
          <p:spPr bwMode="auto">
            <a:xfrm>
              <a:off x="2835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BbS</a:t>
              </a:r>
            </a:p>
          </p:txBody>
        </p:sp>
      </p:grpSp>
      <p:sp>
        <p:nvSpPr>
          <p:cNvPr id="6158" name="Rectangle 36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华文行楷" pitchFamily="2" charset="-122"/>
                <a:cs typeface="+mn-cs"/>
              </a:rPr>
              <a:t>表驱动 </a:t>
            </a: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LL</a:t>
            </a:r>
            <a:r>
              <a:rPr kumimoji="1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）</a:t>
            </a: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华文行楷" pitchFamily="2" charset="-122"/>
                <a:cs typeface="+mn-cs"/>
              </a:rPr>
              <a:t>分析程序</a:t>
            </a:r>
          </a:p>
        </p:txBody>
      </p:sp>
    </p:spTree>
    <p:extLst>
      <p:ext uri="{BB962C8B-B14F-4D97-AF65-F5344CB8AC3E}">
        <p14:creationId xmlns:p14="http://schemas.microsoft.com/office/powerpoint/2010/main" val="1228706804"/>
      </p:ext>
    </p:extLst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²"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表驱动预测分析过程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举例</a:t>
            </a:r>
          </a:p>
        </p:txBody>
      </p:sp>
      <p:sp>
        <p:nvSpPr>
          <p:cNvPr id="7172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173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174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175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176" name="Rectangle 9"/>
          <p:cNvSpPr>
            <a:spLocks noChangeArrowheads="1"/>
          </p:cNvSpPr>
          <p:nvPr/>
        </p:nvSpPr>
        <p:spPr bwMode="auto">
          <a:xfrm>
            <a:off x="900113" y="1773238"/>
            <a:ext cx="4751387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对于下列文法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None/>
              <a:tabLst/>
              <a:defRPr/>
            </a:pPr>
            <a:endParaRPr kumimoji="1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AaS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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BbS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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A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B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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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分析输入串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aabd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的过程：</a:t>
            </a:r>
          </a:p>
        </p:txBody>
      </p:sp>
      <p:grpSp>
        <p:nvGrpSpPr>
          <p:cNvPr id="7177" name="Group 19"/>
          <p:cNvGrpSpPr>
            <a:grpSpLocks/>
          </p:cNvGrpSpPr>
          <p:nvPr/>
        </p:nvGrpSpPr>
        <p:grpSpPr bwMode="auto">
          <a:xfrm>
            <a:off x="7235825" y="1844675"/>
            <a:ext cx="935038" cy="2089150"/>
            <a:chOff x="4558" y="1162"/>
            <a:chExt cx="589" cy="1316"/>
          </a:xfrm>
        </p:grpSpPr>
        <p:sp>
          <p:nvSpPr>
            <p:cNvPr id="7192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7193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7194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7178" name="Rectangle 23"/>
          <p:cNvSpPr>
            <a:spLocks noChangeArrowheads="1"/>
          </p:cNvSpPr>
          <p:nvPr/>
        </p:nvSpPr>
        <p:spPr bwMode="auto">
          <a:xfrm>
            <a:off x="7529513" y="34290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pt-BR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#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179" name="Rectangle 25"/>
          <p:cNvSpPr>
            <a:spLocks noChangeArrowheads="1"/>
          </p:cNvSpPr>
          <p:nvPr/>
        </p:nvSpPr>
        <p:spPr bwMode="auto">
          <a:xfrm>
            <a:off x="4859338" y="2349500"/>
            <a:ext cx="2022475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剩余的输入串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bd#</a:t>
            </a:r>
          </a:p>
        </p:txBody>
      </p:sp>
      <p:sp>
        <p:nvSpPr>
          <p:cNvPr id="486426" name="Rectangle 26"/>
          <p:cNvSpPr>
            <a:spLocks noChangeArrowheads="1"/>
          </p:cNvSpPr>
          <p:nvPr/>
        </p:nvSpPr>
        <p:spPr bwMode="auto">
          <a:xfrm>
            <a:off x="7529513" y="31162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</a:t>
            </a:r>
          </a:p>
        </p:txBody>
      </p:sp>
      <p:sp>
        <p:nvSpPr>
          <p:cNvPr id="486427" name="Rectangle 27"/>
          <p:cNvSpPr>
            <a:spLocks noChangeArrowheads="1"/>
          </p:cNvSpPr>
          <p:nvPr/>
        </p:nvSpPr>
        <p:spPr bwMode="auto">
          <a:xfrm>
            <a:off x="7524750" y="27813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b</a:t>
            </a:r>
          </a:p>
        </p:txBody>
      </p:sp>
      <p:sp>
        <p:nvSpPr>
          <p:cNvPr id="486428" name="Rectangle 28"/>
          <p:cNvSpPr>
            <a:spLocks noChangeArrowheads="1"/>
          </p:cNvSpPr>
          <p:nvPr/>
        </p:nvSpPr>
        <p:spPr bwMode="auto">
          <a:xfrm>
            <a:off x="7524750" y="242093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B</a:t>
            </a:r>
          </a:p>
        </p:txBody>
      </p:sp>
      <p:grpSp>
        <p:nvGrpSpPr>
          <p:cNvPr id="7183" name="Group 29"/>
          <p:cNvGrpSpPr>
            <a:grpSpLocks/>
          </p:cNvGrpSpPr>
          <p:nvPr/>
        </p:nvGrpSpPr>
        <p:grpSpPr bwMode="auto">
          <a:xfrm>
            <a:off x="1454150" y="4221163"/>
            <a:ext cx="6213475" cy="2457450"/>
            <a:chOff x="916" y="2659"/>
            <a:chExt cx="3914" cy="1548"/>
          </a:xfrm>
        </p:grpSpPr>
        <p:graphicFrame>
          <p:nvGraphicFramePr>
            <p:cNvPr id="7170" name="Object 30"/>
            <p:cNvGraphicFramePr>
              <a:graphicFrameLocks noChangeAspect="1"/>
            </p:cNvGraphicFramePr>
            <p:nvPr/>
          </p:nvGraphicFramePr>
          <p:xfrm>
            <a:off x="916" y="2659"/>
            <a:ext cx="39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7" name="Visio" r:id="rId3" imgW="4920511" imgH="1941591" progId="Visio.Drawing.11">
                    <p:embed/>
                  </p:oleObj>
                </mc:Choice>
                <mc:Fallback>
                  <p:oleObj name="Visio" r:id="rId3" imgW="4920511" imgH="1941591" progId="Visio.Drawing.11">
                    <p:embed/>
                    <p:pic>
                      <p:nvPicPr>
                        <p:cNvPr id="717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2659"/>
                          <a:ext cx="39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5" name="Rectangle 31"/>
            <p:cNvSpPr>
              <a:spLocks noChangeArrowheads="1"/>
            </p:cNvSpPr>
            <p:nvPr/>
          </p:nvSpPr>
          <p:spPr bwMode="auto">
            <a:xfrm>
              <a:off x="1371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AaS</a:t>
              </a:r>
            </a:p>
          </p:txBody>
        </p:sp>
        <p:sp>
          <p:nvSpPr>
            <p:cNvPr id="7186" name="Rectangle 32"/>
            <p:cNvSpPr>
              <a:spLocks noChangeArrowheads="1"/>
            </p:cNvSpPr>
            <p:nvPr/>
          </p:nvSpPr>
          <p:spPr bwMode="auto">
            <a:xfrm>
              <a:off x="2133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BbS</a:t>
              </a:r>
            </a:p>
          </p:txBody>
        </p:sp>
        <p:sp>
          <p:nvSpPr>
            <p:cNvPr id="7187" name="Rectangle 33"/>
            <p:cNvSpPr>
              <a:spLocks noChangeArrowheads="1"/>
            </p:cNvSpPr>
            <p:nvPr/>
          </p:nvSpPr>
          <p:spPr bwMode="auto">
            <a:xfrm>
              <a:off x="3651" y="3044"/>
              <a:ext cx="47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d</a:t>
              </a:r>
            </a:p>
          </p:txBody>
        </p:sp>
        <p:sp>
          <p:nvSpPr>
            <p:cNvPr id="7188" name="Rectangle 34"/>
            <p:cNvSpPr>
              <a:spLocks noChangeArrowheads="1"/>
            </p:cNvSpPr>
            <p:nvPr/>
          </p:nvSpPr>
          <p:spPr bwMode="auto">
            <a:xfrm>
              <a:off x="1474" y="3452"/>
              <a:ext cx="47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A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a</a:t>
              </a:r>
            </a:p>
          </p:txBody>
        </p:sp>
        <p:sp>
          <p:nvSpPr>
            <p:cNvPr id="7189" name="Rectangle 35"/>
            <p:cNvSpPr>
              <a:spLocks noChangeArrowheads="1"/>
            </p:cNvSpPr>
            <p:nvPr/>
          </p:nvSpPr>
          <p:spPr bwMode="auto">
            <a:xfrm>
              <a:off x="2248" y="3860"/>
              <a:ext cx="45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</a:t>
              </a:r>
            </a:p>
          </p:txBody>
        </p:sp>
        <p:sp>
          <p:nvSpPr>
            <p:cNvPr id="7190" name="Rectangle 36"/>
            <p:cNvSpPr>
              <a:spLocks noChangeArrowheads="1"/>
            </p:cNvSpPr>
            <p:nvPr/>
          </p:nvSpPr>
          <p:spPr bwMode="auto">
            <a:xfrm>
              <a:off x="2971" y="3860"/>
              <a:ext cx="46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c</a:t>
              </a:r>
            </a:p>
          </p:txBody>
        </p:sp>
        <p:sp>
          <p:nvSpPr>
            <p:cNvPr id="7191" name="Rectangle 37"/>
            <p:cNvSpPr>
              <a:spLocks noChangeArrowheads="1"/>
            </p:cNvSpPr>
            <p:nvPr/>
          </p:nvSpPr>
          <p:spPr bwMode="auto">
            <a:xfrm>
              <a:off x="2835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BbS</a:t>
              </a:r>
            </a:p>
          </p:txBody>
        </p:sp>
      </p:grpSp>
      <p:sp>
        <p:nvSpPr>
          <p:cNvPr id="7184" name="Rectangle 38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华文行楷" pitchFamily="2" charset="-122"/>
                <a:cs typeface="+mn-cs"/>
              </a:rPr>
              <a:t>表驱动 </a:t>
            </a: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LL</a:t>
            </a:r>
            <a:r>
              <a:rPr kumimoji="1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）</a:t>
            </a: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华文行楷" pitchFamily="2" charset="-122"/>
                <a:cs typeface="+mn-cs"/>
              </a:rPr>
              <a:t>分析程序</a:t>
            </a:r>
          </a:p>
        </p:txBody>
      </p:sp>
    </p:spTree>
    <p:extLst>
      <p:ext uri="{BB962C8B-B14F-4D97-AF65-F5344CB8AC3E}">
        <p14:creationId xmlns:p14="http://schemas.microsoft.com/office/powerpoint/2010/main" val="29940394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6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6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6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6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6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6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26" grpId="0"/>
      <p:bldP spid="486427" grpId="0"/>
      <p:bldP spid="48642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²"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表驱动预测分析过程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举例</a:t>
            </a:r>
          </a:p>
        </p:txBody>
      </p:sp>
      <p:sp>
        <p:nvSpPr>
          <p:cNvPr id="8196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8197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8198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8199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900113" y="1773238"/>
            <a:ext cx="4751387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对于下列文法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None/>
              <a:tabLst/>
              <a:defRPr/>
            </a:pPr>
            <a:endParaRPr kumimoji="1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AaS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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BbS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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A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B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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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分析输入串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aabd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的过程：</a:t>
            </a:r>
          </a:p>
        </p:txBody>
      </p:sp>
      <p:grpSp>
        <p:nvGrpSpPr>
          <p:cNvPr id="8201" name="Group 19"/>
          <p:cNvGrpSpPr>
            <a:grpSpLocks/>
          </p:cNvGrpSpPr>
          <p:nvPr/>
        </p:nvGrpSpPr>
        <p:grpSpPr bwMode="auto">
          <a:xfrm>
            <a:off x="7235825" y="1844675"/>
            <a:ext cx="935038" cy="2089150"/>
            <a:chOff x="4558" y="1162"/>
            <a:chExt cx="589" cy="1316"/>
          </a:xfrm>
        </p:grpSpPr>
        <p:sp>
          <p:nvSpPr>
            <p:cNvPr id="8215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8216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8217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8202" name="Rectangle 23"/>
          <p:cNvSpPr>
            <a:spLocks noChangeArrowheads="1"/>
          </p:cNvSpPr>
          <p:nvPr/>
        </p:nvSpPr>
        <p:spPr bwMode="auto">
          <a:xfrm>
            <a:off x="7529513" y="34290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pt-BR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#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8203" name="Rectangle 24"/>
          <p:cNvSpPr>
            <a:spLocks noChangeArrowheads="1"/>
          </p:cNvSpPr>
          <p:nvPr/>
        </p:nvSpPr>
        <p:spPr bwMode="auto">
          <a:xfrm>
            <a:off x="4859338" y="2349500"/>
            <a:ext cx="2022475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剩余的输入串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bd#</a:t>
            </a:r>
          </a:p>
        </p:txBody>
      </p:sp>
      <p:sp>
        <p:nvSpPr>
          <p:cNvPr id="8204" name="Rectangle 25"/>
          <p:cNvSpPr>
            <a:spLocks noChangeArrowheads="1"/>
          </p:cNvSpPr>
          <p:nvPr/>
        </p:nvSpPr>
        <p:spPr bwMode="auto">
          <a:xfrm>
            <a:off x="7529513" y="31162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</a:t>
            </a:r>
          </a:p>
        </p:txBody>
      </p:sp>
      <p:sp>
        <p:nvSpPr>
          <p:cNvPr id="8205" name="Rectangle 26"/>
          <p:cNvSpPr>
            <a:spLocks noChangeArrowheads="1"/>
          </p:cNvSpPr>
          <p:nvPr/>
        </p:nvSpPr>
        <p:spPr bwMode="auto">
          <a:xfrm>
            <a:off x="7524750" y="27813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b</a:t>
            </a:r>
          </a:p>
        </p:txBody>
      </p:sp>
      <p:grpSp>
        <p:nvGrpSpPr>
          <p:cNvPr id="8206" name="Group 28"/>
          <p:cNvGrpSpPr>
            <a:grpSpLocks/>
          </p:cNvGrpSpPr>
          <p:nvPr/>
        </p:nvGrpSpPr>
        <p:grpSpPr bwMode="auto">
          <a:xfrm>
            <a:off x="1454150" y="4221163"/>
            <a:ext cx="6213475" cy="2457450"/>
            <a:chOff x="916" y="2659"/>
            <a:chExt cx="3914" cy="1548"/>
          </a:xfrm>
        </p:grpSpPr>
        <p:graphicFrame>
          <p:nvGraphicFramePr>
            <p:cNvPr id="8194" name="Object 29"/>
            <p:cNvGraphicFramePr>
              <a:graphicFrameLocks noChangeAspect="1"/>
            </p:cNvGraphicFramePr>
            <p:nvPr/>
          </p:nvGraphicFramePr>
          <p:xfrm>
            <a:off x="916" y="2659"/>
            <a:ext cx="39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1" name="Visio" r:id="rId3" imgW="4920511" imgH="1941591" progId="Visio.Drawing.11">
                    <p:embed/>
                  </p:oleObj>
                </mc:Choice>
                <mc:Fallback>
                  <p:oleObj name="Visio" r:id="rId3" imgW="4920511" imgH="1941591" progId="Visio.Drawing.11">
                    <p:embed/>
                    <p:pic>
                      <p:nvPicPr>
                        <p:cNvPr id="8194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2659"/>
                          <a:ext cx="39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8" name="Rectangle 30"/>
            <p:cNvSpPr>
              <a:spLocks noChangeArrowheads="1"/>
            </p:cNvSpPr>
            <p:nvPr/>
          </p:nvSpPr>
          <p:spPr bwMode="auto">
            <a:xfrm>
              <a:off x="1371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AaS</a:t>
              </a:r>
            </a:p>
          </p:txBody>
        </p:sp>
        <p:sp>
          <p:nvSpPr>
            <p:cNvPr id="8209" name="Rectangle 31"/>
            <p:cNvSpPr>
              <a:spLocks noChangeArrowheads="1"/>
            </p:cNvSpPr>
            <p:nvPr/>
          </p:nvSpPr>
          <p:spPr bwMode="auto">
            <a:xfrm>
              <a:off x="2133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BbS</a:t>
              </a:r>
            </a:p>
          </p:txBody>
        </p:sp>
        <p:sp>
          <p:nvSpPr>
            <p:cNvPr id="8210" name="Rectangle 32"/>
            <p:cNvSpPr>
              <a:spLocks noChangeArrowheads="1"/>
            </p:cNvSpPr>
            <p:nvPr/>
          </p:nvSpPr>
          <p:spPr bwMode="auto">
            <a:xfrm>
              <a:off x="3651" y="3044"/>
              <a:ext cx="47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d</a:t>
              </a:r>
            </a:p>
          </p:txBody>
        </p:sp>
        <p:sp>
          <p:nvSpPr>
            <p:cNvPr id="8211" name="Rectangle 33"/>
            <p:cNvSpPr>
              <a:spLocks noChangeArrowheads="1"/>
            </p:cNvSpPr>
            <p:nvPr/>
          </p:nvSpPr>
          <p:spPr bwMode="auto">
            <a:xfrm>
              <a:off x="1474" y="3452"/>
              <a:ext cx="47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A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a</a:t>
              </a:r>
            </a:p>
          </p:txBody>
        </p:sp>
        <p:sp>
          <p:nvSpPr>
            <p:cNvPr id="8212" name="Rectangle 34"/>
            <p:cNvSpPr>
              <a:spLocks noChangeArrowheads="1"/>
            </p:cNvSpPr>
            <p:nvPr/>
          </p:nvSpPr>
          <p:spPr bwMode="auto">
            <a:xfrm>
              <a:off x="2248" y="3860"/>
              <a:ext cx="45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</a:t>
              </a:r>
            </a:p>
          </p:txBody>
        </p:sp>
        <p:sp>
          <p:nvSpPr>
            <p:cNvPr id="8213" name="Rectangle 35"/>
            <p:cNvSpPr>
              <a:spLocks noChangeArrowheads="1"/>
            </p:cNvSpPr>
            <p:nvPr/>
          </p:nvSpPr>
          <p:spPr bwMode="auto">
            <a:xfrm>
              <a:off x="2971" y="3860"/>
              <a:ext cx="46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c</a:t>
              </a:r>
            </a:p>
          </p:txBody>
        </p:sp>
        <p:sp>
          <p:nvSpPr>
            <p:cNvPr id="8214" name="Rectangle 36"/>
            <p:cNvSpPr>
              <a:spLocks noChangeArrowheads="1"/>
            </p:cNvSpPr>
            <p:nvPr/>
          </p:nvSpPr>
          <p:spPr bwMode="auto">
            <a:xfrm>
              <a:off x="2835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BbS</a:t>
              </a:r>
            </a:p>
          </p:txBody>
        </p:sp>
      </p:grpSp>
      <p:sp>
        <p:nvSpPr>
          <p:cNvPr id="8207" name="Rectangle 37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华文行楷" pitchFamily="2" charset="-122"/>
                <a:cs typeface="+mn-cs"/>
              </a:rPr>
              <a:t>表驱动 </a:t>
            </a: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LL</a:t>
            </a:r>
            <a:r>
              <a:rPr kumimoji="1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）</a:t>
            </a: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华文行楷" pitchFamily="2" charset="-122"/>
                <a:cs typeface="+mn-cs"/>
              </a:rPr>
              <a:t>分析程序</a:t>
            </a:r>
          </a:p>
        </p:txBody>
      </p:sp>
    </p:spTree>
    <p:extLst>
      <p:ext uri="{BB962C8B-B14F-4D97-AF65-F5344CB8AC3E}">
        <p14:creationId xmlns:p14="http://schemas.microsoft.com/office/powerpoint/2010/main" val="24616570"/>
      </p:ext>
    </p:extLst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²"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表驱动预测分析过程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举例</a:t>
            </a:r>
          </a:p>
        </p:txBody>
      </p:sp>
      <p:sp>
        <p:nvSpPr>
          <p:cNvPr id="9220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9221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9222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9223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900113" y="1773238"/>
            <a:ext cx="4751387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对于下列文法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None/>
              <a:tabLst/>
              <a:defRPr/>
            </a:pPr>
            <a:endParaRPr kumimoji="1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AaS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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BbS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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A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B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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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分析输入串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aabd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的过程：</a:t>
            </a:r>
          </a:p>
        </p:txBody>
      </p:sp>
      <p:grpSp>
        <p:nvGrpSpPr>
          <p:cNvPr id="9225" name="Group 19"/>
          <p:cNvGrpSpPr>
            <a:grpSpLocks/>
          </p:cNvGrpSpPr>
          <p:nvPr/>
        </p:nvGrpSpPr>
        <p:grpSpPr bwMode="auto">
          <a:xfrm>
            <a:off x="7235825" y="1844675"/>
            <a:ext cx="935038" cy="2089150"/>
            <a:chOff x="4558" y="1162"/>
            <a:chExt cx="589" cy="1316"/>
          </a:xfrm>
        </p:grpSpPr>
        <p:sp>
          <p:nvSpPr>
            <p:cNvPr id="923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923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924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9226" name="Rectangle 23"/>
          <p:cNvSpPr>
            <a:spLocks noChangeArrowheads="1"/>
          </p:cNvSpPr>
          <p:nvPr/>
        </p:nvSpPr>
        <p:spPr bwMode="auto">
          <a:xfrm>
            <a:off x="7529513" y="34290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pt-BR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#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9227" name="Rectangle 24"/>
          <p:cNvSpPr>
            <a:spLocks noChangeArrowheads="1"/>
          </p:cNvSpPr>
          <p:nvPr/>
        </p:nvSpPr>
        <p:spPr bwMode="auto">
          <a:xfrm>
            <a:off x="4859338" y="2349500"/>
            <a:ext cx="2022475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剩余的输入串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d#</a:t>
            </a:r>
          </a:p>
        </p:txBody>
      </p:sp>
      <p:sp>
        <p:nvSpPr>
          <p:cNvPr id="9228" name="Rectangle 25"/>
          <p:cNvSpPr>
            <a:spLocks noChangeArrowheads="1"/>
          </p:cNvSpPr>
          <p:nvPr/>
        </p:nvSpPr>
        <p:spPr bwMode="auto">
          <a:xfrm>
            <a:off x="7529513" y="31162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</a:t>
            </a:r>
          </a:p>
        </p:txBody>
      </p:sp>
      <p:grpSp>
        <p:nvGrpSpPr>
          <p:cNvPr id="9229" name="Group 27"/>
          <p:cNvGrpSpPr>
            <a:grpSpLocks/>
          </p:cNvGrpSpPr>
          <p:nvPr/>
        </p:nvGrpSpPr>
        <p:grpSpPr bwMode="auto">
          <a:xfrm>
            <a:off x="1454150" y="4221163"/>
            <a:ext cx="6213475" cy="2457450"/>
            <a:chOff x="916" y="2659"/>
            <a:chExt cx="3914" cy="1548"/>
          </a:xfrm>
        </p:grpSpPr>
        <p:graphicFrame>
          <p:nvGraphicFramePr>
            <p:cNvPr id="9218" name="Object 28"/>
            <p:cNvGraphicFramePr>
              <a:graphicFrameLocks noChangeAspect="1"/>
            </p:cNvGraphicFramePr>
            <p:nvPr/>
          </p:nvGraphicFramePr>
          <p:xfrm>
            <a:off x="916" y="2659"/>
            <a:ext cx="39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5" name="Visio" r:id="rId3" imgW="4920511" imgH="1941591" progId="Visio.Drawing.11">
                    <p:embed/>
                  </p:oleObj>
                </mc:Choice>
                <mc:Fallback>
                  <p:oleObj name="Visio" r:id="rId3" imgW="4920511" imgH="1941591" progId="Visio.Drawing.11">
                    <p:embed/>
                    <p:pic>
                      <p:nvPicPr>
                        <p:cNvPr id="9218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2659"/>
                          <a:ext cx="39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1" name="Rectangle 29"/>
            <p:cNvSpPr>
              <a:spLocks noChangeArrowheads="1"/>
            </p:cNvSpPr>
            <p:nvPr/>
          </p:nvSpPr>
          <p:spPr bwMode="auto">
            <a:xfrm>
              <a:off x="1371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AaS</a:t>
              </a:r>
            </a:p>
          </p:txBody>
        </p:sp>
        <p:sp>
          <p:nvSpPr>
            <p:cNvPr id="9232" name="Rectangle 30"/>
            <p:cNvSpPr>
              <a:spLocks noChangeArrowheads="1"/>
            </p:cNvSpPr>
            <p:nvPr/>
          </p:nvSpPr>
          <p:spPr bwMode="auto">
            <a:xfrm>
              <a:off x="2133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BbS</a:t>
              </a:r>
            </a:p>
          </p:txBody>
        </p:sp>
        <p:sp>
          <p:nvSpPr>
            <p:cNvPr id="9233" name="Rectangle 31"/>
            <p:cNvSpPr>
              <a:spLocks noChangeArrowheads="1"/>
            </p:cNvSpPr>
            <p:nvPr/>
          </p:nvSpPr>
          <p:spPr bwMode="auto">
            <a:xfrm>
              <a:off x="3651" y="3044"/>
              <a:ext cx="47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d</a:t>
              </a:r>
            </a:p>
          </p:txBody>
        </p:sp>
        <p:sp>
          <p:nvSpPr>
            <p:cNvPr id="9234" name="Rectangle 32"/>
            <p:cNvSpPr>
              <a:spLocks noChangeArrowheads="1"/>
            </p:cNvSpPr>
            <p:nvPr/>
          </p:nvSpPr>
          <p:spPr bwMode="auto">
            <a:xfrm>
              <a:off x="1474" y="3452"/>
              <a:ext cx="47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A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a</a:t>
              </a:r>
            </a:p>
          </p:txBody>
        </p:sp>
        <p:sp>
          <p:nvSpPr>
            <p:cNvPr id="9235" name="Rectangle 33"/>
            <p:cNvSpPr>
              <a:spLocks noChangeArrowheads="1"/>
            </p:cNvSpPr>
            <p:nvPr/>
          </p:nvSpPr>
          <p:spPr bwMode="auto">
            <a:xfrm>
              <a:off x="2248" y="3860"/>
              <a:ext cx="45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</a:t>
              </a:r>
            </a:p>
          </p:txBody>
        </p:sp>
        <p:sp>
          <p:nvSpPr>
            <p:cNvPr id="9236" name="Rectangle 34"/>
            <p:cNvSpPr>
              <a:spLocks noChangeArrowheads="1"/>
            </p:cNvSpPr>
            <p:nvPr/>
          </p:nvSpPr>
          <p:spPr bwMode="auto">
            <a:xfrm>
              <a:off x="2971" y="3860"/>
              <a:ext cx="46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c</a:t>
              </a:r>
            </a:p>
          </p:txBody>
        </p:sp>
        <p:sp>
          <p:nvSpPr>
            <p:cNvPr id="9237" name="Rectangle 35"/>
            <p:cNvSpPr>
              <a:spLocks noChangeArrowheads="1"/>
            </p:cNvSpPr>
            <p:nvPr/>
          </p:nvSpPr>
          <p:spPr bwMode="auto">
            <a:xfrm>
              <a:off x="2835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BbS</a:t>
              </a:r>
            </a:p>
          </p:txBody>
        </p:sp>
      </p:grpSp>
      <p:sp>
        <p:nvSpPr>
          <p:cNvPr id="9230" name="Rectangle 36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华文行楷" pitchFamily="2" charset="-122"/>
                <a:cs typeface="+mn-cs"/>
              </a:rPr>
              <a:t>表驱动 </a:t>
            </a: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LL</a:t>
            </a:r>
            <a:r>
              <a:rPr kumimoji="1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）</a:t>
            </a: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华文行楷" pitchFamily="2" charset="-122"/>
                <a:cs typeface="+mn-cs"/>
              </a:rPr>
              <a:t>分析程序</a:t>
            </a:r>
          </a:p>
        </p:txBody>
      </p:sp>
    </p:spTree>
    <p:extLst>
      <p:ext uri="{BB962C8B-B14F-4D97-AF65-F5344CB8AC3E}">
        <p14:creationId xmlns:p14="http://schemas.microsoft.com/office/powerpoint/2010/main" val="1357584747"/>
      </p:ext>
    </p:extLst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²"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表驱动预测分析过程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举例</a:t>
            </a:r>
          </a:p>
        </p:txBody>
      </p:sp>
      <p:sp>
        <p:nvSpPr>
          <p:cNvPr id="10244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245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246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247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900113" y="1773238"/>
            <a:ext cx="4751387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对于下列文法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None/>
              <a:tabLst/>
              <a:defRPr/>
            </a:pPr>
            <a:endParaRPr kumimoji="1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AaS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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BbS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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A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B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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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分析输入串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aabd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的过程：</a:t>
            </a:r>
          </a:p>
        </p:txBody>
      </p:sp>
      <p:grpSp>
        <p:nvGrpSpPr>
          <p:cNvPr id="10249" name="Group 19"/>
          <p:cNvGrpSpPr>
            <a:grpSpLocks/>
          </p:cNvGrpSpPr>
          <p:nvPr/>
        </p:nvGrpSpPr>
        <p:grpSpPr bwMode="auto">
          <a:xfrm>
            <a:off x="7235825" y="1844675"/>
            <a:ext cx="935038" cy="2089150"/>
            <a:chOff x="4558" y="1162"/>
            <a:chExt cx="589" cy="1316"/>
          </a:xfrm>
        </p:grpSpPr>
        <p:sp>
          <p:nvSpPr>
            <p:cNvPr id="10262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0263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0264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10250" name="Rectangle 23"/>
          <p:cNvSpPr>
            <a:spLocks noChangeArrowheads="1"/>
          </p:cNvSpPr>
          <p:nvPr/>
        </p:nvSpPr>
        <p:spPr bwMode="auto">
          <a:xfrm>
            <a:off x="7529513" y="34290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pt-BR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#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251" name="Rectangle 24"/>
          <p:cNvSpPr>
            <a:spLocks noChangeArrowheads="1"/>
          </p:cNvSpPr>
          <p:nvPr/>
        </p:nvSpPr>
        <p:spPr bwMode="auto">
          <a:xfrm>
            <a:off x="4859338" y="2349500"/>
            <a:ext cx="2022475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剩余的输入串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d#</a:t>
            </a:r>
          </a:p>
        </p:txBody>
      </p:sp>
      <p:sp>
        <p:nvSpPr>
          <p:cNvPr id="489497" name="Rectangle 25"/>
          <p:cNvSpPr>
            <a:spLocks noChangeArrowheads="1"/>
          </p:cNvSpPr>
          <p:nvPr/>
        </p:nvSpPr>
        <p:spPr bwMode="auto">
          <a:xfrm>
            <a:off x="7529513" y="31162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d</a:t>
            </a:r>
          </a:p>
        </p:txBody>
      </p:sp>
      <p:grpSp>
        <p:nvGrpSpPr>
          <p:cNvPr id="10253" name="Group 26"/>
          <p:cNvGrpSpPr>
            <a:grpSpLocks/>
          </p:cNvGrpSpPr>
          <p:nvPr/>
        </p:nvGrpSpPr>
        <p:grpSpPr bwMode="auto">
          <a:xfrm>
            <a:off x="1454150" y="4221163"/>
            <a:ext cx="6213475" cy="2457450"/>
            <a:chOff x="916" y="2659"/>
            <a:chExt cx="3914" cy="1548"/>
          </a:xfrm>
        </p:grpSpPr>
        <p:graphicFrame>
          <p:nvGraphicFramePr>
            <p:cNvPr id="10242" name="Object 27"/>
            <p:cNvGraphicFramePr>
              <a:graphicFrameLocks noChangeAspect="1"/>
            </p:cNvGraphicFramePr>
            <p:nvPr/>
          </p:nvGraphicFramePr>
          <p:xfrm>
            <a:off x="916" y="2659"/>
            <a:ext cx="39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9" name="Visio" r:id="rId3" imgW="4920511" imgH="1941591" progId="Visio.Drawing.11">
                    <p:embed/>
                  </p:oleObj>
                </mc:Choice>
                <mc:Fallback>
                  <p:oleObj name="Visio" r:id="rId3" imgW="4920511" imgH="1941591" progId="Visio.Drawing.11">
                    <p:embed/>
                    <p:pic>
                      <p:nvPicPr>
                        <p:cNvPr id="10242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2659"/>
                          <a:ext cx="39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5" name="Rectangle 28"/>
            <p:cNvSpPr>
              <a:spLocks noChangeArrowheads="1"/>
            </p:cNvSpPr>
            <p:nvPr/>
          </p:nvSpPr>
          <p:spPr bwMode="auto">
            <a:xfrm>
              <a:off x="1371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AaS</a:t>
              </a:r>
            </a:p>
          </p:txBody>
        </p:sp>
        <p:sp>
          <p:nvSpPr>
            <p:cNvPr id="10256" name="Rectangle 29"/>
            <p:cNvSpPr>
              <a:spLocks noChangeArrowheads="1"/>
            </p:cNvSpPr>
            <p:nvPr/>
          </p:nvSpPr>
          <p:spPr bwMode="auto">
            <a:xfrm>
              <a:off x="2133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BbS</a:t>
              </a:r>
            </a:p>
          </p:txBody>
        </p:sp>
        <p:sp>
          <p:nvSpPr>
            <p:cNvPr id="10257" name="Rectangle 30"/>
            <p:cNvSpPr>
              <a:spLocks noChangeArrowheads="1"/>
            </p:cNvSpPr>
            <p:nvPr/>
          </p:nvSpPr>
          <p:spPr bwMode="auto">
            <a:xfrm>
              <a:off x="3651" y="3044"/>
              <a:ext cx="47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d</a:t>
              </a:r>
            </a:p>
          </p:txBody>
        </p:sp>
        <p:sp>
          <p:nvSpPr>
            <p:cNvPr id="10258" name="Rectangle 31"/>
            <p:cNvSpPr>
              <a:spLocks noChangeArrowheads="1"/>
            </p:cNvSpPr>
            <p:nvPr/>
          </p:nvSpPr>
          <p:spPr bwMode="auto">
            <a:xfrm>
              <a:off x="1474" y="3452"/>
              <a:ext cx="47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A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a</a:t>
              </a:r>
            </a:p>
          </p:txBody>
        </p:sp>
        <p:sp>
          <p:nvSpPr>
            <p:cNvPr id="10259" name="Rectangle 32"/>
            <p:cNvSpPr>
              <a:spLocks noChangeArrowheads="1"/>
            </p:cNvSpPr>
            <p:nvPr/>
          </p:nvSpPr>
          <p:spPr bwMode="auto">
            <a:xfrm>
              <a:off x="2248" y="3860"/>
              <a:ext cx="45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</a:t>
              </a:r>
            </a:p>
          </p:txBody>
        </p:sp>
        <p:sp>
          <p:nvSpPr>
            <p:cNvPr id="10260" name="Rectangle 33"/>
            <p:cNvSpPr>
              <a:spLocks noChangeArrowheads="1"/>
            </p:cNvSpPr>
            <p:nvPr/>
          </p:nvSpPr>
          <p:spPr bwMode="auto">
            <a:xfrm>
              <a:off x="2971" y="3860"/>
              <a:ext cx="46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c</a:t>
              </a:r>
            </a:p>
          </p:txBody>
        </p:sp>
        <p:sp>
          <p:nvSpPr>
            <p:cNvPr id="10261" name="Rectangle 34"/>
            <p:cNvSpPr>
              <a:spLocks noChangeArrowheads="1"/>
            </p:cNvSpPr>
            <p:nvPr/>
          </p:nvSpPr>
          <p:spPr bwMode="auto">
            <a:xfrm>
              <a:off x="2835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BbS</a:t>
              </a:r>
            </a:p>
          </p:txBody>
        </p:sp>
      </p:grpSp>
      <p:sp>
        <p:nvSpPr>
          <p:cNvPr id="10254" name="Rectangle 35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华文行楷" pitchFamily="2" charset="-122"/>
                <a:cs typeface="+mn-cs"/>
              </a:rPr>
              <a:t>表驱动 </a:t>
            </a: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LL</a:t>
            </a:r>
            <a:r>
              <a:rPr kumimoji="1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）</a:t>
            </a: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华文行楷" pitchFamily="2" charset="-122"/>
                <a:cs typeface="+mn-cs"/>
              </a:rPr>
              <a:t>分析程序</a:t>
            </a:r>
          </a:p>
        </p:txBody>
      </p:sp>
    </p:spTree>
    <p:extLst>
      <p:ext uri="{BB962C8B-B14F-4D97-AF65-F5344CB8AC3E}">
        <p14:creationId xmlns:p14="http://schemas.microsoft.com/office/powerpoint/2010/main" val="39068168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9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9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97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²"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表驱动预测分析过程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举例</a:t>
            </a:r>
          </a:p>
        </p:txBody>
      </p:sp>
      <p:sp>
        <p:nvSpPr>
          <p:cNvPr id="11268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269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270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271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272" name="Rectangle 9"/>
          <p:cNvSpPr>
            <a:spLocks noChangeArrowheads="1"/>
          </p:cNvSpPr>
          <p:nvPr/>
        </p:nvSpPr>
        <p:spPr bwMode="auto">
          <a:xfrm>
            <a:off x="900113" y="1773238"/>
            <a:ext cx="4751387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对于下列文法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None/>
              <a:tabLst/>
              <a:defRPr/>
            </a:pPr>
            <a:endParaRPr kumimoji="1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AaS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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BbS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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A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B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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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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1000" b="1" i="1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分析输入串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abd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的过程：</a:t>
            </a:r>
          </a:p>
        </p:txBody>
      </p:sp>
      <p:grpSp>
        <p:nvGrpSpPr>
          <p:cNvPr id="11273" name="Group 19"/>
          <p:cNvGrpSpPr>
            <a:grpSpLocks/>
          </p:cNvGrpSpPr>
          <p:nvPr/>
        </p:nvGrpSpPr>
        <p:grpSpPr bwMode="auto">
          <a:xfrm>
            <a:off x="7235825" y="1844675"/>
            <a:ext cx="935038" cy="2089150"/>
            <a:chOff x="4558" y="1162"/>
            <a:chExt cx="589" cy="1316"/>
          </a:xfrm>
        </p:grpSpPr>
        <p:sp>
          <p:nvSpPr>
            <p:cNvPr id="11286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1287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1288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11274" name="Rectangle 23"/>
          <p:cNvSpPr>
            <a:spLocks noChangeArrowheads="1"/>
          </p:cNvSpPr>
          <p:nvPr/>
        </p:nvSpPr>
        <p:spPr bwMode="auto">
          <a:xfrm>
            <a:off x="7529513" y="34290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pt-BR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#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275" name="Rectangle 24"/>
          <p:cNvSpPr>
            <a:spLocks noChangeArrowheads="1"/>
          </p:cNvSpPr>
          <p:nvPr/>
        </p:nvSpPr>
        <p:spPr bwMode="auto">
          <a:xfrm>
            <a:off x="4859338" y="2349500"/>
            <a:ext cx="2022475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剩余的输入串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#</a:t>
            </a:r>
          </a:p>
        </p:txBody>
      </p:sp>
      <p:sp>
        <p:nvSpPr>
          <p:cNvPr id="490522" name="Text Box 26"/>
          <p:cNvSpPr txBox="1">
            <a:spLocks noChangeArrowheads="1"/>
          </p:cNvSpPr>
          <p:nvPr/>
        </p:nvSpPr>
        <p:spPr bwMode="auto">
          <a:xfrm>
            <a:off x="6156325" y="3284538"/>
            <a:ext cx="4841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Wingdings" pitchFamily="2" charset="2"/>
              </a:rPr>
              <a:t>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pSp>
        <p:nvGrpSpPr>
          <p:cNvPr id="11277" name="Group 27"/>
          <p:cNvGrpSpPr>
            <a:grpSpLocks/>
          </p:cNvGrpSpPr>
          <p:nvPr/>
        </p:nvGrpSpPr>
        <p:grpSpPr bwMode="auto">
          <a:xfrm>
            <a:off x="1454150" y="4221163"/>
            <a:ext cx="6213475" cy="2457450"/>
            <a:chOff x="916" y="2659"/>
            <a:chExt cx="3914" cy="1548"/>
          </a:xfrm>
        </p:grpSpPr>
        <p:graphicFrame>
          <p:nvGraphicFramePr>
            <p:cNvPr id="11266" name="Object 28"/>
            <p:cNvGraphicFramePr>
              <a:graphicFrameLocks noChangeAspect="1"/>
            </p:cNvGraphicFramePr>
            <p:nvPr/>
          </p:nvGraphicFramePr>
          <p:xfrm>
            <a:off x="916" y="2659"/>
            <a:ext cx="39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3" name="Visio" r:id="rId4" imgW="4920511" imgH="1941591" progId="Visio.Drawing.11">
                    <p:embed/>
                  </p:oleObj>
                </mc:Choice>
                <mc:Fallback>
                  <p:oleObj name="Visio" r:id="rId4" imgW="4920511" imgH="1941591" progId="Visio.Drawing.11">
                    <p:embed/>
                    <p:pic>
                      <p:nvPicPr>
                        <p:cNvPr id="11266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2659"/>
                          <a:ext cx="39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9" name="Rectangle 29"/>
            <p:cNvSpPr>
              <a:spLocks noChangeArrowheads="1"/>
            </p:cNvSpPr>
            <p:nvPr/>
          </p:nvSpPr>
          <p:spPr bwMode="auto">
            <a:xfrm>
              <a:off x="1371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AaS</a:t>
              </a:r>
            </a:p>
          </p:txBody>
        </p:sp>
        <p:sp>
          <p:nvSpPr>
            <p:cNvPr id="11280" name="Rectangle 30"/>
            <p:cNvSpPr>
              <a:spLocks noChangeArrowheads="1"/>
            </p:cNvSpPr>
            <p:nvPr/>
          </p:nvSpPr>
          <p:spPr bwMode="auto">
            <a:xfrm>
              <a:off x="2133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BbS</a:t>
              </a:r>
            </a:p>
          </p:txBody>
        </p:sp>
        <p:sp>
          <p:nvSpPr>
            <p:cNvPr id="11281" name="Rectangle 31"/>
            <p:cNvSpPr>
              <a:spLocks noChangeArrowheads="1"/>
            </p:cNvSpPr>
            <p:nvPr/>
          </p:nvSpPr>
          <p:spPr bwMode="auto">
            <a:xfrm>
              <a:off x="3651" y="3044"/>
              <a:ext cx="47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d</a:t>
              </a:r>
            </a:p>
          </p:txBody>
        </p:sp>
        <p:sp>
          <p:nvSpPr>
            <p:cNvPr id="11282" name="Rectangle 32"/>
            <p:cNvSpPr>
              <a:spLocks noChangeArrowheads="1"/>
            </p:cNvSpPr>
            <p:nvPr/>
          </p:nvSpPr>
          <p:spPr bwMode="auto">
            <a:xfrm>
              <a:off x="1474" y="3452"/>
              <a:ext cx="47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A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a</a:t>
              </a:r>
            </a:p>
          </p:txBody>
        </p:sp>
        <p:sp>
          <p:nvSpPr>
            <p:cNvPr id="11283" name="Rectangle 33"/>
            <p:cNvSpPr>
              <a:spLocks noChangeArrowheads="1"/>
            </p:cNvSpPr>
            <p:nvPr/>
          </p:nvSpPr>
          <p:spPr bwMode="auto">
            <a:xfrm>
              <a:off x="2248" y="3860"/>
              <a:ext cx="45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</a:t>
              </a:r>
            </a:p>
          </p:txBody>
        </p:sp>
        <p:sp>
          <p:nvSpPr>
            <p:cNvPr id="11284" name="Rectangle 34"/>
            <p:cNvSpPr>
              <a:spLocks noChangeArrowheads="1"/>
            </p:cNvSpPr>
            <p:nvPr/>
          </p:nvSpPr>
          <p:spPr bwMode="auto">
            <a:xfrm>
              <a:off x="2971" y="3860"/>
              <a:ext cx="46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B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c</a:t>
              </a:r>
            </a:p>
          </p:txBody>
        </p:sp>
        <p:sp>
          <p:nvSpPr>
            <p:cNvPr id="11285" name="Rectangle 35"/>
            <p:cNvSpPr>
              <a:spLocks noChangeArrowheads="1"/>
            </p:cNvSpPr>
            <p:nvPr/>
          </p:nvSpPr>
          <p:spPr bwMode="auto">
            <a:xfrm>
              <a:off x="2835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BbS</a:t>
              </a:r>
            </a:p>
          </p:txBody>
        </p:sp>
      </p:grpSp>
      <p:sp>
        <p:nvSpPr>
          <p:cNvPr id="11278" name="Rectangle 36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华文行楷" pitchFamily="2" charset="-122"/>
                <a:cs typeface="+mn-cs"/>
              </a:rPr>
              <a:t>表驱动 </a:t>
            </a: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LL</a:t>
            </a:r>
            <a:r>
              <a:rPr kumimoji="1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）</a:t>
            </a: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华文行楷" pitchFamily="2" charset="-122"/>
                <a:cs typeface="+mn-cs"/>
              </a:rPr>
              <a:t>分析程序</a:t>
            </a:r>
          </a:p>
        </p:txBody>
      </p:sp>
    </p:spTree>
    <p:extLst>
      <p:ext uri="{BB962C8B-B14F-4D97-AF65-F5344CB8AC3E}">
        <p14:creationId xmlns:p14="http://schemas.microsoft.com/office/powerpoint/2010/main" val="20971757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2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ChangeArrowheads="1"/>
          </p:cNvSpPr>
          <p:nvPr/>
        </p:nvSpPr>
        <p:spPr bwMode="auto">
          <a:xfrm>
            <a:off x="1116013" y="2276475"/>
            <a:ext cx="7488237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工作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原理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  <a:latin typeface="楷体_GB2312" pitchFamily="49" charset="-122"/>
            </a:endParaRPr>
          </a:p>
          <a:p>
            <a:r>
              <a:rPr lang="zh-CN" altLang="en-US" sz="2800" b="1" dirty="0"/>
              <a:t>    每个非终结符都对应一个</a:t>
            </a:r>
            <a:r>
              <a:rPr lang="zh-CN" altLang="en-US" sz="2800" b="1" dirty="0">
                <a:solidFill>
                  <a:srgbClr val="800080"/>
                </a:solidFill>
              </a:rPr>
              <a:t>子程序</a:t>
            </a:r>
            <a:r>
              <a:rPr lang="zh-CN" altLang="en-US" sz="2800" b="1" dirty="0"/>
              <a:t>。该子程序</a:t>
            </a:r>
          </a:p>
          <a:p>
            <a:r>
              <a:rPr lang="zh-CN" altLang="en-US" sz="2800" b="1" dirty="0"/>
              <a:t>    的行为根据语法描述来明确：</a:t>
            </a:r>
            <a:endParaRPr lang="en-US" altLang="zh-CN" sz="2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/>
              <a:t>首先，根据下一个输入符号确定按照哪一个产生式进行处理</a:t>
            </a:r>
            <a:endParaRPr lang="en-US" altLang="zh-CN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/>
              <a:t>其次，按照该产生式的右端：</a:t>
            </a:r>
          </a:p>
          <a:p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sz="2400" b="1" dirty="0"/>
              <a:t>  </a:t>
            </a:r>
            <a:r>
              <a:rPr lang="zh-CN" altLang="en-US" b="1" dirty="0"/>
              <a:t>每遇到一个终结符，则判断当前读入的单词是否与该终结符相匹配：</a:t>
            </a:r>
            <a:endParaRPr lang="en-US" altLang="zh-CN" b="1" dirty="0"/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zh-CN" altLang="en-US" sz="1800" b="1" dirty="0"/>
              <a:t>若匹配，读取下一个单词继续分析；</a:t>
            </a:r>
            <a:endParaRPr lang="en-US" altLang="zh-CN" sz="1800" b="1" dirty="0"/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zh-CN" altLang="en-US" sz="1800" b="1" dirty="0"/>
              <a:t>不匹配，则进行出错处理</a:t>
            </a:r>
          </a:p>
          <a:p>
            <a:pPr lvl="1">
              <a:buFontTx/>
              <a:buNone/>
            </a:pPr>
            <a:endParaRPr lang="zh-CN" altLang="en-US" b="1" dirty="0"/>
          </a:p>
          <a:p>
            <a:pPr lvl="1">
              <a:buFontTx/>
              <a:buChar char="•"/>
            </a:pPr>
            <a:r>
              <a:rPr lang="zh-CN" altLang="en-US" b="1" dirty="0"/>
              <a:t>  每遇到一个非终结符，则调用相应的子程序</a:t>
            </a:r>
          </a:p>
        </p:txBody>
      </p:sp>
      <p:sp>
        <p:nvSpPr>
          <p:cNvPr id="55299" name="Text Box 5"/>
          <p:cNvSpPr txBox="1">
            <a:spLocks noChangeArrowheads="1"/>
          </p:cNvSpPr>
          <p:nvPr/>
        </p:nvSpPr>
        <p:spPr bwMode="auto">
          <a:xfrm>
            <a:off x="755650" y="1412875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递归下降</a:t>
            </a:r>
            <a:r>
              <a:rPr lang="en-US" altLang="zh-CN" sz="3200">
                <a:solidFill>
                  <a:srgbClr val="800080"/>
                </a:solidFill>
              </a:rPr>
              <a:t>LL(1)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分析程序</a:t>
            </a:r>
          </a:p>
        </p:txBody>
      </p:sp>
      <p:sp>
        <p:nvSpPr>
          <p:cNvPr id="55300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2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3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4" name="Rectangle 11"/>
          <p:cNvSpPr>
            <a:spLocks noChangeArrowheads="1"/>
          </p:cNvSpPr>
          <p:nvPr/>
        </p:nvSpPr>
        <p:spPr bwMode="auto">
          <a:xfrm>
            <a:off x="1187450" y="188913"/>
            <a:ext cx="6121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递归下降 </a:t>
            </a:r>
            <a:r>
              <a:rPr lang="en-US" altLang="zh-CN" sz="3600">
                <a:solidFill>
                  <a:srgbClr val="800080"/>
                </a:solidFill>
              </a:rPr>
              <a:t>LL</a:t>
            </a:r>
            <a:r>
              <a:rPr lang="zh-CN" altLang="en-US" sz="3600">
                <a:solidFill>
                  <a:srgbClr val="800080"/>
                </a:solidFill>
              </a:rPr>
              <a:t>（</a:t>
            </a:r>
            <a:r>
              <a:rPr lang="en-US" altLang="zh-CN" sz="3600">
                <a:solidFill>
                  <a:srgbClr val="800080"/>
                </a:solidFill>
              </a:rPr>
              <a:t>1</a:t>
            </a:r>
            <a:r>
              <a:rPr lang="zh-CN" altLang="en-US" sz="36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ChangeArrowheads="1"/>
          </p:cNvSpPr>
          <p:nvPr/>
        </p:nvSpPr>
        <p:spPr bwMode="auto">
          <a:xfrm>
            <a:off x="755650" y="1847850"/>
            <a:ext cx="83883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例 </a:t>
            </a:r>
            <a:r>
              <a:rPr lang="zh-CN" altLang="en-US" sz="2800" b="1" dirty="0">
                <a:latin typeface="楷体_GB2312" pitchFamily="49" charset="-122"/>
              </a:rPr>
              <a:t>对于下列关于 </a:t>
            </a:r>
            <a:r>
              <a:rPr lang="en-US" altLang="zh-CN" sz="2400" dirty="0"/>
              <a:t>function </a:t>
            </a:r>
            <a:r>
              <a:rPr lang="zh-CN" altLang="en-US" sz="2800" b="1" dirty="0">
                <a:latin typeface="楷体_GB2312" pitchFamily="49" charset="-122"/>
              </a:rPr>
              <a:t>的唯一产生式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&lt;function&gt; </a:t>
            </a:r>
            <a:r>
              <a:rPr lang="en-US" altLang="zh-CN" sz="2400" b="1" dirty="0">
                <a:sym typeface="Symbol" pitchFamily="18" charset="2"/>
              </a:rPr>
              <a:t></a:t>
            </a:r>
            <a:r>
              <a:rPr lang="en-US" altLang="zh-CN" sz="3200" dirty="0"/>
              <a:t> </a:t>
            </a:r>
            <a:r>
              <a:rPr lang="en-US" altLang="zh-CN" sz="2400" dirty="0"/>
              <a:t>FUNC ID  ( &lt;</a:t>
            </a:r>
            <a:r>
              <a:rPr lang="en-US" altLang="zh-CN" sz="2400" dirty="0" err="1"/>
              <a:t>parameter_list</a:t>
            </a:r>
            <a:r>
              <a:rPr lang="en-US" altLang="zh-CN" sz="2400" dirty="0"/>
              <a:t>&gt; ) &lt;statement&gt;</a:t>
            </a:r>
          </a:p>
          <a:p>
            <a:pPr>
              <a:buClrTx/>
              <a:buFont typeface="Symbol" pitchFamily="18" charset="2"/>
              <a:buNone/>
            </a:pPr>
            <a:r>
              <a:rPr lang="en-US" altLang="zh-CN" sz="2400" dirty="0"/>
              <a:t>     </a:t>
            </a:r>
            <a:r>
              <a:rPr lang="zh-CN" altLang="en-US" b="1" dirty="0">
                <a:solidFill>
                  <a:srgbClr val="000000"/>
                </a:solidFill>
              </a:rPr>
              <a:t>（</a:t>
            </a:r>
            <a:r>
              <a:rPr lang="en-US" altLang="zh-CN" b="1" dirty="0">
                <a:solidFill>
                  <a:srgbClr val="000000"/>
                </a:solidFill>
              </a:rPr>
              <a:t>&lt;</a:t>
            </a:r>
            <a:r>
              <a:rPr lang="en-US" altLang="zh-CN" dirty="0">
                <a:solidFill>
                  <a:srgbClr val="000000"/>
                </a:solidFill>
              </a:rPr>
              <a:t>function&gt;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</a:rPr>
              <a:t>parameter_list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zh-CN" altLang="en-US" b="1" dirty="0">
                <a:solidFill>
                  <a:srgbClr val="000000"/>
                </a:solidFill>
              </a:rPr>
              <a:t>和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&lt;statement&gt; </a:t>
            </a:r>
            <a:r>
              <a:rPr lang="zh-CN" altLang="en-US" b="1" dirty="0">
                <a:solidFill>
                  <a:srgbClr val="000000"/>
                </a:solidFill>
              </a:rPr>
              <a:t>是非终结符）</a:t>
            </a:r>
          </a:p>
        </p:txBody>
      </p:sp>
      <p:sp>
        <p:nvSpPr>
          <p:cNvPr id="56323" name="Text Box 5"/>
          <p:cNvSpPr txBox="1">
            <a:spLocks noChangeArrowheads="1"/>
          </p:cNvSpPr>
          <p:nvPr/>
        </p:nvSpPr>
        <p:spPr bwMode="auto">
          <a:xfrm>
            <a:off x="539750" y="1196975"/>
            <a:ext cx="66976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非终结符对应的递归下降</a:t>
            </a:r>
            <a:r>
              <a:rPr lang="zh-CN" altLang="en-US" sz="3200" b="1">
                <a:solidFill>
                  <a:srgbClr val="800080"/>
                </a:solidFill>
              </a:rPr>
              <a:t>子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程序</a:t>
            </a:r>
          </a:p>
        </p:txBody>
      </p:sp>
      <p:sp>
        <p:nvSpPr>
          <p:cNvPr id="5632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6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7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0027" name="Rectangle 11"/>
          <p:cNvSpPr>
            <a:spLocks noChangeArrowheads="1"/>
          </p:cNvSpPr>
          <p:nvPr/>
        </p:nvSpPr>
        <p:spPr bwMode="auto">
          <a:xfrm>
            <a:off x="1692275" y="3357563"/>
            <a:ext cx="6480175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/>
              <a:t>void </a:t>
            </a:r>
            <a:r>
              <a:rPr lang="en-US" altLang="zh-CN" sz="2400" dirty="0" err="1"/>
              <a:t>ParseFunction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MatchToken</a:t>
            </a:r>
            <a:r>
              <a:rPr lang="en-US" altLang="zh-CN" sz="2400" dirty="0"/>
              <a:t>(T_FUNC);      //</a:t>
            </a:r>
            <a:r>
              <a:rPr lang="zh-CN" altLang="en-US" sz="2400" b="1" dirty="0"/>
              <a:t>匹配</a:t>
            </a:r>
            <a:r>
              <a:rPr lang="en-US" altLang="zh-CN" sz="2400" dirty="0"/>
              <a:t>FUNC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MatchToken</a:t>
            </a:r>
            <a:r>
              <a:rPr lang="en-US" altLang="zh-CN" sz="2400" dirty="0"/>
              <a:t>(T_ID);      //</a:t>
            </a:r>
            <a:r>
              <a:rPr lang="zh-CN" altLang="en-US" sz="2400" b="1" dirty="0"/>
              <a:t>匹配</a:t>
            </a:r>
            <a:r>
              <a:rPr lang="en-US" altLang="zh-CN" sz="2400" dirty="0"/>
              <a:t>ID 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MatchToken</a:t>
            </a:r>
            <a:r>
              <a:rPr lang="en-US" altLang="zh-CN" sz="2400" dirty="0"/>
              <a:t>(T_LPAREN);  // </a:t>
            </a:r>
            <a:r>
              <a:rPr lang="zh-CN" altLang="en-US" sz="2400" b="1" dirty="0"/>
              <a:t>匹配 （</a:t>
            </a:r>
          </a:p>
          <a:p>
            <a:r>
              <a:rPr lang="zh-CN" altLang="en-US" sz="2400" dirty="0"/>
              <a:t>    </a:t>
            </a:r>
            <a:r>
              <a:rPr lang="en-US" altLang="zh-CN" sz="2400" dirty="0" err="1"/>
              <a:t>ParseParameterList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MatchToken</a:t>
            </a:r>
            <a:r>
              <a:rPr lang="en-US" altLang="zh-CN" sz="2400" dirty="0"/>
              <a:t>(T_RPAREN);  // </a:t>
            </a:r>
            <a:r>
              <a:rPr lang="zh-CN" altLang="en-US" sz="2400" b="1" dirty="0"/>
              <a:t>匹配 ）</a:t>
            </a:r>
          </a:p>
          <a:p>
            <a:r>
              <a:rPr lang="zh-CN" altLang="en-US" sz="2400" dirty="0"/>
              <a:t>    </a:t>
            </a:r>
            <a:r>
              <a:rPr lang="en-US" altLang="zh-CN" sz="2400" dirty="0" err="1"/>
              <a:t>ParseStatement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}</a:t>
            </a:r>
          </a:p>
        </p:txBody>
      </p:sp>
      <p:sp>
        <p:nvSpPr>
          <p:cNvPr id="56329" name="Rectangle 12"/>
          <p:cNvSpPr>
            <a:spLocks noChangeArrowheads="1"/>
          </p:cNvSpPr>
          <p:nvPr/>
        </p:nvSpPr>
        <p:spPr bwMode="auto">
          <a:xfrm>
            <a:off x="1187450" y="188913"/>
            <a:ext cx="6121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递归下降 </a:t>
            </a:r>
            <a:r>
              <a:rPr lang="en-US" altLang="zh-CN" sz="3600">
                <a:solidFill>
                  <a:srgbClr val="800080"/>
                </a:solidFill>
              </a:rPr>
              <a:t>LL</a:t>
            </a:r>
            <a:r>
              <a:rPr lang="zh-CN" altLang="en-US" sz="3600">
                <a:solidFill>
                  <a:srgbClr val="800080"/>
                </a:solidFill>
              </a:rPr>
              <a:t>（</a:t>
            </a:r>
            <a:r>
              <a:rPr lang="en-US" altLang="zh-CN" sz="3600">
                <a:solidFill>
                  <a:srgbClr val="800080"/>
                </a:solidFill>
              </a:rPr>
              <a:t>1</a:t>
            </a:r>
            <a:r>
              <a:rPr lang="zh-CN" altLang="en-US" sz="36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2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ChangeArrowheads="1"/>
          </p:cNvSpPr>
          <p:nvPr/>
        </p:nvSpPr>
        <p:spPr bwMode="auto">
          <a:xfrm>
            <a:off x="755650" y="1847850"/>
            <a:ext cx="828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例 </a:t>
            </a:r>
            <a:r>
              <a:rPr lang="zh-CN" altLang="en-US" sz="2800" b="1">
                <a:latin typeface="楷体_GB2312" pitchFamily="49" charset="-122"/>
              </a:rPr>
              <a:t>续上页</a:t>
            </a:r>
            <a:endParaRPr lang="zh-CN" altLang="en-US" sz="1000" b="1"/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539750" y="1196975"/>
            <a:ext cx="66976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非终结符对应的递归下降</a:t>
            </a:r>
            <a:r>
              <a:rPr lang="zh-CN" altLang="en-US" sz="3200" b="1">
                <a:solidFill>
                  <a:srgbClr val="800080"/>
                </a:solidFill>
              </a:rPr>
              <a:t>子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程序</a:t>
            </a:r>
          </a:p>
        </p:txBody>
      </p:sp>
      <p:sp>
        <p:nvSpPr>
          <p:cNvPr id="57348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9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0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1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51" name="Rectangle 11"/>
          <p:cNvSpPr>
            <a:spLocks noChangeArrowheads="1"/>
          </p:cNvSpPr>
          <p:nvPr/>
        </p:nvSpPr>
        <p:spPr bwMode="auto">
          <a:xfrm>
            <a:off x="1476375" y="2638425"/>
            <a:ext cx="7199313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/>
              <a:t>void </a:t>
            </a:r>
            <a:r>
              <a:rPr lang="en-US" altLang="zh-CN" sz="2400" dirty="0" err="1"/>
              <a:t>MatchToken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expected)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    if (lookahead != expected)  //</a:t>
            </a:r>
            <a:r>
              <a:rPr lang="zh-CN" altLang="en-US" sz="2400" b="1" dirty="0"/>
              <a:t>判别当前单词是否与</a:t>
            </a:r>
          </a:p>
          <a:p>
            <a:r>
              <a:rPr lang="zh-CN" altLang="en-US" sz="2400" dirty="0"/>
              <a:t>    </a:t>
            </a:r>
            <a:r>
              <a:rPr lang="en-US" altLang="zh-CN" sz="2400" dirty="0"/>
              <a:t>{                                            //</a:t>
            </a:r>
            <a:r>
              <a:rPr lang="zh-CN" altLang="en-US" sz="2400" b="1" dirty="0"/>
              <a:t>期望的终结符匹配</a:t>
            </a:r>
          </a:p>
          <a:p>
            <a:r>
              <a:rPr lang="zh-CN" altLang="en-US" sz="2400" dirty="0"/>
              <a:t>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("syntax error \n");</a:t>
            </a:r>
          </a:p>
          <a:p>
            <a:r>
              <a:rPr lang="en-US" altLang="zh-CN" sz="2400" dirty="0"/>
              <a:t>        exit(0);</a:t>
            </a:r>
          </a:p>
          <a:p>
            <a:r>
              <a:rPr lang="en-US" altLang="zh-CN" sz="2400" dirty="0"/>
              <a:t>    }</a:t>
            </a:r>
          </a:p>
          <a:p>
            <a:r>
              <a:rPr lang="en-US" altLang="zh-CN" sz="2400" dirty="0"/>
              <a:t>   else         // </a:t>
            </a:r>
            <a:r>
              <a:rPr lang="zh-CN" altLang="en-US" sz="2400" b="1" dirty="0"/>
              <a:t>若匹配</a:t>
            </a:r>
            <a:r>
              <a:rPr lang="en-US" altLang="zh-CN" sz="2400" dirty="0"/>
              <a:t>,</a:t>
            </a:r>
            <a:r>
              <a:rPr lang="zh-CN" altLang="en-US" sz="2400" b="1" dirty="0"/>
              <a:t>消费掉当前单词并读入下一个</a:t>
            </a:r>
            <a:endParaRPr lang="zh-CN" altLang="en-US" sz="2400" dirty="0"/>
          </a:p>
          <a:p>
            <a:r>
              <a:rPr lang="zh-CN" altLang="en-US" sz="2400" dirty="0"/>
              <a:t>       </a:t>
            </a:r>
            <a:r>
              <a:rPr lang="en-US" altLang="zh-CN" sz="2400" dirty="0"/>
              <a:t>lookahead = </a:t>
            </a:r>
            <a:r>
              <a:rPr lang="en-US" altLang="zh-CN" sz="2400" dirty="0" err="1"/>
              <a:t>getToken</a:t>
            </a:r>
            <a:r>
              <a:rPr lang="en-US" altLang="zh-CN" sz="2400" dirty="0"/>
              <a:t>();   //</a:t>
            </a:r>
            <a:r>
              <a:rPr lang="zh-CN" altLang="en-US" sz="2400" b="1" dirty="0"/>
              <a:t>调用词法分析程序</a:t>
            </a:r>
          </a:p>
          <a:p>
            <a:r>
              <a:rPr lang="en-US" altLang="zh-CN" sz="2400" dirty="0"/>
              <a:t>}</a:t>
            </a:r>
          </a:p>
        </p:txBody>
      </p:sp>
      <p:sp>
        <p:nvSpPr>
          <p:cNvPr id="57353" name="Rectangle 12"/>
          <p:cNvSpPr>
            <a:spLocks noChangeArrowheads="1"/>
          </p:cNvSpPr>
          <p:nvPr/>
        </p:nvSpPr>
        <p:spPr bwMode="auto">
          <a:xfrm>
            <a:off x="1187450" y="188913"/>
            <a:ext cx="6121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递归下降 </a:t>
            </a:r>
            <a:r>
              <a:rPr lang="en-US" altLang="zh-CN" sz="3600">
                <a:solidFill>
                  <a:srgbClr val="800080"/>
                </a:solidFill>
              </a:rPr>
              <a:t>LL</a:t>
            </a:r>
            <a:r>
              <a:rPr lang="zh-CN" altLang="en-US" sz="3600">
                <a:solidFill>
                  <a:srgbClr val="800080"/>
                </a:solidFill>
              </a:rPr>
              <a:t>（</a:t>
            </a:r>
            <a:r>
              <a:rPr lang="en-US" altLang="zh-CN" sz="3600">
                <a:solidFill>
                  <a:srgbClr val="800080"/>
                </a:solidFill>
              </a:rPr>
              <a:t>1</a:t>
            </a:r>
            <a:r>
              <a:rPr lang="zh-CN" altLang="en-US" sz="36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6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自顶向下分析举例</a:t>
            </a:r>
          </a:p>
        </p:txBody>
      </p:sp>
      <p:sp>
        <p:nvSpPr>
          <p:cNvPr id="17411" name="AutoShape 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2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07" name="Rectangle 11"/>
          <p:cNvSpPr>
            <a:spLocks noChangeArrowheads="1"/>
          </p:cNvSpPr>
          <p:nvPr/>
        </p:nvSpPr>
        <p:spPr bwMode="auto">
          <a:xfrm>
            <a:off x="4284663" y="2997200"/>
            <a:ext cx="4535487" cy="3081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/>
              <a:t>     S            </a:t>
            </a:r>
            <a:r>
              <a:rPr lang="zh-CN" altLang="en-US" sz="2800"/>
              <a:t>（ </a:t>
            </a:r>
            <a:r>
              <a:rPr lang="en-US" altLang="zh-CN" sz="2800"/>
              <a:t>S </a:t>
            </a:r>
            <a:r>
              <a:rPr lang="en-US" altLang="zh-CN" sz="2800">
                <a:sym typeface="Symbol" pitchFamily="18" charset="2"/>
              </a:rPr>
              <a:t></a:t>
            </a:r>
            <a:r>
              <a:rPr lang="en-US" altLang="zh-CN" sz="2800"/>
              <a:t> AB</a:t>
            </a:r>
            <a:r>
              <a:rPr lang="zh-CN" altLang="en-US" sz="2800"/>
              <a:t>）</a:t>
            </a:r>
          </a:p>
          <a:p>
            <a:r>
              <a:rPr lang="zh-CN" altLang="en-US" sz="2800">
                <a:sym typeface="Symbol" pitchFamily="18" charset="2"/>
              </a:rPr>
              <a:t> </a:t>
            </a:r>
            <a:r>
              <a:rPr lang="en-US" altLang="zh-CN" sz="2800"/>
              <a:t>AB          </a:t>
            </a:r>
            <a:r>
              <a:rPr lang="zh-CN" altLang="en-US" sz="2800"/>
              <a:t>（</a:t>
            </a:r>
            <a:r>
              <a:rPr lang="en-US" altLang="zh-CN" sz="2800"/>
              <a:t>A </a:t>
            </a:r>
            <a:r>
              <a:rPr lang="en-US" altLang="zh-CN" sz="2800">
                <a:sym typeface="Symbol" pitchFamily="18" charset="2"/>
              </a:rPr>
              <a:t></a:t>
            </a:r>
            <a:r>
              <a:rPr lang="en-US" altLang="zh-CN" sz="2800"/>
              <a:t> aA</a:t>
            </a:r>
            <a:r>
              <a:rPr lang="zh-CN" altLang="en-US" sz="2800"/>
              <a:t>）</a:t>
            </a:r>
          </a:p>
          <a:p>
            <a:r>
              <a:rPr lang="zh-CN" altLang="en-US" sz="2800">
                <a:sym typeface="Symbol" pitchFamily="18" charset="2"/>
              </a:rPr>
              <a:t></a:t>
            </a:r>
            <a:r>
              <a:rPr lang="zh-CN" altLang="en-US" sz="2800" b="1"/>
              <a:t> </a:t>
            </a:r>
            <a:r>
              <a:rPr lang="en-US" altLang="zh-CN" sz="2800"/>
              <a:t>aAB        </a:t>
            </a:r>
            <a:r>
              <a:rPr lang="zh-CN" altLang="en-US" sz="2800"/>
              <a:t>（ </a:t>
            </a:r>
            <a:r>
              <a:rPr lang="en-US" altLang="zh-CN" sz="2800"/>
              <a:t>B </a:t>
            </a:r>
            <a:r>
              <a:rPr lang="en-US" altLang="zh-CN" sz="2800">
                <a:sym typeface="Symbol" pitchFamily="18" charset="2"/>
              </a:rPr>
              <a:t></a:t>
            </a:r>
            <a:r>
              <a:rPr lang="en-US" altLang="zh-CN" sz="2800"/>
              <a:t> b</a:t>
            </a:r>
            <a:r>
              <a:rPr lang="zh-CN" altLang="en-US" sz="2800"/>
              <a:t>）</a:t>
            </a:r>
          </a:p>
          <a:p>
            <a:r>
              <a:rPr lang="zh-CN" altLang="en-US" sz="2800">
                <a:sym typeface="Symbol" pitchFamily="18" charset="2"/>
              </a:rPr>
              <a:t></a:t>
            </a:r>
            <a:r>
              <a:rPr lang="zh-CN" altLang="en-US" sz="2800" b="1"/>
              <a:t> </a:t>
            </a:r>
            <a:r>
              <a:rPr lang="en-US" altLang="zh-CN" sz="2800"/>
              <a:t>aAb         </a:t>
            </a:r>
            <a:r>
              <a:rPr lang="zh-CN" altLang="en-US" sz="2800"/>
              <a:t>（</a:t>
            </a:r>
            <a:r>
              <a:rPr lang="en-US" altLang="zh-CN" sz="2800"/>
              <a:t>A </a:t>
            </a:r>
            <a:r>
              <a:rPr lang="en-US" altLang="zh-CN" sz="2800">
                <a:sym typeface="Symbol" pitchFamily="18" charset="2"/>
              </a:rPr>
              <a:t></a:t>
            </a:r>
            <a:r>
              <a:rPr lang="en-US" altLang="zh-CN" sz="2800"/>
              <a:t> aA</a:t>
            </a:r>
            <a:r>
              <a:rPr lang="zh-CN" altLang="en-US" sz="2800"/>
              <a:t>）</a:t>
            </a:r>
          </a:p>
          <a:p>
            <a:r>
              <a:rPr lang="zh-CN" altLang="en-US" sz="2800">
                <a:sym typeface="Symbol" pitchFamily="18" charset="2"/>
              </a:rPr>
              <a:t></a:t>
            </a:r>
            <a:r>
              <a:rPr lang="zh-CN" altLang="en-US" sz="2800" b="1"/>
              <a:t> </a:t>
            </a:r>
            <a:r>
              <a:rPr lang="en-US" altLang="zh-CN" sz="2800"/>
              <a:t>aaAb       </a:t>
            </a:r>
            <a:r>
              <a:rPr lang="zh-CN" altLang="en-US" sz="2800"/>
              <a:t>（ </a:t>
            </a:r>
            <a:r>
              <a:rPr lang="en-US" altLang="zh-CN" sz="2800"/>
              <a:t>A </a:t>
            </a:r>
            <a:r>
              <a:rPr lang="en-US" altLang="zh-CN" sz="2800">
                <a:sym typeface="Symbol" pitchFamily="18" charset="2"/>
              </a:rPr>
              <a:t></a:t>
            </a:r>
            <a:r>
              <a:rPr lang="en-US" altLang="zh-CN" sz="2800"/>
              <a:t> aA</a:t>
            </a:r>
            <a:r>
              <a:rPr lang="zh-CN" altLang="en-US" sz="2800"/>
              <a:t>）</a:t>
            </a:r>
          </a:p>
          <a:p>
            <a:r>
              <a:rPr lang="zh-CN" altLang="en-US" sz="2800">
                <a:sym typeface="Symbol" pitchFamily="18" charset="2"/>
              </a:rPr>
              <a:t></a:t>
            </a:r>
            <a:r>
              <a:rPr lang="zh-CN" altLang="en-US" sz="2800" b="1"/>
              <a:t> </a:t>
            </a:r>
            <a:r>
              <a:rPr lang="en-US" altLang="zh-CN" sz="2800"/>
              <a:t>aaaAb     </a:t>
            </a:r>
            <a:r>
              <a:rPr lang="zh-CN" altLang="en-US" sz="2800"/>
              <a:t>（ </a:t>
            </a:r>
            <a:r>
              <a:rPr lang="en-US" altLang="zh-CN" sz="2800"/>
              <a:t>A </a:t>
            </a:r>
            <a:r>
              <a:rPr lang="en-US" altLang="zh-CN" sz="2800">
                <a:sym typeface="Symbol" pitchFamily="18" charset="2"/>
              </a:rPr>
              <a:t></a:t>
            </a:r>
            <a:r>
              <a:rPr lang="en-US" altLang="zh-CN" sz="2800"/>
              <a:t> </a:t>
            </a:r>
            <a:r>
              <a:rPr lang="en-US" altLang="zh-CN" sz="2800">
                <a:sym typeface="Symbol" pitchFamily="18" charset="2"/>
              </a:rPr>
              <a:t></a:t>
            </a:r>
            <a:r>
              <a:rPr lang="en-US" altLang="zh-CN" sz="2800" b="1"/>
              <a:t> </a:t>
            </a:r>
            <a:r>
              <a:rPr lang="zh-CN" altLang="en-US" sz="2800"/>
              <a:t>）</a:t>
            </a:r>
          </a:p>
          <a:p>
            <a:r>
              <a:rPr lang="zh-CN" altLang="en-US" sz="2800">
                <a:sym typeface="Symbol" pitchFamily="18" charset="2"/>
              </a:rPr>
              <a:t></a:t>
            </a:r>
            <a:r>
              <a:rPr lang="zh-CN" altLang="en-US" sz="2800" b="1"/>
              <a:t> </a:t>
            </a:r>
            <a:r>
              <a:rPr lang="en-US" altLang="zh-CN" sz="2800"/>
              <a:t>aaab</a:t>
            </a:r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1474788" y="3068638"/>
            <a:ext cx="2520950" cy="1952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文法 </a:t>
            </a:r>
            <a:r>
              <a:rPr lang="en-US" altLang="zh-CN" sz="2800"/>
              <a:t>G</a:t>
            </a:r>
            <a:r>
              <a:rPr lang="zh-CN" altLang="en-US" sz="2800"/>
              <a:t>（</a:t>
            </a:r>
            <a:r>
              <a:rPr lang="en-US" altLang="zh-CN" sz="2800"/>
              <a:t>S</a:t>
            </a:r>
            <a:r>
              <a:rPr lang="zh-CN" altLang="en-US" sz="2800"/>
              <a:t>）</a:t>
            </a:r>
            <a:r>
              <a:rPr lang="en-US" altLang="zh-CN" sz="2800"/>
              <a:t>:</a:t>
            </a:r>
          </a:p>
          <a:p>
            <a:endParaRPr lang="en-US" altLang="zh-CN" sz="1000"/>
          </a:p>
          <a:p>
            <a:r>
              <a:rPr lang="en-US" altLang="zh-CN" sz="2800"/>
              <a:t>  S </a:t>
            </a:r>
            <a:r>
              <a:rPr lang="en-US" altLang="zh-CN" sz="2800">
                <a:sym typeface="Symbol" pitchFamily="18" charset="2"/>
              </a:rPr>
              <a:t></a:t>
            </a:r>
            <a:r>
              <a:rPr lang="en-US" altLang="zh-CN" sz="2800"/>
              <a:t> AB</a:t>
            </a:r>
          </a:p>
          <a:p>
            <a:r>
              <a:rPr lang="en-US" altLang="zh-CN" sz="2800"/>
              <a:t>  A </a:t>
            </a:r>
            <a:r>
              <a:rPr lang="en-US" altLang="zh-CN" sz="2800">
                <a:sym typeface="Symbol" pitchFamily="18" charset="2"/>
              </a:rPr>
              <a:t></a:t>
            </a:r>
            <a:r>
              <a:rPr lang="en-US" altLang="zh-CN" sz="2800"/>
              <a:t> aA | </a:t>
            </a:r>
            <a:r>
              <a:rPr lang="en-US" altLang="zh-CN" sz="2800">
                <a:sym typeface="Symbol" pitchFamily="18" charset="2"/>
              </a:rPr>
              <a:t></a:t>
            </a:r>
          </a:p>
          <a:p>
            <a:r>
              <a:rPr lang="en-US" altLang="zh-CN" sz="2800"/>
              <a:t>  B </a:t>
            </a:r>
            <a:r>
              <a:rPr lang="en-US" altLang="zh-CN" sz="2800">
                <a:sym typeface="Symbol" pitchFamily="18" charset="2"/>
              </a:rPr>
              <a:t></a:t>
            </a:r>
            <a:r>
              <a:rPr lang="en-US" altLang="zh-CN" sz="2800"/>
              <a:t> b | bB</a:t>
            </a: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1312863" y="2133600"/>
            <a:ext cx="706913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b="1">
                <a:latin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</a:rPr>
              <a:t>单词序列 </a:t>
            </a:r>
            <a:r>
              <a:rPr lang="en-US" altLang="zh-CN" sz="2800"/>
              <a:t>aaab</a:t>
            </a:r>
            <a:r>
              <a:rPr lang="en-US" altLang="zh-CN" sz="2800" b="1">
                <a:latin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</a:rPr>
              <a:t>的一个自顶向下分析过程</a:t>
            </a:r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1549400" y="188913"/>
            <a:ext cx="223043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基本思想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39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39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39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39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39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39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39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ChangeArrowheads="1"/>
          </p:cNvSpPr>
          <p:nvPr/>
        </p:nvSpPr>
        <p:spPr bwMode="auto">
          <a:xfrm>
            <a:off x="900113" y="2133600"/>
            <a:ext cx="4392612" cy="16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例 </a:t>
            </a:r>
            <a:r>
              <a:rPr lang="zh-CN" altLang="en-US" sz="2800" b="1" dirty="0">
                <a:latin typeface="楷体_GB2312" pitchFamily="49" charset="-122"/>
              </a:rPr>
              <a:t>对于下列文法 </a:t>
            </a:r>
            <a:r>
              <a:rPr lang="en-US" altLang="zh-CN" sz="2800" dirty="0">
                <a:solidFill>
                  <a:srgbClr val="800080"/>
                </a:solidFill>
              </a:rPr>
              <a:t>G(S)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/>
              <a:t>               </a:t>
            </a:r>
            <a:r>
              <a:rPr lang="en-US" altLang="zh-CN" sz="2400" b="1" i="1" dirty="0"/>
              <a:t>S </a:t>
            </a:r>
            <a:r>
              <a:rPr lang="en-US" altLang="zh-CN" sz="2400" b="1" dirty="0">
                <a:sym typeface="Symbol" pitchFamily="18" charset="2"/>
              </a:rPr>
              <a:t></a:t>
            </a:r>
            <a:r>
              <a:rPr lang="en-US" altLang="zh-CN" sz="2400" b="1" i="1" dirty="0"/>
              <a:t> </a:t>
            </a:r>
            <a:r>
              <a:rPr lang="en-US" altLang="zh-CN" sz="2400" b="1" i="1" dirty="0" err="1"/>
              <a:t>AaS</a:t>
            </a:r>
            <a:r>
              <a:rPr lang="en-US" altLang="zh-CN" sz="2400" b="1" i="1" dirty="0"/>
              <a:t> </a:t>
            </a:r>
            <a:r>
              <a:rPr lang="en-US" altLang="zh-CN" sz="2400" b="1" dirty="0">
                <a:sym typeface="Symbol" pitchFamily="18" charset="2"/>
              </a:rPr>
              <a:t></a:t>
            </a:r>
            <a:r>
              <a:rPr lang="en-US" altLang="zh-CN" sz="2400" b="1" dirty="0"/>
              <a:t> </a:t>
            </a:r>
            <a:r>
              <a:rPr lang="en-US" altLang="zh-CN" sz="2400" b="1" i="1" dirty="0" err="1"/>
              <a:t>BbS</a:t>
            </a:r>
            <a:r>
              <a:rPr lang="en-US" altLang="zh-CN" sz="2400" b="1" dirty="0">
                <a:sym typeface="Symbol" pitchFamily="18" charset="2"/>
              </a:rPr>
              <a:t></a:t>
            </a:r>
            <a:r>
              <a:rPr lang="en-US" altLang="zh-CN" sz="2400" b="1" i="1" dirty="0"/>
              <a:t> d</a:t>
            </a:r>
          </a:p>
          <a:p>
            <a:r>
              <a:rPr lang="en-US" altLang="zh-CN" sz="2400" b="1" i="1" dirty="0"/>
              <a:t>               A </a:t>
            </a:r>
            <a:r>
              <a:rPr lang="en-US" altLang="zh-CN" sz="2400" b="1" dirty="0">
                <a:sym typeface="Symbol" pitchFamily="18" charset="2"/>
              </a:rPr>
              <a:t></a:t>
            </a:r>
            <a:r>
              <a:rPr lang="en-US" altLang="zh-CN" sz="2400" b="1" i="1" dirty="0"/>
              <a:t> a</a:t>
            </a:r>
          </a:p>
          <a:p>
            <a:r>
              <a:rPr lang="en-US" altLang="zh-CN" sz="2400" b="1" i="1" dirty="0"/>
              <a:t>               B </a:t>
            </a:r>
            <a:r>
              <a:rPr lang="en-US" altLang="zh-CN" sz="2400" b="1" dirty="0">
                <a:sym typeface="Symbol" pitchFamily="18" charset="2"/>
              </a:rPr>
              <a:t></a:t>
            </a:r>
            <a:r>
              <a:rPr lang="en-US" altLang="zh-CN" sz="2400" b="1" i="1" dirty="0"/>
              <a:t> </a:t>
            </a:r>
            <a:r>
              <a:rPr lang="en-US" altLang="zh-CN" sz="2400" b="1" i="1" dirty="0">
                <a:sym typeface="Symbol" pitchFamily="18" charset="2"/>
              </a:rPr>
              <a:t></a:t>
            </a:r>
            <a:r>
              <a:rPr lang="en-US" altLang="zh-CN" sz="2400" b="1" i="1" dirty="0"/>
              <a:t> </a:t>
            </a:r>
            <a:r>
              <a:rPr lang="en-US" altLang="zh-CN" sz="2400" b="1" dirty="0">
                <a:sym typeface="Symbol" pitchFamily="18" charset="2"/>
              </a:rPr>
              <a:t></a:t>
            </a:r>
            <a:r>
              <a:rPr lang="en-US" altLang="zh-CN" sz="2400" b="1" i="1" dirty="0"/>
              <a:t> c</a:t>
            </a:r>
          </a:p>
        </p:txBody>
      </p:sp>
      <p:sp>
        <p:nvSpPr>
          <p:cNvPr id="58371" name="Text Box 5"/>
          <p:cNvSpPr txBox="1">
            <a:spLocks noChangeArrowheads="1"/>
          </p:cNvSpPr>
          <p:nvPr/>
        </p:nvSpPr>
        <p:spPr bwMode="auto">
          <a:xfrm>
            <a:off x="612775" y="1341438"/>
            <a:ext cx="66976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</a:rPr>
              <a:t>递归下降</a:t>
            </a:r>
            <a:r>
              <a:rPr lang="en-US" altLang="zh-CN" sz="3200"/>
              <a:t>LL(1)</a:t>
            </a:r>
            <a:r>
              <a:rPr lang="zh-CN" altLang="en-US" sz="3200" b="1">
                <a:latin typeface="楷体_GB2312" pitchFamily="49" charset="-122"/>
              </a:rPr>
              <a:t>分析程序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</a:p>
        </p:txBody>
      </p:sp>
      <p:sp>
        <p:nvSpPr>
          <p:cNvPr id="473099" name="Rectangle 11"/>
          <p:cNvSpPr>
            <a:spLocks noChangeArrowheads="1"/>
          </p:cNvSpPr>
          <p:nvPr/>
        </p:nvSpPr>
        <p:spPr bwMode="auto">
          <a:xfrm>
            <a:off x="395537" y="4319588"/>
            <a:ext cx="3024336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/>
              <a:t>Select</a:t>
            </a:r>
            <a:r>
              <a:rPr lang="pt-BR" altLang="zh-CN" dirty="0"/>
              <a:t>(</a:t>
            </a:r>
            <a:r>
              <a:rPr lang="en-US" altLang="zh-CN" i="1" dirty="0" err="1"/>
              <a:t>S</a:t>
            </a:r>
            <a:r>
              <a:rPr lang="en-US" altLang="zh-CN" dirty="0" err="1">
                <a:sym typeface="Symbol" pitchFamily="18" charset="2"/>
              </a:rPr>
              <a:t></a:t>
            </a:r>
            <a:r>
              <a:rPr lang="en-US" altLang="zh-CN" i="1" dirty="0" err="1"/>
              <a:t>AaS</a:t>
            </a:r>
            <a:r>
              <a:rPr lang="pt-BR" altLang="zh-CN" dirty="0"/>
              <a:t>) = {</a:t>
            </a:r>
            <a:r>
              <a:rPr lang="pt-BR" altLang="zh-CN" i="1" dirty="0"/>
              <a:t>a</a:t>
            </a:r>
            <a:r>
              <a:rPr lang="pt-BR" altLang="zh-CN" dirty="0"/>
              <a:t>}</a:t>
            </a:r>
          </a:p>
          <a:p>
            <a:r>
              <a:rPr lang="en-US" altLang="zh-CN" b="1" dirty="0"/>
              <a:t>Select</a:t>
            </a:r>
            <a:r>
              <a:rPr lang="pt-BR" altLang="zh-CN" dirty="0"/>
              <a:t>(</a:t>
            </a:r>
            <a:r>
              <a:rPr lang="en-US" altLang="zh-CN" i="1" dirty="0" err="1"/>
              <a:t>S</a:t>
            </a:r>
            <a:r>
              <a:rPr lang="en-US" altLang="zh-CN" dirty="0" err="1">
                <a:sym typeface="Symbol" pitchFamily="18" charset="2"/>
              </a:rPr>
              <a:t></a:t>
            </a:r>
            <a:r>
              <a:rPr lang="en-US" altLang="zh-CN" i="1" dirty="0" err="1"/>
              <a:t>BbS</a:t>
            </a:r>
            <a:r>
              <a:rPr lang="pt-BR" altLang="zh-CN" dirty="0"/>
              <a:t>) = {</a:t>
            </a:r>
            <a:r>
              <a:rPr lang="pt-BR" altLang="zh-CN" i="1" dirty="0"/>
              <a:t>c,b</a:t>
            </a:r>
            <a:r>
              <a:rPr lang="pt-BR" altLang="zh-CN" dirty="0"/>
              <a:t>} </a:t>
            </a:r>
            <a:endParaRPr lang="en-US" altLang="zh-CN" dirty="0"/>
          </a:p>
          <a:p>
            <a:r>
              <a:rPr lang="en-US" altLang="zh-CN" b="1" dirty="0"/>
              <a:t>Select</a:t>
            </a:r>
            <a:r>
              <a:rPr lang="pt-BR" altLang="zh-CN" dirty="0"/>
              <a:t>(</a:t>
            </a:r>
            <a:r>
              <a:rPr lang="en-US" altLang="zh-CN" i="1" dirty="0" err="1"/>
              <a:t>S</a:t>
            </a:r>
            <a:r>
              <a:rPr lang="en-US" altLang="zh-CN" dirty="0" err="1">
                <a:sym typeface="Symbol" pitchFamily="18" charset="2"/>
              </a:rPr>
              <a:t></a:t>
            </a:r>
            <a:r>
              <a:rPr lang="en-US" altLang="zh-CN" i="1" dirty="0" err="1"/>
              <a:t>d</a:t>
            </a:r>
            <a:r>
              <a:rPr lang="pt-BR" altLang="zh-CN" dirty="0"/>
              <a:t>) = {</a:t>
            </a:r>
            <a:r>
              <a:rPr lang="pt-BR" altLang="zh-CN" i="1" dirty="0"/>
              <a:t>d</a:t>
            </a:r>
            <a:r>
              <a:rPr lang="pt-BR" altLang="zh-CN" dirty="0"/>
              <a:t>}</a:t>
            </a:r>
          </a:p>
          <a:p>
            <a:r>
              <a:rPr lang="en-US" altLang="zh-CN" b="1" dirty="0"/>
              <a:t>Select</a:t>
            </a:r>
            <a:r>
              <a:rPr lang="pt-BR" altLang="zh-CN" dirty="0"/>
              <a:t>(</a:t>
            </a:r>
            <a:r>
              <a:rPr lang="en-US" altLang="zh-CN" i="1" dirty="0" err="1"/>
              <a:t>A</a:t>
            </a:r>
            <a:r>
              <a:rPr lang="en-US" altLang="zh-CN" dirty="0" err="1">
                <a:sym typeface="Symbol" pitchFamily="18" charset="2"/>
              </a:rPr>
              <a:t></a:t>
            </a:r>
            <a:r>
              <a:rPr lang="en-US" altLang="zh-CN" i="1" dirty="0" err="1">
                <a:sym typeface="Symbol" pitchFamily="18" charset="2"/>
              </a:rPr>
              <a:t>a</a:t>
            </a:r>
            <a:r>
              <a:rPr lang="pt-BR" altLang="zh-CN" dirty="0"/>
              <a:t>) = {</a:t>
            </a:r>
            <a:r>
              <a:rPr lang="pt-BR" altLang="zh-CN" i="1" dirty="0"/>
              <a:t>a</a:t>
            </a:r>
            <a:r>
              <a:rPr lang="pt-BR" altLang="zh-CN" dirty="0"/>
              <a:t>}</a:t>
            </a:r>
            <a:endParaRPr lang="en-US" altLang="zh-CN" dirty="0"/>
          </a:p>
          <a:p>
            <a:r>
              <a:rPr lang="en-US" altLang="zh-CN" b="1" dirty="0"/>
              <a:t>Select</a:t>
            </a:r>
            <a:r>
              <a:rPr lang="pt-BR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i="1" dirty="0">
                <a:sym typeface="Symbol" pitchFamily="18" charset="2"/>
              </a:rPr>
              <a:t></a:t>
            </a:r>
            <a:r>
              <a:rPr lang="pt-BR" altLang="zh-CN" dirty="0"/>
              <a:t>) = {</a:t>
            </a:r>
            <a:r>
              <a:rPr lang="pt-BR" altLang="zh-CN" i="1" dirty="0"/>
              <a:t>b</a:t>
            </a:r>
            <a:r>
              <a:rPr lang="pt-BR" altLang="zh-CN" dirty="0"/>
              <a:t>}</a:t>
            </a:r>
            <a:endParaRPr lang="zh-CN" altLang="pt-BR" b="1" dirty="0"/>
          </a:p>
          <a:p>
            <a:r>
              <a:rPr lang="en-US" altLang="zh-CN" b="1" dirty="0"/>
              <a:t>Select</a:t>
            </a:r>
            <a:r>
              <a:rPr lang="pt-BR" altLang="zh-CN" dirty="0"/>
              <a:t>(</a:t>
            </a:r>
            <a:r>
              <a:rPr lang="en-US" altLang="zh-CN" i="1" dirty="0" err="1"/>
              <a:t>B</a:t>
            </a:r>
            <a:r>
              <a:rPr lang="en-US" altLang="zh-CN" dirty="0" err="1">
                <a:sym typeface="Symbol" pitchFamily="18" charset="2"/>
              </a:rPr>
              <a:t></a:t>
            </a:r>
            <a:r>
              <a:rPr lang="en-US" altLang="zh-CN" i="1" dirty="0" err="1">
                <a:sym typeface="Symbol" pitchFamily="18" charset="2"/>
              </a:rPr>
              <a:t>c</a:t>
            </a:r>
            <a:r>
              <a:rPr lang="pt-BR" altLang="zh-CN" dirty="0"/>
              <a:t>) = {</a:t>
            </a:r>
            <a:r>
              <a:rPr lang="pt-BR" altLang="zh-CN" i="1" dirty="0"/>
              <a:t>c</a:t>
            </a:r>
            <a:r>
              <a:rPr lang="pt-BR" altLang="zh-CN" dirty="0"/>
              <a:t>}</a:t>
            </a:r>
            <a:endParaRPr lang="en-US" altLang="zh-CN" dirty="0"/>
          </a:p>
        </p:txBody>
      </p:sp>
      <p:sp>
        <p:nvSpPr>
          <p:cNvPr id="473100" name="Rectangle 12"/>
          <p:cNvSpPr>
            <a:spLocks noChangeArrowheads="1"/>
          </p:cNvSpPr>
          <p:nvPr/>
        </p:nvSpPr>
        <p:spPr bwMode="auto">
          <a:xfrm>
            <a:off x="5435600" y="1989138"/>
            <a:ext cx="3024188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zh-CN" dirty="0"/>
              <a:t>First</a:t>
            </a:r>
            <a:r>
              <a:rPr lang="zh-CN" altLang="pt-BR" dirty="0"/>
              <a:t>（</a:t>
            </a:r>
            <a:r>
              <a:rPr lang="pt-BR" altLang="zh-CN" i="1" dirty="0"/>
              <a:t>AaS</a:t>
            </a:r>
            <a:r>
              <a:rPr lang="zh-CN" altLang="pt-BR" dirty="0"/>
              <a:t>）</a:t>
            </a:r>
            <a:r>
              <a:rPr lang="pt-BR" altLang="zh-CN" dirty="0"/>
              <a:t>= {</a:t>
            </a:r>
            <a:r>
              <a:rPr lang="pt-BR" altLang="zh-CN" i="1" dirty="0"/>
              <a:t>a</a:t>
            </a:r>
            <a:r>
              <a:rPr lang="pt-BR" altLang="zh-CN" dirty="0"/>
              <a:t>}</a:t>
            </a:r>
          </a:p>
          <a:p>
            <a:r>
              <a:rPr lang="pt-BR" altLang="zh-CN" dirty="0"/>
              <a:t>First</a:t>
            </a:r>
            <a:r>
              <a:rPr lang="zh-CN" altLang="pt-BR" dirty="0"/>
              <a:t>（</a:t>
            </a:r>
            <a:r>
              <a:rPr lang="pt-BR" altLang="zh-CN" i="1" dirty="0"/>
              <a:t>BbS</a:t>
            </a:r>
            <a:r>
              <a:rPr lang="zh-CN" altLang="pt-BR" dirty="0"/>
              <a:t>）</a:t>
            </a:r>
            <a:r>
              <a:rPr lang="pt-BR" altLang="zh-CN" dirty="0"/>
              <a:t>= {</a:t>
            </a:r>
            <a:r>
              <a:rPr lang="pt-BR" altLang="zh-CN" i="1" dirty="0"/>
              <a:t>c,b</a:t>
            </a:r>
            <a:r>
              <a:rPr lang="pt-BR" altLang="zh-CN" dirty="0"/>
              <a:t>} </a:t>
            </a:r>
          </a:p>
          <a:p>
            <a:r>
              <a:rPr lang="pt-BR" altLang="zh-CN" dirty="0"/>
              <a:t>First</a:t>
            </a:r>
            <a:r>
              <a:rPr lang="zh-CN" altLang="pt-BR" dirty="0"/>
              <a:t>（</a:t>
            </a:r>
            <a:r>
              <a:rPr lang="pt-BR" altLang="zh-CN" i="1" dirty="0"/>
              <a:t>d</a:t>
            </a:r>
            <a:r>
              <a:rPr lang="zh-CN" altLang="pt-BR" dirty="0"/>
              <a:t>）</a:t>
            </a:r>
            <a:r>
              <a:rPr lang="pt-BR" altLang="zh-CN" dirty="0"/>
              <a:t>= {</a:t>
            </a:r>
            <a:r>
              <a:rPr lang="pt-BR" altLang="zh-CN" i="1" dirty="0"/>
              <a:t>d</a:t>
            </a:r>
            <a:r>
              <a:rPr lang="pt-BR" altLang="zh-CN" dirty="0"/>
              <a:t>}</a:t>
            </a:r>
          </a:p>
          <a:p>
            <a:r>
              <a:rPr lang="pt-BR" altLang="zh-CN" dirty="0"/>
              <a:t>First</a:t>
            </a:r>
            <a:r>
              <a:rPr lang="zh-CN" altLang="pt-BR" dirty="0"/>
              <a:t>（</a:t>
            </a:r>
            <a:r>
              <a:rPr lang="pt-BR" altLang="zh-CN" i="1" dirty="0"/>
              <a:t>a</a:t>
            </a:r>
            <a:r>
              <a:rPr lang="zh-CN" altLang="pt-BR" dirty="0"/>
              <a:t>）</a:t>
            </a:r>
            <a:r>
              <a:rPr lang="pt-BR" altLang="zh-CN" dirty="0"/>
              <a:t>= {</a:t>
            </a:r>
            <a:r>
              <a:rPr lang="pt-BR" altLang="zh-CN" i="1" dirty="0"/>
              <a:t>a</a:t>
            </a:r>
            <a:r>
              <a:rPr lang="pt-BR" altLang="zh-CN" dirty="0"/>
              <a:t>}</a:t>
            </a:r>
          </a:p>
          <a:p>
            <a:r>
              <a:rPr lang="pt-BR" altLang="zh-CN" dirty="0"/>
              <a:t>First</a:t>
            </a:r>
            <a:r>
              <a:rPr lang="zh-CN" altLang="pt-BR" dirty="0"/>
              <a:t>（</a:t>
            </a:r>
            <a:r>
              <a:rPr lang="zh-CN" altLang="en-US" b="1" dirty="0">
                <a:sym typeface="Symbol" pitchFamily="18" charset="2"/>
              </a:rPr>
              <a:t></a:t>
            </a:r>
            <a:r>
              <a:rPr lang="zh-CN" altLang="pt-BR" dirty="0"/>
              <a:t>）</a:t>
            </a:r>
            <a:r>
              <a:rPr lang="pt-BR" altLang="zh-CN" dirty="0"/>
              <a:t>= {</a:t>
            </a:r>
            <a:r>
              <a:rPr lang="en-US" altLang="zh-CN" b="1" dirty="0">
                <a:sym typeface="Symbol" pitchFamily="18" charset="2"/>
              </a:rPr>
              <a:t></a:t>
            </a:r>
            <a:r>
              <a:rPr lang="pt-BR" altLang="zh-CN" dirty="0"/>
              <a:t>}</a:t>
            </a:r>
          </a:p>
          <a:p>
            <a:r>
              <a:rPr lang="pt-BR" altLang="zh-CN" dirty="0"/>
              <a:t>First</a:t>
            </a:r>
            <a:r>
              <a:rPr lang="zh-CN" altLang="pt-BR" dirty="0"/>
              <a:t>（</a:t>
            </a:r>
            <a:r>
              <a:rPr lang="pt-BR" altLang="zh-CN" i="1" dirty="0"/>
              <a:t>c</a:t>
            </a:r>
            <a:r>
              <a:rPr lang="zh-CN" altLang="pt-BR" dirty="0"/>
              <a:t>）</a:t>
            </a:r>
            <a:r>
              <a:rPr lang="pt-BR" altLang="zh-CN" dirty="0"/>
              <a:t>= {</a:t>
            </a:r>
            <a:r>
              <a:rPr lang="pt-BR" altLang="zh-CN" i="1" dirty="0"/>
              <a:t>c</a:t>
            </a:r>
            <a:r>
              <a:rPr lang="pt-BR" altLang="zh-CN" dirty="0"/>
              <a:t>}</a:t>
            </a:r>
          </a:p>
          <a:p>
            <a:r>
              <a:rPr lang="pt-BR" altLang="zh-CN" dirty="0"/>
              <a:t>Follow</a:t>
            </a:r>
            <a:r>
              <a:rPr lang="zh-CN" altLang="pt-BR" dirty="0"/>
              <a:t>（</a:t>
            </a:r>
            <a:r>
              <a:rPr lang="pt-BR" altLang="zh-CN" i="1" dirty="0"/>
              <a:t>S</a:t>
            </a:r>
            <a:r>
              <a:rPr lang="zh-CN" altLang="pt-BR" dirty="0"/>
              <a:t>）</a:t>
            </a:r>
            <a:r>
              <a:rPr lang="pt-BR" altLang="zh-CN" dirty="0"/>
              <a:t>= {#} </a:t>
            </a:r>
          </a:p>
          <a:p>
            <a:r>
              <a:rPr lang="pt-BR" altLang="zh-CN" dirty="0"/>
              <a:t>Follow</a:t>
            </a:r>
            <a:r>
              <a:rPr lang="zh-CN" altLang="pt-BR" dirty="0"/>
              <a:t>（</a:t>
            </a:r>
            <a:r>
              <a:rPr lang="pt-BR" altLang="zh-CN" i="1" dirty="0"/>
              <a:t>A</a:t>
            </a:r>
            <a:r>
              <a:rPr lang="zh-CN" altLang="pt-BR" dirty="0"/>
              <a:t>）</a:t>
            </a:r>
            <a:r>
              <a:rPr lang="pt-BR" altLang="zh-CN" dirty="0"/>
              <a:t>= {</a:t>
            </a:r>
            <a:r>
              <a:rPr lang="pt-BR" altLang="zh-CN" i="1" dirty="0"/>
              <a:t>a</a:t>
            </a:r>
            <a:r>
              <a:rPr lang="pt-BR" altLang="zh-CN" dirty="0"/>
              <a:t>}</a:t>
            </a:r>
          </a:p>
          <a:p>
            <a:r>
              <a:rPr lang="pt-BR" altLang="zh-CN" dirty="0"/>
              <a:t>Follow</a:t>
            </a:r>
            <a:r>
              <a:rPr lang="zh-CN" altLang="pt-BR" dirty="0"/>
              <a:t>（</a:t>
            </a:r>
            <a:r>
              <a:rPr lang="pt-BR" altLang="zh-CN" i="1" dirty="0"/>
              <a:t>B</a:t>
            </a:r>
            <a:r>
              <a:rPr lang="zh-CN" altLang="pt-BR" dirty="0"/>
              <a:t>）</a:t>
            </a:r>
            <a:r>
              <a:rPr lang="pt-BR" altLang="zh-CN" dirty="0"/>
              <a:t>= {</a:t>
            </a:r>
            <a:r>
              <a:rPr lang="pt-BR" altLang="zh-CN" i="1" dirty="0"/>
              <a:t>b</a:t>
            </a:r>
            <a:r>
              <a:rPr lang="pt-BR" altLang="zh-CN" dirty="0"/>
              <a:t>}</a:t>
            </a:r>
            <a:endParaRPr lang="en-US" altLang="zh-CN" dirty="0"/>
          </a:p>
        </p:txBody>
      </p:sp>
      <p:sp>
        <p:nvSpPr>
          <p:cNvPr id="58374" name="Rectangle 13"/>
          <p:cNvSpPr>
            <a:spLocks noChangeArrowheads="1"/>
          </p:cNvSpPr>
          <p:nvPr/>
        </p:nvSpPr>
        <p:spPr bwMode="auto">
          <a:xfrm>
            <a:off x="1187450" y="188913"/>
            <a:ext cx="6121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递归下降 </a:t>
            </a:r>
            <a:r>
              <a:rPr lang="en-US" altLang="zh-CN" sz="3600">
                <a:solidFill>
                  <a:srgbClr val="800080"/>
                </a:solidFill>
              </a:rPr>
              <a:t>LL</a:t>
            </a:r>
            <a:r>
              <a:rPr lang="zh-CN" altLang="en-US" sz="3600">
                <a:solidFill>
                  <a:srgbClr val="800080"/>
                </a:solidFill>
              </a:rPr>
              <a:t>（</a:t>
            </a:r>
            <a:r>
              <a:rPr lang="en-US" altLang="zh-CN" sz="3600">
                <a:solidFill>
                  <a:srgbClr val="800080"/>
                </a:solidFill>
              </a:rPr>
              <a:t>1</a:t>
            </a:r>
            <a:r>
              <a:rPr lang="zh-CN" altLang="en-US" sz="36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分析程序</a:t>
            </a:r>
          </a:p>
        </p:txBody>
      </p:sp>
      <p:sp>
        <p:nvSpPr>
          <p:cNvPr id="473103" name="Rectangle 15"/>
          <p:cNvSpPr>
            <a:spLocks noChangeArrowheads="1"/>
          </p:cNvSpPr>
          <p:nvPr/>
        </p:nvSpPr>
        <p:spPr bwMode="auto">
          <a:xfrm>
            <a:off x="3275856" y="5013325"/>
            <a:ext cx="554429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/>
              <a:t>Select</a:t>
            </a:r>
            <a:r>
              <a:rPr lang="pt-BR" altLang="zh-CN" sz="2400" dirty="0"/>
              <a:t>(</a:t>
            </a:r>
            <a:r>
              <a:rPr lang="en-US" altLang="zh-CN" sz="2400" i="1" dirty="0" err="1"/>
              <a:t>S</a:t>
            </a:r>
            <a:r>
              <a:rPr lang="en-US" altLang="zh-CN" sz="2400" dirty="0" err="1">
                <a:sym typeface="Symbol" pitchFamily="18" charset="2"/>
              </a:rPr>
              <a:t></a:t>
            </a:r>
            <a:r>
              <a:rPr lang="en-US" altLang="zh-CN" sz="2400" i="1" dirty="0" err="1"/>
              <a:t>AaS</a:t>
            </a:r>
            <a:r>
              <a:rPr lang="pt-BR" altLang="zh-CN" sz="2400" dirty="0"/>
              <a:t>)</a:t>
            </a:r>
            <a:r>
              <a:rPr lang="zh-CN" altLang="pt-BR" sz="2400" dirty="0"/>
              <a:t>，</a:t>
            </a:r>
            <a:r>
              <a:rPr lang="en-US" altLang="zh-CN" sz="2400" b="1" dirty="0"/>
              <a:t>Select </a:t>
            </a:r>
            <a:r>
              <a:rPr lang="pt-BR" altLang="zh-CN" sz="2400" dirty="0"/>
              <a:t>(</a:t>
            </a:r>
            <a:r>
              <a:rPr lang="en-US" altLang="zh-CN" sz="2400" i="1" dirty="0" err="1"/>
              <a:t>S</a:t>
            </a:r>
            <a:r>
              <a:rPr lang="en-US" altLang="zh-CN" sz="2400" dirty="0" err="1">
                <a:sym typeface="Symbol" pitchFamily="18" charset="2"/>
              </a:rPr>
              <a:t></a:t>
            </a:r>
            <a:r>
              <a:rPr lang="en-US" altLang="zh-CN" sz="2400" i="1" dirty="0" err="1"/>
              <a:t>BbS</a:t>
            </a:r>
            <a:r>
              <a:rPr lang="pt-BR" altLang="zh-CN" sz="2400" dirty="0"/>
              <a:t>) </a:t>
            </a:r>
            <a:r>
              <a:rPr lang="zh-CN" altLang="pt-BR" sz="2400" b="1" dirty="0"/>
              <a:t>以及 </a:t>
            </a:r>
            <a:r>
              <a:rPr lang="en-US" altLang="zh-CN" sz="2400" b="1" dirty="0"/>
              <a:t>Select </a:t>
            </a:r>
            <a:r>
              <a:rPr lang="pt-BR" altLang="zh-CN" sz="2400" dirty="0"/>
              <a:t>(</a:t>
            </a:r>
            <a:r>
              <a:rPr lang="en-US" altLang="zh-CN" sz="2400" i="1" dirty="0" err="1"/>
              <a:t>S</a:t>
            </a:r>
            <a:r>
              <a:rPr lang="en-US" altLang="zh-CN" sz="2400" dirty="0" err="1">
                <a:sym typeface="Symbol" pitchFamily="18" charset="2"/>
              </a:rPr>
              <a:t></a:t>
            </a:r>
            <a:r>
              <a:rPr lang="en-US" altLang="zh-CN" sz="2400" i="1" dirty="0" err="1"/>
              <a:t>d</a:t>
            </a:r>
            <a:r>
              <a:rPr lang="pt-BR" altLang="zh-CN" sz="2400" dirty="0"/>
              <a:t>) </a:t>
            </a:r>
            <a:r>
              <a:rPr lang="zh-CN" altLang="pt-BR" sz="2400" b="1" dirty="0"/>
              <a:t>互不相交， </a:t>
            </a:r>
            <a:r>
              <a:rPr lang="en-US" altLang="zh-CN" sz="2400" b="1" dirty="0"/>
              <a:t>Select </a:t>
            </a:r>
            <a:r>
              <a:rPr lang="pt-BR" altLang="zh-CN" sz="2400" dirty="0"/>
              <a:t>(</a:t>
            </a:r>
            <a:r>
              <a:rPr lang="en-US" altLang="zh-CN" sz="2400" i="1" dirty="0"/>
              <a:t>B</a:t>
            </a:r>
            <a:r>
              <a:rPr lang="en-US" altLang="zh-CN" sz="2400" dirty="0">
                <a:sym typeface="Symbol" pitchFamily="18" charset="2"/>
              </a:rPr>
              <a:t></a:t>
            </a:r>
            <a:r>
              <a:rPr lang="en-US" altLang="zh-CN" sz="2400" i="1" dirty="0">
                <a:sym typeface="Symbol" pitchFamily="18" charset="2"/>
              </a:rPr>
              <a:t></a:t>
            </a:r>
            <a:r>
              <a:rPr lang="pt-BR" altLang="zh-CN" sz="2400" dirty="0"/>
              <a:t>) </a:t>
            </a:r>
            <a:r>
              <a:rPr lang="zh-CN" altLang="pt-BR" sz="2400" b="1" dirty="0"/>
              <a:t>和 </a:t>
            </a:r>
            <a:r>
              <a:rPr lang="en-US" altLang="zh-CN" sz="2400" b="1" dirty="0"/>
              <a:t>Select </a:t>
            </a:r>
            <a:r>
              <a:rPr lang="pt-BR" altLang="zh-CN" sz="2400" dirty="0"/>
              <a:t>(</a:t>
            </a:r>
            <a:r>
              <a:rPr lang="en-US" altLang="zh-CN" sz="2400" i="1" dirty="0" err="1"/>
              <a:t>B</a:t>
            </a:r>
            <a:r>
              <a:rPr lang="en-US" altLang="zh-CN" sz="2400" dirty="0" err="1">
                <a:sym typeface="Symbol" pitchFamily="18" charset="2"/>
              </a:rPr>
              <a:t></a:t>
            </a:r>
            <a:r>
              <a:rPr lang="en-US" altLang="zh-CN" sz="2400" i="1" dirty="0" err="1">
                <a:sym typeface="Symbol" pitchFamily="18" charset="2"/>
              </a:rPr>
              <a:t>c</a:t>
            </a:r>
            <a:r>
              <a:rPr lang="pt-BR" altLang="zh-CN" sz="2400" dirty="0"/>
              <a:t>)</a:t>
            </a:r>
            <a:r>
              <a:rPr lang="zh-CN" altLang="pt-BR" sz="2400" b="1" dirty="0"/>
              <a:t>互不相交，</a:t>
            </a:r>
            <a:r>
              <a:rPr lang="zh-CN" altLang="en-US" sz="2400" b="1" dirty="0"/>
              <a:t>所以</a:t>
            </a:r>
            <a:r>
              <a:rPr lang="zh-CN" altLang="pt-BR" sz="2400" b="1" dirty="0"/>
              <a:t>，</a:t>
            </a:r>
            <a:r>
              <a:rPr lang="pt-BR" altLang="zh-CN" sz="2400" dirty="0"/>
              <a:t>G(S) </a:t>
            </a:r>
            <a:r>
              <a:rPr lang="zh-CN" altLang="en-US" sz="2400" b="1" dirty="0"/>
              <a:t>是 </a:t>
            </a:r>
            <a:r>
              <a:rPr lang="pt-BR" altLang="zh-CN" sz="2400" dirty="0"/>
              <a:t>LL(1) </a:t>
            </a:r>
            <a:r>
              <a:rPr lang="zh-CN" altLang="en-US" sz="2400" b="1" dirty="0"/>
              <a:t>文法</a:t>
            </a:r>
          </a:p>
        </p:txBody>
      </p:sp>
      <p:sp>
        <p:nvSpPr>
          <p:cNvPr id="58376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7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8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9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7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7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9" grpId="0"/>
      <p:bldP spid="473100" grpId="0"/>
      <p:bldP spid="47310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ChangeArrowheads="1"/>
          </p:cNvSpPr>
          <p:nvPr/>
        </p:nvSpPr>
        <p:spPr bwMode="auto">
          <a:xfrm>
            <a:off x="754063" y="2781300"/>
            <a:ext cx="345757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>
                <a:solidFill>
                  <a:srgbClr val="800080"/>
                </a:solidFill>
              </a:rPr>
              <a:t>一般结构 </a:t>
            </a:r>
          </a:p>
          <a:p>
            <a:pPr>
              <a:buClrTx/>
              <a:buFont typeface="Symbol" pitchFamily="18" charset="2"/>
              <a:buChar char="-"/>
            </a:pPr>
            <a:endParaRPr lang="zh-CN" altLang="en-US" sz="1000" b="1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>
                <a:solidFill>
                  <a:srgbClr val="800080"/>
                </a:solidFill>
              </a:rPr>
              <a:t>   </a:t>
            </a:r>
            <a:r>
              <a:rPr lang="zh-CN" altLang="en-US" sz="2400" b="1"/>
              <a:t>设 </a:t>
            </a:r>
            <a:r>
              <a:rPr lang="en-US" altLang="zh-CN" sz="2400" b="1" i="1"/>
              <a:t>A  </a:t>
            </a:r>
            <a:r>
              <a:rPr lang="zh-CN" altLang="en-US" sz="2400" b="1"/>
              <a:t>的产生式</a:t>
            </a:r>
            <a:r>
              <a:rPr lang="en-US" altLang="zh-CN" sz="2400" b="1"/>
              <a:t>:</a:t>
            </a:r>
          </a:p>
          <a:p>
            <a:pPr>
              <a:buClrTx/>
              <a:buFont typeface="Symbol" pitchFamily="18" charset="2"/>
              <a:buNone/>
            </a:pPr>
            <a:endParaRPr lang="en-US" altLang="zh-CN" sz="1000" b="1"/>
          </a:p>
          <a:p>
            <a:pPr>
              <a:buClrTx/>
              <a:buFont typeface="Symbol" pitchFamily="18" charset="2"/>
              <a:buNone/>
            </a:pPr>
            <a:r>
              <a:rPr lang="en-US" altLang="zh-CN" sz="2800" b="1">
                <a:solidFill>
                  <a:srgbClr val="800080"/>
                </a:solidFill>
              </a:rPr>
              <a:t>    </a:t>
            </a:r>
            <a:r>
              <a:rPr lang="en-US" altLang="zh-CN" sz="2400" b="1" i="1"/>
              <a:t>A</a:t>
            </a:r>
            <a:r>
              <a:rPr lang="en-US" altLang="zh-CN" sz="2400" b="1"/>
              <a:t> </a:t>
            </a:r>
            <a:r>
              <a:rPr lang="en-US" altLang="zh-CN" sz="2400" b="1">
                <a:latin typeface="楷体_GB2312" pitchFamily="49" charset="-122"/>
                <a:sym typeface="Symbol" pitchFamily="18" charset="2"/>
              </a:rPr>
              <a:t></a:t>
            </a:r>
            <a:r>
              <a:rPr lang="en-US" altLang="zh-CN" sz="2400" b="1"/>
              <a:t> </a:t>
            </a:r>
            <a:r>
              <a:rPr lang="en-US" altLang="zh-CN" sz="2400" b="1" i="1"/>
              <a:t>u</a:t>
            </a:r>
            <a:r>
              <a:rPr lang="en-US" altLang="zh-CN" sz="2400" b="1" baseline="-25000"/>
              <a:t>1</a:t>
            </a:r>
            <a:r>
              <a:rPr lang="en-US" altLang="zh-CN" sz="2400" b="1">
                <a:latin typeface="楷体_GB2312" pitchFamily="49" charset="-122"/>
                <a:sym typeface="Symbol" pitchFamily="18" charset="2"/>
              </a:rPr>
              <a:t></a:t>
            </a:r>
            <a:r>
              <a:rPr lang="en-US" altLang="zh-CN" sz="2400" b="1" i="1"/>
              <a:t>u</a:t>
            </a:r>
            <a:r>
              <a:rPr lang="en-US" altLang="zh-CN" sz="2400" b="1" baseline="-25000"/>
              <a:t>2</a:t>
            </a:r>
            <a:r>
              <a:rPr lang="en-US" altLang="zh-CN" sz="2400" b="1">
                <a:latin typeface="楷体_GB2312" pitchFamily="49" charset="-122"/>
                <a:sym typeface="Symbol" pitchFamily="18" charset="2"/>
              </a:rPr>
              <a:t></a:t>
            </a:r>
            <a:r>
              <a:rPr lang="en-US" altLang="zh-CN" sz="2400" b="1"/>
              <a:t>...</a:t>
            </a:r>
            <a:r>
              <a:rPr lang="en-US" altLang="zh-CN" sz="2400" b="1">
                <a:latin typeface="楷体_GB2312" pitchFamily="49" charset="-122"/>
                <a:sym typeface="Symbol" pitchFamily="18" charset="2"/>
              </a:rPr>
              <a:t></a:t>
            </a:r>
            <a:r>
              <a:rPr lang="en-US" altLang="zh-CN" sz="2400" b="1" i="1"/>
              <a:t>u</a:t>
            </a:r>
            <a:r>
              <a:rPr lang="en-US" altLang="zh-CN" sz="2400" b="1" i="1" baseline="-25000"/>
              <a:t>n</a:t>
            </a:r>
            <a:r>
              <a:rPr lang="en-US" altLang="zh-CN" sz="2400" b="1"/>
              <a:t>,</a:t>
            </a:r>
          </a:p>
          <a:p>
            <a:pPr>
              <a:buClrTx/>
              <a:buFont typeface="Symbol" pitchFamily="18" charset="2"/>
              <a:buNone/>
            </a:pPr>
            <a:endParaRPr lang="en-US" altLang="zh-CN" sz="1000" b="1"/>
          </a:p>
          <a:p>
            <a:pPr>
              <a:buClrTx/>
              <a:buFont typeface="Symbol" pitchFamily="18" charset="2"/>
              <a:buNone/>
            </a:pPr>
            <a:r>
              <a:rPr lang="en-US" altLang="zh-CN" sz="2800" b="1"/>
              <a:t>   </a:t>
            </a:r>
            <a:r>
              <a:rPr lang="zh-CN" altLang="en-US" sz="2400" b="1"/>
              <a:t>相对于非终结符 </a:t>
            </a:r>
            <a:r>
              <a:rPr lang="en-US" altLang="zh-CN" sz="2400" b="1" i="1"/>
              <a:t>A</a:t>
            </a:r>
          </a:p>
          <a:p>
            <a:pPr>
              <a:buClrTx/>
              <a:buFont typeface="Symbol" pitchFamily="18" charset="2"/>
              <a:buNone/>
            </a:pPr>
            <a:r>
              <a:rPr lang="en-US" altLang="zh-CN" sz="2800" b="1"/>
              <a:t>   </a:t>
            </a:r>
            <a:r>
              <a:rPr lang="zh-CN" altLang="en-US" sz="2400" b="1"/>
              <a:t>的递归下降子程序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400" b="1"/>
              <a:t>    </a:t>
            </a:r>
            <a:r>
              <a:rPr lang="en-US" altLang="zh-CN" sz="2400"/>
              <a:t>ParseA</a:t>
            </a:r>
            <a:r>
              <a:rPr lang="en-US" altLang="zh-CN" sz="2400" b="1"/>
              <a:t> </a:t>
            </a:r>
            <a:r>
              <a:rPr lang="zh-CN" altLang="en-US" sz="2400" b="1"/>
              <a:t>的一般结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/>
              <a:t>   </a:t>
            </a:r>
            <a:r>
              <a:rPr lang="zh-CN" altLang="en-US" sz="2400" b="1"/>
              <a:t>构如右图所示</a:t>
            </a:r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539750" y="1412875"/>
            <a:ext cx="36718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非终结符对应的</a:t>
            </a:r>
          </a:p>
          <a:p>
            <a:pPr>
              <a:buClrTx/>
            </a:pP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   递归下降</a:t>
            </a:r>
            <a:r>
              <a:rPr lang="zh-CN" altLang="en-US" sz="3200" b="1">
                <a:solidFill>
                  <a:srgbClr val="800080"/>
                </a:solidFill>
              </a:rPr>
              <a:t>子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程序</a:t>
            </a:r>
          </a:p>
        </p:txBody>
      </p:sp>
      <p:sp>
        <p:nvSpPr>
          <p:cNvPr id="472076" name="Rectangle 12"/>
          <p:cNvSpPr>
            <a:spLocks noChangeArrowheads="1"/>
          </p:cNvSpPr>
          <p:nvPr/>
        </p:nvSpPr>
        <p:spPr bwMode="auto">
          <a:xfrm>
            <a:off x="4500563" y="1125538"/>
            <a:ext cx="4319587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ParseA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switch (</a:t>
            </a:r>
            <a:r>
              <a:rPr lang="en-US" altLang="zh-CN" dirty="0" err="1"/>
              <a:t>lookahead</a:t>
            </a:r>
            <a:r>
              <a:rPr lang="en-US" altLang="zh-CN" dirty="0"/>
              <a:t>)  {</a:t>
            </a:r>
          </a:p>
          <a:p>
            <a:r>
              <a:rPr lang="en-US" altLang="zh-CN" dirty="0"/>
              <a:t>          case </a:t>
            </a:r>
            <a:r>
              <a:rPr lang="en-US" altLang="zh-CN" b="1" dirty="0"/>
              <a:t>Select</a:t>
            </a:r>
            <a:r>
              <a:rPr lang="en-US" altLang="zh-CN" dirty="0"/>
              <a:t>(</a:t>
            </a:r>
            <a:r>
              <a:rPr lang="en-US" altLang="zh-CN" b="1" i="1" dirty="0"/>
              <a:t>A</a:t>
            </a:r>
            <a:r>
              <a:rPr lang="en-US" altLang="zh-CN" b="1" dirty="0">
                <a:sym typeface="Symbol" pitchFamily="18" charset="2"/>
              </a:rPr>
              <a:t></a:t>
            </a:r>
            <a:r>
              <a:rPr lang="en-US" altLang="zh-CN" b="1" i="1" dirty="0"/>
              <a:t>u</a:t>
            </a:r>
            <a:r>
              <a:rPr lang="en-US" altLang="zh-CN" b="1" baseline="-25000" dirty="0"/>
              <a:t>1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            /* code to recognize </a:t>
            </a:r>
            <a:r>
              <a:rPr lang="en-US" altLang="zh-CN" b="1" i="1" dirty="0"/>
              <a:t>u</a:t>
            </a:r>
            <a:r>
              <a:rPr lang="en-US" altLang="zh-CN" b="1" baseline="-25000" dirty="0"/>
              <a:t>1</a:t>
            </a:r>
            <a:r>
              <a:rPr lang="en-US" altLang="zh-CN" dirty="0"/>
              <a:t> */</a:t>
            </a:r>
          </a:p>
          <a:p>
            <a:r>
              <a:rPr lang="en-US" altLang="zh-CN" dirty="0"/>
              <a:t>                break;</a:t>
            </a:r>
          </a:p>
          <a:p>
            <a:r>
              <a:rPr lang="en-US" altLang="zh-CN" dirty="0"/>
              <a:t>         case </a:t>
            </a:r>
            <a:r>
              <a:rPr lang="en-US" altLang="zh-CN" b="1" dirty="0"/>
              <a:t>Select</a:t>
            </a:r>
            <a:r>
              <a:rPr lang="en-US" altLang="zh-CN" dirty="0"/>
              <a:t>(</a:t>
            </a:r>
            <a:r>
              <a:rPr lang="en-US" altLang="zh-CN" b="1" i="1" dirty="0"/>
              <a:t>A</a:t>
            </a:r>
            <a:r>
              <a:rPr lang="en-US" altLang="zh-CN" b="1" dirty="0">
                <a:sym typeface="Symbol" pitchFamily="18" charset="2"/>
              </a:rPr>
              <a:t></a:t>
            </a:r>
            <a:r>
              <a:rPr lang="en-US" altLang="zh-CN" b="1" i="1" dirty="0"/>
              <a:t>u</a:t>
            </a:r>
            <a:r>
              <a:rPr lang="en-US" altLang="zh-CN" b="1" baseline="-25000" dirty="0"/>
              <a:t>2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            /* code to recognize </a:t>
            </a:r>
            <a:r>
              <a:rPr lang="en-US" altLang="zh-CN" b="1" i="1" dirty="0"/>
              <a:t>u</a:t>
            </a:r>
            <a:r>
              <a:rPr lang="en-US" altLang="zh-CN" b="1" baseline="-25000" dirty="0"/>
              <a:t>2</a:t>
            </a:r>
            <a:r>
              <a:rPr lang="en-US" altLang="zh-CN" dirty="0"/>
              <a:t> */</a:t>
            </a:r>
          </a:p>
          <a:p>
            <a:r>
              <a:rPr lang="en-US" altLang="zh-CN" dirty="0"/>
              <a:t>                break;</a:t>
            </a:r>
          </a:p>
          <a:p>
            <a:r>
              <a:rPr lang="en-US" altLang="zh-CN" dirty="0"/>
              <a:t>         ...</a:t>
            </a:r>
          </a:p>
          <a:p>
            <a:r>
              <a:rPr lang="en-US" altLang="zh-CN" dirty="0"/>
              <a:t>         case </a:t>
            </a:r>
            <a:r>
              <a:rPr lang="en-US" altLang="zh-CN" b="1" dirty="0"/>
              <a:t>Select</a:t>
            </a:r>
            <a:r>
              <a:rPr lang="en-US" altLang="zh-CN" dirty="0"/>
              <a:t>(</a:t>
            </a:r>
            <a:r>
              <a:rPr lang="en-US" altLang="zh-CN" b="1" i="1" dirty="0" err="1"/>
              <a:t>A</a:t>
            </a:r>
            <a:r>
              <a:rPr lang="en-US" altLang="zh-CN" b="1" dirty="0" err="1">
                <a:sym typeface="Symbol" pitchFamily="18" charset="2"/>
              </a:rPr>
              <a:t></a:t>
            </a:r>
            <a:r>
              <a:rPr lang="en-US" altLang="zh-CN" b="1" i="1" dirty="0" err="1"/>
              <a:t>u</a:t>
            </a:r>
            <a:r>
              <a:rPr lang="en-US" altLang="zh-CN" b="1" i="1" baseline="-25000" dirty="0" err="1"/>
              <a:t>n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            /* code to recognize </a:t>
            </a:r>
            <a:r>
              <a:rPr lang="en-US" altLang="zh-CN" b="1" i="1" dirty="0"/>
              <a:t>u</a:t>
            </a:r>
            <a:r>
              <a:rPr lang="en-US" altLang="zh-CN" b="1" i="1" baseline="-25000" dirty="0"/>
              <a:t>n</a:t>
            </a:r>
            <a:r>
              <a:rPr lang="en-US" altLang="zh-CN" dirty="0"/>
              <a:t> */</a:t>
            </a:r>
          </a:p>
          <a:p>
            <a:r>
              <a:rPr lang="en-US" altLang="zh-CN" dirty="0"/>
              <a:t>               break;</a:t>
            </a:r>
          </a:p>
          <a:p>
            <a:r>
              <a:rPr lang="en-US" altLang="zh-CN" dirty="0"/>
              <a:t>         default: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printf</a:t>
            </a:r>
            <a:r>
              <a:rPr lang="en-US" altLang="zh-CN" dirty="0"/>
              <a:t>("syntax error \n");</a:t>
            </a:r>
          </a:p>
          <a:p>
            <a:r>
              <a:rPr lang="en-US" altLang="zh-CN" dirty="0"/>
              <a:t>                exit(0);</a:t>
            </a:r>
          </a:p>
          <a:p>
            <a:r>
              <a:rPr lang="en-US" altLang="zh-CN" dirty="0"/>
              <a:t>   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59397" name="Rectangle 13"/>
          <p:cNvSpPr>
            <a:spLocks noChangeArrowheads="1"/>
          </p:cNvSpPr>
          <p:nvPr/>
        </p:nvSpPr>
        <p:spPr bwMode="auto">
          <a:xfrm>
            <a:off x="1187450" y="188913"/>
            <a:ext cx="6121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递归下降 </a:t>
            </a:r>
            <a:r>
              <a:rPr lang="en-US" altLang="zh-CN" sz="3600">
                <a:solidFill>
                  <a:srgbClr val="800080"/>
                </a:solidFill>
              </a:rPr>
              <a:t>LL</a:t>
            </a:r>
            <a:r>
              <a:rPr lang="zh-CN" altLang="en-US" sz="3600">
                <a:solidFill>
                  <a:srgbClr val="800080"/>
                </a:solidFill>
              </a:rPr>
              <a:t>（</a:t>
            </a:r>
            <a:r>
              <a:rPr lang="en-US" altLang="zh-CN" sz="3600">
                <a:solidFill>
                  <a:srgbClr val="800080"/>
                </a:solidFill>
              </a:rPr>
              <a:t>1</a:t>
            </a:r>
            <a:r>
              <a:rPr lang="zh-CN" altLang="en-US" sz="36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分析程序</a:t>
            </a:r>
          </a:p>
        </p:txBody>
      </p:sp>
      <p:sp>
        <p:nvSpPr>
          <p:cNvPr id="59398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9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0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1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7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3"/>
          <p:cNvSpPr>
            <a:spLocks noChangeArrowheads="1"/>
          </p:cNvSpPr>
          <p:nvPr/>
        </p:nvSpPr>
        <p:spPr bwMode="auto">
          <a:xfrm>
            <a:off x="755650" y="1125538"/>
            <a:ext cx="8137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>
                <a:solidFill>
                  <a:srgbClr val="800080"/>
                </a:solidFill>
              </a:rPr>
              <a:t>接上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例 </a:t>
            </a:r>
            <a:r>
              <a:rPr lang="zh-CN" altLang="en-US" sz="2800" b="1">
                <a:latin typeface="楷体_GB2312" pitchFamily="49" charset="-122"/>
              </a:rPr>
              <a:t>针对文法</a:t>
            </a:r>
            <a:r>
              <a:rPr lang="en-US" altLang="zh-CN" sz="2800">
                <a:solidFill>
                  <a:srgbClr val="800080"/>
                </a:solidFill>
              </a:rPr>
              <a:t>G(S)</a:t>
            </a:r>
            <a:r>
              <a:rPr lang="zh-CN" altLang="en-US" sz="2800" b="1"/>
              <a:t>构造的递归下降分析程序</a:t>
            </a:r>
            <a:endParaRPr lang="zh-CN" altLang="en-US" sz="2400" b="1" i="1"/>
          </a:p>
        </p:txBody>
      </p:sp>
      <p:sp>
        <p:nvSpPr>
          <p:cNvPr id="60419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0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1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2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5155" name="Rectangle 19"/>
          <p:cNvSpPr>
            <a:spLocks noChangeArrowheads="1"/>
          </p:cNvSpPr>
          <p:nvPr/>
        </p:nvSpPr>
        <p:spPr bwMode="auto">
          <a:xfrm>
            <a:off x="971550" y="4078288"/>
            <a:ext cx="3384550" cy="259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void </a:t>
            </a:r>
            <a:r>
              <a:rPr lang="en-US" altLang="zh-CN" dirty="0" err="1">
                <a:solidFill>
                  <a:srgbClr val="800080"/>
                </a:solidFill>
              </a:rPr>
              <a:t>ParseS</a:t>
            </a:r>
            <a:r>
              <a:rPr lang="en-US" altLang="zh-CN" dirty="0">
                <a:solidFill>
                  <a:srgbClr val="800080"/>
                </a:solidFill>
              </a:rPr>
              <a:t>( )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{  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 switch (lookahead)</a:t>
            </a:r>
            <a:r>
              <a:rPr lang="en-US" altLang="zh-CN" sz="2400" dirty="0">
                <a:solidFill>
                  <a:srgbClr val="800080"/>
                </a:solidFill>
              </a:rPr>
              <a:t>  </a:t>
            </a:r>
            <a:r>
              <a:rPr lang="en-US" altLang="zh-CN" dirty="0">
                <a:solidFill>
                  <a:srgbClr val="800080"/>
                </a:solidFill>
              </a:rPr>
              <a:t>{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       case a: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           </a:t>
            </a:r>
            <a:r>
              <a:rPr lang="en-US" altLang="zh-CN" dirty="0" err="1">
                <a:solidFill>
                  <a:srgbClr val="800080"/>
                </a:solidFill>
              </a:rPr>
              <a:t>ParseA</a:t>
            </a:r>
            <a:r>
              <a:rPr lang="en-US" altLang="zh-CN" dirty="0">
                <a:solidFill>
                  <a:srgbClr val="800080"/>
                </a:solidFill>
              </a:rPr>
              <a:t>( );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           </a:t>
            </a:r>
            <a:r>
              <a:rPr lang="en-US" altLang="zh-CN" dirty="0" err="1">
                <a:solidFill>
                  <a:srgbClr val="800080"/>
                </a:solidFill>
              </a:rPr>
              <a:t>MatchToken</a:t>
            </a:r>
            <a:r>
              <a:rPr lang="en-US" altLang="zh-CN" dirty="0">
                <a:solidFill>
                  <a:srgbClr val="800080"/>
                </a:solidFill>
              </a:rPr>
              <a:t>(a);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           </a:t>
            </a:r>
            <a:r>
              <a:rPr lang="en-US" altLang="zh-CN" dirty="0" err="1">
                <a:solidFill>
                  <a:srgbClr val="800080"/>
                </a:solidFill>
              </a:rPr>
              <a:t>ParseS</a:t>
            </a:r>
            <a:r>
              <a:rPr lang="en-US" altLang="zh-CN" dirty="0">
                <a:solidFill>
                  <a:srgbClr val="800080"/>
                </a:solidFill>
              </a:rPr>
              <a:t>( );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           break;</a:t>
            </a:r>
          </a:p>
        </p:txBody>
      </p:sp>
      <p:sp>
        <p:nvSpPr>
          <p:cNvPr id="60424" name="Rectangle 20"/>
          <p:cNvSpPr>
            <a:spLocks noChangeArrowheads="1"/>
          </p:cNvSpPr>
          <p:nvPr/>
        </p:nvSpPr>
        <p:spPr bwMode="auto">
          <a:xfrm>
            <a:off x="1187450" y="1773238"/>
            <a:ext cx="338455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en-US" altLang="zh-CN" dirty="0">
                <a:solidFill>
                  <a:srgbClr val="800080"/>
                </a:solidFill>
              </a:rPr>
              <a:t>G(S)</a:t>
            </a:r>
            <a:r>
              <a:rPr lang="en-US" altLang="zh-CN" dirty="0"/>
              <a:t>:   </a:t>
            </a:r>
            <a:r>
              <a:rPr lang="en-US" altLang="zh-CN" b="1" i="1" dirty="0"/>
              <a:t>S </a:t>
            </a:r>
            <a:r>
              <a:rPr lang="en-US" altLang="zh-CN" b="1" dirty="0">
                <a:sym typeface="Symbol" pitchFamily="18" charset="2"/>
              </a:rPr>
              <a:t></a:t>
            </a:r>
            <a:r>
              <a:rPr lang="en-US" altLang="zh-CN" b="1" i="1" dirty="0"/>
              <a:t> </a:t>
            </a:r>
            <a:r>
              <a:rPr lang="en-US" altLang="zh-CN" b="1" i="1" dirty="0" err="1"/>
              <a:t>AaS</a:t>
            </a:r>
            <a:r>
              <a:rPr lang="en-US" altLang="zh-CN" b="1" i="1" dirty="0"/>
              <a:t> </a:t>
            </a:r>
            <a:r>
              <a:rPr lang="en-US" altLang="zh-CN" b="1" dirty="0">
                <a:sym typeface="Symbol" pitchFamily="18" charset="2"/>
              </a:rPr>
              <a:t></a:t>
            </a:r>
            <a:r>
              <a:rPr lang="en-US" altLang="zh-CN" b="1" dirty="0"/>
              <a:t> </a:t>
            </a:r>
            <a:r>
              <a:rPr lang="en-US" altLang="zh-CN" b="1" i="1" dirty="0" err="1"/>
              <a:t>BbS</a:t>
            </a:r>
            <a:r>
              <a:rPr lang="en-US" altLang="zh-CN" b="1" dirty="0">
                <a:sym typeface="Symbol" pitchFamily="18" charset="2"/>
              </a:rPr>
              <a:t></a:t>
            </a:r>
            <a:r>
              <a:rPr lang="en-US" altLang="zh-CN" b="1" i="1" dirty="0"/>
              <a:t> d</a:t>
            </a:r>
          </a:p>
          <a:p>
            <a:r>
              <a:rPr lang="en-US" altLang="zh-CN" b="1" i="1" dirty="0"/>
              <a:t>            A </a:t>
            </a:r>
            <a:r>
              <a:rPr lang="en-US" altLang="zh-CN" b="1" dirty="0">
                <a:sym typeface="Symbol" pitchFamily="18" charset="2"/>
              </a:rPr>
              <a:t></a:t>
            </a:r>
            <a:r>
              <a:rPr lang="en-US" altLang="zh-CN" b="1" i="1" dirty="0"/>
              <a:t> a</a:t>
            </a:r>
          </a:p>
          <a:p>
            <a:r>
              <a:rPr lang="en-US" altLang="zh-CN" b="1" i="1" dirty="0"/>
              <a:t>            B </a:t>
            </a:r>
            <a:r>
              <a:rPr lang="en-US" altLang="zh-CN" b="1" dirty="0">
                <a:sym typeface="Symbol" pitchFamily="18" charset="2"/>
              </a:rPr>
              <a:t></a:t>
            </a:r>
            <a:r>
              <a:rPr lang="en-US" altLang="zh-CN" b="1" i="1" dirty="0"/>
              <a:t> </a:t>
            </a:r>
            <a:r>
              <a:rPr lang="en-US" altLang="zh-CN" b="1" i="1" dirty="0">
                <a:sym typeface="Symbol" pitchFamily="18" charset="2"/>
              </a:rPr>
              <a:t></a:t>
            </a:r>
            <a:r>
              <a:rPr lang="en-US" altLang="zh-CN" b="1" i="1" dirty="0"/>
              <a:t> </a:t>
            </a:r>
            <a:r>
              <a:rPr lang="en-US" altLang="zh-CN" b="1" dirty="0">
                <a:sym typeface="Symbol" pitchFamily="18" charset="2"/>
              </a:rPr>
              <a:t></a:t>
            </a:r>
            <a:r>
              <a:rPr lang="en-US" altLang="zh-CN" b="1" i="1" dirty="0"/>
              <a:t> c</a:t>
            </a:r>
          </a:p>
          <a:p>
            <a:endParaRPr lang="en-US" altLang="zh-CN" sz="800" b="1" i="1" dirty="0"/>
          </a:p>
          <a:p>
            <a:r>
              <a:rPr lang="en-US" altLang="zh-CN" b="1" dirty="0"/>
              <a:t>Select</a:t>
            </a:r>
            <a:r>
              <a:rPr lang="pt-BR" altLang="zh-CN" dirty="0"/>
              <a:t>(</a:t>
            </a:r>
            <a:r>
              <a:rPr lang="en-US" altLang="zh-CN" i="1" dirty="0" err="1"/>
              <a:t>S</a:t>
            </a:r>
            <a:r>
              <a:rPr lang="en-US" altLang="zh-CN" dirty="0" err="1">
                <a:sym typeface="Symbol" pitchFamily="18" charset="2"/>
              </a:rPr>
              <a:t></a:t>
            </a:r>
            <a:r>
              <a:rPr lang="en-US" altLang="zh-CN" i="1" dirty="0" err="1"/>
              <a:t>AaS</a:t>
            </a:r>
            <a:r>
              <a:rPr lang="pt-BR" altLang="zh-CN" dirty="0"/>
              <a:t>) = {</a:t>
            </a:r>
            <a:r>
              <a:rPr lang="pt-BR" altLang="zh-CN" i="1" dirty="0"/>
              <a:t>a</a:t>
            </a:r>
            <a:r>
              <a:rPr lang="pt-BR" altLang="zh-CN" dirty="0"/>
              <a:t>}</a:t>
            </a:r>
          </a:p>
          <a:p>
            <a:r>
              <a:rPr lang="en-US" altLang="zh-CN" b="1" dirty="0"/>
              <a:t>Select</a:t>
            </a:r>
            <a:r>
              <a:rPr lang="pt-BR" altLang="zh-CN" dirty="0"/>
              <a:t>(</a:t>
            </a:r>
            <a:r>
              <a:rPr lang="en-US" altLang="zh-CN" i="1" dirty="0" err="1"/>
              <a:t>S</a:t>
            </a:r>
            <a:r>
              <a:rPr lang="en-US" altLang="zh-CN" dirty="0" err="1">
                <a:sym typeface="Symbol" pitchFamily="18" charset="2"/>
              </a:rPr>
              <a:t></a:t>
            </a:r>
            <a:r>
              <a:rPr lang="en-US" altLang="zh-CN" i="1" dirty="0" err="1"/>
              <a:t>BbS</a:t>
            </a:r>
            <a:r>
              <a:rPr lang="pt-BR" altLang="zh-CN" dirty="0"/>
              <a:t>) = {</a:t>
            </a:r>
            <a:r>
              <a:rPr lang="pt-BR" altLang="zh-CN" i="1" dirty="0"/>
              <a:t>c,b</a:t>
            </a:r>
            <a:r>
              <a:rPr lang="pt-BR" altLang="zh-CN" dirty="0"/>
              <a:t>} </a:t>
            </a:r>
            <a:endParaRPr lang="en-US" altLang="zh-CN" dirty="0"/>
          </a:p>
          <a:p>
            <a:r>
              <a:rPr lang="en-US" altLang="zh-CN" b="1" dirty="0"/>
              <a:t>Select</a:t>
            </a:r>
            <a:r>
              <a:rPr lang="pt-BR" altLang="zh-CN" dirty="0"/>
              <a:t>(</a:t>
            </a:r>
            <a:r>
              <a:rPr lang="en-US" altLang="zh-CN" i="1" dirty="0" err="1"/>
              <a:t>S</a:t>
            </a:r>
            <a:r>
              <a:rPr lang="en-US" altLang="zh-CN" dirty="0" err="1">
                <a:sym typeface="Symbol" pitchFamily="18" charset="2"/>
              </a:rPr>
              <a:t></a:t>
            </a:r>
            <a:r>
              <a:rPr lang="en-US" altLang="zh-CN" i="1" dirty="0" err="1"/>
              <a:t>d</a:t>
            </a:r>
            <a:r>
              <a:rPr lang="pt-BR" altLang="zh-CN" dirty="0"/>
              <a:t>) = {</a:t>
            </a:r>
            <a:r>
              <a:rPr lang="pt-BR" altLang="zh-CN" i="1" dirty="0"/>
              <a:t>d</a:t>
            </a:r>
            <a:r>
              <a:rPr lang="pt-BR" altLang="zh-CN" dirty="0"/>
              <a:t>}</a:t>
            </a:r>
            <a:endParaRPr lang="en-US" altLang="zh-CN" dirty="0"/>
          </a:p>
        </p:txBody>
      </p:sp>
      <p:sp>
        <p:nvSpPr>
          <p:cNvPr id="475157" name="Rectangle 21"/>
          <p:cNvSpPr>
            <a:spLocks noChangeArrowheads="1"/>
          </p:cNvSpPr>
          <p:nvPr/>
        </p:nvSpPr>
        <p:spPr bwMode="auto">
          <a:xfrm>
            <a:off x="4859338" y="875209"/>
            <a:ext cx="3960812" cy="5632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       case </a:t>
            </a:r>
            <a:r>
              <a:rPr lang="en-US" altLang="zh-CN" dirty="0" err="1">
                <a:solidFill>
                  <a:srgbClr val="800080"/>
                </a:solidFill>
              </a:rPr>
              <a:t>b,c</a:t>
            </a:r>
            <a:r>
              <a:rPr lang="en-US" altLang="zh-CN" dirty="0">
                <a:solidFill>
                  <a:srgbClr val="800080"/>
                </a:solidFill>
              </a:rPr>
              <a:t>: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           </a:t>
            </a:r>
            <a:r>
              <a:rPr lang="en-US" altLang="zh-CN" dirty="0" err="1">
                <a:solidFill>
                  <a:srgbClr val="800080"/>
                </a:solidFill>
              </a:rPr>
              <a:t>ParseB</a:t>
            </a:r>
            <a:r>
              <a:rPr lang="en-US" altLang="zh-CN" dirty="0">
                <a:solidFill>
                  <a:srgbClr val="800080"/>
                </a:solidFill>
              </a:rPr>
              <a:t>( );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           </a:t>
            </a:r>
            <a:r>
              <a:rPr lang="en-US" altLang="zh-CN" dirty="0" err="1">
                <a:solidFill>
                  <a:srgbClr val="800080"/>
                </a:solidFill>
              </a:rPr>
              <a:t>MatchToken</a:t>
            </a:r>
            <a:r>
              <a:rPr lang="en-US" altLang="zh-CN" dirty="0">
                <a:solidFill>
                  <a:srgbClr val="800080"/>
                </a:solidFill>
              </a:rPr>
              <a:t>(b);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           </a:t>
            </a:r>
            <a:r>
              <a:rPr lang="en-US" altLang="zh-CN" dirty="0" err="1">
                <a:solidFill>
                  <a:srgbClr val="800080"/>
                </a:solidFill>
              </a:rPr>
              <a:t>ParseS</a:t>
            </a:r>
            <a:r>
              <a:rPr lang="en-US" altLang="zh-CN" dirty="0">
                <a:solidFill>
                  <a:srgbClr val="800080"/>
                </a:solidFill>
              </a:rPr>
              <a:t>( );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           break;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       case d: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           </a:t>
            </a:r>
            <a:r>
              <a:rPr lang="en-US" altLang="zh-CN" dirty="0" err="1">
                <a:solidFill>
                  <a:srgbClr val="800080"/>
                </a:solidFill>
              </a:rPr>
              <a:t>MatchToken</a:t>
            </a:r>
            <a:r>
              <a:rPr lang="en-US" altLang="zh-CN" dirty="0">
                <a:solidFill>
                  <a:srgbClr val="800080"/>
                </a:solidFill>
              </a:rPr>
              <a:t>(d);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           break;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       default: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           </a:t>
            </a:r>
            <a:r>
              <a:rPr lang="en-US" altLang="zh-CN" dirty="0" err="1">
                <a:solidFill>
                  <a:srgbClr val="800080"/>
                </a:solidFill>
              </a:rPr>
              <a:t>printf</a:t>
            </a:r>
            <a:r>
              <a:rPr lang="en-US" altLang="zh-CN" dirty="0">
                <a:solidFill>
                  <a:srgbClr val="800080"/>
                </a:solidFill>
              </a:rPr>
              <a:t>("syntax error \n")  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           exit(0); }}</a:t>
            </a:r>
          </a:p>
          <a:p>
            <a:pPr indent="266700"/>
            <a:r>
              <a:rPr lang="en-US" altLang="zh-CN" b="1" i="1" dirty="0"/>
              <a:t>S </a:t>
            </a:r>
            <a:r>
              <a:rPr lang="en-US" altLang="zh-CN" b="1" i="1" dirty="0">
                <a:sym typeface="Symbol" pitchFamily="18" charset="2"/>
              </a:rPr>
              <a:t>=&gt;</a:t>
            </a:r>
            <a:r>
              <a:rPr lang="en-US" altLang="zh-CN" b="1" i="1" dirty="0"/>
              <a:t> </a:t>
            </a:r>
            <a:r>
              <a:rPr lang="en-US" altLang="zh-CN" b="1" i="1" dirty="0" err="1"/>
              <a:t>BbS</a:t>
            </a:r>
            <a:r>
              <a:rPr lang="en-US" altLang="zh-CN" b="1" i="1" dirty="0">
                <a:sym typeface="Symbol" pitchFamily="18" charset="2"/>
              </a:rPr>
              <a:t> =&gt;</a:t>
            </a:r>
            <a:r>
              <a:rPr lang="en-US" altLang="zh-CN" b="1" i="1" dirty="0"/>
              <a:t> </a:t>
            </a:r>
            <a:r>
              <a:rPr lang="en-US" altLang="zh-CN" b="1" i="1" dirty="0" err="1"/>
              <a:t>bS</a:t>
            </a:r>
            <a:r>
              <a:rPr lang="en-US" altLang="zh-CN" b="1" i="1" dirty="0">
                <a:sym typeface="Symbol" pitchFamily="18" charset="2"/>
              </a:rPr>
              <a:t> =&gt;</a:t>
            </a:r>
            <a:r>
              <a:rPr lang="en-US" altLang="zh-CN" b="1" i="1" dirty="0" err="1"/>
              <a:t>bd</a:t>
            </a:r>
            <a:r>
              <a:rPr lang="en-US" altLang="zh-CN" b="1" i="1" dirty="0"/>
              <a:t>#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Lookahead=#</a:t>
            </a:r>
          </a:p>
          <a:p>
            <a:pPr indent="266700"/>
            <a:r>
              <a:rPr lang="en-US" altLang="zh-CN" dirty="0" err="1">
                <a:solidFill>
                  <a:srgbClr val="800080"/>
                </a:solidFill>
              </a:rPr>
              <a:t>ParseS</a:t>
            </a:r>
            <a:r>
              <a:rPr lang="en-US" altLang="zh-CN" dirty="0">
                <a:solidFill>
                  <a:srgbClr val="800080"/>
                </a:solidFill>
              </a:rPr>
              <a:t>().        </a:t>
            </a:r>
            <a:r>
              <a:rPr lang="en-US" altLang="zh-CN" dirty="0" err="1">
                <a:solidFill>
                  <a:srgbClr val="800080"/>
                </a:solidFill>
              </a:rPr>
              <a:t>ParseB</a:t>
            </a:r>
            <a:r>
              <a:rPr lang="en-US" altLang="zh-CN" dirty="0">
                <a:solidFill>
                  <a:srgbClr val="800080"/>
                </a:solidFill>
              </a:rPr>
              <a:t>( )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{</a:t>
            </a:r>
            <a:r>
              <a:rPr lang="en-US" altLang="zh-CN" dirty="0" err="1">
                <a:solidFill>
                  <a:srgbClr val="800080"/>
                </a:solidFill>
              </a:rPr>
              <a:t>ParseB</a:t>
            </a:r>
            <a:r>
              <a:rPr lang="en-US" altLang="zh-CN" dirty="0">
                <a:solidFill>
                  <a:srgbClr val="800080"/>
                </a:solidFill>
              </a:rPr>
              <a:t>( );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en-US" altLang="zh-CN" dirty="0" err="1">
                <a:solidFill>
                  <a:srgbClr val="800080"/>
                </a:solidFill>
              </a:rPr>
              <a:t>MatchToken</a:t>
            </a:r>
            <a:r>
              <a:rPr lang="en-US" altLang="zh-CN" dirty="0">
                <a:solidFill>
                  <a:srgbClr val="800080"/>
                </a:solidFill>
              </a:rPr>
              <a:t>(b);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en-US" altLang="zh-CN" dirty="0" err="1">
                <a:solidFill>
                  <a:srgbClr val="800080"/>
                </a:solidFill>
              </a:rPr>
              <a:t>ParseS</a:t>
            </a:r>
            <a:r>
              <a:rPr lang="en-US" altLang="zh-CN" dirty="0">
                <a:solidFill>
                  <a:srgbClr val="800080"/>
                </a:solidFill>
              </a:rPr>
              <a:t>( );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}</a:t>
            </a:r>
          </a:p>
        </p:txBody>
      </p:sp>
      <p:sp>
        <p:nvSpPr>
          <p:cNvPr id="60426" name="Line 22"/>
          <p:cNvSpPr>
            <a:spLocks noChangeShapeType="1"/>
          </p:cNvSpPr>
          <p:nvPr/>
        </p:nvSpPr>
        <p:spPr bwMode="auto">
          <a:xfrm>
            <a:off x="4859338" y="1916113"/>
            <a:ext cx="0" cy="4608512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27" name="Rectangle 23"/>
          <p:cNvSpPr>
            <a:spLocks noChangeArrowheads="1"/>
          </p:cNvSpPr>
          <p:nvPr/>
        </p:nvSpPr>
        <p:spPr bwMode="auto">
          <a:xfrm>
            <a:off x="1187450" y="188913"/>
            <a:ext cx="6121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递归下降 </a:t>
            </a:r>
            <a:r>
              <a:rPr lang="en-US" altLang="zh-CN" sz="3600">
                <a:solidFill>
                  <a:srgbClr val="800080"/>
                </a:solidFill>
              </a:rPr>
              <a:t>LL</a:t>
            </a:r>
            <a:r>
              <a:rPr lang="zh-CN" altLang="en-US" sz="3600">
                <a:solidFill>
                  <a:srgbClr val="800080"/>
                </a:solidFill>
              </a:rPr>
              <a:t>（</a:t>
            </a:r>
            <a:r>
              <a:rPr lang="en-US" altLang="zh-CN" sz="3600">
                <a:solidFill>
                  <a:srgbClr val="800080"/>
                </a:solidFill>
              </a:rPr>
              <a:t>1</a:t>
            </a:r>
            <a:r>
              <a:rPr lang="zh-CN" altLang="en-US" sz="36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7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55" grpId="0"/>
      <p:bldP spid="47515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ChangeArrowheads="1"/>
          </p:cNvSpPr>
          <p:nvPr/>
        </p:nvSpPr>
        <p:spPr bwMode="auto">
          <a:xfrm>
            <a:off x="682625" y="1052513"/>
            <a:ext cx="8137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>
                <a:solidFill>
                  <a:srgbClr val="800080"/>
                </a:solidFill>
              </a:rPr>
              <a:t>接上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例 </a:t>
            </a:r>
            <a:r>
              <a:rPr lang="zh-CN" altLang="en-US" sz="2800" b="1">
                <a:latin typeface="楷体_GB2312" pitchFamily="49" charset="-122"/>
              </a:rPr>
              <a:t>针对文法</a:t>
            </a:r>
            <a:r>
              <a:rPr lang="en-US" altLang="zh-CN" sz="2800">
                <a:solidFill>
                  <a:srgbClr val="800080"/>
                </a:solidFill>
              </a:rPr>
              <a:t>G(S)</a:t>
            </a:r>
            <a:r>
              <a:rPr lang="en-US" altLang="zh-CN" sz="2800" b="1"/>
              <a:t> </a:t>
            </a:r>
            <a:r>
              <a:rPr lang="zh-CN" altLang="en-US" sz="2800" b="1"/>
              <a:t>构造的递归下降分析程序</a:t>
            </a:r>
            <a:endParaRPr lang="zh-CN" altLang="en-US" sz="2400" b="1" i="1"/>
          </a:p>
        </p:txBody>
      </p:sp>
      <p:sp>
        <p:nvSpPr>
          <p:cNvPr id="6144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6170" name="Rectangle 10"/>
          <p:cNvSpPr>
            <a:spLocks noChangeArrowheads="1"/>
          </p:cNvSpPr>
          <p:nvPr/>
        </p:nvSpPr>
        <p:spPr bwMode="auto">
          <a:xfrm>
            <a:off x="5364163" y="3284538"/>
            <a:ext cx="3600450" cy="3200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66700"/>
            <a:r>
              <a:rPr lang="en-US" altLang="zh-CN">
                <a:solidFill>
                  <a:srgbClr val="800080"/>
                </a:solidFill>
              </a:rPr>
              <a:t>void ParseA( )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</a:rPr>
              <a:t>{  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</a:rPr>
              <a:t>     if (lookahead==a)</a:t>
            </a:r>
            <a:r>
              <a:rPr lang="en-US" altLang="zh-CN" sz="2400">
                <a:solidFill>
                  <a:srgbClr val="800080"/>
                </a:solidFill>
              </a:rPr>
              <a:t>  </a:t>
            </a:r>
            <a:r>
              <a:rPr lang="en-US" altLang="zh-CN">
                <a:solidFill>
                  <a:srgbClr val="800080"/>
                </a:solidFill>
              </a:rPr>
              <a:t>{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</a:rPr>
              <a:t>          MatchToken(a);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</a:rPr>
              <a:t>     }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</a:rPr>
              <a:t>     else {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</a:rPr>
              <a:t>        printf("syntax error \n”);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</a:rPr>
              <a:t>        exit(0);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</a:rPr>
              <a:t>     }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</a:rPr>
              <a:t>}</a:t>
            </a:r>
          </a:p>
        </p:txBody>
      </p:sp>
      <p:sp>
        <p:nvSpPr>
          <p:cNvPr id="476171" name="Rectangle 11"/>
          <p:cNvSpPr>
            <a:spLocks noChangeArrowheads="1"/>
          </p:cNvSpPr>
          <p:nvPr/>
        </p:nvSpPr>
        <p:spPr bwMode="auto">
          <a:xfrm>
            <a:off x="5795963" y="1846263"/>
            <a:ext cx="23050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/>
              <a:t>Select</a:t>
            </a:r>
            <a:r>
              <a:rPr lang="pt-BR" altLang="zh-CN" dirty="0"/>
              <a:t>(</a:t>
            </a:r>
            <a:r>
              <a:rPr lang="en-US" altLang="zh-CN" i="1" dirty="0" err="1"/>
              <a:t>A</a:t>
            </a:r>
            <a:r>
              <a:rPr lang="en-US" altLang="zh-CN" dirty="0" err="1">
                <a:sym typeface="Symbol" pitchFamily="18" charset="2"/>
              </a:rPr>
              <a:t></a:t>
            </a:r>
            <a:r>
              <a:rPr lang="en-US" altLang="zh-CN" i="1" dirty="0" err="1">
                <a:sym typeface="Symbol" pitchFamily="18" charset="2"/>
              </a:rPr>
              <a:t>a</a:t>
            </a:r>
            <a:r>
              <a:rPr lang="pt-BR" altLang="zh-CN" dirty="0"/>
              <a:t>) = {</a:t>
            </a:r>
            <a:r>
              <a:rPr lang="pt-BR" altLang="zh-CN" i="1" dirty="0"/>
              <a:t>a</a:t>
            </a:r>
            <a:r>
              <a:rPr lang="pt-BR" altLang="zh-CN" dirty="0"/>
              <a:t>}</a:t>
            </a:r>
            <a:endParaRPr lang="en-US" altLang="zh-CN" dirty="0"/>
          </a:p>
          <a:p>
            <a:r>
              <a:rPr lang="en-US" altLang="zh-CN" b="1" dirty="0"/>
              <a:t>Select</a:t>
            </a:r>
            <a:r>
              <a:rPr lang="pt-BR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i="1" dirty="0">
                <a:sym typeface="Symbol" pitchFamily="18" charset="2"/>
              </a:rPr>
              <a:t></a:t>
            </a:r>
            <a:r>
              <a:rPr lang="pt-BR" altLang="zh-CN" dirty="0"/>
              <a:t>) = {</a:t>
            </a:r>
            <a:r>
              <a:rPr lang="pt-BR" altLang="zh-CN" i="1" dirty="0"/>
              <a:t>b</a:t>
            </a:r>
            <a:r>
              <a:rPr lang="pt-BR" altLang="zh-CN" dirty="0"/>
              <a:t>}</a:t>
            </a:r>
            <a:endParaRPr lang="zh-CN" altLang="pt-BR" b="1" dirty="0"/>
          </a:p>
          <a:p>
            <a:r>
              <a:rPr lang="en-US" altLang="zh-CN" b="1" dirty="0"/>
              <a:t>Select</a:t>
            </a:r>
            <a:r>
              <a:rPr lang="pt-BR" altLang="zh-CN" dirty="0"/>
              <a:t>(</a:t>
            </a:r>
            <a:r>
              <a:rPr lang="en-US" altLang="zh-CN" i="1" dirty="0" err="1"/>
              <a:t>B</a:t>
            </a:r>
            <a:r>
              <a:rPr lang="en-US" altLang="zh-CN" dirty="0" err="1">
                <a:sym typeface="Symbol" pitchFamily="18" charset="2"/>
              </a:rPr>
              <a:t></a:t>
            </a:r>
            <a:r>
              <a:rPr lang="en-US" altLang="zh-CN" i="1" dirty="0" err="1">
                <a:sym typeface="Symbol" pitchFamily="18" charset="2"/>
              </a:rPr>
              <a:t>c</a:t>
            </a:r>
            <a:r>
              <a:rPr lang="pt-BR" altLang="zh-CN" dirty="0"/>
              <a:t>) = {</a:t>
            </a:r>
            <a:r>
              <a:rPr lang="pt-BR" altLang="zh-CN" i="1" dirty="0"/>
              <a:t>c</a:t>
            </a:r>
            <a:r>
              <a:rPr lang="pt-BR" altLang="zh-CN" dirty="0"/>
              <a:t>}</a:t>
            </a:r>
            <a:endParaRPr lang="en-US" altLang="zh-CN" dirty="0"/>
          </a:p>
        </p:txBody>
      </p:sp>
      <p:sp>
        <p:nvSpPr>
          <p:cNvPr id="476172" name="Rectangle 12"/>
          <p:cNvSpPr>
            <a:spLocks noChangeArrowheads="1"/>
          </p:cNvSpPr>
          <p:nvPr/>
        </p:nvSpPr>
        <p:spPr bwMode="auto">
          <a:xfrm>
            <a:off x="1042988" y="2811463"/>
            <a:ext cx="3743325" cy="3930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void </a:t>
            </a:r>
            <a:r>
              <a:rPr lang="en-US" altLang="zh-CN" dirty="0" err="1">
                <a:solidFill>
                  <a:srgbClr val="800080"/>
                </a:solidFill>
              </a:rPr>
              <a:t>ParseB</a:t>
            </a:r>
            <a:r>
              <a:rPr lang="en-US" altLang="zh-CN" dirty="0">
                <a:solidFill>
                  <a:srgbClr val="800080"/>
                </a:solidFill>
              </a:rPr>
              <a:t>( )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{  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 if (lookahead==c)</a:t>
            </a:r>
            <a:r>
              <a:rPr lang="en-US" altLang="zh-CN" sz="2400" dirty="0">
                <a:solidFill>
                  <a:srgbClr val="800080"/>
                </a:solidFill>
              </a:rPr>
              <a:t>  </a:t>
            </a:r>
            <a:r>
              <a:rPr lang="en-US" altLang="zh-CN" dirty="0">
                <a:solidFill>
                  <a:srgbClr val="800080"/>
                </a:solidFill>
              </a:rPr>
              <a:t>{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      </a:t>
            </a:r>
            <a:r>
              <a:rPr lang="en-US" altLang="zh-CN" dirty="0" err="1">
                <a:solidFill>
                  <a:srgbClr val="800080"/>
                </a:solidFill>
              </a:rPr>
              <a:t>MatchToken</a:t>
            </a:r>
            <a:r>
              <a:rPr lang="en-US" altLang="zh-CN" dirty="0">
                <a:solidFill>
                  <a:srgbClr val="800080"/>
                </a:solidFill>
              </a:rPr>
              <a:t>(c);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 }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else if (lookahead==b) {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}</a:t>
            </a:r>
            <a:r>
              <a:rPr lang="en-US" altLang="zh-CN" sz="2400" dirty="0"/>
              <a:t> </a:t>
            </a:r>
          </a:p>
          <a:p>
            <a:pPr indent="266700"/>
            <a:r>
              <a:rPr lang="en-US" altLang="zh-CN" sz="2400" dirty="0"/>
              <a:t>   </a:t>
            </a:r>
            <a:r>
              <a:rPr lang="en-US" altLang="zh-CN" dirty="0">
                <a:solidFill>
                  <a:srgbClr val="800080"/>
                </a:solidFill>
              </a:rPr>
              <a:t>else {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    </a:t>
            </a:r>
            <a:r>
              <a:rPr lang="en-US" altLang="zh-CN" dirty="0" err="1">
                <a:solidFill>
                  <a:srgbClr val="800080"/>
                </a:solidFill>
              </a:rPr>
              <a:t>printf</a:t>
            </a:r>
            <a:r>
              <a:rPr lang="en-US" altLang="zh-CN" dirty="0">
                <a:solidFill>
                  <a:srgbClr val="800080"/>
                </a:solidFill>
              </a:rPr>
              <a:t>("syntax error \n”);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    exit(0);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}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}</a:t>
            </a:r>
          </a:p>
        </p:txBody>
      </p:sp>
      <p:sp>
        <p:nvSpPr>
          <p:cNvPr id="61450" name="Rectangle 13"/>
          <p:cNvSpPr>
            <a:spLocks noChangeArrowheads="1"/>
          </p:cNvSpPr>
          <p:nvPr/>
        </p:nvSpPr>
        <p:spPr bwMode="auto">
          <a:xfrm>
            <a:off x="1258888" y="1774825"/>
            <a:ext cx="33845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en-US" altLang="zh-CN">
                <a:solidFill>
                  <a:srgbClr val="800080"/>
                </a:solidFill>
              </a:rPr>
              <a:t>G(S)</a:t>
            </a:r>
            <a:r>
              <a:rPr lang="en-US" altLang="zh-CN"/>
              <a:t>:   </a:t>
            </a:r>
            <a:r>
              <a:rPr lang="en-US" altLang="zh-CN" b="1" i="1"/>
              <a:t>S </a:t>
            </a:r>
            <a:r>
              <a:rPr lang="en-US" altLang="zh-CN" b="1">
                <a:sym typeface="Symbol" pitchFamily="18" charset="2"/>
              </a:rPr>
              <a:t></a:t>
            </a:r>
            <a:r>
              <a:rPr lang="en-US" altLang="zh-CN" b="1" i="1"/>
              <a:t> AaS </a:t>
            </a:r>
            <a:r>
              <a:rPr lang="en-US" altLang="zh-CN" b="1">
                <a:sym typeface="Symbol" pitchFamily="18" charset="2"/>
              </a:rPr>
              <a:t></a:t>
            </a:r>
            <a:r>
              <a:rPr lang="en-US" altLang="zh-CN" b="1"/>
              <a:t> </a:t>
            </a:r>
            <a:r>
              <a:rPr lang="en-US" altLang="zh-CN" b="1" i="1"/>
              <a:t>BbS</a:t>
            </a:r>
            <a:r>
              <a:rPr lang="en-US" altLang="zh-CN" b="1">
                <a:sym typeface="Symbol" pitchFamily="18" charset="2"/>
              </a:rPr>
              <a:t></a:t>
            </a:r>
            <a:r>
              <a:rPr lang="en-US" altLang="zh-CN" b="1" i="1"/>
              <a:t> d</a:t>
            </a:r>
          </a:p>
          <a:p>
            <a:r>
              <a:rPr lang="en-US" altLang="zh-CN" b="1" i="1"/>
              <a:t>            A </a:t>
            </a:r>
            <a:r>
              <a:rPr lang="en-US" altLang="zh-CN" b="1">
                <a:sym typeface="Symbol" pitchFamily="18" charset="2"/>
              </a:rPr>
              <a:t></a:t>
            </a:r>
            <a:r>
              <a:rPr lang="en-US" altLang="zh-CN" b="1" i="1"/>
              <a:t> a</a:t>
            </a:r>
          </a:p>
          <a:p>
            <a:r>
              <a:rPr lang="en-US" altLang="zh-CN" b="1" i="1"/>
              <a:t>            B </a:t>
            </a:r>
            <a:r>
              <a:rPr lang="en-US" altLang="zh-CN" b="1">
                <a:sym typeface="Symbol" pitchFamily="18" charset="2"/>
              </a:rPr>
              <a:t></a:t>
            </a:r>
            <a:r>
              <a:rPr lang="en-US" altLang="zh-CN" b="1" i="1"/>
              <a:t> </a:t>
            </a:r>
            <a:r>
              <a:rPr lang="en-US" altLang="zh-CN" b="1" i="1">
                <a:sym typeface="Symbol" pitchFamily="18" charset="2"/>
              </a:rPr>
              <a:t></a:t>
            </a:r>
            <a:r>
              <a:rPr lang="en-US" altLang="zh-CN" b="1" i="1"/>
              <a:t> </a:t>
            </a:r>
            <a:r>
              <a:rPr lang="en-US" altLang="zh-CN" b="1">
                <a:sym typeface="Symbol" pitchFamily="18" charset="2"/>
              </a:rPr>
              <a:t></a:t>
            </a:r>
            <a:r>
              <a:rPr lang="en-US" altLang="zh-CN" b="1" i="1"/>
              <a:t> c</a:t>
            </a:r>
            <a:endParaRPr lang="en-US" altLang="zh-CN" sz="800" b="1" i="1"/>
          </a:p>
        </p:txBody>
      </p:sp>
      <p:sp>
        <p:nvSpPr>
          <p:cNvPr id="61451" name="Line 14"/>
          <p:cNvSpPr>
            <a:spLocks noChangeShapeType="1"/>
          </p:cNvSpPr>
          <p:nvPr/>
        </p:nvSpPr>
        <p:spPr bwMode="auto">
          <a:xfrm>
            <a:off x="5076825" y="1700213"/>
            <a:ext cx="0" cy="4824412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52" name="Rectangle 15"/>
          <p:cNvSpPr>
            <a:spLocks noChangeArrowheads="1"/>
          </p:cNvSpPr>
          <p:nvPr/>
        </p:nvSpPr>
        <p:spPr bwMode="auto">
          <a:xfrm>
            <a:off x="1187450" y="188913"/>
            <a:ext cx="6121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递归下降 </a:t>
            </a:r>
            <a:r>
              <a:rPr lang="en-US" altLang="zh-CN" sz="3600">
                <a:solidFill>
                  <a:srgbClr val="800080"/>
                </a:solidFill>
              </a:rPr>
              <a:t>LL</a:t>
            </a:r>
            <a:r>
              <a:rPr lang="zh-CN" altLang="en-US" sz="3600">
                <a:solidFill>
                  <a:srgbClr val="800080"/>
                </a:solidFill>
              </a:rPr>
              <a:t>（</a:t>
            </a:r>
            <a:r>
              <a:rPr lang="en-US" altLang="zh-CN" sz="3600">
                <a:solidFill>
                  <a:srgbClr val="800080"/>
                </a:solidFill>
              </a:rPr>
              <a:t>1</a:t>
            </a:r>
            <a:r>
              <a:rPr lang="zh-CN" altLang="en-US" sz="36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7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7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70" grpId="0"/>
      <p:bldP spid="476171" grpId="0"/>
      <p:bldP spid="47617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7"/>
          <p:cNvSpPr txBox="1">
            <a:spLocks noChangeArrowheads="1"/>
          </p:cNvSpPr>
          <p:nvPr/>
        </p:nvSpPr>
        <p:spPr bwMode="auto">
          <a:xfrm>
            <a:off x="863600" y="1341438"/>
            <a:ext cx="8101013" cy="535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zh-CN" altLang="en-US" sz="2800" b="1">
                <a:solidFill>
                  <a:srgbClr val="800080"/>
                </a:solidFill>
              </a:rPr>
              <a:t>实际应用中的推广 </a:t>
            </a:r>
          </a:p>
          <a:p>
            <a:r>
              <a:rPr lang="zh-CN" altLang="en-US" sz="1000" b="1">
                <a:solidFill>
                  <a:srgbClr val="800080"/>
                </a:solidFill>
              </a:rPr>
              <a:t> </a:t>
            </a:r>
          </a:p>
          <a:p>
            <a:r>
              <a:rPr lang="zh-CN" altLang="en-US" sz="2800" b="1"/>
              <a:t>    </a:t>
            </a:r>
            <a:r>
              <a:rPr lang="zh-CN" altLang="en-US" sz="2400" b="1"/>
              <a:t>上面只讨论了根据普通文法构造递归下降分析程序。实</a:t>
            </a:r>
          </a:p>
          <a:p>
            <a:r>
              <a:rPr lang="zh-CN" altLang="en-US" sz="2400" b="1"/>
              <a:t>     际上，也可以将产生式右端扩展为更复杂的描述表达</a:t>
            </a:r>
          </a:p>
          <a:p>
            <a:r>
              <a:rPr lang="zh-CN" altLang="en-US" sz="2400" b="1"/>
              <a:t>     式，即除了文法符号之间的连接运算之外，还可以有选</a:t>
            </a:r>
          </a:p>
          <a:p>
            <a:r>
              <a:rPr lang="zh-CN" altLang="en-US" sz="2400" b="1"/>
              <a:t>     择、重复、任选以及优先括号等运算（如 </a:t>
            </a:r>
            <a:r>
              <a:rPr lang="en-US" altLang="zh-CN" sz="2400"/>
              <a:t>EBNF </a:t>
            </a:r>
            <a:r>
              <a:rPr lang="zh-CN" altLang="en-US" sz="2400" b="1"/>
              <a:t>范式中</a:t>
            </a:r>
          </a:p>
          <a:p>
            <a:r>
              <a:rPr lang="zh-CN" altLang="en-US" sz="2400" b="1"/>
              <a:t>     的运算），以使语法描述更加简洁，分析程序更加高效</a:t>
            </a:r>
          </a:p>
          <a:p>
            <a:r>
              <a:rPr lang="zh-CN" altLang="en-US" sz="2400" b="1"/>
              <a:t>    （比较：若将其展开为普通文法，则需要引入多个非终</a:t>
            </a:r>
          </a:p>
          <a:p>
            <a:r>
              <a:rPr lang="zh-CN" altLang="en-US" sz="2400" b="1"/>
              <a:t>     结符，增加多个对应的子程序）。</a:t>
            </a:r>
          </a:p>
          <a:p>
            <a:endParaRPr lang="zh-CN" altLang="en-US" sz="1000" b="1">
              <a:latin typeface="楷体_GB2312" pitchFamily="49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400"/>
              <a:t> </a:t>
            </a:r>
            <a:r>
              <a:rPr lang="en-US" altLang="zh-CN" sz="2400"/>
              <a:t>X</a:t>
            </a:r>
            <a:r>
              <a:rPr lang="en-US" altLang="zh-CN" sz="2400" baseline="-25000"/>
              <a:t>1</a:t>
            </a:r>
            <a:r>
              <a:rPr lang="en-US" altLang="zh-CN" sz="2400"/>
              <a:t> | X</a:t>
            </a:r>
            <a:r>
              <a:rPr lang="en-US" altLang="zh-CN" sz="2400" baseline="-25000"/>
              <a:t>1</a:t>
            </a:r>
            <a:r>
              <a:rPr lang="en-US" altLang="zh-CN" sz="2400"/>
              <a:t> | … | X</a:t>
            </a:r>
            <a:r>
              <a:rPr lang="en-US" altLang="zh-CN" sz="2400" i="1" baseline="-25000"/>
              <a:t>m       </a:t>
            </a:r>
            <a:r>
              <a:rPr lang="zh-CN" altLang="en-US" sz="2400" b="1"/>
              <a:t>多个成分之间的选择</a:t>
            </a:r>
            <a:endParaRPr lang="zh-CN" altLang="en-US" sz="2400" i="1" baseline="-25000"/>
          </a:p>
          <a:p>
            <a:pPr lvl="1">
              <a:buFont typeface="Symbol" pitchFamily="18" charset="2"/>
              <a:buChar char="-"/>
            </a:pPr>
            <a:endParaRPr lang="zh-CN" altLang="en-US" sz="1000"/>
          </a:p>
          <a:p>
            <a:pPr lvl="1">
              <a:buFont typeface="Symbol" pitchFamily="18" charset="2"/>
              <a:buChar char="-"/>
            </a:pPr>
            <a:r>
              <a:rPr lang="zh-CN" altLang="en-US" sz="2400"/>
              <a:t> </a:t>
            </a:r>
            <a:r>
              <a:rPr lang="en-US" altLang="zh-CN" sz="2400"/>
              <a:t>{ X }</a:t>
            </a:r>
            <a:r>
              <a:rPr lang="en-US" altLang="zh-CN" sz="2400" i="1"/>
              <a:t>    </a:t>
            </a:r>
            <a:r>
              <a:rPr lang="zh-CN" altLang="en-US" sz="2400" b="1"/>
              <a:t>成分 </a:t>
            </a:r>
            <a:r>
              <a:rPr lang="en-US" altLang="zh-CN" sz="2400"/>
              <a:t>X </a:t>
            </a:r>
            <a:r>
              <a:rPr lang="zh-CN" altLang="en-US" sz="2400" b="1"/>
              <a:t>的重复（</a:t>
            </a:r>
            <a:r>
              <a:rPr lang="en-US" altLang="zh-CN" sz="2400" b="1"/>
              <a:t>0 </a:t>
            </a:r>
            <a:r>
              <a:rPr lang="zh-CN" altLang="en-US" sz="2400" b="1"/>
              <a:t>到多次）</a:t>
            </a:r>
          </a:p>
          <a:p>
            <a:pPr lvl="1">
              <a:buFont typeface="Symbol" pitchFamily="18" charset="2"/>
              <a:buNone/>
            </a:pPr>
            <a:endParaRPr lang="zh-CN" altLang="en-US" sz="1000" i="1"/>
          </a:p>
          <a:p>
            <a:pPr lvl="1">
              <a:buFont typeface="Symbol" pitchFamily="18" charset="2"/>
              <a:buChar char="-"/>
            </a:pPr>
            <a:r>
              <a:rPr lang="zh-CN" altLang="en-US" sz="2400"/>
              <a:t> </a:t>
            </a:r>
            <a:r>
              <a:rPr lang="en-US" altLang="zh-CN" sz="2400"/>
              <a:t>[ X ]</a:t>
            </a:r>
            <a:r>
              <a:rPr lang="en-US" altLang="zh-CN" sz="2400" i="1"/>
              <a:t>    </a:t>
            </a:r>
            <a:r>
              <a:rPr lang="zh-CN" altLang="en-US" sz="2400" b="1"/>
              <a:t>成分 </a:t>
            </a:r>
            <a:r>
              <a:rPr lang="en-US" altLang="zh-CN" sz="2400"/>
              <a:t>X </a:t>
            </a:r>
            <a:r>
              <a:rPr lang="zh-CN" altLang="en-US" sz="2400" b="1"/>
              <a:t>的任选（</a:t>
            </a:r>
            <a:r>
              <a:rPr lang="en-US" altLang="zh-CN" sz="2400" b="1"/>
              <a:t>0 </a:t>
            </a:r>
            <a:r>
              <a:rPr lang="zh-CN" altLang="en-US" sz="2400" b="1"/>
              <a:t>或 </a:t>
            </a:r>
            <a:r>
              <a:rPr lang="en-US" altLang="zh-CN" sz="2400" b="1"/>
              <a:t>1 </a:t>
            </a:r>
            <a:r>
              <a:rPr lang="zh-CN" altLang="en-US" sz="2400" b="1"/>
              <a:t>次）</a:t>
            </a:r>
            <a:endParaRPr lang="zh-CN" altLang="en-US" sz="2400" i="1"/>
          </a:p>
          <a:p>
            <a:pPr lvl="1">
              <a:buFont typeface="Symbol" pitchFamily="18" charset="2"/>
              <a:buNone/>
            </a:pPr>
            <a:endParaRPr lang="zh-CN" altLang="en-US" sz="1000"/>
          </a:p>
          <a:p>
            <a:pPr lvl="1">
              <a:buFont typeface="Symbol" pitchFamily="18" charset="2"/>
              <a:buChar char="-"/>
            </a:pPr>
            <a:r>
              <a:rPr lang="zh-CN" altLang="en-US" sz="2400"/>
              <a:t> </a:t>
            </a:r>
            <a:r>
              <a:rPr lang="en-US" altLang="zh-CN" sz="2400"/>
              <a:t>( X )</a:t>
            </a:r>
            <a:r>
              <a:rPr lang="en-US" altLang="zh-CN" sz="2400" i="1"/>
              <a:t>    </a:t>
            </a:r>
            <a:r>
              <a:rPr lang="zh-CN" altLang="en-US" sz="2400" b="1"/>
              <a:t>成分 </a:t>
            </a:r>
            <a:r>
              <a:rPr lang="en-US" altLang="zh-CN" sz="2400"/>
              <a:t>X </a:t>
            </a:r>
            <a:r>
              <a:rPr lang="zh-CN" altLang="en-US" sz="2400" b="1"/>
              <a:t>优先</a:t>
            </a:r>
            <a:endParaRPr lang="zh-CN" altLang="en-US" sz="2400"/>
          </a:p>
        </p:txBody>
      </p:sp>
      <p:sp>
        <p:nvSpPr>
          <p:cNvPr id="62467" name="Rectangle 9"/>
          <p:cNvSpPr>
            <a:spLocks noChangeArrowheads="1"/>
          </p:cNvSpPr>
          <p:nvPr/>
        </p:nvSpPr>
        <p:spPr bwMode="auto">
          <a:xfrm>
            <a:off x="1187450" y="188913"/>
            <a:ext cx="6121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递归下降 </a:t>
            </a:r>
            <a:r>
              <a:rPr lang="en-US" altLang="zh-CN" sz="3600">
                <a:solidFill>
                  <a:srgbClr val="800080"/>
                </a:solidFill>
              </a:rPr>
              <a:t>LL</a:t>
            </a:r>
            <a:r>
              <a:rPr lang="zh-CN" altLang="en-US" sz="3600">
                <a:solidFill>
                  <a:srgbClr val="800080"/>
                </a:solidFill>
              </a:rPr>
              <a:t>（</a:t>
            </a:r>
            <a:r>
              <a:rPr lang="en-US" altLang="zh-CN" sz="3600">
                <a:solidFill>
                  <a:srgbClr val="800080"/>
                </a:solidFill>
              </a:rPr>
              <a:t>1</a:t>
            </a:r>
            <a:r>
              <a:rPr lang="zh-CN" altLang="en-US" sz="36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分析程序</a:t>
            </a:r>
          </a:p>
        </p:txBody>
      </p:sp>
      <p:sp>
        <p:nvSpPr>
          <p:cNvPr id="62468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9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0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1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4" name="Text Box 8"/>
          <p:cNvSpPr txBox="1">
            <a:spLocks noChangeArrowheads="1"/>
          </p:cNvSpPr>
          <p:nvPr/>
        </p:nvSpPr>
        <p:spPr bwMode="auto">
          <a:xfrm>
            <a:off x="611188" y="1455738"/>
            <a:ext cx="8532812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zh-CN" altLang="en-US" sz="2800" b="1">
                <a:solidFill>
                  <a:srgbClr val="800080"/>
                </a:solidFill>
              </a:rPr>
              <a:t>实际应用中的推广 </a:t>
            </a:r>
          </a:p>
          <a:p>
            <a:r>
              <a:rPr lang="zh-CN" altLang="en-US" sz="1000" b="1">
                <a:solidFill>
                  <a:srgbClr val="800080"/>
                </a:solidFill>
              </a:rPr>
              <a:t> </a:t>
            </a:r>
          </a:p>
          <a:p>
            <a:r>
              <a:rPr lang="zh-CN" altLang="en-US" sz="2800" b="1"/>
              <a:t>    </a:t>
            </a:r>
            <a:r>
              <a:rPr lang="zh-CN" altLang="en-US" sz="2400" b="1"/>
              <a:t>将产生式右端扩展后，同样要求它的</a:t>
            </a:r>
            <a:r>
              <a:rPr lang="zh-CN" altLang="en-US" sz="2400"/>
              <a:t> </a:t>
            </a:r>
            <a:r>
              <a:rPr lang="en-US" altLang="zh-CN" sz="2400"/>
              <a:t>First</a:t>
            </a:r>
            <a:r>
              <a:rPr lang="en-US" altLang="zh-CN" sz="2400" b="1"/>
              <a:t> </a:t>
            </a:r>
            <a:r>
              <a:rPr lang="zh-CN" altLang="en-US" sz="2400" b="1"/>
              <a:t>集合，以适</a:t>
            </a:r>
          </a:p>
          <a:p>
            <a:r>
              <a:rPr lang="zh-CN" altLang="en-US" sz="2400" b="1"/>
              <a:t>     应递归下降分析程序的构造方法。</a:t>
            </a:r>
          </a:p>
          <a:p>
            <a:endParaRPr lang="zh-CN" altLang="en-US" sz="1000" b="1">
              <a:latin typeface="楷体_GB2312" pitchFamily="49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400"/>
              <a:t> </a:t>
            </a:r>
            <a:r>
              <a:rPr lang="en-US" altLang="zh-CN" sz="2400"/>
              <a:t>First</a:t>
            </a:r>
            <a:r>
              <a:rPr lang="zh-CN" altLang="en-US" sz="2400"/>
              <a:t>（</a:t>
            </a:r>
            <a:r>
              <a:rPr lang="en-US" altLang="zh-CN" sz="2400"/>
              <a:t>X</a:t>
            </a:r>
            <a:r>
              <a:rPr lang="en-US" altLang="zh-CN" sz="2400" baseline="-25000"/>
              <a:t>1</a:t>
            </a:r>
            <a:r>
              <a:rPr lang="en-US" altLang="zh-CN" sz="2400"/>
              <a:t> | X</a:t>
            </a:r>
            <a:r>
              <a:rPr lang="en-US" altLang="zh-CN" sz="2400" baseline="-25000"/>
              <a:t>2</a:t>
            </a:r>
            <a:r>
              <a:rPr lang="en-US" altLang="zh-CN" sz="2400"/>
              <a:t> | … | X</a:t>
            </a:r>
            <a:r>
              <a:rPr lang="en-US" altLang="zh-CN" sz="2400" i="1" baseline="-25000"/>
              <a:t>m</a:t>
            </a:r>
            <a:r>
              <a:rPr lang="zh-CN" altLang="en-US" sz="2400"/>
              <a:t>）</a:t>
            </a:r>
            <a:r>
              <a:rPr lang="en-US" altLang="zh-CN" sz="2400"/>
              <a:t>= First</a:t>
            </a:r>
            <a:r>
              <a:rPr lang="zh-CN" altLang="en-US" sz="2400"/>
              <a:t>（</a:t>
            </a:r>
            <a:r>
              <a:rPr lang="en-US" altLang="zh-CN" sz="2400"/>
              <a:t>X</a:t>
            </a:r>
            <a:r>
              <a:rPr lang="en-US" altLang="zh-CN" sz="2400" baseline="-25000"/>
              <a:t>1</a:t>
            </a:r>
            <a:r>
              <a:rPr lang="zh-CN" altLang="en-US" sz="2400"/>
              <a:t>）</a:t>
            </a:r>
            <a:r>
              <a:rPr lang="zh-CN" altLang="en-US" sz="2400">
                <a:sym typeface="Symbol" pitchFamily="18" charset="2"/>
              </a:rPr>
              <a:t></a:t>
            </a:r>
            <a:r>
              <a:rPr lang="zh-CN" altLang="en-US" sz="2400"/>
              <a:t> </a:t>
            </a:r>
            <a:r>
              <a:rPr lang="en-US" altLang="zh-CN" sz="2400"/>
              <a:t>… </a:t>
            </a:r>
            <a:r>
              <a:rPr lang="en-US" altLang="zh-CN" sz="2400">
                <a:sym typeface="Symbol" pitchFamily="18" charset="2"/>
              </a:rPr>
              <a:t></a:t>
            </a:r>
            <a:r>
              <a:rPr lang="en-US" altLang="zh-CN" sz="2400"/>
              <a:t> First</a:t>
            </a:r>
            <a:r>
              <a:rPr lang="zh-CN" altLang="en-US" sz="2400"/>
              <a:t>（</a:t>
            </a:r>
            <a:r>
              <a:rPr lang="en-US" altLang="zh-CN" sz="2400"/>
              <a:t>X</a:t>
            </a:r>
            <a:r>
              <a:rPr lang="en-US" altLang="zh-CN" sz="2400" i="1" baseline="-25000"/>
              <a:t>m</a:t>
            </a:r>
            <a:r>
              <a:rPr lang="zh-CN" altLang="en-US" sz="2400"/>
              <a:t>）</a:t>
            </a:r>
            <a:endParaRPr lang="zh-CN" altLang="en-US" sz="2400" i="1" baseline="-25000"/>
          </a:p>
          <a:p>
            <a:pPr lvl="1">
              <a:buFont typeface="Symbol" pitchFamily="18" charset="2"/>
              <a:buNone/>
            </a:pPr>
            <a:endParaRPr lang="zh-CN" altLang="en-US" sz="1000"/>
          </a:p>
          <a:p>
            <a:pPr lvl="1">
              <a:buFont typeface="Symbol" pitchFamily="18" charset="2"/>
              <a:buChar char="-"/>
            </a:pPr>
            <a:r>
              <a:rPr lang="zh-CN" altLang="en-US" sz="2400"/>
              <a:t> </a:t>
            </a:r>
            <a:r>
              <a:rPr lang="en-US" altLang="zh-CN" sz="2400"/>
              <a:t>First</a:t>
            </a:r>
            <a:r>
              <a:rPr lang="zh-CN" altLang="en-US" sz="2400"/>
              <a:t>（</a:t>
            </a:r>
            <a:r>
              <a:rPr lang="en-US" altLang="zh-CN" sz="2400"/>
              <a:t>{ X }</a:t>
            </a:r>
            <a:r>
              <a:rPr lang="zh-CN" altLang="en-US" sz="2400"/>
              <a:t>）</a:t>
            </a:r>
            <a:r>
              <a:rPr lang="en-US" altLang="zh-CN" sz="2400"/>
              <a:t>= First</a:t>
            </a:r>
            <a:r>
              <a:rPr lang="zh-CN" altLang="en-US" sz="2400"/>
              <a:t>（</a:t>
            </a:r>
            <a:r>
              <a:rPr lang="en-US" altLang="zh-CN" sz="2400"/>
              <a:t>X</a:t>
            </a:r>
            <a:r>
              <a:rPr lang="zh-CN" altLang="en-US" sz="2400"/>
              <a:t>）</a:t>
            </a:r>
            <a:r>
              <a:rPr lang="zh-CN" altLang="en-US" sz="2400">
                <a:sym typeface="Symbol" pitchFamily="18" charset="2"/>
              </a:rPr>
              <a:t></a:t>
            </a:r>
            <a:r>
              <a:rPr lang="zh-CN" altLang="en-US" sz="2400"/>
              <a:t> </a:t>
            </a:r>
            <a:r>
              <a:rPr lang="en-US" altLang="zh-CN" sz="2400"/>
              <a:t>{</a:t>
            </a:r>
            <a:r>
              <a:rPr lang="zh-CN" altLang="zh-CN" sz="2400">
                <a:sym typeface="Symbol" pitchFamily="18" charset="2"/>
              </a:rPr>
              <a:t></a:t>
            </a:r>
            <a:r>
              <a:rPr lang="en-US" altLang="zh-CN" sz="2400"/>
              <a:t>}</a:t>
            </a:r>
          </a:p>
          <a:p>
            <a:pPr lvl="1">
              <a:buFont typeface="Symbol" pitchFamily="18" charset="2"/>
              <a:buNone/>
            </a:pP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First</a:t>
            </a:r>
            <a:r>
              <a:rPr lang="zh-CN" altLang="en-US" sz="2400"/>
              <a:t>（</a:t>
            </a:r>
            <a:r>
              <a:rPr lang="en-US" altLang="zh-CN" sz="2400"/>
              <a:t>[ X ]</a:t>
            </a:r>
            <a:r>
              <a:rPr lang="zh-CN" altLang="en-US" sz="2400"/>
              <a:t>）</a:t>
            </a:r>
            <a:r>
              <a:rPr lang="en-US" altLang="zh-CN" sz="2400"/>
              <a:t>=</a:t>
            </a:r>
            <a:r>
              <a:rPr lang="en-US" altLang="zh-CN" sz="2400" i="1"/>
              <a:t> </a:t>
            </a:r>
            <a:r>
              <a:rPr lang="en-US" altLang="zh-CN" sz="2400"/>
              <a:t>First</a:t>
            </a:r>
            <a:r>
              <a:rPr lang="zh-CN" altLang="en-US" sz="2400"/>
              <a:t>（</a:t>
            </a:r>
            <a:r>
              <a:rPr lang="en-US" altLang="zh-CN" sz="2400"/>
              <a:t>X</a:t>
            </a:r>
            <a:r>
              <a:rPr lang="zh-CN" altLang="en-US" sz="2400"/>
              <a:t>）</a:t>
            </a:r>
            <a:r>
              <a:rPr lang="zh-CN" altLang="en-US" sz="2400">
                <a:sym typeface="Symbol" pitchFamily="18" charset="2"/>
              </a:rPr>
              <a:t></a:t>
            </a:r>
            <a:r>
              <a:rPr lang="zh-CN" altLang="en-US" sz="2400"/>
              <a:t> </a:t>
            </a:r>
            <a:r>
              <a:rPr lang="en-US" altLang="zh-CN" sz="2400"/>
              <a:t>{</a:t>
            </a:r>
            <a:r>
              <a:rPr lang="zh-CN" altLang="zh-CN" sz="2400">
                <a:sym typeface="Symbol" pitchFamily="18" charset="2"/>
              </a:rPr>
              <a:t></a:t>
            </a:r>
            <a:r>
              <a:rPr lang="en-US" altLang="zh-CN" sz="2400"/>
              <a:t>}</a:t>
            </a:r>
            <a:endParaRPr lang="en-US" altLang="zh-CN" sz="2400" i="1"/>
          </a:p>
          <a:p>
            <a:pPr lvl="1">
              <a:buFont typeface="Symbol" pitchFamily="18" charset="2"/>
              <a:buNone/>
            </a:pP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First</a:t>
            </a:r>
            <a:r>
              <a:rPr lang="zh-CN" altLang="en-US" sz="2400"/>
              <a:t>（</a:t>
            </a:r>
            <a:r>
              <a:rPr lang="en-US" altLang="zh-CN" sz="2400"/>
              <a:t>( X )</a:t>
            </a:r>
            <a:r>
              <a:rPr lang="zh-CN" altLang="en-US" sz="2400"/>
              <a:t>）</a:t>
            </a:r>
            <a:r>
              <a:rPr lang="en-US" altLang="zh-CN" sz="2400"/>
              <a:t>=</a:t>
            </a:r>
            <a:r>
              <a:rPr lang="en-US" altLang="zh-CN" sz="2400" i="1"/>
              <a:t> </a:t>
            </a:r>
            <a:r>
              <a:rPr lang="en-US" altLang="zh-CN" sz="2400"/>
              <a:t>First</a:t>
            </a:r>
            <a:r>
              <a:rPr lang="zh-CN" altLang="en-US" sz="2400"/>
              <a:t>（</a:t>
            </a:r>
            <a:r>
              <a:rPr lang="en-US" altLang="zh-CN" sz="2400"/>
              <a:t>X</a:t>
            </a:r>
            <a:r>
              <a:rPr lang="zh-CN" altLang="en-US" sz="2400"/>
              <a:t>）</a:t>
            </a:r>
          </a:p>
        </p:txBody>
      </p:sp>
      <p:sp>
        <p:nvSpPr>
          <p:cNvPr id="63495" name="Rectangle 9"/>
          <p:cNvSpPr>
            <a:spLocks noChangeArrowheads="1"/>
          </p:cNvSpPr>
          <p:nvPr/>
        </p:nvSpPr>
        <p:spPr bwMode="auto">
          <a:xfrm>
            <a:off x="1187450" y="188913"/>
            <a:ext cx="6121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递归下降 </a:t>
            </a:r>
            <a:r>
              <a:rPr lang="en-US" altLang="zh-CN" sz="3600">
                <a:solidFill>
                  <a:srgbClr val="800080"/>
                </a:solidFill>
              </a:rPr>
              <a:t>LL</a:t>
            </a:r>
            <a:r>
              <a:rPr lang="zh-CN" altLang="en-US" sz="3600">
                <a:solidFill>
                  <a:srgbClr val="800080"/>
                </a:solidFill>
              </a:rPr>
              <a:t>（</a:t>
            </a:r>
            <a:r>
              <a:rPr lang="en-US" altLang="zh-CN" sz="3600">
                <a:solidFill>
                  <a:srgbClr val="800080"/>
                </a:solidFill>
              </a:rPr>
              <a:t>1</a:t>
            </a:r>
            <a:r>
              <a:rPr lang="zh-CN" altLang="en-US" sz="36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8" name="Text Box 8"/>
          <p:cNvSpPr txBox="1">
            <a:spLocks noChangeArrowheads="1"/>
          </p:cNvSpPr>
          <p:nvPr/>
        </p:nvSpPr>
        <p:spPr bwMode="auto">
          <a:xfrm>
            <a:off x="863600" y="1455738"/>
            <a:ext cx="8101013" cy="441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zh-CN" altLang="en-US" sz="2800" b="1">
                <a:solidFill>
                  <a:srgbClr val="800080"/>
                </a:solidFill>
              </a:rPr>
              <a:t>实际应用中的推广 </a:t>
            </a:r>
          </a:p>
          <a:p>
            <a:r>
              <a:rPr lang="zh-CN" altLang="en-US" sz="1000" b="1">
                <a:solidFill>
                  <a:srgbClr val="800080"/>
                </a:solidFill>
              </a:rPr>
              <a:t> </a:t>
            </a:r>
          </a:p>
          <a:p>
            <a:r>
              <a:rPr lang="zh-CN" altLang="en-US" sz="2800" b="1"/>
              <a:t>    </a:t>
            </a:r>
            <a:r>
              <a:rPr lang="zh-CN" altLang="en-US" sz="2400" b="1"/>
              <a:t>将产生式右端扩展后，子程序的处理过程中需要针对不</a:t>
            </a:r>
          </a:p>
          <a:p>
            <a:r>
              <a:rPr lang="zh-CN" altLang="en-US" sz="2400" b="1"/>
              <a:t>     同运算选择不同的语句形式（普通文法只有连接运算，</a:t>
            </a:r>
          </a:p>
          <a:p>
            <a:r>
              <a:rPr lang="zh-CN" altLang="en-US" sz="2400" b="1"/>
              <a:t>     所以只对应顺序语句）。</a:t>
            </a:r>
          </a:p>
          <a:p>
            <a:endParaRPr lang="zh-CN" altLang="en-US" sz="1000" b="1">
              <a:latin typeface="楷体_GB2312" pitchFamily="49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400"/>
              <a:t> </a:t>
            </a:r>
            <a:r>
              <a:rPr lang="en-US" altLang="zh-CN" sz="2400"/>
              <a:t>X</a:t>
            </a:r>
            <a:r>
              <a:rPr lang="en-US" altLang="zh-CN" sz="2400" baseline="-25000"/>
              <a:t>1</a:t>
            </a:r>
            <a:r>
              <a:rPr lang="en-US" altLang="zh-CN" sz="2400"/>
              <a:t> | X</a:t>
            </a:r>
            <a:r>
              <a:rPr lang="en-US" altLang="zh-CN" sz="2400" baseline="-25000"/>
              <a:t>2</a:t>
            </a:r>
            <a:r>
              <a:rPr lang="en-US" altLang="zh-CN" sz="2400"/>
              <a:t> | … | X</a:t>
            </a:r>
            <a:r>
              <a:rPr lang="en-US" altLang="zh-CN" sz="2400" i="1" baseline="-25000"/>
              <a:t>m</a:t>
            </a:r>
            <a:r>
              <a:rPr lang="en-US" altLang="zh-CN" sz="2400"/>
              <a:t>       </a:t>
            </a:r>
            <a:r>
              <a:rPr lang="zh-CN" altLang="en-US" sz="2400" b="1"/>
              <a:t>对应选择语句</a:t>
            </a:r>
          </a:p>
          <a:p>
            <a:pPr lvl="1">
              <a:buFont typeface="Symbol" pitchFamily="18" charset="2"/>
              <a:buNone/>
            </a:pPr>
            <a:endParaRPr lang="zh-CN" altLang="en-US" sz="1000"/>
          </a:p>
          <a:p>
            <a:pPr lvl="1">
              <a:buFont typeface="Symbol" pitchFamily="18" charset="2"/>
              <a:buChar char="-"/>
            </a:pPr>
            <a:r>
              <a:rPr lang="zh-CN" altLang="en-US" sz="2400"/>
              <a:t> </a:t>
            </a:r>
            <a:r>
              <a:rPr lang="en-US" altLang="zh-CN" sz="2400"/>
              <a:t>{ X }                         </a:t>
            </a:r>
            <a:r>
              <a:rPr lang="zh-CN" altLang="en-US" sz="2400" b="1"/>
              <a:t>对应循环语句</a:t>
            </a:r>
            <a:endParaRPr lang="zh-CN" altLang="en-US" sz="2400"/>
          </a:p>
          <a:p>
            <a:pPr lvl="1">
              <a:buFont typeface="Symbol" pitchFamily="18" charset="2"/>
              <a:buNone/>
            </a:pPr>
            <a:endParaRPr lang="zh-CN" altLang="en-US" sz="1000"/>
          </a:p>
          <a:p>
            <a:pPr lvl="1">
              <a:buFont typeface="Symbol" pitchFamily="18" charset="2"/>
              <a:buChar char="-"/>
            </a:pPr>
            <a:r>
              <a:rPr lang="zh-CN" altLang="en-US" sz="2400"/>
              <a:t> </a:t>
            </a:r>
            <a:r>
              <a:rPr lang="en-US" altLang="zh-CN" sz="2400"/>
              <a:t>[ X ]                         </a:t>
            </a:r>
            <a:r>
              <a:rPr lang="zh-CN" altLang="en-US" sz="2400" b="1"/>
              <a:t>对应 </a:t>
            </a:r>
            <a:r>
              <a:rPr lang="en-US" altLang="zh-CN" sz="2400"/>
              <a:t>If-Then </a:t>
            </a:r>
            <a:r>
              <a:rPr lang="zh-CN" altLang="en-US" sz="2400" b="1"/>
              <a:t>语句</a:t>
            </a:r>
            <a:endParaRPr lang="zh-CN" altLang="en-US" sz="2400" i="1"/>
          </a:p>
          <a:p>
            <a:pPr lvl="1">
              <a:buFont typeface="Symbol" pitchFamily="18" charset="2"/>
              <a:buNone/>
            </a:pPr>
            <a:endParaRPr lang="zh-CN" altLang="en-US" sz="1000"/>
          </a:p>
          <a:p>
            <a:pPr lvl="1">
              <a:buFont typeface="Symbol" pitchFamily="18" charset="2"/>
              <a:buChar char="-"/>
            </a:pPr>
            <a:r>
              <a:rPr lang="zh-CN" altLang="en-US" sz="2400"/>
              <a:t> </a:t>
            </a:r>
            <a:r>
              <a:rPr lang="en-US" altLang="zh-CN" sz="2400"/>
              <a:t>( X )                         </a:t>
            </a:r>
            <a:r>
              <a:rPr lang="zh-CN" altLang="en-US" sz="2400" b="1"/>
              <a:t>对应复合语句</a:t>
            </a:r>
          </a:p>
          <a:p>
            <a:pPr lvl="1">
              <a:buFont typeface="Symbol" pitchFamily="18" charset="2"/>
              <a:buNone/>
            </a:pPr>
            <a:endParaRPr lang="zh-CN" altLang="en-US" sz="1000" b="1"/>
          </a:p>
          <a:p>
            <a:pPr lvl="1">
              <a:buFont typeface="Symbol" pitchFamily="18" charset="2"/>
              <a:buChar char="-"/>
            </a:pPr>
            <a:r>
              <a:rPr lang="zh-CN" altLang="en-US" sz="2400"/>
              <a:t> </a:t>
            </a:r>
            <a:r>
              <a:rPr lang="zh-CN" altLang="en-US" sz="2400" b="1"/>
              <a:t>可参考 </a:t>
            </a:r>
            <a:r>
              <a:rPr lang="en-US" altLang="zh-CN" sz="2400"/>
              <a:t>PL/0 </a:t>
            </a:r>
            <a:r>
              <a:rPr lang="zh-CN" altLang="en-US" sz="2400" b="1"/>
              <a:t>编译器的语法分析程序</a:t>
            </a:r>
          </a:p>
        </p:txBody>
      </p:sp>
      <p:sp>
        <p:nvSpPr>
          <p:cNvPr id="64519" name="Rectangle 9"/>
          <p:cNvSpPr>
            <a:spLocks noChangeArrowheads="1"/>
          </p:cNvSpPr>
          <p:nvPr/>
        </p:nvSpPr>
        <p:spPr bwMode="auto">
          <a:xfrm>
            <a:off x="1187450" y="188913"/>
            <a:ext cx="6121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递归下降 </a:t>
            </a:r>
            <a:r>
              <a:rPr lang="en-US" altLang="zh-CN" sz="3600" dirty="0">
                <a:solidFill>
                  <a:srgbClr val="800080"/>
                </a:solidFill>
              </a:rPr>
              <a:t>LL</a:t>
            </a:r>
            <a:r>
              <a:rPr lang="zh-CN" altLang="en-US" sz="3600" dirty="0">
                <a:solidFill>
                  <a:srgbClr val="800080"/>
                </a:solidFill>
              </a:rPr>
              <a:t>（</a:t>
            </a:r>
            <a:r>
              <a:rPr lang="en-US" altLang="zh-CN" sz="3600" dirty="0">
                <a:solidFill>
                  <a:srgbClr val="800080"/>
                </a:solidFill>
              </a:rPr>
              <a:t>1</a:t>
            </a:r>
            <a:r>
              <a:rPr lang="zh-CN" altLang="en-US" sz="3600" dirty="0">
                <a:solidFill>
                  <a:srgbClr val="800080"/>
                </a:solidFill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331640" y="260648"/>
            <a:ext cx="5991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Tx/>
              <a:buFontTx/>
            </a:pPr>
            <a:r>
              <a:rPr lang="en-US" altLang="zh-CN" sz="4000" dirty="0">
                <a:solidFill>
                  <a:srgbClr val="8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PL/0</a:t>
            </a:r>
            <a:r>
              <a:rPr lang="zh-CN" altLang="en-US" sz="4000" dirty="0">
                <a:solidFill>
                  <a:srgbClr val="8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语言的</a:t>
            </a:r>
            <a:r>
              <a:rPr lang="en-US" altLang="zh-CN" sz="4000" dirty="0">
                <a:solidFill>
                  <a:srgbClr val="8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EBNF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0" y="1066800"/>
            <a:ext cx="9144000" cy="5486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buClr>
                <a:schemeClr val="accent1"/>
              </a:buClr>
              <a:buNone/>
            </a:pPr>
            <a:r>
              <a:rPr lang="en-US" altLang="zh-CN" sz="2400" b="1" kern="0" dirty="0">
                <a:latin typeface="宋体" panose="02010600030101010101" pitchFamily="2" charset="-122"/>
              </a:rPr>
              <a:t>〈</a:t>
            </a:r>
            <a:r>
              <a:rPr lang="zh-CN" altLang="en-US" sz="2400" b="1" kern="0" dirty="0">
                <a:latin typeface="宋体" panose="02010600030101010101" pitchFamily="2" charset="-122"/>
              </a:rPr>
              <a:t>程序</a:t>
            </a:r>
            <a:r>
              <a:rPr lang="en-US" altLang="zh-CN" sz="2400" b="1" kern="0" dirty="0">
                <a:latin typeface="宋体" panose="02010600030101010101" pitchFamily="2" charset="-122"/>
              </a:rPr>
              <a:t>〉∷=〈</a:t>
            </a:r>
            <a:r>
              <a:rPr lang="zh-CN" altLang="en-US" sz="2400" b="1" kern="0" dirty="0">
                <a:latin typeface="宋体" panose="02010600030101010101" pitchFamily="2" charset="-122"/>
              </a:rPr>
              <a:t>分程序</a:t>
            </a:r>
            <a:r>
              <a:rPr lang="en-US" altLang="zh-CN" sz="2400" b="1" kern="0" dirty="0">
                <a:latin typeface="宋体" panose="02010600030101010101" pitchFamily="2" charset="-122"/>
              </a:rPr>
              <a:t>〉.</a:t>
            </a:r>
          </a:p>
          <a:p>
            <a:pPr marL="0" indent="0">
              <a:lnSpc>
                <a:spcPct val="90000"/>
              </a:lnSpc>
              <a:buClr>
                <a:schemeClr val="accent1"/>
              </a:buClr>
              <a:buNone/>
            </a:pPr>
            <a:r>
              <a:rPr lang="en-US" altLang="zh-CN" sz="2400" b="1" kern="0" dirty="0">
                <a:latin typeface="宋体" panose="02010600030101010101" pitchFamily="2" charset="-122"/>
              </a:rPr>
              <a:t>〈</a:t>
            </a:r>
            <a:r>
              <a:rPr lang="zh-CN" altLang="en-US" sz="2400" b="1" kern="0" dirty="0">
                <a:latin typeface="宋体" panose="02010600030101010101" pitchFamily="2" charset="-122"/>
              </a:rPr>
              <a:t>分程序</a:t>
            </a:r>
            <a:r>
              <a:rPr lang="en-US" altLang="zh-CN" sz="2400" b="1" kern="0" dirty="0">
                <a:latin typeface="宋体" panose="02010600030101010101" pitchFamily="2" charset="-122"/>
              </a:rPr>
              <a:t>〉∷=</a:t>
            </a:r>
          </a:p>
          <a:p>
            <a:pPr marL="0" indent="0">
              <a:lnSpc>
                <a:spcPct val="90000"/>
              </a:lnSpc>
              <a:buClr>
                <a:schemeClr val="accent1"/>
              </a:buClr>
              <a:buNone/>
            </a:pPr>
            <a:r>
              <a:rPr lang="en-US" altLang="zh-CN" sz="2400" b="1" kern="0" dirty="0">
                <a:latin typeface="宋体" panose="02010600030101010101" pitchFamily="2" charset="-122"/>
              </a:rPr>
              <a:t>    </a:t>
            </a:r>
            <a:r>
              <a:rPr lang="en-US" altLang="zh-CN" sz="2000" b="1" kern="0" dirty="0">
                <a:latin typeface="宋体" panose="02010600030101010101" pitchFamily="2" charset="-122"/>
              </a:rPr>
              <a:t>[〈</a:t>
            </a:r>
            <a:r>
              <a:rPr lang="zh-CN" altLang="en-US" sz="2000" b="1" kern="0" dirty="0">
                <a:latin typeface="宋体" panose="02010600030101010101" pitchFamily="2" charset="-122"/>
              </a:rPr>
              <a:t>常量说明部分</a:t>
            </a:r>
            <a:r>
              <a:rPr lang="en-US" altLang="zh-CN" sz="2000" b="1" kern="0" dirty="0">
                <a:latin typeface="宋体" panose="02010600030101010101" pitchFamily="2" charset="-122"/>
              </a:rPr>
              <a:t>〉][〈</a:t>
            </a:r>
            <a:r>
              <a:rPr lang="zh-CN" altLang="en-US" sz="2000" b="1" kern="0" dirty="0">
                <a:latin typeface="宋体" panose="02010600030101010101" pitchFamily="2" charset="-122"/>
              </a:rPr>
              <a:t>变量说明部分</a:t>
            </a:r>
            <a:r>
              <a:rPr lang="en-US" altLang="zh-CN" sz="2000" b="1" kern="0" dirty="0">
                <a:latin typeface="宋体" panose="02010600030101010101" pitchFamily="2" charset="-122"/>
              </a:rPr>
              <a:t>〉][〈</a:t>
            </a:r>
            <a:r>
              <a:rPr lang="zh-CN" altLang="en-US" sz="2000" b="1" kern="0" dirty="0">
                <a:latin typeface="宋体" panose="02010600030101010101" pitchFamily="2" charset="-122"/>
              </a:rPr>
              <a:t>过程说明部分</a:t>
            </a:r>
            <a:r>
              <a:rPr lang="en-US" altLang="zh-CN" sz="2000" b="1" kern="0" dirty="0">
                <a:latin typeface="宋体" panose="02010600030101010101" pitchFamily="2" charset="-122"/>
              </a:rPr>
              <a:t>〉]〈</a:t>
            </a:r>
            <a:r>
              <a:rPr lang="zh-CN" altLang="en-US" sz="2000" b="1" kern="0" dirty="0">
                <a:latin typeface="宋体" panose="02010600030101010101" pitchFamily="2" charset="-122"/>
              </a:rPr>
              <a:t>语句</a:t>
            </a:r>
            <a:r>
              <a:rPr lang="en-US" altLang="zh-CN" sz="2000" b="1" kern="0" dirty="0">
                <a:latin typeface="宋体" panose="02010600030101010101" pitchFamily="2" charset="-122"/>
              </a:rPr>
              <a:t>〉</a:t>
            </a:r>
          </a:p>
          <a:p>
            <a:pPr marL="0" indent="0">
              <a:lnSpc>
                <a:spcPct val="90000"/>
              </a:lnSpc>
              <a:buClr>
                <a:schemeClr val="accent1"/>
              </a:buClr>
              <a:buNone/>
            </a:pPr>
            <a:r>
              <a:rPr lang="en-US" altLang="zh-CN" sz="2400" b="1" kern="0" dirty="0">
                <a:latin typeface="宋体" panose="02010600030101010101" pitchFamily="2" charset="-122"/>
              </a:rPr>
              <a:t>〈</a:t>
            </a:r>
            <a:r>
              <a:rPr lang="zh-CN" altLang="en-US" sz="2400" b="1" kern="0" dirty="0">
                <a:latin typeface="宋体" panose="02010600030101010101" pitchFamily="2" charset="-122"/>
              </a:rPr>
              <a:t>常量说明部分</a:t>
            </a:r>
            <a:r>
              <a:rPr lang="en-US" altLang="zh-CN" sz="2400" b="1" kern="0" dirty="0">
                <a:latin typeface="宋体" panose="02010600030101010101" pitchFamily="2" charset="-122"/>
              </a:rPr>
              <a:t>〉∷=</a:t>
            </a:r>
          </a:p>
          <a:p>
            <a:pPr marL="0" indent="0">
              <a:lnSpc>
                <a:spcPct val="90000"/>
              </a:lnSpc>
              <a:buClr>
                <a:schemeClr val="accent1"/>
              </a:buClr>
              <a:buNone/>
            </a:pPr>
            <a:r>
              <a:rPr lang="en-US" altLang="zh-CN" sz="2400" b="1" kern="0" dirty="0">
                <a:latin typeface="宋体" panose="02010600030101010101" pitchFamily="2" charset="-122"/>
              </a:rPr>
              <a:t>    </a:t>
            </a:r>
            <a:r>
              <a:rPr lang="en-US" altLang="zh-CN" sz="2000" b="1" kern="0" dirty="0">
                <a:latin typeface="宋体" panose="02010600030101010101" pitchFamily="2" charset="-122"/>
              </a:rPr>
              <a:t>CONST〈</a:t>
            </a:r>
            <a:r>
              <a:rPr lang="zh-CN" altLang="en-US" sz="2000" b="1" kern="0" dirty="0">
                <a:latin typeface="宋体" panose="02010600030101010101" pitchFamily="2" charset="-122"/>
              </a:rPr>
              <a:t>常量定义部分</a:t>
            </a:r>
            <a:r>
              <a:rPr lang="en-US" altLang="zh-CN" sz="2000" b="1" kern="0" dirty="0">
                <a:latin typeface="宋体" panose="02010600030101010101" pitchFamily="2" charset="-122"/>
              </a:rPr>
              <a:t>〉{</a:t>
            </a:r>
            <a:r>
              <a:rPr lang="zh-CN" altLang="en-US" sz="2000" b="1" kern="0" dirty="0">
                <a:latin typeface="宋体" panose="02010600030101010101" pitchFamily="2" charset="-122"/>
              </a:rPr>
              <a:t>，</a:t>
            </a:r>
            <a:r>
              <a:rPr lang="en-US" altLang="zh-CN" sz="2000" b="1" kern="0" dirty="0">
                <a:latin typeface="宋体" panose="02010600030101010101" pitchFamily="2" charset="-122"/>
              </a:rPr>
              <a:t>〈</a:t>
            </a:r>
            <a:r>
              <a:rPr lang="zh-CN" altLang="en-US" sz="2000" b="1" kern="0" dirty="0">
                <a:latin typeface="宋体" panose="02010600030101010101" pitchFamily="2" charset="-122"/>
              </a:rPr>
              <a:t>常量 定义</a:t>
            </a:r>
            <a:r>
              <a:rPr lang="en-US" altLang="zh-CN" sz="2000" b="1" kern="0" dirty="0">
                <a:latin typeface="宋体" panose="02010600030101010101" pitchFamily="2" charset="-122"/>
              </a:rPr>
              <a:t>〉}</a:t>
            </a:r>
            <a:r>
              <a:rPr lang="zh-CN" altLang="en-US" sz="2000" b="1" kern="0" dirty="0">
                <a:latin typeface="宋体" panose="02010600030101010101" pitchFamily="2" charset="-122"/>
              </a:rPr>
              <a:t>；</a:t>
            </a:r>
          </a:p>
          <a:p>
            <a:pPr marL="0" indent="0">
              <a:lnSpc>
                <a:spcPct val="90000"/>
              </a:lnSpc>
              <a:buClr>
                <a:schemeClr val="accent1"/>
              </a:buClr>
              <a:buNone/>
            </a:pPr>
            <a:r>
              <a:rPr lang="en-US" altLang="zh-CN" sz="2400" b="1" kern="0" dirty="0">
                <a:latin typeface="宋体" panose="02010600030101010101" pitchFamily="2" charset="-122"/>
              </a:rPr>
              <a:t>〈</a:t>
            </a:r>
            <a:r>
              <a:rPr lang="zh-CN" altLang="en-US" sz="2400" b="1" kern="0" dirty="0">
                <a:latin typeface="宋体" panose="02010600030101010101" pitchFamily="2" charset="-122"/>
              </a:rPr>
              <a:t>变量说明部分</a:t>
            </a:r>
            <a:r>
              <a:rPr lang="en-US" altLang="zh-CN" sz="2400" b="1" kern="0" dirty="0">
                <a:latin typeface="宋体" panose="02010600030101010101" pitchFamily="2" charset="-122"/>
              </a:rPr>
              <a:t>〉∷=</a:t>
            </a:r>
          </a:p>
          <a:p>
            <a:pPr marL="0" indent="0">
              <a:lnSpc>
                <a:spcPct val="90000"/>
              </a:lnSpc>
              <a:buClr>
                <a:schemeClr val="accent1"/>
              </a:buClr>
              <a:buNone/>
            </a:pPr>
            <a:r>
              <a:rPr lang="en-US" altLang="zh-CN" sz="2400" b="1" kern="0" dirty="0">
                <a:latin typeface="宋体" panose="02010600030101010101" pitchFamily="2" charset="-122"/>
              </a:rPr>
              <a:t>     </a:t>
            </a:r>
            <a:r>
              <a:rPr lang="en-US" altLang="zh-CN" sz="2000" b="1" kern="0" dirty="0">
                <a:latin typeface="宋体" panose="02010600030101010101" pitchFamily="2" charset="-122"/>
              </a:rPr>
              <a:t>VAR〈</a:t>
            </a:r>
            <a:r>
              <a:rPr lang="zh-CN" altLang="en-US" sz="2000" b="1" kern="0" dirty="0">
                <a:latin typeface="宋体" panose="02010600030101010101" pitchFamily="2" charset="-122"/>
              </a:rPr>
              <a:t>标识符</a:t>
            </a:r>
            <a:r>
              <a:rPr lang="en-US" altLang="zh-CN" sz="2000" b="1" kern="0" dirty="0">
                <a:latin typeface="宋体" panose="02010600030101010101" pitchFamily="2" charset="-122"/>
              </a:rPr>
              <a:t>〉{</a:t>
            </a:r>
            <a:r>
              <a:rPr lang="zh-CN" altLang="en-US" sz="2000" b="1" kern="0" dirty="0">
                <a:latin typeface="宋体" panose="02010600030101010101" pitchFamily="2" charset="-122"/>
              </a:rPr>
              <a:t>，</a:t>
            </a:r>
            <a:r>
              <a:rPr lang="en-US" altLang="zh-CN" sz="2000" b="1" kern="0" dirty="0">
                <a:latin typeface="宋体" panose="02010600030101010101" pitchFamily="2" charset="-122"/>
              </a:rPr>
              <a:t>〈</a:t>
            </a:r>
            <a:r>
              <a:rPr lang="zh-CN" altLang="en-US" sz="2000" b="1" kern="0" dirty="0">
                <a:latin typeface="宋体" panose="02010600030101010101" pitchFamily="2" charset="-122"/>
              </a:rPr>
              <a:t>标识符</a:t>
            </a:r>
            <a:r>
              <a:rPr lang="en-US" altLang="zh-CN" sz="2000" b="1" kern="0" dirty="0">
                <a:latin typeface="宋体" panose="02010600030101010101" pitchFamily="2" charset="-122"/>
              </a:rPr>
              <a:t>〉}</a:t>
            </a:r>
            <a:r>
              <a:rPr lang="zh-CN" altLang="en-US" sz="2000" b="1" kern="0" dirty="0">
                <a:latin typeface="宋体" panose="02010600030101010101" pitchFamily="2" charset="-122"/>
              </a:rPr>
              <a:t>；</a:t>
            </a:r>
          </a:p>
          <a:p>
            <a:pPr marL="0" indent="0">
              <a:lnSpc>
                <a:spcPct val="90000"/>
              </a:lnSpc>
              <a:buClr>
                <a:schemeClr val="accent1"/>
              </a:buClr>
              <a:buNone/>
            </a:pPr>
            <a:r>
              <a:rPr lang="en-US" altLang="zh-CN" sz="2400" b="1" kern="0" dirty="0">
                <a:latin typeface="宋体" panose="02010600030101010101" pitchFamily="2" charset="-122"/>
              </a:rPr>
              <a:t>〈</a:t>
            </a:r>
            <a:r>
              <a:rPr lang="zh-CN" altLang="en-US" sz="2400" b="1" kern="0" dirty="0">
                <a:latin typeface="宋体" panose="02010600030101010101" pitchFamily="2" charset="-122"/>
              </a:rPr>
              <a:t>过程说明部分</a:t>
            </a:r>
            <a:r>
              <a:rPr lang="en-US" altLang="zh-CN" sz="2400" b="1" kern="0" dirty="0">
                <a:latin typeface="宋体" panose="02010600030101010101" pitchFamily="2" charset="-122"/>
              </a:rPr>
              <a:t>〉∷= </a:t>
            </a:r>
          </a:p>
          <a:p>
            <a:pPr marL="0" indent="0">
              <a:lnSpc>
                <a:spcPct val="90000"/>
              </a:lnSpc>
              <a:buClr>
                <a:schemeClr val="accent1"/>
              </a:buClr>
              <a:buNone/>
            </a:pPr>
            <a:r>
              <a:rPr lang="en-US" altLang="zh-CN" sz="2000" b="1" kern="0" dirty="0">
                <a:latin typeface="宋体" panose="02010600030101010101" pitchFamily="2" charset="-122"/>
              </a:rPr>
              <a:t>      PROCEDURE 〈</a:t>
            </a:r>
            <a:r>
              <a:rPr lang="zh-CN" altLang="en-US" sz="2000" b="1" kern="0" dirty="0">
                <a:latin typeface="宋体" panose="02010600030101010101" pitchFamily="2" charset="-122"/>
              </a:rPr>
              <a:t>标识符</a:t>
            </a:r>
            <a:r>
              <a:rPr lang="en-US" altLang="zh-CN" sz="2000" b="1" kern="0" dirty="0">
                <a:latin typeface="宋体" panose="02010600030101010101" pitchFamily="2" charset="-122"/>
              </a:rPr>
              <a:t>〉〈</a:t>
            </a:r>
            <a:r>
              <a:rPr lang="zh-CN" altLang="en-US" sz="2000" b="1" kern="0" dirty="0">
                <a:latin typeface="宋体" panose="02010600030101010101" pitchFamily="2" charset="-122"/>
              </a:rPr>
              <a:t>分程序</a:t>
            </a:r>
            <a:r>
              <a:rPr lang="en-US" altLang="zh-CN" sz="2000" b="1" kern="0" dirty="0">
                <a:latin typeface="宋体" panose="02010600030101010101" pitchFamily="2" charset="-122"/>
              </a:rPr>
              <a:t>〉  {</a:t>
            </a:r>
            <a:r>
              <a:rPr lang="zh-CN" altLang="en-US" sz="2000" b="1" kern="0" dirty="0">
                <a:latin typeface="宋体" panose="02010600030101010101" pitchFamily="2" charset="-122"/>
              </a:rPr>
              <a:t>；</a:t>
            </a:r>
            <a:r>
              <a:rPr lang="en-US" altLang="zh-CN" sz="2000" b="1" kern="0" dirty="0">
                <a:latin typeface="宋体" panose="02010600030101010101" pitchFamily="2" charset="-122"/>
              </a:rPr>
              <a:t>〈</a:t>
            </a:r>
            <a:r>
              <a:rPr lang="zh-CN" altLang="en-US" sz="2000" b="1" kern="0" dirty="0">
                <a:latin typeface="宋体" panose="02010600030101010101" pitchFamily="2" charset="-122"/>
              </a:rPr>
              <a:t>过程说明部分</a:t>
            </a:r>
            <a:r>
              <a:rPr lang="en-US" altLang="zh-CN" sz="2000" b="1" kern="0" dirty="0">
                <a:latin typeface="宋体" panose="02010600030101010101" pitchFamily="2" charset="-122"/>
              </a:rPr>
              <a:t>〉}</a:t>
            </a:r>
            <a:r>
              <a:rPr lang="zh-CN" altLang="en-US" sz="2000" b="1" kern="0" dirty="0">
                <a:latin typeface="宋体" panose="02010600030101010101" pitchFamily="2" charset="-122"/>
              </a:rPr>
              <a:t>；</a:t>
            </a:r>
            <a:endParaRPr lang="zh-CN" altLang="en-US" sz="2400" b="1" kern="0" dirty="0">
              <a:latin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Clr>
                <a:schemeClr val="accent1"/>
              </a:buClr>
              <a:buNone/>
            </a:pPr>
            <a:r>
              <a:rPr lang="en-US" altLang="zh-CN" sz="2400" b="1" kern="0" dirty="0">
                <a:latin typeface="宋体" panose="02010600030101010101" pitchFamily="2" charset="-122"/>
              </a:rPr>
              <a:t>〈</a:t>
            </a:r>
            <a:r>
              <a:rPr lang="zh-CN" altLang="en-US" sz="2400" b="1" kern="0" dirty="0">
                <a:latin typeface="宋体" panose="02010600030101010101" pitchFamily="2" charset="-122"/>
              </a:rPr>
              <a:t>语句</a:t>
            </a:r>
            <a:r>
              <a:rPr lang="en-US" altLang="zh-CN" sz="2400" b="1" kern="0" dirty="0">
                <a:latin typeface="宋体" panose="02010600030101010101" pitchFamily="2" charset="-122"/>
              </a:rPr>
              <a:t>〉∷= </a:t>
            </a:r>
          </a:p>
          <a:p>
            <a:pPr marL="0" indent="0">
              <a:lnSpc>
                <a:spcPct val="90000"/>
              </a:lnSpc>
              <a:buClr>
                <a:schemeClr val="accent1"/>
              </a:buClr>
              <a:buNone/>
            </a:pPr>
            <a:r>
              <a:rPr lang="en-US" altLang="zh-CN" sz="2000" b="1" kern="0" dirty="0">
                <a:latin typeface="宋体" panose="02010600030101010101" pitchFamily="2" charset="-122"/>
              </a:rPr>
              <a:t>     〈</a:t>
            </a:r>
            <a:r>
              <a:rPr lang="zh-CN" altLang="en-US" sz="2000" b="1" kern="0" dirty="0">
                <a:latin typeface="宋体" panose="02010600030101010101" pitchFamily="2" charset="-122"/>
              </a:rPr>
              <a:t>标识符</a:t>
            </a:r>
            <a:r>
              <a:rPr lang="en-US" altLang="zh-CN" sz="2000" b="1" kern="0" dirty="0">
                <a:latin typeface="宋体" panose="02010600030101010101" pitchFamily="2" charset="-122"/>
              </a:rPr>
              <a:t>〉</a:t>
            </a:r>
            <a:r>
              <a:rPr lang="zh-CN" altLang="en-US" sz="2000" b="1" kern="0" dirty="0">
                <a:latin typeface="宋体" panose="02010600030101010101" pitchFamily="2" charset="-122"/>
              </a:rPr>
              <a:t>：</a:t>
            </a:r>
            <a:r>
              <a:rPr lang="en-US" altLang="zh-CN" sz="2000" b="1" kern="0" dirty="0">
                <a:latin typeface="宋体" panose="02010600030101010101" pitchFamily="2" charset="-122"/>
              </a:rPr>
              <a:t>=〈</a:t>
            </a:r>
            <a:r>
              <a:rPr lang="zh-CN" altLang="en-US" sz="2000" b="1" kern="0" dirty="0">
                <a:latin typeface="宋体" panose="02010600030101010101" pitchFamily="2" charset="-122"/>
              </a:rPr>
              <a:t>表达式</a:t>
            </a:r>
            <a:r>
              <a:rPr lang="en-US" altLang="zh-CN" sz="2000" b="1" kern="0" dirty="0">
                <a:latin typeface="宋体" panose="02010600030101010101" pitchFamily="2" charset="-122"/>
              </a:rPr>
              <a:t>〉 </a:t>
            </a:r>
          </a:p>
          <a:p>
            <a:pPr marL="0" indent="0">
              <a:lnSpc>
                <a:spcPct val="90000"/>
              </a:lnSpc>
              <a:buClr>
                <a:schemeClr val="accent1"/>
              </a:buClr>
              <a:buNone/>
            </a:pPr>
            <a:r>
              <a:rPr lang="en-US" altLang="zh-CN" sz="2000" b="1" kern="0" dirty="0">
                <a:latin typeface="宋体" panose="02010600030101010101" pitchFamily="2" charset="-122"/>
              </a:rPr>
              <a:t>     |IF 〈</a:t>
            </a:r>
            <a:r>
              <a:rPr lang="zh-CN" altLang="en-US" sz="2000" b="1" kern="0" dirty="0">
                <a:latin typeface="宋体" panose="02010600030101010101" pitchFamily="2" charset="-122"/>
              </a:rPr>
              <a:t>条件</a:t>
            </a:r>
            <a:r>
              <a:rPr lang="en-US" altLang="zh-CN" sz="2000" b="1" kern="0" dirty="0">
                <a:latin typeface="宋体" panose="02010600030101010101" pitchFamily="2" charset="-122"/>
              </a:rPr>
              <a:t>〉 then〈</a:t>
            </a:r>
            <a:r>
              <a:rPr lang="zh-CN" altLang="en-US" sz="2000" b="1" kern="0" dirty="0">
                <a:latin typeface="宋体" panose="02010600030101010101" pitchFamily="2" charset="-122"/>
              </a:rPr>
              <a:t>语句</a:t>
            </a:r>
            <a:r>
              <a:rPr lang="en-US" altLang="zh-CN" sz="2000" b="1" kern="0" dirty="0">
                <a:latin typeface="宋体" panose="02010600030101010101" pitchFamily="2" charset="-122"/>
              </a:rPr>
              <a:t>〉.  </a:t>
            </a:r>
          </a:p>
          <a:p>
            <a:pPr marL="0" indent="0">
              <a:lnSpc>
                <a:spcPct val="90000"/>
              </a:lnSpc>
              <a:buClr>
                <a:schemeClr val="accent1"/>
              </a:buClr>
              <a:buNone/>
            </a:pPr>
            <a:r>
              <a:rPr lang="en-US" altLang="zh-CN" sz="2000" b="1" kern="0" dirty="0">
                <a:latin typeface="宋体" panose="02010600030101010101" pitchFamily="2" charset="-122"/>
              </a:rPr>
              <a:t>     |CALL</a:t>
            </a:r>
            <a:r>
              <a:rPr lang="en-US" altLang="zh-CN" sz="2000" b="1" kern="0" dirty="0">
                <a:latin typeface="Arial" panose="020B0604020202020204" pitchFamily="34" charset="0"/>
              </a:rPr>
              <a:t>…</a:t>
            </a:r>
            <a:r>
              <a:rPr lang="en-US" altLang="zh-CN" sz="2000" b="1" kern="0" dirty="0">
                <a:latin typeface="宋体" panose="02010600030101010101" pitchFamily="2" charset="-122"/>
              </a:rPr>
              <a:t>|READ</a:t>
            </a:r>
            <a:r>
              <a:rPr lang="en-US" altLang="zh-CN" sz="2000" b="1" kern="0" dirty="0">
                <a:latin typeface="Arial" panose="020B0604020202020204" pitchFamily="34" charset="0"/>
              </a:rPr>
              <a:t>…</a:t>
            </a:r>
          </a:p>
          <a:p>
            <a:pPr marL="0" indent="0">
              <a:lnSpc>
                <a:spcPct val="90000"/>
              </a:lnSpc>
              <a:buClr>
                <a:schemeClr val="accent1"/>
              </a:buClr>
              <a:buNone/>
            </a:pPr>
            <a:r>
              <a:rPr lang="en-US" altLang="zh-CN" sz="2000" b="1" kern="0" dirty="0">
                <a:latin typeface="Arial" panose="020B0604020202020204" pitchFamily="34" charset="0"/>
              </a:rPr>
              <a:t>         </a:t>
            </a:r>
            <a:r>
              <a:rPr lang="en-US" altLang="zh-CN" sz="2000" b="1" kern="0" dirty="0">
                <a:latin typeface="宋体" panose="02010600030101010101" pitchFamily="2" charset="-122"/>
              </a:rPr>
              <a:t>|BEGIN 〈</a:t>
            </a:r>
            <a:r>
              <a:rPr lang="zh-CN" altLang="en-US" sz="2000" b="1" kern="0" dirty="0">
                <a:latin typeface="宋体" panose="02010600030101010101" pitchFamily="2" charset="-122"/>
              </a:rPr>
              <a:t>语句</a:t>
            </a:r>
            <a:r>
              <a:rPr lang="en-US" altLang="zh-CN" sz="2000" b="1" kern="0" dirty="0">
                <a:latin typeface="宋体" panose="02010600030101010101" pitchFamily="2" charset="-122"/>
              </a:rPr>
              <a:t>〉{</a:t>
            </a:r>
            <a:r>
              <a:rPr lang="zh-CN" altLang="en-US" sz="2000" b="1" kern="0" dirty="0">
                <a:latin typeface="宋体" panose="02010600030101010101" pitchFamily="2" charset="-122"/>
              </a:rPr>
              <a:t>；</a:t>
            </a:r>
            <a:r>
              <a:rPr lang="en-US" altLang="zh-CN" sz="2000" b="1" kern="0" dirty="0">
                <a:latin typeface="宋体" panose="02010600030101010101" pitchFamily="2" charset="-122"/>
              </a:rPr>
              <a:t>〈</a:t>
            </a:r>
            <a:r>
              <a:rPr lang="zh-CN" altLang="en-US" sz="2000" b="1" kern="0" dirty="0">
                <a:latin typeface="宋体" panose="02010600030101010101" pitchFamily="2" charset="-122"/>
              </a:rPr>
              <a:t>语句</a:t>
            </a:r>
            <a:r>
              <a:rPr lang="en-US" altLang="zh-CN" sz="2000" b="1" kern="0" dirty="0">
                <a:latin typeface="宋体" panose="02010600030101010101" pitchFamily="2" charset="-122"/>
              </a:rPr>
              <a:t>〉} END</a:t>
            </a:r>
          </a:p>
          <a:p>
            <a:pPr marL="0" indent="0">
              <a:lnSpc>
                <a:spcPct val="90000"/>
              </a:lnSpc>
              <a:buClr>
                <a:schemeClr val="accent1"/>
              </a:buClr>
              <a:buNone/>
            </a:pPr>
            <a:r>
              <a:rPr lang="en-US" altLang="zh-CN" sz="2000" b="1" kern="0" dirty="0">
                <a:latin typeface="宋体" panose="02010600030101010101" pitchFamily="2" charset="-122"/>
              </a:rPr>
              <a:t>    |WHILE</a:t>
            </a:r>
            <a:r>
              <a:rPr lang="en-US" altLang="zh-CN" sz="2000" b="1" kern="0" dirty="0">
                <a:latin typeface="Arial" panose="020B0604020202020204" pitchFamily="34" charset="0"/>
              </a:rPr>
              <a:t>…</a:t>
            </a:r>
            <a:r>
              <a:rPr lang="en-US" altLang="zh-CN" sz="2000" b="1" kern="0" dirty="0">
                <a:latin typeface="宋体" panose="02010600030101010101" pitchFamily="2" charset="-122"/>
              </a:rPr>
              <a:t>|</a:t>
            </a:r>
            <a:r>
              <a:rPr lang="en-US" altLang="zh-CN" sz="2000" b="1" kern="0" dirty="0">
                <a:latin typeface="Arial" panose="020B0604020202020204" pitchFamily="34" charset="0"/>
              </a:rPr>
              <a:t>…</a:t>
            </a:r>
            <a:endParaRPr lang="en-US" altLang="zh-CN" sz="2000" b="1" kern="0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Font typeface="Wingdings" pitchFamily="2" charset="2"/>
              <a:buChar char="Ø"/>
            </a:pPr>
            <a:endParaRPr lang="en-US" altLang="zh-CN" sz="2400" b="1" kern="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4329810"/>
      </p:ext>
    </p:extLst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699607" y="188640"/>
            <a:ext cx="9299376" cy="1175792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4">
              <a:buClrTx/>
              <a:buFontTx/>
            </a:pPr>
            <a:r>
              <a:rPr lang="en-US" altLang="zh-CN" sz="4000" dirty="0">
                <a:solidFill>
                  <a:srgbClr val="800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PL/0</a:t>
            </a:r>
            <a:r>
              <a:rPr lang="zh-CN" altLang="en-US" sz="4000" dirty="0">
                <a:solidFill>
                  <a:srgbClr val="800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分析的子程序片断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528" y="1196752"/>
            <a:ext cx="3962400" cy="54726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kern="0" dirty="0">
                <a:latin typeface="宋体" panose="02010600030101010101" pitchFamily="2" charset="-122"/>
              </a:rPr>
              <a:t>begin(*statement*)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kern="0" dirty="0">
                <a:latin typeface="宋体" panose="02010600030101010101" pitchFamily="2" charset="-122"/>
              </a:rPr>
              <a:t> if </a:t>
            </a:r>
            <a:r>
              <a:rPr lang="en-US" altLang="zh-CN" sz="2000" kern="0" dirty="0" err="1">
                <a:latin typeface="宋体" panose="02010600030101010101" pitchFamily="2" charset="-122"/>
              </a:rPr>
              <a:t>sym</a:t>
            </a:r>
            <a:r>
              <a:rPr lang="en-US" altLang="zh-CN" sz="2000" kern="0" dirty="0">
                <a:latin typeface="宋体" panose="02010600030101010101" pitchFamily="2" charset="-122"/>
              </a:rPr>
              <a:t>=ident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kern="0" dirty="0">
                <a:latin typeface="宋体" panose="02010600030101010101" pitchFamily="2" charset="-122"/>
              </a:rPr>
              <a:t> then (*parsing ass.st.*)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kern="0" dirty="0">
                <a:latin typeface="宋体" panose="02010600030101010101" pitchFamily="2" charset="-122"/>
              </a:rPr>
              <a:t>   begin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kern="0" dirty="0">
                <a:latin typeface="宋体" panose="02010600030101010101" pitchFamily="2" charset="-122"/>
              </a:rPr>
              <a:t>     </a:t>
            </a:r>
            <a:r>
              <a:rPr lang="en-US" altLang="zh-CN" sz="2000" kern="0" dirty="0" err="1">
                <a:latin typeface="宋体" panose="02010600030101010101" pitchFamily="2" charset="-122"/>
              </a:rPr>
              <a:t>getsym</a:t>
            </a:r>
            <a:r>
              <a:rPr lang="en-US" altLang="zh-CN" sz="2000" kern="0" dirty="0">
                <a:latin typeface="宋体" panose="02010600030101010101" pitchFamily="2" charset="-122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kern="0" dirty="0">
                <a:latin typeface="宋体" panose="02010600030101010101" pitchFamily="2" charset="-122"/>
              </a:rPr>
              <a:t>     if </a:t>
            </a:r>
            <a:r>
              <a:rPr lang="en-US" altLang="zh-CN" sz="2000" kern="0" dirty="0" err="1">
                <a:latin typeface="宋体" panose="02010600030101010101" pitchFamily="2" charset="-122"/>
              </a:rPr>
              <a:t>sym</a:t>
            </a:r>
            <a:r>
              <a:rPr lang="en-US" altLang="zh-CN" sz="2000" kern="0" dirty="0">
                <a:latin typeface="宋体" panose="02010600030101010101" pitchFamily="2" charset="-122"/>
              </a:rPr>
              <a:t>=becomes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kern="0" dirty="0">
                <a:latin typeface="宋体" panose="02010600030101010101" pitchFamily="2" charset="-122"/>
              </a:rPr>
              <a:t>     then </a:t>
            </a:r>
            <a:r>
              <a:rPr lang="en-US" altLang="zh-CN" sz="2000" kern="0" dirty="0" err="1">
                <a:latin typeface="宋体" panose="02010600030101010101" pitchFamily="2" charset="-122"/>
              </a:rPr>
              <a:t>getsym</a:t>
            </a:r>
            <a:endParaRPr lang="en-US" altLang="zh-CN" sz="2000" kern="0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kern="0" dirty="0">
                <a:latin typeface="宋体" panose="02010600030101010101" pitchFamily="2" charset="-122"/>
              </a:rPr>
              <a:t>     else error(13);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kern="0" dirty="0">
                <a:latin typeface="宋体" panose="02010600030101010101" pitchFamily="2" charset="-122"/>
              </a:rPr>
              <a:t>     expression(</a:t>
            </a:r>
            <a:r>
              <a:rPr lang="en-US" altLang="zh-CN" sz="2000" kern="0" dirty="0" err="1">
                <a:latin typeface="宋体" panose="02010600030101010101" pitchFamily="2" charset="-122"/>
              </a:rPr>
              <a:t>fsys</a:t>
            </a:r>
            <a:r>
              <a:rPr lang="en-US" altLang="zh-CN" sz="2000" kern="0" dirty="0">
                <a:latin typeface="宋体" panose="02010600030101010101" pitchFamily="2" charset="-122"/>
              </a:rPr>
              <a:t>);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kern="0" dirty="0">
                <a:latin typeface="宋体" panose="02010600030101010101" pitchFamily="2" charset="-122"/>
              </a:rPr>
              <a:t>   end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kern="0" dirty="0">
                <a:latin typeface="宋体" panose="02010600030101010101" pitchFamily="2" charset="-122"/>
              </a:rPr>
              <a:t>else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kern="0" dirty="0">
                <a:latin typeface="宋体" panose="02010600030101010101" pitchFamily="2" charset="-122"/>
              </a:rPr>
              <a:t>   if </a:t>
            </a:r>
            <a:r>
              <a:rPr lang="en-US" altLang="zh-CN" sz="2000" kern="0" dirty="0" err="1">
                <a:latin typeface="宋体" panose="02010600030101010101" pitchFamily="2" charset="-122"/>
              </a:rPr>
              <a:t>sym</a:t>
            </a:r>
            <a:r>
              <a:rPr lang="en-US" altLang="zh-CN" sz="2000" kern="0" dirty="0">
                <a:latin typeface="宋体" panose="02010600030101010101" pitchFamily="2" charset="-122"/>
              </a:rPr>
              <a:t>=</a:t>
            </a:r>
            <a:r>
              <a:rPr lang="en-US" altLang="zh-CN" sz="2000" kern="0" dirty="0" err="1">
                <a:latin typeface="宋体" panose="02010600030101010101" pitchFamily="2" charset="-122"/>
              </a:rPr>
              <a:t>readsym</a:t>
            </a:r>
            <a:endParaRPr lang="en-US" altLang="zh-CN" sz="2000" kern="0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kern="0" dirty="0">
                <a:latin typeface="宋体" panose="02010600030101010101" pitchFamily="2" charset="-122"/>
              </a:rPr>
              <a:t>   then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kern="0" dirty="0">
                <a:latin typeface="宋体" panose="02010600030101010101" pitchFamily="2" charset="-122"/>
              </a:rPr>
              <a:t>   (* parsing read </a:t>
            </a:r>
            <a:r>
              <a:rPr lang="en-US" altLang="zh-CN" sz="2000" kern="0" dirty="0" err="1">
                <a:latin typeface="宋体" panose="02010600030101010101" pitchFamily="2" charset="-122"/>
              </a:rPr>
              <a:t>st.</a:t>
            </a:r>
            <a:r>
              <a:rPr lang="en-US" altLang="zh-CN" sz="2000" kern="0" dirty="0">
                <a:latin typeface="宋体" panose="02010600030101010101" pitchFamily="2" charset="-122"/>
              </a:rPr>
              <a:t>*)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586569" y="1060648"/>
            <a:ext cx="4013200" cy="56087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000" kern="0" dirty="0">
                <a:latin typeface="宋体" panose="02010600030101010101" pitchFamily="2" charset="-122"/>
              </a:rPr>
              <a:t>begin</a:t>
            </a:r>
          </a:p>
          <a:p>
            <a:pPr>
              <a:buFont typeface="Wingdings" pitchFamily="2" charset="2"/>
              <a:buNone/>
            </a:pPr>
            <a:r>
              <a:rPr lang="en-US" altLang="zh-CN" sz="2000" kern="0" dirty="0">
                <a:latin typeface="宋体" panose="02010600030101010101" pitchFamily="2" charset="-122"/>
              </a:rPr>
              <a:t>  </a:t>
            </a:r>
            <a:r>
              <a:rPr lang="en-US" altLang="zh-CN" sz="2000" kern="0" dirty="0" err="1">
                <a:latin typeface="宋体" panose="02010600030101010101" pitchFamily="2" charset="-122"/>
              </a:rPr>
              <a:t>getsym</a:t>
            </a:r>
            <a:r>
              <a:rPr lang="en-US" altLang="zh-CN" sz="2000" kern="0" dirty="0">
                <a:latin typeface="宋体" panose="02010600030101010101" pitchFamily="2" charset="-122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kern="0" dirty="0">
                <a:latin typeface="宋体" panose="02010600030101010101" pitchFamily="2" charset="-122"/>
              </a:rPr>
              <a:t>  if </a:t>
            </a:r>
            <a:r>
              <a:rPr lang="en-US" altLang="zh-CN" sz="2000" kern="0" dirty="0" err="1">
                <a:latin typeface="宋体" panose="02010600030101010101" pitchFamily="2" charset="-122"/>
              </a:rPr>
              <a:t>sym</a:t>
            </a:r>
            <a:r>
              <a:rPr lang="en-US" altLang="zh-CN" sz="2000" kern="0" dirty="0">
                <a:latin typeface="宋体" panose="02010600030101010101" pitchFamily="2" charset="-122"/>
              </a:rPr>
              <a:t>&lt;&gt;</a:t>
            </a:r>
            <a:r>
              <a:rPr lang="en-US" altLang="zh-CN" sz="2000" kern="0" dirty="0" err="1">
                <a:latin typeface="宋体" panose="02010600030101010101" pitchFamily="2" charset="-122"/>
              </a:rPr>
              <a:t>lparen</a:t>
            </a:r>
            <a:endParaRPr lang="en-US" altLang="zh-CN" sz="2000" kern="0" dirty="0">
              <a:latin typeface="宋体" panose="0201060003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kern="0" dirty="0">
                <a:latin typeface="宋体" panose="02010600030101010101" pitchFamily="2" charset="-122"/>
              </a:rPr>
              <a:t>  then error(34)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kern="0" dirty="0">
                <a:latin typeface="宋体" panose="02010600030101010101" pitchFamily="2" charset="-122"/>
              </a:rPr>
              <a:t>  else</a:t>
            </a:r>
          </a:p>
          <a:p>
            <a:pPr>
              <a:buFont typeface="Wingdings" pitchFamily="2" charset="2"/>
              <a:buNone/>
            </a:pPr>
            <a:r>
              <a:rPr lang="en-US" altLang="zh-CN" sz="2000" kern="0" dirty="0">
                <a:latin typeface="宋体" panose="02010600030101010101" pitchFamily="2" charset="-122"/>
              </a:rPr>
              <a:t>  repeat</a:t>
            </a:r>
          </a:p>
          <a:p>
            <a:pPr>
              <a:buFont typeface="Wingdings" pitchFamily="2" charset="2"/>
              <a:buNone/>
            </a:pPr>
            <a:r>
              <a:rPr lang="en-US" altLang="zh-CN" sz="2000" kern="0" dirty="0">
                <a:latin typeface="宋体" panose="02010600030101010101" pitchFamily="2" charset="-122"/>
              </a:rPr>
              <a:t>     </a:t>
            </a:r>
            <a:r>
              <a:rPr lang="en-US" altLang="zh-CN" sz="2000" kern="0" dirty="0" err="1">
                <a:latin typeface="宋体" panose="02010600030101010101" pitchFamily="2" charset="-122"/>
              </a:rPr>
              <a:t>getsym</a:t>
            </a:r>
            <a:r>
              <a:rPr lang="en-US" altLang="zh-CN" sz="2000" kern="0" dirty="0">
                <a:latin typeface="宋体" panose="02010600030101010101" pitchFamily="2" charset="-122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kern="0" dirty="0">
                <a:latin typeface="宋体" panose="02010600030101010101" pitchFamily="2" charset="-122"/>
              </a:rPr>
              <a:t>     if </a:t>
            </a:r>
            <a:r>
              <a:rPr lang="en-US" altLang="zh-CN" sz="2000" kern="0" dirty="0" err="1">
                <a:latin typeface="宋体" panose="02010600030101010101" pitchFamily="2" charset="-122"/>
              </a:rPr>
              <a:t>sym</a:t>
            </a:r>
            <a:r>
              <a:rPr lang="en-US" altLang="zh-CN" sz="2000" kern="0" dirty="0">
                <a:latin typeface="宋体" panose="02010600030101010101" pitchFamily="2" charset="-122"/>
              </a:rPr>
              <a:t> &lt;&gt; ident</a:t>
            </a:r>
          </a:p>
          <a:p>
            <a:pPr>
              <a:buFont typeface="Wingdings" pitchFamily="2" charset="2"/>
              <a:buNone/>
            </a:pPr>
            <a:r>
              <a:rPr lang="en-US" altLang="zh-CN" sz="2000" kern="0" dirty="0">
                <a:latin typeface="宋体" panose="02010600030101010101" pitchFamily="2" charset="-122"/>
              </a:rPr>
              <a:t>     then  error(35)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kern="0" dirty="0">
                <a:latin typeface="宋体" panose="02010600030101010101" pitchFamily="2" charset="-122"/>
              </a:rPr>
              <a:t>     else </a:t>
            </a:r>
            <a:r>
              <a:rPr lang="en-US" altLang="zh-CN" sz="2000" kern="0" dirty="0" err="1">
                <a:latin typeface="宋体" panose="02010600030101010101" pitchFamily="2" charset="-122"/>
              </a:rPr>
              <a:t>getsym</a:t>
            </a:r>
            <a:endParaRPr lang="en-US" altLang="zh-CN" sz="2000" kern="0" dirty="0">
              <a:latin typeface="宋体" panose="0201060003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kern="0" dirty="0">
                <a:latin typeface="宋体" panose="02010600030101010101" pitchFamily="2" charset="-122"/>
              </a:rPr>
              <a:t>  until </a:t>
            </a:r>
            <a:r>
              <a:rPr lang="en-US" altLang="zh-CN" sz="2000" kern="0" dirty="0" err="1">
                <a:latin typeface="宋体" panose="02010600030101010101" pitchFamily="2" charset="-122"/>
              </a:rPr>
              <a:t>sym</a:t>
            </a:r>
            <a:r>
              <a:rPr lang="en-US" altLang="zh-CN" sz="2000" kern="0" dirty="0">
                <a:latin typeface="宋体" panose="02010600030101010101" pitchFamily="2" charset="-122"/>
              </a:rPr>
              <a:t>&lt;&gt;comma;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kern="0" dirty="0">
                <a:latin typeface="宋体" panose="02010600030101010101" pitchFamily="2" charset="-122"/>
              </a:rPr>
              <a:t>  if </a:t>
            </a:r>
            <a:r>
              <a:rPr lang="en-US" altLang="zh-CN" sz="2000" kern="0" dirty="0" err="1">
                <a:latin typeface="宋体" panose="02010600030101010101" pitchFamily="2" charset="-122"/>
              </a:rPr>
              <a:t>sym</a:t>
            </a:r>
            <a:r>
              <a:rPr lang="en-US" altLang="zh-CN" sz="2000" kern="0" dirty="0">
                <a:latin typeface="宋体" panose="02010600030101010101" pitchFamily="2" charset="-122"/>
              </a:rPr>
              <a:t>&lt;&gt;</a:t>
            </a:r>
            <a:r>
              <a:rPr lang="en-US" altLang="zh-CN" sz="2000" kern="0" dirty="0" err="1">
                <a:latin typeface="宋体" panose="02010600030101010101" pitchFamily="2" charset="-122"/>
              </a:rPr>
              <a:t>rparen</a:t>
            </a:r>
            <a:endParaRPr lang="en-US" altLang="zh-CN" sz="2000" kern="0" dirty="0">
              <a:latin typeface="宋体" panose="0201060003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kern="0" dirty="0">
                <a:latin typeface="宋体" panose="02010600030101010101" pitchFamily="2" charset="-122"/>
              </a:rPr>
              <a:t>  then error(33);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kern="0" dirty="0">
                <a:latin typeface="宋体" panose="02010600030101010101" pitchFamily="2" charset="-122"/>
              </a:rPr>
              <a:t>end</a:t>
            </a:r>
            <a:endParaRPr lang="en-US" altLang="zh-CN" sz="2000" kern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1D2D3F8-ECAC-7E41-AAED-4E7F34189CCB}"/>
              </a:ext>
            </a:extLst>
          </p:cNvPr>
          <p:cNvSpPr txBox="1">
            <a:spLocks noChangeArrowheads="1"/>
          </p:cNvSpPr>
          <p:nvPr/>
        </p:nvSpPr>
        <p:spPr>
          <a:xfrm>
            <a:off x="6156176" y="188640"/>
            <a:ext cx="2875642" cy="15079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buClr>
                <a:schemeClr val="accent1"/>
              </a:buClr>
              <a:buNone/>
            </a:pPr>
            <a:r>
              <a:rPr lang="en-US" altLang="zh-CN" sz="1200" b="1" kern="0" dirty="0">
                <a:latin typeface="宋体" panose="02010600030101010101" pitchFamily="2" charset="-122"/>
              </a:rPr>
              <a:t>〈〈</a:t>
            </a:r>
            <a:r>
              <a:rPr lang="zh-CN" altLang="en-US" sz="1200" b="1" kern="0" dirty="0">
                <a:latin typeface="宋体" panose="02010600030101010101" pitchFamily="2" charset="-122"/>
              </a:rPr>
              <a:t>语句</a:t>
            </a:r>
            <a:r>
              <a:rPr lang="en-US" altLang="zh-CN" sz="1200" b="1" kern="0" dirty="0">
                <a:latin typeface="宋体" panose="02010600030101010101" pitchFamily="2" charset="-122"/>
              </a:rPr>
              <a:t>〉∷= </a:t>
            </a:r>
          </a:p>
          <a:p>
            <a:pPr marL="0" indent="0">
              <a:lnSpc>
                <a:spcPct val="90000"/>
              </a:lnSpc>
              <a:buClr>
                <a:schemeClr val="accent1"/>
              </a:buClr>
              <a:buNone/>
            </a:pPr>
            <a:r>
              <a:rPr lang="en-US" altLang="zh-CN" sz="1200" b="1" kern="0" dirty="0">
                <a:latin typeface="宋体" panose="02010600030101010101" pitchFamily="2" charset="-122"/>
              </a:rPr>
              <a:t>     〈</a:t>
            </a:r>
            <a:r>
              <a:rPr lang="zh-CN" altLang="en-US" sz="1200" b="1" kern="0" dirty="0">
                <a:latin typeface="宋体" panose="02010600030101010101" pitchFamily="2" charset="-122"/>
              </a:rPr>
              <a:t>标识符</a:t>
            </a:r>
            <a:r>
              <a:rPr lang="en-US" altLang="zh-CN" sz="1200" b="1" kern="0" dirty="0">
                <a:latin typeface="宋体" panose="02010600030101010101" pitchFamily="2" charset="-122"/>
              </a:rPr>
              <a:t>〉</a:t>
            </a:r>
            <a:r>
              <a:rPr lang="zh-CN" altLang="en-US" sz="1200" b="1" kern="0" dirty="0">
                <a:latin typeface="宋体" panose="02010600030101010101" pitchFamily="2" charset="-122"/>
              </a:rPr>
              <a:t>：</a:t>
            </a:r>
            <a:r>
              <a:rPr lang="en-US" altLang="zh-CN" sz="1200" b="1" kern="0" dirty="0">
                <a:latin typeface="宋体" panose="02010600030101010101" pitchFamily="2" charset="-122"/>
              </a:rPr>
              <a:t>=〈</a:t>
            </a:r>
            <a:r>
              <a:rPr lang="zh-CN" altLang="en-US" sz="1200" b="1" kern="0" dirty="0">
                <a:latin typeface="宋体" panose="02010600030101010101" pitchFamily="2" charset="-122"/>
              </a:rPr>
              <a:t>表达式</a:t>
            </a:r>
            <a:r>
              <a:rPr lang="en-US" altLang="zh-CN" sz="1200" b="1" kern="0" dirty="0">
                <a:latin typeface="宋体" panose="02010600030101010101" pitchFamily="2" charset="-122"/>
              </a:rPr>
              <a:t>〉 </a:t>
            </a:r>
          </a:p>
          <a:p>
            <a:pPr marL="0" indent="0">
              <a:lnSpc>
                <a:spcPct val="90000"/>
              </a:lnSpc>
              <a:buClr>
                <a:schemeClr val="accent1"/>
              </a:buClr>
              <a:buNone/>
            </a:pPr>
            <a:r>
              <a:rPr lang="en-US" altLang="zh-CN" sz="1200" b="1" kern="0" dirty="0">
                <a:latin typeface="宋体" panose="02010600030101010101" pitchFamily="2" charset="-122"/>
              </a:rPr>
              <a:t>     |IF 〈</a:t>
            </a:r>
            <a:r>
              <a:rPr lang="zh-CN" altLang="en-US" sz="1200" b="1" kern="0" dirty="0">
                <a:latin typeface="宋体" panose="02010600030101010101" pitchFamily="2" charset="-122"/>
              </a:rPr>
              <a:t>条件</a:t>
            </a:r>
            <a:r>
              <a:rPr lang="en-US" altLang="zh-CN" sz="1200" b="1" kern="0" dirty="0">
                <a:latin typeface="宋体" panose="02010600030101010101" pitchFamily="2" charset="-122"/>
              </a:rPr>
              <a:t>〉 then〈</a:t>
            </a:r>
            <a:r>
              <a:rPr lang="zh-CN" altLang="en-US" sz="1200" b="1" kern="0" dirty="0">
                <a:latin typeface="宋体" panose="02010600030101010101" pitchFamily="2" charset="-122"/>
              </a:rPr>
              <a:t>语句</a:t>
            </a:r>
            <a:r>
              <a:rPr lang="en-US" altLang="zh-CN" sz="1200" b="1" kern="0" dirty="0">
                <a:latin typeface="宋体" panose="02010600030101010101" pitchFamily="2" charset="-122"/>
              </a:rPr>
              <a:t>〉.  </a:t>
            </a:r>
          </a:p>
          <a:p>
            <a:pPr marL="0" indent="0">
              <a:lnSpc>
                <a:spcPct val="90000"/>
              </a:lnSpc>
              <a:buClr>
                <a:schemeClr val="accent1"/>
              </a:buClr>
              <a:buNone/>
            </a:pPr>
            <a:r>
              <a:rPr lang="en-US" altLang="zh-CN" sz="1200" b="1" kern="0" dirty="0">
                <a:latin typeface="宋体" panose="02010600030101010101" pitchFamily="2" charset="-122"/>
              </a:rPr>
              <a:t>     |CALL</a:t>
            </a:r>
            <a:r>
              <a:rPr lang="en-US" altLang="zh-CN" sz="1200" b="1" kern="0" dirty="0">
                <a:latin typeface="Arial" panose="020B0604020202020204" pitchFamily="34" charset="0"/>
              </a:rPr>
              <a:t>…</a:t>
            </a:r>
            <a:r>
              <a:rPr lang="en-US" altLang="zh-CN" sz="1200" b="1" kern="0" dirty="0">
                <a:latin typeface="宋体" panose="02010600030101010101" pitchFamily="2" charset="-122"/>
              </a:rPr>
              <a:t>|READ</a:t>
            </a:r>
            <a:r>
              <a:rPr lang="en-US" altLang="zh-CN" sz="1200" b="1" kern="0" dirty="0">
                <a:latin typeface="Arial" panose="020B0604020202020204" pitchFamily="34" charset="0"/>
              </a:rPr>
              <a:t>…</a:t>
            </a:r>
          </a:p>
          <a:p>
            <a:pPr marL="0" indent="0">
              <a:lnSpc>
                <a:spcPct val="90000"/>
              </a:lnSpc>
              <a:buClr>
                <a:schemeClr val="accent1"/>
              </a:buClr>
              <a:buNone/>
            </a:pPr>
            <a:r>
              <a:rPr lang="en-US" altLang="zh-CN" sz="1200" b="1" kern="0" dirty="0">
                <a:latin typeface="Arial" panose="020B0604020202020204" pitchFamily="34" charset="0"/>
              </a:rPr>
              <a:t>         </a:t>
            </a:r>
            <a:r>
              <a:rPr lang="en-US" altLang="zh-CN" sz="1200" b="1" kern="0" dirty="0">
                <a:latin typeface="宋体" panose="02010600030101010101" pitchFamily="2" charset="-122"/>
              </a:rPr>
              <a:t>|BEGIN 〈</a:t>
            </a:r>
            <a:r>
              <a:rPr lang="zh-CN" altLang="en-US" sz="1200" b="1" kern="0" dirty="0">
                <a:latin typeface="宋体" panose="02010600030101010101" pitchFamily="2" charset="-122"/>
              </a:rPr>
              <a:t>语句</a:t>
            </a:r>
            <a:r>
              <a:rPr lang="en-US" altLang="zh-CN" sz="1200" b="1" kern="0" dirty="0">
                <a:latin typeface="宋体" panose="02010600030101010101" pitchFamily="2" charset="-122"/>
              </a:rPr>
              <a:t>〉{</a:t>
            </a:r>
            <a:r>
              <a:rPr lang="zh-CN" altLang="en-US" sz="1200" b="1" kern="0" dirty="0">
                <a:latin typeface="宋体" panose="02010600030101010101" pitchFamily="2" charset="-122"/>
              </a:rPr>
              <a:t>；</a:t>
            </a:r>
            <a:r>
              <a:rPr lang="en-US" altLang="zh-CN" sz="1200" b="1" kern="0" dirty="0">
                <a:latin typeface="宋体" panose="02010600030101010101" pitchFamily="2" charset="-122"/>
              </a:rPr>
              <a:t>〈</a:t>
            </a:r>
            <a:r>
              <a:rPr lang="zh-CN" altLang="en-US" sz="1200" b="1" kern="0" dirty="0">
                <a:latin typeface="宋体" panose="02010600030101010101" pitchFamily="2" charset="-122"/>
              </a:rPr>
              <a:t>语句</a:t>
            </a:r>
            <a:r>
              <a:rPr lang="en-US" altLang="zh-CN" sz="1200" b="1" kern="0" dirty="0">
                <a:latin typeface="宋体" panose="02010600030101010101" pitchFamily="2" charset="-122"/>
              </a:rPr>
              <a:t>〉} END</a:t>
            </a:r>
          </a:p>
          <a:p>
            <a:pPr marL="0" indent="0">
              <a:lnSpc>
                <a:spcPct val="90000"/>
              </a:lnSpc>
              <a:buClr>
                <a:schemeClr val="accent1"/>
              </a:buClr>
              <a:buNone/>
            </a:pPr>
            <a:r>
              <a:rPr lang="en-US" altLang="zh-CN" sz="1200" b="1" kern="0" dirty="0">
                <a:latin typeface="宋体" panose="02010600030101010101" pitchFamily="2" charset="-122"/>
              </a:rPr>
              <a:t>    |WHILE</a:t>
            </a:r>
            <a:r>
              <a:rPr lang="en-US" altLang="zh-CN" sz="1200" b="1" kern="0" dirty="0">
                <a:latin typeface="Arial" panose="020B0604020202020204" pitchFamily="34" charset="0"/>
              </a:rPr>
              <a:t>…</a:t>
            </a:r>
            <a:r>
              <a:rPr lang="en-US" altLang="zh-CN" sz="1200" b="1" kern="0" dirty="0">
                <a:latin typeface="宋体" panose="02010600030101010101" pitchFamily="2" charset="-122"/>
              </a:rPr>
              <a:t>|</a:t>
            </a:r>
            <a:r>
              <a:rPr lang="en-US" altLang="zh-CN" sz="1200" b="1" kern="0" dirty="0">
                <a:latin typeface="Arial" panose="020B0604020202020204" pitchFamily="34" charset="0"/>
              </a:rPr>
              <a:t>…</a:t>
            </a:r>
            <a:endParaRPr lang="en-US" altLang="zh-CN" sz="1200" b="1" kern="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3752525"/>
      </p:ext>
    </p:extLst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-1079" y="1484784"/>
            <a:ext cx="8915400" cy="25202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b="1" kern="0" dirty="0"/>
              <a:t>    表达式的</a:t>
            </a:r>
            <a:r>
              <a:rPr lang="en-US" altLang="zh-CN" b="1" kern="0" dirty="0"/>
              <a:t>EBNF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kern="0" dirty="0"/>
              <a:t/>
            </a:r>
            <a:br>
              <a:rPr lang="en-US" altLang="zh-CN" kern="0" dirty="0"/>
            </a:br>
            <a:r>
              <a:rPr lang="en-US" altLang="zh-CN" b="1" kern="0" dirty="0">
                <a:latin typeface="宋体" panose="02010600030101010101" pitchFamily="2" charset="-122"/>
              </a:rPr>
              <a:t>〈</a:t>
            </a:r>
            <a:r>
              <a:rPr lang="zh-CN" altLang="en-US" b="1" kern="0" dirty="0">
                <a:latin typeface="宋体" panose="02010600030101010101" pitchFamily="2" charset="-122"/>
              </a:rPr>
              <a:t>表达式</a:t>
            </a:r>
            <a:r>
              <a:rPr lang="en-US" altLang="zh-CN" b="1" kern="0" dirty="0">
                <a:latin typeface="宋体" panose="02010600030101010101" pitchFamily="2" charset="-122"/>
              </a:rPr>
              <a:t>〉∷=[+|-]〈</a:t>
            </a:r>
            <a:r>
              <a:rPr lang="zh-CN" altLang="en-US" b="1" kern="0" dirty="0">
                <a:latin typeface="宋体" panose="02010600030101010101" pitchFamily="2" charset="-122"/>
              </a:rPr>
              <a:t>项</a:t>
            </a:r>
            <a:r>
              <a:rPr lang="en-US" altLang="zh-CN" b="1" kern="0" dirty="0">
                <a:latin typeface="宋体" panose="02010600030101010101" pitchFamily="2" charset="-122"/>
              </a:rPr>
              <a:t>〉{</a:t>
            </a:r>
            <a:r>
              <a:rPr lang="zh-CN" altLang="en-US" b="1" kern="0" dirty="0">
                <a:latin typeface="宋体" panose="02010600030101010101" pitchFamily="2" charset="-122"/>
              </a:rPr>
              <a:t>（</a:t>
            </a:r>
            <a:r>
              <a:rPr lang="en-US" altLang="zh-CN" b="1" kern="0" dirty="0">
                <a:latin typeface="宋体" panose="02010600030101010101" pitchFamily="2" charset="-122"/>
              </a:rPr>
              <a:t>+|-</a:t>
            </a:r>
            <a:r>
              <a:rPr lang="zh-CN" altLang="en-US" b="1" kern="0" dirty="0">
                <a:latin typeface="宋体" panose="02010600030101010101" pitchFamily="2" charset="-122"/>
              </a:rPr>
              <a:t>）</a:t>
            </a:r>
            <a:r>
              <a:rPr lang="en-US" altLang="zh-CN" b="1" kern="0" dirty="0">
                <a:latin typeface="宋体" panose="02010600030101010101" pitchFamily="2" charset="-122"/>
              </a:rPr>
              <a:t>〈</a:t>
            </a:r>
            <a:r>
              <a:rPr lang="zh-CN" altLang="en-US" b="1" kern="0" dirty="0">
                <a:latin typeface="宋体" panose="02010600030101010101" pitchFamily="2" charset="-122"/>
              </a:rPr>
              <a:t>项</a:t>
            </a:r>
            <a:r>
              <a:rPr lang="en-US" altLang="zh-CN" b="1" kern="0" dirty="0">
                <a:latin typeface="宋体" panose="02010600030101010101" pitchFamily="2" charset="-122"/>
              </a:rPr>
              <a:t>〉}</a:t>
            </a:r>
            <a:br>
              <a:rPr lang="en-US" altLang="zh-CN" b="1" kern="0" dirty="0">
                <a:latin typeface="宋体" panose="02010600030101010101" pitchFamily="2" charset="-122"/>
              </a:rPr>
            </a:br>
            <a:r>
              <a:rPr lang="en-US" altLang="zh-CN" b="1" kern="0" dirty="0">
                <a:latin typeface="宋体" panose="02010600030101010101" pitchFamily="2" charset="-122"/>
              </a:rPr>
              <a:t>〈</a:t>
            </a:r>
            <a:r>
              <a:rPr lang="zh-CN" altLang="en-US" b="1" kern="0" dirty="0">
                <a:latin typeface="宋体" panose="02010600030101010101" pitchFamily="2" charset="-122"/>
              </a:rPr>
              <a:t>项</a:t>
            </a:r>
            <a:r>
              <a:rPr lang="en-US" altLang="zh-CN" b="1" kern="0" dirty="0">
                <a:latin typeface="宋体" panose="02010600030101010101" pitchFamily="2" charset="-122"/>
              </a:rPr>
              <a:t>〉    ∷=〈</a:t>
            </a:r>
            <a:r>
              <a:rPr lang="zh-CN" altLang="en-US" b="1" kern="0" dirty="0">
                <a:latin typeface="宋体" panose="02010600030101010101" pitchFamily="2" charset="-122"/>
              </a:rPr>
              <a:t>因子</a:t>
            </a:r>
            <a:r>
              <a:rPr lang="en-US" altLang="zh-CN" b="1" kern="0" dirty="0">
                <a:latin typeface="宋体" panose="02010600030101010101" pitchFamily="2" charset="-122"/>
              </a:rPr>
              <a:t>〉{</a:t>
            </a:r>
            <a:r>
              <a:rPr lang="zh-CN" altLang="en-US" b="1" kern="0" dirty="0">
                <a:latin typeface="宋体" panose="02010600030101010101" pitchFamily="2" charset="-122"/>
              </a:rPr>
              <a:t>（*</a:t>
            </a:r>
            <a:r>
              <a:rPr lang="en-US" altLang="zh-CN" b="1" kern="0" dirty="0">
                <a:latin typeface="宋体" panose="02010600030101010101" pitchFamily="2" charset="-122"/>
              </a:rPr>
              <a:t>|/</a:t>
            </a:r>
            <a:r>
              <a:rPr lang="zh-CN" altLang="en-US" b="1" kern="0" dirty="0">
                <a:latin typeface="宋体" panose="02010600030101010101" pitchFamily="2" charset="-122"/>
              </a:rPr>
              <a:t>）</a:t>
            </a:r>
            <a:r>
              <a:rPr lang="en-US" altLang="zh-CN" b="1" kern="0" dirty="0">
                <a:latin typeface="宋体" panose="02010600030101010101" pitchFamily="2" charset="-122"/>
              </a:rPr>
              <a:t>〈</a:t>
            </a:r>
            <a:r>
              <a:rPr lang="zh-CN" altLang="en-US" b="1" kern="0" dirty="0">
                <a:latin typeface="宋体" panose="02010600030101010101" pitchFamily="2" charset="-122"/>
              </a:rPr>
              <a:t>因子</a:t>
            </a:r>
            <a:r>
              <a:rPr lang="en-US" altLang="zh-CN" b="1" kern="0" dirty="0">
                <a:latin typeface="宋体" panose="02010600030101010101" pitchFamily="2" charset="-122"/>
              </a:rPr>
              <a:t>〉}</a:t>
            </a:r>
            <a:br>
              <a:rPr lang="en-US" altLang="zh-CN" b="1" kern="0" dirty="0">
                <a:latin typeface="宋体" panose="02010600030101010101" pitchFamily="2" charset="-122"/>
              </a:rPr>
            </a:br>
            <a:r>
              <a:rPr lang="en-US" altLang="zh-CN" b="1" kern="0" dirty="0">
                <a:latin typeface="宋体" panose="02010600030101010101" pitchFamily="2" charset="-122"/>
              </a:rPr>
              <a:t>〈</a:t>
            </a:r>
            <a:r>
              <a:rPr lang="zh-CN" altLang="en-US" b="1" kern="0" dirty="0">
                <a:latin typeface="宋体" panose="02010600030101010101" pitchFamily="2" charset="-122"/>
              </a:rPr>
              <a:t>因子</a:t>
            </a:r>
            <a:r>
              <a:rPr lang="en-US" altLang="zh-CN" b="1" kern="0" dirty="0">
                <a:latin typeface="宋体" panose="02010600030101010101" pitchFamily="2" charset="-122"/>
              </a:rPr>
              <a:t>〉  ∷=</a:t>
            </a:r>
            <a:r>
              <a:rPr lang="en-US" altLang="zh-CN" b="1" u="sng" kern="0" dirty="0" err="1">
                <a:latin typeface="宋体" panose="02010600030101010101" pitchFamily="2" charset="-122"/>
              </a:rPr>
              <a:t>ident</a:t>
            </a:r>
            <a:r>
              <a:rPr lang="en-US" altLang="zh-CN" b="1" kern="0" dirty="0" err="1">
                <a:latin typeface="宋体" panose="02010600030101010101" pitchFamily="2" charset="-122"/>
              </a:rPr>
              <a:t>|</a:t>
            </a:r>
            <a:r>
              <a:rPr lang="en-US" altLang="zh-CN" b="1" u="sng" kern="0" dirty="0" err="1">
                <a:latin typeface="宋体" panose="02010600030101010101" pitchFamily="2" charset="-122"/>
              </a:rPr>
              <a:t>number</a:t>
            </a:r>
            <a:r>
              <a:rPr lang="en-US" altLang="zh-CN" b="1" kern="0" dirty="0">
                <a:latin typeface="宋体" panose="02010600030101010101" pitchFamily="2" charset="-122"/>
              </a:rPr>
              <a:t>|</a:t>
            </a:r>
            <a:r>
              <a:rPr lang="en-US" altLang="zh-CN" b="1" kern="0" dirty="0">
                <a:latin typeface="Arial" panose="020B0604020202020204" pitchFamily="34" charset="0"/>
              </a:rPr>
              <a:t>‘</a:t>
            </a:r>
            <a:r>
              <a:rPr lang="zh-CN" altLang="en-US" b="1" kern="0" dirty="0">
                <a:latin typeface="宋体" panose="02010600030101010101" pitchFamily="2" charset="-122"/>
              </a:rPr>
              <a:t>（</a:t>
            </a:r>
            <a:r>
              <a:rPr lang="zh-CN" altLang="en-US" b="1" kern="0" dirty="0">
                <a:latin typeface="Arial" panose="020B0604020202020204" pitchFamily="34" charset="0"/>
              </a:rPr>
              <a:t>’</a:t>
            </a:r>
            <a:r>
              <a:rPr lang="en-US" altLang="zh-CN" b="1" kern="0" dirty="0">
                <a:latin typeface="宋体" panose="02010600030101010101" pitchFamily="2" charset="-122"/>
              </a:rPr>
              <a:t>〈</a:t>
            </a:r>
            <a:r>
              <a:rPr lang="zh-CN" altLang="en-US" b="1" kern="0" dirty="0">
                <a:latin typeface="宋体" panose="02010600030101010101" pitchFamily="2" charset="-122"/>
              </a:rPr>
              <a:t>表达式</a:t>
            </a:r>
            <a:r>
              <a:rPr lang="en-US" altLang="zh-CN" b="1" kern="0" dirty="0">
                <a:latin typeface="宋体" panose="02010600030101010101" pitchFamily="2" charset="-122"/>
              </a:rPr>
              <a:t>〉</a:t>
            </a:r>
            <a:r>
              <a:rPr lang="en-US" altLang="zh-CN" b="1" kern="0" dirty="0">
                <a:latin typeface="Arial" panose="020B0604020202020204" pitchFamily="34" charset="0"/>
              </a:rPr>
              <a:t>‘</a:t>
            </a:r>
            <a:r>
              <a:rPr lang="zh-CN" altLang="en-US" b="1" kern="0" dirty="0">
                <a:latin typeface="宋体" panose="02010600030101010101" pitchFamily="2" charset="-122"/>
              </a:rPr>
              <a:t>）</a:t>
            </a:r>
            <a:r>
              <a:rPr lang="zh-CN" altLang="en-US" b="1" kern="0" dirty="0">
                <a:latin typeface="Arial" panose="020B0604020202020204" pitchFamily="34" charset="0"/>
              </a:rPr>
              <a:t>’</a:t>
            </a:r>
            <a:endParaRPr lang="zh-CN" altLang="en-US" b="1" kern="0" dirty="0">
              <a:latin typeface="宋体" panose="02010600030101010101" pitchFamily="2" charset="-122"/>
            </a:endParaRPr>
          </a:p>
          <a:p>
            <a:endParaRPr lang="en-US" altLang="zh-CN" kern="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331640" y="260648"/>
            <a:ext cx="5991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Tx/>
              <a:buFontTx/>
            </a:pPr>
            <a:r>
              <a:rPr lang="en-US" altLang="zh-CN" sz="4000" dirty="0">
                <a:solidFill>
                  <a:srgbClr val="8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PL/0</a:t>
            </a:r>
            <a:r>
              <a:rPr lang="zh-CN" altLang="en-US" sz="4000" dirty="0">
                <a:solidFill>
                  <a:srgbClr val="8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语言的</a:t>
            </a:r>
            <a:r>
              <a:rPr lang="en-US" altLang="zh-CN" sz="4000" dirty="0">
                <a:solidFill>
                  <a:srgbClr val="8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EBNF</a:t>
            </a:r>
          </a:p>
        </p:txBody>
      </p:sp>
    </p:spTree>
    <p:extLst>
      <p:ext uri="{BB962C8B-B14F-4D97-AF65-F5344CB8AC3E}">
        <p14:creationId xmlns:p14="http://schemas.microsoft.com/office/powerpoint/2010/main" val="1227604674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1187450" y="1409700"/>
            <a:ext cx="71294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</a:rPr>
              <a:t>应用较普遍的自顶向下预测分析是</a:t>
            </a:r>
          </a:p>
          <a:p>
            <a:pPr>
              <a:buClrTx/>
            </a:pP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   </a:t>
            </a:r>
            <a:r>
              <a:rPr lang="en-US" altLang="zh-CN" sz="3200">
                <a:solidFill>
                  <a:srgbClr val="800080"/>
                </a:solidFill>
              </a:rPr>
              <a:t>LL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（</a:t>
            </a: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1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）分析</a:t>
            </a:r>
          </a:p>
        </p:txBody>
      </p:sp>
      <p:sp>
        <p:nvSpPr>
          <p:cNvPr id="28675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9" name="Rectangle 10"/>
          <p:cNvSpPr>
            <a:spLocks noChangeArrowheads="1"/>
          </p:cNvSpPr>
          <p:nvPr/>
        </p:nvSpPr>
        <p:spPr bwMode="auto">
          <a:xfrm>
            <a:off x="1744663" y="2617788"/>
            <a:ext cx="6788150" cy="1098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b="1">
                <a:latin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</a:rPr>
              <a:t>要求文法一定是</a:t>
            </a:r>
            <a:r>
              <a:rPr lang="en-US" altLang="zh-CN" sz="2800">
                <a:solidFill>
                  <a:srgbClr val="800080"/>
                </a:solidFill>
              </a:rPr>
              <a:t>LL</a:t>
            </a:r>
            <a:r>
              <a:rPr lang="zh-CN" altLang="en-US" sz="2800" b="1">
                <a:solidFill>
                  <a:srgbClr val="800080"/>
                </a:solidFill>
              </a:rPr>
              <a:t>（</a:t>
            </a:r>
            <a:r>
              <a:rPr lang="en-US" altLang="zh-CN" sz="2800">
                <a:solidFill>
                  <a:srgbClr val="800080"/>
                </a:solidFill>
              </a:rPr>
              <a:t>1</a:t>
            </a:r>
            <a:r>
              <a:rPr lang="zh-CN" altLang="en-US" sz="2800" b="1">
                <a:solidFill>
                  <a:srgbClr val="800080"/>
                </a:solidFill>
              </a:rPr>
              <a:t>）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文法</a:t>
            </a:r>
          </a:p>
          <a:p>
            <a:pPr>
              <a:buFont typeface="Symbol" pitchFamily="18" charset="2"/>
              <a:buNone/>
            </a:pPr>
            <a:endParaRPr lang="zh-CN" altLang="en-US" sz="1000" b="1">
              <a:latin typeface="楷体_GB2312" pitchFamily="49" charset="-122"/>
            </a:endParaRPr>
          </a:p>
          <a:p>
            <a:pPr>
              <a:buFont typeface="Symbol" pitchFamily="18" charset="2"/>
              <a:buNone/>
            </a:pPr>
            <a:r>
              <a:rPr lang="zh-CN" altLang="en-US" sz="2800" b="1">
                <a:latin typeface="楷体_GB2312" pitchFamily="49" charset="-122"/>
              </a:rPr>
              <a:t>  专门讨论</a:t>
            </a:r>
          </a:p>
        </p:txBody>
      </p:sp>
      <p:sp>
        <p:nvSpPr>
          <p:cNvPr id="28680" name="Rectangle 11"/>
          <p:cNvSpPr>
            <a:spLocks noChangeArrowheads="1"/>
          </p:cNvSpPr>
          <p:nvPr/>
        </p:nvSpPr>
        <p:spPr bwMode="auto">
          <a:xfrm>
            <a:off x="1549400" y="188913"/>
            <a:ext cx="45354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自顶向下预测分析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15616" y="381000"/>
            <a:ext cx="6336704" cy="469900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Tx/>
              <a:buFontTx/>
            </a:pPr>
            <a:r>
              <a:rPr lang="en-US" altLang="zh-CN" sz="3200" kern="0" dirty="0">
                <a:latin typeface="宋体" panose="02010600030101010101" pitchFamily="2" charset="-122"/>
              </a:rPr>
              <a:t>〈</a:t>
            </a:r>
            <a:r>
              <a:rPr lang="zh-CN" altLang="en-US" sz="3200" kern="0" dirty="0">
                <a:latin typeface="宋体" panose="02010600030101010101" pitchFamily="2" charset="-122"/>
              </a:rPr>
              <a:t>表达式</a:t>
            </a:r>
            <a:r>
              <a:rPr lang="en-US" altLang="zh-CN" sz="3200" kern="0" dirty="0">
                <a:latin typeface="宋体" panose="02010600030101010101" pitchFamily="2" charset="-122"/>
              </a:rPr>
              <a:t>〉</a:t>
            </a:r>
            <a:r>
              <a:rPr lang="en-US" altLang="zh-CN" sz="3200" kern="0" dirty="0">
                <a:solidFill>
                  <a:schemeClr val="accent1"/>
                </a:solidFill>
                <a:latin typeface="宋体" panose="02010600030101010101" pitchFamily="2" charset="-122"/>
              </a:rPr>
              <a:t>∷=</a:t>
            </a:r>
            <a:r>
              <a:rPr lang="en-US" altLang="zh-CN" sz="3200" kern="0" dirty="0">
                <a:latin typeface="宋体" panose="02010600030101010101" pitchFamily="2" charset="-122"/>
              </a:rPr>
              <a:t>[+|-]〈</a:t>
            </a:r>
            <a:r>
              <a:rPr lang="zh-CN" altLang="en-US" sz="3200" kern="0" dirty="0">
                <a:latin typeface="宋体" panose="02010600030101010101" pitchFamily="2" charset="-122"/>
              </a:rPr>
              <a:t>项</a:t>
            </a:r>
            <a:r>
              <a:rPr lang="en-US" altLang="zh-CN" sz="3200" kern="0" dirty="0">
                <a:latin typeface="宋体" panose="02010600030101010101" pitchFamily="2" charset="-122"/>
              </a:rPr>
              <a:t>〉{</a:t>
            </a:r>
            <a:r>
              <a:rPr lang="zh-CN" altLang="en-US" sz="3200" kern="0" dirty="0">
                <a:latin typeface="宋体" panose="02010600030101010101" pitchFamily="2" charset="-122"/>
              </a:rPr>
              <a:t>（</a:t>
            </a:r>
            <a:r>
              <a:rPr lang="en-US" altLang="zh-CN" sz="3200" kern="0" dirty="0">
                <a:latin typeface="宋体" panose="02010600030101010101" pitchFamily="2" charset="-122"/>
              </a:rPr>
              <a:t>+|-</a:t>
            </a:r>
            <a:r>
              <a:rPr lang="zh-CN" altLang="en-US" sz="3200" kern="0" dirty="0">
                <a:latin typeface="宋体" panose="02010600030101010101" pitchFamily="2" charset="-122"/>
              </a:rPr>
              <a:t>）</a:t>
            </a:r>
            <a:r>
              <a:rPr lang="en-US" altLang="zh-CN" sz="3200" kern="0" dirty="0">
                <a:latin typeface="宋体" panose="02010600030101010101" pitchFamily="2" charset="-122"/>
              </a:rPr>
              <a:t>〈</a:t>
            </a:r>
            <a:r>
              <a:rPr lang="zh-CN" altLang="en-US" sz="3200" kern="0" dirty="0">
                <a:latin typeface="宋体" panose="02010600030101010101" pitchFamily="2" charset="-122"/>
              </a:rPr>
              <a:t>项</a:t>
            </a:r>
            <a:r>
              <a:rPr lang="en-US" altLang="zh-CN" sz="3200" kern="0" dirty="0">
                <a:latin typeface="宋体" panose="02010600030101010101" pitchFamily="2" charset="-122"/>
              </a:rPr>
              <a:t>〉}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33172" y="980728"/>
            <a:ext cx="8785225" cy="604921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kern="0" dirty="0" err="1"/>
              <a:t>int</a:t>
            </a:r>
            <a:r>
              <a:rPr lang="en-US" altLang="zh-CN" sz="1800" b="1" kern="0" dirty="0"/>
              <a:t> expression(bool* </a:t>
            </a:r>
            <a:r>
              <a:rPr lang="en-US" altLang="zh-CN" sz="1800" b="1" kern="0" dirty="0" err="1"/>
              <a:t>fsys</a:t>
            </a:r>
            <a:r>
              <a:rPr lang="en-US" altLang="zh-CN" sz="1800" b="1" kern="0" dirty="0"/>
              <a:t>, </a:t>
            </a:r>
            <a:r>
              <a:rPr lang="en-US" altLang="zh-CN" sz="1800" b="1" kern="0" dirty="0" err="1"/>
              <a:t>int</a:t>
            </a:r>
            <a:r>
              <a:rPr lang="en-US" altLang="zh-CN" sz="1800" b="1" kern="0" dirty="0"/>
              <a:t>* </a:t>
            </a:r>
            <a:r>
              <a:rPr lang="en-US" altLang="zh-CN" sz="1800" b="1" kern="0" dirty="0" err="1"/>
              <a:t>ptx</a:t>
            </a:r>
            <a:r>
              <a:rPr lang="en-US" altLang="zh-CN" sz="1800" b="1" kern="0" dirty="0"/>
              <a:t>, </a:t>
            </a:r>
            <a:r>
              <a:rPr lang="en-US" altLang="zh-CN" sz="1800" b="1" kern="0" dirty="0" err="1"/>
              <a:t>int</a:t>
            </a:r>
            <a:r>
              <a:rPr lang="en-US" altLang="zh-CN" sz="1800" b="1" kern="0" dirty="0"/>
              <a:t> lev)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kern="0" dirty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kern="0" dirty="0"/>
              <a:t>	if(</a:t>
            </a:r>
            <a:r>
              <a:rPr lang="en-US" altLang="zh-CN" sz="1800" b="1" kern="0" dirty="0" err="1"/>
              <a:t>sym</a:t>
            </a:r>
            <a:r>
              <a:rPr lang="en-US" altLang="zh-CN" sz="1800" b="1" kern="0" dirty="0"/>
              <a:t>==plus || </a:t>
            </a:r>
            <a:r>
              <a:rPr lang="en-US" altLang="zh-CN" sz="1800" b="1" kern="0" dirty="0" err="1"/>
              <a:t>sym</a:t>
            </a:r>
            <a:r>
              <a:rPr lang="en-US" altLang="zh-CN" sz="1800" b="1" kern="0" dirty="0"/>
              <a:t>==minus)	/* </a:t>
            </a:r>
            <a:r>
              <a:rPr lang="zh-CN" altLang="en-US" sz="1800" b="1" kern="0" dirty="0"/>
              <a:t>开头的正负号*</a:t>
            </a:r>
            <a:r>
              <a:rPr lang="en-US" altLang="zh-CN" sz="1800" b="1" kern="0" dirty="0"/>
              <a:t>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kern="0" dirty="0"/>
              <a:t>	{		</a:t>
            </a:r>
            <a:r>
              <a:rPr lang="en-US" altLang="zh-CN" sz="1800" b="1" kern="0" dirty="0">
                <a:latin typeface="Arial" panose="020B0604020202020204" pitchFamily="34" charset="0"/>
              </a:rPr>
              <a:t>…</a:t>
            </a:r>
            <a:endParaRPr lang="en-US" altLang="zh-CN" sz="1800" b="1" kern="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kern="0" dirty="0"/>
              <a:t>		</a:t>
            </a:r>
            <a:r>
              <a:rPr lang="en-US" altLang="zh-CN" sz="1800" b="1" kern="0" dirty="0" err="1"/>
              <a:t>getsym</a:t>
            </a:r>
            <a:r>
              <a:rPr lang="en-US" altLang="zh-CN" sz="1800" b="1" kern="0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kern="0" dirty="0"/>
              <a:t>		</a:t>
            </a:r>
            <a:r>
              <a:rPr lang="en-US" altLang="zh-CN" sz="1800" b="1" kern="0" dirty="0">
                <a:latin typeface="Arial" panose="020B0604020202020204" pitchFamily="34" charset="0"/>
              </a:rPr>
              <a:t>…</a:t>
            </a:r>
            <a:endParaRPr lang="en-US" altLang="zh-CN" sz="1800" b="1" kern="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kern="0" dirty="0"/>
              <a:t>		term(</a:t>
            </a:r>
            <a:r>
              <a:rPr lang="en-US" altLang="zh-CN" sz="1800" b="1" kern="0" dirty="0" err="1"/>
              <a:t>nxtlev</a:t>
            </a:r>
            <a:r>
              <a:rPr lang="en-US" altLang="zh-CN" sz="1800" b="1" kern="0" dirty="0"/>
              <a:t>, </a:t>
            </a:r>
            <a:r>
              <a:rPr lang="en-US" altLang="zh-CN" sz="1800" b="1" kern="0" dirty="0" err="1"/>
              <a:t>ptx</a:t>
            </a:r>
            <a:r>
              <a:rPr lang="en-US" altLang="zh-CN" sz="1800" b="1" kern="0" dirty="0"/>
              <a:t>, lev);	/* </a:t>
            </a:r>
            <a:r>
              <a:rPr lang="zh-CN" altLang="en-US" sz="1800" b="1" kern="0" dirty="0"/>
              <a:t>处理项 *</a:t>
            </a:r>
            <a:r>
              <a:rPr lang="en-US" altLang="zh-CN" sz="1800" b="1" kern="0" dirty="0"/>
              <a:t>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kern="0" dirty="0"/>
              <a:t>		</a:t>
            </a:r>
            <a:r>
              <a:rPr lang="en-US" altLang="zh-CN" sz="1800" b="1" kern="0" dirty="0">
                <a:latin typeface="Arial" panose="020B0604020202020204" pitchFamily="34" charset="0"/>
              </a:rPr>
              <a:t>…</a:t>
            </a:r>
            <a:r>
              <a:rPr lang="en-US" altLang="zh-CN" sz="1800" b="1" kern="0" dirty="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kern="0" dirty="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kern="0" dirty="0"/>
              <a:t>	else	/* </a:t>
            </a:r>
            <a:r>
              <a:rPr lang="zh-CN" altLang="en-US" sz="1800" b="1" kern="0" dirty="0"/>
              <a:t>此时表达式被看作项的加减 *</a:t>
            </a:r>
            <a:r>
              <a:rPr lang="en-US" altLang="zh-CN" sz="1800" b="1" kern="0" dirty="0"/>
              <a:t>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kern="0" dirty="0"/>
              <a:t>	{		</a:t>
            </a:r>
            <a:r>
              <a:rPr lang="en-US" altLang="zh-CN" sz="1800" b="1" kern="0" dirty="0">
                <a:latin typeface="Arial" panose="020B0604020202020204" pitchFamily="34" charset="0"/>
              </a:rPr>
              <a:t>…</a:t>
            </a:r>
            <a:endParaRPr lang="en-US" altLang="zh-CN" sz="1800" b="1" kern="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kern="0" dirty="0"/>
              <a:t>		term(</a:t>
            </a:r>
            <a:r>
              <a:rPr lang="en-US" altLang="zh-CN" sz="1800" b="1" kern="0" dirty="0" err="1"/>
              <a:t>nxtlev</a:t>
            </a:r>
            <a:r>
              <a:rPr lang="en-US" altLang="zh-CN" sz="1800" b="1" kern="0" dirty="0"/>
              <a:t>, </a:t>
            </a:r>
            <a:r>
              <a:rPr lang="en-US" altLang="zh-CN" sz="1800" b="1" kern="0" dirty="0" err="1"/>
              <a:t>ptx</a:t>
            </a:r>
            <a:r>
              <a:rPr lang="en-US" altLang="zh-CN" sz="1800" b="1" kern="0" dirty="0"/>
              <a:t>, lev);	/* </a:t>
            </a:r>
            <a:r>
              <a:rPr lang="zh-CN" altLang="en-US" sz="1800" b="1" kern="0" dirty="0"/>
              <a:t>处理项 *</a:t>
            </a:r>
            <a:r>
              <a:rPr lang="en-US" altLang="zh-CN" sz="1800" b="1" kern="0" dirty="0"/>
              <a:t>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kern="0" dirty="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kern="0" dirty="0"/>
              <a:t>	while (</a:t>
            </a:r>
            <a:r>
              <a:rPr lang="en-US" altLang="zh-CN" sz="1800" b="1" kern="0" dirty="0" err="1"/>
              <a:t>sym</a:t>
            </a:r>
            <a:r>
              <a:rPr lang="en-US" altLang="zh-CN" sz="1800" b="1" kern="0" dirty="0"/>
              <a:t>==plus || </a:t>
            </a:r>
            <a:r>
              <a:rPr lang="en-US" altLang="zh-CN" sz="1800" b="1" kern="0" dirty="0" err="1"/>
              <a:t>sym</a:t>
            </a:r>
            <a:r>
              <a:rPr lang="en-US" altLang="zh-CN" sz="1800" b="1" kern="0" dirty="0"/>
              <a:t>==minus)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kern="0" dirty="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kern="0" dirty="0"/>
              <a:t>		</a:t>
            </a:r>
            <a:r>
              <a:rPr lang="en-US" altLang="zh-CN" sz="1800" b="1" kern="0" dirty="0">
                <a:latin typeface="Arial" panose="020B0604020202020204" pitchFamily="34" charset="0"/>
              </a:rPr>
              <a:t>…</a:t>
            </a:r>
            <a:endParaRPr lang="en-US" altLang="zh-CN" sz="1800" b="1" kern="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kern="0" dirty="0"/>
              <a:t>		</a:t>
            </a:r>
            <a:r>
              <a:rPr lang="en-US" altLang="zh-CN" sz="1800" b="1" kern="0" dirty="0" err="1"/>
              <a:t>getsym</a:t>
            </a:r>
            <a:r>
              <a:rPr lang="en-US" altLang="zh-CN" sz="1800" b="1" kern="0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kern="0" dirty="0"/>
              <a:t>		</a:t>
            </a:r>
            <a:r>
              <a:rPr lang="en-US" altLang="zh-CN" sz="1800" b="1" kern="0" dirty="0">
                <a:latin typeface="Arial" panose="020B0604020202020204" pitchFamily="34" charset="0"/>
              </a:rPr>
              <a:t>…</a:t>
            </a:r>
            <a:endParaRPr lang="en-US" altLang="zh-CN" sz="1800" b="1" kern="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kern="0" dirty="0"/>
              <a:t>		term(</a:t>
            </a:r>
            <a:r>
              <a:rPr lang="en-US" altLang="zh-CN" sz="1800" b="1" kern="0" dirty="0" err="1"/>
              <a:t>nxtlev</a:t>
            </a:r>
            <a:r>
              <a:rPr lang="en-US" altLang="zh-CN" sz="1800" b="1" kern="0" dirty="0"/>
              <a:t>, </a:t>
            </a:r>
            <a:r>
              <a:rPr lang="en-US" altLang="zh-CN" sz="1800" b="1" kern="0" dirty="0" err="1"/>
              <a:t>ptx</a:t>
            </a:r>
            <a:r>
              <a:rPr lang="en-US" altLang="zh-CN" sz="1800" b="1" kern="0" dirty="0"/>
              <a:t>, lev);	/* </a:t>
            </a:r>
            <a:r>
              <a:rPr lang="zh-CN" altLang="en-US" sz="1800" b="1" kern="0" dirty="0"/>
              <a:t>处理项 *</a:t>
            </a:r>
            <a:r>
              <a:rPr lang="en-US" altLang="zh-CN" sz="1800" b="1" kern="0" dirty="0"/>
              <a:t>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kern="0" dirty="0"/>
              <a:t>		</a:t>
            </a:r>
            <a:r>
              <a:rPr lang="en-US" altLang="zh-CN" sz="1800" b="1" kern="0" dirty="0">
                <a:latin typeface="Arial" panose="020B0604020202020204" pitchFamily="34" charset="0"/>
              </a:rPr>
              <a:t>…</a:t>
            </a:r>
            <a:endParaRPr lang="en-US" altLang="zh-CN" sz="1800" b="1" kern="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kern="0" dirty="0"/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900" b="1" kern="0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52DE82-E15B-F640-B9AA-F737F415BE7C}"/>
              </a:ext>
            </a:extLst>
          </p:cNvPr>
          <p:cNvSpPr txBox="1">
            <a:spLocks noChangeArrowheads="1"/>
          </p:cNvSpPr>
          <p:nvPr/>
        </p:nvSpPr>
        <p:spPr>
          <a:xfrm>
            <a:off x="5508104" y="4293096"/>
            <a:ext cx="3610293" cy="14064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US" altLang="zh-CN" sz="1800" b="1" kern="0" dirty="0">
                <a:latin typeface="宋体" panose="02010600030101010101" pitchFamily="2" charset="-122"/>
              </a:rPr>
              <a:t>〈</a:t>
            </a:r>
            <a:r>
              <a:rPr lang="en-US" altLang="zh-CN" sz="1800" kern="0" dirty="0">
                <a:latin typeface="宋体" panose="02010600030101010101" pitchFamily="2" charset="-122"/>
              </a:rPr>
              <a:t>〈</a:t>
            </a:r>
            <a:r>
              <a:rPr lang="zh-CN" altLang="en-US" sz="1800" kern="0" dirty="0">
                <a:latin typeface="宋体" panose="02010600030101010101" pitchFamily="2" charset="-122"/>
              </a:rPr>
              <a:t>表达式</a:t>
            </a:r>
            <a:r>
              <a:rPr lang="en-US" altLang="zh-CN" sz="1800" kern="0" dirty="0">
                <a:latin typeface="宋体" panose="02010600030101010101" pitchFamily="2" charset="-122"/>
              </a:rPr>
              <a:t>〉</a:t>
            </a:r>
            <a:r>
              <a:rPr lang="en-US" altLang="zh-CN" sz="1800" kern="0" dirty="0">
                <a:solidFill>
                  <a:schemeClr val="accent1"/>
                </a:solidFill>
                <a:latin typeface="宋体" panose="02010600030101010101" pitchFamily="2" charset="-122"/>
              </a:rPr>
              <a:t>∷=</a:t>
            </a:r>
          </a:p>
          <a:p>
            <a:pPr marL="0" indent="0">
              <a:buClrTx/>
              <a:buNone/>
            </a:pPr>
            <a:r>
              <a:rPr lang="en-US" altLang="zh-CN" sz="1800" kern="0" dirty="0">
                <a:latin typeface="宋体" panose="02010600030101010101" pitchFamily="2" charset="-122"/>
              </a:rPr>
              <a:t>[+|-]〈</a:t>
            </a:r>
            <a:r>
              <a:rPr lang="zh-CN" altLang="en-US" sz="1800" kern="0" dirty="0">
                <a:latin typeface="宋体" panose="02010600030101010101" pitchFamily="2" charset="-122"/>
              </a:rPr>
              <a:t>项</a:t>
            </a:r>
            <a:r>
              <a:rPr lang="en-US" altLang="zh-CN" sz="1800" kern="0" dirty="0">
                <a:latin typeface="宋体" panose="02010600030101010101" pitchFamily="2" charset="-122"/>
              </a:rPr>
              <a:t>〉{</a:t>
            </a:r>
            <a:r>
              <a:rPr lang="zh-CN" altLang="en-US" sz="1800" kern="0" dirty="0">
                <a:latin typeface="宋体" panose="02010600030101010101" pitchFamily="2" charset="-122"/>
              </a:rPr>
              <a:t>（</a:t>
            </a:r>
            <a:r>
              <a:rPr lang="en-US" altLang="zh-CN" sz="1800" kern="0" dirty="0">
                <a:latin typeface="宋体" panose="02010600030101010101" pitchFamily="2" charset="-122"/>
              </a:rPr>
              <a:t>+|-</a:t>
            </a:r>
            <a:r>
              <a:rPr lang="zh-CN" altLang="en-US" sz="1800" kern="0" dirty="0">
                <a:latin typeface="宋体" panose="02010600030101010101" pitchFamily="2" charset="-122"/>
              </a:rPr>
              <a:t>）</a:t>
            </a:r>
            <a:r>
              <a:rPr lang="en-US" altLang="zh-CN" sz="1800" kern="0" dirty="0">
                <a:latin typeface="宋体" panose="02010600030101010101" pitchFamily="2" charset="-122"/>
              </a:rPr>
              <a:t>〈</a:t>
            </a:r>
            <a:r>
              <a:rPr lang="zh-CN" altLang="en-US" sz="1800" kern="0" dirty="0">
                <a:latin typeface="宋体" panose="02010600030101010101" pitchFamily="2" charset="-122"/>
              </a:rPr>
              <a:t>项</a:t>
            </a:r>
            <a:r>
              <a:rPr lang="en-US" altLang="zh-CN" sz="1800" kern="0" dirty="0">
                <a:latin typeface="宋体" panose="02010600030101010101" pitchFamily="2" charset="-122"/>
              </a:rPr>
              <a:t>〉}</a:t>
            </a:r>
          </a:p>
          <a:p>
            <a:endParaRPr lang="en-US" altLang="zh-CN" sz="1800" kern="0" dirty="0"/>
          </a:p>
        </p:txBody>
      </p:sp>
    </p:spTree>
    <p:extLst>
      <p:ext uri="{BB962C8B-B14F-4D97-AF65-F5344CB8AC3E}">
        <p14:creationId xmlns:p14="http://schemas.microsoft.com/office/powerpoint/2010/main" val="3152016990"/>
      </p:ext>
    </p:extLst>
  </p:cSld>
  <p:clrMapOvr>
    <a:masterClrMapping/>
  </p:clrMapOvr>
  <p:transition spd="med"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043096" y="332656"/>
            <a:ext cx="8088312" cy="4699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Tx/>
              <a:buFontTx/>
            </a:pPr>
            <a:r>
              <a:rPr lang="en-US" altLang="zh-CN" sz="2400" kern="0" dirty="0">
                <a:latin typeface="宋体" panose="02010600030101010101" pitchFamily="2" charset="-122"/>
              </a:rPr>
              <a:t>〈</a:t>
            </a:r>
            <a:r>
              <a:rPr lang="zh-CN" altLang="en-US" sz="2800" kern="0" dirty="0">
                <a:latin typeface="宋体" panose="02010600030101010101" pitchFamily="2" charset="-122"/>
              </a:rPr>
              <a:t>项</a:t>
            </a:r>
            <a:r>
              <a:rPr lang="en-US" altLang="zh-CN" sz="2800" kern="0" dirty="0">
                <a:latin typeface="宋体" panose="02010600030101010101" pitchFamily="2" charset="-122"/>
              </a:rPr>
              <a:t>〉</a:t>
            </a:r>
            <a:r>
              <a:rPr lang="en-US" altLang="zh-CN" sz="2800" kern="0" dirty="0">
                <a:solidFill>
                  <a:schemeClr val="accent1"/>
                </a:solidFill>
                <a:latin typeface="宋体" panose="02010600030101010101" pitchFamily="2" charset="-122"/>
              </a:rPr>
              <a:t>∷=</a:t>
            </a:r>
            <a:r>
              <a:rPr lang="en-US" altLang="zh-CN" sz="2800" kern="0" dirty="0">
                <a:latin typeface="宋体" panose="02010600030101010101" pitchFamily="2" charset="-122"/>
              </a:rPr>
              <a:t>〈</a:t>
            </a:r>
            <a:r>
              <a:rPr lang="zh-CN" altLang="en-US" sz="2800" kern="0" dirty="0">
                <a:latin typeface="宋体" panose="02010600030101010101" pitchFamily="2" charset="-122"/>
              </a:rPr>
              <a:t>因子</a:t>
            </a:r>
            <a:r>
              <a:rPr lang="en-US" altLang="zh-CN" sz="2800" kern="0" dirty="0">
                <a:latin typeface="宋体" panose="02010600030101010101" pitchFamily="2" charset="-122"/>
              </a:rPr>
              <a:t>〉{</a:t>
            </a:r>
            <a:r>
              <a:rPr lang="zh-CN" altLang="en-US" sz="2800" kern="0" dirty="0">
                <a:latin typeface="宋体" panose="02010600030101010101" pitchFamily="2" charset="-122"/>
              </a:rPr>
              <a:t>（*</a:t>
            </a:r>
            <a:r>
              <a:rPr lang="en-US" altLang="zh-CN" sz="2800" kern="0" dirty="0">
                <a:latin typeface="宋体" panose="02010600030101010101" pitchFamily="2" charset="-122"/>
              </a:rPr>
              <a:t>|/</a:t>
            </a:r>
            <a:r>
              <a:rPr lang="zh-CN" altLang="en-US" sz="2800" kern="0" dirty="0">
                <a:latin typeface="宋体" panose="02010600030101010101" pitchFamily="2" charset="-122"/>
              </a:rPr>
              <a:t>）</a:t>
            </a:r>
            <a:r>
              <a:rPr lang="en-US" altLang="zh-CN" sz="2800" kern="0" dirty="0">
                <a:latin typeface="宋体" panose="02010600030101010101" pitchFamily="2" charset="-122"/>
              </a:rPr>
              <a:t>〈</a:t>
            </a:r>
            <a:r>
              <a:rPr lang="zh-CN" altLang="en-US" sz="2800" kern="0" dirty="0">
                <a:latin typeface="宋体" panose="02010600030101010101" pitchFamily="2" charset="-122"/>
              </a:rPr>
              <a:t>因子</a:t>
            </a:r>
            <a:r>
              <a:rPr lang="en-US" altLang="zh-CN" sz="2800" kern="0" dirty="0">
                <a:latin typeface="宋体" panose="02010600030101010101" pitchFamily="2" charset="-122"/>
              </a:rPr>
              <a:t>〉}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27584" y="1302443"/>
            <a:ext cx="8178800" cy="55451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b="1" kern="0" dirty="0" err="1"/>
              <a:t>int</a:t>
            </a:r>
            <a:r>
              <a:rPr lang="en-US" altLang="zh-CN" sz="2400" b="1" kern="0" dirty="0"/>
              <a:t> term(bool* </a:t>
            </a:r>
            <a:r>
              <a:rPr lang="en-US" altLang="zh-CN" sz="2400" b="1" kern="0" dirty="0" err="1"/>
              <a:t>fsys</a:t>
            </a:r>
            <a:r>
              <a:rPr lang="en-US" altLang="zh-CN" sz="2400" b="1" kern="0" dirty="0"/>
              <a:t>, </a:t>
            </a:r>
            <a:r>
              <a:rPr lang="en-US" altLang="zh-CN" sz="2400" b="1" kern="0" dirty="0" err="1"/>
              <a:t>int</a:t>
            </a:r>
            <a:r>
              <a:rPr lang="en-US" altLang="zh-CN" sz="2400" b="1" kern="0" dirty="0"/>
              <a:t>* </a:t>
            </a:r>
            <a:r>
              <a:rPr lang="en-US" altLang="zh-CN" sz="2400" b="1" kern="0" dirty="0" err="1"/>
              <a:t>ptx</a:t>
            </a:r>
            <a:r>
              <a:rPr lang="en-US" altLang="zh-CN" sz="2400" b="1" kern="0" dirty="0"/>
              <a:t>, </a:t>
            </a:r>
            <a:r>
              <a:rPr lang="en-US" altLang="zh-CN" sz="2400" b="1" kern="0" dirty="0" err="1"/>
              <a:t>int</a:t>
            </a:r>
            <a:r>
              <a:rPr lang="en-US" altLang="zh-CN" sz="2400" b="1" kern="0" dirty="0"/>
              <a:t> lev)</a:t>
            </a:r>
          </a:p>
          <a:p>
            <a:pPr marL="0" indent="0">
              <a:buNone/>
            </a:pPr>
            <a:r>
              <a:rPr lang="en-US" altLang="zh-CN" sz="2400" b="1" kern="0" dirty="0"/>
              <a:t>{	</a:t>
            </a:r>
            <a:r>
              <a:rPr lang="en-US" altLang="zh-CN" sz="2400" b="1" kern="0" dirty="0">
                <a:latin typeface="Arial" panose="020B0604020202020204" pitchFamily="34" charset="0"/>
              </a:rPr>
              <a:t>…</a:t>
            </a:r>
            <a:endParaRPr lang="en-US" altLang="zh-CN" sz="2400" b="1" kern="0" dirty="0"/>
          </a:p>
          <a:p>
            <a:pPr marL="0" indent="0">
              <a:buNone/>
            </a:pPr>
            <a:r>
              <a:rPr lang="en-US" altLang="zh-CN" sz="2400" b="1" kern="0" dirty="0"/>
              <a:t>	factor (</a:t>
            </a:r>
            <a:r>
              <a:rPr lang="en-US" altLang="zh-CN" sz="2400" b="1" kern="0" dirty="0" err="1"/>
              <a:t>nxtlev</a:t>
            </a:r>
            <a:r>
              <a:rPr lang="en-US" altLang="zh-CN" sz="2400" b="1" kern="0" dirty="0"/>
              <a:t>, </a:t>
            </a:r>
            <a:r>
              <a:rPr lang="en-US" altLang="zh-CN" sz="2400" b="1" kern="0" dirty="0" err="1"/>
              <a:t>ptx</a:t>
            </a:r>
            <a:r>
              <a:rPr lang="en-US" altLang="zh-CN" sz="2400" b="1" kern="0" dirty="0"/>
              <a:t>, lev);/* </a:t>
            </a:r>
            <a:r>
              <a:rPr lang="zh-CN" altLang="en-US" sz="2400" b="1" kern="0" dirty="0"/>
              <a:t>处理因子 *</a:t>
            </a:r>
            <a:r>
              <a:rPr lang="en-US" altLang="zh-CN" sz="2400" b="1" kern="0" dirty="0"/>
              <a:t>/</a:t>
            </a:r>
          </a:p>
          <a:p>
            <a:pPr marL="0" indent="0">
              <a:buNone/>
            </a:pPr>
            <a:r>
              <a:rPr lang="en-US" altLang="zh-CN" sz="2400" b="1" kern="0" dirty="0"/>
              <a:t>	while(</a:t>
            </a:r>
            <a:r>
              <a:rPr lang="en-US" altLang="zh-CN" sz="2400" b="1" kern="0" dirty="0" err="1"/>
              <a:t>sym</a:t>
            </a:r>
            <a:r>
              <a:rPr lang="en-US" altLang="zh-CN" sz="2400" b="1" kern="0" dirty="0"/>
              <a:t>==times || </a:t>
            </a:r>
            <a:r>
              <a:rPr lang="en-US" altLang="zh-CN" sz="2400" b="1" kern="0" dirty="0" err="1"/>
              <a:t>sym</a:t>
            </a:r>
            <a:r>
              <a:rPr lang="en-US" altLang="zh-CN" sz="2400" b="1" kern="0" dirty="0"/>
              <a:t>==slash) </a:t>
            </a:r>
          </a:p>
          <a:p>
            <a:pPr marL="0" indent="0">
              <a:buNone/>
            </a:pPr>
            <a:r>
              <a:rPr lang="en-US" altLang="zh-CN" sz="2400" b="1" kern="0" dirty="0"/>
              <a:t>{            </a:t>
            </a:r>
            <a:r>
              <a:rPr lang="en-US" altLang="zh-CN" sz="2400" b="1" kern="0" dirty="0">
                <a:latin typeface="Arial" panose="020B0604020202020204" pitchFamily="34" charset="0"/>
              </a:rPr>
              <a:t>…</a:t>
            </a:r>
            <a:endParaRPr lang="en-US" altLang="zh-CN" sz="2400" b="1" kern="0" dirty="0"/>
          </a:p>
          <a:p>
            <a:pPr marL="0" indent="0">
              <a:buNone/>
            </a:pPr>
            <a:r>
              <a:rPr lang="en-US" altLang="zh-CN" sz="2400" b="1" kern="0" dirty="0"/>
              <a:t>		</a:t>
            </a:r>
            <a:r>
              <a:rPr lang="en-US" altLang="zh-CN" sz="2400" b="1" kern="0" dirty="0" err="1"/>
              <a:t>getsym</a:t>
            </a:r>
            <a:r>
              <a:rPr lang="en-US" altLang="zh-CN" sz="2400" b="1" kern="0" dirty="0"/>
              <a:t>;</a:t>
            </a:r>
          </a:p>
          <a:p>
            <a:pPr marL="0" indent="0">
              <a:buNone/>
            </a:pPr>
            <a:r>
              <a:rPr lang="en-US" altLang="zh-CN" sz="2400" b="1" kern="0" dirty="0"/>
              <a:t>		factor (</a:t>
            </a:r>
            <a:r>
              <a:rPr lang="en-US" altLang="zh-CN" sz="2400" b="1" kern="0" dirty="0" err="1"/>
              <a:t>nxtlev</a:t>
            </a:r>
            <a:r>
              <a:rPr lang="en-US" altLang="zh-CN" sz="2400" b="1" kern="0" dirty="0"/>
              <a:t>, </a:t>
            </a:r>
            <a:r>
              <a:rPr lang="en-US" altLang="zh-CN" sz="2400" b="1" kern="0" dirty="0" err="1"/>
              <a:t>ptx</a:t>
            </a:r>
            <a:r>
              <a:rPr lang="en-US" altLang="zh-CN" sz="2400" b="1" kern="0" dirty="0"/>
              <a:t>, lev);</a:t>
            </a:r>
          </a:p>
          <a:p>
            <a:pPr marL="0" indent="0">
              <a:buNone/>
            </a:pPr>
            <a:r>
              <a:rPr lang="en-US" altLang="zh-CN" sz="2400" b="1" kern="0" dirty="0"/>
              <a:t>		</a:t>
            </a:r>
            <a:r>
              <a:rPr lang="en-US" altLang="zh-CN" sz="2400" b="1" kern="0" dirty="0">
                <a:latin typeface="Arial" panose="020B0604020202020204" pitchFamily="34" charset="0"/>
              </a:rPr>
              <a:t>…</a:t>
            </a:r>
            <a:endParaRPr lang="en-US" altLang="zh-CN" sz="2400" b="1" kern="0" dirty="0"/>
          </a:p>
          <a:p>
            <a:pPr marL="0" indent="0">
              <a:buNone/>
            </a:pPr>
            <a:r>
              <a:rPr lang="en-US" altLang="zh-CN" sz="2400" b="1" kern="0" dirty="0"/>
              <a:t>     }</a:t>
            </a:r>
          </a:p>
          <a:p>
            <a:pPr marL="0" indent="0">
              <a:buNone/>
            </a:pPr>
            <a:r>
              <a:rPr lang="en-US" altLang="zh-CN" sz="2400" b="1" kern="0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186E85-84F6-8C45-9FE0-2FB5F3167DF7}"/>
              </a:ext>
            </a:extLst>
          </p:cNvPr>
          <p:cNvSpPr txBox="1">
            <a:spLocks noChangeArrowheads="1"/>
          </p:cNvSpPr>
          <p:nvPr/>
        </p:nvSpPr>
        <p:spPr>
          <a:xfrm>
            <a:off x="5508104" y="4725144"/>
            <a:ext cx="3168352" cy="12961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US" altLang="zh-CN" sz="1800" kern="0" dirty="0">
                <a:latin typeface="宋体" panose="02010600030101010101" pitchFamily="2" charset="-122"/>
              </a:rPr>
              <a:t>〈</a:t>
            </a:r>
            <a:r>
              <a:rPr lang="zh-CN" altLang="en-US" sz="1800" kern="0" dirty="0">
                <a:latin typeface="宋体" panose="02010600030101010101" pitchFamily="2" charset="-122"/>
              </a:rPr>
              <a:t>项</a:t>
            </a:r>
            <a:r>
              <a:rPr lang="en-US" altLang="zh-CN" sz="1800" kern="0" dirty="0">
                <a:latin typeface="宋体" panose="02010600030101010101" pitchFamily="2" charset="-122"/>
              </a:rPr>
              <a:t>〉</a:t>
            </a:r>
            <a:r>
              <a:rPr lang="en-US" altLang="zh-CN" sz="1800" kern="0" dirty="0">
                <a:solidFill>
                  <a:schemeClr val="accent1"/>
                </a:solidFill>
                <a:latin typeface="宋体" panose="02010600030101010101" pitchFamily="2" charset="-122"/>
              </a:rPr>
              <a:t>∷=</a:t>
            </a:r>
          </a:p>
          <a:p>
            <a:pPr marL="0" indent="0">
              <a:buClrTx/>
              <a:buNone/>
            </a:pPr>
            <a:r>
              <a:rPr lang="en-US" altLang="zh-CN" sz="1800" kern="0" dirty="0">
                <a:latin typeface="宋体" panose="02010600030101010101" pitchFamily="2" charset="-122"/>
              </a:rPr>
              <a:t>〈</a:t>
            </a:r>
            <a:r>
              <a:rPr lang="zh-CN" altLang="en-US" sz="1800" kern="0" dirty="0">
                <a:latin typeface="宋体" panose="02010600030101010101" pitchFamily="2" charset="-122"/>
              </a:rPr>
              <a:t>因子</a:t>
            </a:r>
            <a:r>
              <a:rPr lang="en-US" altLang="zh-CN" sz="1800" kern="0" dirty="0">
                <a:latin typeface="宋体" panose="02010600030101010101" pitchFamily="2" charset="-122"/>
              </a:rPr>
              <a:t>〉{</a:t>
            </a:r>
            <a:r>
              <a:rPr lang="zh-CN" altLang="en-US" sz="1800" kern="0" dirty="0">
                <a:latin typeface="宋体" panose="02010600030101010101" pitchFamily="2" charset="-122"/>
              </a:rPr>
              <a:t>（*</a:t>
            </a:r>
            <a:r>
              <a:rPr lang="en-US" altLang="zh-CN" sz="1800" kern="0" dirty="0">
                <a:latin typeface="宋体" panose="02010600030101010101" pitchFamily="2" charset="-122"/>
              </a:rPr>
              <a:t>|/</a:t>
            </a:r>
            <a:r>
              <a:rPr lang="zh-CN" altLang="en-US" sz="1800" kern="0" dirty="0">
                <a:latin typeface="宋体" panose="02010600030101010101" pitchFamily="2" charset="-122"/>
              </a:rPr>
              <a:t>）</a:t>
            </a:r>
            <a:r>
              <a:rPr lang="en-US" altLang="zh-CN" sz="1800" kern="0" dirty="0">
                <a:latin typeface="宋体" panose="02010600030101010101" pitchFamily="2" charset="-122"/>
              </a:rPr>
              <a:t>〈</a:t>
            </a:r>
            <a:r>
              <a:rPr lang="zh-CN" altLang="en-US" sz="1800" kern="0" dirty="0">
                <a:latin typeface="宋体" panose="02010600030101010101" pitchFamily="2" charset="-122"/>
              </a:rPr>
              <a:t>因子</a:t>
            </a:r>
            <a:r>
              <a:rPr lang="en-US" altLang="zh-CN" sz="1800" kern="0" dirty="0">
                <a:latin typeface="宋体" panose="02010600030101010101" pitchFamily="2" charset="-122"/>
              </a:rPr>
              <a:t>〉}</a:t>
            </a:r>
          </a:p>
          <a:p>
            <a:pPr marL="0" indent="0">
              <a:lnSpc>
                <a:spcPct val="90000"/>
              </a:lnSpc>
              <a:buClr>
                <a:schemeClr val="accent1"/>
              </a:buClr>
              <a:buNone/>
            </a:pPr>
            <a:endParaRPr lang="en-US" altLang="zh-CN" sz="1800" b="1" kern="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2844362"/>
      </p:ext>
    </p:extLst>
  </p:cSld>
  <p:clrMapOvr>
    <a:masterClrMapping/>
  </p:clrMapOvr>
  <p:transition spd="med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1520" y="548680"/>
            <a:ext cx="8413750" cy="463550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Tx/>
              <a:buFontTx/>
            </a:pPr>
            <a:r>
              <a:rPr lang="en-US" altLang="zh-CN" sz="2800" kern="0" dirty="0">
                <a:latin typeface="宋体" panose="02010600030101010101" pitchFamily="2" charset="-122"/>
              </a:rPr>
              <a:t>〈</a:t>
            </a:r>
            <a:r>
              <a:rPr lang="zh-CN" altLang="en-US" sz="2800" kern="0" dirty="0">
                <a:latin typeface="宋体" panose="02010600030101010101" pitchFamily="2" charset="-122"/>
              </a:rPr>
              <a:t>因子</a:t>
            </a:r>
            <a:r>
              <a:rPr lang="en-US" altLang="zh-CN" sz="2800" kern="0" dirty="0">
                <a:latin typeface="宋体" panose="02010600030101010101" pitchFamily="2" charset="-122"/>
              </a:rPr>
              <a:t>〉</a:t>
            </a:r>
            <a:r>
              <a:rPr lang="en-US" altLang="zh-CN" sz="2800" kern="0" dirty="0">
                <a:solidFill>
                  <a:schemeClr val="accent1"/>
                </a:solidFill>
                <a:latin typeface="宋体" panose="02010600030101010101" pitchFamily="2" charset="-122"/>
              </a:rPr>
              <a:t>∷=</a:t>
            </a:r>
            <a:r>
              <a:rPr lang="en-US" altLang="zh-CN" sz="2800" kern="0" dirty="0">
                <a:latin typeface="宋体" panose="02010600030101010101" pitchFamily="2" charset="-122"/>
              </a:rPr>
              <a:t>〈</a:t>
            </a:r>
            <a:r>
              <a:rPr lang="zh-CN" altLang="en-US" sz="2800" kern="0" dirty="0">
                <a:latin typeface="宋体" panose="02010600030101010101" pitchFamily="2" charset="-122"/>
              </a:rPr>
              <a:t>标识符</a:t>
            </a:r>
            <a:r>
              <a:rPr lang="en-US" altLang="zh-CN" sz="2800" kern="0" dirty="0">
                <a:latin typeface="宋体" panose="02010600030101010101" pitchFamily="2" charset="-122"/>
              </a:rPr>
              <a:t>〉|〈</a:t>
            </a:r>
            <a:r>
              <a:rPr lang="zh-CN" altLang="en-US" sz="2800" kern="0" dirty="0">
                <a:latin typeface="宋体" panose="02010600030101010101" pitchFamily="2" charset="-122"/>
              </a:rPr>
              <a:t>无符号整数</a:t>
            </a:r>
            <a:r>
              <a:rPr lang="en-US" altLang="zh-CN" sz="2800" kern="0" dirty="0">
                <a:latin typeface="宋体" panose="02010600030101010101" pitchFamily="2" charset="-122"/>
              </a:rPr>
              <a:t>〉|</a:t>
            </a:r>
            <a:r>
              <a:rPr lang="en-US" altLang="zh-CN" sz="2800" kern="0" dirty="0">
                <a:latin typeface="Times New Roman" panose="02020603050405020304" pitchFamily="18" charset="0"/>
              </a:rPr>
              <a:t>‘</a:t>
            </a:r>
            <a:r>
              <a:rPr lang="zh-CN" altLang="en-US" sz="2800" kern="0" dirty="0">
                <a:latin typeface="宋体" panose="02010600030101010101" pitchFamily="2" charset="-122"/>
              </a:rPr>
              <a:t>（</a:t>
            </a:r>
            <a:r>
              <a:rPr lang="zh-CN" altLang="en-US" sz="2800" kern="0" dirty="0">
                <a:latin typeface="Times New Roman" panose="02020603050405020304" pitchFamily="18" charset="0"/>
              </a:rPr>
              <a:t>’</a:t>
            </a:r>
            <a:r>
              <a:rPr lang="en-US" altLang="zh-CN" sz="2800" kern="0" dirty="0">
                <a:latin typeface="宋体" panose="02010600030101010101" pitchFamily="2" charset="-122"/>
              </a:rPr>
              <a:t>〈</a:t>
            </a:r>
            <a:r>
              <a:rPr lang="zh-CN" altLang="en-US" sz="2800" kern="0" dirty="0">
                <a:latin typeface="宋体" panose="02010600030101010101" pitchFamily="2" charset="-122"/>
              </a:rPr>
              <a:t>表达式</a:t>
            </a:r>
            <a:r>
              <a:rPr lang="en-US" altLang="zh-CN" sz="2800" kern="0" dirty="0">
                <a:latin typeface="宋体" panose="02010600030101010101" pitchFamily="2" charset="-122"/>
              </a:rPr>
              <a:t>〉</a:t>
            </a:r>
            <a:r>
              <a:rPr lang="en-US" altLang="zh-CN" sz="2800" kern="0" dirty="0">
                <a:latin typeface="Times New Roman" panose="02020603050405020304" pitchFamily="18" charset="0"/>
              </a:rPr>
              <a:t>‘</a:t>
            </a:r>
            <a:r>
              <a:rPr lang="zh-CN" altLang="en-US" sz="2800" kern="0" dirty="0">
                <a:latin typeface="宋体" panose="02010600030101010101" pitchFamily="2" charset="-122"/>
              </a:rPr>
              <a:t>）</a:t>
            </a:r>
            <a:r>
              <a:rPr lang="zh-CN" altLang="en-US" sz="2800" kern="0" dirty="0">
                <a:latin typeface="Times New Roman" panose="02020603050405020304" pitchFamily="18" charset="0"/>
              </a:rPr>
              <a:t>’</a:t>
            </a:r>
            <a:endParaRPr lang="zh-CN" altLang="en-US" sz="2800" kern="0" dirty="0">
              <a:latin typeface="宋体" panose="02010600030101010101" pitchFamily="2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553" y="1412776"/>
            <a:ext cx="7488832" cy="504008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kern="0" dirty="0" err="1"/>
              <a:t>int</a:t>
            </a:r>
            <a:r>
              <a:rPr lang="en-US" altLang="zh-CN" sz="2400" kern="0" dirty="0"/>
              <a:t> factor(bool* </a:t>
            </a:r>
            <a:r>
              <a:rPr lang="en-US" altLang="zh-CN" sz="2400" kern="0" dirty="0" err="1"/>
              <a:t>fsys</a:t>
            </a:r>
            <a:r>
              <a:rPr lang="en-US" altLang="zh-CN" sz="2400" kern="0" dirty="0"/>
              <a:t>, </a:t>
            </a:r>
            <a:r>
              <a:rPr lang="en-US" altLang="zh-CN" sz="2400" kern="0" dirty="0" err="1"/>
              <a:t>int</a:t>
            </a:r>
            <a:r>
              <a:rPr lang="en-US" altLang="zh-CN" sz="2400" kern="0" dirty="0"/>
              <a:t>* </a:t>
            </a:r>
            <a:r>
              <a:rPr lang="en-US" altLang="zh-CN" sz="2400" kern="0" dirty="0" err="1"/>
              <a:t>ptx</a:t>
            </a:r>
            <a:r>
              <a:rPr lang="en-US" altLang="zh-CN" sz="2400" kern="0" dirty="0"/>
              <a:t>, </a:t>
            </a:r>
            <a:r>
              <a:rPr lang="en-US" altLang="zh-CN" sz="2400" kern="0" dirty="0" err="1"/>
              <a:t>int</a:t>
            </a:r>
            <a:r>
              <a:rPr lang="en-US" altLang="zh-CN" sz="2400" kern="0" dirty="0"/>
              <a:t> lev)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kern="0" dirty="0"/>
              <a:t>{	if(</a:t>
            </a:r>
            <a:r>
              <a:rPr lang="en-US" altLang="zh-CN" sz="2400" kern="0" dirty="0" err="1"/>
              <a:t>sym</a:t>
            </a:r>
            <a:r>
              <a:rPr lang="en-US" altLang="zh-CN" sz="2400" kern="0" dirty="0"/>
              <a:t> == ident)	/* </a:t>
            </a:r>
            <a:r>
              <a:rPr lang="zh-CN" altLang="en-US" sz="2400" kern="0" dirty="0"/>
              <a:t>因子为常量或变量 *</a:t>
            </a:r>
            <a:r>
              <a:rPr lang="en-US" altLang="zh-CN" sz="2400" kern="0" dirty="0"/>
              <a:t>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kern="0" dirty="0"/>
              <a:t>	   </a:t>
            </a:r>
            <a:r>
              <a:rPr lang="en-US" altLang="zh-CN" sz="2400" kern="0" dirty="0" err="1"/>
              <a:t>getsym</a:t>
            </a:r>
            <a:r>
              <a:rPr lang="en-US" altLang="zh-CN" sz="2400" kern="0" dirty="0"/>
              <a:t>          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kern="0" dirty="0"/>
              <a:t>	    {if(</a:t>
            </a:r>
            <a:r>
              <a:rPr lang="en-US" altLang="zh-CN" sz="2400" kern="0" dirty="0" err="1"/>
              <a:t>sym</a:t>
            </a:r>
            <a:r>
              <a:rPr lang="en-US" altLang="zh-CN" sz="2400" kern="0" dirty="0"/>
              <a:t> == number)	/* </a:t>
            </a:r>
            <a:r>
              <a:rPr lang="zh-CN" altLang="en-US" sz="2400" kern="0" dirty="0"/>
              <a:t>因子为数 *</a:t>
            </a:r>
            <a:r>
              <a:rPr lang="en-US" altLang="zh-CN" sz="2400" kern="0" dirty="0"/>
              <a:t>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kern="0" dirty="0"/>
              <a:t>	      </a:t>
            </a:r>
            <a:r>
              <a:rPr lang="en-US" altLang="zh-CN" sz="2400" kern="0" dirty="0" err="1"/>
              <a:t>getsym</a:t>
            </a:r>
            <a:r>
              <a:rPr lang="en-US" altLang="zh-CN" sz="2400" kern="0" dirty="0"/>
              <a:t>  	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kern="0" dirty="0"/>
              <a:t>		{if (</a:t>
            </a:r>
            <a:r>
              <a:rPr lang="en-US" altLang="zh-CN" sz="2400" kern="0" dirty="0" err="1"/>
              <a:t>sym</a:t>
            </a:r>
            <a:r>
              <a:rPr lang="en-US" altLang="zh-CN" sz="2400" kern="0" dirty="0"/>
              <a:t> == </a:t>
            </a:r>
            <a:r>
              <a:rPr lang="en-US" altLang="zh-CN" sz="2400" kern="0" dirty="0" err="1"/>
              <a:t>lparen</a:t>
            </a:r>
            <a:r>
              <a:rPr lang="en-US" altLang="zh-CN" sz="2400" kern="0" dirty="0"/>
              <a:t>)	/* </a:t>
            </a:r>
            <a:r>
              <a:rPr lang="zh-CN" altLang="en-US" sz="2400" kern="0" dirty="0"/>
              <a:t>因子为表达式 *</a:t>
            </a:r>
            <a:r>
              <a:rPr lang="en-US" altLang="zh-CN" sz="2400" kern="0" dirty="0"/>
              <a:t>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kern="0" dirty="0"/>
              <a:t>			{ expression(</a:t>
            </a:r>
            <a:r>
              <a:rPr lang="en-US" altLang="zh-CN" sz="2400" kern="0" dirty="0" err="1"/>
              <a:t>nxtlev</a:t>
            </a:r>
            <a:r>
              <a:rPr lang="en-US" altLang="zh-CN" sz="2400" kern="0" dirty="0"/>
              <a:t>, </a:t>
            </a:r>
            <a:r>
              <a:rPr lang="en-US" altLang="zh-CN" sz="2400" kern="0" dirty="0" err="1"/>
              <a:t>ptx</a:t>
            </a:r>
            <a:r>
              <a:rPr lang="en-US" altLang="zh-CN" sz="2400" kern="0" dirty="0"/>
              <a:t>, lev);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kern="0" dirty="0"/>
              <a:t>			  if (</a:t>
            </a:r>
            <a:r>
              <a:rPr lang="en-US" altLang="zh-CN" sz="2400" kern="0" dirty="0" err="1"/>
              <a:t>sym</a:t>
            </a:r>
            <a:r>
              <a:rPr lang="en-US" altLang="zh-CN" sz="2400" kern="0" dirty="0"/>
              <a:t> == </a:t>
            </a:r>
            <a:r>
              <a:rPr lang="en-US" altLang="zh-CN" sz="2400" kern="0" dirty="0" err="1"/>
              <a:t>rparen</a:t>
            </a:r>
            <a:r>
              <a:rPr lang="en-US" altLang="zh-CN" sz="2400" kern="0" dirty="0"/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kern="0" dirty="0"/>
              <a:t>			     </a:t>
            </a:r>
            <a:r>
              <a:rPr lang="en-US" altLang="zh-CN" sz="2400" kern="0" dirty="0" err="1"/>
              <a:t>getsym</a:t>
            </a:r>
            <a:r>
              <a:rPr lang="en-US" altLang="zh-CN" sz="2400" kern="0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kern="0" dirty="0"/>
              <a:t>			     else  error(22);	/* </a:t>
            </a:r>
            <a:r>
              <a:rPr lang="zh-CN" altLang="en-US" sz="2400" kern="0" dirty="0"/>
              <a:t>缺少右括号 *</a:t>
            </a:r>
            <a:r>
              <a:rPr lang="en-US" altLang="zh-CN" sz="2400" kern="0" dirty="0"/>
              <a:t>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kern="0" dirty="0"/>
              <a:t>		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kern="0" dirty="0"/>
              <a:t>            else  error( 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kern="0" dirty="0"/>
              <a:t>	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kern="0" dirty="0"/>
              <a:t>}	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FDA312-1398-5445-BC50-C23FE734B469}"/>
              </a:ext>
            </a:extLst>
          </p:cNvPr>
          <p:cNvSpPr txBox="1">
            <a:spLocks noChangeArrowheads="1"/>
          </p:cNvSpPr>
          <p:nvPr/>
        </p:nvSpPr>
        <p:spPr>
          <a:xfrm>
            <a:off x="4648577" y="5229200"/>
            <a:ext cx="4093270" cy="14064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US" altLang="zh-CN" sz="1800" kern="0" dirty="0">
                <a:latin typeface="宋体" panose="02010600030101010101" pitchFamily="2" charset="-122"/>
              </a:rPr>
              <a:t>〈</a:t>
            </a:r>
            <a:r>
              <a:rPr lang="zh-CN" altLang="en-US" sz="1800" kern="0" dirty="0">
                <a:latin typeface="宋体" panose="02010600030101010101" pitchFamily="2" charset="-122"/>
              </a:rPr>
              <a:t>因子</a:t>
            </a:r>
            <a:r>
              <a:rPr lang="en-US" altLang="zh-CN" sz="1800" kern="0" dirty="0">
                <a:latin typeface="宋体" panose="02010600030101010101" pitchFamily="2" charset="-122"/>
              </a:rPr>
              <a:t>〉</a:t>
            </a:r>
            <a:r>
              <a:rPr lang="en-US" altLang="zh-CN" sz="1800" kern="0" dirty="0">
                <a:solidFill>
                  <a:schemeClr val="accent1"/>
                </a:solidFill>
                <a:latin typeface="宋体" panose="02010600030101010101" pitchFamily="2" charset="-122"/>
              </a:rPr>
              <a:t>∷=</a:t>
            </a:r>
          </a:p>
          <a:p>
            <a:pPr marL="0" indent="0">
              <a:buClrTx/>
              <a:buNone/>
            </a:pPr>
            <a:r>
              <a:rPr lang="en-US" altLang="zh-CN" sz="1800" kern="0" dirty="0">
                <a:latin typeface="宋体" panose="02010600030101010101" pitchFamily="2" charset="-122"/>
              </a:rPr>
              <a:t>〈</a:t>
            </a:r>
            <a:r>
              <a:rPr lang="zh-CN" altLang="en-US" sz="1800" kern="0" dirty="0">
                <a:latin typeface="宋体" panose="02010600030101010101" pitchFamily="2" charset="-122"/>
              </a:rPr>
              <a:t>标识符</a:t>
            </a:r>
            <a:r>
              <a:rPr lang="en-US" altLang="zh-CN" sz="1800" kern="0" dirty="0">
                <a:latin typeface="宋体" panose="02010600030101010101" pitchFamily="2" charset="-122"/>
              </a:rPr>
              <a:t>〉|〈</a:t>
            </a:r>
            <a:r>
              <a:rPr lang="zh-CN" altLang="en-US" sz="1800" kern="0" dirty="0">
                <a:latin typeface="宋体" panose="02010600030101010101" pitchFamily="2" charset="-122"/>
              </a:rPr>
              <a:t>无符号整数</a:t>
            </a:r>
            <a:r>
              <a:rPr lang="en-US" altLang="zh-CN" sz="1800" kern="0" dirty="0">
                <a:latin typeface="宋体" panose="02010600030101010101" pitchFamily="2" charset="-122"/>
              </a:rPr>
              <a:t>〉|</a:t>
            </a:r>
            <a:r>
              <a:rPr lang="en-US" altLang="zh-CN" sz="1800" kern="0" dirty="0">
                <a:latin typeface="Times New Roman" panose="02020603050405020304" pitchFamily="18" charset="0"/>
              </a:rPr>
              <a:t>‘</a:t>
            </a:r>
            <a:r>
              <a:rPr lang="zh-CN" altLang="en-US" sz="1800" kern="0" dirty="0">
                <a:latin typeface="宋体" panose="02010600030101010101" pitchFamily="2" charset="-122"/>
              </a:rPr>
              <a:t>（</a:t>
            </a:r>
            <a:r>
              <a:rPr lang="zh-CN" altLang="en-US" sz="1800" kern="0" dirty="0">
                <a:latin typeface="Times New Roman" panose="02020603050405020304" pitchFamily="18" charset="0"/>
              </a:rPr>
              <a:t>’</a:t>
            </a:r>
            <a:r>
              <a:rPr lang="en-US" altLang="zh-CN" sz="1800" kern="0" dirty="0">
                <a:latin typeface="宋体" panose="02010600030101010101" pitchFamily="2" charset="-122"/>
              </a:rPr>
              <a:t>〈</a:t>
            </a:r>
            <a:r>
              <a:rPr lang="zh-CN" altLang="en-US" sz="1800" kern="0" dirty="0">
                <a:latin typeface="宋体" panose="02010600030101010101" pitchFamily="2" charset="-122"/>
              </a:rPr>
              <a:t>表达式</a:t>
            </a:r>
            <a:r>
              <a:rPr lang="en-US" altLang="zh-CN" sz="1800" kern="0" dirty="0">
                <a:latin typeface="宋体" panose="02010600030101010101" pitchFamily="2" charset="-122"/>
              </a:rPr>
              <a:t>〉</a:t>
            </a:r>
            <a:r>
              <a:rPr lang="en-US" altLang="zh-CN" sz="1800" kern="0" dirty="0">
                <a:latin typeface="Times New Roman" panose="02020603050405020304" pitchFamily="18" charset="0"/>
              </a:rPr>
              <a:t>‘</a:t>
            </a:r>
            <a:r>
              <a:rPr lang="zh-CN" altLang="en-US" sz="1800" kern="0" dirty="0">
                <a:latin typeface="宋体" panose="02010600030101010101" pitchFamily="2" charset="-122"/>
              </a:rPr>
              <a:t>）</a:t>
            </a:r>
            <a:r>
              <a:rPr lang="zh-CN" altLang="en-US" sz="1800" kern="0" dirty="0">
                <a:latin typeface="Times New Roman" panose="02020603050405020304" pitchFamily="18" charset="0"/>
              </a:rPr>
              <a:t>’</a:t>
            </a:r>
            <a:endParaRPr lang="zh-CN" altLang="en-US" sz="1800" kern="0" dirty="0">
              <a:latin typeface="宋体" panose="02010600030101010101" pitchFamily="2" charset="-122"/>
            </a:endParaRPr>
          </a:p>
          <a:p>
            <a:endParaRPr lang="en-US" altLang="zh-CN" sz="1800" kern="0" dirty="0"/>
          </a:p>
        </p:txBody>
      </p:sp>
    </p:spTree>
    <p:extLst>
      <p:ext uri="{BB962C8B-B14F-4D97-AF65-F5344CB8AC3E}">
        <p14:creationId xmlns:p14="http://schemas.microsoft.com/office/powerpoint/2010/main" val="1672560"/>
      </p:ext>
    </p:extLst>
  </p:cSld>
  <p:clrMapOvr>
    <a:masterClrMapping/>
  </p:clrMapOvr>
  <p:transition spd="med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7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AutoShape 2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0" name="Rectangle 26"/>
          <p:cNvSpPr>
            <a:spLocks noChangeArrowheads="1"/>
          </p:cNvSpPr>
          <p:nvPr/>
        </p:nvSpPr>
        <p:spPr bwMode="auto">
          <a:xfrm>
            <a:off x="1539875" y="115888"/>
            <a:ext cx="582723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自顶向下分析面临的问题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15616" y="1584970"/>
            <a:ext cx="7886700" cy="148399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3600" b="1" kern="0" dirty="0">
                <a:solidFill>
                  <a:srgbClr val="000000"/>
                </a:solidFill>
              </a:rPr>
              <a:t>回朔</a:t>
            </a:r>
          </a:p>
          <a:p>
            <a:r>
              <a:rPr lang="zh-CN" altLang="en-US" sz="3600" b="1" kern="0" dirty="0">
                <a:solidFill>
                  <a:srgbClr val="000000"/>
                </a:solidFill>
              </a:rPr>
              <a:t>文法含左公因子</a:t>
            </a:r>
            <a:endParaRPr lang="en-US" altLang="zh-CN" sz="3600" b="1" kern="0" dirty="0">
              <a:solidFill>
                <a:srgbClr val="000000"/>
              </a:solidFill>
            </a:endParaRPr>
          </a:p>
          <a:p>
            <a:r>
              <a:rPr lang="zh-CN" altLang="en-US" sz="3600" b="1" kern="0" dirty="0">
                <a:solidFill>
                  <a:srgbClr val="000000"/>
                </a:solidFill>
              </a:rPr>
              <a:t>文法的左递归性</a:t>
            </a:r>
          </a:p>
          <a:p>
            <a:pPr>
              <a:buFont typeface="Wingdings" pitchFamily="2" charset="2"/>
              <a:buNone/>
            </a:pPr>
            <a:r>
              <a:rPr lang="zh-CN" altLang="en-US" sz="3600" b="1" kern="0" dirty="0">
                <a:solidFill>
                  <a:srgbClr val="000000"/>
                </a:solidFill>
              </a:rPr>
              <a:t>     </a:t>
            </a:r>
            <a:r>
              <a:rPr lang="en-US" altLang="zh-CN" sz="3600" b="1" kern="0" dirty="0" err="1">
                <a:solidFill>
                  <a:srgbClr val="000000"/>
                </a:solidFill>
                <a:sym typeface="Symbol" panose="05050102010706020507" pitchFamily="18" charset="2"/>
              </a:rPr>
              <a:t>S→Sa</a:t>
            </a:r>
            <a:endParaRPr lang="en-US" altLang="zh-CN" sz="3600" b="1" kern="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buFont typeface="Wingdings" pitchFamily="2" charset="2"/>
              <a:buNone/>
            </a:pPr>
            <a:endParaRPr lang="en-US" altLang="zh-CN" kern="0" dirty="0"/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1306513" y="3212976"/>
            <a:ext cx="755967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000" b="1" dirty="0">
                <a:solidFill>
                  <a:srgbClr val="800080"/>
                </a:solidFill>
              </a:rPr>
              <a:t>  </a:t>
            </a:r>
            <a:r>
              <a:rPr lang="zh-CN" altLang="en-US" sz="2000" b="1" dirty="0">
                <a:solidFill>
                  <a:srgbClr val="800080"/>
                </a:solidFill>
              </a:rPr>
              <a:t>两类非确定性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b="1" dirty="0"/>
              <a:t>    </a:t>
            </a:r>
            <a:endParaRPr lang="en-US" altLang="zh-CN" sz="2000" b="1" dirty="0"/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zh-CN" altLang="en-US" sz="2000" b="1" dirty="0"/>
              <a:t>哪一个非终结符</a:t>
            </a:r>
            <a:endParaRPr lang="en-US" altLang="zh-CN" sz="2000" b="1" dirty="0"/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zh-CN" altLang="en-US" sz="2000" b="1" dirty="0"/>
              <a:t>哪一个产生式</a:t>
            </a:r>
            <a:endParaRPr lang="en-US" altLang="zh-CN" sz="2000" b="1" dirty="0"/>
          </a:p>
          <a:p>
            <a:pPr>
              <a:buClrTx/>
            </a:pPr>
            <a:endParaRPr lang="en-US" altLang="zh-CN" sz="2000" b="1" dirty="0"/>
          </a:p>
          <a:p>
            <a:r>
              <a:rPr lang="zh-CN" altLang="en-US" sz="2000" b="1" dirty="0"/>
              <a:t>在每一步推导中，存在上面两类选择的非确定问题</a:t>
            </a:r>
          </a:p>
          <a:p>
            <a:pPr>
              <a:buClrTx/>
            </a:pPr>
            <a:endParaRPr lang="zh-CN" altLang="en-US" sz="2000" b="1" dirty="0"/>
          </a:p>
          <a:p>
            <a:pPr>
              <a:buClrTx/>
            </a:pPr>
            <a:r>
              <a:rPr lang="zh-CN" altLang="en-US" sz="2000" b="1" dirty="0">
                <a:solidFill>
                  <a:srgbClr val="800080"/>
                </a:solidFill>
                <a:latin typeface="楷体_GB2312" pitchFamily="49" charset="-122"/>
              </a:rPr>
              <a:t>  若</a:t>
            </a:r>
            <a:r>
              <a:rPr lang="zh-CN" altLang="en-US" sz="2000" b="1" dirty="0">
                <a:latin typeface="楷体_GB2312" pitchFamily="49" charset="-122"/>
              </a:rPr>
              <a:t>分析成功，得到一个</a:t>
            </a:r>
            <a:r>
              <a:rPr lang="zh-CN" altLang="en-US" sz="2000" b="1" dirty="0">
                <a:solidFill>
                  <a:srgbClr val="800080"/>
                </a:solidFill>
                <a:latin typeface="楷体_GB2312" pitchFamily="49" charset="-122"/>
              </a:rPr>
              <a:t>推导</a:t>
            </a:r>
            <a:r>
              <a:rPr lang="zh-CN" altLang="en-US" sz="2000" b="1" dirty="0">
                <a:latin typeface="楷体_GB2312" pitchFamily="49" charset="-122"/>
              </a:rPr>
              <a:t>的</a:t>
            </a:r>
            <a:r>
              <a:rPr lang="zh-CN" altLang="en-US" sz="2000" b="1" dirty="0">
                <a:solidFill>
                  <a:srgbClr val="800080"/>
                </a:solidFill>
                <a:latin typeface="楷体_GB2312" pitchFamily="49" charset="-122"/>
              </a:rPr>
              <a:t>结果</a:t>
            </a:r>
          </a:p>
        </p:txBody>
      </p:sp>
    </p:spTree>
    <p:extLst>
      <p:ext uri="{BB962C8B-B14F-4D97-AF65-F5344CB8AC3E}">
        <p14:creationId xmlns:p14="http://schemas.microsoft.com/office/powerpoint/2010/main" val="40319334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617538" y="1177925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——</a:t>
            </a:r>
            <a:r>
              <a:rPr lang="zh-CN" altLang="en-US" sz="3200" b="1" dirty="0"/>
              <a:t>回溯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1945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9545" name="Rectangle 9"/>
          <p:cNvSpPr>
            <a:spLocks noChangeArrowheads="1"/>
          </p:cNvSpPr>
          <p:nvPr/>
        </p:nvSpPr>
        <p:spPr bwMode="auto">
          <a:xfrm>
            <a:off x="4860925" y="2565400"/>
            <a:ext cx="3671888" cy="3895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/>
              <a:t>     S            </a:t>
            </a: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</a:p>
          <a:p>
            <a:r>
              <a:rPr lang="zh-CN" altLang="en-US" sz="2400" dirty="0">
                <a:sym typeface="Symbol" pitchFamily="18" charset="2"/>
              </a:rPr>
              <a:t> </a:t>
            </a:r>
            <a:r>
              <a:rPr lang="en-US" altLang="zh-CN" sz="2400" dirty="0"/>
              <a:t>AB          </a:t>
            </a: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</a:p>
          <a:p>
            <a:r>
              <a:rPr lang="zh-CN" altLang="en-US" sz="2400" dirty="0">
                <a:sym typeface="Symbol" pitchFamily="18" charset="2"/>
              </a:rPr>
              <a:t></a:t>
            </a:r>
            <a:r>
              <a:rPr lang="zh-CN" altLang="en-US" sz="2400" b="1" dirty="0"/>
              <a:t> </a:t>
            </a:r>
            <a:r>
              <a:rPr lang="en-US" altLang="zh-CN" sz="2400" dirty="0" err="1"/>
              <a:t>aAB</a:t>
            </a:r>
            <a:r>
              <a:rPr lang="en-US" altLang="zh-CN" sz="2400" dirty="0"/>
              <a:t>        </a:t>
            </a:r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</a:t>
            </a:r>
          </a:p>
          <a:p>
            <a:r>
              <a:rPr lang="zh-CN" altLang="en-US" sz="2400" dirty="0">
                <a:sym typeface="Symbol" pitchFamily="18" charset="2"/>
              </a:rPr>
              <a:t></a:t>
            </a:r>
            <a:r>
              <a:rPr lang="zh-CN" altLang="en-US" sz="2400" b="1" dirty="0"/>
              <a:t> </a:t>
            </a:r>
            <a:r>
              <a:rPr lang="en-US" altLang="zh-CN" sz="2400" dirty="0" err="1"/>
              <a:t>aAbB</a:t>
            </a:r>
            <a:r>
              <a:rPr lang="en-US" altLang="zh-CN" sz="2400" dirty="0"/>
              <a:t>      </a:t>
            </a: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</a:p>
          <a:p>
            <a:r>
              <a:rPr lang="zh-CN" altLang="en-US" sz="2400" dirty="0">
                <a:sym typeface="Symbol" pitchFamily="18" charset="2"/>
              </a:rPr>
              <a:t></a:t>
            </a:r>
            <a:r>
              <a:rPr lang="zh-CN" altLang="en-US" sz="2400" b="1" dirty="0"/>
              <a:t> </a:t>
            </a:r>
            <a:r>
              <a:rPr lang="en-US" altLang="zh-CN" sz="2400" dirty="0" err="1"/>
              <a:t>aaAbB</a:t>
            </a:r>
            <a:r>
              <a:rPr lang="en-US" altLang="zh-CN" sz="2400" dirty="0"/>
              <a:t>    </a:t>
            </a: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</a:p>
          <a:p>
            <a:r>
              <a:rPr lang="zh-CN" altLang="en-US" sz="2400" dirty="0">
                <a:sym typeface="Symbol" pitchFamily="18" charset="2"/>
              </a:rPr>
              <a:t></a:t>
            </a:r>
            <a:r>
              <a:rPr lang="zh-CN" altLang="en-US" sz="2400" b="1" dirty="0"/>
              <a:t> </a:t>
            </a:r>
            <a:r>
              <a:rPr lang="en-US" altLang="zh-CN" sz="2400" dirty="0" err="1"/>
              <a:t>aaaAbB</a:t>
            </a:r>
            <a:r>
              <a:rPr lang="en-US" altLang="zh-CN" sz="2400" dirty="0"/>
              <a:t>  </a:t>
            </a: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</a:p>
          <a:p>
            <a:pPr>
              <a:buClr>
                <a:srgbClr val="333399"/>
              </a:buClr>
              <a:buFont typeface="Symbol" pitchFamily="18" charset="2"/>
              <a:buChar char="Þ"/>
            </a:pPr>
            <a:r>
              <a:rPr lang="zh-CN" altLang="en-US" sz="2400" dirty="0"/>
              <a:t> </a:t>
            </a:r>
            <a:r>
              <a:rPr lang="en-US" altLang="zh-CN" sz="2400" dirty="0" err="1"/>
              <a:t>aaabB</a:t>
            </a:r>
            <a:r>
              <a:rPr lang="en-US" altLang="zh-CN" sz="2400" dirty="0"/>
              <a:t>    </a:t>
            </a:r>
            <a:r>
              <a:rPr lang="zh-CN" altLang="en-US" sz="2400" dirty="0"/>
              <a:t>（</a:t>
            </a:r>
            <a:r>
              <a:rPr lang="zh-CN" altLang="en-US" sz="2400" b="1" dirty="0"/>
              <a:t>回溯</a:t>
            </a:r>
            <a:r>
              <a:rPr lang="zh-CN" altLang="en-US" sz="2400" dirty="0"/>
              <a:t>）</a:t>
            </a:r>
          </a:p>
          <a:p>
            <a:pPr>
              <a:buFont typeface="Symbol" pitchFamily="18" charset="2"/>
              <a:buNone/>
            </a:pPr>
            <a:r>
              <a:rPr lang="en-US" altLang="zh-CN" sz="2400" dirty="0"/>
              <a:t>……</a:t>
            </a:r>
          </a:p>
          <a:p>
            <a:pPr>
              <a:buFont typeface="Symbol" pitchFamily="18" charset="2"/>
              <a:buNone/>
            </a:pPr>
            <a:endParaRPr lang="en-US" altLang="zh-CN" sz="1000" dirty="0"/>
          </a:p>
          <a:p>
            <a:r>
              <a:rPr lang="en-US" altLang="zh-CN" sz="2400" b="1" dirty="0">
                <a:solidFill>
                  <a:srgbClr val="800080"/>
                </a:solidFill>
              </a:rPr>
              <a:t>    </a:t>
            </a:r>
            <a:r>
              <a:rPr lang="zh-CN" altLang="en-US" sz="2400" b="1" dirty="0">
                <a:solidFill>
                  <a:srgbClr val="800080"/>
                </a:solidFill>
              </a:rPr>
              <a:t>复杂度很高</a:t>
            </a:r>
          </a:p>
          <a:p>
            <a:r>
              <a:rPr lang="zh-CN" altLang="en-US" sz="2400" b="1" dirty="0">
                <a:solidFill>
                  <a:srgbClr val="800080"/>
                </a:solidFill>
              </a:rPr>
              <a:t>    失败条件较复杂</a:t>
            </a:r>
            <a:endParaRPr lang="zh-CN" altLang="en-US" sz="2400" dirty="0"/>
          </a:p>
        </p:txBody>
      </p:sp>
      <p:sp>
        <p:nvSpPr>
          <p:cNvPr id="19464" name="Rectangle 10"/>
          <p:cNvSpPr>
            <a:spLocks noChangeArrowheads="1"/>
          </p:cNvSpPr>
          <p:nvPr/>
        </p:nvSpPr>
        <p:spPr bwMode="auto">
          <a:xfrm>
            <a:off x="1403350" y="2998788"/>
            <a:ext cx="2736850" cy="2435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/>
              <a:t>文法 </a:t>
            </a:r>
            <a:r>
              <a:rPr lang="en-US" altLang="zh-CN" sz="2400"/>
              <a:t>G</a:t>
            </a:r>
            <a:r>
              <a:rPr lang="zh-CN" altLang="en-US" sz="2400"/>
              <a:t>（</a:t>
            </a:r>
            <a:r>
              <a:rPr lang="en-US" altLang="zh-CN" sz="2400"/>
              <a:t>S</a:t>
            </a:r>
            <a:r>
              <a:rPr lang="zh-CN" altLang="en-US" sz="2400"/>
              <a:t>）</a:t>
            </a:r>
            <a:r>
              <a:rPr lang="en-US" altLang="zh-CN" sz="2400"/>
              <a:t>:</a:t>
            </a:r>
          </a:p>
          <a:p>
            <a:endParaRPr lang="en-US" altLang="zh-CN" sz="1000"/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en-US" altLang="zh-CN" sz="2400"/>
              <a:t>S 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/>
              <a:t> AB</a:t>
            </a:r>
          </a:p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en-US" altLang="zh-CN" sz="2400"/>
              <a:t>A 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/>
              <a:t> aA</a:t>
            </a:r>
            <a:endParaRPr lang="en-US" altLang="zh-CN" sz="2400">
              <a:sym typeface="Symbol" pitchFamily="18" charset="2"/>
            </a:endParaRPr>
          </a:p>
          <a:p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</a:t>
            </a:r>
            <a:r>
              <a:rPr lang="en-US" altLang="zh-CN" sz="2400"/>
              <a:t>A 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/>
              <a:t> </a:t>
            </a:r>
            <a:r>
              <a:rPr lang="en-US" altLang="zh-CN" sz="2400">
                <a:sym typeface="Symbol" pitchFamily="18" charset="2"/>
              </a:rPr>
              <a:t></a:t>
            </a:r>
          </a:p>
          <a:p>
            <a:r>
              <a:rPr lang="zh-CN" altLang="en-US" sz="2400"/>
              <a:t>（</a:t>
            </a:r>
            <a:r>
              <a:rPr lang="en-US" altLang="zh-CN" sz="2400"/>
              <a:t>4</a:t>
            </a:r>
            <a:r>
              <a:rPr lang="zh-CN" altLang="en-US" sz="2400"/>
              <a:t>）</a:t>
            </a:r>
            <a:r>
              <a:rPr lang="en-US" altLang="zh-CN" sz="2400"/>
              <a:t>B 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/>
              <a:t> b</a:t>
            </a:r>
          </a:p>
          <a:p>
            <a:r>
              <a:rPr lang="zh-CN" altLang="en-US" sz="2400"/>
              <a:t>（</a:t>
            </a:r>
            <a:r>
              <a:rPr lang="en-US" altLang="zh-CN" sz="2400"/>
              <a:t>5</a:t>
            </a:r>
            <a:r>
              <a:rPr lang="zh-CN" altLang="en-US" sz="2400"/>
              <a:t>）</a:t>
            </a:r>
            <a:r>
              <a:rPr lang="en-US" altLang="zh-CN" sz="2400"/>
              <a:t>B 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/>
              <a:t> bB</a:t>
            </a:r>
          </a:p>
        </p:txBody>
      </p:sp>
      <p:sp>
        <p:nvSpPr>
          <p:cNvPr id="19465" name="Rectangle 11"/>
          <p:cNvSpPr>
            <a:spLocks noChangeArrowheads="1"/>
          </p:cNvSpPr>
          <p:nvPr/>
        </p:nvSpPr>
        <p:spPr bwMode="auto">
          <a:xfrm>
            <a:off x="1174750" y="1901825"/>
            <a:ext cx="70691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b="1">
                <a:latin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</a:rPr>
              <a:t>单词序列 </a:t>
            </a:r>
            <a:r>
              <a:rPr lang="en-US" altLang="zh-CN" sz="2800"/>
              <a:t>aaab</a:t>
            </a:r>
            <a:r>
              <a:rPr lang="en-US" altLang="zh-CN" sz="2800" b="1">
                <a:latin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</a:rPr>
              <a:t>的一个自顶向下分析过程</a:t>
            </a:r>
          </a:p>
        </p:txBody>
      </p:sp>
      <p:sp>
        <p:nvSpPr>
          <p:cNvPr id="19466" name="Rectangle 13"/>
          <p:cNvSpPr>
            <a:spLocks noChangeArrowheads="1"/>
          </p:cNvSpPr>
          <p:nvPr/>
        </p:nvSpPr>
        <p:spPr bwMode="auto">
          <a:xfrm>
            <a:off x="1539875" y="115888"/>
            <a:ext cx="526415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带回溯的自顶向下分析</a:t>
            </a:r>
          </a:p>
        </p:txBody>
      </p:sp>
    </p:spTree>
    <p:extLst>
      <p:ext uri="{BB962C8B-B14F-4D97-AF65-F5344CB8AC3E}">
        <p14:creationId xmlns:p14="http://schemas.microsoft.com/office/powerpoint/2010/main" val="299504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49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495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495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495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495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495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495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495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495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4495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1116013" y="1911350"/>
            <a:ext cx="7677150" cy="454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仅有产生式选择是非确定的</a:t>
            </a:r>
            <a:endParaRPr lang="zh-CN" altLang="en-US" sz="2800" b="1">
              <a:solidFill>
                <a:srgbClr val="800080"/>
              </a:solidFill>
            </a:endParaRPr>
          </a:p>
          <a:p>
            <a:pPr>
              <a:buClrTx/>
            </a:pPr>
            <a:endParaRPr lang="zh-CN" altLang="en-US" sz="1000" b="1">
              <a:solidFill>
                <a:srgbClr val="800080"/>
              </a:solidFill>
              <a:sym typeface="Symbol" pitchFamily="18" charset="2"/>
            </a:endParaRPr>
          </a:p>
          <a:p>
            <a:pPr>
              <a:buClrTx/>
            </a:pPr>
            <a:r>
              <a:rPr lang="zh-CN" altLang="en-US" sz="2400" b="1"/>
              <a:t>     </a:t>
            </a:r>
            <a:r>
              <a:rPr lang="zh-CN" altLang="en-US" sz="2800" b="1"/>
              <a:t>在每一步推导中，总是对最左边的非终结符</a:t>
            </a:r>
          </a:p>
          <a:p>
            <a:pPr>
              <a:buClrTx/>
            </a:pPr>
            <a:r>
              <a:rPr lang="zh-CN" altLang="en-US" sz="2800" b="1"/>
              <a:t>    进行替换，但选择哪一个产生式是非确定的</a:t>
            </a:r>
          </a:p>
          <a:p>
            <a:pPr>
              <a:buClrTx/>
            </a:pPr>
            <a:endParaRPr lang="zh-CN" altLang="en-US" sz="1000" b="1"/>
          </a:p>
          <a:p>
            <a:pPr>
              <a:buClrTx/>
            </a:pPr>
            <a:r>
              <a:rPr lang="zh-CN" altLang="en-US" sz="2800" b="1"/>
              <a:t>    分析成功的</a:t>
            </a:r>
            <a:r>
              <a:rPr lang="zh-CN" altLang="en-US" sz="2800" b="1">
                <a:solidFill>
                  <a:srgbClr val="800080"/>
                </a:solidFill>
              </a:rPr>
              <a:t>结果</a:t>
            </a:r>
            <a:r>
              <a:rPr lang="zh-CN" altLang="en-US" sz="2800" b="1"/>
              <a:t>：得到一个</a:t>
            </a:r>
            <a:r>
              <a:rPr lang="zh-CN" altLang="en-US" sz="2800" b="1">
                <a:solidFill>
                  <a:srgbClr val="800080"/>
                </a:solidFill>
              </a:rPr>
              <a:t>最左推导</a:t>
            </a:r>
          </a:p>
          <a:p>
            <a:pPr>
              <a:buClrTx/>
            </a:pPr>
            <a:endParaRPr lang="zh-CN" altLang="en-US" sz="1000" b="1"/>
          </a:p>
          <a:p>
            <a:pPr>
              <a:buClrTx/>
            </a:pPr>
            <a:r>
              <a:rPr lang="zh-CN" altLang="en-US" sz="2800" b="1"/>
              <a:t>    </a:t>
            </a:r>
            <a:r>
              <a:rPr lang="zh-CN" altLang="en-US" sz="2800" b="1">
                <a:solidFill>
                  <a:srgbClr val="800080"/>
                </a:solidFill>
              </a:rPr>
              <a:t>原理</a:t>
            </a:r>
            <a:r>
              <a:rPr lang="zh-CN" altLang="en-US" sz="2800" b="1"/>
              <a:t>：每个合法的句子都存在至少一个起始</a:t>
            </a:r>
          </a:p>
          <a:p>
            <a:pPr>
              <a:buClrTx/>
            </a:pPr>
            <a:r>
              <a:rPr lang="zh-CN" altLang="en-US" sz="2800" b="1"/>
              <a:t>    于开始符号的最左推导；一个终结符串，只</a:t>
            </a:r>
          </a:p>
          <a:p>
            <a:pPr>
              <a:buClrTx/>
            </a:pPr>
            <a:r>
              <a:rPr lang="zh-CN" altLang="en-US" sz="2800" b="1"/>
              <a:t>    要存在一个起始于开始符号的最左推导，它</a:t>
            </a:r>
          </a:p>
          <a:p>
            <a:pPr>
              <a:buClrTx/>
            </a:pPr>
            <a:r>
              <a:rPr lang="zh-CN" altLang="en-US" sz="2800" b="1"/>
              <a:t>    就是一个合法的句子</a:t>
            </a:r>
          </a:p>
          <a:p>
            <a:pPr>
              <a:buClrTx/>
            </a:pPr>
            <a:endParaRPr lang="zh-CN" altLang="en-US" sz="1000" b="1"/>
          </a:p>
          <a:p>
            <a:pPr>
              <a:buClrTx/>
            </a:pPr>
            <a:r>
              <a:rPr lang="zh-CN" altLang="en-US" sz="2800" b="1"/>
              <a:t>    </a:t>
            </a:r>
            <a:r>
              <a:rPr lang="zh-CN" altLang="en-US" sz="2800" b="1">
                <a:solidFill>
                  <a:srgbClr val="800080"/>
                </a:solidFill>
              </a:rPr>
              <a:t>从左向右扫描</a:t>
            </a:r>
            <a:r>
              <a:rPr lang="zh-CN" altLang="en-US" sz="2800" b="1"/>
              <a:t>输入单词，</a:t>
            </a:r>
            <a:r>
              <a:rPr lang="zh-CN" altLang="en-US" sz="2800" b="1">
                <a:solidFill>
                  <a:srgbClr val="800080"/>
                </a:solidFill>
              </a:rPr>
              <a:t>失败条件较简单</a:t>
            </a:r>
          </a:p>
        </p:txBody>
      </p:sp>
      <p:sp>
        <p:nvSpPr>
          <p:cNvPr id="20483" name="Text Box 6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改进的方法</a:t>
            </a:r>
          </a:p>
        </p:txBody>
      </p:sp>
      <p:sp>
        <p:nvSpPr>
          <p:cNvPr id="20484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5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8" name="Rectangle 11"/>
          <p:cNvSpPr>
            <a:spLocks noChangeArrowheads="1"/>
          </p:cNvSpPr>
          <p:nvPr/>
        </p:nvSpPr>
        <p:spPr bwMode="auto">
          <a:xfrm>
            <a:off x="1539875" y="115888"/>
            <a:ext cx="526415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带回溯的自顶向下分析</a:t>
            </a:r>
          </a:p>
        </p:txBody>
      </p:sp>
    </p:spTree>
    <p:extLst>
      <p:ext uri="{BB962C8B-B14F-4D97-AF65-F5344CB8AC3E}">
        <p14:creationId xmlns:p14="http://schemas.microsoft.com/office/powerpoint/2010/main" val="29874373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617538" y="1120775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改进的方法举例</a:t>
            </a:r>
          </a:p>
        </p:txBody>
      </p:sp>
      <p:sp>
        <p:nvSpPr>
          <p:cNvPr id="21507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69" name="Rectangle 9"/>
          <p:cNvSpPr>
            <a:spLocks noChangeArrowheads="1"/>
          </p:cNvSpPr>
          <p:nvPr/>
        </p:nvSpPr>
        <p:spPr bwMode="auto">
          <a:xfrm>
            <a:off x="4859338" y="2344738"/>
            <a:ext cx="3241675" cy="4108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    S            </a:t>
            </a: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</a:p>
          <a:p>
            <a:r>
              <a:rPr lang="zh-CN" altLang="en-US" sz="2400">
                <a:sym typeface="Symbol" pitchFamily="18" charset="2"/>
              </a:rPr>
              <a:t> </a:t>
            </a:r>
            <a:r>
              <a:rPr lang="en-US" altLang="zh-CN" sz="2400"/>
              <a:t>AB          </a:t>
            </a: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</a:p>
          <a:p>
            <a:r>
              <a:rPr lang="zh-CN" altLang="en-US" sz="2400">
                <a:sym typeface="Symbol" pitchFamily="18" charset="2"/>
              </a:rPr>
              <a:t></a:t>
            </a:r>
            <a:r>
              <a:rPr lang="zh-CN" altLang="en-US" sz="2400" b="1"/>
              <a:t> </a:t>
            </a:r>
            <a:r>
              <a:rPr lang="en-US" altLang="zh-CN" sz="2400"/>
              <a:t>aAB        </a:t>
            </a:r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</a:t>
            </a:r>
          </a:p>
          <a:p>
            <a:r>
              <a:rPr lang="zh-CN" altLang="en-US" sz="2400">
                <a:sym typeface="Symbol" pitchFamily="18" charset="2"/>
              </a:rPr>
              <a:t></a:t>
            </a:r>
            <a:r>
              <a:rPr lang="zh-CN" altLang="en-US" sz="2400" b="1"/>
              <a:t> </a:t>
            </a:r>
            <a:r>
              <a:rPr lang="en-US" altLang="zh-CN" sz="2400"/>
              <a:t>aB          </a:t>
            </a:r>
            <a:r>
              <a:rPr lang="zh-CN" altLang="en-US" sz="2400"/>
              <a:t>（</a:t>
            </a:r>
            <a:r>
              <a:rPr lang="zh-CN" altLang="en-US" sz="2400" b="1"/>
              <a:t>回溯</a:t>
            </a:r>
            <a:r>
              <a:rPr lang="zh-CN" altLang="en-US" sz="2400"/>
              <a:t>）</a:t>
            </a:r>
          </a:p>
          <a:p>
            <a:r>
              <a:rPr lang="zh-CN" altLang="en-US" sz="2400">
                <a:sym typeface="Symbol" pitchFamily="18" charset="2"/>
              </a:rPr>
              <a:t></a:t>
            </a:r>
            <a:r>
              <a:rPr lang="zh-CN" altLang="en-US" sz="2400" b="1"/>
              <a:t> </a:t>
            </a:r>
            <a:r>
              <a:rPr lang="en-US" altLang="zh-CN" sz="2400"/>
              <a:t>aAB        </a:t>
            </a: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</a:p>
          <a:p>
            <a:r>
              <a:rPr lang="zh-CN" altLang="en-US" sz="2400">
                <a:sym typeface="Symbol" pitchFamily="18" charset="2"/>
              </a:rPr>
              <a:t></a:t>
            </a:r>
            <a:r>
              <a:rPr lang="zh-CN" altLang="en-US" sz="2400" b="1"/>
              <a:t> </a:t>
            </a:r>
            <a:r>
              <a:rPr lang="en-US" altLang="zh-CN" sz="2400"/>
              <a:t>aaAB      </a:t>
            </a: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</a:p>
          <a:p>
            <a:pPr>
              <a:buClr>
                <a:srgbClr val="333399"/>
              </a:buClr>
              <a:buFont typeface="Symbol" pitchFamily="18" charset="2"/>
              <a:buChar char="Þ"/>
            </a:pPr>
            <a:r>
              <a:rPr lang="zh-CN" altLang="en-US" sz="2400"/>
              <a:t> </a:t>
            </a:r>
            <a:r>
              <a:rPr lang="en-US" altLang="zh-CN" sz="2400"/>
              <a:t>aaaAB    </a:t>
            </a:r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</a:t>
            </a:r>
          </a:p>
          <a:p>
            <a:pPr>
              <a:buClr>
                <a:srgbClr val="333399"/>
              </a:buClr>
              <a:buFont typeface="Symbol" pitchFamily="18" charset="2"/>
              <a:buChar char="Þ"/>
            </a:pPr>
            <a:r>
              <a:rPr lang="zh-CN" altLang="en-US" sz="2400"/>
              <a:t> </a:t>
            </a:r>
            <a:r>
              <a:rPr lang="en-US" altLang="zh-CN" sz="2400"/>
              <a:t>aaaB      </a:t>
            </a:r>
            <a:r>
              <a:rPr lang="zh-CN" altLang="en-US" sz="2400"/>
              <a:t>（</a:t>
            </a:r>
            <a:r>
              <a:rPr lang="en-US" altLang="zh-CN" sz="2400"/>
              <a:t>5</a:t>
            </a:r>
            <a:r>
              <a:rPr lang="zh-CN" altLang="en-US" sz="2400"/>
              <a:t>）</a:t>
            </a:r>
          </a:p>
          <a:p>
            <a:pPr>
              <a:buClr>
                <a:srgbClr val="333399"/>
              </a:buClr>
              <a:buFont typeface="Symbol" pitchFamily="18" charset="2"/>
              <a:buChar char="Þ"/>
            </a:pPr>
            <a:r>
              <a:rPr lang="zh-CN" altLang="en-US" sz="2400"/>
              <a:t> </a:t>
            </a:r>
            <a:r>
              <a:rPr lang="en-US" altLang="zh-CN" sz="2400"/>
              <a:t>aaabB    </a:t>
            </a:r>
            <a:r>
              <a:rPr lang="zh-CN" altLang="en-US" sz="2400"/>
              <a:t>（</a:t>
            </a:r>
            <a:r>
              <a:rPr lang="zh-CN" altLang="en-US" sz="2400" b="1">
                <a:latin typeface="楷体_GB2312" pitchFamily="49" charset="-122"/>
              </a:rPr>
              <a:t>回溯</a:t>
            </a:r>
            <a:r>
              <a:rPr lang="zh-CN" altLang="en-US" sz="2400"/>
              <a:t>）</a:t>
            </a:r>
          </a:p>
          <a:p>
            <a:pPr>
              <a:buClr>
                <a:srgbClr val="333399"/>
              </a:buClr>
              <a:buFont typeface="Symbol" pitchFamily="18" charset="2"/>
              <a:buNone/>
            </a:pPr>
            <a:r>
              <a:rPr lang="zh-CN" altLang="en-US" sz="2400">
                <a:sym typeface="Symbol" pitchFamily="18" charset="2"/>
              </a:rPr>
              <a:t></a:t>
            </a:r>
            <a:r>
              <a:rPr lang="zh-CN" altLang="en-US" sz="2400"/>
              <a:t> </a:t>
            </a:r>
            <a:r>
              <a:rPr lang="en-US" altLang="zh-CN" sz="2400"/>
              <a:t>aaaB      </a:t>
            </a:r>
            <a:r>
              <a:rPr lang="zh-CN" altLang="en-US" sz="2400"/>
              <a:t>（</a:t>
            </a:r>
            <a:r>
              <a:rPr lang="en-US" altLang="zh-CN" sz="2400"/>
              <a:t>4</a:t>
            </a:r>
            <a:r>
              <a:rPr lang="zh-CN" altLang="en-US" sz="2400"/>
              <a:t>）</a:t>
            </a:r>
          </a:p>
          <a:p>
            <a:pPr>
              <a:buClr>
                <a:srgbClr val="333399"/>
              </a:buClr>
              <a:buFont typeface="Symbol" pitchFamily="18" charset="2"/>
              <a:buChar char="Þ"/>
            </a:pPr>
            <a:r>
              <a:rPr lang="zh-CN" altLang="en-US" sz="2400"/>
              <a:t> </a:t>
            </a:r>
            <a:r>
              <a:rPr lang="en-US" altLang="zh-CN" sz="2400"/>
              <a:t>aaab      </a:t>
            </a:r>
            <a:r>
              <a:rPr lang="zh-CN" altLang="en-US" sz="2400"/>
              <a:t>（</a:t>
            </a:r>
            <a:r>
              <a:rPr lang="zh-CN" altLang="en-US" sz="2400" b="1"/>
              <a:t>成功</a:t>
            </a:r>
            <a:r>
              <a:rPr lang="zh-CN" altLang="en-US" sz="2400"/>
              <a:t>）</a:t>
            </a:r>
          </a:p>
        </p:txBody>
      </p:sp>
      <p:sp>
        <p:nvSpPr>
          <p:cNvPr id="21512" name="Rectangle 10"/>
          <p:cNvSpPr>
            <a:spLocks noChangeArrowheads="1"/>
          </p:cNvSpPr>
          <p:nvPr/>
        </p:nvSpPr>
        <p:spPr bwMode="auto">
          <a:xfrm>
            <a:off x="1835150" y="2492375"/>
            <a:ext cx="2232025" cy="2435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/>
              <a:t>文法 </a:t>
            </a:r>
            <a:r>
              <a:rPr lang="en-US" altLang="zh-CN" sz="2400"/>
              <a:t>G</a:t>
            </a:r>
            <a:r>
              <a:rPr lang="zh-CN" altLang="en-US" sz="2400"/>
              <a:t>（</a:t>
            </a:r>
            <a:r>
              <a:rPr lang="en-US" altLang="zh-CN" sz="2400"/>
              <a:t>S</a:t>
            </a:r>
            <a:r>
              <a:rPr lang="zh-CN" altLang="en-US" sz="2400"/>
              <a:t>）</a:t>
            </a:r>
            <a:r>
              <a:rPr lang="en-US" altLang="zh-CN" sz="2400"/>
              <a:t>:</a:t>
            </a:r>
          </a:p>
          <a:p>
            <a:endParaRPr lang="en-US" altLang="zh-CN" sz="1000"/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en-US" altLang="zh-CN" sz="2400"/>
              <a:t>S 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/>
              <a:t> AB</a:t>
            </a:r>
          </a:p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en-US" altLang="zh-CN" sz="2400"/>
              <a:t>A 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/>
              <a:t> aA</a:t>
            </a:r>
            <a:endParaRPr lang="en-US" altLang="zh-CN" sz="2400">
              <a:sym typeface="Symbol" pitchFamily="18" charset="2"/>
            </a:endParaRPr>
          </a:p>
          <a:p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</a:t>
            </a:r>
            <a:r>
              <a:rPr lang="en-US" altLang="zh-CN" sz="2400"/>
              <a:t>A 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/>
              <a:t> </a:t>
            </a:r>
            <a:r>
              <a:rPr lang="en-US" altLang="zh-CN" sz="2400">
                <a:sym typeface="Symbol" pitchFamily="18" charset="2"/>
              </a:rPr>
              <a:t></a:t>
            </a:r>
          </a:p>
          <a:p>
            <a:r>
              <a:rPr lang="zh-CN" altLang="en-US" sz="2400"/>
              <a:t>（</a:t>
            </a:r>
            <a:r>
              <a:rPr lang="en-US" altLang="zh-CN" sz="2400"/>
              <a:t>4</a:t>
            </a:r>
            <a:r>
              <a:rPr lang="zh-CN" altLang="en-US" sz="2400"/>
              <a:t>）</a:t>
            </a:r>
            <a:r>
              <a:rPr lang="en-US" altLang="zh-CN" sz="2400"/>
              <a:t>B 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/>
              <a:t> b</a:t>
            </a:r>
          </a:p>
          <a:p>
            <a:r>
              <a:rPr lang="zh-CN" altLang="en-US" sz="2400"/>
              <a:t>（</a:t>
            </a:r>
            <a:r>
              <a:rPr lang="en-US" altLang="zh-CN" sz="2400"/>
              <a:t>5</a:t>
            </a:r>
            <a:r>
              <a:rPr lang="zh-CN" altLang="en-US" sz="2400"/>
              <a:t>）</a:t>
            </a:r>
            <a:r>
              <a:rPr lang="en-US" altLang="zh-CN" sz="2400"/>
              <a:t>B 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/>
              <a:t> bB</a:t>
            </a:r>
          </a:p>
        </p:txBody>
      </p:sp>
      <p:sp>
        <p:nvSpPr>
          <p:cNvPr id="21513" name="Rectangle 11"/>
          <p:cNvSpPr>
            <a:spLocks noChangeArrowheads="1"/>
          </p:cNvSpPr>
          <p:nvPr/>
        </p:nvSpPr>
        <p:spPr bwMode="auto">
          <a:xfrm>
            <a:off x="1174750" y="1700213"/>
            <a:ext cx="70691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b="1">
                <a:latin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</a:rPr>
              <a:t>单词序列 </a:t>
            </a:r>
            <a:r>
              <a:rPr lang="en-US" altLang="zh-CN" sz="2800"/>
              <a:t>aaab</a:t>
            </a:r>
            <a:r>
              <a:rPr lang="en-US" altLang="zh-CN" sz="2800" b="1">
                <a:latin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</a:rPr>
              <a:t>的一个自顶向下分析过程</a:t>
            </a:r>
          </a:p>
        </p:txBody>
      </p:sp>
      <p:sp>
        <p:nvSpPr>
          <p:cNvPr id="21514" name="Rectangle 12"/>
          <p:cNvSpPr>
            <a:spLocks noChangeArrowheads="1"/>
          </p:cNvSpPr>
          <p:nvPr/>
        </p:nvSpPr>
        <p:spPr bwMode="auto">
          <a:xfrm>
            <a:off x="1539875" y="115888"/>
            <a:ext cx="526415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带回溯的自顶向下分析</a:t>
            </a:r>
          </a:p>
        </p:txBody>
      </p:sp>
      <p:sp>
        <p:nvSpPr>
          <p:cNvPr id="450573" name="Rectangle 13"/>
          <p:cNvSpPr>
            <a:spLocks noChangeArrowheads="1"/>
          </p:cNvSpPr>
          <p:nvPr/>
        </p:nvSpPr>
        <p:spPr bwMode="auto">
          <a:xfrm>
            <a:off x="1905000" y="5445125"/>
            <a:ext cx="2162175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800080"/>
                </a:solidFill>
              </a:rPr>
              <a:t>复杂度降低</a:t>
            </a:r>
          </a:p>
          <a:p>
            <a:r>
              <a:rPr lang="zh-CN" altLang="en-US" sz="2400" b="1">
                <a:solidFill>
                  <a:srgbClr val="800080"/>
                </a:solidFill>
              </a:rPr>
              <a:t>失败条件简化</a:t>
            </a:r>
          </a:p>
        </p:txBody>
      </p:sp>
    </p:spTree>
    <p:extLst>
      <p:ext uri="{BB962C8B-B14F-4D97-AF65-F5344CB8AC3E}">
        <p14:creationId xmlns:p14="http://schemas.microsoft.com/office/powerpoint/2010/main" val="17615704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5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5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50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50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50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505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505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505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4505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4505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450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450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1116013" y="2133600"/>
            <a:ext cx="767715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非终结符选择和产生式选择都是确定的</a:t>
            </a:r>
            <a:endParaRPr lang="zh-CN" altLang="en-US" sz="2800" b="1">
              <a:solidFill>
                <a:srgbClr val="800080"/>
              </a:solidFill>
            </a:endParaRPr>
          </a:p>
          <a:p>
            <a:pPr>
              <a:buClrTx/>
            </a:pPr>
            <a:endParaRPr lang="zh-CN" altLang="en-US" sz="1000" b="1">
              <a:solidFill>
                <a:srgbClr val="800080"/>
              </a:solidFill>
              <a:sym typeface="Symbol" pitchFamily="18" charset="2"/>
            </a:endParaRPr>
          </a:p>
          <a:p>
            <a:pPr>
              <a:buClrTx/>
            </a:pPr>
            <a:r>
              <a:rPr lang="zh-CN" altLang="en-US" sz="2800" b="1"/>
              <a:t>    在每一步推导中，总是对</a:t>
            </a:r>
            <a:r>
              <a:rPr lang="zh-CN" altLang="en-US" sz="2800" b="1">
                <a:solidFill>
                  <a:srgbClr val="800080"/>
                </a:solidFill>
              </a:rPr>
              <a:t>最左</a:t>
            </a:r>
            <a:r>
              <a:rPr lang="zh-CN" altLang="en-US" sz="2800" b="1"/>
              <a:t>边的</a:t>
            </a:r>
            <a:r>
              <a:rPr lang="zh-CN" altLang="en-US" sz="2800" b="1">
                <a:solidFill>
                  <a:srgbClr val="800080"/>
                </a:solidFill>
              </a:rPr>
              <a:t>非终结符</a:t>
            </a:r>
          </a:p>
          <a:p>
            <a:pPr>
              <a:buClrTx/>
            </a:pPr>
            <a:r>
              <a:rPr lang="zh-CN" altLang="en-US" sz="2800" b="1"/>
              <a:t>    进行展开，且选择哪一个</a:t>
            </a:r>
            <a:r>
              <a:rPr lang="zh-CN" altLang="en-US" sz="2800" b="1">
                <a:solidFill>
                  <a:srgbClr val="800080"/>
                </a:solidFill>
              </a:rPr>
              <a:t>产生式</a:t>
            </a:r>
            <a:r>
              <a:rPr lang="zh-CN" altLang="en-US" sz="2800" b="1"/>
              <a:t>是</a:t>
            </a:r>
            <a:r>
              <a:rPr lang="zh-CN" altLang="en-US" sz="2800" b="1">
                <a:solidFill>
                  <a:srgbClr val="800080"/>
                </a:solidFill>
              </a:rPr>
              <a:t>确定</a:t>
            </a:r>
            <a:r>
              <a:rPr lang="zh-CN" altLang="en-US" sz="2800" b="1"/>
              <a:t>的，</a:t>
            </a:r>
          </a:p>
          <a:p>
            <a:pPr>
              <a:buClrTx/>
            </a:pPr>
            <a:r>
              <a:rPr lang="zh-CN" altLang="en-US" sz="2800" b="1"/>
              <a:t>    因此是一种</a:t>
            </a:r>
            <a:r>
              <a:rPr lang="zh-CN" altLang="en-US" sz="2800" b="1">
                <a:solidFill>
                  <a:srgbClr val="800080"/>
                </a:solidFill>
              </a:rPr>
              <a:t>无回溯</a:t>
            </a:r>
            <a:r>
              <a:rPr lang="zh-CN" altLang="en-US" sz="2800" b="1"/>
              <a:t>的方法</a:t>
            </a:r>
          </a:p>
          <a:p>
            <a:pPr>
              <a:buClrTx/>
            </a:pPr>
            <a:endParaRPr lang="zh-CN" altLang="en-US" sz="1000" b="1"/>
          </a:p>
          <a:p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  </a:t>
            </a:r>
            <a:r>
              <a:rPr lang="zh-CN" altLang="en-US" sz="2800" b="1">
                <a:latin typeface="楷体_GB2312" pitchFamily="49" charset="-122"/>
              </a:rPr>
              <a:t>从左向右扫描，可能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向前查看</a:t>
            </a:r>
            <a:r>
              <a:rPr lang="zh-CN" altLang="en-US" sz="2800" b="1">
                <a:latin typeface="楷体_GB2312" pitchFamily="49" charset="-122"/>
              </a:rPr>
              <a:t>（</a:t>
            </a:r>
            <a:r>
              <a:rPr lang="en-US" altLang="zh-CN" sz="2800"/>
              <a:t>lookahead</a:t>
            </a:r>
            <a:r>
              <a:rPr lang="zh-CN" altLang="en-US" sz="2800" b="1">
                <a:latin typeface="楷体_GB2312" pitchFamily="49" charset="-122"/>
              </a:rPr>
              <a:t>）</a:t>
            </a:r>
          </a:p>
          <a:p>
            <a:r>
              <a:rPr lang="zh-CN" altLang="en-US" sz="2800" b="1">
                <a:latin typeface="楷体_GB2312" pitchFamily="49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确定数目的单词</a:t>
            </a:r>
          </a:p>
          <a:p>
            <a:endParaRPr lang="zh-CN" altLang="en-US" sz="1000" b="1"/>
          </a:p>
          <a:p>
            <a:pPr>
              <a:buClrTx/>
            </a:pPr>
            <a:r>
              <a:rPr lang="zh-CN" altLang="en-US" sz="2800" b="1">
                <a:latin typeface="楷体_GB2312" pitchFamily="49" charset="-122"/>
              </a:rPr>
              <a:t>  分析成功的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结果</a:t>
            </a:r>
            <a:r>
              <a:rPr lang="zh-CN" altLang="en-US" sz="2800" b="1">
                <a:latin typeface="楷体_GB2312" pitchFamily="49" charset="-122"/>
              </a:rPr>
              <a:t>：得到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唯一的最左推导</a:t>
            </a:r>
            <a:endParaRPr lang="zh-CN" altLang="en-US" sz="2800" b="1"/>
          </a:p>
          <a:p>
            <a:pPr>
              <a:buClrTx/>
            </a:pPr>
            <a:endParaRPr lang="zh-CN" altLang="en-US" sz="1000" b="1"/>
          </a:p>
          <a:p>
            <a:pPr>
              <a:buClrTx/>
            </a:pPr>
            <a:r>
              <a:rPr lang="zh-CN" altLang="en-US" sz="2800" b="1"/>
              <a:t>    分析</a:t>
            </a:r>
            <a:r>
              <a:rPr lang="zh-CN" altLang="en-US" sz="2800" b="1">
                <a:solidFill>
                  <a:srgbClr val="800080"/>
                </a:solidFill>
              </a:rPr>
              <a:t>条件</a:t>
            </a:r>
            <a:r>
              <a:rPr lang="zh-CN" altLang="en-US" sz="2800" b="1"/>
              <a:t>：对</a:t>
            </a:r>
            <a:r>
              <a:rPr lang="zh-CN" altLang="en-US" sz="2800" b="1">
                <a:solidFill>
                  <a:srgbClr val="800080"/>
                </a:solidFill>
              </a:rPr>
              <a:t>文法</a:t>
            </a:r>
            <a:r>
              <a:rPr lang="zh-CN" altLang="en-US" sz="2800" b="1"/>
              <a:t>需要有一定的</a:t>
            </a:r>
            <a:r>
              <a:rPr lang="zh-CN" altLang="en-US" sz="2800" b="1">
                <a:solidFill>
                  <a:srgbClr val="800080"/>
                </a:solidFill>
              </a:rPr>
              <a:t>限制</a:t>
            </a:r>
          </a:p>
        </p:txBody>
      </p:sp>
      <p:sp>
        <p:nvSpPr>
          <p:cNvPr id="22531" name="Text Box 6"/>
          <p:cNvSpPr txBox="1">
            <a:spLocks noChangeArrowheads="1"/>
          </p:cNvSpPr>
          <p:nvPr/>
        </p:nvSpPr>
        <p:spPr bwMode="auto">
          <a:xfrm>
            <a:off x="755650" y="1268413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确定的自顶向下分析</a:t>
            </a:r>
          </a:p>
        </p:txBody>
      </p:sp>
      <p:sp>
        <p:nvSpPr>
          <p:cNvPr id="22532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3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5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6" name="Rectangle 11"/>
          <p:cNvSpPr>
            <a:spLocks noChangeArrowheads="1"/>
          </p:cNvSpPr>
          <p:nvPr/>
        </p:nvSpPr>
        <p:spPr bwMode="auto">
          <a:xfrm>
            <a:off x="1549400" y="188913"/>
            <a:ext cx="45354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自顶向下预测分析</a:t>
            </a:r>
          </a:p>
        </p:txBody>
      </p:sp>
    </p:spTree>
    <p:extLst>
      <p:ext uri="{BB962C8B-B14F-4D97-AF65-F5344CB8AC3E}">
        <p14:creationId xmlns:p14="http://schemas.microsoft.com/office/powerpoint/2010/main" val="3198616808"/>
      </p:ext>
    </p:extLst>
  </p:cSld>
  <p:clrMapOvr>
    <a:masterClrMapping/>
  </p:clrMapOvr>
  <p:transition spd="med"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617538" y="1341438"/>
            <a:ext cx="7129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r>
              <a:rPr lang="zh-CN" altLang="en-US" sz="3200" b="1">
                <a:latin typeface="楷体_GB2312" pitchFamily="49" charset="-122"/>
              </a:rPr>
              <a:t>（向前查看 </a:t>
            </a:r>
            <a:r>
              <a:rPr lang="en-US" altLang="zh-CN" sz="3200"/>
              <a:t>2 </a:t>
            </a:r>
            <a:r>
              <a:rPr lang="zh-CN" altLang="en-US" sz="3200" b="1"/>
              <a:t>个</a:t>
            </a:r>
            <a:r>
              <a:rPr lang="zh-CN" altLang="en-US" sz="3200" b="1">
                <a:latin typeface="楷体_GB2312" pitchFamily="49" charset="-122"/>
              </a:rPr>
              <a:t>单词）</a:t>
            </a:r>
          </a:p>
        </p:txBody>
      </p:sp>
      <p:sp>
        <p:nvSpPr>
          <p:cNvPr id="2355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5689" name="Rectangle 9"/>
          <p:cNvSpPr>
            <a:spLocks noChangeArrowheads="1"/>
          </p:cNvSpPr>
          <p:nvPr/>
        </p:nvSpPr>
        <p:spPr bwMode="auto">
          <a:xfrm>
            <a:off x="5580063" y="2636838"/>
            <a:ext cx="2954337" cy="374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    S            </a:t>
            </a: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</a:p>
          <a:p>
            <a:r>
              <a:rPr lang="zh-CN" altLang="en-US" sz="2400">
                <a:sym typeface="Symbol" pitchFamily="18" charset="2"/>
              </a:rPr>
              <a:t> </a:t>
            </a:r>
            <a:r>
              <a:rPr lang="en-US" altLang="zh-CN" sz="2400"/>
              <a:t>AB          </a:t>
            </a: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</a:p>
          <a:p>
            <a:pPr>
              <a:buClr>
                <a:srgbClr val="333399"/>
              </a:buClr>
              <a:buFont typeface="Symbol" pitchFamily="18" charset="2"/>
              <a:buChar char="Þ"/>
            </a:pPr>
            <a:r>
              <a:rPr lang="en-US" altLang="zh-CN" sz="2400"/>
              <a:t>aAB         </a:t>
            </a: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</a:p>
          <a:p>
            <a:pPr>
              <a:buFont typeface="Symbol" pitchFamily="18" charset="2"/>
              <a:buNone/>
            </a:pPr>
            <a:r>
              <a:rPr lang="en-US" altLang="zh-CN" sz="2400"/>
              <a:t>……</a:t>
            </a:r>
          </a:p>
          <a:p>
            <a:r>
              <a:rPr lang="en-US" altLang="zh-CN" sz="2400">
                <a:sym typeface="Symbol" pitchFamily="18" charset="2"/>
              </a:rPr>
              <a:t></a:t>
            </a:r>
            <a:r>
              <a:rPr lang="en-US" altLang="zh-CN" sz="2400" b="1"/>
              <a:t> </a:t>
            </a:r>
            <a:r>
              <a:rPr lang="en-US" altLang="zh-CN" sz="2400"/>
              <a:t>a</a:t>
            </a:r>
            <a:r>
              <a:rPr lang="en-US" altLang="zh-CN" sz="2400" baseline="30000"/>
              <a:t>n</a:t>
            </a:r>
            <a:r>
              <a:rPr lang="en-US" altLang="zh-CN" sz="2400"/>
              <a:t>AB       </a:t>
            </a:r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</a:t>
            </a:r>
          </a:p>
          <a:p>
            <a:r>
              <a:rPr lang="zh-CN" altLang="en-US" sz="2400">
                <a:sym typeface="Symbol" pitchFamily="18" charset="2"/>
              </a:rPr>
              <a:t></a:t>
            </a:r>
            <a:r>
              <a:rPr lang="zh-CN" altLang="en-US" sz="2400" b="1"/>
              <a:t> </a:t>
            </a:r>
            <a:r>
              <a:rPr lang="en-US" altLang="zh-CN" sz="2400"/>
              <a:t>a</a:t>
            </a:r>
            <a:r>
              <a:rPr lang="en-US" altLang="zh-CN" sz="2400" baseline="30000"/>
              <a:t>n</a:t>
            </a:r>
            <a:r>
              <a:rPr lang="en-US" altLang="zh-CN" sz="2400"/>
              <a:t>B         </a:t>
            </a:r>
            <a:r>
              <a:rPr lang="zh-CN" altLang="en-US" sz="2400"/>
              <a:t>（</a:t>
            </a:r>
            <a:r>
              <a:rPr lang="en-US" altLang="zh-CN" sz="2400"/>
              <a:t>5</a:t>
            </a:r>
            <a:r>
              <a:rPr lang="zh-CN" altLang="en-US" sz="2400"/>
              <a:t>）</a:t>
            </a:r>
          </a:p>
          <a:p>
            <a:pPr>
              <a:buClr>
                <a:srgbClr val="333399"/>
              </a:buClr>
              <a:buFont typeface="Symbol" pitchFamily="18" charset="2"/>
              <a:buChar char="Þ"/>
            </a:pPr>
            <a:r>
              <a:rPr lang="zh-CN" altLang="en-US" sz="2400"/>
              <a:t> </a:t>
            </a:r>
            <a:r>
              <a:rPr lang="en-US" altLang="zh-CN" sz="2400"/>
              <a:t>a</a:t>
            </a:r>
            <a:r>
              <a:rPr lang="en-US" altLang="zh-CN" sz="2400" baseline="30000"/>
              <a:t>n</a:t>
            </a:r>
            <a:r>
              <a:rPr lang="en-US" altLang="zh-CN" sz="2400"/>
              <a:t>bB       </a:t>
            </a:r>
            <a:r>
              <a:rPr lang="zh-CN" altLang="en-US" sz="2400"/>
              <a:t>（</a:t>
            </a:r>
            <a:r>
              <a:rPr lang="en-US" altLang="zh-CN" sz="2400"/>
              <a:t>5</a:t>
            </a:r>
            <a:r>
              <a:rPr lang="zh-CN" altLang="en-US" sz="2400"/>
              <a:t>）</a:t>
            </a:r>
          </a:p>
          <a:p>
            <a:pPr>
              <a:buFont typeface="Symbol" pitchFamily="18" charset="2"/>
              <a:buNone/>
            </a:pPr>
            <a:r>
              <a:rPr lang="en-US" altLang="zh-CN" sz="2400"/>
              <a:t>……</a:t>
            </a:r>
          </a:p>
          <a:p>
            <a:pPr>
              <a:buClr>
                <a:srgbClr val="333399"/>
              </a:buClr>
              <a:buFont typeface="Symbol" pitchFamily="18" charset="2"/>
              <a:buChar char="Þ"/>
            </a:pPr>
            <a:r>
              <a:rPr lang="en-US" altLang="zh-CN" sz="2400"/>
              <a:t> a</a:t>
            </a:r>
            <a:r>
              <a:rPr lang="en-US" altLang="zh-CN" sz="2400" baseline="30000"/>
              <a:t>n</a:t>
            </a:r>
            <a:r>
              <a:rPr lang="en-US" altLang="zh-CN" sz="2400"/>
              <a:t>b</a:t>
            </a:r>
            <a:r>
              <a:rPr lang="en-US" altLang="zh-CN" sz="2400" baseline="30000"/>
              <a:t>m-1</a:t>
            </a:r>
            <a:r>
              <a:rPr lang="en-US" altLang="zh-CN" sz="2400"/>
              <a:t>B  </a:t>
            </a:r>
            <a:r>
              <a:rPr lang="zh-CN" altLang="en-US" sz="2400"/>
              <a:t>（</a:t>
            </a:r>
            <a:r>
              <a:rPr lang="en-US" altLang="zh-CN" sz="2400"/>
              <a:t>4</a:t>
            </a:r>
            <a:r>
              <a:rPr lang="zh-CN" altLang="en-US" sz="2400"/>
              <a:t>）</a:t>
            </a:r>
          </a:p>
          <a:p>
            <a:pPr>
              <a:buClr>
                <a:srgbClr val="333399"/>
              </a:buClr>
              <a:buFont typeface="Symbol" pitchFamily="18" charset="2"/>
              <a:buChar char="Þ"/>
            </a:pPr>
            <a:r>
              <a:rPr lang="zh-CN" altLang="en-US" sz="2400"/>
              <a:t> </a:t>
            </a:r>
            <a:r>
              <a:rPr lang="en-US" altLang="zh-CN" sz="2400"/>
              <a:t>a</a:t>
            </a:r>
            <a:r>
              <a:rPr lang="en-US" altLang="zh-CN" sz="2400" baseline="30000"/>
              <a:t>n</a:t>
            </a:r>
            <a:r>
              <a:rPr lang="en-US" altLang="zh-CN" sz="2400"/>
              <a:t>b</a:t>
            </a:r>
            <a:r>
              <a:rPr lang="en-US" altLang="zh-CN" sz="2400" baseline="30000"/>
              <a:t>m</a:t>
            </a:r>
            <a:r>
              <a:rPr lang="en-US" altLang="zh-CN" sz="2400"/>
              <a:t>      </a:t>
            </a:r>
            <a:r>
              <a:rPr lang="zh-CN" altLang="en-US" sz="2400"/>
              <a:t>（</a:t>
            </a:r>
            <a:r>
              <a:rPr lang="zh-CN" altLang="en-US" sz="2400" b="1"/>
              <a:t>成功</a:t>
            </a:r>
            <a:r>
              <a:rPr lang="zh-CN" altLang="en-US" sz="2400"/>
              <a:t>）</a:t>
            </a:r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1692275" y="2649538"/>
            <a:ext cx="2232025" cy="2435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/>
              <a:t>文法 </a:t>
            </a:r>
            <a:r>
              <a:rPr lang="en-US" altLang="zh-CN" sz="2400"/>
              <a:t>G</a:t>
            </a:r>
            <a:r>
              <a:rPr lang="zh-CN" altLang="en-US" sz="2400"/>
              <a:t>（</a:t>
            </a:r>
            <a:r>
              <a:rPr lang="en-US" altLang="zh-CN" sz="2400"/>
              <a:t>S</a:t>
            </a:r>
            <a:r>
              <a:rPr lang="zh-CN" altLang="en-US" sz="2400"/>
              <a:t>）</a:t>
            </a:r>
            <a:r>
              <a:rPr lang="en-US" altLang="zh-CN" sz="2400"/>
              <a:t>:</a:t>
            </a:r>
          </a:p>
          <a:p>
            <a:endParaRPr lang="en-US" altLang="zh-CN" sz="1000"/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en-US" altLang="zh-CN" sz="2400"/>
              <a:t>S 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/>
              <a:t> AB</a:t>
            </a:r>
          </a:p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en-US" altLang="zh-CN" sz="2400"/>
              <a:t>A 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/>
              <a:t> aA</a:t>
            </a:r>
            <a:endParaRPr lang="en-US" altLang="zh-CN" sz="2400">
              <a:sym typeface="Symbol" pitchFamily="18" charset="2"/>
            </a:endParaRPr>
          </a:p>
          <a:p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</a:t>
            </a:r>
            <a:r>
              <a:rPr lang="en-US" altLang="zh-CN" sz="2400"/>
              <a:t>A 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/>
              <a:t> </a:t>
            </a:r>
            <a:r>
              <a:rPr lang="en-US" altLang="zh-CN" sz="2400">
                <a:sym typeface="Symbol" pitchFamily="18" charset="2"/>
              </a:rPr>
              <a:t></a:t>
            </a:r>
          </a:p>
          <a:p>
            <a:r>
              <a:rPr lang="zh-CN" altLang="en-US" sz="2400"/>
              <a:t>（</a:t>
            </a:r>
            <a:r>
              <a:rPr lang="en-US" altLang="zh-CN" sz="2400"/>
              <a:t>4</a:t>
            </a:r>
            <a:r>
              <a:rPr lang="zh-CN" altLang="en-US" sz="2400"/>
              <a:t>）</a:t>
            </a:r>
            <a:r>
              <a:rPr lang="en-US" altLang="zh-CN" sz="2400"/>
              <a:t>B 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/>
              <a:t> b</a:t>
            </a:r>
          </a:p>
          <a:p>
            <a:r>
              <a:rPr lang="zh-CN" altLang="en-US" sz="2400"/>
              <a:t>（</a:t>
            </a:r>
            <a:r>
              <a:rPr lang="en-US" altLang="zh-CN" sz="2400"/>
              <a:t>5</a:t>
            </a:r>
            <a:r>
              <a:rPr lang="zh-CN" altLang="en-US" sz="2400"/>
              <a:t>）</a:t>
            </a:r>
            <a:r>
              <a:rPr lang="en-US" altLang="zh-CN" sz="2400"/>
              <a:t>B 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/>
              <a:t> bB</a:t>
            </a:r>
          </a:p>
        </p:txBody>
      </p:sp>
      <p:sp>
        <p:nvSpPr>
          <p:cNvPr id="23561" name="Rectangle 11"/>
          <p:cNvSpPr>
            <a:spLocks noChangeArrowheads="1"/>
          </p:cNvSpPr>
          <p:nvPr/>
        </p:nvSpPr>
        <p:spPr bwMode="auto">
          <a:xfrm>
            <a:off x="1174750" y="1984375"/>
            <a:ext cx="75104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b="1">
                <a:latin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</a:rPr>
              <a:t>单词序列 </a:t>
            </a:r>
            <a:r>
              <a:rPr lang="en-US" altLang="zh-CN" sz="2800"/>
              <a:t>a</a:t>
            </a:r>
            <a:r>
              <a:rPr lang="en-US" altLang="zh-CN" sz="2800" baseline="30000"/>
              <a:t>n</a:t>
            </a:r>
            <a:r>
              <a:rPr lang="en-US" altLang="zh-CN" sz="2800"/>
              <a:t>b</a:t>
            </a:r>
            <a:r>
              <a:rPr lang="en-US" altLang="zh-CN" sz="2800" baseline="30000"/>
              <a:t>m</a:t>
            </a:r>
            <a:r>
              <a:rPr lang="zh-CN" altLang="en-US" sz="2800" b="1">
                <a:latin typeface="楷体_GB2312" pitchFamily="49" charset="-122"/>
              </a:rPr>
              <a:t>（</a:t>
            </a:r>
            <a:r>
              <a:rPr lang="en-US" altLang="zh-CN" sz="2800"/>
              <a:t>n</a:t>
            </a:r>
            <a:r>
              <a:rPr lang="en-US" altLang="zh-CN" sz="2800" b="1">
                <a:latin typeface="楷体_GB2312" pitchFamily="49" charset="-122"/>
                <a:sym typeface="Symbol" pitchFamily="18" charset="2"/>
              </a:rPr>
              <a:t></a:t>
            </a:r>
            <a:r>
              <a:rPr lang="en-US" altLang="zh-CN" sz="2800" b="1">
                <a:latin typeface="楷体_GB2312" pitchFamily="49" charset="-122"/>
              </a:rPr>
              <a:t>0,</a:t>
            </a:r>
            <a:r>
              <a:rPr lang="en-US" altLang="zh-CN" sz="2800"/>
              <a:t>m</a:t>
            </a:r>
            <a:r>
              <a:rPr lang="en-US" altLang="zh-CN" sz="2400" b="1">
                <a:sym typeface="Symbol" pitchFamily="18" charset="2"/>
              </a:rPr>
              <a:t></a:t>
            </a:r>
            <a:r>
              <a:rPr lang="en-US" altLang="zh-CN" sz="2800" b="1">
                <a:latin typeface="楷体_GB2312" pitchFamily="49" charset="-122"/>
              </a:rPr>
              <a:t>0</a:t>
            </a:r>
            <a:r>
              <a:rPr lang="zh-CN" altLang="en-US" sz="2800" b="1">
                <a:latin typeface="楷体_GB2312" pitchFamily="49" charset="-122"/>
              </a:rPr>
              <a:t>）的预测分析过程</a:t>
            </a:r>
          </a:p>
        </p:txBody>
      </p:sp>
      <p:sp>
        <p:nvSpPr>
          <p:cNvPr id="455695" name="Rectangle 15"/>
          <p:cNvSpPr>
            <a:spLocks noChangeArrowheads="1"/>
          </p:cNvSpPr>
          <p:nvPr/>
        </p:nvSpPr>
        <p:spPr bwMode="auto">
          <a:xfrm>
            <a:off x="1763713" y="5194300"/>
            <a:ext cx="2879725" cy="1187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800080"/>
                </a:solidFill>
              </a:rPr>
              <a:t>只要向前查看 </a:t>
            </a:r>
            <a:r>
              <a:rPr lang="en-US" altLang="zh-CN" sz="2400">
                <a:solidFill>
                  <a:srgbClr val="800080"/>
                </a:solidFill>
              </a:rPr>
              <a:t>2 </a:t>
            </a:r>
            <a:r>
              <a:rPr lang="zh-CN" altLang="en-US" sz="2400" b="1">
                <a:solidFill>
                  <a:srgbClr val="800080"/>
                </a:solidFill>
              </a:rPr>
              <a:t>个</a:t>
            </a:r>
          </a:p>
          <a:p>
            <a:r>
              <a:rPr lang="zh-CN" altLang="en-US" sz="2400" b="1">
                <a:solidFill>
                  <a:srgbClr val="800080"/>
                </a:solidFill>
              </a:rPr>
              <a:t>单词，就可预测分</a:t>
            </a:r>
          </a:p>
          <a:p>
            <a:r>
              <a:rPr lang="zh-CN" altLang="en-US" sz="2400" b="1">
                <a:solidFill>
                  <a:srgbClr val="800080"/>
                </a:solidFill>
              </a:rPr>
              <a:t>析</a:t>
            </a:r>
            <a:r>
              <a:rPr lang="en-US" altLang="zh-CN" sz="2400">
                <a:solidFill>
                  <a:srgbClr val="800080"/>
                </a:solidFill>
              </a:rPr>
              <a:t>L(G)</a:t>
            </a:r>
            <a:r>
              <a:rPr lang="zh-CN" altLang="en-US" sz="2400" b="1">
                <a:solidFill>
                  <a:srgbClr val="800080"/>
                </a:solidFill>
              </a:rPr>
              <a:t>中所有句子</a:t>
            </a:r>
          </a:p>
        </p:txBody>
      </p:sp>
      <p:sp>
        <p:nvSpPr>
          <p:cNvPr id="23563" name="Rectangle 16"/>
          <p:cNvSpPr>
            <a:spLocks noChangeArrowheads="1"/>
          </p:cNvSpPr>
          <p:nvPr/>
        </p:nvSpPr>
        <p:spPr bwMode="auto">
          <a:xfrm>
            <a:off x="1549400" y="188913"/>
            <a:ext cx="45354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自顶向下预测分析</a:t>
            </a:r>
          </a:p>
        </p:txBody>
      </p:sp>
    </p:spTree>
    <p:extLst>
      <p:ext uri="{BB962C8B-B14F-4D97-AF65-F5344CB8AC3E}">
        <p14:creationId xmlns:p14="http://schemas.microsoft.com/office/powerpoint/2010/main" val="24698721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5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55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55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55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55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556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556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556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556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4556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455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455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455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762000" y="11938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左递归带来的问题</a:t>
            </a:r>
          </a:p>
        </p:txBody>
      </p:sp>
      <p:sp>
        <p:nvSpPr>
          <p:cNvPr id="2457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Rectangle 10"/>
          <p:cNvSpPr>
            <a:spLocks noChangeArrowheads="1"/>
          </p:cNvSpPr>
          <p:nvPr/>
        </p:nvSpPr>
        <p:spPr bwMode="auto">
          <a:xfrm>
            <a:off x="1692275" y="2636838"/>
            <a:ext cx="2232025" cy="1339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/>
              <a:t>文法 </a:t>
            </a:r>
            <a:r>
              <a:rPr lang="en-US" altLang="zh-CN" sz="2400"/>
              <a:t>G</a:t>
            </a:r>
            <a:r>
              <a:rPr lang="zh-CN" altLang="en-US" sz="2400"/>
              <a:t>（</a:t>
            </a:r>
            <a:r>
              <a:rPr lang="en-US" altLang="zh-CN" sz="2400"/>
              <a:t>S</a:t>
            </a:r>
            <a:r>
              <a:rPr lang="zh-CN" altLang="en-US" sz="2400"/>
              <a:t>）</a:t>
            </a:r>
            <a:r>
              <a:rPr lang="en-US" altLang="zh-CN" sz="2400"/>
              <a:t>:</a:t>
            </a:r>
          </a:p>
          <a:p>
            <a:endParaRPr lang="en-US" altLang="zh-CN" sz="1000"/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en-US" altLang="zh-CN" sz="2400"/>
              <a:t>S 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/>
              <a:t> Sa</a:t>
            </a:r>
          </a:p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en-US" altLang="zh-CN" sz="2400"/>
              <a:t>S 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/>
              <a:t> b</a:t>
            </a:r>
            <a:endParaRPr lang="en-US" altLang="zh-CN" sz="2400">
              <a:sym typeface="Symbol" pitchFamily="18" charset="2"/>
            </a:endParaRPr>
          </a:p>
        </p:txBody>
      </p:sp>
      <p:sp>
        <p:nvSpPr>
          <p:cNvPr id="24584" name="Rectangle 11"/>
          <p:cNvSpPr>
            <a:spLocks noChangeArrowheads="1"/>
          </p:cNvSpPr>
          <p:nvPr/>
        </p:nvSpPr>
        <p:spPr bwMode="auto">
          <a:xfrm>
            <a:off x="1319213" y="1916113"/>
            <a:ext cx="601186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b="1">
                <a:latin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</a:rPr>
              <a:t>考虑下列文法识别 </a:t>
            </a:r>
            <a:r>
              <a:rPr lang="en-US" altLang="zh-CN" sz="2800"/>
              <a:t>ba</a:t>
            </a:r>
            <a:r>
              <a:rPr lang="en-US" altLang="zh-CN" sz="2800" baseline="30000"/>
              <a:t>n</a:t>
            </a:r>
            <a:r>
              <a:rPr lang="en-US" altLang="zh-CN" sz="2800"/>
              <a:t> </a:t>
            </a:r>
            <a:r>
              <a:rPr lang="zh-CN" altLang="en-US" sz="2800" b="1">
                <a:latin typeface="楷体_GB2312" pitchFamily="49" charset="-122"/>
              </a:rPr>
              <a:t>的分析过程</a:t>
            </a:r>
          </a:p>
        </p:txBody>
      </p:sp>
      <p:sp>
        <p:nvSpPr>
          <p:cNvPr id="454671" name="Rectangle 15"/>
          <p:cNvSpPr>
            <a:spLocks noChangeArrowheads="1"/>
          </p:cNvSpPr>
          <p:nvPr/>
        </p:nvSpPr>
        <p:spPr bwMode="auto">
          <a:xfrm>
            <a:off x="5794375" y="2492375"/>
            <a:ext cx="2665413" cy="2647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    S           </a:t>
            </a: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</a:p>
          <a:p>
            <a:r>
              <a:rPr lang="zh-CN" altLang="en-US" sz="2400">
                <a:sym typeface="Symbol" pitchFamily="18" charset="2"/>
              </a:rPr>
              <a:t> </a:t>
            </a:r>
            <a:r>
              <a:rPr lang="en-US" altLang="zh-CN" sz="2400">
                <a:sym typeface="Symbol" pitchFamily="18" charset="2"/>
              </a:rPr>
              <a:t>Sa</a:t>
            </a:r>
            <a:r>
              <a:rPr lang="en-US" altLang="zh-CN" sz="2400"/>
              <a:t>         </a:t>
            </a: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</a:p>
          <a:p>
            <a:r>
              <a:rPr lang="zh-CN" altLang="en-US" sz="2400">
                <a:sym typeface="Symbol" pitchFamily="18" charset="2"/>
              </a:rPr>
              <a:t></a:t>
            </a:r>
            <a:r>
              <a:rPr lang="zh-CN" altLang="en-US" sz="2400" b="1"/>
              <a:t> </a:t>
            </a:r>
            <a:r>
              <a:rPr lang="en-US" altLang="zh-CN" sz="2400"/>
              <a:t>Saa       </a:t>
            </a: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</a:p>
          <a:p>
            <a:r>
              <a:rPr lang="zh-CN" altLang="en-US" sz="2400">
                <a:sym typeface="Symbol" pitchFamily="18" charset="2"/>
              </a:rPr>
              <a:t></a:t>
            </a:r>
            <a:r>
              <a:rPr lang="zh-CN" altLang="en-US" sz="2400" b="1"/>
              <a:t> </a:t>
            </a:r>
            <a:r>
              <a:rPr lang="en-US" altLang="zh-CN" sz="2400"/>
              <a:t>Saaa     </a:t>
            </a: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</a:p>
          <a:p>
            <a:r>
              <a:rPr lang="en-US" altLang="zh-CN" sz="2400"/>
              <a:t>……</a:t>
            </a:r>
          </a:p>
          <a:p>
            <a:r>
              <a:rPr lang="en-US" altLang="zh-CN" sz="2400">
                <a:sym typeface="Symbol" pitchFamily="18" charset="2"/>
              </a:rPr>
              <a:t></a:t>
            </a:r>
            <a:r>
              <a:rPr lang="en-US" altLang="zh-CN" sz="2400" b="1"/>
              <a:t> </a:t>
            </a:r>
            <a:r>
              <a:rPr lang="en-US" altLang="zh-CN" sz="2400"/>
              <a:t>Sa</a:t>
            </a:r>
            <a:r>
              <a:rPr lang="en-US" altLang="zh-CN" sz="2400" baseline="30000"/>
              <a:t>n</a:t>
            </a:r>
            <a:r>
              <a:rPr lang="en-US" altLang="zh-CN" sz="2400"/>
              <a:t>        </a:t>
            </a: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</a:p>
          <a:p>
            <a:r>
              <a:rPr lang="zh-CN" altLang="en-US" sz="2400">
                <a:sym typeface="Symbol" pitchFamily="18" charset="2"/>
              </a:rPr>
              <a:t></a:t>
            </a:r>
            <a:r>
              <a:rPr lang="zh-CN" altLang="en-US" sz="2400" b="1"/>
              <a:t> </a:t>
            </a:r>
            <a:r>
              <a:rPr lang="en-US" altLang="zh-CN" sz="2400"/>
              <a:t>ba</a:t>
            </a:r>
            <a:r>
              <a:rPr lang="en-US" altLang="zh-CN" sz="2400" baseline="30000"/>
              <a:t>n</a:t>
            </a:r>
            <a:endParaRPr lang="en-US" altLang="zh-CN" sz="2400"/>
          </a:p>
        </p:txBody>
      </p:sp>
      <p:sp>
        <p:nvSpPr>
          <p:cNvPr id="454673" name="Rectangle 17"/>
          <p:cNvSpPr>
            <a:spLocks noChangeArrowheads="1"/>
          </p:cNvSpPr>
          <p:nvPr/>
        </p:nvSpPr>
        <p:spPr bwMode="auto">
          <a:xfrm>
            <a:off x="1331913" y="5414963"/>
            <a:ext cx="6048375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/>
              <a:t>但是：</a:t>
            </a:r>
            <a:r>
              <a:rPr lang="zh-CN" altLang="en-US" sz="2400" b="1">
                <a:solidFill>
                  <a:srgbClr val="800080"/>
                </a:solidFill>
              </a:rPr>
              <a:t>无论向前查看的单词数确定为多少，</a:t>
            </a:r>
          </a:p>
          <a:p>
            <a:r>
              <a:rPr lang="zh-CN" altLang="en-US" sz="2400" b="1">
                <a:solidFill>
                  <a:srgbClr val="800080"/>
                </a:solidFill>
              </a:rPr>
              <a:t>都无法满足预测分析</a:t>
            </a:r>
            <a:r>
              <a:rPr lang="en-US" altLang="zh-CN" sz="2400">
                <a:solidFill>
                  <a:srgbClr val="800080"/>
                </a:solidFill>
              </a:rPr>
              <a:t>L(G)</a:t>
            </a:r>
            <a:r>
              <a:rPr lang="zh-CN" altLang="en-US" sz="2400" b="1">
                <a:solidFill>
                  <a:srgbClr val="800080"/>
                </a:solidFill>
              </a:rPr>
              <a:t>中所有句子的需求</a:t>
            </a:r>
          </a:p>
        </p:txBody>
      </p:sp>
      <p:sp>
        <p:nvSpPr>
          <p:cNvPr id="454674" name="Rectangle 18"/>
          <p:cNvSpPr>
            <a:spLocks noChangeArrowheads="1"/>
          </p:cNvSpPr>
          <p:nvPr/>
        </p:nvSpPr>
        <p:spPr bwMode="auto">
          <a:xfrm>
            <a:off x="1403350" y="4292600"/>
            <a:ext cx="3887788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/>
              <a:t>需要向前查看</a:t>
            </a:r>
            <a:r>
              <a:rPr lang="en-US" altLang="zh-CN" sz="2400"/>
              <a:t>n+2</a:t>
            </a:r>
            <a:r>
              <a:rPr lang="zh-CN" altLang="en-US" sz="2400" b="1"/>
              <a:t>个单词，</a:t>
            </a:r>
          </a:p>
          <a:p>
            <a:r>
              <a:rPr lang="zh-CN" altLang="en-US" sz="2400" b="1"/>
              <a:t>才能确定这样的推导序列</a:t>
            </a:r>
          </a:p>
        </p:txBody>
      </p:sp>
      <p:sp>
        <p:nvSpPr>
          <p:cNvPr id="24588" name="Rectangle 19"/>
          <p:cNvSpPr>
            <a:spLocks noChangeArrowheads="1"/>
          </p:cNvSpPr>
          <p:nvPr/>
        </p:nvSpPr>
        <p:spPr bwMode="auto">
          <a:xfrm>
            <a:off x="1549400" y="188913"/>
            <a:ext cx="45354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自顶向下预测分析</a:t>
            </a:r>
          </a:p>
        </p:txBody>
      </p:sp>
    </p:spTree>
    <p:extLst>
      <p:ext uri="{BB962C8B-B14F-4D97-AF65-F5344CB8AC3E}">
        <p14:creationId xmlns:p14="http://schemas.microsoft.com/office/powerpoint/2010/main" val="1744026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4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54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54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54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546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546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546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5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5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73" grpId="0"/>
      <p:bldP spid="4546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116012" y="2276475"/>
            <a:ext cx="8027988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第一个“</a:t>
            </a:r>
            <a:r>
              <a:rPr lang="en-US" altLang="zh-CN" sz="2800" dirty="0">
                <a:solidFill>
                  <a:srgbClr val="800080"/>
                </a:solidFill>
              </a:rPr>
              <a:t>L</a:t>
            </a:r>
            <a:r>
              <a:rPr lang="en-US" altLang="zh-CN" sz="2800" b="1" dirty="0">
                <a:solidFill>
                  <a:srgbClr val="800080"/>
                </a:solidFill>
              </a:rPr>
              <a:t>”,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代表从</a:t>
            </a:r>
            <a:r>
              <a:rPr lang="zh-CN" altLang="en-US" sz="2800" b="1" dirty="0">
                <a:solidFill>
                  <a:srgbClr val="800080"/>
                </a:solidFill>
              </a:rPr>
              <a:t>左</a:t>
            </a:r>
            <a:r>
              <a:rPr lang="zh-CN" altLang="en-US" sz="2800" b="1" dirty="0"/>
              <a:t>（</a:t>
            </a:r>
            <a:r>
              <a:rPr lang="en-US" altLang="zh-CN" sz="2800" dirty="0"/>
              <a:t>Left</a:t>
            </a:r>
            <a:r>
              <a:rPr lang="zh-CN" altLang="en-US" sz="2800" b="1" dirty="0"/>
              <a:t>）向右扫描单词</a:t>
            </a:r>
          </a:p>
          <a:p>
            <a:pPr>
              <a:buClrTx/>
            </a:pPr>
            <a:endParaRPr lang="zh-CN" altLang="en-US" sz="1000" b="1" dirty="0"/>
          </a:p>
          <a:p>
            <a:pPr>
              <a:buFont typeface="Symbol" pitchFamily="18" charset="2"/>
              <a:buChar char="-"/>
            </a:pPr>
            <a:r>
              <a:rPr lang="zh-CN" altLang="en-US" sz="2800" b="1" dirty="0"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第二个</a:t>
            </a:r>
            <a:r>
              <a:rPr lang="zh-CN" altLang="en-US" sz="2800" b="1" dirty="0">
                <a:solidFill>
                  <a:srgbClr val="800080"/>
                </a:solidFill>
              </a:rPr>
              <a:t>“</a:t>
            </a:r>
            <a:r>
              <a:rPr lang="en-US" altLang="zh-CN" sz="2800" dirty="0">
                <a:solidFill>
                  <a:srgbClr val="800080"/>
                </a:solidFill>
              </a:rPr>
              <a:t>L</a:t>
            </a:r>
            <a:r>
              <a:rPr lang="en-US" altLang="zh-CN" sz="2800" b="1" dirty="0">
                <a:solidFill>
                  <a:srgbClr val="800080"/>
                </a:solidFill>
              </a:rPr>
              <a:t>”</a:t>
            </a:r>
            <a:r>
              <a:rPr lang="en-US" altLang="zh-CN" sz="2800" b="1" dirty="0">
                <a:latin typeface="楷体_GB2312" pitchFamily="49" charset="-122"/>
              </a:rPr>
              <a:t>,</a:t>
            </a:r>
            <a:r>
              <a:rPr lang="zh-CN" altLang="en-US" sz="2800" b="1" dirty="0">
                <a:latin typeface="楷体_GB2312" pitchFamily="49" charset="-122"/>
              </a:rPr>
              <a:t>代表产生的是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最左</a:t>
            </a:r>
            <a:r>
              <a:rPr lang="zh-CN" altLang="en-US" sz="2800" b="1" dirty="0">
                <a:latin typeface="楷体_GB2312" pitchFamily="49" charset="-122"/>
              </a:rPr>
              <a:t>（</a:t>
            </a:r>
            <a:r>
              <a:rPr lang="en-US" altLang="zh-CN" sz="2800" dirty="0"/>
              <a:t>Leftmost</a:t>
            </a:r>
            <a:r>
              <a:rPr lang="zh-CN" altLang="en-US" sz="2800" b="1" dirty="0">
                <a:latin typeface="楷体_GB2312" pitchFamily="49" charset="-122"/>
              </a:rPr>
              <a:t>）</a:t>
            </a:r>
          </a:p>
          <a:p>
            <a:pPr>
              <a:buClrTx/>
            </a:pPr>
            <a:r>
              <a:rPr lang="zh-CN" altLang="en-US" sz="2800" b="1" dirty="0">
                <a:latin typeface="楷体_GB2312" pitchFamily="49" charset="-122"/>
              </a:rPr>
              <a:t>  推导</a:t>
            </a:r>
          </a:p>
          <a:p>
            <a:pPr>
              <a:buClrTx/>
            </a:pPr>
            <a:endParaRPr lang="zh-CN" altLang="en-US" sz="1000" b="1" dirty="0">
              <a:latin typeface="楷体_GB2312" pitchFamily="49" charset="-122"/>
            </a:endParaRPr>
          </a:p>
          <a:p>
            <a:pPr>
              <a:buFont typeface="Symbol" pitchFamily="18" charset="2"/>
              <a:buChar char="-"/>
            </a:pPr>
            <a:r>
              <a:rPr lang="zh-CN" altLang="en-US" sz="2800" b="1" dirty="0"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</a:rPr>
              <a:t>“</a:t>
            </a:r>
            <a:r>
              <a:rPr lang="en-US" altLang="zh-CN" sz="2800" dirty="0">
                <a:solidFill>
                  <a:srgbClr val="800080"/>
                </a:solidFill>
              </a:rPr>
              <a:t>1</a:t>
            </a:r>
            <a:r>
              <a:rPr lang="en-US" altLang="zh-CN" sz="2800" b="1" dirty="0">
                <a:solidFill>
                  <a:srgbClr val="800080"/>
                </a:solidFill>
              </a:rPr>
              <a:t>”</a:t>
            </a:r>
            <a:r>
              <a:rPr lang="zh-CN" altLang="en-US" sz="2800" b="1" dirty="0">
                <a:latin typeface="楷体_GB2312" pitchFamily="49" charset="-122"/>
              </a:rPr>
              <a:t>代表向前查看（</a:t>
            </a:r>
            <a:r>
              <a:rPr lang="en-US" altLang="zh-CN" sz="2800" dirty="0" err="1"/>
              <a:t>lookahead</a:t>
            </a:r>
            <a:r>
              <a:rPr lang="zh-CN" altLang="en-US" sz="2800" b="1" dirty="0">
                <a:latin typeface="楷体_GB2312" pitchFamily="49" charset="-122"/>
              </a:rPr>
              <a:t>）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一个</a:t>
            </a:r>
            <a:r>
              <a:rPr lang="zh-CN" altLang="en-US" sz="2800" b="1" dirty="0">
                <a:latin typeface="楷体_GB2312" pitchFamily="49" charset="-122"/>
              </a:rPr>
              <a:t>单词</a:t>
            </a:r>
            <a:endParaRPr lang="zh-CN" altLang="en-US" sz="2800" b="1" dirty="0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</a:rPr>
              <a:t>LL</a:t>
            </a:r>
            <a:r>
              <a:rPr lang="zh-CN" altLang="en-US" sz="3200" b="1">
                <a:solidFill>
                  <a:srgbClr val="800080"/>
                </a:solidFill>
              </a:rPr>
              <a:t>（</a:t>
            </a:r>
            <a:r>
              <a:rPr lang="en-US" altLang="zh-CN" sz="3200">
                <a:solidFill>
                  <a:srgbClr val="800080"/>
                </a:solidFill>
              </a:rPr>
              <a:t>1</a:t>
            </a:r>
            <a:r>
              <a:rPr lang="zh-CN" altLang="en-US" sz="3200" b="1">
                <a:solidFill>
                  <a:srgbClr val="800080"/>
                </a:solidFill>
              </a:rPr>
              <a:t>）的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含义</a:t>
            </a:r>
          </a:p>
        </p:txBody>
      </p:sp>
      <p:sp>
        <p:nvSpPr>
          <p:cNvPr id="2970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4" name="Rectangle 10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11874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</a:rPr>
              <a:t>要求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文法不含左递归</a:t>
            </a:r>
          </a:p>
        </p:txBody>
      </p:sp>
      <p:sp>
        <p:nvSpPr>
          <p:cNvPr id="2560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7" name="Rectangle 10"/>
          <p:cNvSpPr>
            <a:spLocks noChangeArrowheads="1"/>
          </p:cNvSpPr>
          <p:nvPr/>
        </p:nvSpPr>
        <p:spPr bwMode="auto">
          <a:xfrm>
            <a:off x="1744663" y="2060575"/>
            <a:ext cx="325278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b="1">
                <a:latin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</a:rPr>
              <a:t>例：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直接左递归</a:t>
            </a:r>
          </a:p>
        </p:txBody>
      </p:sp>
      <p:sp>
        <p:nvSpPr>
          <p:cNvPr id="25608" name="Rectangle 14"/>
          <p:cNvSpPr>
            <a:spLocks noChangeArrowheads="1"/>
          </p:cNvSpPr>
          <p:nvPr/>
        </p:nvSpPr>
        <p:spPr bwMode="auto">
          <a:xfrm>
            <a:off x="1744663" y="5210175"/>
            <a:ext cx="6067425" cy="1098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b="1">
                <a:latin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</a:rPr>
              <a:t>可以通过文法变换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消除左递归</a:t>
            </a:r>
          </a:p>
          <a:p>
            <a:pPr>
              <a:buFont typeface="Symbol" pitchFamily="18" charset="2"/>
              <a:buNone/>
            </a:pPr>
            <a:endParaRPr lang="zh-CN" altLang="en-US" sz="1000" b="1">
              <a:latin typeface="楷体_GB2312" pitchFamily="49" charset="-122"/>
            </a:endParaRPr>
          </a:p>
          <a:p>
            <a:pPr>
              <a:buFont typeface="Symbol" pitchFamily="18" charset="2"/>
              <a:buNone/>
            </a:pPr>
            <a:r>
              <a:rPr lang="zh-CN" altLang="en-US" sz="2800" b="1">
                <a:latin typeface="楷体_GB2312" pitchFamily="49" charset="-122"/>
              </a:rPr>
              <a:t>  专门讨论</a:t>
            </a:r>
          </a:p>
        </p:txBody>
      </p:sp>
      <p:sp>
        <p:nvSpPr>
          <p:cNvPr id="25609" name="Rectangle 15"/>
          <p:cNvSpPr>
            <a:spLocks noChangeArrowheads="1"/>
          </p:cNvSpPr>
          <p:nvPr/>
        </p:nvSpPr>
        <p:spPr bwMode="auto">
          <a:xfrm>
            <a:off x="1744663" y="3630613"/>
            <a:ext cx="33972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b="1">
                <a:latin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</a:rPr>
              <a:t>例：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间接左递归</a:t>
            </a:r>
          </a:p>
        </p:txBody>
      </p:sp>
      <p:sp>
        <p:nvSpPr>
          <p:cNvPr id="25610" name="Rectangle 16"/>
          <p:cNvSpPr>
            <a:spLocks noChangeArrowheads="1"/>
          </p:cNvSpPr>
          <p:nvPr/>
        </p:nvSpPr>
        <p:spPr bwMode="auto">
          <a:xfrm>
            <a:off x="5429250" y="2205038"/>
            <a:ext cx="1655763" cy="1187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P 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/>
              <a:t> Pa</a:t>
            </a:r>
          </a:p>
          <a:p>
            <a:r>
              <a:rPr lang="en-US" altLang="zh-CN" sz="2400"/>
              <a:t>P 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/>
              <a:t> b</a:t>
            </a:r>
          </a:p>
          <a:p>
            <a:r>
              <a:rPr lang="en-US" altLang="zh-CN" sz="2400"/>
              <a:t>……</a:t>
            </a:r>
            <a:endParaRPr lang="en-US" altLang="zh-CN" sz="2400">
              <a:sym typeface="Symbol" pitchFamily="18" charset="2"/>
            </a:endParaRPr>
          </a:p>
        </p:txBody>
      </p:sp>
      <p:sp>
        <p:nvSpPr>
          <p:cNvPr id="25611" name="Rectangle 17"/>
          <p:cNvSpPr>
            <a:spLocks noChangeArrowheads="1"/>
          </p:cNvSpPr>
          <p:nvPr/>
        </p:nvSpPr>
        <p:spPr bwMode="auto">
          <a:xfrm>
            <a:off x="5429250" y="3752850"/>
            <a:ext cx="2160588" cy="1187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P 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/>
              <a:t> Aa</a:t>
            </a:r>
          </a:p>
          <a:p>
            <a:r>
              <a:rPr lang="en-US" altLang="zh-CN" sz="2400"/>
              <a:t>A 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/>
              <a:t> Pb</a:t>
            </a:r>
          </a:p>
          <a:p>
            <a:r>
              <a:rPr lang="en-US" altLang="zh-CN" sz="2400"/>
              <a:t>……</a:t>
            </a:r>
            <a:endParaRPr lang="en-US" altLang="zh-CN" sz="2400">
              <a:sym typeface="Symbol" pitchFamily="18" charset="2"/>
            </a:endParaRPr>
          </a:p>
        </p:txBody>
      </p:sp>
      <p:sp>
        <p:nvSpPr>
          <p:cNvPr id="25612" name="Rectangle 18"/>
          <p:cNvSpPr>
            <a:spLocks noChangeArrowheads="1"/>
          </p:cNvSpPr>
          <p:nvPr/>
        </p:nvSpPr>
        <p:spPr bwMode="auto">
          <a:xfrm>
            <a:off x="1549400" y="188913"/>
            <a:ext cx="45354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自顶向下预测分析</a:t>
            </a:r>
          </a:p>
        </p:txBody>
      </p:sp>
    </p:spTree>
    <p:extLst>
      <p:ext uri="{BB962C8B-B14F-4D97-AF65-F5344CB8AC3E}">
        <p14:creationId xmlns:p14="http://schemas.microsoft.com/office/powerpoint/2010/main" val="990231392"/>
      </p:ext>
    </p:extLst>
  </p:cSld>
  <p:clrMapOvr>
    <a:masterClrMapping/>
  </p:clrMapOvr>
  <p:transition spd="med"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762000" y="1268413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左公因子带来的问题</a:t>
            </a:r>
          </a:p>
        </p:txBody>
      </p:sp>
      <p:sp>
        <p:nvSpPr>
          <p:cNvPr id="2662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2195513" y="3105150"/>
            <a:ext cx="4752975" cy="1187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/>
              <a:t>文法 </a:t>
            </a:r>
            <a:r>
              <a:rPr lang="en-US" altLang="zh-CN" sz="2400"/>
              <a:t>G</a:t>
            </a:r>
            <a:r>
              <a:rPr lang="zh-CN" altLang="en-US" sz="2400"/>
              <a:t>（</a:t>
            </a:r>
            <a:r>
              <a:rPr lang="en-US" altLang="zh-CN" sz="2400"/>
              <a:t>S</a:t>
            </a:r>
            <a:r>
              <a:rPr lang="zh-CN" altLang="en-US" sz="2400"/>
              <a:t>）</a:t>
            </a:r>
            <a:r>
              <a:rPr lang="en-US" altLang="zh-CN" sz="2400"/>
              <a:t>:  S 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/>
              <a:t> abA </a:t>
            </a:r>
            <a:r>
              <a:rPr lang="en-US" altLang="zh-CN" sz="2400">
                <a:sym typeface="Symbol" pitchFamily="18" charset="2"/>
              </a:rPr>
              <a:t> </a:t>
            </a:r>
            <a:r>
              <a:rPr lang="en-US" altLang="zh-CN" sz="2400"/>
              <a:t>abB</a:t>
            </a:r>
          </a:p>
          <a:p>
            <a:r>
              <a:rPr lang="en-US" altLang="zh-CN" sz="2400"/>
              <a:t>                        A </a:t>
            </a:r>
            <a:r>
              <a:rPr lang="en-US" altLang="zh-CN" sz="2400">
                <a:latin typeface="楷体_GB2312" pitchFamily="49" charset="-122"/>
                <a:sym typeface="Symbol" pitchFamily="18" charset="2"/>
              </a:rPr>
              <a:t> </a:t>
            </a:r>
            <a:r>
              <a:rPr lang="en-US" altLang="zh-CN" sz="2400"/>
              <a:t>a</a:t>
            </a:r>
          </a:p>
          <a:p>
            <a:r>
              <a:rPr lang="en-US" altLang="zh-CN" sz="2400"/>
              <a:t>                        B </a:t>
            </a:r>
            <a:r>
              <a:rPr lang="en-US" altLang="zh-CN" sz="2400">
                <a:latin typeface="楷体_GB2312" pitchFamily="49" charset="-122"/>
                <a:sym typeface="Symbol" pitchFamily="18" charset="2"/>
              </a:rPr>
              <a:t> </a:t>
            </a:r>
            <a:r>
              <a:rPr lang="en-US" altLang="zh-CN" sz="2400"/>
              <a:t>b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319213" y="1989138"/>
            <a:ext cx="7167562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b="1">
                <a:latin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</a:rPr>
              <a:t>如下文法需要向前查看</a:t>
            </a:r>
            <a:r>
              <a:rPr lang="en-US" altLang="zh-CN" sz="2800" b="1">
                <a:latin typeface="楷体_GB2312" pitchFamily="49" charset="-122"/>
              </a:rPr>
              <a:t>3</a:t>
            </a:r>
            <a:r>
              <a:rPr lang="zh-CN" altLang="en-US" sz="2800" b="1">
                <a:latin typeface="楷体_GB2312" pitchFamily="49" charset="-122"/>
              </a:rPr>
              <a:t>个单词来预测分析</a:t>
            </a:r>
          </a:p>
          <a:p>
            <a:pPr>
              <a:buFont typeface="Symbol" pitchFamily="18" charset="2"/>
              <a:buNone/>
            </a:pPr>
            <a:r>
              <a:rPr lang="zh-CN" altLang="en-US" sz="2800" b="1">
                <a:latin typeface="楷体_GB2312" pitchFamily="49" charset="-122"/>
              </a:rPr>
              <a:t>  </a:t>
            </a:r>
            <a:r>
              <a:rPr lang="en-US" altLang="zh-CN" sz="2800"/>
              <a:t>L(G)</a:t>
            </a:r>
            <a:r>
              <a:rPr lang="zh-CN" altLang="en-US" sz="2800" b="1">
                <a:latin typeface="楷体_GB2312" pitchFamily="49" charset="-122"/>
              </a:rPr>
              <a:t>中的句子</a:t>
            </a:r>
          </a:p>
        </p:txBody>
      </p:sp>
      <p:sp>
        <p:nvSpPr>
          <p:cNvPr id="26633" name="Rectangle 12"/>
          <p:cNvSpPr>
            <a:spLocks noChangeArrowheads="1"/>
          </p:cNvSpPr>
          <p:nvPr/>
        </p:nvSpPr>
        <p:spPr bwMode="auto">
          <a:xfrm>
            <a:off x="2208213" y="5486400"/>
            <a:ext cx="4752975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/>
              <a:t>文法 </a:t>
            </a:r>
            <a:r>
              <a:rPr lang="en-US" altLang="zh-CN" sz="2400"/>
              <a:t>G</a:t>
            </a:r>
            <a:r>
              <a:rPr lang="zh-CN" altLang="en-US" sz="2400"/>
              <a:t>（</a:t>
            </a:r>
            <a:r>
              <a:rPr lang="en-US" altLang="zh-CN" sz="2400"/>
              <a:t>S</a:t>
            </a:r>
            <a:r>
              <a:rPr lang="zh-CN" altLang="en-US" sz="2400"/>
              <a:t>）</a:t>
            </a:r>
            <a:r>
              <a:rPr lang="en-US" altLang="zh-CN" sz="2400"/>
              <a:t>:  S 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/>
              <a:t> aAb </a:t>
            </a:r>
            <a:r>
              <a:rPr lang="en-US" altLang="zh-CN" sz="2400">
                <a:sym typeface="Symbol" pitchFamily="18" charset="2"/>
              </a:rPr>
              <a:t> </a:t>
            </a:r>
            <a:r>
              <a:rPr lang="en-US" altLang="zh-CN" sz="2400"/>
              <a:t>aAc</a:t>
            </a:r>
          </a:p>
          <a:p>
            <a:r>
              <a:rPr lang="en-US" altLang="zh-CN" sz="2400"/>
              <a:t>                        A </a:t>
            </a:r>
            <a:r>
              <a:rPr lang="en-US" altLang="zh-CN" sz="2400">
                <a:latin typeface="楷体_GB2312" pitchFamily="49" charset="-122"/>
                <a:sym typeface="Symbol" pitchFamily="18" charset="2"/>
              </a:rPr>
              <a:t> </a:t>
            </a:r>
            <a:r>
              <a:rPr lang="en-US" altLang="zh-CN" sz="2400"/>
              <a:t>a </a:t>
            </a:r>
            <a:r>
              <a:rPr lang="en-US" altLang="zh-CN" sz="2400">
                <a:latin typeface="楷体_GB2312" pitchFamily="49" charset="-122"/>
                <a:sym typeface="Symbol" pitchFamily="18" charset="2"/>
              </a:rPr>
              <a:t></a:t>
            </a:r>
            <a:r>
              <a:rPr lang="en-US" altLang="zh-CN" sz="2400">
                <a:sym typeface="Symbol" pitchFamily="18" charset="2"/>
              </a:rPr>
              <a:t>aA</a:t>
            </a:r>
          </a:p>
        </p:txBody>
      </p:sp>
      <p:sp>
        <p:nvSpPr>
          <p:cNvPr id="26634" name="Rectangle 13"/>
          <p:cNvSpPr>
            <a:spLocks noChangeArrowheads="1"/>
          </p:cNvSpPr>
          <p:nvPr/>
        </p:nvSpPr>
        <p:spPr bwMode="auto">
          <a:xfrm>
            <a:off x="1331913" y="4402138"/>
            <a:ext cx="6988175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b="1">
                <a:latin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</a:rPr>
              <a:t>对于如下文法无法确定需要向前查看多少</a:t>
            </a:r>
          </a:p>
          <a:p>
            <a:pPr>
              <a:buFont typeface="Symbol" pitchFamily="18" charset="2"/>
              <a:buNone/>
            </a:pPr>
            <a:r>
              <a:rPr lang="zh-CN" altLang="en-US" sz="2800" b="1">
                <a:latin typeface="楷体_GB2312" pitchFamily="49" charset="-122"/>
              </a:rPr>
              <a:t>  个单词来预测分析 </a:t>
            </a:r>
            <a:r>
              <a:rPr lang="en-US" altLang="zh-CN" sz="2800"/>
              <a:t>L(G) </a:t>
            </a:r>
            <a:r>
              <a:rPr lang="zh-CN" altLang="en-US" sz="2800" b="1">
                <a:latin typeface="楷体_GB2312" pitchFamily="49" charset="-122"/>
              </a:rPr>
              <a:t>中的句子</a:t>
            </a:r>
          </a:p>
        </p:txBody>
      </p:sp>
      <p:sp>
        <p:nvSpPr>
          <p:cNvPr id="26635" name="Rectangle 14"/>
          <p:cNvSpPr>
            <a:spLocks noChangeArrowheads="1"/>
          </p:cNvSpPr>
          <p:nvPr/>
        </p:nvSpPr>
        <p:spPr bwMode="auto">
          <a:xfrm>
            <a:off x="1549400" y="188913"/>
            <a:ext cx="45354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自顶向下预测分析</a:t>
            </a:r>
          </a:p>
        </p:txBody>
      </p:sp>
    </p:spTree>
    <p:extLst>
      <p:ext uri="{BB962C8B-B14F-4D97-AF65-F5344CB8AC3E}">
        <p14:creationId xmlns:p14="http://schemas.microsoft.com/office/powerpoint/2010/main" val="1997218924"/>
      </p:ext>
    </p:extLst>
  </p:cSld>
  <p:clrMapOvr>
    <a:masterClrMapping/>
  </p:clrMapOvr>
  <p:transition spd="med">
    <p:wipe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1874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</a:rPr>
              <a:t>通常要求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文法不含左公因子</a:t>
            </a:r>
          </a:p>
        </p:txBody>
      </p:sp>
      <p:sp>
        <p:nvSpPr>
          <p:cNvPr id="2765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3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1744663" y="2349500"/>
            <a:ext cx="6067425" cy="1098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b="1">
                <a:latin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</a:rPr>
              <a:t>可以通过文法变换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消除左公因子</a:t>
            </a:r>
          </a:p>
          <a:p>
            <a:pPr>
              <a:buFont typeface="Symbol" pitchFamily="18" charset="2"/>
              <a:buNone/>
            </a:pPr>
            <a:endParaRPr lang="zh-CN" altLang="en-US" sz="1000" b="1">
              <a:latin typeface="楷体_GB2312" pitchFamily="49" charset="-122"/>
            </a:endParaRPr>
          </a:p>
          <a:p>
            <a:pPr>
              <a:buFont typeface="Symbol" pitchFamily="18" charset="2"/>
              <a:buNone/>
            </a:pPr>
            <a:r>
              <a:rPr lang="zh-CN" altLang="en-US" sz="2800" b="1">
                <a:latin typeface="楷体_GB2312" pitchFamily="49" charset="-122"/>
              </a:rPr>
              <a:t>  专门讨论</a:t>
            </a:r>
          </a:p>
        </p:txBody>
      </p:sp>
      <p:sp>
        <p:nvSpPr>
          <p:cNvPr id="27656" name="Rectangle 13"/>
          <p:cNvSpPr>
            <a:spLocks noChangeArrowheads="1"/>
          </p:cNvSpPr>
          <p:nvPr/>
        </p:nvSpPr>
        <p:spPr bwMode="auto">
          <a:xfrm>
            <a:off x="1549400" y="188913"/>
            <a:ext cx="45354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自顶向下预测分析</a:t>
            </a:r>
          </a:p>
        </p:txBody>
      </p:sp>
    </p:spTree>
    <p:extLst>
      <p:ext uri="{BB962C8B-B14F-4D97-AF65-F5344CB8AC3E}">
        <p14:creationId xmlns:p14="http://schemas.microsoft.com/office/powerpoint/2010/main" val="2475202440"/>
      </p:ext>
    </p:extLst>
  </p:cSld>
  <p:clrMapOvr>
    <a:masterClrMapping/>
  </p:clrMapOvr>
  <p:transition spd="med">
    <p:wipe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6"/>
          <p:cNvSpPr>
            <a:spLocks noChangeArrowheads="1"/>
          </p:cNvSpPr>
          <p:nvPr/>
        </p:nvSpPr>
        <p:spPr bwMode="auto">
          <a:xfrm>
            <a:off x="1116013" y="2276475"/>
            <a:ext cx="7677150" cy="253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en-US" altLang="zh-CN" sz="2800"/>
              <a:t>LL(1) </a:t>
            </a:r>
            <a:r>
              <a:rPr lang="zh-CN" altLang="en-US" sz="2800" b="1">
                <a:latin typeface="楷体_GB2312" pitchFamily="49" charset="-122"/>
              </a:rPr>
              <a:t>文法通常不含左递归和左公因子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latin typeface="楷体_GB2312" pitchFamily="49" charset="-122"/>
            </a:endParaRPr>
          </a:p>
          <a:p>
            <a:pPr>
              <a:buFont typeface="Symbol" pitchFamily="18" charset="2"/>
              <a:buChar char="-"/>
            </a:pPr>
            <a:r>
              <a:rPr lang="zh-CN" altLang="en-US" sz="2800" b="1">
                <a:latin typeface="楷体_GB2312" pitchFamily="49" charset="-122"/>
              </a:rPr>
              <a:t> 许多文法在消除左递归和提取左公因子后可</a:t>
            </a:r>
          </a:p>
          <a:p>
            <a:pPr>
              <a:buFont typeface="Symbol" pitchFamily="18" charset="2"/>
              <a:buNone/>
            </a:pPr>
            <a:r>
              <a:rPr lang="zh-CN" altLang="en-US" sz="2800" b="1">
                <a:latin typeface="楷体_GB2312" pitchFamily="49" charset="-122"/>
              </a:rPr>
              <a:t>  以变换为</a:t>
            </a:r>
            <a:r>
              <a:rPr lang="en-US" altLang="zh-CN" sz="2800"/>
              <a:t>LL(1)</a:t>
            </a:r>
            <a:r>
              <a:rPr lang="zh-CN" altLang="en-US" sz="2800" b="1"/>
              <a:t>文法</a:t>
            </a:r>
          </a:p>
          <a:p>
            <a:pPr>
              <a:buClrTx/>
            </a:pPr>
            <a:endParaRPr lang="zh-CN" altLang="en-US" sz="1000" b="1"/>
          </a:p>
          <a:p>
            <a:pPr>
              <a:buFont typeface="Symbol" pitchFamily="18" charset="2"/>
              <a:buChar char="-"/>
            </a:pPr>
            <a:r>
              <a:rPr lang="zh-CN" altLang="en-US" sz="2800" b="1">
                <a:latin typeface="楷体_GB2312" pitchFamily="49" charset="-122"/>
              </a:rPr>
              <a:t> </a:t>
            </a:r>
            <a:r>
              <a:rPr lang="zh-CN" altLang="en-US" sz="2800" b="1"/>
              <a:t>但不含左递归和左公因子的文法不一定都是</a:t>
            </a:r>
          </a:p>
          <a:p>
            <a:pPr>
              <a:buFont typeface="Symbol" pitchFamily="18" charset="2"/>
              <a:buNone/>
            </a:pPr>
            <a:r>
              <a:rPr lang="zh-CN" altLang="en-US" sz="2800"/>
              <a:t>    </a:t>
            </a:r>
            <a:r>
              <a:rPr lang="en-US" altLang="zh-CN" sz="2800"/>
              <a:t>LL(1)</a:t>
            </a:r>
            <a:r>
              <a:rPr lang="zh-CN" altLang="en-US" sz="2800" b="1"/>
              <a:t>文法</a:t>
            </a:r>
          </a:p>
        </p:txBody>
      </p:sp>
      <p:sp>
        <p:nvSpPr>
          <p:cNvPr id="69635" name="Text Box 17"/>
          <p:cNvSpPr txBox="1">
            <a:spLocks noChangeArrowheads="1"/>
          </p:cNvSpPr>
          <p:nvPr/>
        </p:nvSpPr>
        <p:spPr bwMode="auto">
          <a:xfrm>
            <a:off x="755650" y="1409700"/>
            <a:ext cx="7920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文法变换：消除左递归、提取左公因子</a:t>
            </a:r>
          </a:p>
        </p:txBody>
      </p:sp>
      <p:sp>
        <p:nvSpPr>
          <p:cNvPr id="69636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7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8" name="AutoShape 2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9" name="AutoShape 2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0" name="Rectangle 22"/>
          <p:cNvSpPr>
            <a:spLocks noChangeArrowheads="1"/>
          </p:cNvSpPr>
          <p:nvPr/>
        </p:nvSpPr>
        <p:spPr bwMode="auto">
          <a:xfrm>
            <a:off x="1476375" y="188913"/>
            <a:ext cx="23034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文法变换</a:t>
            </a:r>
          </a:p>
        </p:txBody>
      </p:sp>
    </p:spTree>
  </p:cSld>
  <p:clrMapOvr>
    <a:masterClrMapping/>
  </p:clrMapOvr>
  <p:transition spd="med"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ChangeArrowheads="1"/>
          </p:cNvSpPr>
          <p:nvPr/>
        </p:nvSpPr>
        <p:spPr bwMode="auto">
          <a:xfrm>
            <a:off x="1476375" y="188913"/>
            <a:ext cx="53276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文法变换：消除左递归</a:t>
            </a:r>
          </a:p>
        </p:txBody>
      </p:sp>
      <p:sp>
        <p:nvSpPr>
          <p:cNvPr id="70659" name="Text Box 6"/>
          <p:cNvSpPr txBox="1">
            <a:spLocks noChangeArrowheads="1"/>
          </p:cNvSpPr>
          <p:nvPr/>
        </p:nvSpPr>
        <p:spPr bwMode="auto">
          <a:xfrm>
            <a:off x="755650" y="1268413"/>
            <a:ext cx="79200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左递归消除规则</a:t>
            </a:r>
          </a:p>
        </p:txBody>
      </p:sp>
      <p:sp>
        <p:nvSpPr>
          <p:cNvPr id="70660" name="Rectangle 11"/>
          <p:cNvSpPr>
            <a:spLocks noChangeArrowheads="1"/>
          </p:cNvSpPr>
          <p:nvPr/>
        </p:nvSpPr>
        <p:spPr bwMode="auto">
          <a:xfrm>
            <a:off x="1187450" y="1989138"/>
            <a:ext cx="76327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消除直接左递归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zh-CN" altLang="en-US" sz="1000" b="1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 dirty="0"/>
              <a:t>    对形如 </a:t>
            </a:r>
            <a:r>
              <a:rPr lang="en-US" altLang="zh-CN" sz="2800" b="1" dirty="0"/>
              <a:t>     β α</a:t>
            </a:r>
            <a:r>
              <a:rPr lang="en-US" altLang="zh-CN" sz="2800" b="1" dirty="0">
                <a:sym typeface="Symbol" pitchFamily="18" charset="2"/>
              </a:rPr>
              <a:t>*</a:t>
            </a:r>
            <a:endParaRPr lang="zh-CN" altLang="en-US" sz="2800" b="1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 dirty="0"/>
              <a:t>             </a:t>
            </a:r>
            <a:r>
              <a:rPr lang="en-US" altLang="zh-CN" sz="2800" dirty="0"/>
              <a:t>P </a:t>
            </a:r>
            <a:r>
              <a:rPr lang="en-US" altLang="zh-CN" sz="2800" b="1" dirty="0">
                <a:sym typeface="Symbol" pitchFamily="18" charset="2"/>
              </a:rPr>
              <a:t></a:t>
            </a:r>
            <a:r>
              <a:rPr lang="en-US" altLang="zh-CN" sz="2800" dirty="0"/>
              <a:t> P </a:t>
            </a:r>
            <a:r>
              <a:rPr lang="en-US" altLang="zh-CN" sz="2800" b="1" dirty="0" err="1"/>
              <a:t>α</a:t>
            </a:r>
            <a:r>
              <a:rPr lang="en-US" altLang="zh-CN" sz="2800" b="1" dirty="0" err="1">
                <a:sym typeface="Symbol" pitchFamily="18" charset="2"/>
              </a:rPr>
              <a:t></a:t>
            </a:r>
            <a:r>
              <a:rPr lang="en-US" altLang="zh-CN" sz="2800" b="1" dirty="0" err="1"/>
              <a:t>β</a:t>
            </a:r>
            <a:r>
              <a:rPr lang="en-US" altLang="zh-CN" sz="2800" b="1" dirty="0"/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b="1" dirty="0"/>
              <a:t>    </a:t>
            </a:r>
            <a:r>
              <a:rPr lang="zh-CN" altLang="en-US" sz="2800" b="1" dirty="0"/>
              <a:t>的产生式，其中</a:t>
            </a:r>
            <a:r>
              <a:rPr lang="en-US" altLang="zh-CN" sz="2800" b="1" dirty="0"/>
              <a:t>α</a:t>
            </a:r>
            <a:r>
              <a:rPr lang="zh-CN" altLang="en-US" sz="2800" b="1" dirty="0"/>
              <a:t>非</a:t>
            </a:r>
            <a:r>
              <a:rPr lang="zh-CN" altLang="en-US" sz="2400" b="1" dirty="0">
                <a:sym typeface="Symbol" pitchFamily="18" charset="2"/>
              </a:rPr>
              <a:t>， </a:t>
            </a:r>
            <a:r>
              <a:rPr lang="en-US" altLang="zh-CN" sz="2800" b="1" dirty="0"/>
              <a:t>β</a:t>
            </a:r>
            <a:r>
              <a:rPr lang="zh-CN" altLang="en-US" sz="2800" b="1" dirty="0"/>
              <a:t>不以 </a:t>
            </a:r>
            <a:r>
              <a:rPr lang="en-US" altLang="zh-CN" sz="2800" dirty="0"/>
              <a:t>P </a:t>
            </a:r>
            <a:r>
              <a:rPr lang="zh-CN" altLang="en-US" sz="2800" b="1" dirty="0"/>
              <a:t>打头，                  </a:t>
            </a:r>
            <a:endParaRPr lang="zh-CN" altLang="en-US" sz="280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 dirty="0"/>
              <a:t>    可改写为：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 dirty="0"/>
              <a:t>             </a:t>
            </a:r>
            <a:r>
              <a:rPr lang="en-US" altLang="zh-CN" sz="2800" dirty="0"/>
              <a:t>P </a:t>
            </a:r>
            <a:r>
              <a:rPr lang="en-US" altLang="zh-CN" sz="2800" b="1" dirty="0">
                <a:sym typeface="Symbol" pitchFamily="18" charset="2"/>
              </a:rPr>
              <a:t></a:t>
            </a:r>
            <a:r>
              <a:rPr lang="en-US" altLang="zh-CN" sz="2800" dirty="0"/>
              <a:t> 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β</a:t>
            </a:r>
            <a:r>
              <a:rPr lang="en-US" altLang="zh-CN" sz="2800" dirty="0" err="1"/>
              <a:t>Q</a:t>
            </a:r>
            <a:endParaRPr lang="en-US" altLang="zh-CN" sz="280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dirty="0"/>
              <a:t>             Q </a:t>
            </a:r>
            <a:r>
              <a:rPr lang="en-US" altLang="zh-CN" sz="2800" b="1" dirty="0">
                <a:sym typeface="Symbol" pitchFamily="18" charset="2"/>
              </a:rPr>
              <a:t></a:t>
            </a:r>
            <a:r>
              <a:rPr lang="en-US" altLang="zh-CN" sz="2800" dirty="0"/>
              <a:t> </a:t>
            </a:r>
            <a:r>
              <a:rPr lang="en-US" altLang="zh-CN" sz="2800" b="1" dirty="0" err="1"/>
              <a:t>α</a:t>
            </a:r>
            <a:r>
              <a:rPr lang="en-US" altLang="zh-CN" sz="2800" dirty="0" err="1"/>
              <a:t>Q</a:t>
            </a:r>
            <a:r>
              <a:rPr lang="en-US" altLang="zh-CN" sz="2800" dirty="0"/>
              <a:t> </a:t>
            </a:r>
            <a:r>
              <a:rPr lang="en-US" altLang="zh-CN" sz="2800" b="1" dirty="0">
                <a:sym typeface="Symbol" pitchFamily="18" charset="2"/>
              </a:rPr>
              <a:t></a:t>
            </a:r>
            <a:r>
              <a:rPr lang="en-US" altLang="zh-CN" sz="2800" b="1" dirty="0"/>
              <a:t> </a:t>
            </a:r>
            <a:r>
              <a:rPr lang="en-US" altLang="zh-CN" sz="2400" b="1" dirty="0">
                <a:sym typeface="Symbol" pitchFamily="18" charset="2"/>
              </a:rPr>
              <a:t>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400" b="1" dirty="0">
                <a:sym typeface="Symbol" pitchFamily="18" charset="2"/>
              </a:rPr>
              <a:t>    </a:t>
            </a:r>
            <a:r>
              <a:rPr lang="zh-CN" altLang="en-US" sz="2800" b="1" dirty="0">
                <a:sym typeface="Symbol" pitchFamily="18" charset="2"/>
              </a:rPr>
              <a:t>其中</a:t>
            </a:r>
            <a:r>
              <a:rPr lang="en-US" altLang="zh-CN" sz="2800" dirty="0"/>
              <a:t>Q</a:t>
            </a:r>
            <a:r>
              <a:rPr lang="zh-CN" altLang="en-US" sz="2800" b="1" dirty="0"/>
              <a:t>为新增加的非终结符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en-US" altLang="zh-CN" sz="2800" dirty="0"/>
          </a:p>
        </p:txBody>
      </p:sp>
      <p:sp>
        <p:nvSpPr>
          <p:cNvPr id="70661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2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3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4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ChangeArrowheads="1"/>
          </p:cNvSpPr>
          <p:nvPr/>
        </p:nvSpPr>
        <p:spPr bwMode="auto">
          <a:xfrm>
            <a:off x="1476375" y="188913"/>
            <a:ext cx="53276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文法变换：消除左递归</a:t>
            </a:r>
          </a:p>
        </p:txBody>
      </p:sp>
      <p:sp>
        <p:nvSpPr>
          <p:cNvPr id="71683" name="Text Box 5"/>
          <p:cNvSpPr txBox="1">
            <a:spLocks noChangeArrowheads="1"/>
          </p:cNvSpPr>
          <p:nvPr/>
        </p:nvSpPr>
        <p:spPr bwMode="auto">
          <a:xfrm>
            <a:off x="828675" y="1052513"/>
            <a:ext cx="79200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左递归消除规则</a:t>
            </a:r>
          </a:p>
        </p:txBody>
      </p:sp>
      <p:sp>
        <p:nvSpPr>
          <p:cNvPr id="7168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6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7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8" name="Rectangle 10"/>
          <p:cNvSpPr>
            <a:spLocks noChangeArrowheads="1"/>
          </p:cNvSpPr>
          <p:nvPr/>
        </p:nvSpPr>
        <p:spPr bwMode="auto">
          <a:xfrm>
            <a:off x="1187450" y="1773238"/>
            <a:ext cx="7777163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消除直接左递归</a:t>
            </a:r>
            <a:r>
              <a:rPr lang="en-US" altLang="zh-CN" sz="2800" b="1" dirty="0">
                <a:solidFill>
                  <a:srgbClr val="800080"/>
                </a:solidFill>
              </a:rPr>
              <a:t>. 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zh-CN" altLang="en-US" sz="1000" b="1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 dirty="0"/>
              <a:t>    对更一般的形如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 dirty="0"/>
              <a:t>        </a:t>
            </a:r>
            <a:r>
              <a:rPr lang="en-US" altLang="zh-CN" sz="2400" dirty="0"/>
              <a:t>P</a:t>
            </a:r>
            <a:r>
              <a:rPr lang="en-US" altLang="zh-CN" sz="2400" b="1" dirty="0">
                <a:sym typeface="Symbol" pitchFamily="18" charset="2"/>
              </a:rPr>
              <a:t></a:t>
            </a:r>
            <a:r>
              <a:rPr lang="en-US" altLang="zh-CN" sz="2400" dirty="0"/>
              <a:t>P</a:t>
            </a:r>
            <a:r>
              <a:rPr lang="en-US" altLang="zh-CN" sz="2400" b="1" dirty="0"/>
              <a:t>α</a:t>
            </a:r>
            <a:r>
              <a:rPr lang="en-US" altLang="zh-CN" sz="2400" b="1" baseline="-25000" dirty="0"/>
              <a:t>1</a:t>
            </a:r>
            <a:r>
              <a:rPr lang="en-US" altLang="zh-CN" sz="2400" b="1" dirty="0">
                <a:sym typeface="Symbol" pitchFamily="18" charset="2"/>
              </a:rPr>
              <a:t></a:t>
            </a:r>
            <a:r>
              <a:rPr lang="en-US" altLang="zh-CN" sz="2400" dirty="0"/>
              <a:t>P</a:t>
            </a:r>
            <a:r>
              <a:rPr lang="en-US" altLang="zh-CN" sz="2400" b="1" dirty="0"/>
              <a:t>α</a:t>
            </a:r>
            <a:r>
              <a:rPr lang="en-US" altLang="zh-CN" sz="2400" b="1" baseline="-25000" dirty="0"/>
              <a:t>2</a:t>
            </a:r>
            <a:r>
              <a:rPr lang="en-US" altLang="zh-CN" sz="2400" b="1" dirty="0">
                <a:sym typeface="Symbol" pitchFamily="18" charset="2"/>
              </a:rPr>
              <a:t>… </a:t>
            </a:r>
            <a:r>
              <a:rPr lang="en-US" altLang="zh-CN" sz="2400" dirty="0"/>
              <a:t>P</a:t>
            </a:r>
            <a:r>
              <a:rPr lang="en-US" altLang="zh-CN" sz="2400" b="1" dirty="0"/>
              <a:t>α</a:t>
            </a:r>
            <a:r>
              <a:rPr lang="en-US" altLang="zh-CN" sz="2400" b="1" i="1" baseline="-25000" dirty="0"/>
              <a:t>m</a:t>
            </a:r>
            <a:r>
              <a:rPr lang="en-US" altLang="zh-CN" sz="2400" b="1" dirty="0">
                <a:sym typeface="Symbol" pitchFamily="18" charset="2"/>
              </a:rPr>
              <a:t></a:t>
            </a:r>
            <a:r>
              <a:rPr lang="en-US" altLang="zh-CN" sz="2400" b="1" dirty="0"/>
              <a:t>β</a:t>
            </a:r>
            <a:r>
              <a:rPr lang="en-US" altLang="zh-CN" sz="2400" b="1" baseline="-25000" dirty="0"/>
              <a:t>1</a:t>
            </a:r>
            <a:r>
              <a:rPr lang="en-US" altLang="zh-CN" sz="2400" b="1" dirty="0">
                <a:sym typeface="Symbol" pitchFamily="18" charset="2"/>
              </a:rPr>
              <a:t></a:t>
            </a:r>
            <a:r>
              <a:rPr lang="en-US" altLang="zh-CN" sz="2400" b="1" dirty="0"/>
              <a:t>β</a:t>
            </a:r>
            <a:r>
              <a:rPr lang="en-US" altLang="zh-CN" sz="2400" b="1" baseline="-25000" dirty="0"/>
              <a:t>2</a:t>
            </a:r>
            <a:r>
              <a:rPr lang="en-US" altLang="zh-CN" sz="2400" b="1" dirty="0">
                <a:sym typeface="Symbol" pitchFamily="18" charset="2"/>
              </a:rPr>
              <a:t>…</a:t>
            </a:r>
            <a:r>
              <a:rPr lang="en-US" altLang="zh-CN" sz="2400" b="1" dirty="0"/>
              <a:t>β</a:t>
            </a:r>
            <a:r>
              <a:rPr lang="en-US" altLang="zh-CN" sz="2400" b="1" i="1" baseline="-25000" dirty="0"/>
              <a:t>n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b="1" dirty="0"/>
              <a:t>    </a:t>
            </a:r>
            <a:r>
              <a:rPr lang="zh-CN" altLang="en-US" sz="2800" b="1" dirty="0"/>
              <a:t>的一组产生式，其中</a:t>
            </a:r>
            <a:r>
              <a:rPr lang="en-US" altLang="zh-CN" sz="2800" b="1" dirty="0"/>
              <a:t>α</a:t>
            </a:r>
            <a:r>
              <a:rPr lang="en-US" altLang="zh-CN" sz="2800" b="1" i="1" baseline="-25000" dirty="0" err="1">
                <a:latin typeface="Times New Roman" pitchFamily="18" charset="0"/>
              </a:rPr>
              <a:t>i</a:t>
            </a:r>
            <a:r>
              <a:rPr lang="zh-CN" altLang="en-US" sz="2800" b="1" dirty="0"/>
              <a:t>（</a:t>
            </a:r>
            <a:r>
              <a:rPr lang="en-US" altLang="zh-CN" sz="2800" dirty="0"/>
              <a:t>1</a:t>
            </a:r>
            <a:r>
              <a:rPr lang="en-US" altLang="zh-CN" sz="2800" b="1" dirty="0">
                <a:sym typeface="Symbol" pitchFamily="18" charset="2"/>
              </a:rPr>
              <a:t></a:t>
            </a:r>
            <a:r>
              <a:rPr lang="en-US" altLang="zh-CN" sz="2800" b="1" i="1" dirty="0">
                <a:latin typeface="Times New Roman" pitchFamily="18" charset="0"/>
              </a:rPr>
              <a:t>i</a:t>
            </a:r>
            <a:r>
              <a:rPr lang="en-US" altLang="zh-CN" sz="2800" b="1" dirty="0">
                <a:sym typeface="Symbol" pitchFamily="18" charset="2"/>
              </a:rPr>
              <a:t></a:t>
            </a:r>
            <a:r>
              <a:rPr lang="en-US" altLang="zh-CN" sz="2800" i="1" dirty="0">
                <a:sym typeface="Symbol" pitchFamily="18" charset="2"/>
              </a:rPr>
              <a:t>m</a:t>
            </a:r>
            <a:r>
              <a:rPr lang="zh-CN" altLang="en-US" sz="2800" b="1" dirty="0"/>
              <a:t>）不为</a:t>
            </a:r>
            <a:r>
              <a:rPr lang="zh-CN" altLang="en-US" sz="2400" b="1" dirty="0">
                <a:sym typeface="Symbol" pitchFamily="18" charset="2"/>
              </a:rPr>
              <a:t>，</a:t>
            </a:r>
            <a:r>
              <a:rPr lang="en-US" altLang="zh-CN" sz="2800" b="1" dirty="0"/>
              <a:t>β</a:t>
            </a:r>
            <a:r>
              <a:rPr lang="en-US" altLang="zh-CN" sz="2800" b="1" i="1" baseline="-25000" dirty="0">
                <a:latin typeface="Times New Roman" pitchFamily="18" charset="0"/>
              </a:rPr>
              <a:t>j</a:t>
            </a:r>
            <a:r>
              <a:rPr lang="zh-CN" altLang="en-US" sz="2800" b="1" dirty="0"/>
              <a:t>（</a:t>
            </a:r>
            <a:r>
              <a:rPr lang="en-US" altLang="zh-CN" sz="2800" dirty="0"/>
              <a:t>1</a:t>
            </a:r>
            <a:r>
              <a:rPr lang="en-US" altLang="zh-CN" sz="2800" b="1" dirty="0">
                <a:sym typeface="Symbol" pitchFamily="18" charset="2"/>
              </a:rPr>
              <a:t></a:t>
            </a:r>
            <a:r>
              <a:rPr lang="en-US" altLang="zh-CN" sz="2800" b="1" i="1" dirty="0">
                <a:latin typeface="Times New Roman" pitchFamily="18" charset="0"/>
              </a:rPr>
              <a:t>j</a:t>
            </a:r>
            <a:r>
              <a:rPr lang="en-US" altLang="zh-CN" sz="2800" b="1" dirty="0">
                <a:sym typeface="Symbol" pitchFamily="18" charset="2"/>
              </a:rPr>
              <a:t></a:t>
            </a:r>
            <a:r>
              <a:rPr lang="en-US" altLang="zh-CN" sz="2800" i="1" dirty="0">
                <a:sym typeface="Symbol" pitchFamily="18" charset="2"/>
              </a:rPr>
              <a:t>n</a:t>
            </a:r>
            <a:r>
              <a:rPr lang="zh-CN" altLang="en-US" sz="2800" b="1" dirty="0"/>
              <a:t>）</a:t>
            </a:r>
            <a:r>
              <a:rPr lang="zh-CN" altLang="en-US" sz="2400" b="1" dirty="0">
                <a:sym typeface="Symbol" pitchFamily="18" charset="2"/>
              </a:rPr>
              <a:t> </a:t>
            </a:r>
            <a:r>
              <a:rPr lang="zh-CN" altLang="en-US" sz="2800" b="1" dirty="0"/>
              <a:t>不以 </a:t>
            </a:r>
            <a:r>
              <a:rPr lang="en-US" altLang="zh-CN" sz="2800" dirty="0"/>
              <a:t>P </a:t>
            </a:r>
            <a:r>
              <a:rPr lang="zh-CN" altLang="en-US" sz="2800" b="1" dirty="0"/>
              <a:t>打头，                  </a:t>
            </a:r>
            <a:endParaRPr lang="zh-CN" altLang="en-US" sz="280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 dirty="0"/>
              <a:t>    可改写为：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 dirty="0"/>
              <a:t>             </a:t>
            </a:r>
            <a:r>
              <a:rPr lang="en-US" altLang="zh-CN" sz="2400" dirty="0"/>
              <a:t>P</a:t>
            </a:r>
            <a:r>
              <a:rPr lang="en-US" altLang="zh-CN" sz="2400" b="1" dirty="0">
                <a:sym typeface="Symbol" pitchFamily="18" charset="2"/>
              </a:rPr>
              <a:t></a:t>
            </a:r>
            <a:r>
              <a:rPr lang="en-US" altLang="zh-CN" sz="2400" b="1" dirty="0"/>
              <a:t>β</a:t>
            </a:r>
            <a:r>
              <a:rPr lang="en-US" altLang="zh-CN" sz="2400" b="1" baseline="-25000" dirty="0"/>
              <a:t>1</a:t>
            </a:r>
            <a:r>
              <a:rPr lang="en-US" altLang="zh-CN" sz="2800" dirty="0"/>
              <a:t>Q</a:t>
            </a:r>
            <a:r>
              <a:rPr lang="en-US" altLang="zh-CN" sz="2400" b="1" dirty="0">
                <a:sym typeface="Symbol" pitchFamily="18" charset="2"/>
              </a:rPr>
              <a:t></a:t>
            </a:r>
            <a:r>
              <a:rPr lang="en-US" altLang="zh-CN" sz="2400" b="1" dirty="0"/>
              <a:t>β</a:t>
            </a:r>
            <a:r>
              <a:rPr lang="en-US" altLang="zh-CN" sz="2400" b="1" baseline="-25000" dirty="0"/>
              <a:t>2</a:t>
            </a:r>
            <a:r>
              <a:rPr lang="en-US" altLang="zh-CN" sz="2800" dirty="0"/>
              <a:t>Q</a:t>
            </a:r>
            <a:r>
              <a:rPr lang="en-US" altLang="zh-CN" sz="2400" b="1" dirty="0">
                <a:sym typeface="Symbol" pitchFamily="18" charset="2"/>
              </a:rPr>
              <a:t>…</a:t>
            </a:r>
            <a:r>
              <a:rPr lang="en-US" altLang="zh-CN" sz="2400" b="1" dirty="0"/>
              <a:t>β</a:t>
            </a:r>
            <a:r>
              <a:rPr lang="en-US" altLang="zh-CN" sz="2400" b="1" i="1" baseline="-25000" dirty="0" err="1"/>
              <a:t>n</a:t>
            </a:r>
            <a:r>
              <a:rPr lang="en-US" altLang="zh-CN" sz="2800" dirty="0" err="1"/>
              <a:t>Q</a:t>
            </a:r>
            <a:endParaRPr lang="en-US" altLang="zh-CN" sz="280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dirty="0"/>
              <a:t>             Q </a:t>
            </a:r>
            <a:r>
              <a:rPr lang="en-US" altLang="zh-CN" sz="2800" b="1" dirty="0">
                <a:sym typeface="Symbol" pitchFamily="18" charset="2"/>
              </a:rPr>
              <a:t></a:t>
            </a:r>
            <a:r>
              <a:rPr lang="en-US" altLang="zh-CN" sz="2800" dirty="0"/>
              <a:t> </a:t>
            </a:r>
            <a:r>
              <a:rPr lang="en-US" altLang="zh-CN" sz="2400" b="1" dirty="0"/>
              <a:t>α</a:t>
            </a:r>
            <a:r>
              <a:rPr lang="en-US" altLang="zh-CN" sz="2400" b="1" baseline="-25000" dirty="0"/>
              <a:t>1</a:t>
            </a:r>
            <a:r>
              <a:rPr lang="en-US" altLang="zh-CN" sz="2800" dirty="0"/>
              <a:t>Q</a:t>
            </a:r>
            <a:r>
              <a:rPr lang="en-US" altLang="zh-CN" sz="2400" b="1" dirty="0">
                <a:sym typeface="Symbol" pitchFamily="18" charset="2"/>
              </a:rPr>
              <a:t></a:t>
            </a:r>
            <a:r>
              <a:rPr lang="en-US" altLang="zh-CN" sz="2400" b="1" dirty="0"/>
              <a:t>α</a:t>
            </a:r>
            <a:r>
              <a:rPr lang="en-US" altLang="zh-CN" sz="2400" b="1" baseline="-25000" dirty="0"/>
              <a:t>2</a:t>
            </a:r>
            <a:r>
              <a:rPr lang="en-US" altLang="zh-CN" sz="2800" dirty="0"/>
              <a:t>Q</a:t>
            </a:r>
            <a:r>
              <a:rPr lang="en-US" altLang="zh-CN" sz="2400" b="1" dirty="0">
                <a:sym typeface="Symbol" pitchFamily="18" charset="2"/>
              </a:rPr>
              <a:t>…</a:t>
            </a:r>
            <a:r>
              <a:rPr lang="en-US" altLang="zh-CN" sz="2400" b="1" dirty="0"/>
              <a:t>α</a:t>
            </a:r>
            <a:r>
              <a:rPr lang="en-US" altLang="zh-CN" sz="2400" b="1" i="1" baseline="-25000" dirty="0" err="1"/>
              <a:t>m</a:t>
            </a:r>
            <a:r>
              <a:rPr lang="en-US" altLang="zh-CN" sz="2800" dirty="0" err="1"/>
              <a:t>Q</a:t>
            </a:r>
            <a:r>
              <a:rPr lang="en-US" altLang="zh-CN" sz="2800" dirty="0"/>
              <a:t> </a:t>
            </a:r>
            <a:r>
              <a:rPr lang="en-US" altLang="zh-CN" sz="2800" b="1" dirty="0">
                <a:sym typeface="Symbol" pitchFamily="18" charset="2"/>
              </a:rPr>
              <a:t></a:t>
            </a:r>
            <a:r>
              <a:rPr lang="en-US" altLang="zh-CN" sz="2800" b="1" dirty="0"/>
              <a:t> </a:t>
            </a:r>
            <a:r>
              <a:rPr lang="en-US" altLang="zh-CN" sz="2400" b="1" dirty="0">
                <a:sym typeface="Symbol" pitchFamily="18" charset="2"/>
              </a:rPr>
              <a:t>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400" b="1" dirty="0">
                <a:sym typeface="Symbol" pitchFamily="18" charset="2"/>
              </a:rPr>
              <a:t>    </a:t>
            </a:r>
            <a:r>
              <a:rPr lang="zh-CN" altLang="en-US" sz="2800" b="1" dirty="0">
                <a:sym typeface="Symbol" pitchFamily="18" charset="2"/>
              </a:rPr>
              <a:t>其中</a:t>
            </a:r>
            <a:r>
              <a:rPr lang="en-US" altLang="zh-CN" sz="2800" dirty="0"/>
              <a:t>Q</a:t>
            </a:r>
            <a:r>
              <a:rPr lang="zh-CN" altLang="en-US" sz="2800" b="1" dirty="0"/>
              <a:t>为新增加的非终结符</a:t>
            </a:r>
            <a:endParaRPr lang="zh-CN" altLang="en-US" sz="28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7951C87-18A1-E646-9A0E-11007D1A3AB3}"/>
              </a:ext>
            </a:extLst>
          </p:cNvPr>
          <p:cNvSpPr txBox="1">
            <a:spLocks noChangeArrowheads="1"/>
          </p:cNvSpPr>
          <p:nvPr/>
        </p:nvSpPr>
        <p:spPr>
          <a:xfrm>
            <a:off x="6347947" y="1317076"/>
            <a:ext cx="2110283" cy="12961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US" altLang="zh-CN" sz="1800" dirty="0"/>
              <a:t>T</a:t>
            </a:r>
            <a:r>
              <a:rPr lang="en-US" altLang="zh-CN" sz="1800" b="1" dirty="0">
                <a:sym typeface="Symbol" pitchFamily="18" charset="2"/>
              </a:rPr>
              <a:t>T,SS</a:t>
            </a:r>
          </a:p>
          <a:p>
            <a:pPr marL="0" indent="0">
              <a:buClrTx/>
              <a:buNone/>
            </a:pPr>
            <a:endParaRPr lang="en-US" altLang="zh-CN" sz="1800" b="1" kern="0" dirty="0">
              <a:latin typeface="宋体" panose="02010600030101010101" pitchFamily="2" charset="-122"/>
              <a:sym typeface="Symbol" pitchFamily="18" charset="2"/>
            </a:endParaRPr>
          </a:p>
          <a:p>
            <a:pPr marL="0" indent="0">
              <a:buClrTx/>
              <a:buNone/>
            </a:pPr>
            <a:r>
              <a:rPr lang="en-US" altLang="zh-CN" sz="1800" dirty="0"/>
              <a:t>T</a:t>
            </a:r>
            <a:r>
              <a:rPr lang="en-US" altLang="zh-CN" sz="1800" b="1" dirty="0">
                <a:sym typeface="Symbol" pitchFamily="18" charset="2"/>
              </a:rPr>
              <a:t>SA</a:t>
            </a:r>
          </a:p>
          <a:p>
            <a:pPr marL="0" indent="0">
              <a:buClrTx/>
              <a:buNone/>
            </a:pPr>
            <a:r>
              <a:rPr lang="en-US" altLang="zh-CN" sz="1800" dirty="0"/>
              <a:t>A</a:t>
            </a:r>
            <a:r>
              <a:rPr lang="en-US" altLang="zh-CN" sz="1800" b="1" dirty="0">
                <a:sym typeface="Symbol" pitchFamily="18" charset="2"/>
              </a:rPr>
              <a:t>,SA </a:t>
            </a:r>
          </a:p>
          <a:p>
            <a:pPr marL="0" indent="0">
              <a:buClrTx/>
              <a:buNone/>
            </a:pPr>
            <a:endParaRPr lang="en-US" altLang="zh-CN" sz="1800" b="1" kern="0" dirty="0">
              <a:latin typeface="宋体" panose="02010600030101010101" pitchFamily="2" charset="-122"/>
              <a:sym typeface="Symbol" pitchFamily="18" charset="2"/>
            </a:endParaRPr>
          </a:p>
          <a:p>
            <a:pPr marL="0" indent="0">
              <a:buClrTx/>
              <a:buNone/>
            </a:pPr>
            <a:endParaRPr lang="en-US" altLang="zh-CN" sz="1800" kern="0" dirty="0">
              <a:latin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Clr>
                <a:schemeClr val="accent1"/>
              </a:buClr>
              <a:buNone/>
            </a:pPr>
            <a:endParaRPr lang="en-US" altLang="zh-CN" sz="1800" b="1" kern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"/>
          <p:cNvSpPr>
            <a:spLocks noChangeArrowheads="1"/>
          </p:cNvSpPr>
          <p:nvPr/>
        </p:nvSpPr>
        <p:spPr bwMode="auto">
          <a:xfrm>
            <a:off x="1476375" y="188913"/>
            <a:ext cx="53276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文法变换：消除左递归</a:t>
            </a:r>
          </a:p>
        </p:txBody>
      </p:sp>
      <p:sp>
        <p:nvSpPr>
          <p:cNvPr id="72707" name="Text Box 5"/>
          <p:cNvSpPr txBox="1">
            <a:spLocks noChangeArrowheads="1"/>
          </p:cNvSpPr>
          <p:nvPr/>
        </p:nvSpPr>
        <p:spPr bwMode="auto">
          <a:xfrm>
            <a:off x="755650" y="1268413"/>
            <a:ext cx="79200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</a:rPr>
              <a:t>左递归消除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</a:p>
        </p:txBody>
      </p:sp>
      <p:sp>
        <p:nvSpPr>
          <p:cNvPr id="72708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9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0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1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2" name="Rectangle 11"/>
          <p:cNvSpPr>
            <a:spLocks noChangeArrowheads="1"/>
          </p:cNvSpPr>
          <p:nvPr/>
        </p:nvSpPr>
        <p:spPr bwMode="auto">
          <a:xfrm>
            <a:off x="1547813" y="2209800"/>
            <a:ext cx="7272337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/>
              <a:t>原文法 </a:t>
            </a:r>
            <a:r>
              <a:rPr lang="en-US" altLang="zh-CN" sz="2800"/>
              <a:t>G[ E]:  E 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/>
              <a:t> E </a:t>
            </a:r>
            <a:r>
              <a:rPr lang="en-US" altLang="zh-CN" sz="2800">
                <a:sym typeface="Symbol" pitchFamily="18" charset="2"/>
              </a:rPr>
              <a:t> </a:t>
            </a:r>
            <a:r>
              <a:rPr lang="en-US" altLang="zh-CN" sz="2800"/>
              <a:t>T </a:t>
            </a:r>
            <a:r>
              <a:rPr lang="en-US" altLang="zh-CN" sz="2800" b="1">
                <a:sym typeface="Symbol" pitchFamily="18" charset="2"/>
              </a:rPr>
              <a:t></a:t>
            </a:r>
            <a:r>
              <a:rPr lang="en-US" altLang="zh-CN" sz="2800"/>
              <a:t> T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/>
              <a:t>                       T 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/>
              <a:t> T </a:t>
            </a:r>
            <a:r>
              <a:rPr lang="en-US" altLang="zh-CN" sz="2800">
                <a:sym typeface="Symbol" pitchFamily="18" charset="2"/>
              </a:rPr>
              <a:t> </a:t>
            </a:r>
            <a:r>
              <a:rPr lang="en-US" altLang="zh-CN" sz="2800"/>
              <a:t>F </a:t>
            </a:r>
            <a:r>
              <a:rPr lang="en-US" altLang="zh-CN" sz="2800" b="1">
                <a:sym typeface="Symbol" pitchFamily="18" charset="2"/>
              </a:rPr>
              <a:t></a:t>
            </a:r>
            <a:r>
              <a:rPr lang="en-US" altLang="zh-CN" sz="2800"/>
              <a:t> F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/>
              <a:t>                       F </a:t>
            </a:r>
            <a:r>
              <a:rPr lang="en-US" altLang="zh-CN" sz="2800" b="1">
                <a:sym typeface="Symbol" pitchFamily="18" charset="2"/>
              </a:rPr>
              <a:t> </a:t>
            </a:r>
            <a:r>
              <a:rPr lang="en-US" altLang="zh-CN" sz="2800"/>
              <a:t>(E) </a:t>
            </a:r>
            <a:r>
              <a:rPr lang="en-US" altLang="zh-CN" sz="2800" b="1">
                <a:sym typeface="Symbol" pitchFamily="18" charset="2"/>
              </a:rPr>
              <a:t></a:t>
            </a:r>
            <a:r>
              <a:rPr lang="en-US" altLang="zh-CN" sz="2800"/>
              <a:t> a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100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/>
              <a:t>消除左递归后的文法</a:t>
            </a:r>
            <a:r>
              <a:rPr lang="zh-CN" altLang="en-US" sz="2800"/>
              <a:t> </a:t>
            </a:r>
            <a:r>
              <a:rPr lang="en-US" altLang="zh-CN" sz="2800"/>
              <a:t>G’[ E]: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/>
              <a:t>             (1)    E 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/>
              <a:t> TE’       (2)   E’ 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/>
              <a:t> </a:t>
            </a:r>
            <a:r>
              <a:rPr lang="en-US" altLang="zh-CN" sz="2800">
                <a:sym typeface="Symbol" pitchFamily="18" charset="2"/>
              </a:rPr>
              <a:t></a:t>
            </a:r>
            <a:r>
              <a:rPr lang="en-US" altLang="zh-CN" sz="2800"/>
              <a:t> TE’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/>
              <a:t>             (3)    E’ 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/>
              <a:t> </a:t>
            </a:r>
            <a:r>
              <a:rPr lang="en-US" altLang="zh-CN" sz="2800">
                <a:sym typeface="Symbol" pitchFamily="18" charset="2"/>
              </a:rPr>
              <a:t></a:t>
            </a:r>
            <a:r>
              <a:rPr lang="en-US" altLang="zh-CN" sz="2800"/>
              <a:t>          (4)   T 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/>
              <a:t> FT’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/>
              <a:t>             (5)    T’ 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/>
              <a:t> </a:t>
            </a:r>
            <a:r>
              <a:rPr lang="en-US" altLang="zh-CN" sz="2800">
                <a:sym typeface="Symbol" pitchFamily="18" charset="2"/>
              </a:rPr>
              <a:t> </a:t>
            </a:r>
            <a:r>
              <a:rPr lang="en-US" altLang="zh-CN" sz="2800"/>
              <a:t>FT’    (6)  T’ 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/>
              <a:t> </a:t>
            </a:r>
            <a:r>
              <a:rPr lang="en-US" altLang="zh-CN" sz="2800">
                <a:sym typeface="Symbol" pitchFamily="18" charset="2"/>
              </a:rPr>
              <a:t></a:t>
            </a:r>
            <a:endParaRPr lang="en-US" altLang="zh-CN" sz="280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/>
              <a:t>             (7)    F → (E)        (8)   F →a</a:t>
            </a:r>
          </a:p>
        </p:txBody>
      </p:sp>
    </p:spTree>
  </p:cSld>
  <p:clrMapOvr>
    <a:masterClrMapping/>
  </p:clrMapOvr>
  <p:transition spd="med">
    <p:wipe dir="r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ChangeArrowheads="1"/>
          </p:cNvSpPr>
          <p:nvPr/>
        </p:nvSpPr>
        <p:spPr bwMode="auto">
          <a:xfrm>
            <a:off x="1476375" y="188913"/>
            <a:ext cx="53276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文法变换：消除左递归</a:t>
            </a:r>
          </a:p>
        </p:txBody>
      </p:sp>
      <p:sp>
        <p:nvSpPr>
          <p:cNvPr id="73731" name="Text Box 5"/>
          <p:cNvSpPr txBox="1">
            <a:spLocks noChangeArrowheads="1"/>
          </p:cNvSpPr>
          <p:nvPr/>
        </p:nvSpPr>
        <p:spPr bwMode="auto">
          <a:xfrm>
            <a:off x="755650" y="1193800"/>
            <a:ext cx="7920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左递归消除规则</a:t>
            </a:r>
          </a:p>
        </p:txBody>
      </p:sp>
      <p:sp>
        <p:nvSpPr>
          <p:cNvPr id="73732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3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4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5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6" name="Rectangle 10"/>
          <p:cNvSpPr>
            <a:spLocks noChangeArrowheads="1"/>
          </p:cNvSpPr>
          <p:nvPr/>
        </p:nvSpPr>
        <p:spPr bwMode="auto">
          <a:xfrm>
            <a:off x="1187450" y="1844675"/>
            <a:ext cx="795655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消除一般左递归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 dirty="0"/>
              <a:t>    </a:t>
            </a:r>
            <a:r>
              <a:rPr lang="zh-CN" altLang="en-US" b="1" dirty="0"/>
              <a:t>对无回路</a:t>
            </a:r>
            <a:r>
              <a:rPr lang="en-US" altLang="zh-CN" b="1" dirty="0"/>
              <a:t>(A </a:t>
            </a:r>
            <a:r>
              <a:rPr lang="en-US" altLang="zh-CN" b="1" dirty="0">
                <a:sym typeface="Symbol" pitchFamily="18" charset="2"/>
              </a:rPr>
              <a:t></a:t>
            </a:r>
            <a:r>
              <a:rPr lang="en-US" altLang="zh-CN" b="1" baseline="30000" dirty="0">
                <a:sym typeface="Symbol" pitchFamily="18" charset="2"/>
              </a:rPr>
              <a:t></a:t>
            </a:r>
            <a:r>
              <a:rPr lang="en-US" altLang="zh-CN" b="1" dirty="0">
                <a:sym typeface="Symbol" pitchFamily="18" charset="2"/>
              </a:rPr>
              <a:t> </a:t>
            </a:r>
            <a:r>
              <a:rPr lang="en-US" altLang="zh-CN" b="1" dirty="0"/>
              <a:t>A) </a:t>
            </a:r>
            <a:r>
              <a:rPr lang="zh-CN" altLang="en-US" b="1" dirty="0"/>
              <a:t>、无</a:t>
            </a:r>
            <a:r>
              <a:rPr lang="zh-CN" altLang="en-US" b="1" dirty="0">
                <a:sym typeface="Symbol" pitchFamily="18" charset="2"/>
              </a:rPr>
              <a:t></a:t>
            </a:r>
            <a:r>
              <a:rPr lang="en-US" altLang="zh-CN" b="1" dirty="0">
                <a:sym typeface="Symbol" pitchFamily="18" charset="2"/>
              </a:rPr>
              <a:t>-</a:t>
            </a:r>
            <a:r>
              <a:rPr lang="zh-CN" altLang="en-US" b="1" dirty="0"/>
              <a:t>产生式的文法，通过下列步骤可消除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b="1" dirty="0"/>
              <a:t>      一般左递归（包括直接和间接左递归）：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b="1" dirty="0"/>
              <a:t>     （</a:t>
            </a:r>
            <a:r>
              <a:rPr lang="en-US" altLang="zh-CN" b="1" dirty="0"/>
              <a:t>1</a:t>
            </a:r>
            <a:r>
              <a:rPr lang="zh-CN" altLang="en-US" b="1" dirty="0"/>
              <a:t>）以某种顺序将文法非终结符排列</a:t>
            </a:r>
            <a:r>
              <a:rPr lang="en-US" altLang="zh-CN" b="1" dirty="0"/>
              <a:t>A</a:t>
            </a:r>
            <a:r>
              <a:rPr lang="en-US" altLang="zh-CN" b="1" baseline="-25000" dirty="0"/>
              <a:t>1 ,</a:t>
            </a:r>
            <a:r>
              <a:rPr lang="en-US" altLang="zh-CN" b="1" dirty="0"/>
              <a:t>A</a:t>
            </a:r>
            <a:r>
              <a:rPr lang="en-US" altLang="zh-CN" b="1" baseline="-25000" dirty="0"/>
              <a:t>2 …</a:t>
            </a:r>
            <a:r>
              <a:rPr lang="en-US" altLang="zh-CN" b="1" dirty="0"/>
              <a:t>A</a:t>
            </a:r>
            <a:r>
              <a:rPr lang="en-US" altLang="zh-CN" b="1" baseline="-25000" dirty="0"/>
              <a:t>n</a:t>
            </a:r>
            <a:endParaRPr lang="en-US" altLang="zh-CN" b="1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b="1" i="1" dirty="0"/>
              <a:t>     </a:t>
            </a: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</a:t>
            </a:r>
            <a:r>
              <a:rPr lang="en-US" altLang="zh-CN" b="1" dirty="0"/>
              <a:t>for </a:t>
            </a:r>
            <a:r>
              <a:rPr lang="en-US" altLang="zh-CN" b="1" dirty="0" err="1"/>
              <a:t>i</a:t>
            </a:r>
            <a:r>
              <a:rPr lang="en-US" altLang="zh-CN" b="1" dirty="0"/>
              <a:t> = 1 , n  do  {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b="1" dirty="0"/>
              <a:t>                 for j=1,i-1 do   {</a:t>
            </a: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b="1" dirty="0"/>
              <a:t>       </a:t>
            </a:r>
            <a:r>
              <a:rPr lang="zh-CN" altLang="en-US" b="1" dirty="0"/>
              <a:t>对</a:t>
            </a:r>
            <a:r>
              <a:rPr lang="zh-CN" altLang="en-US" b="1" dirty="0">
                <a:sym typeface="Symbol" pitchFamily="18" charset="2"/>
              </a:rPr>
              <a:t>形如</a:t>
            </a:r>
            <a:r>
              <a:rPr lang="en-US" altLang="zh-CN" b="1" dirty="0"/>
              <a:t>A</a:t>
            </a:r>
            <a:r>
              <a:rPr lang="en-US" altLang="zh-CN" b="1" baseline="-25000" dirty="0"/>
              <a:t>i </a:t>
            </a:r>
            <a:r>
              <a:rPr lang="en-US" altLang="zh-CN" b="1" dirty="0">
                <a:sym typeface="Symbol" pitchFamily="18" charset="2"/>
              </a:rPr>
              <a:t></a:t>
            </a:r>
            <a:r>
              <a:rPr lang="en-US" altLang="zh-CN" b="1" dirty="0"/>
              <a:t> </a:t>
            </a:r>
            <a:r>
              <a:rPr lang="en-US" altLang="zh-CN" b="1" dirty="0" err="1"/>
              <a:t>A</a:t>
            </a:r>
            <a:r>
              <a:rPr lang="en-US" altLang="zh-CN" b="1" baseline="-25000" dirty="0" err="1">
                <a:sym typeface="Symbol" pitchFamily="18" charset="2"/>
              </a:rPr>
              <a:t>j</a:t>
            </a:r>
            <a:r>
              <a:rPr lang="en-US" altLang="zh-CN" b="1" dirty="0" err="1"/>
              <a:t>r</a:t>
            </a:r>
            <a:r>
              <a:rPr lang="zh-CN" altLang="en-US" b="1" dirty="0"/>
              <a:t>的规则</a:t>
            </a:r>
            <a:r>
              <a:rPr lang="en-US" altLang="zh-CN" b="1" dirty="0"/>
              <a:t>,</a:t>
            </a:r>
            <a:r>
              <a:rPr lang="zh-CN" altLang="en-US" b="1" dirty="0"/>
              <a:t>用</a:t>
            </a:r>
            <a:r>
              <a:rPr lang="zh-CN" altLang="en-US" b="1" dirty="0">
                <a:sym typeface="Symbol" pitchFamily="18" charset="2"/>
              </a:rPr>
              <a:t>关于</a:t>
            </a:r>
            <a:r>
              <a:rPr lang="en-US" altLang="zh-CN" b="1" dirty="0" err="1">
                <a:sym typeface="Symbol" pitchFamily="18" charset="2"/>
              </a:rPr>
              <a:t>A</a:t>
            </a:r>
            <a:r>
              <a:rPr lang="en-US" altLang="zh-CN" b="1" baseline="-25000" dirty="0" err="1">
                <a:sym typeface="Symbol" pitchFamily="18" charset="2"/>
              </a:rPr>
              <a:t>j</a:t>
            </a:r>
            <a:r>
              <a:rPr lang="zh-CN" altLang="en-US" b="1" dirty="0">
                <a:sym typeface="Symbol" pitchFamily="18" charset="2"/>
              </a:rPr>
              <a:t>的全部产生式反复进行替换，得到：</a:t>
            </a:r>
            <a:r>
              <a:rPr lang="en-US" altLang="zh-CN" b="1" dirty="0"/>
              <a:t>A</a:t>
            </a:r>
            <a:r>
              <a:rPr lang="en-US" altLang="zh-CN" b="1" baseline="-25000" dirty="0"/>
              <a:t>i </a:t>
            </a:r>
            <a:r>
              <a:rPr lang="en-US" altLang="zh-CN" b="1" dirty="0">
                <a:sym typeface="Symbol" pitchFamily="18" charset="2"/>
              </a:rPr>
              <a:t>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itchFamily="18" charset="2"/>
              </a:rPr>
              <a:t></a:t>
            </a:r>
            <a:r>
              <a:rPr lang="en-US" altLang="zh-CN" b="1" baseline="-25000" dirty="0">
                <a:sym typeface="Symbol" pitchFamily="18" charset="2"/>
              </a:rPr>
              <a:t>1 </a:t>
            </a:r>
            <a:r>
              <a:rPr lang="en-US" altLang="zh-CN" b="1" dirty="0">
                <a:sym typeface="Symbol" pitchFamily="18" charset="2"/>
              </a:rPr>
              <a:t>r </a:t>
            </a:r>
            <a:r>
              <a:rPr lang="en-US" altLang="zh-CN" b="1" baseline="-25000" dirty="0">
                <a:sym typeface="Symbol" pitchFamily="18" charset="2"/>
              </a:rPr>
              <a:t>2</a:t>
            </a:r>
            <a:r>
              <a:rPr lang="en-US" altLang="zh-CN" b="1" dirty="0">
                <a:sym typeface="Symbol" pitchFamily="18" charset="2"/>
              </a:rPr>
              <a:t>r…   </a:t>
            </a:r>
            <a:r>
              <a:rPr lang="en-US" altLang="zh-CN" b="1" baseline="-25000" dirty="0" err="1">
                <a:sym typeface="Symbol" pitchFamily="18" charset="2"/>
              </a:rPr>
              <a:t>k</a:t>
            </a:r>
            <a:r>
              <a:rPr lang="en-US" altLang="zh-CN" b="1" dirty="0" err="1">
                <a:sym typeface="Symbol" pitchFamily="18" charset="2"/>
              </a:rPr>
              <a:t>r</a:t>
            </a:r>
            <a:r>
              <a:rPr lang="en-US" altLang="zh-CN" b="1" dirty="0"/>
              <a:t> </a:t>
            </a:r>
            <a:r>
              <a:rPr lang="zh-CN" altLang="en-US" b="1" dirty="0"/>
              <a:t>，</a:t>
            </a:r>
            <a:r>
              <a:rPr lang="en-US" altLang="zh-CN" b="1" dirty="0"/>
              <a:t> </a:t>
            </a:r>
            <a:r>
              <a:rPr lang="zh-CN" altLang="en-US" b="1" dirty="0"/>
              <a:t>其中</a:t>
            </a:r>
            <a:r>
              <a:rPr lang="en-US" altLang="zh-CN" b="1" dirty="0" err="1"/>
              <a:t>A</a:t>
            </a:r>
            <a:r>
              <a:rPr lang="en-US" altLang="zh-CN" b="1" baseline="-25000" dirty="0" err="1">
                <a:sym typeface="Symbol" pitchFamily="18" charset="2"/>
              </a:rPr>
              <a:t>j</a:t>
            </a:r>
            <a:r>
              <a:rPr lang="en-US" altLang="zh-CN" b="1" baseline="-25000" dirty="0">
                <a:sym typeface="Symbol" pitchFamily="18" charset="2"/>
              </a:rPr>
              <a:t> </a:t>
            </a:r>
            <a:r>
              <a:rPr lang="en-US" altLang="zh-CN" b="1" dirty="0">
                <a:sym typeface="Symbol" pitchFamily="18" charset="2"/>
              </a:rPr>
              <a:t>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itchFamily="18" charset="2"/>
              </a:rPr>
              <a:t></a:t>
            </a:r>
            <a:r>
              <a:rPr lang="en-US" altLang="zh-CN" b="1" baseline="-25000" dirty="0">
                <a:sym typeface="Symbol" pitchFamily="18" charset="2"/>
              </a:rPr>
              <a:t>1 </a:t>
            </a:r>
            <a:r>
              <a:rPr lang="en-US" altLang="zh-CN" b="1" dirty="0">
                <a:sym typeface="Symbol" pitchFamily="18" charset="2"/>
              </a:rPr>
              <a:t>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itchFamily="18" charset="2"/>
              </a:rPr>
              <a:t></a:t>
            </a:r>
            <a:r>
              <a:rPr lang="en-US" altLang="zh-CN" b="1" baseline="-25000" dirty="0">
                <a:sym typeface="Symbol" pitchFamily="18" charset="2"/>
              </a:rPr>
              <a:t>2</a:t>
            </a:r>
            <a:r>
              <a:rPr lang="en-US" altLang="zh-CN" b="1" dirty="0">
                <a:sym typeface="Symbol" pitchFamily="18" charset="2"/>
              </a:rPr>
              <a:t>…  </a:t>
            </a:r>
            <a:r>
              <a:rPr lang="en-US" altLang="zh-CN" b="1" baseline="-25000" dirty="0">
                <a:sym typeface="Symbol" pitchFamily="18" charset="2"/>
              </a:rPr>
              <a:t>k</a:t>
            </a:r>
            <a:r>
              <a:rPr lang="en-US" altLang="zh-CN" b="1" dirty="0">
                <a:sym typeface="Symbol" pitchFamily="18" charset="2"/>
              </a:rPr>
              <a:t>;</a:t>
            </a: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b="1" dirty="0">
                <a:sym typeface="Symbol" pitchFamily="18" charset="2"/>
              </a:rPr>
              <a:t>    }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b="1" dirty="0">
                <a:sym typeface="Symbol" pitchFamily="18" charset="2"/>
              </a:rPr>
              <a:t>         </a:t>
            </a:r>
            <a:r>
              <a:rPr lang="zh-CN" altLang="en-US" b="1" dirty="0">
                <a:sym typeface="Symbol" pitchFamily="18" charset="2"/>
              </a:rPr>
              <a:t>消除</a:t>
            </a:r>
            <a:r>
              <a:rPr lang="en-US" altLang="zh-CN" b="1" dirty="0"/>
              <a:t>A</a:t>
            </a:r>
            <a:r>
              <a:rPr lang="en-US" altLang="zh-CN" b="1" baseline="-25000" dirty="0"/>
              <a:t>i</a:t>
            </a:r>
            <a:r>
              <a:rPr lang="zh-CN" altLang="en-US" b="1" dirty="0">
                <a:sym typeface="Symbol" pitchFamily="18" charset="2"/>
              </a:rPr>
              <a:t>规则的直接左递归</a:t>
            </a:r>
            <a:r>
              <a:rPr lang="en-US" altLang="zh-CN" b="1" dirty="0">
                <a:sym typeface="Symbol" pitchFamily="18" charset="2"/>
              </a:rPr>
              <a:t>;</a:t>
            </a:r>
            <a:r>
              <a:rPr lang="en-US" altLang="zh-CN" b="1" baseline="-25000" dirty="0">
                <a:sym typeface="Symbol" pitchFamily="18" charset="2"/>
              </a:rPr>
              <a:t> 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b="1" baseline="-25000" dirty="0">
                <a:sym typeface="Symbol" pitchFamily="18" charset="2"/>
              </a:rPr>
              <a:t>          </a:t>
            </a:r>
            <a:r>
              <a:rPr lang="en-US" altLang="zh-CN" b="1" dirty="0">
                <a:sym typeface="Symbol" pitchFamily="18" charset="2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b="1" i="1" dirty="0">
                <a:sym typeface="Symbol" pitchFamily="18" charset="2"/>
              </a:rPr>
              <a:t>    </a:t>
            </a:r>
            <a:r>
              <a:rPr lang="zh-CN" altLang="en-US" b="1" dirty="0">
                <a:sym typeface="Symbol" pitchFamily="18" charset="2"/>
              </a:rPr>
              <a:t>（</a:t>
            </a:r>
            <a:r>
              <a:rPr lang="en-US" altLang="zh-CN" b="1" dirty="0">
                <a:sym typeface="Symbol" pitchFamily="18" charset="2"/>
              </a:rPr>
              <a:t>3</a:t>
            </a:r>
            <a:r>
              <a:rPr lang="zh-CN" altLang="en-US" b="1" dirty="0">
                <a:sym typeface="Symbol" pitchFamily="18" charset="2"/>
              </a:rPr>
              <a:t>）化简由（</a:t>
            </a:r>
            <a:r>
              <a:rPr lang="en-US" altLang="zh-CN" b="1" dirty="0">
                <a:sym typeface="Symbol" pitchFamily="18" charset="2"/>
              </a:rPr>
              <a:t>2</a:t>
            </a:r>
            <a:r>
              <a:rPr lang="zh-CN" altLang="en-US" b="1" dirty="0">
                <a:sym typeface="Symbol" pitchFamily="18" charset="2"/>
              </a:rPr>
              <a:t>）得到的文法</a:t>
            </a:r>
          </a:p>
        </p:txBody>
      </p:sp>
    </p:spTree>
  </p:cSld>
  <p:clrMapOvr>
    <a:masterClrMapping/>
  </p:clrMapOvr>
  <p:transition spd="med">
    <p:wipe dir="r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4"/>
          <p:cNvSpPr>
            <a:spLocks noChangeArrowheads="1"/>
          </p:cNvSpPr>
          <p:nvPr/>
        </p:nvSpPr>
        <p:spPr bwMode="auto">
          <a:xfrm>
            <a:off x="1476375" y="188913"/>
            <a:ext cx="53276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文法变换：消除左递归</a:t>
            </a:r>
          </a:p>
        </p:txBody>
      </p:sp>
      <p:sp>
        <p:nvSpPr>
          <p:cNvPr id="74755" name="Text Box 5"/>
          <p:cNvSpPr txBox="1">
            <a:spLocks noChangeArrowheads="1"/>
          </p:cNvSpPr>
          <p:nvPr/>
        </p:nvSpPr>
        <p:spPr bwMode="auto">
          <a:xfrm>
            <a:off x="827088" y="1125538"/>
            <a:ext cx="79200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</a:rPr>
              <a:t>左递归消除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</a:p>
        </p:txBody>
      </p:sp>
      <p:sp>
        <p:nvSpPr>
          <p:cNvPr id="74756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7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8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9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0" name="Rectangle 10"/>
          <p:cNvSpPr>
            <a:spLocks noChangeArrowheads="1"/>
          </p:cNvSpPr>
          <p:nvPr/>
        </p:nvSpPr>
        <p:spPr bwMode="auto">
          <a:xfrm>
            <a:off x="1187450" y="1849438"/>
            <a:ext cx="7561263" cy="230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400" b="1"/>
              <a:t>原文法 </a:t>
            </a:r>
            <a:r>
              <a:rPr lang="en-US" altLang="zh-CN" sz="2400"/>
              <a:t>G[S]:  S </a:t>
            </a:r>
            <a:r>
              <a:rPr lang="en-US" altLang="zh-CN" sz="2400" b="1">
                <a:sym typeface="Symbol" pitchFamily="18" charset="2"/>
              </a:rPr>
              <a:t></a:t>
            </a:r>
            <a:r>
              <a:rPr lang="en-US" altLang="zh-CN" sz="2400"/>
              <a:t> PQ </a:t>
            </a:r>
            <a:r>
              <a:rPr lang="en-US" altLang="zh-CN" sz="2400" b="1">
                <a:sym typeface="Symbol" pitchFamily="18" charset="2"/>
              </a:rPr>
              <a:t></a:t>
            </a:r>
            <a:r>
              <a:rPr lang="en-US" altLang="zh-CN" sz="2400"/>
              <a:t> a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400"/>
              <a:t>                      P </a:t>
            </a:r>
            <a:r>
              <a:rPr lang="en-US" altLang="zh-CN" sz="2400" b="1">
                <a:sym typeface="Symbol" pitchFamily="18" charset="2"/>
              </a:rPr>
              <a:t></a:t>
            </a:r>
            <a:r>
              <a:rPr lang="en-US" altLang="zh-CN" sz="2400"/>
              <a:t> QS </a:t>
            </a:r>
            <a:r>
              <a:rPr lang="en-US" altLang="zh-CN" sz="2400" b="1">
                <a:sym typeface="Symbol" pitchFamily="18" charset="2"/>
              </a:rPr>
              <a:t> </a:t>
            </a:r>
            <a:r>
              <a:rPr lang="en-US" altLang="zh-CN" sz="2400"/>
              <a:t>b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400"/>
              <a:t>                      Q </a:t>
            </a:r>
            <a:r>
              <a:rPr lang="en-US" altLang="zh-CN" sz="2400" b="1">
                <a:sym typeface="Symbol" pitchFamily="18" charset="2"/>
              </a:rPr>
              <a:t> </a:t>
            </a:r>
            <a:r>
              <a:rPr lang="en-US" altLang="zh-CN" sz="2400"/>
              <a:t>SP </a:t>
            </a:r>
            <a:r>
              <a:rPr lang="en-US" altLang="zh-CN" sz="2400" b="1">
                <a:sym typeface="Symbol" pitchFamily="18" charset="2"/>
              </a:rPr>
              <a:t></a:t>
            </a:r>
            <a:r>
              <a:rPr lang="en-US" altLang="zh-CN" sz="2400"/>
              <a:t> c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400" b="1"/>
              <a:t>非终结符排序为 </a:t>
            </a:r>
            <a:r>
              <a:rPr lang="en-US" altLang="zh-CN" sz="2400"/>
              <a:t>S</a:t>
            </a:r>
            <a:r>
              <a:rPr lang="zh-CN" altLang="en-US" sz="2400"/>
              <a:t>、</a:t>
            </a:r>
            <a:r>
              <a:rPr lang="en-US" altLang="zh-CN" sz="2400"/>
              <a:t>P</a:t>
            </a:r>
            <a:r>
              <a:rPr lang="zh-CN" altLang="en-US" sz="2400"/>
              <a:t>、</a:t>
            </a:r>
            <a:r>
              <a:rPr lang="en-US" altLang="zh-CN" sz="2400"/>
              <a:t>Q</a:t>
            </a:r>
            <a:r>
              <a:rPr lang="zh-CN" altLang="en-US" sz="2400" b="1"/>
              <a:t>，按造消除一般左递归的方法，进行如下变换</a:t>
            </a:r>
            <a:r>
              <a:rPr lang="en-US" altLang="zh-CN" sz="2800"/>
              <a:t>:</a:t>
            </a:r>
          </a:p>
        </p:txBody>
      </p:sp>
      <p:sp>
        <p:nvSpPr>
          <p:cNvPr id="505867" name="Rectangle 11"/>
          <p:cNvSpPr>
            <a:spLocks noChangeArrowheads="1"/>
          </p:cNvSpPr>
          <p:nvPr/>
        </p:nvSpPr>
        <p:spPr bwMode="auto">
          <a:xfrm>
            <a:off x="1908175" y="4076700"/>
            <a:ext cx="18018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Q </a:t>
            </a:r>
            <a:r>
              <a:rPr lang="en-US" altLang="zh-CN" sz="2400" b="1">
                <a:sym typeface="Symbol" pitchFamily="18" charset="2"/>
              </a:rPr>
              <a:t> </a:t>
            </a:r>
            <a:r>
              <a:rPr lang="en-US" altLang="zh-CN" sz="2400"/>
              <a:t>SP </a:t>
            </a:r>
            <a:r>
              <a:rPr lang="en-US" altLang="zh-CN" sz="2400" b="1">
                <a:sym typeface="Symbol" pitchFamily="18" charset="2"/>
              </a:rPr>
              <a:t></a:t>
            </a:r>
            <a:r>
              <a:rPr lang="en-US" altLang="zh-CN" sz="2400"/>
              <a:t> c</a:t>
            </a:r>
          </a:p>
        </p:txBody>
      </p:sp>
      <p:sp>
        <p:nvSpPr>
          <p:cNvPr id="505872" name="Rectangle 16"/>
          <p:cNvSpPr>
            <a:spLocks noChangeArrowheads="1"/>
          </p:cNvSpPr>
          <p:nvPr/>
        </p:nvSpPr>
        <p:spPr bwMode="auto">
          <a:xfrm>
            <a:off x="5651500" y="4076700"/>
            <a:ext cx="3168650" cy="2070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sz="2400" b="1">
                <a:solidFill>
                  <a:srgbClr val="800080"/>
                </a:solidFill>
              </a:rPr>
              <a:t>结</a:t>
            </a:r>
            <a:r>
              <a:rPr lang="zh-CN" altLang="en-US" sz="2400" b="1">
                <a:solidFill>
                  <a:srgbClr val="800080"/>
                </a:solidFill>
              </a:rPr>
              <a:t>果</a:t>
            </a:r>
            <a:r>
              <a:rPr lang="zh-CN" altLang="en-US" sz="2400"/>
              <a:t>：</a:t>
            </a:r>
          </a:p>
          <a:p>
            <a:endParaRPr lang="zh-CN" altLang="en-US" sz="1000"/>
          </a:p>
          <a:p>
            <a:r>
              <a:rPr lang="en-US" altLang="zh-CN" sz="2400"/>
              <a:t>S </a:t>
            </a:r>
            <a:r>
              <a:rPr lang="en-US" altLang="zh-CN" sz="2400" b="1">
                <a:sym typeface="Symbol" pitchFamily="18" charset="2"/>
              </a:rPr>
              <a:t></a:t>
            </a:r>
            <a:r>
              <a:rPr lang="en-US" altLang="zh-CN" sz="2400"/>
              <a:t> PQ </a:t>
            </a:r>
            <a:r>
              <a:rPr lang="en-US" altLang="zh-CN" sz="2400" b="1">
                <a:sym typeface="Symbol" pitchFamily="18" charset="2"/>
              </a:rPr>
              <a:t></a:t>
            </a:r>
            <a:r>
              <a:rPr lang="en-US" altLang="zh-CN" sz="2400"/>
              <a:t> a </a:t>
            </a:r>
          </a:p>
          <a:p>
            <a:r>
              <a:rPr lang="en-US" altLang="zh-CN" sz="2400"/>
              <a:t>P </a:t>
            </a:r>
            <a:r>
              <a:rPr lang="en-US" altLang="zh-CN" sz="2400" b="1">
                <a:sym typeface="Symbol" pitchFamily="18" charset="2"/>
              </a:rPr>
              <a:t></a:t>
            </a:r>
            <a:r>
              <a:rPr lang="en-US" altLang="zh-CN" sz="2400"/>
              <a:t> QS </a:t>
            </a:r>
            <a:r>
              <a:rPr lang="en-US" altLang="zh-CN" sz="2400" b="1">
                <a:sym typeface="Symbol" pitchFamily="18" charset="2"/>
              </a:rPr>
              <a:t> </a:t>
            </a:r>
            <a:r>
              <a:rPr lang="en-US" altLang="zh-CN" sz="2400"/>
              <a:t>b</a:t>
            </a:r>
          </a:p>
          <a:p>
            <a:r>
              <a:rPr lang="en-US" altLang="zh-CN" sz="2400"/>
              <a:t>Q </a:t>
            </a:r>
            <a:r>
              <a:rPr lang="en-US" altLang="zh-CN" sz="2400" b="1">
                <a:sym typeface="Symbol" pitchFamily="18" charset="2"/>
              </a:rPr>
              <a:t> </a:t>
            </a:r>
            <a:r>
              <a:rPr lang="en-US" altLang="zh-CN" sz="2400"/>
              <a:t>bQPR</a:t>
            </a:r>
            <a:r>
              <a:rPr lang="en-US" altLang="zh-CN" sz="2400" b="1">
                <a:sym typeface="Symbol" pitchFamily="18" charset="2"/>
              </a:rPr>
              <a:t></a:t>
            </a:r>
            <a:r>
              <a:rPr lang="en-US" altLang="zh-CN" sz="2400"/>
              <a:t>aPR</a:t>
            </a:r>
            <a:r>
              <a:rPr lang="en-US" altLang="zh-CN" sz="2400" b="1">
                <a:sym typeface="Symbol" pitchFamily="18" charset="2"/>
              </a:rPr>
              <a:t></a:t>
            </a:r>
            <a:r>
              <a:rPr lang="en-US" altLang="zh-CN" sz="2400"/>
              <a:t>cR</a:t>
            </a:r>
          </a:p>
          <a:p>
            <a:r>
              <a:rPr lang="en-US" altLang="zh-CN" sz="2400"/>
              <a:t>R </a:t>
            </a:r>
            <a:r>
              <a:rPr lang="en-US" altLang="zh-CN" sz="2400" b="1">
                <a:sym typeface="Symbol" pitchFamily="18" charset="2"/>
              </a:rPr>
              <a:t> </a:t>
            </a:r>
            <a:r>
              <a:rPr lang="en-US" altLang="zh-CN" sz="2400"/>
              <a:t>SQPR</a:t>
            </a:r>
            <a:r>
              <a:rPr lang="en-US" altLang="zh-CN" sz="2400" b="1">
                <a:sym typeface="Symbol" pitchFamily="18" charset="2"/>
              </a:rPr>
              <a:t>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403350" y="4627563"/>
            <a:ext cx="2932113" cy="457200"/>
            <a:chOff x="884" y="2915"/>
            <a:chExt cx="1847" cy="288"/>
          </a:xfrm>
        </p:grpSpPr>
        <p:sp>
          <p:nvSpPr>
            <p:cNvPr id="74770" name="Rectangle 12"/>
            <p:cNvSpPr>
              <a:spLocks noChangeArrowheads="1"/>
            </p:cNvSpPr>
            <p:nvPr/>
          </p:nvSpPr>
          <p:spPr bwMode="auto">
            <a:xfrm>
              <a:off x="1202" y="2915"/>
              <a:ext cx="152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Q </a:t>
              </a:r>
              <a:r>
                <a:rPr lang="en-US" altLang="zh-CN" sz="2400" b="1">
                  <a:sym typeface="Symbol" pitchFamily="18" charset="2"/>
                </a:rPr>
                <a:t> </a:t>
              </a:r>
              <a:r>
                <a:rPr lang="en-US" altLang="zh-CN" sz="2400"/>
                <a:t>PQP</a:t>
              </a:r>
              <a:r>
                <a:rPr lang="en-US" altLang="zh-CN" sz="2400" b="1">
                  <a:sym typeface="Symbol" pitchFamily="18" charset="2"/>
                </a:rPr>
                <a:t></a:t>
              </a:r>
              <a:r>
                <a:rPr lang="en-US" altLang="zh-CN" sz="2400"/>
                <a:t>aP</a:t>
              </a:r>
              <a:r>
                <a:rPr lang="en-US" altLang="zh-CN" sz="2400" b="1">
                  <a:sym typeface="Symbol" pitchFamily="18" charset="2"/>
                </a:rPr>
                <a:t></a:t>
              </a:r>
              <a:r>
                <a:rPr lang="en-US" altLang="zh-CN" sz="2400"/>
                <a:t>c</a:t>
              </a:r>
            </a:p>
          </p:txBody>
        </p:sp>
        <p:sp>
          <p:nvSpPr>
            <p:cNvPr id="74771" name="AutoShape 17"/>
            <p:cNvSpPr>
              <a:spLocks noChangeArrowheads="1"/>
            </p:cNvSpPr>
            <p:nvPr/>
          </p:nvSpPr>
          <p:spPr bwMode="auto">
            <a:xfrm>
              <a:off x="884" y="3022"/>
              <a:ext cx="318" cy="136"/>
            </a:xfrm>
            <a:prstGeom prst="notchedRightArrow">
              <a:avLst>
                <a:gd name="adj1" fmla="val 50000"/>
                <a:gd name="adj2" fmla="val 58456"/>
              </a:avLst>
            </a:prstGeom>
            <a:noFill/>
            <a:ln w="9525" algn="ctr">
              <a:solidFill>
                <a:srgbClr val="80008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403350" y="5157788"/>
            <a:ext cx="4130675" cy="457200"/>
            <a:chOff x="884" y="3249"/>
            <a:chExt cx="2602" cy="288"/>
          </a:xfrm>
        </p:grpSpPr>
        <p:sp>
          <p:nvSpPr>
            <p:cNvPr id="74768" name="Rectangle 14"/>
            <p:cNvSpPr>
              <a:spLocks noChangeArrowheads="1"/>
            </p:cNvSpPr>
            <p:nvPr/>
          </p:nvSpPr>
          <p:spPr bwMode="auto">
            <a:xfrm>
              <a:off x="1202" y="3249"/>
              <a:ext cx="228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Q </a:t>
              </a:r>
              <a:r>
                <a:rPr lang="en-US" altLang="zh-CN" sz="2400" b="1">
                  <a:sym typeface="Symbol" pitchFamily="18" charset="2"/>
                </a:rPr>
                <a:t> </a:t>
              </a:r>
              <a:r>
                <a:rPr lang="en-US" altLang="zh-CN" sz="2400"/>
                <a:t>QSQP</a:t>
              </a:r>
              <a:r>
                <a:rPr lang="en-US" altLang="zh-CN" sz="2400" b="1">
                  <a:sym typeface="Symbol" pitchFamily="18" charset="2"/>
                </a:rPr>
                <a:t> </a:t>
              </a:r>
              <a:r>
                <a:rPr lang="en-US" altLang="zh-CN" sz="2400"/>
                <a:t>bQP</a:t>
              </a:r>
              <a:r>
                <a:rPr lang="en-US" altLang="zh-CN" sz="2400" b="1">
                  <a:sym typeface="Symbol" pitchFamily="18" charset="2"/>
                </a:rPr>
                <a:t></a:t>
              </a:r>
              <a:r>
                <a:rPr lang="en-US" altLang="zh-CN" sz="2400">
                  <a:sym typeface="Symbol" pitchFamily="18" charset="2"/>
                </a:rPr>
                <a:t> </a:t>
              </a:r>
              <a:r>
                <a:rPr lang="en-US" altLang="zh-CN" sz="2400"/>
                <a:t>aP</a:t>
              </a:r>
              <a:r>
                <a:rPr lang="en-US" altLang="zh-CN" sz="2400" b="1">
                  <a:sym typeface="Symbol" pitchFamily="18" charset="2"/>
                </a:rPr>
                <a:t></a:t>
              </a:r>
              <a:r>
                <a:rPr lang="en-US" altLang="zh-CN" sz="2400"/>
                <a:t>c</a:t>
              </a:r>
            </a:p>
          </p:txBody>
        </p:sp>
        <p:sp>
          <p:nvSpPr>
            <p:cNvPr id="74769" name="AutoShape 18"/>
            <p:cNvSpPr>
              <a:spLocks noChangeArrowheads="1"/>
            </p:cNvSpPr>
            <p:nvPr/>
          </p:nvSpPr>
          <p:spPr bwMode="auto">
            <a:xfrm>
              <a:off x="884" y="3339"/>
              <a:ext cx="318" cy="136"/>
            </a:xfrm>
            <a:prstGeom prst="notchedRightArrow">
              <a:avLst>
                <a:gd name="adj1" fmla="val 50000"/>
                <a:gd name="adj2" fmla="val 58456"/>
              </a:avLst>
            </a:prstGeom>
            <a:noFill/>
            <a:ln w="9525" algn="ctr">
              <a:solidFill>
                <a:srgbClr val="80008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403350" y="5775325"/>
            <a:ext cx="3560763" cy="822325"/>
            <a:chOff x="884" y="3638"/>
            <a:chExt cx="2243" cy="518"/>
          </a:xfrm>
        </p:grpSpPr>
        <p:sp>
          <p:nvSpPr>
            <p:cNvPr id="74766" name="Rectangle 15"/>
            <p:cNvSpPr>
              <a:spLocks noChangeArrowheads="1"/>
            </p:cNvSpPr>
            <p:nvPr/>
          </p:nvSpPr>
          <p:spPr bwMode="auto">
            <a:xfrm>
              <a:off x="1202" y="3638"/>
              <a:ext cx="1925" cy="5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Q </a:t>
              </a:r>
              <a:r>
                <a:rPr lang="en-US" altLang="zh-CN" sz="2400" b="1">
                  <a:sym typeface="Symbol" pitchFamily="18" charset="2"/>
                </a:rPr>
                <a:t> </a:t>
              </a:r>
              <a:r>
                <a:rPr lang="en-US" altLang="zh-CN" sz="2400"/>
                <a:t>bQPR</a:t>
              </a:r>
              <a:r>
                <a:rPr lang="en-US" altLang="zh-CN" sz="2400" b="1">
                  <a:sym typeface="Symbol" pitchFamily="18" charset="2"/>
                </a:rPr>
                <a:t></a:t>
              </a:r>
              <a:r>
                <a:rPr lang="en-US" altLang="zh-CN" sz="2400"/>
                <a:t>aPR</a:t>
              </a:r>
              <a:r>
                <a:rPr lang="en-US" altLang="zh-CN" sz="2400" b="1">
                  <a:sym typeface="Symbol" pitchFamily="18" charset="2"/>
                </a:rPr>
                <a:t></a:t>
              </a:r>
              <a:r>
                <a:rPr lang="en-US" altLang="zh-CN" sz="2400"/>
                <a:t>cR</a:t>
              </a:r>
            </a:p>
            <a:p>
              <a:r>
                <a:rPr lang="en-US" altLang="zh-CN" sz="2400"/>
                <a:t>R </a:t>
              </a:r>
              <a:r>
                <a:rPr lang="en-US" altLang="zh-CN" sz="2400" b="1">
                  <a:sym typeface="Symbol" pitchFamily="18" charset="2"/>
                </a:rPr>
                <a:t> </a:t>
              </a:r>
              <a:r>
                <a:rPr lang="en-US" altLang="zh-CN" sz="2400"/>
                <a:t>SQPR</a:t>
              </a:r>
              <a:r>
                <a:rPr lang="en-US" altLang="zh-CN" sz="2400" b="1">
                  <a:sym typeface="Symbol" pitchFamily="18" charset="2"/>
                </a:rPr>
                <a:t></a:t>
              </a:r>
            </a:p>
          </p:txBody>
        </p:sp>
        <p:sp>
          <p:nvSpPr>
            <p:cNvPr id="74767" name="AutoShape 19"/>
            <p:cNvSpPr>
              <a:spLocks noChangeArrowheads="1"/>
            </p:cNvSpPr>
            <p:nvPr/>
          </p:nvSpPr>
          <p:spPr bwMode="auto">
            <a:xfrm>
              <a:off x="884" y="3702"/>
              <a:ext cx="318" cy="136"/>
            </a:xfrm>
            <a:prstGeom prst="notchedRightArrow">
              <a:avLst>
                <a:gd name="adj1" fmla="val 50000"/>
                <a:gd name="adj2" fmla="val 58456"/>
              </a:avLst>
            </a:prstGeom>
            <a:noFill/>
            <a:ln w="9525" algn="ctr">
              <a:solidFill>
                <a:srgbClr val="80008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0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0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67" grpId="0"/>
      <p:bldP spid="50587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4"/>
          <p:cNvSpPr>
            <a:spLocks noChangeArrowheads="1"/>
          </p:cNvSpPr>
          <p:nvPr/>
        </p:nvSpPr>
        <p:spPr bwMode="auto">
          <a:xfrm>
            <a:off x="1476375" y="188913"/>
            <a:ext cx="53276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文法变换：消除左递归</a:t>
            </a:r>
          </a:p>
        </p:txBody>
      </p:sp>
      <p:sp>
        <p:nvSpPr>
          <p:cNvPr id="75779" name="Text Box 5"/>
          <p:cNvSpPr txBox="1">
            <a:spLocks noChangeArrowheads="1"/>
          </p:cNvSpPr>
          <p:nvPr/>
        </p:nvSpPr>
        <p:spPr bwMode="auto">
          <a:xfrm>
            <a:off x="468313" y="1052513"/>
            <a:ext cx="79200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</a:rPr>
              <a:t>左递归消除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</a:p>
        </p:txBody>
      </p:sp>
      <p:sp>
        <p:nvSpPr>
          <p:cNvPr id="75780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2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3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4" name="Rectangle 10"/>
          <p:cNvSpPr>
            <a:spLocks noChangeArrowheads="1"/>
          </p:cNvSpPr>
          <p:nvPr/>
        </p:nvSpPr>
        <p:spPr bwMode="auto">
          <a:xfrm>
            <a:off x="827088" y="1700213"/>
            <a:ext cx="7705725" cy="230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400" b="1"/>
              <a:t>    </a:t>
            </a:r>
            <a:r>
              <a:rPr lang="zh-CN" altLang="en-US" sz="2400" b="1"/>
              <a:t>原文法 </a:t>
            </a:r>
            <a:r>
              <a:rPr lang="en-US" altLang="zh-CN" sz="2400"/>
              <a:t>G[S]:  S </a:t>
            </a:r>
            <a:r>
              <a:rPr lang="en-US" altLang="zh-CN" sz="2400" b="1">
                <a:sym typeface="Symbol" pitchFamily="18" charset="2"/>
              </a:rPr>
              <a:t></a:t>
            </a:r>
            <a:r>
              <a:rPr lang="en-US" altLang="zh-CN" sz="2400"/>
              <a:t> PQ </a:t>
            </a:r>
            <a:r>
              <a:rPr lang="en-US" altLang="zh-CN" sz="2400" b="1">
                <a:sym typeface="Symbol" pitchFamily="18" charset="2"/>
              </a:rPr>
              <a:t></a:t>
            </a:r>
            <a:r>
              <a:rPr lang="en-US" altLang="zh-CN" sz="2400"/>
              <a:t> a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400"/>
              <a:t>                          P </a:t>
            </a:r>
            <a:r>
              <a:rPr lang="en-US" altLang="zh-CN" sz="2400" b="1">
                <a:sym typeface="Symbol" pitchFamily="18" charset="2"/>
              </a:rPr>
              <a:t></a:t>
            </a:r>
            <a:r>
              <a:rPr lang="en-US" altLang="zh-CN" sz="2400"/>
              <a:t> QS </a:t>
            </a:r>
            <a:r>
              <a:rPr lang="en-US" altLang="zh-CN" sz="2400" b="1">
                <a:sym typeface="Symbol" pitchFamily="18" charset="2"/>
              </a:rPr>
              <a:t> </a:t>
            </a:r>
            <a:r>
              <a:rPr lang="en-US" altLang="zh-CN" sz="2400"/>
              <a:t>b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400"/>
              <a:t>                          Q </a:t>
            </a:r>
            <a:r>
              <a:rPr lang="en-US" altLang="zh-CN" sz="2400" b="1">
                <a:sym typeface="Symbol" pitchFamily="18" charset="2"/>
              </a:rPr>
              <a:t> </a:t>
            </a:r>
            <a:r>
              <a:rPr lang="en-US" altLang="zh-CN" sz="2400"/>
              <a:t>SP </a:t>
            </a:r>
            <a:r>
              <a:rPr lang="en-US" altLang="zh-CN" sz="2400" b="1">
                <a:sym typeface="Symbol" pitchFamily="18" charset="2"/>
              </a:rPr>
              <a:t></a:t>
            </a:r>
            <a:r>
              <a:rPr lang="en-US" altLang="zh-CN" sz="2400"/>
              <a:t> c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400" b="1"/>
              <a:t>    </a:t>
            </a:r>
            <a:r>
              <a:rPr lang="zh-CN" altLang="en-US" sz="2400" b="1"/>
              <a:t>按造非终结符的另一种排序</a:t>
            </a:r>
            <a:r>
              <a:rPr lang="en-US" altLang="zh-CN" sz="2400"/>
              <a:t>Q</a:t>
            </a:r>
            <a:r>
              <a:rPr lang="zh-CN" altLang="en-US" sz="2400"/>
              <a:t>、</a:t>
            </a:r>
            <a:r>
              <a:rPr lang="en-US" altLang="zh-CN" sz="2400"/>
              <a:t>P</a:t>
            </a:r>
            <a:r>
              <a:rPr lang="zh-CN" altLang="en-US" sz="2400"/>
              <a:t>、</a:t>
            </a:r>
            <a:r>
              <a:rPr lang="en-US" altLang="zh-CN" sz="2400"/>
              <a:t>S</a:t>
            </a:r>
            <a:r>
              <a:rPr lang="zh-CN" altLang="en-US" sz="2400" b="1"/>
              <a:t>，依消除一般左递归的方法，进行如下变换</a:t>
            </a:r>
            <a:r>
              <a:rPr lang="en-US" altLang="zh-CN" sz="2800"/>
              <a:t>:</a:t>
            </a:r>
          </a:p>
        </p:txBody>
      </p:sp>
      <p:sp>
        <p:nvSpPr>
          <p:cNvPr id="508939" name="Rectangle 11"/>
          <p:cNvSpPr>
            <a:spLocks noChangeArrowheads="1"/>
          </p:cNvSpPr>
          <p:nvPr/>
        </p:nvSpPr>
        <p:spPr bwMode="auto">
          <a:xfrm>
            <a:off x="1908175" y="3933825"/>
            <a:ext cx="18192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P </a:t>
            </a:r>
            <a:r>
              <a:rPr lang="en-US" altLang="zh-CN" sz="2400" b="1">
                <a:sym typeface="Symbol" pitchFamily="18" charset="2"/>
              </a:rPr>
              <a:t> </a:t>
            </a:r>
            <a:r>
              <a:rPr lang="en-US" altLang="zh-CN" sz="2400"/>
              <a:t>QS </a:t>
            </a:r>
            <a:r>
              <a:rPr lang="en-US" altLang="zh-CN" sz="2400" b="1">
                <a:sym typeface="Symbol" pitchFamily="18" charset="2"/>
              </a:rPr>
              <a:t></a:t>
            </a:r>
            <a:r>
              <a:rPr lang="en-US" altLang="zh-CN" sz="2400"/>
              <a:t> b</a:t>
            </a:r>
          </a:p>
        </p:txBody>
      </p:sp>
      <p:sp>
        <p:nvSpPr>
          <p:cNvPr id="508940" name="Rectangle 12"/>
          <p:cNvSpPr>
            <a:spLocks noChangeArrowheads="1"/>
          </p:cNvSpPr>
          <p:nvPr/>
        </p:nvSpPr>
        <p:spPr bwMode="auto">
          <a:xfrm>
            <a:off x="684213" y="5041900"/>
            <a:ext cx="3887787" cy="1555750"/>
          </a:xfrm>
          <a:prstGeom prst="rect">
            <a:avLst/>
          </a:prstGeom>
          <a:noFill/>
          <a:ln w="3175" cap="rnd" algn="ctr">
            <a:solidFill>
              <a:srgbClr val="80008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sz="2400" b="1">
                <a:solidFill>
                  <a:srgbClr val="800080"/>
                </a:solidFill>
                <a:latin typeface="楷体_GB2312" pitchFamily="49" charset="-122"/>
              </a:rPr>
              <a:t>结</a:t>
            </a:r>
            <a:r>
              <a:rPr lang="zh-CN" altLang="en-US" sz="2400" b="1">
                <a:solidFill>
                  <a:srgbClr val="800080"/>
                </a:solidFill>
                <a:latin typeface="楷体_GB2312" pitchFamily="49" charset="-122"/>
              </a:rPr>
              <a:t>果 </a:t>
            </a:r>
            <a:r>
              <a:rPr lang="en-US" altLang="zh-CN" sz="2400"/>
              <a:t>S </a:t>
            </a:r>
            <a:r>
              <a:rPr lang="en-US" altLang="zh-CN" sz="2400" b="1">
                <a:sym typeface="Symbol" pitchFamily="18" charset="2"/>
              </a:rPr>
              <a:t></a:t>
            </a:r>
            <a:r>
              <a:rPr lang="en-US" altLang="zh-CN" sz="2400"/>
              <a:t> cSQR</a:t>
            </a:r>
            <a:r>
              <a:rPr lang="en-US" altLang="zh-CN" sz="2400" b="1">
                <a:sym typeface="Symbol" pitchFamily="18" charset="2"/>
              </a:rPr>
              <a:t></a:t>
            </a:r>
            <a:r>
              <a:rPr lang="en-US" altLang="zh-CN" sz="2400"/>
              <a:t>bQR</a:t>
            </a:r>
            <a:r>
              <a:rPr lang="en-US" altLang="zh-CN" sz="2400" b="1">
                <a:sym typeface="Symbol" pitchFamily="18" charset="2"/>
              </a:rPr>
              <a:t></a:t>
            </a:r>
            <a:r>
              <a:rPr lang="en-US" altLang="zh-CN" sz="2400"/>
              <a:t>aR</a:t>
            </a:r>
          </a:p>
          <a:p>
            <a:r>
              <a:rPr lang="en-US" altLang="zh-CN" sz="2400"/>
              <a:t>         P </a:t>
            </a:r>
            <a:r>
              <a:rPr lang="en-US" altLang="zh-CN" sz="2400" b="1">
                <a:sym typeface="Symbol" pitchFamily="18" charset="2"/>
              </a:rPr>
              <a:t></a:t>
            </a:r>
            <a:r>
              <a:rPr lang="en-US" altLang="zh-CN" sz="2400"/>
              <a:t> SPS</a:t>
            </a:r>
            <a:r>
              <a:rPr lang="en-US" altLang="zh-CN" sz="2400" b="1">
                <a:sym typeface="Symbol" pitchFamily="18" charset="2"/>
              </a:rPr>
              <a:t></a:t>
            </a:r>
            <a:r>
              <a:rPr lang="en-US" altLang="zh-CN" sz="2400"/>
              <a:t>cS</a:t>
            </a:r>
            <a:r>
              <a:rPr lang="en-US" altLang="zh-CN" sz="2400" b="1">
                <a:sym typeface="Symbol" pitchFamily="18" charset="2"/>
              </a:rPr>
              <a:t></a:t>
            </a:r>
            <a:r>
              <a:rPr lang="en-US" altLang="zh-CN" sz="2400"/>
              <a:t>b</a:t>
            </a:r>
          </a:p>
          <a:p>
            <a:r>
              <a:rPr lang="en-US" altLang="zh-CN" sz="2400"/>
              <a:t>         Q </a:t>
            </a:r>
            <a:r>
              <a:rPr lang="en-US" altLang="zh-CN" sz="2400" b="1">
                <a:sym typeface="Symbol" pitchFamily="18" charset="2"/>
              </a:rPr>
              <a:t> </a:t>
            </a:r>
            <a:r>
              <a:rPr lang="en-US" altLang="zh-CN" sz="2400"/>
              <a:t>SP </a:t>
            </a:r>
            <a:r>
              <a:rPr lang="en-US" altLang="zh-CN" sz="2400" b="1">
                <a:sym typeface="Symbol" pitchFamily="18" charset="2"/>
              </a:rPr>
              <a:t></a:t>
            </a:r>
            <a:r>
              <a:rPr lang="en-US" altLang="zh-CN" sz="2400"/>
              <a:t> c</a:t>
            </a:r>
          </a:p>
          <a:p>
            <a:r>
              <a:rPr lang="en-US" altLang="zh-CN" sz="2400"/>
              <a:t>         R </a:t>
            </a:r>
            <a:r>
              <a:rPr lang="en-US" altLang="zh-CN" sz="2400" b="1">
                <a:sym typeface="Symbol" pitchFamily="18" charset="2"/>
              </a:rPr>
              <a:t> </a:t>
            </a:r>
            <a:r>
              <a:rPr lang="en-US" altLang="zh-CN" sz="2400"/>
              <a:t>PSQR </a:t>
            </a:r>
            <a:r>
              <a:rPr lang="en-US" altLang="zh-CN" sz="2400" b="1">
                <a:sym typeface="Symbol" pitchFamily="18" charset="2"/>
              </a:rPr>
              <a:t></a:t>
            </a:r>
            <a:r>
              <a:rPr lang="en-US" altLang="zh-CN" sz="2400"/>
              <a:t> </a:t>
            </a:r>
            <a:r>
              <a:rPr lang="en-US" altLang="zh-CN" sz="2400" b="1">
                <a:sym typeface="Symbol" pitchFamily="18" charset="2"/>
              </a:rPr>
              <a:t>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403350" y="4365625"/>
            <a:ext cx="2865438" cy="457200"/>
            <a:chOff x="884" y="2915"/>
            <a:chExt cx="1805" cy="288"/>
          </a:xfrm>
        </p:grpSpPr>
        <p:sp>
          <p:nvSpPr>
            <p:cNvPr id="75797" name="Rectangle 14"/>
            <p:cNvSpPr>
              <a:spLocks noChangeArrowheads="1"/>
            </p:cNvSpPr>
            <p:nvPr/>
          </p:nvSpPr>
          <p:spPr bwMode="auto">
            <a:xfrm>
              <a:off x="1202" y="2915"/>
              <a:ext cx="148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P </a:t>
              </a:r>
              <a:r>
                <a:rPr lang="en-US" altLang="zh-CN" sz="2400" b="1">
                  <a:sym typeface="Symbol" pitchFamily="18" charset="2"/>
                </a:rPr>
                <a:t> </a:t>
              </a:r>
              <a:r>
                <a:rPr lang="en-US" altLang="zh-CN" sz="2400"/>
                <a:t>SPS</a:t>
              </a:r>
              <a:r>
                <a:rPr lang="en-US" altLang="zh-CN" sz="2400" b="1">
                  <a:sym typeface="Symbol" pitchFamily="18" charset="2"/>
                </a:rPr>
                <a:t></a:t>
              </a:r>
              <a:r>
                <a:rPr lang="en-US" altLang="zh-CN" sz="2400"/>
                <a:t>cS</a:t>
              </a:r>
              <a:r>
                <a:rPr lang="en-US" altLang="zh-CN" sz="2400" b="1">
                  <a:sym typeface="Symbol" pitchFamily="18" charset="2"/>
                </a:rPr>
                <a:t></a:t>
              </a:r>
              <a:r>
                <a:rPr lang="en-US" altLang="zh-CN" sz="2400"/>
                <a:t>b</a:t>
              </a:r>
            </a:p>
          </p:txBody>
        </p:sp>
        <p:sp>
          <p:nvSpPr>
            <p:cNvPr id="75798" name="AutoShape 15"/>
            <p:cNvSpPr>
              <a:spLocks noChangeArrowheads="1"/>
            </p:cNvSpPr>
            <p:nvPr/>
          </p:nvSpPr>
          <p:spPr bwMode="auto">
            <a:xfrm>
              <a:off x="884" y="3022"/>
              <a:ext cx="318" cy="136"/>
            </a:xfrm>
            <a:prstGeom prst="notchedRightArrow">
              <a:avLst>
                <a:gd name="adj1" fmla="val 50000"/>
                <a:gd name="adj2" fmla="val 58456"/>
              </a:avLst>
            </a:prstGeom>
            <a:noFill/>
            <a:ln w="9525" algn="ctr">
              <a:solidFill>
                <a:srgbClr val="80008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08950" name="Rectangle 22"/>
          <p:cNvSpPr>
            <a:spLocks noChangeArrowheads="1"/>
          </p:cNvSpPr>
          <p:nvPr/>
        </p:nvSpPr>
        <p:spPr bwMode="auto">
          <a:xfrm>
            <a:off x="5611813" y="3933825"/>
            <a:ext cx="18192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S </a:t>
            </a:r>
            <a:r>
              <a:rPr lang="en-US" altLang="zh-CN" sz="2400" b="1">
                <a:sym typeface="Symbol" pitchFamily="18" charset="2"/>
              </a:rPr>
              <a:t> </a:t>
            </a:r>
            <a:r>
              <a:rPr lang="en-US" altLang="zh-CN" sz="2400"/>
              <a:t>PQ </a:t>
            </a:r>
            <a:r>
              <a:rPr lang="en-US" altLang="zh-CN" sz="2400" b="1">
                <a:sym typeface="Symbol" pitchFamily="18" charset="2"/>
              </a:rPr>
              <a:t></a:t>
            </a:r>
            <a:r>
              <a:rPr lang="en-US" altLang="zh-CN" sz="2400"/>
              <a:t> a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106988" y="4437063"/>
            <a:ext cx="3929062" cy="457200"/>
            <a:chOff x="884" y="2915"/>
            <a:chExt cx="2475" cy="288"/>
          </a:xfrm>
        </p:grpSpPr>
        <p:sp>
          <p:nvSpPr>
            <p:cNvPr id="75795" name="Rectangle 24"/>
            <p:cNvSpPr>
              <a:spLocks noChangeArrowheads="1"/>
            </p:cNvSpPr>
            <p:nvPr/>
          </p:nvSpPr>
          <p:spPr bwMode="auto">
            <a:xfrm>
              <a:off x="1202" y="2915"/>
              <a:ext cx="215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S </a:t>
              </a:r>
              <a:r>
                <a:rPr lang="en-US" altLang="zh-CN" sz="2400" b="1">
                  <a:sym typeface="Symbol" pitchFamily="18" charset="2"/>
                </a:rPr>
                <a:t> </a:t>
              </a:r>
              <a:r>
                <a:rPr lang="en-US" altLang="zh-CN" sz="2400"/>
                <a:t>SPSQ</a:t>
              </a:r>
              <a:r>
                <a:rPr lang="en-US" altLang="zh-CN" sz="2400" b="1">
                  <a:sym typeface="Symbol" pitchFamily="18" charset="2"/>
                </a:rPr>
                <a:t></a:t>
              </a:r>
              <a:r>
                <a:rPr lang="en-US" altLang="zh-CN" sz="2400"/>
                <a:t>cSQ</a:t>
              </a:r>
              <a:r>
                <a:rPr lang="en-US" altLang="zh-CN" sz="2400" b="1">
                  <a:sym typeface="Symbol" pitchFamily="18" charset="2"/>
                </a:rPr>
                <a:t></a:t>
              </a:r>
              <a:r>
                <a:rPr lang="en-US" altLang="zh-CN" sz="2400"/>
                <a:t>bQ</a:t>
              </a:r>
              <a:r>
                <a:rPr lang="en-US" altLang="zh-CN" sz="2400" b="1">
                  <a:sym typeface="Symbol" pitchFamily="18" charset="2"/>
                </a:rPr>
                <a:t></a:t>
              </a:r>
              <a:r>
                <a:rPr lang="en-US" altLang="zh-CN" sz="2400"/>
                <a:t>a</a:t>
              </a:r>
            </a:p>
          </p:txBody>
        </p:sp>
        <p:sp>
          <p:nvSpPr>
            <p:cNvPr id="75796" name="AutoShape 25"/>
            <p:cNvSpPr>
              <a:spLocks noChangeArrowheads="1"/>
            </p:cNvSpPr>
            <p:nvPr/>
          </p:nvSpPr>
          <p:spPr bwMode="auto">
            <a:xfrm>
              <a:off x="884" y="3022"/>
              <a:ext cx="318" cy="136"/>
            </a:xfrm>
            <a:prstGeom prst="notchedRightArrow">
              <a:avLst>
                <a:gd name="adj1" fmla="val 50000"/>
                <a:gd name="adj2" fmla="val 58456"/>
              </a:avLst>
            </a:prstGeom>
            <a:noFill/>
            <a:ln w="9525" algn="ctr">
              <a:solidFill>
                <a:srgbClr val="80008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5106988" y="4941891"/>
            <a:ext cx="3560762" cy="941388"/>
            <a:chOff x="3127" y="3355"/>
            <a:chExt cx="2243" cy="593"/>
          </a:xfrm>
        </p:grpSpPr>
        <p:grpSp>
          <p:nvGrpSpPr>
            <p:cNvPr id="75791" name="Group 29"/>
            <p:cNvGrpSpPr>
              <a:grpSpLocks/>
            </p:cNvGrpSpPr>
            <p:nvPr/>
          </p:nvGrpSpPr>
          <p:grpSpPr bwMode="auto">
            <a:xfrm>
              <a:off x="3127" y="3355"/>
              <a:ext cx="2243" cy="288"/>
              <a:chOff x="884" y="2915"/>
              <a:chExt cx="2243" cy="288"/>
            </a:xfrm>
          </p:grpSpPr>
          <p:sp>
            <p:nvSpPr>
              <p:cNvPr id="75793" name="Rectangle 30"/>
              <p:cNvSpPr>
                <a:spLocks noChangeArrowheads="1"/>
              </p:cNvSpPr>
              <p:nvPr/>
            </p:nvSpPr>
            <p:spPr bwMode="auto">
              <a:xfrm>
                <a:off x="1202" y="2915"/>
                <a:ext cx="1925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/>
                  <a:t>S </a:t>
                </a:r>
                <a:r>
                  <a:rPr lang="en-US" altLang="zh-CN" sz="2400" b="1">
                    <a:sym typeface="Symbol" pitchFamily="18" charset="2"/>
                  </a:rPr>
                  <a:t> </a:t>
                </a:r>
                <a:r>
                  <a:rPr lang="en-US" altLang="zh-CN" sz="2400"/>
                  <a:t>cSQR</a:t>
                </a:r>
                <a:r>
                  <a:rPr lang="en-US" altLang="zh-CN" sz="2400" b="1">
                    <a:sym typeface="Symbol" pitchFamily="18" charset="2"/>
                  </a:rPr>
                  <a:t></a:t>
                </a:r>
                <a:r>
                  <a:rPr lang="en-US" altLang="zh-CN" sz="2400"/>
                  <a:t>bQR</a:t>
                </a:r>
                <a:r>
                  <a:rPr lang="en-US" altLang="zh-CN" sz="2400" b="1">
                    <a:sym typeface="Symbol" pitchFamily="18" charset="2"/>
                  </a:rPr>
                  <a:t></a:t>
                </a:r>
                <a:r>
                  <a:rPr lang="en-US" altLang="zh-CN" sz="2400"/>
                  <a:t>aR</a:t>
                </a:r>
              </a:p>
            </p:txBody>
          </p:sp>
          <p:sp>
            <p:nvSpPr>
              <p:cNvPr id="75794" name="AutoShape 31"/>
              <p:cNvSpPr>
                <a:spLocks noChangeArrowheads="1"/>
              </p:cNvSpPr>
              <p:nvPr/>
            </p:nvSpPr>
            <p:spPr bwMode="auto">
              <a:xfrm>
                <a:off x="884" y="3022"/>
                <a:ext cx="318" cy="136"/>
              </a:xfrm>
              <a:prstGeom prst="notchedRightArrow">
                <a:avLst>
                  <a:gd name="adj1" fmla="val 50000"/>
                  <a:gd name="adj2" fmla="val 58456"/>
                </a:avLst>
              </a:prstGeom>
              <a:noFill/>
              <a:ln w="9525" algn="ctr">
                <a:solidFill>
                  <a:srgbClr val="80008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5792" name="Rectangle 32"/>
            <p:cNvSpPr>
              <a:spLocks noChangeArrowheads="1"/>
            </p:cNvSpPr>
            <p:nvPr/>
          </p:nvSpPr>
          <p:spPr bwMode="auto">
            <a:xfrm>
              <a:off x="3445" y="3657"/>
              <a:ext cx="141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/>
                <a:t>R </a:t>
              </a:r>
              <a:r>
                <a:rPr lang="en-US" altLang="zh-CN" sz="2400" b="1" dirty="0">
                  <a:sym typeface="Symbol" pitchFamily="18" charset="2"/>
                </a:rPr>
                <a:t> </a:t>
              </a:r>
              <a:r>
                <a:rPr lang="en-US" altLang="zh-CN" sz="2400" dirty="0"/>
                <a:t>PSQR </a:t>
              </a:r>
              <a:r>
                <a:rPr lang="en-US" altLang="zh-CN" sz="2400" b="1" dirty="0">
                  <a:sym typeface="Symbol" pitchFamily="18" charset="2"/>
                </a:rPr>
                <a:t></a:t>
              </a:r>
              <a:r>
                <a:rPr lang="en-US" altLang="zh-CN" sz="2400" dirty="0"/>
                <a:t> </a:t>
              </a:r>
              <a:r>
                <a:rPr lang="en-US" altLang="zh-CN" sz="2400" b="1" dirty="0">
                  <a:sym typeface="Symbol" pitchFamily="18" charset="2"/>
                </a:rPr>
                <a:t></a:t>
              </a: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0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0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0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9" grpId="0"/>
      <p:bldP spid="508940" grpId="0" animBg="1"/>
      <p:bldP spid="5089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1116013" y="2276475"/>
            <a:ext cx="7416800" cy="167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/>
              <a:t>要求文法是</a:t>
            </a:r>
            <a:r>
              <a:rPr lang="en-US" altLang="zh-CN" sz="2800"/>
              <a:t>LL</a:t>
            </a:r>
            <a:r>
              <a:rPr lang="zh-CN" altLang="en-US" sz="2800" b="1"/>
              <a:t>（</a:t>
            </a:r>
            <a:r>
              <a:rPr lang="en-US" altLang="zh-CN" sz="2800"/>
              <a:t>1</a:t>
            </a:r>
            <a:r>
              <a:rPr lang="zh-CN" altLang="en-US" sz="2800" b="1"/>
              <a:t>）的</a:t>
            </a:r>
          </a:p>
          <a:p>
            <a:pPr>
              <a:buClrTx/>
            </a:pPr>
            <a:endParaRPr lang="zh-CN" altLang="en-US" sz="1000" b="1"/>
          </a:p>
          <a:p>
            <a:pPr>
              <a:buFont typeface="Symbol" pitchFamily="18" charset="2"/>
              <a:buChar char="-"/>
            </a:pPr>
            <a:r>
              <a:rPr lang="zh-CN" altLang="en-US" sz="2800" b="1">
                <a:latin typeface="楷体_GB2312" pitchFamily="49" charset="-122"/>
              </a:rPr>
              <a:t> 什么是</a:t>
            </a:r>
            <a:r>
              <a:rPr lang="en-US" altLang="zh-CN" sz="2800">
                <a:solidFill>
                  <a:srgbClr val="800080"/>
                </a:solidFill>
              </a:rPr>
              <a:t>LL</a:t>
            </a:r>
            <a:r>
              <a:rPr lang="zh-CN" altLang="en-US" sz="2800" b="1">
                <a:solidFill>
                  <a:srgbClr val="800080"/>
                </a:solidFill>
              </a:rPr>
              <a:t>（</a:t>
            </a:r>
            <a:r>
              <a:rPr lang="en-US" altLang="zh-CN" sz="2800">
                <a:solidFill>
                  <a:srgbClr val="800080"/>
                </a:solidFill>
              </a:rPr>
              <a:t>1</a:t>
            </a:r>
            <a:r>
              <a:rPr lang="zh-CN" altLang="en-US" sz="2800" b="1">
                <a:solidFill>
                  <a:srgbClr val="800080"/>
                </a:solidFill>
              </a:rPr>
              <a:t>）文法</a:t>
            </a:r>
            <a:r>
              <a:rPr lang="zh-CN" altLang="en-US" sz="2800" b="1">
                <a:latin typeface="楷体_GB2312" pitchFamily="49" charset="-122"/>
              </a:rPr>
              <a:t>？</a:t>
            </a:r>
          </a:p>
          <a:p>
            <a:pPr>
              <a:buClrTx/>
            </a:pPr>
            <a:endParaRPr lang="zh-CN" altLang="en-US" sz="1000" b="1">
              <a:latin typeface="楷体_GB2312" pitchFamily="49" charset="-122"/>
            </a:endParaRPr>
          </a:p>
          <a:p>
            <a:pPr>
              <a:buFont typeface="Symbol" pitchFamily="18" charset="2"/>
              <a:buNone/>
            </a:pPr>
            <a:r>
              <a:rPr lang="zh-CN" altLang="en-US" sz="2800" b="1">
                <a:latin typeface="楷体_GB2312" pitchFamily="49" charset="-122"/>
              </a:rPr>
              <a:t>  先引入两个重要概念</a:t>
            </a:r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对文法的限制</a:t>
            </a:r>
          </a:p>
        </p:txBody>
      </p:sp>
      <p:sp>
        <p:nvSpPr>
          <p:cNvPr id="3072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6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7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8" name="Rectangle 1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727200" y="3988413"/>
            <a:ext cx="74168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en-US" altLang="zh-CN" sz="2800" dirty="0">
                <a:solidFill>
                  <a:srgbClr val="800080"/>
                </a:solidFill>
              </a:rPr>
              <a:t>First </a:t>
            </a:r>
            <a:r>
              <a:rPr lang="zh-CN" altLang="en-US" sz="2800" b="1" dirty="0">
                <a:solidFill>
                  <a:srgbClr val="800080"/>
                </a:solidFill>
              </a:rPr>
              <a:t>集合</a:t>
            </a:r>
            <a:endParaRPr lang="zh-CN" altLang="en-US" sz="2800" b="1" dirty="0"/>
          </a:p>
          <a:p>
            <a:pPr>
              <a:buClrTx/>
            </a:pPr>
            <a:endParaRPr lang="zh-CN" altLang="en-US" sz="1000" b="1" dirty="0"/>
          </a:p>
          <a:p>
            <a:pPr>
              <a:buFont typeface="Symbol" pitchFamily="18" charset="2"/>
              <a:buChar char="-"/>
            </a:pPr>
            <a:r>
              <a:rPr lang="zh-CN" altLang="en-US" sz="2800" b="1" dirty="0"/>
              <a:t>  </a:t>
            </a:r>
            <a:r>
              <a:rPr lang="en-US" altLang="zh-CN" sz="2800" dirty="0">
                <a:solidFill>
                  <a:srgbClr val="800080"/>
                </a:solidFill>
              </a:rPr>
              <a:t>Follow </a:t>
            </a:r>
            <a:r>
              <a:rPr lang="zh-CN" altLang="en-US" sz="2800" b="1" dirty="0">
                <a:solidFill>
                  <a:srgbClr val="800080"/>
                </a:solidFill>
              </a:rPr>
              <a:t>集合</a:t>
            </a:r>
            <a:endParaRPr lang="zh-CN" altLang="en-US" sz="1000" b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ChangeArrowheads="1"/>
          </p:cNvSpPr>
          <p:nvPr/>
        </p:nvSpPr>
        <p:spPr bwMode="auto">
          <a:xfrm>
            <a:off x="1476375" y="188913"/>
            <a:ext cx="58308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文法变换：提取左公因子</a:t>
            </a:r>
          </a:p>
        </p:txBody>
      </p:sp>
      <p:sp>
        <p:nvSpPr>
          <p:cNvPr id="76803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4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5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6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7" name="Text Box 11"/>
          <p:cNvSpPr txBox="1">
            <a:spLocks noChangeArrowheads="1"/>
          </p:cNvSpPr>
          <p:nvPr/>
        </p:nvSpPr>
        <p:spPr bwMode="auto">
          <a:xfrm>
            <a:off x="827088" y="1336675"/>
            <a:ext cx="79200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提取左公因子规则</a:t>
            </a:r>
          </a:p>
        </p:txBody>
      </p:sp>
      <p:sp>
        <p:nvSpPr>
          <p:cNvPr id="76808" name="Rectangle 14"/>
          <p:cNvSpPr>
            <a:spLocks noChangeArrowheads="1"/>
          </p:cNvSpPr>
          <p:nvPr/>
        </p:nvSpPr>
        <p:spPr bwMode="auto">
          <a:xfrm>
            <a:off x="1187450" y="2276475"/>
            <a:ext cx="76327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Char char="-"/>
            </a:pPr>
            <a:r>
              <a:rPr lang="en-US" altLang="zh-CN" sz="2800" b="1"/>
              <a:t> </a:t>
            </a:r>
            <a:r>
              <a:rPr lang="zh-CN" altLang="en-US" sz="2800" b="1"/>
              <a:t>对形如 </a:t>
            </a:r>
          </a:p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None/>
            </a:pPr>
            <a:endParaRPr lang="zh-CN" altLang="en-US" sz="1000" b="1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/>
              <a:t>             </a:t>
            </a:r>
            <a:r>
              <a:rPr lang="en-US" altLang="zh-CN" sz="2800"/>
              <a:t>P 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/>
              <a:t> </a:t>
            </a:r>
            <a:r>
              <a:rPr lang="en-US" altLang="zh-CN" sz="2800" b="1"/>
              <a:t>αβ</a:t>
            </a:r>
            <a:r>
              <a:rPr lang="en-US" altLang="zh-CN" sz="2800" b="1">
                <a:sym typeface="Symbol" pitchFamily="18" charset="2"/>
              </a:rPr>
              <a:t> </a:t>
            </a:r>
            <a:r>
              <a:rPr lang="en-US" altLang="zh-CN" sz="2800" b="1"/>
              <a:t>α</a:t>
            </a:r>
            <a:r>
              <a:rPr lang="el-GR" altLang="zh-CN" sz="2800" b="1">
                <a:latin typeface="楷体_GB2312" pitchFamily="49" charset="-122"/>
              </a:rPr>
              <a:t>γ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1000" b="1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b="1"/>
              <a:t>    </a:t>
            </a:r>
            <a:r>
              <a:rPr lang="zh-CN" altLang="en-US" sz="2800" b="1"/>
              <a:t>的一对产生式，可用如下三个产生式替换：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zh-CN" altLang="en-US" sz="1000" b="1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/>
              <a:t>             </a:t>
            </a:r>
            <a:r>
              <a:rPr lang="en-US" altLang="zh-CN" sz="2800"/>
              <a:t>P 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/>
              <a:t> </a:t>
            </a:r>
            <a:r>
              <a:rPr lang="en-US" altLang="zh-CN" sz="2800" b="1"/>
              <a:t>α</a:t>
            </a:r>
            <a:r>
              <a:rPr lang="en-US" altLang="zh-CN" sz="2800"/>
              <a:t>Q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/>
              <a:t>             Q 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/>
              <a:t> </a:t>
            </a:r>
            <a:r>
              <a:rPr lang="en-US" altLang="zh-CN" sz="2800" b="1"/>
              <a:t>β</a:t>
            </a:r>
            <a:r>
              <a:rPr lang="en-US" altLang="zh-CN" sz="2800"/>
              <a:t> </a:t>
            </a:r>
            <a:r>
              <a:rPr lang="en-US" altLang="zh-CN" sz="2800" b="1">
                <a:sym typeface="Symbol" pitchFamily="18" charset="2"/>
              </a:rPr>
              <a:t></a:t>
            </a:r>
            <a:r>
              <a:rPr lang="en-US" altLang="zh-CN" sz="2800" b="1"/>
              <a:t> </a:t>
            </a:r>
            <a:r>
              <a:rPr lang="el-GR" altLang="zh-CN" sz="2800" b="1">
                <a:latin typeface="楷体_GB2312" pitchFamily="49" charset="-122"/>
              </a:rPr>
              <a:t>γ</a:t>
            </a:r>
            <a:endParaRPr lang="en-US" altLang="zh-CN" sz="2800" b="1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1000" b="1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400" b="1">
                <a:sym typeface="Symbol" pitchFamily="18" charset="2"/>
              </a:rPr>
              <a:t>    </a:t>
            </a:r>
            <a:r>
              <a:rPr lang="zh-CN" altLang="en-US" sz="2800" b="1">
                <a:sym typeface="Symbol" pitchFamily="18" charset="2"/>
              </a:rPr>
              <a:t>其中</a:t>
            </a:r>
            <a:r>
              <a:rPr lang="en-US" altLang="zh-CN" sz="2800"/>
              <a:t>Q</a:t>
            </a:r>
            <a:r>
              <a:rPr lang="zh-CN" altLang="en-US" sz="2800" b="1"/>
              <a:t>为新增加的未出现过的非终结符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en-US" altLang="zh-CN" sz="2800"/>
          </a:p>
        </p:txBody>
      </p:sp>
    </p:spTree>
  </p:cSld>
  <p:clrMapOvr>
    <a:masterClrMapping/>
  </p:clrMapOvr>
  <p:transition spd="med">
    <p:wipe dir="r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76375" y="188913"/>
            <a:ext cx="58308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文法变换：提取左公因子</a:t>
            </a:r>
          </a:p>
        </p:txBody>
      </p:sp>
      <p:sp>
        <p:nvSpPr>
          <p:cNvPr id="7782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0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1" name="Text Box 9"/>
          <p:cNvSpPr txBox="1">
            <a:spLocks noChangeArrowheads="1"/>
          </p:cNvSpPr>
          <p:nvPr/>
        </p:nvSpPr>
        <p:spPr bwMode="auto">
          <a:xfrm>
            <a:off x="827088" y="1336675"/>
            <a:ext cx="79200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提取左公因子规则</a:t>
            </a:r>
          </a:p>
        </p:txBody>
      </p:sp>
      <p:sp>
        <p:nvSpPr>
          <p:cNvPr id="77832" name="Rectangle 10"/>
          <p:cNvSpPr>
            <a:spLocks noChangeArrowheads="1"/>
          </p:cNvSpPr>
          <p:nvPr/>
        </p:nvSpPr>
        <p:spPr bwMode="auto">
          <a:xfrm>
            <a:off x="1223963" y="2205038"/>
            <a:ext cx="7451725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Char char="-"/>
            </a:pPr>
            <a:r>
              <a:rPr lang="en-US" altLang="zh-CN" sz="2800" b="1"/>
              <a:t> </a:t>
            </a:r>
            <a:r>
              <a:rPr lang="zh-CN" altLang="en-US" sz="2800" b="1">
                <a:latin typeface="楷体_GB2312" pitchFamily="49" charset="-122"/>
              </a:rPr>
              <a:t>一般含有左公因子的产生式形如</a:t>
            </a:r>
            <a:r>
              <a:rPr lang="zh-CN" altLang="en-US" sz="2800">
                <a:latin typeface="楷体_GB2312" pitchFamily="49" charset="-122"/>
              </a:rPr>
              <a:t> </a:t>
            </a:r>
            <a:r>
              <a:rPr lang="zh-CN" altLang="en-US" sz="2800" b="1"/>
              <a:t> </a:t>
            </a:r>
          </a:p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None/>
            </a:pPr>
            <a:endParaRPr lang="zh-CN" altLang="en-US" sz="1000" b="1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/>
              <a:t>          </a:t>
            </a:r>
            <a:r>
              <a:rPr lang="en-US" altLang="zh-CN" sz="2800"/>
              <a:t>P 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>
                <a:ea typeface="宋体" pitchFamily="2" charset="-122"/>
              </a:rPr>
              <a:t> </a:t>
            </a:r>
            <a:r>
              <a:rPr lang="en-US" altLang="zh-CN" sz="2800" b="1"/>
              <a:t>αβ</a:t>
            </a:r>
            <a:r>
              <a:rPr lang="en-US" altLang="zh-CN" sz="2800" b="1" baseline="-25000">
                <a:ea typeface="宋体" pitchFamily="2" charset="-122"/>
              </a:rPr>
              <a:t>1</a:t>
            </a:r>
            <a:r>
              <a:rPr lang="en-US" altLang="zh-CN" sz="2800" b="1">
                <a:sym typeface="Symbol" pitchFamily="18" charset="2"/>
              </a:rPr>
              <a:t></a:t>
            </a:r>
            <a:r>
              <a:rPr lang="en-US" altLang="zh-CN" sz="2800" b="1"/>
              <a:t>αβ</a:t>
            </a:r>
            <a:r>
              <a:rPr lang="en-US" altLang="zh-CN" sz="2800" b="1" baseline="-25000">
                <a:ea typeface="宋体" pitchFamily="2" charset="-122"/>
              </a:rPr>
              <a:t>2</a:t>
            </a:r>
            <a:r>
              <a:rPr lang="en-US" altLang="zh-CN" sz="2800" b="1">
                <a:sym typeface="Symbol" pitchFamily="18" charset="2"/>
              </a:rPr>
              <a:t>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sz="2800" b="1">
                <a:sym typeface="Symbol" pitchFamily="18" charset="2"/>
              </a:rPr>
              <a:t></a:t>
            </a:r>
            <a:r>
              <a:rPr lang="en-US" altLang="zh-CN" sz="2800" b="1"/>
              <a:t>αβ</a:t>
            </a:r>
            <a:r>
              <a:rPr lang="en-US" altLang="zh-CN" sz="2800" b="1" baseline="-25000">
                <a:ea typeface="宋体" pitchFamily="2" charset="-122"/>
              </a:rPr>
              <a:t>m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b="1" baseline="-25000">
                <a:ea typeface="宋体" pitchFamily="2" charset="-122"/>
              </a:rPr>
              <a:t>                          </a:t>
            </a:r>
            <a:r>
              <a:rPr lang="en-US" altLang="zh-CN" sz="2800" b="1">
                <a:sym typeface="Symbol" pitchFamily="18" charset="2"/>
              </a:rPr>
              <a:t></a:t>
            </a:r>
            <a:r>
              <a:rPr lang="el-GR" altLang="zh-CN" sz="2800" b="1">
                <a:latin typeface="楷体_GB2312" pitchFamily="49" charset="-122"/>
              </a:rPr>
              <a:t>γ</a:t>
            </a:r>
            <a:r>
              <a:rPr lang="en-US" altLang="zh-CN" sz="2800" b="1" baseline="-25000">
                <a:ea typeface="宋体" pitchFamily="2" charset="-122"/>
              </a:rPr>
              <a:t>1</a:t>
            </a:r>
            <a:r>
              <a:rPr lang="en-US" altLang="zh-CN" sz="2800" b="1">
                <a:sym typeface="Symbol" pitchFamily="18" charset="2"/>
              </a:rPr>
              <a:t></a:t>
            </a:r>
            <a:r>
              <a:rPr lang="el-GR" altLang="zh-CN" sz="2800" b="1">
                <a:latin typeface="楷体_GB2312" pitchFamily="49" charset="-122"/>
              </a:rPr>
              <a:t>γ</a:t>
            </a:r>
            <a:r>
              <a:rPr lang="en-US" altLang="zh-CN" sz="2800" b="1">
                <a:ea typeface="宋体" pitchFamily="2" charset="-122"/>
              </a:rPr>
              <a:t> </a:t>
            </a:r>
            <a:r>
              <a:rPr lang="en-US" altLang="zh-CN" sz="2800" b="1" baseline="-25000">
                <a:ea typeface="宋体" pitchFamily="2" charset="-122"/>
              </a:rPr>
              <a:t>2</a:t>
            </a:r>
            <a:r>
              <a:rPr lang="en-US" altLang="zh-CN" sz="2800" b="1">
                <a:sym typeface="Symbol" pitchFamily="18" charset="2"/>
              </a:rPr>
              <a:t>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sz="2800" b="1">
                <a:sym typeface="Symbol" pitchFamily="18" charset="2"/>
              </a:rPr>
              <a:t></a:t>
            </a:r>
            <a:r>
              <a:rPr lang="el-GR" altLang="zh-CN" sz="2800" b="1">
                <a:latin typeface="楷体_GB2312" pitchFamily="49" charset="-122"/>
              </a:rPr>
              <a:t>γ</a:t>
            </a:r>
            <a:r>
              <a:rPr lang="en-US" altLang="zh-CN" sz="2800" b="1" baseline="-25000">
                <a:ea typeface="宋体" pitchFamily="2" charset="-122"/>
              </a:rPr>
              <a:t>n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1000" b="1">
              <a:latin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b="1">
                <a:latin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</a:rPr>
              <a:t>其中，每个</a:t>
            </a:r>
            <a:r>
              <a:rPr lang="el-GR" altLang="zh-CN" sz="2800" b="1">
                <a:latin typeface="楷体_GB2312" pitchFamily="49" charset="-122"/>
              </a:rPr>
              <a:t>γ</a:t>
            </a:r>
            <a:r>
              <a:rPr lang="zh-CN" altLang="en-US" sz="2800" b="1">
                <a:latin typeface="楷体_GB2312" pitchFamily="49" charset="-122"/>
              </a:rPr>
              <a:t>不以</a:t>
            </a:r>
            <a:r>
              <a:rPr lang="en-US" altLang="zh-CN" sz="2800" b="1"/>
              <a:t>α</a:t>
            </a:r>
            <a:r>
              <a:rPr lang="zh-CN" altLang="en-US" sz="2800" b="1">
                <a:latin typeface="楷体_GB2312" pitchFamily="49" charset="-122"/>
              </a:rPr>
              <a:t>开头</a:t>
            </a:r>
            <a:r>
              <a:rPr lang="en-US" altLang="zh-CN" sz="2800" b="1">
                <a:latin typeface="楷体_GB2312" pitchFamily="49" charset="-122"/>
              </a:rPr>
              <a:t>.</a:t>
            </a:r>
            <a:r>
              <a:rPr lang="zh-CN" altLang="en-US" sz="2800" b="1"/>
              <a:t>提取左公共因子，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/>
              <a:t>  产生式改写成：</a:t>
            </a:r>
            <a:endParaRPr lang="zh-CN" altLang="en-US" sz="1000" b="1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zh-CN" altLang="en-US" sz="2800">
                <a:solidFill>
                  <a:schemeClr val="tx1"/>
                </a:solidFill>
                <a:ea typeface="宋体" pitchFamily="2" charset="-122"/>
              </a:rPr>
              <a:t>          </a:t>
            </a:r>
            <a:r>
              <a:rPr kumimoji="0" lang="en-US" altLang="zh-CN" sz="2800">
                <a:solidFill>
                  <a:schemeClr val="tx1"/>
                </a:solidFill>
                <a:ea typeface="宋体" pitchFamily="2" charset="-122"/>
              </a:rPr>
              <a:t>P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b="1"/>
              <a:t>α</a:t>
            </a:r>
            <a:r>
              <a:rPr lang="en-US" altLang="zh-CN" sz="2800"/>
              <a:t>Q</a:t>
            </a:r>
            <a:r>
              <a:rPr lang="en-US" altLang="zh-CN" sz="2800" b="1">
                <a:sym typeface="Symbol" pitchFamily="18" charset="2"/>
              </a:rPr>
              <a:t></a:t>
            </a:r>
            <a:r>
              <a:rPr lang="el-GR" altLang="zh-CN" sz="2800" b="1">
                <a:latin typeface="楷体_GB2312" pitchFamily="49" charset="-122"/>
              </a:rPr>
              <a:t>γ</a:t>
            </a:r>
            <a:r>
              <a:rPr lang="en-US" altLang="zh-CN" sz="2800" b="1" baseline="-25000">
                <a:ea typeface="宋体" pitchFamily="2" charset="-122"/>
              </a:rPr>
              <a:t>1</a:t>
            </a:r>
            <a:r>
              <a:rPr lang="en-US" altLang="zh-CN" sz="2800" b="1">
                <a:sym typeface="Symbol" pitchFamily="18" charset="2"/>
              </a:rPr>
              <a:t></a:t>
            </a:r>
            <a:r>
              <a:rPr lang="el-GR" altLang="zh-CN" sz="2800" b="1">
                <a:latin typeface="楷体_GB2312" pitchFamily="49" charset="-122"/>
              </a:rPr>
              <a:t>γ</a:t>
            </a:r>
            <a:r>
              <a:rPr lang="en-US" altLang="zh-CN" sz="2800" b="1">
                <a:ea typeface="宋体" pitchFamily="2" charset="-122"/>
              </a:rPr>
              <a:t> </a:t>
            </a:r>
            <a:r>
              <a:rPr lang="en-US" altLang="zh-CN" sz="2800" b="1" baseline="-25000">
                <a:ea typeface="宋体" pitchFamily="2" charset="-122"/>
              </a:rPr>
              <a:t>2</a:t>
            </a:r>
            <a:r>
              <a:rPr lang="en-US" altLang="zh-CN" sz="2800" b="1">
                <a:sym typeface="Symbol" pitchFamily="18" charset="2"/>
              </a:rPr>
              <a:t>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sz="2800" b="1">
                <a:sym typeface="Symbol" pitchFamily="18" charset="2"/>
              </a:rPr>
              <a:t></a:t>
            </a:r>
            <a:r>
              <a:rPr lang="el-GR" altLang="zh-CN" sz="2800" b="1">
                <a:latin typeface="楷体_GB2312" pitchFamily="49" charset="-122"/>
              </a:rPr>
              <a:t>γ</a:t>
            </a:r>
            <a:r>
              <a:rPr lang="en-US" altLang="zh-CN" sz="2800" b="1" baseline="-25000">
                <a:ea typeface="宋体" pitchFamily="2" charset="-122"/>
              </a:rPr>
              <a:t>n</a:t>
            </a:r>
            <a:endParaRPr lang="en-US" altLang="zh-CN" sz="2800">
              <a:solidFill>
                <a:schemeClr val="tx1"/>
              </a:solidFill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      </a:t>
            </a:r>
            <a:r>
              <a:rPr lang="en-US" altLang="zh-CN" sz="2800"/>
              <a:t>Q 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b="1"/>
              <a:t>β</a:t>
            </a:r>
            <a:r>
              <a:rPr lang="en-US" altLang="zh-CN" sz="2800" b="1" baseline="-25000">
                <a:ea typeface="宋体" pitchFamily="2" charset="-122"/>
              </a:rPr>
              <a:t>1</a:t>
            </a:r>
            <a:r>
              <a:rPr lang="en-US" altLang="zh-CN" sz="2800" b="1">
                <a:sym typeface="Symbol" pitchFamily="18" charset="2"/>
              </a:rPr>
              <a:t></a:t>
            </a:r>
            <a:r>
              <a:rPr lang="en-US" altLang="zh-CN" sz="2800" b="1"/>
              <a:t>β</a:t>
            </a:r>
            <a:r>
              <a:rPr lang="en-US" altLang="zh-CN" sz="2800" b="1" baseline="-25000">
                <a:ea typeface="宋体" pitchFamily="2" charset="-122"/>
              </a:rPr>
              <a:t>2</a:t>
            </a:r>
            <a:r>
              <a:rPr lang="en-US" altLang="zh-CN" sz="2800" b="1">
                <a:sym typeface="Symbol" pitchFamily="18" charset="2"/>
              </a:rPr>
              <a:t>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sz="2800" b="1">
                <a:sym typeface="Symbol" pitchFamily="18" charset="2"/>
              </a:rPr>
              <a:t></a:t>
            </a:r>
            <a:r>
              <a:rPr lang="en-US" altLang="zh-CN" sz="2800" b="1"/>
              <a:t>β</a:t>
            </a:r>
            <a:r>
              <a:rPr lang="en-US" altLang="zh-CN" sz="2800" b="1" baseline="-25000">
                <a:ea typeface="宋体" pitchFamily="2" charset="-122"/>
              </a:rPr>
              <a:t>m</a:t>
            </a:r>
          </a:p>
        </p:txBody>
      </p:sp>
    </p:spTree>
  </p:cSld>
  <p:clrMapOvr>
    <a:masterClrMapping/>
  </p:clrMapOvr>
  <p:transition spd="med">
    <p:wipe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1476375" y="188913"/>
            <a:ext cx="58308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文法变换：提取左公因子</a:t>
            </a:r>
          </a:p>
        </p:txBody>
      </p:sp>
      <p:sp>
        <p:nvSpPr>
          <p:cNvPr id="7885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5" name="Rectangle 10"/>
          <p:cNvSpPr>
            <a:spLocks noChangeArrowheads="1"/>
          </p:cNvSpPr>
          <p:nvPr/>
        </p:nvSpPr>
        <p:spPr bwMode="auto">
          <a:xfrm>
            <a:off x="1476375" y="2133600"/>
            <a:ext cx="7272338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Char char="-"/>
            </a:pPr>
            <a:r>
              <a:rPr lang="en-US" altLang="zh-CN" sz="2800" b="1"/>
              <a:t> </a:t>
            </a:r>
            <a:r>
              <a:rPr lang="zh-CN" altLang="en-US" sz="2800" b="1"/>
              <a:t>对文法 </a:t>
            </a:r>
            <a:r>
              <a:rPr lang="en-US" altLang="zh-CN" sz="2800"/>
              <a:t>G(S):</a:t>
            </a:r>
            <a:r>
              <a:rPr lang="en-US" altLang="zh-CN" sz="2800" b="1"/>
              <a:t> </a:t>
            </a:r>
          </a:p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None/>
            </a:pPr>
            <a:endParaRPr lang="en-US" altLang="zh-CN" sz="1000" b="1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b="1"/>
              <a:t>           </a:t>
            </a:r>
            <a:r>
              <a:rPr lang="en-US" altLang="zh-CN" sz="2800"/>
              <a:t>S </a:t>
            </a:r>
            <a:r>
              <a:rPr lang="en-US" altLang="zh-CN" sz="2800">
                <a:sym typeface="Symbol" pitchFamily="18" charset="2"/>
              </a:rPr>
              <a:t></a:t>
            </a:r>
            <a:r>
              <a:rPr lang="en-US" altLang="zh-CN" sz="2800"/>
              <a:t> </a:t>
            </a:r>
            <a:r>
              <a:rPr lang="en-US" altLang="zh-CN" sz="2800" u="sng"/>
              <a:t>if</a:t>
            </a:r>
            <a:r>
              <a:rPr lang="en-US" altLang="zh-CN" sz="2800"/>
              <a:t> C t S </a:t>
            </a:r>
            <a:r>
              <a:rPr lang="en-US" altLang="zh-CN" sz="2800">
                <a:sym typeface="Symbol" pitchFamily="18" charset="2"/>
              </a:rPr>
              <a:t></a:t>
            </a:r>
            <a:r>
              <a:rPr lang="en-US" altLang="zh-CN" sz="2800"/>
              <a:t> </a:t>
            </a:r>
            <a:r>
              <a:rPr lang="en-US" altLang="zh-CN" sz="2800" u="sng"/>
              <a:t>if</a:t>
            </a:r>
            <a:r>
              <a:rPr lang="en-US" altLang="zh-CN" sz="2800"/>
              <a:t> C t S e 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/>
              <a:t>           C </a:t>
            </a:r>
            <a:r>
              <a:rPr lang="en-US" altLang="zh-CN" sz="2800">
                <a:sym typeface="Symbol" pitchFamily="18" charset="2"/>
              </a:rPr>
              <a:t></a:t>
            </a:r>
            <a:r>
              <a:rPr lang="en-US" altLang="zh-CN" sz="2800"/>
              <a:t> b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100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b="1"/>
              <a:t>     </a:t>
            </a:r>
            <a:r>
              <a:rPr lang="zh-CN" altLang="en-US" sz="2800" b="1"/>
              <a:t>提取左公因子后，可改写为文法</a:t>
            </a:r>
            <a:r>
              <a:rPr lang="en-US" altLang="zh-CN" sz="2800"/>
              <a:t>G’(S)</a:t>
            </a:r>
            <a:r>
              <a:rPr lang="zh-CN" altLang="en-US" sz="2800"/>
              <a:t>：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zh-CN" altLang="en-US" sz="100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/>
              <a:t>           </a:t>
            </a:r>
            <a:r>
              <a:rPr lang="en-US" altLang="zh-CN" sz="2800"/>
              <a:t>S </a:t>
            </a:r>
            <a:r>
              <a:rPr lang="en-US" altLang="zh-CN" sz="2800">
                <a:sym typeface="Symbol" pitchFamily="18" charset="2"/>
              </a:rPr>
              <a:t></a:t>
            </a:r>
            <a:r>
              <a:rPr lang="en-US" altLang="zh-CN" sz="2800"/>
              <a:t> </a:t>
            </a:r>
            <a:r>
              <a:rPr lang="en-US" altLang="zh-CN" sz="2800" u="sng"/>
              <a:t>if</a:t>
            </a:r>
            <a:r>
              <a:rPr lang="en-US" altLang="zh-CN" sz="2800"/>
              <a:t> C t S A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/>
              <a:t>           A </a:t>
            </a:r>
            <a:r>
              <a:rPr lang="en-US" altLang="zh-CN" sz="2800">
                <a:sym typeface="Symbol" pitchFamily="18" charset="2"/>
              </a:rPr>
              <a:t></a:t>
            </a:r>
            <a:r>
              <a:rPr lang="en-US" altLang="zh-CN" sz="2800"/>
              <a:t> e S </a:t>
            </a:r>
            <a:r>
              <a:rPr lang="en-US" altLang="zh-CN" sz="2800">
                <a:sym typeface="Symbol" pitchFamily="18" charset="2"/>
              </a:rPr>
              <a:t></a:t>
            </a:r>
            <a:r>
              <a:rPr lang="en-US" altLang="zh-CN" sz="2800"/>
              <a:t> </a:t>
            </a:r>
            <a:r>
              <a:rPr lang="en-US" altLang="zh-CN" sz="2800">
                <a:sym typeface="Symbol" pitchFamily="18" charset="2"/>
              </a:rPr>
              <a:t></a:t>
            </a:r>
            <a:r>
              <a:rPr lang="en-US" altLang="zh-CN" sz="2800"/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/>
              <a:t>           C </a:t>
            </a:r>
            <a:r>
              <a:rPr lang="en-US" altLang="zh-CN" sz="2800">
                <a:sym typeface="Symbol" pitchFamily="18" charset="2"/>
              </a:rPr>
              <a:t></a:t>
            </a:r>
            <a:r>
              <a:rPr lang="en-US" altLang="zh-CN" sz="2800"/>
              <a:t> b</a:t>
            </a:r>
          </a:p>
        </p:txBody>
      </p:sp>
      <p:sp>
        <p:nvSpPr>
          <p:cNvPr id="78856" name="Text Box 11"/>
          <p:cNvSpPr txBox="1">
            <a:spLocks noChangeArrowheads="1"/>
          </p:cNvSpPr>
          <p:nvPr/>
        </p:nvSpPr>
        <p:spPr bwMode="auto">
          <a:xfrm>
            <a:off x="827088" y="1336675"/>
            <a:ext cx="79200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</a:rPr>
              <a:t>提取左公因子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</a:p>
        </p:txBody>
      </p:sp>
    </p:spTree>
  </p:cSld>
  <p:clrMapOvr>
    <a:masterClrMapping/>
  </p:clrMapOvr>
  <p:transition spd="med">
    <p:wipe dir="r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4"/>
          <p:cNvSpPr>
            <a:spLocks noChangeArrowheads="1"/>
          </p:cNvSpPr>
          <p:nvPr/>
        </p:nvSpPr>
        <p:spPr bwMode="auto">
          <a:xfrm>
            <a:off x="1476375" y="188913"/>
            <a:ext cx="23749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文法变换</a:t>
            </a:r>
          </a:p>
        </p:txBody>
      </p:sp>
      <p:sp>
        <p:nvSpPr>
          <p:cNvPr id="7987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9" name="Text Box 10"/>
          <p:cNvSpPr txBox="1">
            <a:spLocks noChangeArrowheads="1"/>
          </p:cNvSpPr>
          <p:nvPr/>
        </p:nvSpPr>
        <p:spPr bwMode="auto">
          <a:xfrm>
            <a:off x="827088" y="1336675"/>
            <a:ext cx="79200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举例：</a:t>
            </a:r>
            <a:r>
              <a:rPr lang="zh-CN" altLang="en-US" sz="2800" b="1"/>
              <a:t>许多文法在消除左递归和提取左公因</a:t>
            </a:r>
          </a:p>
          <a:p>
            <a:r>
              <a:rPr lang="zh-CN" altLang="en-US" sz="2800" b="1"/>
              <a:t>     子后可以变换为</a:t>
            </a:r>
            <a:r>
              <a:rPr lang="en-US" altLang="zh-CN" sz="2800"/>
              <a:t>LL(1)</a:t>
            </a:r>
            <a:r>
              <a:rPr lang="zh-CN" altLang="en-US" sz="2800" b="1"/>
              <a:t>文法</a:t>
            </a:r>
          </a:p>
        </p:txBody>
      </p:sp>
      <p:sp>
        <p:nvSpPr>
          <p:cNvPr id="79880" name="Rectangle 11"/>
          <p:cNvSpPr>
            <a:spLocks noChangeArrowheads="1"/>
          </p:cNvSpPr>
          <p:nvPr/>
        </p:nvSpPr>
        <p:spPr bwMode="auto">
          <a:xfrm>
            <a:off x="1331913" y="2492375"/>
            <a:ext cx="6983412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100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/>
              <a:t>可验证如下文法</a:t>
            </a:r>
            <a:r>
              <a:rPr lang="zh-CN" altLang="en-US" sz="2800"/>
              <a:t> </a:t>
            </a:r>
            <a:r>
              <a:rPr lang="en-US" altLang="zh-CN" sz="2800"/>
              <a:t>G[E]</a:t>
            </a:r>
            <a:r>
              <a:rPr lang="zh-CN" altLang="en-US" sz="2800" b="1"/>
              <a:t>是</a:t>
            </a:r>
            <a:r>
              <a:rPr lang="en-US" altLang="zh-CN" sz="2800"/>
              <a:t>LL(1)</a:t>
            </a:r>
            <a:r>
              <a:rPr lang="zh-CN" altLang="en-US" sz="2800" b="1"/>
              <a:t>文法</a:t>
            </a:r>
            <a:r>
              <a:rPr lang="en-US" altLang="zh-CN" sz="2800" b="1"/>
              <a:t>: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1000" b="1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/>
              <a:t>       (1)    E 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/>
              <a:t> TE’       (2)   E’ 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/>
              <a:t> </a:t>
            </a:r>
            <a:r>
              <a:rPr lang="en-US" altLang="zh-CN" sz="2800">
                <a:sym typeface="Symbol" pitchFamily="18" charset="2"/>
              </a:rPr>
              <a:t></a:t>
            </a:r>
            <a:r>
              <a:rPr lang="en-US" altLang="zh-CN" sz="2800"/>
              <a:t> TE’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/>
              <a:t>       (3)    E’ 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/>
              <a:t> </a:t>
            </a:r>
            <a:r>
              <a:rPr lang="en-US" altLang="zh-CN" sz="2800">
                <a:sym typeface="Symbol" pitchFamily="18" charset="2"/>
              </a:rPr>
              <a:t></a:t>
            </a:r>
            <a:r>
              <a:rPr lang="en-US" altLang="zh-CN" sz="2800"/>
              <a:t>          (4)   T 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/>
              <a:t> FT’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/>
              <a:t>       (5)    T’ 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/>
              <a:t> </a:t>
            </a:r>
            <a:r>
              <a:rPr lang="en-US" altLang="zh-CN" sz="2800">
                <a:sym typeface="Symbol" pitchFamily="18" charset="2"/>
              </a:rPr>
              <a:t> </a:t>
            </a:r>
            <a:r>
              <a:rPr lang="en-US" altLang="zh-CN" sz="2800"/>
              <a:t>FT’    (6)  T’ 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/>
              <a:t> </a:t>
            </a:r>
            <a:r>
              <a:rPr lang="en-US" altLang="zh-CN" sz="2800">
                <a:sym typeface="Symbol" pitchFamily="18" charset="2"/>
              </a:rPr>
              <a:t></a:t>
            </a:r>
            <a:endParaRPr lang="en-US" altLang="zh-CN" sz="280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/>
              <a:t>       (7)    F → (E)        (8)   F →a</a:t>
            </a:r>
          </a:p>
        </p:txBody>
      </p:sp>
    </p:spTree>
  </p:cSld>
  <p:clrMapOvr>
    <a:masterClrMapping/>
  </p:clrMapOvr>
  <p:transition spd="med">
    <p:wipe dir="r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"/>
          <p:cNvSpPr>
            <a:spLocks noChangeArrowheads="1"/>
          </p:cNvSpPr>
          <p:nvPr/>
        </p:nvSpPr>
        <p:spPr bwMode="auto">
          <a:xfrm>
            <a:off x="1476375" y="188913"/>
            <a:ext cx="23749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文法变换</a:t>
            </a:r>
          </a:p>
        </p:txBody>
      </p:sp>
      <p:sp>
        <p:nvSpPr>
          <p:cNvPr id="8089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3" name="Text Box 9"/>
          <p:cNvSpPr txBox="1">
            <a:spLocks noChangeArrowheads="1"/>
          </p:cNvSpPr>
          <p:nvPr/>
        </p:nvSpPr>
        <p:spPr bwMode="auto">
          <a:xfrm>
            <a:off x="827088" y="1336675"/>
            <a:ext cx="79200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举例：</a:t>
            </a:r>
            <a:r>
              <a:rPr lang="zh-CN" altLang="en-US" sz="3200" b="1"/>
              <a:t>不含左递归和左公因子的文法</a:t>
            </a:r>
          </a:p>
          <a:p>
            <a:r>
              <a:rPr lang="zh-CN" altLang="en-US" sz="3200" b="1"/>
              <a:t>                不一定是</a:t>
            </a:r>
            <a:r>
              <a:rPr lang="en-US" altLang="zh-CN" sz="3200"/>
              <a:t>LL(1)</a:t>
            </a:r>
            <a:r>
              <a:rPr lang="zh-CN" altLang="en-US" sz="3200" b="1"/>
              <a:t>文法</a:t>
            </a:r>
          </a:p>
        </p:txBody>
      </p:sp>
      <p:sp>
        <p:nvSpPr>
          <p:cNvPr id="498700" name="Rectangle 12"/>
          <p:cNvSpPr>
            <a:spLocks noChangeArrowheads="1"/>
          </p:cNvSpPr>
          <p:nvPr/>
        </p:nvSpPr>
        <p:spPr bwMode="auto">
          <a:xfrm>
            <a:off x="4716463" y="2709863"/>
            <a:ext cx="4105275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/>
              <a:t>    First</a:t>
            </a:r>
            <a:r>
              <a:rPr lang="zh-CN" altLang="en-US" sz="2800" b="1"/>
              <a:t>集</a:t>
            </a:r>
            <a:r>
              <a:rPr lang="zh-CN" altLang="en-US" sz="2800"/>
              <a:t>           </a:t>
            </a:r>
            <a:r>
              <a:rPr lang="en-US" altLang="zh-CN" sz="2800"/>
              <a:t>Follow</a:t>
            </a:r>
            <a:r>
              <a:rPr lang="zh-CN" altLang="en-US" sz="2800" b="1"/>
              <a:t>集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u="sng"/>
              <a:t>if</a:t>
            </a:r>
            <a:r>
              <a:rPr lang="en-US" altLang="zh-CN" sz="2800"/>
              <a:t> C t S A : {</a:t>
            </a:r>
            <a:r>
              <a:rPr lang="en-US" altLang="zh-CN" sz="2800" u="sng"/>
              <a:t>if</a:t>
            </a:r>
            <a:r>
              <a:rPr lang="en-US" altLang="zh-CN" sz="2800"/>
              <a:t>}     S: {#,e}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/>
              <a:t>eS:   {e}              A: {#,e}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/>
              <a:t>b      {b}              C: { t }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80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80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/>
              <a:t>M[A,e] = {A→e S</a:t>
            </a:r>
            <a:r>
              <a:rPr lang="zh-CN" altLang="en-US" sz="2800"/>
              <a:t>，</a:t>
            </a:r>
            <a:r>
              <a:rPr lang="en-US" altLang="zh-CN" sz="2800"/>
              <a:t>A→</a:t>
            </a:r>
            <a:r>
              <a:rPr lang="en-US" altLang="zh-CN" sz="2800">
                <a:sym typeface="Symbol" pitchFamily="18" charset="2"/>
              </a:rPr>
              <a:t></a:t>
            </a:r>
            <a:r>
              <a:rPr lang="en-US" altLang="zh-CN" sz="2800"/>
              <a:t>}</a:t>
            </a:r>
          </a:p>
        </p:txBody>
      </p:sp>
      <p:sp>
        <p:nvSpPr>
          <p:cNvPr id="498701" name="Rectangle 13"/>
          <p:cNvSpPr>
            <a:spLocks noChangeArrowheads="1"/>
          </p:cNvSpPr>
          <p:nvPr/>
        </p:nvSpPr>
        <p:spPr bwMode="auto">
          <a:xfrm>
            <a:off x="1116013" y="2636838"/>
            <a:ext cx="3313112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None/>
            </a:pPr>
            <a:r>
              <a:rPr lang="en-US" altLang="zh-CN" sz="2800"/>
              <a:t>  S </a:t>
            </a:r>
            <a:r>
              <a:rPr lang="en-US" altLang="zh-CN" sz="2800">
                <a:sym typeface="Symbol" pitchFamily="18" charset="2"/>
              </a:rPr>
              <a:t></a:t>
            </a:r>
            <a:r>
              <a:rPr lang="en-US" altLang="zh-CN" sz="2800"/>
              <a:t> </a:t>
            </a:r>
            <a:r>
              <a:rPr lang="en-US" altLang="zh-CN" sz="2800" u="sng"/>
              <a:t>if</a:t>
            </a:r>
            <a:r>
              <a:rPr lang="en-US" altLang="zh-CN" sz="2800"/>
              <a:t> C t S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sym typeface="Symbol" pitchFamily="18" charset="2"/>
              </a:rPr>
              <a:t>       </a:t>
            </a:r>
            <a:r>
              <a:rPr lang="en-US" altLang="zh-CN" sz="2800"/>
              <a:t> </a:t>
            </a:r>
            <a:r>
              <a:rPr lang="en-US" altLang="zh-CN" sz="2800" u="sng"/>
              <a:t>if</a:t>
            </a:r>
            <a:r>
              <a:rPr lang="en-US" altLang="zh-CN" sz="2800"/>
              <a:t> C t S e 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/>
              <a:t>  C </a:t>
            </a:r>
            <a:r>
              <a:rPr lang="en-US" altLang="zh-CN" sz="2800">
                <a:sym typeface="Symbol" pitchFamily="18" charset="2"/>
              </a:rPr>
              <a:t></a:t>
            </a:r>
            <a:r>
              <a:rPr lang="en-US" altLang="zh-CN" sz="2800"/>
              <a:t> b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100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/>
              <a:t>提取左公因子后：</a:t>
            </a:r>
            <a:endParaRPr lang="zh-CN" altLang="en-US" sz="280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zh-CN" altLang="en-US" sz="100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/>
              <a:t>  </a:t>
            </a:r>
            <a:r>
              <a:rPr lang="en-US" altLang="zh-CN" sz="2800"/>
              <a:t>S </a:t>
            </a:r>
            <a:r>
              <a:rPr lang="en-US" altLang="zh-CN" sz="2800">
                <a:sym typeface="Symbol" pitchFamily="18" charset="2"/>
              </a:rPr>
              <a:t></a:t>
            </a:r>
            <a:r>
              <a:rPr lang="en-US" altLang="zh-CN" sz="2800"/>
              <a:t> </a:t>
            </a:r>
            <a:r>
              <a:rPr lang="en-US" altLang="zh-CN" sz="2800" u="sng"/>
              <a:t>if</a:t>
            </a:r>
            <a:r>
              <a:rPr lang="en-US" altLang="zh-CN" sz="2800"/>
              <a:t> C t S A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/>
              <a:t>  A </a:t>
            </a:r>
            <a:r>
              <a:rPr lang="en-US" altLang="zh-CN" sz="2800">
                <a:sym typeface="Symbol" pitchFamily="18" charset="2"/>
              </a:rPr>
              <a:t></a:t>
            </a:r>
            <a:r>
              <a:rPr lang="en-US" altLang="zh-CN" sz="2800"/>
              <a:t> e S </a:t>
            </a:r>
            <a:r>
              <a:rPr lang="en-US" altLang="zh-CN" sz="2800">
                <a:sym typeface="Symbol" pitchFamily="18" charset="2"/>
              </a:rPr>
              <a:t></a:t>
            </a:r>
            <a:r>
              <a:rPr lang="en-US" altLang="zh-CN" sz="2800"/>
              <a:t> </a:t>
            </a:r>
            <a:r>
              <a:rPr lang="en-US" altLang="zh-CN" sz="2800">
                <a:sym typeface="Symbol" pitchFamily="18" charset="2"/>
              </a:rPr>
              <a:t></a:t>
            </a:r>
            <a:r>
              <a:rPr lang="en-US" altLang="zh-CN" sz="2800"/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/>
              <a:t>  C </a:t>
            </a:r>
            <a:r>
              <a:rPr lang="en-US" altLang="zh-CN" sz="2800">
                <a:sym typeface="Symbol" pitchFamily="18" charset="2"/>
              </a:rPr>
              <a:t></a:t>
            </a:r>
            <a:r>
              <a:rPr lang="en-US" altLang="zh-CN" sz="2800"/>
              <a:t> b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98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98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98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98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498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498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98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498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498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4"/>
          <p:cNvSpPr>
            <a:spLocks noChangeArrowheads="1"/>
          </p:cNvSpPr>
          <p:nvPr/>
        </p:nvSpPr>
        <p:spPr bwMode="auto">
          <a:xfrm>
            <a:off x="1476375" y="188913"/>
            <a:ext cx="23749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文法变换</a:t>
            </a:r>
          </a:p>
        </p:txBody>
      </p:sp>
      <p:sp>
        <p:nvSpPr>
          <p:cNvPr id="81923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7" name="Text Box 9"/>
          <p:cNvSpPr txBox="1">
            <a:spLocks noChangeArrowheads="1"/>
          </p:cNvSpPr>
          <p:nvPr/>
        </p:nvSpPr>
        <p:spPr bwMode="auto">
          <a:xfrm>
            <a:off x="827088" y="1336675"/>
            <a:ext cx="792003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</a:rPr>
              <a:t>问题探讨</a:t>
            </a:r>
            <a:r>
              <a:rPr lang="en-US" altLang="zh-CN" sz="3200" b="1" dirty="0">
                <a:solidFill>
                  <a:srgbClr val="800080"/>
                </a:solidFill>
              </a:rPr>
              <a:t>. X=</a:t>
            </a:r>
            <a:r>
              <a:rPr lang="en-US" altLang="zh-CN" sz="3200" dirty="0"/>
              <a:t> A</a:t>
            </a:r>
            <a:r>
              <a:rPr lang="en-US" altLang="zh-CN" sz="3200" b="1" dirty="0">
                <a:solidFill>
                  <a:srgbClr val="800080"/>
                </a:solidFill>
              </a:rPr>
              <a:t>. a=</a:t>
            </a:r>
            <a:r>
              <a:rPr lang="en-US" altLang="zh-CN" sz="3200" dirty="0">
                <a:solidFill>
                  <a:srgbClr val="FF0000"/>
                </a:solidFill>
              </a:rPr>
              <a:t> e </a:t>
            </a:r>
            <a:r>
              <a:rPr lang="en-US" altLang="zh-CN" sz="3200" u="sng" dirty="0">
                <a:solidFill>
                  <a:srgbClr val="FF0000"/>
                </a:solidFill>
              </a:rPr>
              <a:t> </a:t>
            </a:r>
            <a:endParaRPr lang="zh-CN" altLang="en-US" sz="3200" b="1" dirty="0">
              <a:solidFill>
                <a:srgbClr val="800080"/>
              </a:solidFill>
            </a:endParaRPr>
          </a:p>
          <a:p>
            <a:endParaRPr lang="zh-CN" altLang="en-US" sz="1000" b="1" dirty="0">
              <a:solidFill>
                <a:srgbClr val="800080"/>
              </a:solidFill>
            </a:endParaRPr>
          </a:p>
          <a:p>
            <a:r>
              <a:rPr lang="zh-CN" altLang="en-US" sz="3200" b="1" dirty="0"/>
              <a:t>    某些非</a:t>
            </a:r>
            <a:r>
              <a:rPr lang="en-US" altLang="zh-CN" sz="2800" dirty="0"/>
              <a:t>LL(1)</a:t>
            </a:r>
            <a:r>
              <a:rPr lang="zh-CN" altLang="en-US" sz="2800" b="1" dirty="0"/>
              <a:t>的文法也可采用</a:t>
            </a:r>
            <a:r>
              <a:rPr lang="en-US" altLang="zh-CN" sz="2800" dirty="0"/>
              <a:t>LL(1)</a:t>
            </a:r>
            <a:r>
              <a:rPr lang="zh-CN" altLang="en-US" sz="2800" b="1" dirty="0"/>
              <a:t>分析方法</a:t>
            </a:r>
          </a:p>
        </p:txBody>
      </p:sp>
      <p:sp>
        <p:nvSpPr>
          <p:cNvPr id="81928" name="Rectangle 11"/>
          <p:cNvSpPr>
            <a:spLocks noChangeArrowheads="1"/>
          </p:cNvSpPr>
          <p:nvPr/>
        </p:nvSpPr>
        <p:spPr bwMode="auto">
          <a:xfrm>
            <a:off x="5029773" y="1813981"/>
            <a:ext cx="3781425" cy="2087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dirty="0"/>
              <a:t>S </a:t>
            </a:r>
            <a:r>
              <a:rPr lang="en-US" altLang="zh-CN" dirty="0">
                <a:sym typeface="Symbol" pitchFamily="18" charset="2"/>
              </a:rPr>
              <a:t>=&gt;</a:t>
            </a:r>
            <a:r>
              <a:rPr lang="en-US" altLang="zh-CN" dirty="0"/>
              <a:t> </a:t>
            </a:r>
            <a:r>
              <a:rPr lang="en-US" altLang="zh-CN" u="sng" dirty="0"/>
              <a:t>if</a:t>
            </a:r>
            <a:r>
              <a:rPr lang="en-US" altLang="zh-CN" dirty="0"/>
              <a:t> C t S</a:t>
            </a:r>
            <a:r>
              <a:rPr lang="en-US" altLang="zh-CN" dirty="0">
                <a:sym typeface="Symbol" pitchFamily="18" charset="2"/>
              </a:rPr>
              <a:t>=&gt;</a:t>
            </a:r>
            <a:r>
              <a:rPr lang="en-US" altLang="zh-CN" dirty="0"/>
              <a:t> </a:t>
            </a:r>
            <a:r>
              <a:rPr lang="en-US" altLang="zh-CN" u="sng" dirty="0"/>
              <a:t>if</a:t>
            </a:r>
            <a:r>
              <a:rPr lang="en-US" altLang="zh-CN" dirty="0"/>
              <a:t> b t 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dirty="0">
                <a:sym typeface="Symbol" pitchFamily="18" charset="2"/>
              </a:rPr>
              <a:t>=&gt;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dirty="0" err="1"/>
              <a:t>Ast</a:t>
            </a:r>
            <a:r>
              <a:rPr lang="en-US" altLang="zh-CN" dirty="0"/>
              <a:t> C </a:t>
            </a:r>
            <a:r>
              <a:rPr lang="en-US" altLang="zh-CN" u="sng" dirty="0"/>
              <a:t>if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dirty="0" err="1"/>
              <a:t>Ast</a:t>
            </a:r>
            <a:r>
              <a:rPr lang="en-US" altLang="zh-CN" dirty="0"/>
              <a:t> b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dirty="0"/>
              <a:t>#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u="sng" dirty="0"/>
              <a:t>if</a:t>
            </a:r>
            <a:r>
              <a:rPr lang="en-US" altLang="zh-CN" dirty="0"/>
              <a:t> b t </a:t>
            </a:r>
            <a:r>
              <a:rPr lang="en-US" altLang="zh-CN" u="sng" dirty="0">
                <a:solidFill>
                  <a:srgbClr val="FF0000"/>
                </a:solidFill>
              </a:rPr>
              <a:t>if</a:t>
            </a:r>
            <a:r>
              <a:rPr lang="en-US" altLang="zh-CN" dirty="0">
                <a:solidFill>
                  <a:srgbClr val="FF0000"/>
                </a:solidFill>
              </a:rPr>
              <a:t> C t S </a:t>
            </a:r>
            <a:r>
              <a:rPr lang="en-US" altLang="zh-CN" dirty="0"/>
              <a:t>e 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u="sng" dirty="0"/>
              <a:t>if</a:t>
            </a:r>
            <a:r>
              <a:rPr lang="en-US" altLang="zh-CN" dirty="0"/>
              <a:t> b t </a:t>
            </a:r>
            <a:r>
              <a:rPr lang="en-US" altLang="zh-CN" dirty="0">
                <a:solidFill>
                  <a:srgbClr val="FF0000"/>
                </a:solidFill>
              </a:rPr>
              <a:t>S </a:t>
            </a:r>
            <a:r>
              <a:rPr lang="en-US" altLang="zh-CN" dirty="0"/>
              <a:t>e 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80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dirty="0"/>
              <a:t>M[</a:t>
            </a:r>
            <a:r>
              <a:rPr lang="en-US" altLang="zh-CN" sz="2800" dirty="0" err="1"/>
              <a:t>A,e</a:t>
            </a:r>
            <a:r>
              <a:rPr lang="en-US" altLang="zh-CN" sz="2800" dirty="0"/>
              <a:t>] = {</a:t>
            </a:r>
            <a:r>
              <a:rPr lang="en-US" altLang="zh-CN" sz="2800" dirty="0">
                <a:solidFill>
                  <a:srgbClr val="800080"/>
                </a:solidFill>
              </a:rPr>
              <a:t>A </a:t>
            </a:r>
            <a:r>
              <a:rPr lang="en-US" altLang="zh-CN" sz="2800" dirty="0">
                <a:solidFill>
                  <a:srgbClr val="800080"/>
                </a:solidFill>
                <a:sym typeface="Symbol" pitchFamily="18" charset="2"/>
              </a:rPr>
              <a:t></a:t>
            </a:r>
            <a:r>
              <a:rPr lang="en-US" altLang="zh-CN" sz="2800" dirty="0">
                <a:solidFill>
                  <a:srgbClr val="800080"/>
                </a:solidFill>
              </a:rPr>
              <a:t> e S</a:t>
            </a:r>
            <a:r>
              <a:rPr lang="zh-CN" altLang="en-US" sz="2800" dirty="0"/>
              <a:t>，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dirty="0"/>
              <a:t>                </a:t>
            </a:r>
            <a:r>
              <a:rPr lang="en-US" altLang="zh-CN" sz="2800" dirty="0"/>
              <a:t>A </a:t>
            </a:r>
            <a:r>
              <a:rPr lang="en-US" altLang="zh-CN" sz="2800" dirty="0">
                <a:sym typeface="Symbol" pitchFamily="18" charset="2"/>
              </a:rPr>
              <a:t>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itchFamily="18" charset="2"/>
              </a:rPr>
              <a:t></a:t>
            </a:r>
            <a:r>
              <a:rPr lang="en-US" altLang="zh-CN" sz="2800" dirty="0"/>
              <a:t> }</a:t>
            </a:r>
          </a:p>
        </p:txBody>
      </p:sp>
      <p:sp>
        <p:nvSpPr>
          <p:cNvPr id="81929" name="Rectangle 12"/>
          <p:cNvSpPr>
            <a:spLocks noChangeArrowheads="1"/>
          </p:cNvSpPr>
          <p:nvPr/>
        </p:nvSpPr>
        <p:spPr bwMode="auto">
          <a:xfrm>
            <a:off x="1116013" y="2709863"/>
            <a:ext cx="3313112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None/>
            </a:pPr>
            <a:r>
              <a:rPr lang="en-US" altLang="zh-CN" sz="2800" dirty="0"/>
              <a:t>  S </a:t>
            </a:r>
            <a:r>
              <a:rPr lang="en-US" altLang="zh-CN" sz="2800" dirty="0">
                <a:sym typeface="Symbol" pitchFamily="18" charset="2"/>
              </a:rPr>
              <a:t></a:t>
            </a:r>
            <a:r>
              <a:rPr lang="en-US" altLang="zh-CN" sz="2800" dirty="0"/>
              <a:t> </a:t>
            </a:r>
            <a:r>
              <a:rPr lang="en-US" altLang="zh-CN" sz="2800" u="sng" dirty="0"/>
              <a:t>if</a:t>
            </a:r>
            <a:r>
              <a:rPr lang="en-US" altLang="zh-CN" sz="2800" dirty="0"/>
              <a:t> C t S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dirty="0">
                <a:sym typeface="Symbol" pitchFamily="18" charset="2"/>
              </a:rPr>
              <a:t>       </a:t>
            </a:r>
            <a:r>
              <a:rPr lang="en-US" altLang="zh-CN" sz="2800" dirty="0"/>
              <a:t> </a:t>
            </a:r>
            <a:r>
              <a:rPr lang="en-US" altLang="zh-CN" sz="2800" u="sng" dirty="0"/>
              <a:t>if</a:t>
            </a:r>
            <a:r>
              <a:rPr lang="en-US" altLang="zh-CN" sz="2800" dirty="0"/>
              <a:t> C t S e 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dirty="0"/>
              <a:t>  C </a:t>
            </a:r>
            <a:r>
              <a:rPr lang="en-US" altLang="zh-CN" sz="2800" dirty="0">
                <a:sym typeface="Symbol" pitchFamily="18" charset="2"/>
              </a:rPr>
              <a:t></a:t>
            </a:r>
            <a:r>
              <a:rPr lang="en-US" altLang="zh-CN" sz="2800" dirty="0"/>
              <a:t> b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100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 dirty="0"/>
              <a:t>提取左公因子后：</a:t>
            </a:r>
            <a:endParaRPr lang="zh-CN" altLang="en-US" sz="280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zh-CN" altLang="en-US" sz="100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dirty="0"/>
              <a:t>  </a:t>
            </a:r>
            <a:r>
              <a:rPr lang="en-US" altLang="zh-CN" sz="2800" dirty="0"/>
              <a:t>S </a:t>
            </a:r>
            <a:r>
              <a:rPr lang="en-US" altLang="zh-CN" sz="2800" dirty="0">
                <a:sym typeface="Symbol" pitchFamily="18" charset="2"/>
              </a:rPr>
              <a:t></a:t>
            </a:r>
            <a:r>
              <a:rPr lang="en-US" altLang="zh-CN" sz="2800" dirty="0"/>
              <a:t> </a:t>
            </a:r>
            <a:r>
              <a:rPr lang="en-US" altLang="zh-CN" sz="2800" u="sng" dirty="0"/>
              <a:t>if</a:t>
            </a:r>
            <a:r>
              <a:rPr lang="en-US" altLang="zh-CN" sz="2800" dirty="0"/>
              <a:t> C t S A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dirty="0"/>
              <a:t>  A </a:t>
            </a:r>
            <a:r>
              <a:rPr lang="en-US" altLang="zh-CN" sz="2800" dirty="0">
                <a:sym typeface="Symbol" pitchFamily="18" charset="2"/>
              </a:rPr>
              <a:t></a:t>
            </a:r>
            <a:r>
              <a:rPr lang="en-US" altLang="zh-CN" sz="2800" dirty="0"/>
              <a:t> e S </a:t>
            </a:r>
            <a:r>
              <a:rPr lang="en-US" altLang="zh-CN" sz="2800" dirty="0">
                <a:sym typeface="Symbol" pitchFamily="18" charset="2"/>
              </a:rPr>
              <a:t>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itchFamily="18" charset="2"/>
              </a:rPr>
              <a:t></a:t>
            </a:r>
            <a:r>
              <a:rPr lang="en-US" altLang="zh-CN" sz="2800" dirty="0"/>
              <a:t> 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398169" y="6067821"/>
            <a:ext cx="3463925" cy="817563"/>
            <a:chOff x="2694" y="3566"/>
            <a:chExt cx="2182" cy="515"/>
          </a:xfrm>
        </p:grpSpPr>
        <p:sp>
          <p:nvSpPr>
            <p:cNvPr id="81931" name="Rectangle 13"/>
            <p:cNvSpPr>
              <a:spLocks noChangeArrowheads="1"/>
            </p:cNvSpPr>
            <p:nvPr/>
          </p:nvSpPr>
          <p:spPr bwMode="auto">
            <a:xfrm>
              <a:off x="2694" y="3793"/>
              <a:ext cx="8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800080"/>
                  </a:solidFill>
                </a:rPr>
                <a:t>优先使用</a:t>
              </a:r>
            </a:p>
          </p:txBody>
        </p:sp>
        <p:sp>
          <p:nvSpPr>
            <p:cNvPr id="81932" name="Line 14"/>
            <p:cNvSpPr>
              <a:spLocks noChangeShapeType="1"/>
            </p:cNvSpPr>
            <p:nvPr/>
          </p:nvSpPr>
          <p:spPr bwMode="auto">
            <a:xfrm flipV="1">
              <a:off x="3515" y="3566"/>
              <a:ext cx="635" cy="272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1933" name="Line 15"/>
            <p:cNvSpPr>
              <a:spLocks noChangeShapeType="1"/>
            </p:cNvSpPr>
            <p:nvPr/>
          </p:nvSpPr>
          <p:spPr bwMode="auto">
            <a:xfrm flipV="1">
              <a:off x="4150" y="3566"/>
              <a:ext cx="726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5"/>
          <p:cNvSpPr>
            <a:spLocks noChangeArrowheads="1"/>
          </p:cNvSpPr>
          <p:nvPr/>
        </p:nvSpPr>
        <p:spPr bwMode="auto">
          <a:xfrm>
            <a:off x="1116013" y="2276475"/>
            <a:ext cx="76771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出错报告</a:t>
            </a:r>
            <a:r>
              <a:rPr lang="zh-CN" altLang="en-US" sz="2800" b="1" dirty="0"/>
              <a:t>（</a:t>
            </a:r>
            <a:r>
              <a:rPr lang="en-US" altLang="zh-CN" sz="2800" dirty="0"/>
              <a:t>error reporting</a:t>
            </a:r>
            <a:r>
              <a:rPr lang="zh-CN" altLang="en-US" sz="2800" b="1" dirty="0"/>
              <a:t>）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sz="2800" b="1" dirty="0"/>
              <a:t> 栈顶的终结符与当前输入符不匹配</a:t>
            </a:r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sz="2800" b="1" dirty="0"/>
              <a:t> 非终结符</a:t>
            </a:r>
            <a:r>
              <a:rPr lang="en-US" altLang="zh-CN" sz="2800" i="1" dirty="0"/>
              <a:t>A</a:t>
            </a:r>
            <a:r>
              <a:rPr lang="zh-CN" altLang="en-US" sz="2800" b="1" dirty="0"/>
              <a:t>于栈顶，面临的输入符为</a:t>
            </a:r>
            <a:r>
              <a:rPr lang="en-US" altLang="zh-CN" sz="2800" dirty="0"/>
              <a:t>a</a:t>
            </a:r>
            <a:r>
              <a:rPr lang="zh-CN" altLang="en-US" sz="2800" b="1" dirty="0"/>
              <a:t>，</a:t>
            </a:r>
          </a:p>
          <a:p>
            <a:pPr lvl="1">
              <a:buFontTx/>
              <a:buNone/>
            </a:pPr>
            <a:r>
              <a:rPr lang="zh-CN" altLang="en-US" sz="2800" b="1" dirty="0"/>
              <a:t>  但分析表</a:t>
            </a:r>
            <a:r>
              <a:rPr lang="en-US" altLang="zh-CN" sz="2800" i="1" dirty="0"/>
              <a:t>M</a:t>
            </a:r>
            <a:r>
              <a:rPr lang="zh-CN" altLang="en-US" sz="2800" b="1" dirty="0"/>
              <a:t>的</a:t>
            </a:r>
            <a:r>
              <a:rPr lang="en-US" altLang="zh-CN" sz="2800" i="1" dirty="0"/>
              <a:t>M</a:t>
            </a:r>
            <a:r>
              <a:rPr lang="en-US" altLang="zh-CN" sz="2800" dirty="0"/>
              <a:t>[</a:t>
            </a:r>
            <a:r>
              <a:rPr lang="en-US" altLang="zh-CN" sz="2800" i="1" dirty="0" err="1"/>
              <a:t>A,a</a:t>
            </a:r>
            <a:r>
              <a:rPr lang="en-US" altLang="zh-CN" sz="2800" dirty="0"/>
              <a:t>]</a:t>
            </a:r>
            <a:r>
              <a:rPr lang="zh-CN" altLang="en-US" sz="2800" b="1" dirty="0"/>
              <a:t>为空</a:t>
            </a:r>
            <a:endParaRPr lang="zh-CN" altLang="en-US" sz="2400" b="1" dirty="0"/>
          </a:p>
        </p:txBody>
      </p:sp>
      <p:sp>
        <p:nvSpPr>
          <p:cNvPr id="84995" name="Text Box 6"/>
          <p:cNvSpPr txBox="1">
            <a:spLocks noChangeArrowheads="1"/>
          </p:cNvSpPr>
          <p:nvPr/>
        </p:nvSpPr>
        <p:spPr bwMode="auto">
          <a:xfrm>
            <a:off x="755650" y="1409700"/>
            <a:ext cx="7920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表驱动</a:t>
            </a:r>
            <a:r>
              <a:rPr lang="en-US" altLang="zh-CN" sz="3200">
                <a:solidFill>
                  <a:srgbClr val="800080"/>
                </a:solidFill>
              </a:rPr>
              <a:t>LL(1)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分析中的错误处理</a:t>
            </a:r>
          </a:p>
        </p:txBody>
      </p:sp>
      <p:sp>
        <p:nvSpPr>
          <p:cNvPr id="84996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7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8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9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0" name="Rectangle 11"/>
          <p:cNvSpPr>
            <a:spLocks noChangeArrowheads="1"/>
          </p:cNvSpPr>
          <p:nvPr/>
        </p:nvSpPr>
        <p:spPr bwMode="auto">
          <a:xfrm>
            <a:off x="1476375" y="188913"/>
            <a:ext cx="53276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预测分析中的出错处理</a:t>
            </a:r>
          </a:p>
        </p:txBody>
      </p:sp>
    </p:spTree>
  </p:cSld>
  <p:clrMapOvr>
    <a:masterClrMapping/>
  </p:clrMapOvr>
  <p:transition spd="med">
    <p:wipe dir="r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9"/>
          <p:cNvSpPr>
            <a:spLocks noChangeArrowheads="1"/>
          </p:cNvSpPr>
          <p:nvPr/>
        </p:nvSpPr>
        <p:spPr bwMode="auto">
          <a:xfrm>
            <a:off x="3352800" y="4479925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4000" b="1" i="1">
                <a:solidFill>
                  <a:schemeClr val="hlink"/>
                </a:solidFill>
                <a:ea typeface="宋体" pitchFamily="2" charset="-122"/>
              </a:rPr>
              <a:t>Thank You</a:t>
            </a:r>
            <a:endParaRPr lang="en-US" altLang="zh-CN" sz="3200" b="1" i="1">
              <a:solidFill>
                <a:schemeClr val="hlink"/>
              </a:solidFill>
              <a:latin typeface="CMR10" charset="0"/>
              <a:ea typeface="宋体" pitchFamily="2" charset="-122"/>
            </a:endParaRPr>
          </a:p>
        </p:txBody>
      </p:sp>
      <p:sp>
        <p:nvSpPr>
          <p:cNvPr id="95235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6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7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8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9" name="Rectangle 16"/>
          <p:cNvSpPr>
            <a:spLocks noChangeArrowheads="1"/>
          </p:cNvSpPr>
          <p:nvPr/>
        </p:nvSpPr>
        <p:spPr bwMode="auto">
          <a:xfrm>
            <a:off x="1981200" y="22098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200" b="1" i="1">
                <a:solidFill>
                  <a:schemeClr val="hlink"/>
                </a:solidFill>
                <a:ea typeface="宋体" pitchFamily="2" charset="-122"/>
              </a:rPr>
              <a:t>That’s all for today.</a:t>
            </a:r>
            <a:r>
              <a:rPr lang="en-US" altLang="zh-CN" sz="3200" b="1" i="1">
                <a:solidFill>
                  <a:schemeClr val="hlink"/>
                </a:solidFill>
                <a:latin typeface="CMR10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1116013" y="2276475"/>
            <a:ext cx="7559675" cy="408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定义</a:t>
            </a:r>
            <a:endParaRPr lang="zh-CN" altLang="en-US" sz="2800" b="1" dirty="0"/>
          </a:p>
          <a:p>
            <a:pPr>
              <a:buClrTx/>
            </a:pPr>
            <a:endParaRPr lang="zh-CN" altLang="en-US" sz="1000" b="1" dirty="0"/>
          </a:p>
          <a:p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  </a:t>
            </a:r>
            <a:r>
              <a:rPr lang="zh-CN" altLang="en-US" sz="2800" b="1" dirty="0"/>
              <a:t>设 </a:t>
            </a:r>
            <a:r>
              <a:rPr lang="en-US" altLang="zh-CN" sz="2800" b="1" i="1" dirty="0"/>
              <a:t>G</a:t>
            </a:r>
            <a:r>
              <a:rPr lang="en-US" altLang="zh-CN" sz="2800" b="1" dirty="0"/>
              <a:t> </a:t>
            </a:r>
            <a:r>
              <a:rPr lang="en-US" altLang="zh-CN" sz="2800" b="1" i="1" dirty="0"/>
              <a:t>=</a:t>
            </a:r>
            <a:r>
              <a:rPr lang="zh-CN" altLang="en-US" sz="2800" b="1" dirty="0"/>
              <a:t>（</a:t>
            </a:r>
            <a:r>
              <a:rPr lang="en-US" altLang="zh-CN" sz="2800" b="1" i="1" dirty="0"/>
              <a:t>V</a:t>
            </a:r>
            <a:r>
              <a:rPr lang="en-US" altLang="zh-CN" sz="2800" b="1" i="1" baseline="-25000" dirty="0"/>
              <a:t>T</a:t>
            </a:r>
            <a:r>
              <a:rPr lang="zh-CN" altLang="en-US" sz="2800" b="1" i="1" dirty="0"/>
              <a:t>，</a:t>
            </a:r>
            <a:r>
              <a:rPr lang="en-US" altLang="zh-CN" sz="2800" b="1" dirty="0"/>
              <a:t>V</a:t>
            </a:r>
            <a:r>
              <a:rPr lang="en-US" altLang="zh-CN" sz="2800" b="1" i="1" baseline="-25000" dirty="0"/>
              <a:t>N</a:t>
            </a:r>
            <a:r>
              <a:rPr lang="zh-CN" altLang="en-US" sz="2800" b="1" i="1" dirty="0"/>
              <a:t>，</a:t>
            </a:r>
            <a:r>
              <a:rPr lang="en-US" altLang="zh-CN" sz="2800" b="1" i="1" dirty="0"/>
              <a:t>P</a:t>
            </a:r>
            <a:r>
              <a:rPr lang="zh-CN" altLang="en-US" sz="2800" b="1" i="1" dirty="0"/>
              <a:t>，</a:t>
            </a:r>
            <a:r>
              <a:rPr lang="en-US" altLang="zh-CN" sz="2800" b="1" i="1" dirty="0"/>
              <a:t>S</a:t>
            </a:r>
            <a:r>
              <a:rPr lang="zh-CN" altLang="en-US" sz="2800" b="1" dirty="0"/>
              <a:t>）</a:t>
            </a:r>
            <a:r>
              <a:rPr lang="zh-CN" altLang="zh-CN" sz="2800" b="1" dirty="0"/>
              <a:t>是上下文无关文法</a:t>
            </a:r>
            <a:endParaRPr lang="zh-CN" altLang="en-US" sz="2800" b="1" dirty="0"/>
          </a:p>
          <a:p>
            <a:endParaRPr lang="zh-CN" altLang="en-US" sz="1000" b="1" dirty="0"/>
          </a:p>
          <a:p>
            <a:r>
              <a:rPr lang="zh-CN" altLang="en-US" sz="2800" b="1" dirty="0"/>
              <a:t>    对 </a:t>
            </a:r>
            <a:r>
              <a:rPr lang="zh-CN" altLang="en-US" sz="2800" b="1" i="1" dirty="0">
                <a:latin typeface="楷体_GB2312" pitchFamily="49" charset="-122"/>
                <a:sym typeface="Symbol" pitchFamily="18" charset="2"/>
              </a:rPr>
              <a:t> </a:t>
            </a:r>
            <a:r>
              <a:rPr lang="zh-CN" altLang="en-US" sz="2800" b="1" dirty="0">
                <a:latin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b="1" dirty="0">
                <a:latin typeface="楷体_GB2312" pitchFamily="49" charset="-122"/>
                <a:sym typeface="Symbol" pitchFamily="18" charset="2"/>
              </a:rPr>
              <a:t>(</a:t>
            </a:r>
            <a:r>
              <a:rPr lang="en-US" altLang="zh-CN" sz="2800" b="1" i="1" dirty="0"/>
              <a:t>V</a:t>
            </a:r>
            <a:r>
              <a:rPr lang="en-US" altLang="zh-CN" sz="2800" b="1" i="1" baseline="-25000" dirty="0"/>
              <a:t>T </a:t>
            </a:r>
            <a:r>
              <a:rPr lang="en-US" altLang="zh-CN" sz="2800" b="1" dirty="0">
                <a:latin typeface="楷体_GB2312" pitchFamily="49" charset="-122"/>
                <a:sym typeface="Symbol" pitchFamily="18" charset="2"/>
              </a:rPr>
              <a:t></a:t>
            </a:r>
            <a:r>
              <a:rPr lang="en-US" altLang="zh-CN" sz="2800" b="1" dirty="0"/>
              <a:t>V</a:t>
            </a:r>
            <a:r>
              <a:rPr lang="en-US" altLang="zh-CN" sz="2800" b="1" i="1" baseline="-25000" dirty="0"/>
              <a:t>N</a:t>
            </a:r>
            <a:r>
              <a:rPr lang="en-US" altLang="zh-CN" sz="2800" b="1" dirty="0">
                <a:latin typeface="楷体_GB2312" pitchFamily="49" charset="-122"/>
                <a:sym typeface="Symbol" pitchFamily="18" charset="2"/>
              </a:rPr>
              <a:t>)</a:t>
            </a:r>
            <a:r>
              <a:rPr lang="en-US" altLang="zh-CN" sz="2800" b="1" baseline="30000" dirty="0">
                <a:latin typeface="楷体_GB2312" pitchFamily="49" charset="-122"/>
                <a:sym typeface="Symbol" pitchFamily="18" charset="2"/>
              </a:rPr>
              <a:t>*</a:t>
            </a:r>
            <a:r>
              <a:rPr lang="zh-CN" altLang="en-US" sz="2800" b="1" dirty="0">
                <a:latin typeface="楷体_GB2312" pitchFamily="49" charset="-122"/>
              </a:rPr>
              <a:t>，</a:t>
            </a:r>
          </a:p>
          <a:p>
            <a:endParaRPr lang="zh-CN" altLang="zh-CN" sz="1000" b="1" dirty="0"/>
          </a:p>
          <a:p>
            <a:r>
              <a:rPr lang="zh-CN" altLang="en-US" sz="2800" b="1" dirty="0"/>
              <a:t>    </a:t>
            </a:r>
            <a:r>
              <a:rPr lang="en-US" altLang="zh-CN" sz="2400" b="1" dirty="0">
                <a:solidFill>
                  <a:srgbClr val="800080"/>
                </a:solidFill>
              </a:rPr>
              <a:t>First</a:t>
            </a:r>
            <a:r>
              <a:rPr lang="zh-CN" altLang="en-US" sz="2400" b="1" dirty="0">
                <a:solidFill>
                  <a:srgbClr val="800080"/>
                </a:solidFill>
              </a:rPr>
              <a:t>（</a:t>
            </a:r>
            <a:r>
              <a:rPr lang="zh-CN" altLang="en-US" sz="2400" b="1" i="1" dirty="0">
                <a:solidFill>
                  <a:srgbClr val="800080"/>
                </a:solidFill>
                <a:sym typeface="Symbol" pitchFamily="18" charset="2"/>
              </a:rPr>
              <a:t></a:t>
            </a:r>
            <a:r>
              <a:rPr lang="zh-CN" altLang="en-US" sz="2400" b="1" dirty="0">
                <a:solidFill>
                  <a:srgbClr val="800080"/>
                </a:solidFill>
                <a:sym typeface="Symbol" pitchFamily="18" charset="2"/>
              </a:rPr>
              <a:t>）</a:t>
            </a:r>
            <a:r>
              <a:rPr lang="en-US" altLang="zh-CN" sz="2400" b="1" dirty="0">
                <a:solidFill>
                  <a:srgbClr val="800080"/>
                </a:solidFill>
                <a:sym typeface="Symbol" pitchFamily="18" charset="2"/>
              </a:rPr>
              <a:t>= { a</a:t>
            </a:r>
            <a:r>
              <a:rPr lang="en-US" altLang="zh-CN" sz="2400" dirty="0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</a:t>
            </a:r>
            <a:r>
              <a:rPr lang="en-US" altLang="zh-CN" sz="2400" b="1" i="1" dirty="0">
                <a:solidFill>
                  <a:srgbClr val="800080"/>
                </a:solidFill>
                <a:sym typeface="Symbol" pitchFamily="18" charset="2"/>
              </a:rPr>
              <a:t></a:t>
            </a:r>
            <a:r>
              <a:rPr lang="en-US" altLang="zh-CN" sz="2400" b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800080"/>
                </a:solidFill>
                <a:sym typeface="Symbol" pitchFamily="18" charset="2"/>
              </a:rPr>
              <a:t></a:t>
            </a:r>
            <a:r>
              <a:rPr lang="en-US" altLang="zh-CN" sz="2800" baseline="30000" dirty="0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*</a:t>
            </a:r>
            <a:r>
              <a:rPr lang="en-US" altLang="zh-CN" sz="2400" b="1" dirty="0">
                <a:solidFill>
                  <a:srgbClr val="800080"/>
                </a:solidFill>
                <a:sym typeface="Symbol" pitchFamily="18" charset="2"/>
              </a:rPr>
              <a:t> a</a:t>
            </a:r>
            <a:r>
              <a:rPr lang="en-US" altLang="zh-CN" sz="2400" b="1" i="1" dirty="0">
                <a:solidFill>
                  <a:srgbClr val="800080"/>
                </a:solidFill>
                <a:sym typeface="Symbol" pitchFamily="18" charset="2"/>
              </a:rPr>
              <a:t>, </a:t>
            </a:r>
            <a:r>
              <a:rPr lang="en-US" altLang="zh-CN" sz="2400" b="1" dirty="0">
                <a:solidFill>
                  <a:srgbClr val="800080"/>
                </a:solidFill>
                <a:sym typeface="Symbol" pitchFamily="18" charset="2"/>
              </a:rPr>
              <a:t>a </a:t>
            </a:r>
            <a:r>
              <a:rPr lang="en-US" altLang="zh-CN" sz="2400" b="1" dirty="0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b="1" i="1" dirty="0">
                <a:solidFill>
                  <a:srgbClr val="800080"/>
                </a:solidFill>
                <a:sym typeface="Symbol" pitchFamily="18" charset="2"/>
              </a:rPr>
              <a:t>V</a:t>
            </a:r>
            <a:r>
              <a:rPr lang="en-US" altLang="zh-CN" sz="2400" b="1" i="1" baseline="-25000" dirty="0">
                <a:solidFill>
                  <a:srgbClr val="800080"/>
                </a:solidFill>
                <a:sym typeface="Symbol" pitchFamily="18" charset="2"/>
              </a:rPr>
              <a:t>T</a:t>
            </a:r>
            <a:r>
              <a:rPr lang="en-US" altLang="zh-CN" sz="2400" b="1" i="1" dirty="0">
                <a:solidFill>
                  <a:srgbClr val="800080"/>
                </a:solidFill>
                <a:sym typeface="Symbol" pitchFamily="18" charset="2"/>
              </a:rPr>
              <a:t>,</a:t>
            </a:r>
            <a:r>
              <a:rPr lang="en-US" altLang="zh-CN" sz="2400" b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400" b="1" i="1" dirty="0">
                <a:solidFill>
                  <a:srgbClr val="800080"/>
                </a:solidFill>
                <a:sym typeface="Symbol" pitchFamily="18" charset="2"/>
              </a:rPr>
              <a:t> </a:t>
            </a: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b="1" dirty="0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(</a:t>
            </a:r>
            <a:r>
              <a:rPr lang="en-US" altLang="zh-CN" sz="2400" b="1" i="1" dirty="0">
                <a:solidFill>
                  <a:srgbClr val="800080"/>
                </a:solidFill>
              </a:rPr>
              <a:t>V</a:t>
            </a:r>
            <a:r>
              <a:rPr lang="en-US" altLang="zh-CN" sz="2400" b="1" i="1" baseline="-25000" dirty="0">
                <a:solidFill>
                  <a:srgbClr val="800080"/>
                </a:solidFill>
              </a:rPr>
              <a:t>T</a:t>
            </a:r>
            <a:r>
              <a:rPr lang="en-US" altLang="zh-CN" sz="2400" b="1" i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</a:t>
            </a:r>
            <a:r>
              <a:rPr lang="en-US" altLang="zh-CN" sz="2400" b="1" i="1" dirty="0">
                <a:solidFill>
                  <a:srgbClr val="800080"/>
                </a:solidFill>
              </a:rPr>
              <a:t>V</a:t>
            </a:r>
            <a:r>
              <a:rPr lang="en-US" altLang="zh-CN" sz="2400" b="1" i="1" baseline="-25000" dirty="0">
                <a:solidFill>
                  <a:srgbClr val="800080"/>
                </a:solidFill>
              </a:rPr>
              <a:t>N</a:t>
            </a:r>
            <a:r>
              <a:rPr lang="en-US" altLang="zh-CN" sz="2400" b="1" dirty="0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)</a:t>
            </a:r>
            <a:r>
              <a:rPr lang="en-US" altLang="zh-CN" sz="2800" baseline="30000" dirty="0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*</a:t>
            </a:r>
            <a:r>
              <a:rPr lang="en-US" altLang="zh-CN" sz="2400" b="1" dirty="0">
                <a:solidFill>
                  <a:srgbClr val="800080"/>
                </a:solidFill>
              </a:rPr>
              <a:t>,</a:t>
            </a:r>
          </a:p>
          <a:p>
            <a:r>
              <a:rPr lang="en-US" altLang="zh-CN" sz="2400" b="1" dirty="0">
                <a:solidFill>
                  <a:srgbClr val="800080"/>
                </a:solidFill>
              </a:rPr>
              <a:t>                                </a:t>
            </a:r>
            <a:r>
              <a:rPr lang="zh-CN" altLang="en-US" sz="2400" b="1" dirty="0">
                <a:solidFill>
                  <a:srgbClr val="800080"/>
                </a:solidFill>
              </a:rPr>
              <a:t>或者 </a:t>
            </a:r>
            <a:r>
              <a:rPr lang="zh-CN" altLang="zh-CN" sz="2400" b="1" i="1" dirty="0">
                <a:solidFill>
                  <a:srgbClr val="800080"/>
                </a:solidFill>
                <a:sym typeface="Symbol" pitchFamily="18" charset="2"/>
              </a:rPr>
              <a:t></a:t>
            </a:r>
            <a:r>
              <a:rPr lang="zh-CN" altLang="zh-CN" sz="2400" b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 baseline="30000" dirty="0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*</a:t>
            </a:r>
            <a:r>
              <a:rPr lang="en-US" altLang="zh-CN" sz="2400" b="1" dirty="0" err="1">
                <a:solidFill>
                  <a:srgbClr val="800080"/>
                </a:solidFill>
              </a:rPr>
              <a:t>ε</a:t>
            </a:r>
            <a:r>
              <a:rPr lang="zh-CN" altLang="en-US" sz="2400" b="1" dirty="0">
                <a:solidFill>
                  <a:srgbClr val="800080"/>
                </a:solidFill>
              </a:rPr>
              <a:t>时 </a:t>
            </a:r>
            <a:r>
              <a:rPr lang="en-US" altLang="zh-CN" sz="2400" b="1" dirty="0">
                <a:solidFill>
                  <a:srgbClr val="800080"/>
                </a:solidFill>
              </a:rPr>
              <a:t>a =</a:t>
            </a:r>
            <a:r>
              <a:rPr lang="en-US" altLang="zh-CN" sz="2400" b="1" dirty="0" err="1">
                <a:solidFill>
                  <a:srgbClr val="800080"/>
                </a:solidFill>
              </a:rPr>
              <a:t>ε</a:t>
            </a:r>
            <a:r>
              <a:rPr lang="en-US" altLang="zh-CN" sz="2400" dirty="0">
                <a:solidFill>
                  <a:srgbClr val="800080"/>
                </a:solidFill>
              </a:rPr>
              <a:t>}</a:t>
            </a:r>
          </a:p>
          <a:p>
            <a:endParaRPr lang="en-US" altLang="zh-CN" sz="1000" dirty="0"/>
          </a:p>
          <a:p>
            <a:r>
              <a:rPr lang="en-US" altLang="zh-CN" sz="2400" dirty="0"/>
              <a:t>     </a:t>
            </a:r>
            <a:r>
              <a:rPr lang="zh-CN" altLang="en-US" sz="2400" b="1" dirty="0"/>
              <a:t>或者</a:t>
            </a:r>
          </a:p>
          <a:p>
            <a:endParaRPr lang="zh-CN" altLang="en-US" sz="1000" b="1" dirty="0"/>
          </a:p>
          <a:p>
            <a:r>
              <a:rPr lang="zh-CN" altLang="en-US" sz="2400" b="1" dirty="0">
                <a:solidFill>
                  <a:srgbClr val="800080"/>
                </a:solidFill>
              </a:rPr>
              <a:t>     </a:t>
            </a:r>
            <a:r>
              <a:rPr lang="en-US" altLang="zh-CN" sz="2400" b="1" dirty="0">
                <a:solidFill>
                  <a:srgbClr val="800080"/>
                </a:solidFill>
              </a:rPr>
              <a:t>First</a:t>
            </a:r>
            <a:r>
              <a:rPr lang="zh-CN" altLang="en-US" sz="2400" b="1" dirty="0">
                <a:solidFill>
                  <a:srgbClr val="800080"/>
                </a:solidFill>
              </a:rPr>
              <a:t>（</a:t>
            </a:r>
            <a:r>
              <a:rPr lang="zh-CN" altLang="en-US" sz="2400" b="1" i="1" dirty="0">
                <a:solidFill>
                  <a:srgbClr val="800080"/>
                </a:solidFill>
                <a:sym typeface="Symbol" pitchFamily="18" charset="2"/>
              </a:rPr>
              <a:t></a:t>
            </a:r>
            <a:r>
              <a:rPr lang="zh-CN" altLang="en-US" sz="2400" b="1" dirty="0">
                <a:solidFill>
                  <a:srgbClr val="800080"/>
                </a:solidFill>
                <a:sym typeface="Symbol" pitchFamily="18" charset="2"/>
              </a:rPr>
              <a:t>）</a:t>
            </a:r>
            <a:r>
              <a:rPr lang="en-US" altLang="zh-CN" sz="2400" b="1" dirty="0">
                <a:solidFill>
                  <a:srgbClr val="800080"/>
                </a:solidFill>
                <a:sym typeface="Symbol" pitchFamily="18" charset="2"/>
              </a:rPr>
              <a:t>= { a</a:t>
            </a:r>
            <a:r>
              <a:rPr lang="en-US" altLang="zh-CN" sz="2400" dirty="0">
                <a:solidFill>
                  <a:srgbClr val="800080"/>
                </a:solidFill>
                <a:sym typeface="Symbol" pitchFamily="18" charset="2"/>
              </a:rPr>
              <a:t></a:t>
            </a:r>
            <a:r>
              <a:rPr lang="en-US" altLang="zh-CN" sz="2400" b="1" i="1" dirty="0">
                <a:solidFill>
                  <a:srgbClr val="800080"/>
                </a:solidFill>
                <a:sym typeface="Symbol" pitchFamily="18" charset="2"/>
              </a:rPr>
              <a:t></a:t>
            </a:r>
            <a:r>
              <a:rPr lang="en-US" altLang="zh-CN" sz="2400" b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400" b="1" i="1" baseline="-25000" dirty="0" err="1">
                <a:solidFill>
                  <a:srgbClr val="800080"/>
                </a:solidFill>
                <a:sym typeface="Symbol" pitchFamily="18" charset="2"/>
              </a:rPr>
              <a:t>lm</a:t>
            </a:r>
            <a:r>
              <a:rPr lang="en-US" altLang="zh-CN" sz="2400" dirty="0">
                <a:solidFill>
                  <a:srgbClr val="800080"/>
                </a:solidFill>
                <a:sym typeface="Symbol" pitchFamily="18" charset="2"/>
              </a:rPr>
              <a:t>*</a:t>
            </a:r>
            <a:r>
              <a:rPr lang="en-US" altLang="zh-CN" sz="2400" b="1" dirty="0">
                <a:solidFill>
                  <a:srgbClr val="800080"/>
                </a:solidFill>
                <a:sym typeface="Symbol" pitchFamily="18" charset="2"/>
              </a:rPr>
              <a:t> a</a:t>
            </a:r>
            <a:r>
              <a:rPr lang="en-US" altLang="zh-CN" sz="2400" b="1" i="1" dirty="0">
                <a:solidFill>
                  <a:srgbClr val="800080"/>
                </a:solidFill>
                <a:sym typeface="Symbol" pitchFamily="18" charset="2"/>
              </a:rPr>
              <a:t>, </a:t>
            </a:r>
            <a:r>
              <a:rPr lang="en-US" altLang="zh-CN" sz="2400" b="1" dirty="0">
                <a:solidFill>
                  <a:srgbClr val="800080"/>
                </a:solidFill>
                <a:sym typeface="Symbol" pitchFamily="18" charset="2"/>
              </a:rPr>
              <a:t>a </a:t>
            </a:r>
            <a:r>
              <a:rPr lang="en-US" altLang="zh-CN" sz="2400" b="1" i="1" dirty="0">
                <a:solidFill>
                  <a:srgbClr val="800080"/>
                </a:solidFill>
                <a:sym typeface="Symbol" pitchFamily="18" charset="2"/>
              </a:rPr>
              <a:t>V</a:t>
            </a:r>
            <a:r>
              <a:rPr lang="en-US" altLang="zh-CN" sz="2400" b="1" i="1" baseline="-25000" dirty="0">
                <a:solidFill>
                  <a:srgbClr val="800080"/>
                </a:solidFill>
                <a:sym typeface="Symbol" pitchFamily="18" charset="2"/>
              </a:rPr>
              <a:t>T</a:t>
            </a:r>
            <a:r>
              <a:rPr lang="en-US" altLang="zh-CN" sz="2400" b="1" i="1" dirty="0">
                <a:solidFill>
                  <a:srgbClr val="800080"/>
                </a:solidFill>
                <a:sym typeface="Symbol" pitchFamily="18" charset="2"/>
              </a:rPr>
              <a:t>,</a:t>
            </a:r>
            <a:r>
              <a:rPr lang="en-US" altLang="zh-CN" sz="2400" b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400" b="1" i="1" dirty="0">
                <a:solidFill>
                  <a:srgbClr val="800080"/>
                </a:solidFill>
                <a:sym typeface="Symbol" pitchFamily="18" charset="2"/>
              </a:rPr>
              <a:t> </a:t>
            </a:r>
            <a:r>
              <a:rPr lang="en-US" altLang="zh-CN" sz="2400" b="1" dirty="0">
                <a:solidFill>
                  <a:srgbClr val="800080"/>
                </a:solidFill>
                <a:sym typeface="Symbol" pitchFamily="18" charset="2"/>
              </a:rPr>
              <a:t>(</a:t>
            </a:r>
            <a:r>
              <a:rPr lang="en-US" altLang="zh-CN" sz="2400" b="1" i="1" dirty="0">
                <a:solidFill>
                  <a:srgbClr val="800080"/>
                </a:solidFill>
              </a:rPr>
              <a:t>V</a:t>
            </a:r>
            <a:r>
              <a:rPr lang="en-US" altLang="zh-CN" sz="2400" b="1" i="1" baseline="-25000" dirty="0">
                <a:solidFill>
                  <a:srgbClr val="800080"/>
                </a:solidFill>
              </a:rPr>
              <a:t>T</a:t>
            </a:r>
            <a:r>
              <a:rPr lang="en-US" altLang="zh-CN" sz="2400" b="1" i="1" dirty="0">
                <a:solidFill>
                  <a:srgbClr val="800080"/>
                </a:solidFill>
              </a:rPr>
              <a:t> </a:t>
            </a:r>
            <a:r>
              <a:rPr lang="en-US" altLang="zh-CN" sz="2400" b="1" dirty="0">
                <a:solidFill>
                  <a:srgbClr val="800080"/>
                </a:solidFill>
                <a:sym typeface="Symbol" pitchFamily="18" charset="2"/>
              </a:rPr>
              <a:t></a:t>
            </a:r>
            <a:r>
              <a:rPr lang="en-US" altLang="zh-CN" sz="2400" b="1" i="1" dirty="0">
                <a:solidFill>
                  <a:srgbClr val="800080"/>
                </a:solidFill>
              </a:rPr>
              <a:t>V</a:t>
            </a:r>
            <a:r>
              <a:rPr lang="en-US" altLang="zh-CN" sz="2400" b="1" i="1" baseline="-25000" dirty="0">
                <a:solidFill>
                  <a:srgbClr val="800080"/>
                </a:solidFill>
              </a:rPr>
              <a:t>N</a:t>
            </a:r>
            <a:r>
              <a:rPr lang="en-US" altLang="zh-CN" sz="2400" b="1" dirty="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400" dirty="0">
                <a:solidFill>
                  <a:srgbClr val="800080"/>
                </a:solidFill>
                <a:sym typeface="Symbol" pitchFamily="18" charset="2"/>
              </a:rPr>
              <a:t>*</a:t>
            </a:r>
            <a:r>
              <a:rPr lang="en-US" altLang="zh-CN" sz="2400" b="1" dirty="0">
                <a:solidFill>
                  <a:srgbClr val="800080"/>
                </a:solidFill>
              </a:rPr>
              <a:t>,</a:t>
            </a:r>
          </a:p>
          <a:p>
            <a:r>
              <a:rPr lang="en-US" altLang="zh-CN" sz="2400" b="1" dirty="0">
                <a:solidFill>
                  <a:srgbClr val="800080"/>
                </a:solidFill>
              </a:rPr>
              <a:t>                                </a:t>
            </a:r>
            <a:r>
              <a:rPr lang="zh-CN" altLang="en-US" sz="2400" b="1" dirty="0">
                <a:solidFill>
                  <a:srgbClr val="800080"/>
                </a:solidFill>
              </a:rPr>
              <a:t>或者 </a:t>
            </a:r>
            <a:r>
              <a:rPr lang="zh-CN" altLang="zh-CN" sz="2400" b="1" i="1" dirty="0">
                <a:solidFill>
                  <a:srgbClr val="800080"/>
                </a:solidFill>
                <a:sym typeface="Symbol" pitchFamily="18" charset="2"/>
              </a:rPr>
              <a:t></a:t>
            </a:r>
            <a:r>
              <a:rPr lang="zh-CN" altLang="zh-CN" sz="2400" b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400" b="1" i="1" baseline="-25000" dirty="0" err="1">
                <a:solidFill>
                  <a:srgbClr val="800080"/>
                </a:solidFill>
                <a:sym typeface="Symbol" pitchFamily="18" charset="2"/>
              </a:rPr>
              <a:t>lm</a:t>
            </a:r>
            <a:r>
              <a:rPr lang="en-US" altLang="zh-CN" sz="2400" dirty="0">
                <a:solidFill>
                  <a:srgbClr val="800080"/>
                </a:solidFill>
                <a:sym typeface="Symbol" pitchFamily="18" charset="2"/>
              </a:rPr>
              <a:t>*</a:t>
            </a:r>
            <a:r>
              <a:rPr lang="en-US" altLang="zh-CN" sz="2400" b="1" dirty="0" err="1">
                <a:solidFill>
                  <a:srgbClr val="800080"/>
                </a:solidFill>
              </a:rPr>
              <a:t>ε</a:t>
            </a:r>
            <a:r>
              <a:rPr lang="zh-CN" altLang="en-US" sz="2400" b="1" dirty="0">
                <a:solidFill>
                  <a:srgbClr val="800080"/>
                </a:solidFill>
              </a:rPr>
              <a:t>时 </a:t>
            </a:r>
            <a:r>
              <a:rPr lang="en-US" altLang="zh-CN" sz="2400" b="1" dirty="0">
                <a:solidFill>
                  <a:srgbClr val="800080"/>
                </a:solidFill>
              </a:rPr>
              <a:t>a =</a:t>
            </a:r>
            <a:r>
              <a:rPr lang="en-US" altLang="zh-CN" sz="2400" b="1" dirty="0" err="1">
                <a:solidFill>
                  <a:srgbClr val="800080"/>
                </a:solidFill>
              </a:rPr>
              <a:t>ε</a:t>
            </a:r>
            <a:r>
              <a:rPr lang="en-US" altLang="zh-CN" sz="2400" dirty="0">
                <a:solidFill>
                  <a:srgbClr val="800080"/>
                </a:solidFill>
              </a:rPr>
              <a:t>}</a:t>
            </a:r>
            <a:endParaRPr lang="en-US" altLang="zh-CN" sz="2400" dirty="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</a:rPr>
              <a:t>First</a:t>
            </a:r>
            <a:r>
              <a:rPr lang="en-US" altLang="zh-CN" sz="320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集合</a:t>
            </a:r>
            <a:endParaRPr lang="zh-CN" altLang="en-US" sz="3200" b="1">
              <a:solidFill>
                <a:srgbClr val="800080"/>
              </a:solidFill>
            </a:endParaRPr>
          </a:p>
        </p:txBody>
      </p:sp>
      <p:sp>
        <p:nvSpPr>
          <p:cNvPr id="32772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6" name="Rectangle 1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800080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800080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25122</TotalTime>
  <Words>8793</Words>
  <Application>Microsoft Office PowerPoint</Application>
  <PresentationFormat>全屏显示(4:3)</PresentationFormat>
  <Paragraphs>1528</Paragraphs>
  <Slides>87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104" baseType="lpstr">
      <vt:lpstr>CMR10</vt:lpstr>
      <vt:lpstr>Kingsoft Phonetic Plain</vt:lpstr>
      <vt:lpstr>等线</vt:lpstr>
      <vt:lpstr>等线 Light</vt:lpstr>
      <vt:lpstr>黑体</vt:lpstr>
      <vt:lpstr>华文行楷</vt:lpstr>
      <vt:lpstr>楷体_GB2312</vt:lpstr>
      <vt:lpstr>宋体</vt:lpstr>
      <vt:lpstr>Arial</vt:lpstr>
      <vt:lpstr>Comic Sans MS</vt:lpstr>
      <vt:lpstr>Symbol</vt:lpstr>
      <vt:lpstr>Times New Roman</vt:lpstr>
      <vt:lpstr>Wingdings</vt:lpstr>
      <vt:lpstr>Wingdings 3</vt:lpstr>
      <vt:lpstr>Capsules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y</cp:lastModifiedBy>
  <cp:revision>992</cp:revision>
  <dcterms:created xsi:type="dcterms:W3CDTF">2002-02-03T03:17:28Z</dcterms:created>
  <dcterms:modified xsi:type="dcterms:W3CDTF">2023-03-30T04:18:19Z</dcterms:modified>
</cp:coreProperties>
</file>