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2"/>
  </p:notesMasterIdLst>
  <p:handoutMasterIdLst>
    <p:handoutMasterId r:id="rId83"/>
  </p:handoutMasterIdLst>
  <p:sldIdLst>
    <p:sldId id="562" r:id="rId2"/>
    <p:sldId id="797" r:id="rId3"/>
    <p:sldId id="798" r:id="rId4"/>
    <p:sldId id="771" r:id="rId5"/>
    <p:sldId id="404" r:id="rId6"/>
    <p:sldId id="799" r:id="rId7"/>
    <p:sldId id="800" r:id="rId8"/>
    <p:sldId id="733" r:id="rId9"/>
    <p:sldId id="734" r:id="rId10"/>
    <p:sldId id="768" r:id="rId11"/>
    <p:sldId id="792" r:id="rId12"/>
    <p:sldId id="649" r:id="rId13"/>
    <p:sldId id="657" r:id="rId14"/>
    <p:sldId id="735" r:id="rId15"/>
    <p:sldId id="708" r:id="rId16"/>
    <p:sldId id="709" r:id="rId17"/>
    <p:sldId id="723" r:id="rId18"/>
    <p:sldId id="716" r:id="rId19"/>
    <p:sldId id="720" r:id="rId20"/>
    <p:sldId id="719" r:id="rId21"/>
    <p:sldId id="717" r:id="rId22"/>
    <p:sldId id="724" r:id="rId23"/>
    <p:sldId id="714" r:id="rId24"/>
    <p:sldId id="715" r:id="rId25"/>
    <p:sldId id="667" r:id="rId26"/>
    <p:sldId id="668" r:id="rId27"/>
    <p:sldId id="760" r:id="rId28"/>
    <p:sldId id="669" r:id="rId29"/>
    <p:sldId id="670" r:id="rId30"/>
    <p:sldId id="671" r:id="rId31"/>
    <p:sldId id="672" r:id="rId32"/>
    <p:sldId id="736" r:id="rId33"/>
    <p:sldId id="739" r:id="rId34"/>
    <p:sldId id="737" r:id="rId35"/>
    <p:sldId id="738" r:id="rId36"/>
    <p:sldId id="740" r:id="rId37"/>
    <p:sldId id="802" r:id="rId38"/>
    <p:sldId id="793" r:id="rId39"/>
    <p:sldId id="673" r:id="rId40"/>
    <p:sldId id="674" r:id="rId41"/>
    <p:sldId id="801" r:id="rId42"/>
    <p:sldId id="675" r:id="rId43"/>
    <p:sldId id="725" r:id="rId44"/>
    <p:sldId id="726" r:id="rId45"/>
    <p:sldId id="699" r:id="rId46"/>
    <p:sldId id="705" r:id="rId47"/>
    <p:sldId id="731" r:id="rId48"/>
    <p:sldId id="658" r:id="rId49"/>
    <p:sldId id="744" r:id="rId50"/>
    <p:sldId id="745" r:id="rId51"/>
    <p:sldId id="747" r:id="rId52"/>
    <p:sldId id="748" r:id="rId53"/>
    <p:sldId id="749" r:id="rId54"/>
    <p:sldId id="750" r:id="rId55"/>
    <p:sldId id="752" r:id="rId56"/>
    <p:sldId id="753" r:id="rId57"/>
    <p:sldId id="754" r:id="rId58"/>
    <p:sldId id="755" r:id="rId59"/>
    <p:sldId id="756" r:id="rId60"/>
    <p:sldId id="758" r:id="rId61"/>
    <p:sldId id="746" r:id="rId62"/>
    <p:sldId id="772" r:id="rId63"/>
    <p:sldId id="773" r:id="rId64"/>
    <p:sldId id="774" r:id="rId65"/>
    <p:sldId id="775" r:id="rId66"/>
    <p:sldId id="776" r:id="rId67"/>
    <p:sldId id="777" r:id="rId68"/>
    <p:sldId id="778" r:id="rId69"/>
    <p:sldId id="779" r:id="rId70"/>
    <p:sldId id="785" r:id="rId71"/>
    <p:sldId id="780" r:id="rId72"/>
    <p:sldId id="782" r:id="rId73"/>
    <p:sldId id="783" r:id="rId74"/>
    <p:sldId id="787" r:id="rId75"/>
    <p:sldId id="788" r:id="rId76"/>
    <p:sldId id="789" r:id="rId77"/>
    <p:sldId id="790" r:id="rId78"/>
    <p:sldId id="741" r:id="rId79"/>
    <p:sldId id="742" r:id="rId80"/>
    <p:sldId id="277" r:id="rId81"/>
  </p:sldIdLst>
  <p:sldSz cx="9144000" cy="6858000" type="screen4x3"/>
  <p:notesSz cx="6648450" cy="9782175"/>
  <p:defaultTextStyle>
    <a:defPPr>
      <a:defRPr lang="zh-CN"/>
    </a:defPPr>
    <a:lvl1pPr algn="ctr" rtl="0" fontAlgn="base">
      <a:spcBef>
        <a:spcPct val="0"/>
      </a:spcBef>
      <a:spcAft>
        <a:spcPct val="0"/>
      </a:spcAft>
      <a:buClr>
        <a:srgbClr val="800080"/>
      </a:buClr>
      <a:buFont typeface="Wingdings" pitchFamily="2" charset="2"/>
      <a:defRPr kumimoji="1" sz="2400" i="1" kern="1200">
        <a:solidFill>
          <a:srgbClr val="800080"/>
        </a:solidFill>
        <a:latin typeface="Arial" pitchFamily="34" charset="0"/>
        <a:ea typeface="楷体_GB2312" pitchFamily="49" charset="-122"/>
        <a:cs typeface="+mn-cs"/>
      </a:defRPr>
    </a:lvl1pPr>
    <a:lvl2pPr marL="457200" algn="ctr" rtl="0" fontAlgn="base">
      <a:spcBef>
        <a:spcPct val="0"/>
      </a:spcBef>
      <a:spcAft>
        <a:spcPct val="0"/>
      </a:spcAft>
      <a:buClr>
        <a:srgbClr val="800080"/>
      </a:buClr>
      <a:buFont typeface="Wingdings" pitchFamily="2" charset="2"/>
      <a:defRPr kumimoji="1" sz="2400" i="1" kern="1200">
        <a:solidFill>
          <a:srgbClr val="800080"/>
        </a:solidFill>
        <a:latin typeface="Arial" pitchFamily="34" charset="0"/>
        <a:ea typeface="楷体_GB2312" pitchFamily="49" charset="-122"/>
        <a:cs typeface="+mn-cs"/>
      </a:defRPr>
    </a:lvl2pPr>
    <a:lvl3pPr marL="914400" algn="ctr" rtl="0" fontAlgn="base">
      <a:spcBef>
        <a:spcPct val="0"/>
      </a:spcBef>
      <a:spcAft>
        <a:spcPct val="0"/>
      </a:spcAft>
      <a:buClr>
        <a:srgbClr val="800080"/>
      </a:buClr>
      <a:buFont typeface="Wingdings" pitchFamily="2" charset="2"/>
      <a:defRPr kumimoji="1" sz="2400" i="1" kern="1200">
        <a:solidFill>
          <a:srgbClr val="800080"/>
        </a:solidFill>
        <a:latin typeface="Arial" pitchFamily="34" charset="0"/>
        <a:ea typeface="楷体_GB2312" pitchFamily="49" charset="-122"/>
        <a:cs typeface="+mn-cs"/>
      </a:defRPr>
    </a:lvl3pPr>
    <a:lvl4pPr marL="1371600" algn="ctr" rtl="0" fontAlgn="base">
      <a:spcBef>
        <a:spcPct val="0"/>
      </a:spcBef>
      <a:spcAft>
        <a:spcPct val="0"/>
      </a:spcAft>
      <a:buClr>
        <a:srgbClr val="800080"/>
      </a:buClr>
      <a:buFont typeface="Wingdings" pitchFamily="2" charset="2"/>
      <a:defRPr kumimoji="1" sz="2400" i="1" kern="1200">
        <a:solidFill>
          <a:srgbClr val="800080"/>
        </a:solidFill>
        <a:latin typeface="Arial" pitchFamily="34" charset="0"/>
        <a:ea typeface="楷体_GB2312" pitchFamily="49" charset="-122"/>
        <a:cs typeface="+mn-cs"/>
      </a:defRPr>
    </a:lvl4pPr>
    <a:lvl5pPr marL="1828800" algn="ctr" rtl="0" fontAlgn="base">
      <a:spcBef>
        <a:spcPct val="0"/>
      </a:spcBef>
      <a:spcAft>
        <a:spcPct val="0"/>
      </a:spcAft>
      <a:buClr>
        <a:srgbClr val="800080"/>
      </a:buClr>
      <a:buFont typeface="Wingdings" pitchFamily="2" charset="2"/>
      <a:defRPr kumimoji="1" sz="2400" i="1" kern="1200">
        <a:solidFill>
          <a:srgbClr val="800080"/>
        </a:solidFill>
        <a:latin typeface="Arial" pitchFamily="34" charset="0"/>
        <a:ea typeface="楷体_GB2312" pitchFamily="49" charset="-122"/>
        <a:cs typeface="+mn-cs"/>
      </a:defRPr>
    </a:lvl5pPr>
    <a:lvl6pPr marL="2286000" algn="l" defTabSz="914400" rtl="0" eaLnBrk="1" latinLnBrk="0" hangingPunct="1">
      <a:defRPr kumimoji="1" sz="2400" i="1" kern="1200">
        <a:solidFill>
          <a:srgbClr val="800080"/>
        </a:solidFill>
        <a:latin typeface="Arial" pitchFamily="34" charset="0"/>
        <a:ea typeface="楷体_GB2312" pitchFamily="49" charset="-122"/>
        <a:cs typeface="+mn-cs"/>
      </a:defRPr>
    </a:lvl6pPr>
    <a:lvl7pPr marL="2743200" algn="l" defTabSz="914400" rtl="0" eaLnBrk="1" latinLnBrk="0" hangingPunct="1">
      <a:defRPr kumimoji="1" sz="2400" i="1" kern="1200">
        <a:solidFill>
          <a:srgbClr val="800080"/>
        </a:solidFill>
        <a:latin typeface="Arial" pitchFamily="34" charset="0"/>
        <a:ea typeface="楷体_GB2312" pitchFamily="49" charset="-122"/>
        <a:cs typeface="+mn-cs"/>
      </a:defRPr>
    </a:lvl7pPr>
    <a:lvl8pPr marL="3200400" algn="l" defTabSz="914400" rtl="0" eaLnBrk="1" latinLnBrk="0" hangingPunct="1">
      <a:defRPr kumimoji="1" sz="2400" i="1" kern="1200">
        <a:solidFill>
          <a:srgbClr val="800080"/>
        </a:solidFill>
        <a:latin typeface="Arial" pitchFamily="34" charset="0"/>
        <a:ea typeface="楷体_GB2312" pitchFamily="49" charset="-122"/>
        <a:cs typeface="+mn-cs"/>
      </a:defRPr>
    </a:lvl8pPr>
    <a:lvl9pPr marL="3657600" algn="l" defTabSz="914400" rtl="0" eaLnBrk="1" latinLnBrk="0" hangingPunct="1">
      <a:defRPr kumimoji="1" sz="2400" i="1" kern="1200">
        <a:solidFill>
          <a:srgbClr val="800080"/>
        </a:solidFill>
        <a:latin typeface="Arial" pitchFamily="34" charset="0"/>
        <a:ea typeface="楷体_GB2312" pitchFamily="49" charset="-122"/>
        <a:cs typeface="+mn-cs"/>
      </a:defRPr>
    </a:lvl9pPr>
  </p:defaultTextStyle>
  <p:extLst>
    <p:ext uri="{EFAFB233-063F-42B5-8137-9DF3F51BA10A}">
      <p15:sldGuideLst xmlns:p15="http://schemas.microsoft.com/office/powerpoint/2012/main">
        <p15:guide id="1" orient="horz" pos="2112">
          <p15:clr>
            <a:srgbClr val="A4A3A4"/>
          </p15:clr>
        </p15:guide>
        <p15:guide id="2" pos="2789">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9900CC"/>
    <a:srgbClr val="990099"/>
    <a:srgbClr val="00FF00"/>
    <a:srgbClr val="800080"/>
    <a:srgbClr val="008000"/>
    <a:srgbClr val="5F5F5F"/>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55" autoAdjust="0"/>
    <p:restoredTop sz="98113" autoAdjust="0"/>
  </p:normalViewPr>
  <p:slideViewPr>
    <p:cSldViewPr>
      <p:cViewPr varScale="1">
        <p:scale>
          <a:sx n="162" d="100"/>
          <a:sy n="162" d="100"/>
        </p:scale>
        <p:origin x="2424" y="192"/>
      </p:cViewPr>
      <p:guideLst>
        <p:guide orient="horz" pos="2112"/>
        <p:guide pos="278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42"/>
    </p:cViewPr>
  </p:sorterViewPr>
  <p:notesViewPr>
    <p:cSldViewPr>
      <p:cViewPr varScale="1">
        <p:scale>
          <a:sx n="53" d="100"/>
          <a:sy n="53" d="100"/>
        </p:scale>
        <p:origin x="-1638" y="-84"/>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ClrTx/>
              <a:buFontTx/>
              <a:buNone/>
              <a:defRPr sz="1200" i="0" smtClean="0">
                <a:solidFill>
                  <a:schemeClr val="tx1"/>
                </a:solidFill>
                <a:latin typeface="Times New Roman" pitchFamily="18" charset="0"/>
                <a:ea typeface="宋体"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buFontTx/>
              <a:buNone/>
              <a:defRPr sz="1200" i="0" smtClean="0">
                <a:solidFill>
                  <a:schemeClr val="tx1"/>
                </a:solidFill>
                <a:latin typeface="Times New Roman" pitchFamily="18" charset="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buClrTx/>
              <a:buFontTx/>
              <a:buNone/>
              <a:defRPr sz="1200" i="0" smtClean="0">
                <a:solidFill>
                  <a:schemeClr val="tx1"/>
                </a:solidFill>
                <a:latin typeface="Times New Roman" pitchFamily="18" charset="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buFontTx/>
              <a:buNone/>
              <a:defRPr sz="1200" i="0" smtClean="0">
                <a:solidFill>
                  <a:schemeClr val="tx1"/>
                </a:solidFill>
                <a:latin typeface="Times New Roman" pitchFamily="18" charset="0"/>
                <a:ea typeface="宋体" pitchFamily="2" charset="-122"/>
              </a:defRPr>
            </a:lvl1pPr>
          </a:lstStyle>
          <a:p>
            <a:pPr>
              <a:defRPr/>
            </a:pPr>
            <a:fld id="{EE6F4375-65A2-4C97-8054-7B9E889DFBB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4"/>
          <p:cNvSpPr>
            <a:spLocks noGrp="1" noRot="1" noChangeAspect="1" noChangeArrowheads="1" noTextEdit="1"/>
          </p:cNvSpPr>
          <p:nvPr>
            <p:ph type="sldImg" idx="2"/>
          </p:nvPr>
        </p:nvSpPr>
        <p:spPr bwMode="auto">
          <a:xfrm>
            <a:off x="879475" y="733425"/>
            <a:ext cx="4889500" cy="3668713"/>
          </a:xfrm>
          <a:prstGeom prst="rect">
            <a:avLst/>
          </a:prstGeom>
          <a:noFill/>
          <a:ln w="9525">
            <a:solidFill>
              <a:srgbClr val="000000"/>
            </a:solidFill>
            <a:miter lim="800000"/>
            <a:headEnd/>
            <a:tailEnd/>
          </a:ln>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tsinghua.edu.cn/chn/index.ht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1026"/>
          <p:cNvGrpSpPr>
            <a:grpSpLocks/>
          </p:cNvGrpSpPr>
          <p:nvPr/>
        </p:nvGrpSpPr>
        <p:grpSpPr bwMode="auto">
          <a:xfrm>
            <a:off x="0" y="0"/>
            <a:ext cx="1476375" cy="6858000"/>
            <a:chOff x="0" y="0"/>
            <a:chExt cx="2016" cy="4320"/>
          </a:xfrm>
        </p:grpSpPr>
        <p:sp>
          <p:nvSpPr>
            <p:cNvPr id="5123" name="Rectangle 1027"/>
            <p:cNvSpPr>
              <a:spLocks noChangeArrowheads="1"/>
            </p:cNvSpPr>
            <p:nvPr/>
          </p:nvSpPr>
          <p:spPr bwMode="auto">
            <a:xfrm>
              <a:off x="0" y="0"/>
              <a:ext cx="479" cy="4320"/>
            </a:xfrm>
            <a:prstGeom prst="rect">
              <a:avLst/>
            </a:prstGeom>
            <a:gradFill rotWithShape="0">
              <a:gsLst>
                <a:gs pos="0">
                  <a:srgbClr val="800080"/>
                </a:gs>
                <a:gs pos="100000">
                  <a:srgbClr val="800080">
                    <a:gamma/>
                    <a:tint val="20000"/>
                    <a:invGamma/>
                  </a:srgbClr>
                </a:gs>
              </a:gsLst>
              <a:lin ang="0" scaled="1"/>
            </a:gradFill>
            <a:ln w="9525">
              <a:noFill/>
              <a:miter lim="800000"/>
              <a:headEnd/>
              <a:tailEnd/>
            </a:ln>
            <a:effectLst/>
          </p:spPr>
          <p:txBody>
            <a:bodyPr wrap="none" anchor="ctr"/>
            <a:lstStyle/>
            <a:p>
              <a:pPr>
                <a:defRPr/>
              </a:pPr>
              <a:endParaRPr lang="zh-CN" altLang="en-US"/>
            </a:p>
          </p:txBody>
        </p:sp>
        <p:sp>
          <p:nvSpPr>
            <p:cNvPr id="5124" name="Rectangle 1028"/>
            <p:cNvSpPr>
              <a:spLocks noChangeArrowheads="1"/>
            </p:cNvSpPr>
            <p:nvPr/>
          </p:nvSpPr>
          <p:spPr bwMode="auto">
            <a:xfrm>
              <a:off x="431" y="0"/>
              <a:ext cx="1585" cy="672"/>
            </a:xfrm>
            <a:prstGeom prst="rect">
              <a:avLst/>
            </a:prstGeom>
            <a:gradFill rotWithShape="0">
              <a:gsLst>
                <a:gs pos="0">
                  <a:srgbClr val="800080"/>
                </a:gs>
                <a:gs pos="100000">
                  <a:srgbClr val="800080">
                    <a:gamma/>
                    <a:tint val="20000"/>
                    <a:invGamma/>
                  </a:srgbClr>
                </a:gs>
              </a:gsLst>
              <a:lin ang="0" scaled="1"/>
            </a:gradFill>
            <a:ln w="9525">
              <a:noFill/>
              <a:miter lim="800000"/>
              <a:headEnd/>
              <a:tailEnd/>
            </a:ln>
            <a:effectLst/>
          </p:spPr>
          <p:txBody>
            <a:bodyPr wrap="none" anchor="ctr"/>
            <a:lstStyle/>
            <a:p>
              <a:pPr>
                <a:defRPr/>
              </a:pPr>
              <a:endParaRPr lang="zh-CN" altLang="en-US"/>
            </a:p>
          </p:txBody>
        </p:sp>
      </p:grpSp>
      <p:sp>
        <p:nvSpPr>
          <p:cNvPr id="5134" name="Line 1038"/>
          <p:cNvSpPr>
            <a:spLocks noChangeShapeType="1"/>
          </p:cNvSpPr>
          <p:nvPr userDrawn="1"/>
        </p:nvSpPr>
        <p:spPr bwMode="auto">
          <a:xfrm>
            <a:off x="1476375" y="981075"/>
            <a:ext cx="7515225" cy="9525"/>
          </a:xfrm>
          <a:prstGeom prst="line">
            <a:avLst/>
          </a:prstGeom>
          <a:noFill/>
          <a:ln w="57150" cmpd="thinThick">
            <a:solidFill>
              <a:srgbClr val="800080"/>
            </a:solidFill>
            <a:round/>
            <a:headEnd type="none" w="sm" len="sm"/>
            <a:tailEnd type="none" w="sm" len="sm"/>
          </a:ln>
          <a:effectLst/>
        </p:spPr>
        <p:txBody>
          <a:bodyPr wrap="none" anchor="ctr"/>
          <a:lstStyle/>
          <a:p>
            <a:pPr>
              <a:defRPr/>
            </a:pPr>
            <a:endParaRPr lang="zh-CN" altLang="en-US"/>
          </a:p>
        </p:txBody>
      </p:sp>
      <p:pic>
        <p:nvPicPr>
          <p:cNvPr id="4100" name="Picture 1039" descr="清华大学">
            <a:hlinkClick r:id="rId13"/>
          </p:cNvPr>
          <p:cNvPicPr>
            <a:picLocks noChangeAspect="1" noChangeArrowheads="1"/>
          </p:cNvPicPr>
          <p:nvPr userDrawn="1"/>
        </p:nvPicPr>
        <p:blipFill>
          <a:blip r:embed="rId14" cstate="print"/>
          <a:srcRect/>
          <a:stretch>
            <a:fillRect/>
          </a:stretch>
        </p:blipFill>
        <p:spPr bwMode="auto">
          <a:xfrm>
            <a:off x="7380288" y="163513"/>
            <a:ext cx="1223962" cy="312737"/>
          </a:xfrm>
          <a:prstGeom prst="rect">
            <a:avLst/>
          </a:prstGeom>
          <a:noFill/>
          <a:ln w="9525">
            <a:noFill/>
            <a:miter lim="800000"/>
            <a:headEnd/>
            <a:tailEnd/>
          </a:ln>
        </p:spPr>
      </p:pic>
      <p:sp>
        <p:nvSpPr>
          <p:cNvPr id="5136" name="Text Box 1040"/>
          <p:cNvSpPr txBox="1">
            <a:spLocks noChangeArrowheads="1"/>
          </p:cNvSpPr>
          <p:nvPr userDrawn="1"/>
        </p:nvSpPr>
        <p:spPr bwMode="auto">
          <a:xfrm>
            <a:off x="7235825" y="476250"/>
            <a:ext cx="1800225" cy="396875"/>
          </a:xfrm>
          <a:prstGeom prst="rect">
            <a:avLst/>
          </a:prstGeom>
          <a:noFill/>
          <a:ln w="9525">
            <a:noFill/>
            <a:miter lim="800000"/>
            <a:headEnd/>
            <a:tailEnd/>
          </a:ln>
          <a:effectLst/>
        </p:spPr>
        <p:txBody>
          <a:bodyPr>
            <a:spAutoFit/>
          </a:bodyPr>
          <a:lstStyle/>
          <a:p>
            <a:pPr>
              <a:buClrTx/>
              <a:buFontTx/>
              <a:buNone/>
              <a:defRPr/>
            </a:pPr>
            <a:r>
              <a:rPr lang="en-US" altLang="zh-CN" sz="2000" i="0">
                <a:solidFill>
                  <a:srgbClr val="990099"/>
                </a:solidFill>
                <a:latin typeface="Comic Sans MS" pitchFamily="66" charset="0"/>
                <a:cs typeface="Times New Roman" pitchFamily="18" charset="0"/>
              </a:rPr>
              <a:t>《</a:t>
            </a:r>
            <a:r>
              <a:rPr lang="zh-CN" altLang="en-US" sz="2000" i="0">
                <a:solidFill>
                  <a:srgbClr val="990099"/>
                </a:solidFill>
                <a:latin typeface="Comic Sans MS" pitchFamily="66" charset="0"/>
                <a:cs typeface="Times New Roman" pitchFamily="18" charset="0"/>
              </a:rPr>
              <a:t>编译原理</a:t>
            </a:r>
            <a:r>
              <a:rPr lang="en-US" altLang="zh-CN" sz="2000" i="0">
                <a:solidFill>
                  <a:srgbClr val="990099"/>
                </a:solidFill>
                <a:latin typeface="Comic Sans MS" pitchFamily="66" charset="0"/>
                <a:cs typeface="Times New Roman" pitchFamily="18" charset="0"/>
              </a:rPr>
              <a:t>》</a:t>
            </a:r>
          </a:p>
        </p:txBody>
      </p:sp>
      <p:sp>
        <p:nvSpPr>
          <p:cNvPr id="5137" name="AutoShape 1041"/>
          <p:cNvSpPr>
            <a:spLocks noChangeArrowheads="1"/>
          </p:cNvSpPr>
          <p:nvPr userDrawn="1"/>
        </p:nvSpPr>
        <p:spPr bwMode="auto">
          <a:xfrm>
            <a:off x="1116013" y="188913"/>
            <a:ext cx="3311525" cy="647700"/>
          </a:xfrm>
          <a:prstGeom prst="roundRect">
            <a:avLst>
              <a:gd name="adj" fmla="val 50000"/>
            </a:avLst>
          </a:prstGeom>
          <a:solidFill>
            <a:schemeClr val="bg1"/>
          </a:solidFill>
          <a:ln w="9525">
            <a:noFill/>
            <a:round/>
            <a:headEnd/>
            <a:tailEnd/>
          </a:ln>
          <a:effectLst/>
        </p:spPr>
        <p:txBody>
          <a:bodyPr wrap="none" anchor="ctr"/>
          <a:lstStyle/>
          <a:p>
            <a:pPr>
              <a:buClrTx/>
              <a:buFontTx/>
              <a:buNone/>
              <a:defRPr/>
            </a:pPr>
            <a:endParaRPr lang="zh-CN" altLang="zh-CN" i="0">
              <a:solidFill>
                <a:schemeClr val="tx1"/>
              </a:solidFill>
              <a:latin typeface="Times New Roman" pitchFamily="18"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wipe dir="r"/>
  </p:transition>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7.xml"/><Relationship Id="rId5" Type="http://schemas.openxmlformats.org/officeDocument/2006/relationships/slide" Target="slide2.xml"/><Relationship Id="rId4" Type="http://schemas.openxmlformats.org/officeDocument/2006/relationships/slide" Target="slide3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1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9">
            <a:hlinkClick r:id="rId2" action="ppaction://hlinksldjump"/>
          </p:cNvPr>
          <p:cNvSpPr txBox="1">
            <a:spLocks noChangeArrowheads="1"/>
          </p:cNvSpPr>
          <p:nvPr/>
        </p:nvSpPr>
        <p:spPr bwMode="auto">
          <a:xfrm>
            <a:off x="1114425" y="2208213"/>
            <a:ext cx="5033963" cy="579437"/>
          </a:xfrm>
          <a:prstGeom prst="rect">
            <a:avLst/>
          </a:prstGeom>
          <a:noFill/>
          <a:ln w="9525">
            <a:noFill/>
            <a:miter lim="800000"/>
            <a:headEnd/>
            <a:tailEnd/>
          </a:ln>
        </p:spPr>
        <p:txBody>
          <a:bodyPr>
            <a:spAutoFit/>
          </a:bodyPr>
          <a:lstStyle/>
          <a:p>
            <a:pPr algn="l">
              <a:buFont typeface="Wingdings" pitchFamily="2" charset="2"/>
              <a:buChar char="²"/>
            </a:pPr>
            <a:r>
              <a:rPr lang="en-US" altLang="zh-CN" sz="3200" b="1" i="0"/>
              <a:t> </a:t>
            </a:r>
            <a:r>
              <a:rPr lang="zh-CN" altLang="en-US" sz="3200" b="1" i="0"/>
              <a:t>属性文法</a:t>
            </a:r>
          </a:p>
        </p:txBody>
      </p:sp>
      <p:sp>
        <p:nvSpPr>
          <p:cNvPr id="6147" name="Text Box 10">
            <a:hlinkClick r:id="rId3" action="ppaction://hlinksldjump"/>
          </p:cNvPr>
          <p:cNvSpPr txBox="1">
            <a:spLocks noChangeArrowheads="1"/>
          </p:cNvSpPr>
          <p:nvPr/>
        </p:nvSpPr>
        <p:spPr bwMode="auto">
          <a:xfrm>
            <a:off x="1114425" y="2933700"/>
            <a:ext cx="6194425" cy="579438"/>
          </a:xfrm>
          <a:prstGeom prst="rect">
            <a:avLst/>
          </a:prstGeom>
          <a:noFill/>
          <a:ln w="9525">
            <a:noFill/>
            <a:miter lim="800000"/>
            <a:headEnd/>
            <a:tailEnd/>
          </a:ln>
        </p:spPr>
        <p:txBody>
          <a:bodyPr>
            <a:spAutoFit/>
          </a:bodyPr>
          <a:lstStyle/>
          <a:p>
            <a:pPr algn="l">
              <a:buFont typeface="Wingdings" pitchFamily="2" charset="2"/>
              <a:buChar char="²"/>
            </a:pPr>
            <a:r>
              <a:rPr lang="en-US" altLang="zh-CN" sz="3200" b="1" i="0"/>
              <a:t> </a:t>
            </a:r>
            <a:r>
              <a:rPr lang="zh-CN" altLang="en-US" sz="3200" b="1" i="0"/>
              <a:t>基于属性文法的语义计算</a:t>
            </a:r>
          </a:p>
        </p:txBody>
      </p:sp>
      <p:sp>
        <p:nvSpPr>
          <p:cNvPr id="6148" name="Rectangle 11"/>
          <p:cNvSpPr>
            <a:spLocks noChangeArrowheads="1"/>
          </p:cNvSpPr>
          <p:nvPr/>
        </p:nvSpPr>
        <p:spPr bwMode="auto">
          <a:xfrm>
            <a:off x="1481138" y="188913"/>
            <a:ext cx="6115198" cy="646331"/>
          </a:xfrm>
          <a:prstGeom prst="rect">
            <a:avLst/>
          </a:prstGeom>
          <a:noFill/>
          <a:ln w="9525" algn="ctr">
            <a:noFill/>
            <a:miter lim="800000"/>
            <a:headEnd/>
            <a:tailEnd/>
          </a:ln>
        </p:spPr>
        <p:txBody>
          <a:bodyPr wrap="square">
            <a:spAutoFit/>
          </a:bodyPr>
          <a:lstStyle/>
          <a:p>
            <a:pPr algn="l">
              <a:lnSpc>
                <a:spcPct val="90000"/>
              </a:lnSpc>
              <a:buClrTx/>
              <a:buFontTx/>
              <a:buNone/>
            </a:pPr>
            <a:r>
              <a:rPr lang="zh-CN" altLang="en-US" sz="4000" b="1" i="0" dirty="0">
                <a:ea typeface="华文行楷" pitchFamily="2" charset="-122"/>
              </a:rPr>
              <a:t>第</a:t>
            </a:r>
            <a:r>
              <a:rPr lang="en-US" altLang="zh-CN" sz="4000" b="1" i="0" dirty="0">
                <a:ea typeface="华文行楷" pitchFamily="2" charset="-122"/>
              </a:rPr>
              <a:t>7</a:t>
            </a:r>
            <a:r>
              <a:rPr lang="zh-CN" altLang="en-US" sz="4000" b="1" i="0" dirty="0">
                <a:ea typeface="华文行楷" pitchFamily="2" charset="-122"/>
              </a:rPr>
              <a:t>章语法制导的语义计算</a:t>
            </a:r>
          </a:p>
        </p:txBody>
      </p:sp>
      <p:sp>
        <p:nvSpPr>
          <p:cNvPr id="6149" name="Text Box 14">
            <a:hlinkClick r:id="rId4" action="ppaction://hlinksldjump"/>
          </p:cNvPr>
          <p:cNvSpPr txBox="1">
            <a:spLocks noChangeArrowheads="1"/>
          </p:cNvSpPr>
          <p:nvPr/>
        </p:nvSpPr>
        <p:spPr bwMode="auto">
          <a:xfrm>
            <a:off x="1114425" y="3651250"/>
            <a:ext cx="6121400" cy="579438"/>
          </a:xfrm>
          <a:prstGeom prst="rect">
            <a:avLst/>
          </a:prstGeom>
          <a:noFill/>
          <a:ln w="9525">
            <a:noFill/>
            <a:miter lim="800000"/>
            <a:headEnd/>
            <a:tailEnd/>
          </a:ln>
        </p:spPr>
        <p:txBody>
          <a:bodyPr>
            <a:spAutoFit/>
          </a:bodyPr>
          <a:lstStyle/>
          <a:p>
            <a:pPr algn="l">
              <a:buFont typeface="Wingdings" pitchFamily="2" charset="2"/>
              <a:buChar char="²"/>
            </a:pPr>
            <a:r>
              <a:rPr lang="en-US" altLang="zh-CN" sz="3200" b="1" i="0"/>
              <a:t> </a:t>
            </a:r>
            <a:r>
              <a:rPr lang="zh-CN" altLang="en-US" sz="3200" b="1" i="0"/>
              <a:t>基于翻译模式的语义计算</a:t>
            </a:r>
          </a:p>
        </p:txBody>
      </p:sp>
      <p:sp>
        <p:nvSpPr>
          <p:cNvPr id="6150" name="AutoShape 1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51" name="AutoShape 1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52" name="AutoShape 1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53" name="AutoShape 1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54" name="Text Box 23">
            <a:hlinkClick r:id="rId5" action="ppaction://hlinksldjump"/>
          </p:cNvPr>
          <p:cNvSpPr txBox="1">
            <a:spLocks noChangeArrowheads="1"/>
          </p:cNvSpPr>
          <p:nvPr/>
        </p:nvSpPr>
        <p:spPr bwMode="auto">
          <a:xfrm>
            <a:off x="1114425" y="1557338"/>
            <a:ext cx="5176838" cy="579437"/>
          </a:xfrm>
          <a:prstGeom prst="rect">
            <a:avLst/>
          </a:prstGeom>
          <a:noFill/>
          <a:ln w="9525">
            <a:noFill/>
            <a:miter lim="800000"/>
            <a:headEnd/>
            <a:tailEnd/>
          </a:ln>
        </p:spPr>
        <p:txBody>
          <a:bodyPr>
            <a:spAutoFit/>
          </a:bodyPr>
          <a:lstStyle/>
          <a:p>
            <a:pPr algn="l">
              <a:buFont typeface="Wingdings" pitchFamily="2" charset="2"/>
              <a:buChar char="²"/>
            </a:pPr>
            <a:r>
              <a:rPr lang="en-US" altLang="zh-CN" sz="3200" b="1" i="0"/>
              <a:t> </a:t>
            </a:r>
            <a:r>
              <a:rPr lang="zh-CN" altLang="en-US" sz="3200" b="1" i="0"/>
              <a:t>本讲导引</a:t>
            </a: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684213" y="1219200"/>
            <a:ext cx="7129462" cy="579438"/>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3200" b="1" i="0" dirty="0">
                <a:latin typeface="楷体_GB2312" pitchFamily="49" charset="-122"/>
              </a:rPr>
              <a:t>属性文法举例</a:t>
            </a:r>
            <a:r>
              <a:rPr lang="en-US" altLang="zh-CN" sz="3200" b="1" i="0" dirty="0">
                <a:latin typeface="楷体_GB2312" pitchFamily="49" charset="-122"/>
              </a:rPr>
              <a:t>7-1</a:t>
            </a:r>
            <a:endParaRPr lang="zh-CN" altLang="en-US" sz="3200" b="1" i="0" dirty="0">
              <a:latin typeface="楷体_GB2312" pitchFamily="49" charset="-122"/>
            </a:endParaRPr>
          </a:p>
        </p:txBody>
      </p:sp>
      <p:sp>
        <p:nvSpPr>
          <p:cNvPr id="9219"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9220"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9221"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9222"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9223" name="Rectangle 9"/>
          <p:cNvSpPr>
            <a:spLocks noChangeArrowheads="1"/>
          </p:cNvSpPr>
          <p:nvPr/>
        </p:nvSpPr>
        <p:spPr bwMode="auto">
          <a:xfrm>
            <a:off x="1008063" y="1905000"/>
            <a:ext cx="7956550" cy="892552"/>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dirty="0">
                <a:latin typeface="楷体_GB2312" pitchFamily="49" charset="-122"/>
              </a:rPr>
              <a:t> </a:t>
            </a:r>
            <a:r>
              <a:rPr lang="zh-CN" altLang="en-US" sz="2800" b="1" i="0" dirty="0">
                <a:solidFill>
                  <a:srgbClr val="333399"/>
                </a:solidFill>
                <a:latin typeface="楷体_GB2312" pitchFamily="49" charset="-122"/>
              </a:rPr>
              <a:t>语言 </a:t>
            </a:r>
            <a:r>
              <a:rPr lang="pt-BR" altLang="zh-CN" b="1" dirty="0"/>
              <a:t>L</a:t>
            </a:r>
            <a:r>
              <a:rPr lang="pt-BR" altLang="zh-CN" b="1" i="0" dirty="0"/>
              <a:t> = { </a:t>
            </a:r>
            <a:r>
              <a:rPr lang="pt-BR" altLang="zh-CN" b="1" dirty="0" err="1"/>
              <a:t>a</a:t>
            </a:r>
            <a:r>
              <a:rPr lang="pt-BR" altLang="zh-CN" b="1" baseline="30000" dirty="0" err="1"/>
              <a:t>n</a:t>
            </a:r>
            <a:r>
              <a:rPr lang="pt-BR" altLang="zh-CN" b="1" dirty="0" err="1"/>
              <a:t>b</a:t>
            </a:r>
            <a:r>
              <a:rPr lang="pt-BR" altLang="zh-CN" b="1" baseline="30000" dirty="0" err="1"/>
              <a:t>n</a:t>
            </a:r>
            <a:r>
              <a:rPr lang="pt-BR" altLang="zh-CN" b="1" dirty="0" err="1"/>
              <a:t>c</a:t>
            </a:r>
            <a:r>
              <a:rPr lang="pt-BR" altLang="zh-CN" b="1" baseline="30000" dirty="0" err="1"/>
              <a:t>n</a:t>
            </a:r>
            <a:r>
              <a:rPr lang="pt-BR" altLang="zh-CN" b="1" i="0" dirty="0"/>
              <a:t> </a:t>
            </a:r>
            <a:r>
              <a:rPr lang="pt-BR" altLang="zh-CN" b="1" i="0" dirty="0">
                <a:sym typeface="Symbol" pitchFamily="18" charset="2"/>
              </a:rPr>
              <a:t></a:t>
            </a:r>
            <a:r>
              <a:rPr lang="pt-BR" altLang="zh-CN" b="1" i="0" dirty="0"/>
              <a:t> </a:t>
            </a:r>
            <a:r>
              <a:rPr lang="pt-BR" altLang="zh-CN" b="1" dirty="0" err="1"/>
              <a:t>n</a:t>
            </a:r>
            <a:r>
              <a:rPr lang="pt-BR" altLang="zh-CN" b="1" i="0" dirty="0"/>
              <a:t> </a:t>
            </a:r>
            <a:r>
              <a:rPr lang="en-US" altLang="zh-CN" b="1" i="0" dirty="0">
                <a:sym typeface="Symbol" pitchFamily="18" charset="2"/>
              </a:rPr>
              <a:t></a:t>
            </a:r>
            <a:r>
              <a:rPr lang="en-US" altLang="zh-CN" b="1" i="0" dirty="0"/>
              <a:t> </a:t>
            </a:r>
            <a:r>
              <a:rPr lang="pt-BR" altLang="zh-CN" b="1" i="0" dirty="0"/>
              <a:t>1}</a:t>
            </a:r>
            <a:r>
              <a:rPr lang="zh-CN" altLang="en-US" b="1" i="0" dirty="0"/>
              <a:t>，设计如下属性文法</a:t>
            </a:r>
            <a:endParaRPr lang="en-US" altLang="zh-CN" b="1" i="0" dirty="0"/>
          </a:p>
          <a:p>
            <a:pPr algn="l">
              <a:buClrTx/>
            </a:pPr>
            <a:r>
              <a:rPr lang="zh-CN" altLang="en-US" sz="1800" b="1" i="0" dirty="0">
                <a:solidFill>
                  <a:schemeClr val="bg2">
                    <a:lumMod val="75000"/>
                  </a:schemeClr>
                </a:solidFill>
              </a:rPr>
              <a:t>不含条件谓词的语义计算</a:t>
            </a:r>
            <a:r>
              <a:rPr lang="pt-BR" altLang="zh-CN" dirty="0"/>
              <a:t> </a:t>
            </a:r>
          </a:p>
        </p:txBody>
      </p:sp>
      <p:sp>
        <p:nvSpPr>
          <p:cNvPr id="9224" name="Text Box 11"/>
          <p:cNvSpPr txBox="1">
            <a:spLocks noChangeArrowheads="1"/>
          </p:cNvSpPr>
          <p:nvPr/>
        </p:nvSpPr>
        <p:spPr bwMode="auto">
          <a:xfrm>
            <a:off x="1258888" y="2997200"/>
            <a:ext cx="1873250" cy="3322638"/>
          </a:xfrm>
          <a:prstGeom prst="rect">
            <a:avLst/>
          </a:prstGeom>
          <a:noFill/>
          <a:ln w="9525">
            <a:noFill/>
            <a:miter lim="800000"/>
            <a:headEnd/>
            <a:tailEnd/>
          </a:ln>
        </p:spPr>
        <p:txBody>
          <a:bodyPr>
            <a:spAutoFit/>
          </a:bodyPr>
          <a:lstStyle/>
          <a:p>
            <a:pPr algn="l">
              <a:buClrTx/>
            </a:pPr>
            <a:r>
              <a:rPr kumimoji="0" lang="zh-CN" altLang="en-US" b="1" i="0">
                <a:sym typeface="Symbol" pitchFamily="18" charset="2"/>
              </a:rPr>
              <a:t>产生式</a:t>
            </a:r>
            <a:endParaRPr kumimoji="0" lang="zh-CN" altLang="en-US" i="0">
              <a:cs typeface="Times New Roman" pitchFamily="18" charset="0"/>
              <a:sym typeface="Symbol" pitchFamily="18" charset="2"/>
            </a:endParaRPr>
          </a:p>
          <a:p>
            <a:pPr algn="l">
              <a:buClrTx/>
            </a:pPr>
            <a:endParaRPr kumimoji="0" lang="zh-CN" altLang="en-US" sz="800" i="0">
              <a:solidFill>
                <a:srgbClr val="333399"/>
              </a:solidFill>
              <a:cs typeface="Times New Roman" pitchFamily="18" charset="0"/>
              <a:sym typeface="Symbol" pitchFamily="18" charset="2"/>
            </a:endParaRPr>
          </a:p>
          <a:p>
            <a:pPr algn="l">
              <a:buClrTx/>
            </a:pPr>
            <a:r>
              <a:rPr lang="en-US" altLang="zh-CN" sz="2000">
                <a:solidFill>
                  <a:srgbClr val="333399"/>
                </a:solidFill>
                <a:cs typeface="Times New Roman" pitchFamily="18" charset="0"/>
                <a:sym typeface="Symbol" pitchFamily="18" charset="2"/>
              </a:rPr>
              <a:t>S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ABC</a:t>
            </a:r>
          </a:p>
          <a:p>
            <a:pPr algn="l">
              <a:buClrTx/>
            </a:pPr>
            <a:endParaRPr kumimoji="0" lang="en-US" altLang="zh-CN" sz="2000" i="0">
              <a:solidFill>
                <a:srgbClr val="333399"/>
              </a:solidFill>
              <a:cs typeface="Times New Roman" pitchFamily="18" charset="0"/>
              <a:sym typeface="Symbol" pitchFamily="18" charset="2"/>
            </a:endParaRPr>
          </a:p>
          <a:p>
            <a:pPr algn="l">
              <a:buClrTx/>
            </a:pPr>
            <a:endParaRPr lang="en-US" altLang="zh-CN" sz="2000">
              <a:solidFill>
                <a:srgbClr val="333399"/>
              </a:solidFill>
              <a:cs typeface="Times New Roman" pitchFamily="18" charset="0"/>
              <a:sym typeface="Symbol" pitchFamily="18" charset="2"/>
            </a:endParaRPr>
          </a:p>
          <a:p>
            <a:pPr algn="l">
              <a:buClrTx/>
            </a:pPr>
            <a:r>
              <a:rPr lang="en-US" altLang="zh-CN" sz="2000">
                <a:solidFill>
                  <a:srgbClr val="333399"/>
                </a:solidFill>
                <a:cs typeface="Times New Roman" pitchFamily="18" charset="0"/>
                <a:sym typeface="Symbol" pitchFamily="18" charset="2"/>
              </a:rPr>
              <a:t>A </a:t>
            </a:r>
            <a:r>
              <a:rPr lang="en-US" altLang="zh-CN" sz="2000" i="0">
                <a:solidFill>
                  <a:srgbClr val="333399"/>
                </a:solidFill>
                <a:ea typeface="华文行楷" pitchFamily="2" charset="-122"/>
                <a:cs typeface="Times New Roman" pitchFamily="18" charset="0"/>
                <a:sym typeface="Symbol" pitchFamily="18" charset="2"/>
              </a:rPr>
              <a:t></a:t>
            </a:r>
            <a:r>
              <a:rPr lang="en-US" altLang="zh-CN" sz="2000">
                <a:solidFill>
                  <a:srgbClr val="333399"/>
                </a:solidFill>
                <a:ea typeface="华文行楷" pitchFamily="2" charset="-122"/>
                <a:cs typeface="Times New Roman" pitchFamily="18" charset="0"/>
                <a:sym typeface="Symbol" pitchFamily="18" charset="2"/>
              </a:rPr>
              <a:t> A</a:t>
            </a:r>
            <a:r>
              <a:rPr lang="en-US" altLang="zh-CN" sz="2000" i="0" baseline="-25000">
                <a:solidFill>
                  <a:srgbClr val="333399"/>
                </a:solidFill>
                <a:ea typeface="华文行楷" pitchFamily="2" charset="-122"/>
                <a:cs typeface="Times New Roman" pitchFamily="18" charset="0"/>
                <a:sym typeface="Symbol" pitchFamily="18" charset="2"/>
              </a:rPr>
              <a:t>1</a:t>
            </a:r>
            <a:r>
              <a:rPr lang="en-US" altLang="zh-CN" sz="2000">
                <a:solidFill>
                  <a:srgbClr val="333399"/>
                </a:solidFill>
                <a:ea typeface="华文行楷" pitchFamily="2" charset="-122"/>
                <a:cs typeface="Times New Roman" pitchFamily="18" charset="0"/>
                <a:sym typeface="Symbol" pitchFamily="18" charset="2"/>
              </a:rPr>
              <a:t>a</a:t>
            </a:r>
          </a:p>
          <a:p>
            <a:pPr algn="l">
              <a:buClrTx/>
            </a:pPr>
            <a:r>
              <a:rPr lang="en-US" altLang="zh-CN" sz="2000">
                <a:solidFill>
                  <a:srgbClr val="333399"/>
                </a:solidFill>
                <a:cs typeface="Times New Roman" pitchFamily="18" charset="0"/>
                <a:sym typeface="Symbol" pitchFamily="18" charset="2"/>
              </a:rPr>
              <a:t>A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a</a:t>
            </a:r>
            <a:endParaRPr lang="en-US" altLang="zh-CN" sz="2000">
              <a:solidFill>
                <a:srgbClr val="333399"/>
              </a:solidFill>
              <a:ea typeface="华文行楷" pitchFamily="2" charset="-122"/>
              <a:sym typeface="Symbol" pitchFamily="18" charset="2"/>
            </a:endParaRPr>
          </a:p>
          <a:p>
            <a:pPr algn="l">
              <a:buClrTx/>
            </a:pPr>
            <a:r>
              <a:rPr lang="en-US" altLang="zh-CN" sz="2000">
                <a:solidFill>
                  <a:srgbClr val="333399"/>
                </a:solidFill>
                <a:cs typeface="Times New Roman" pitchFamily="18" charset="0"/>
                <a:sym typeface="Symbol" pitchFamily="18" charset="2"/>
              </a:rPr>
              <a:t>B </a:t>
            </a:r>
            <a:r>
              <a:rPr lang="en-US" altLang="zh-CN" sz="2000" i="0">
                <a:solidFill>
                  <a:srgbClr val="333399"/>
                </a:solidFill>
                <a:ea typeface="华文行楷" pitchFamily="2" charset="-122"/>
                <a:sym typeface="Symbol" pitchFamily="18" charset="2"/>
              </a:rPr>
              <a:t></a:t>
            </a:r>
            <a:r>
              <a:rPr lang="en-US" altLang="zh-CN" sz="2000">
                <a:solidFill>
                  <a:srgbClr val="333399"/>
                </a:solidFill>
                <a:ea typeface="华文行楷" pitchFamily="2" charset="-122"/>
                <a:sym typeface="Symbol" pitchFamily="18" charset="2"/>
              </a:rPr>
              <a:t> B</a:t>
            </a:r>
            <a:r>
              <a:rPr lang="en-US" altLang="zh-CN" sz="2000" i="0" baseline="-25000">
                <a:solidFill>
                  <a:srgbClr val="333399"/>
                </a:solidFill>
                <a:sym typeface="Symbol" pitchFamily="18" charset="2"/>
              </a:rPr>
              <a:t>1</a:t>
            </a:r>
            <a:r>
              <a:rPr lang="en-US" altLang="zh-CN" sz="2000">
                <a:solidFill>
                  <a:srgbClr val="333399"/>
                </a:solidFill>
                <a:ea typeface="华文行楷" pitchFamily="2" charset="-122"/>
                <a:sym typeface="Symbol" pitchFamily="18" charset="2"/>
              </a:rPr>
              <a:t>b</a:t>
            </a:r>
            <a:endParaRPr lang="en-US" altLang="zh-CN" sz="2000">
              <a:solidFill>
                <a:srgbClr val="333399"/>
              </a:solidFill>
              <a:sym typeface="Symbol" pitchFamily="18" charset="2"/>
            </a:endParaRPr>
          </a:p>
          <a:p>
            <a:pPr algn="l">
              <a:buClrTx/>
            </a:pPr>
            <a:r>
              <a:rPr lang="en-US" altLang="zh-CN" sz="2000">
                <a:solidFill>
                  <a:srgbClr val="333399"/>
                </a:solidFill>
                <a:sym typeface="Symbol" pitchFamily="18" charset="2"/>
              </a:rPr>
              <a:t>B </a:t>
            </a:r>
            <a:r>
              <a:rPr lang="en-US" altLang="zh-CN" sz="2000" i="0">
                <a:solidFill>
                  <a:srgbClr val="333399"/>
                </a:solidFill>
                <a:sym typeface="Symbol" pitchFamily="18" charset="2"/>
              </a:rPr>
              <a:t> </a:t>
            </a:r>
            <a:r>
              <a:rPr lang="en-US" altLang="zh-CN" sz="2000">
                <a:solidFill>
                  <a:srgbClr val="333399"/>
                </a:solidFill>
                <a:sym typeface="Symbol" pitchFamily="18" charset="2"/>
              </a:rPr>
              <a:t>b</a:t>
            </a:r>
          </a:p>
          <a:p>
            <a:pPr algn="l">
              <a:buClrTx/>
            </a:pPr>
            <a:r>
              <a:rPr lang="en-US" altLang="zh-CN" sz="2000">
                <a:solidFill>
                  <a:srgbClr val="333399"/>
                </a:solidFill>
                <a:sym typeface="Symbol" pitchFamily="18" charset="2"/>
              </a:rPr>
              <a:t>C </a:t>
            </a:r>
            <a:r>
              <a:rPr lang="en-US" altLang="zh-CN" sz="2000" i="0">
                <a:solidFill>
                  <a:srgbClr val="333399"/>
                </a:solidFill>
                <a:sym typeface="Symbol" pitchFamily="18" charset="2"/>
              </a:rPr>
              <a:t> </a:t>
            </a:r>
            <a:r>
              <a:rPr lang="en-US" altLang="zh-CN" sz="2000">
                <a:solidFill>
                  <a:srgbClr val="333399"/>
                </a:solidFill>
                <a:sym typeface="Symbol" pitchFamily="18" charset="2"/>
              </a:rPr>
              <a:t>C</a:t>
            </a:r>
            <a:r>
              <a:rPr lang="en-US" altLang="zh-CN" sz="2000" i="0" baseline="-25000">
                <a:solidFill>
                  <a:srgbClr val="333399"/>
                </a:solidFill>
                <a:sym typeface="Symbol" pitchFamily="18" charset="2"/>
              </a:rPr>
              <a:t>1</a:t>
            </a:r>
            <a:r>
              <a:rPr lang="en-US" altLang="zh-CN" sz="2000">
                <a:solidFill>
                  <a:srgbClr val="333399"/>
                </a:solidFill>
                <a:sym typeface="Symbol" pitchFamily="18" charset="2"/>
              </a:rPr>
              <a:t>c</a:t>
            </a:r>
            <a:endParaRPr lang="en-US" altLang="zh-CN" sz="2000">
              <a:solidFill>
                <a:srgbClr val="333399"/>
              </a:solidFill>
              <a:ea typeface="华文行楷" pitchFamily="2" charset="-122"/>
              <a:sym typeface="Symbol" pitchFamily="18" charset="2"/>
            </a:endParaRPr>
          </a:p>
          <a:p>
            <a:pPr algn="l">
              <a:buClrTx/>
            </a:pPr>
            <a:r>
              <a:rPr lang="en-US" altLang="zh-CN" sz="2000">
                <a:solidFill>
                  <a:srgbClr val="333399"/>
                </a:solidFill>
                <a:sym typeface="Symbol" pitchFamily="18" charset="2"/>
              </a:rPr>
              <a:t>C </a:t>
            </a:r>
            <a:r>
              <a:rPr lang="en-US" altLang="zh-CN" sz="2000" i="0">
                <a:solidFill>
                  <a:srgbClr val="333399"/>
                </a:solidFill>
                <a:sym typeface="Symbol" pitchFamily="18" charset="2"/>
              </a:rPr>
              <a:t></a:t>
            </a:r>
            <a:r>
              <a:rPr lang="en-US" altLang="zh-CN" sz="2000">
                <a:solidFill>
                  <a:srgbClr val="333399"/>
                </a:solidFill>
                <a:sym typeface="Symbol" pitchFamily="18" charset="2"/>
              </a:rPr>
              <a:t> c</a:t>
            </a:r>
          </a:p>
        </p:txBody>
      </p:sp>
      <p:sp>
        <p:nvSpPr>
          <p:cNvPr id="608268" name="Text Box 12"/>
          <p:cNvSpPr txBox="1">
            <a:spLocks noChangeArrowheads="1"/>
          </p:cNvSpPr>
          <p:nvPr/>
        </p:nvSpPr>
        <p:spPr bwMode="auto">
          <a:xfrm>
            <a:off x="3419475" y="2997200"/>
            <a:ext cx="5473700" cy="3322638"/>
          </a:xfrm>
          <a:prstGeom prst="rect">
            <a:avLst/>
          </a:prstGeom>
          <a:noFill/>
          <a:ln w="9525">
            <a:noFill/>
            <a:miter lim="800000"/>
            <a:headEnd/>
            <a:tailEnd/>
          </a:ln>
        </p:spPr>
        <p:txBody>
          <a:bodyPr>
            <a:spAutoFit/>
          </a:bodyPr>
          <a:lstStyle/>
          <a:p>
            <a:pPr algn="l">
              <a:buClrTx/>
            </a:pPr>
            <a:r>
              <a:rPr kumimoji="0" lang="en-US" altLang="zh-CN" b="1" i="0" dirty="0">
                <a:sym typeface="Symbol" pitchFamily="18" charset="2"/>
              </a:rPr>
              <a:t>                     </a:t>
            </a:r>
            <a:r>
              <a:rPr kumimoji="0" lang="zh-CN" altLang="en-US" b="1" i="0" dirty="0">
                <a:sym typeface="Symbol" pitchFamily="18" charset="2"/>
              </a:rPr>
              <a:t>语义动作</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sz="2000" i="0" dirty="0">
                <a:solidFill>
                  <a:srgbClr val="333399"/>
                </a:solidFill>
                <a:cs typeface="Times New Roman" pitchFamily="18" charset="0"/>
                <a:sym typeface="Symbol" pitchFamily="18" charset="2"/>
              </a:rPr>
              <a:t>{ if  (</a:t>
            </a:r>
            <a:r>
              <a:rPr lang="en-US" altLang="zh-CN" sz="2000" dirty="0" err="1">
                <a:solidFill>
                  <a:srgbClr val="333399"/>
                </a:solidFill>
                <a:cs typeface="Times New Roman" pitchFamily="18" charset="0"/>
                <a:sym typeface="Symbol" pitchFamily="18" charset="2"/>
              </a:rPr>
              <a:t>A</a:t>
            </a:r>
            <a:r>
              <a:rPr lang="en-US" altLang="zh-CN" sz="2000" b="1"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num</a:t>
            </a:r>
            <a:r>
              <a:rPr lang="en-US" altLang="zh-CN" sz="2000" dirty="0">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B</a:t>
            </a:r>
            <a:r>
              <a:rPr lang="en-US" altLang="zh-CN" sz="2000" b="1"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num</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and </a:t>
            </a:r>
            <a:r>
              <a:rPr lang="en-US" altLang="zh-CN" sz="2000" i="0" dirty="0">
                <a:solidFill>
                  <a:srgbClr val="333399"/>
                </a:solidFill>
                <a:cs typeface="Times New Roman" pitchFamily="18" charset="0"/>
                <a:sym typeface="Symbol" pitchFamily="18" charset="2"/>
              </a:rPr>
              <a:t>(</a:t>
            </a:r>
            <a:r>
              <a:rPr lang="en-US" altLang="zh-CN" sz="2000" dirty="0" err="1">
                <a:solidFill>
                  <a:srgbClr val="333399"/>
                </a:solidFill>
              </a:rPr>
              <a:t>B</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rPr>
              <a:t>=</a:t>
            </a:r>
            <a:r>
              <a:rPr lang="en-US" altLang="zh-CN" sz="2000" dirty="0" err="1">
                <a:solidFill>
                  <a:srgbClr val="333399"/>
                </a:solidFill>
              </a:rPr>
              <a:t>C</a:t>
            </a:r>
            <a:r>
              <a:rPr lang="en-US" altLang="zh-CN" sz="2000" b="1" dirty="0" err="1">
                <a:solidFill>
                  <a:srgbClr val="333399"/>
                </a:solidFill>
              </a:rPr>
              <a:t>.</a:t>
            </a:r>
            <a:r>
              <a:rPr lang="en-US" altLang="zh-CN" sz="2000" dirty="0" err="1">
                <a:solidFill>
                  <a:srgbClr val="333399"/>
                </a:solidFill>
              </a:rPr>
              <a:t>num</a:t>
            </a:r>
            <a:r>
              <a:rPr lang="en-US" altLang="zh-CN" sz="2000" i="0" dirty="0">
                <a:solidFill>
                  <a:srgbClr val="333399"/>
                </a:solidFill>
              </a:rPr>
              <a:t>)</a:t>
            </a:r>
          </a:p>
          <a:p>
            <a:pPr algn="l">
              <a:buClrTx/>
            </a:pPr>
            <a:r>
              <a:rPr lang="en-US" altLang="zh-CN" sz="2000" i="0" dirty="0">
                <a:solidFill>
                  <a:srgbClr val="333399"/>
                </a:solidFill>
              </a:rPr>
              <a:t>  then</a:t>
            </a:r>
            <a:r>
              <a:rPr lang="en-US" altLang="zh-CN" sz="2000" dirty="0">
                <a:solidFill>
                  <a:srgbClr val="333399"/>
                </a:solidFill>
              </a:rPr>
              <a:t> print(</a:t>
            </a:r>
            <a:r>
              <a:rPr lang="pt-BR" altLang="zh-CN" sz="2000" dirty="0">
                <a:solidFill>
                  <a:srgbClr val="333399"/>
                </a:solidFill>
              </a:rPr>
              <a:t>“Accepted!” </a:t>
            </a:r>
            <a:r>
              <a:rPr lang="en-US" altLang="zh-CN" sz="2000" dirty="0">
                <a:solidFill>
                  <a:srgbClr val="333399"/>
                </a:solidFill>
              </a:rPr>
              <a:t>) </a:t>
            </a:r>
          </a:p>
          <a:p>
            <a:pPr algn="l">
              <a:buClrTx/>
            </a:pPr>
            <a:r>
              <a:rPr lang="en-US" altLang="zh-CN" sz="2000" dirty="0">
                <a:solidFill>
                  <a:srgbClr val="333399"/>
                </a:solidFill>
              </a:rPr>
              <a:t>  </a:t>
            </a:r>
            <a:r>
              <a:rPr lang="en-US" altLang="zh-CN" sz="2000" i="0" dirty="0">
                <a:solidFill>
                  <a:srgbClr val="333399"/>
                </a:solidFill>
              </a:rPr>
              <a:t>else</a:t>
            </a:r>
            <a:r>
              <a:rPr lang="en-US" altLang="zh-CN" sz="2000" dirty="0">
                <a:solidFill>
                  <a:srgbClr val="333399"/>
                </a:solidFill>
              </a:rPr>
              <a:t> print(</a:t>
            </a:r>
            <a:r>
              <a:rPr lang="pt-BR" altLang="zh-CN" sz="2000" dirty="0">
                <a:solidFill>
                  <a:srgbClr val="333399"/>
                </a:solidFill>
              </a:rPr>
              <a:t>“Refused!” </a:t>
            </a:r>
            <a:r>
              <a:rPr lang="en-US" altLang="zh-CN" sz="2000" dirty="0">
                <a:solidFill>
                  <a:srgbClr val="333399"/>
                </a:solidFill>
              </a:rPr>
              <a:t>) </a:t>
            </a:r>
            <a:r>
              <a:rPr lang="en-US" altLang="zh-CN" sz="2000" i="0" dirty="0">
                <a:solidFill>
                  <a:srgbClr val="333399"/>
                </a:solidFill>
                <a:sym typeface="Symbol" pitchFamily="18" charset="2"/>
              </a:rPr>
              <a:t>}</a:t>
            </a:r>
            <a:endParaRPr kumimoji="0" lang="en-US" altLang="zh-CN" sz="2000" i="0" dirty="0">
              <a:solidFill>
                <a:srgbClr val="333399"/>
              </a:solidFill>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itchFamily="18" charset="2"/>
              </a:rPr>
              <a:t> + 1</a:t>
            </a:r>
            <a:r>
              <a:rPr lang="en-US" altLang="zh-CN" sz="2000" i="0" dirty="0">
                <a:solidFill>
                  <a:srgbClr val="333399"/>
                </a:solidFill>
                <a:sym typeface="Symbol" pitchFamily="18" charset="2"/>
              </a:rPr>
              <a:t> }</a:t>
            </a:r>
            <a:endParaRPr lang="en-US" altLang="zh-CN" sz="2000" dirty="0">
              <a:solidFill>
                <a:srgbClr val="333399"/>
              </a:solidFill>
              <a:ea typeface="华文行楷" pitchFamily="2" charset="-122"/>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1</a:t>
            </a:r>
            <a:r>
              <a:rPr lang="en-US" altLang="zh-CN" sz="2000" i="0" dirty="0">
                <a:solidFill>
                  <a:srgbClr val="333399"/>
                </a:solidFill>
                <a:sym typeface="Symbol" pitchFamily="18" charset="2"/>
              </a:rPr>
              <a:t> }</a:t>
            </a:r>
            <a:endParaRPr lang="en-US" altLang="zh-CN" sz="2000" dirty="0">
              <a:solidFill>
                <a:srgbClr val="333399"/>
              </a:solidFill>
              <a:ea typeface="华文行楷" pitchFamily="2" charset="-122"/>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B</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itchFamily="18" charset="2"/>
              </a:rPr>
              <a:t> + 1</a:t>
            </a:r>
            <a:r>
              <a:rPr lang="en-US" altLang="zh-CN" sz="2000" i="0" dirty="0">
                <a:solidFill>
                  <a:srgbClr val="333399"/>
                </a:solidFill>
                <a:sym typeface="Symbol" pitchFamily="18" charset="2"/>
              </a:rPr>
              <a:t> }</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1</a:t>
            </a:r>
            <a:r>
              <a:rPr lang="en-US" altLang="zh-CN" sz="2000" i="0" dirty="0">
                <a:solidFill>
                  <a:srgbClr val="333399"/>
                </a:solidFill>
                <a:sym typeface="Symbol" pitchFamily="18" charset="2"/>
              </a:rPr>
              <a:t> }</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itchFamily="18" charset="2"/>
              </a:rPr>
              <a:t> + 1</a:t>
            </a:r>
            <a:r>
              <a:rPr lang="en-US" altLang="zh-CN" sz="2000" i="0" dirty="0">
                <a:solidFill>
                  <a:srgbClr val="333399"/>
                </a:solidFill>
                <a:sym typeface="Symbol" pitchFamily="18" charset="2"/>
              </a:rPr>
              <a:t> }</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1</a:t>
            </a:r>
            <a:r>
              <a:rPr lang="en-US" altLang="zh-CN" sz="2000" i="0" dirty="0">
                <a:solidFill>
                  <a:srgbClr val="333399"/>
                </a:solidFill>
                <a:sym typeface="Symbol" pitchFamily="18" charset="2"/>
              </a:rPr>
              <a:t> }</a:t>
            </a:r>
          </a:p>
        </p:txBody>
      </p:sp>
      <p:sp>
        <p:nvSpPr>
          <p:cNvPr id="11" name="Rectangle 29"/>
          <p:cNvSpPr>
            <a:spLocks noChangeArrowheads="1"/>
          </p:cNvSpPr>
          <p:nvPr/>
        </p:nvSpPr>
        <p:spPr bwMode="auto">
          <a:xfrm>
            <a:off x="1549400" y="188913"/>
            <a:ext cx="4030712" cy="646331"/>
          </a:xfrm>
          <a:prstGeom prst="rect">
            <a:avLst/>
          </a:prstGeom>
          <a:noFill/>
          <a:ln w="9525" algn="ctr">
            <a:noFill/>
            <a:miter lim="800000"/>
            <a:headEnd/>
            <a:tailEnd/>
          </a:ln>
        </p:spPr>
        <p:txBody>
          <a:bodyPr wrap="square">
            <a:spAutoFit/>
          </a:bodyPr>
          <a:lstStyle/>
          <a:p>
            <a:pPr algn="l">
              <a:lnSpc>
                <a:spcPct val="90000"/>
              </a:lnSpc>
              <a:buClrTx/>
              <a:buFontTx/>
              <a:buNone/>
            </a:pPr>
            <a:r>
              <a:rPr lang="en-US" altLang="zh-CN" sz="4000" b="1" i="0" dirty="0">
                <a:ea typeface="华文行楷" pitchFamily="2" charset="-122"/>
              </a:rPr>
              <a:t>7.2</a:t>
            </a:r>
            <a:r>
              <a:rPr lang="zh-CN" altLang="en-US" sz="4000" b="1" i="0" dirty="0">
                <a:ea typeface="华文行楷" pitchFamily="2" charset="-122"/>
              </a:rPr>
              <a:t>属性文法</a:t>
            </a:r>
          </a:p>
        </p:txBody>
      </p:sp>
    </p:spTree>
    <p:extLst>
      <p:ext uri="{BB962C8B-B14F-4D97-AF65-F5344CB8AC3E}">
        <p14:creationId xmlns:p14="http://schemas.microsoft.com/office/powerpoint/2010/main" val="377727418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08268"/>
                                        </p:tgtEl>
                                        <p:attrNameLst>
                                          <p:attrName>style.visibility</p:attrName>
                                        </p:attrNameLst>
                                      </p:cBhvr>
                                      <p:to>
                                        <p:strVal val="visible"/>
                                      </p:to>
                                    </p:set>
                                    <p:animEffect transition="in" filter="slide(fromBottom)">
                                      <p:cBhvr>
                                        <p:cTn id="7" dur="500"/>
                                        <p:tgtEl>
                                          <p:spTgt spid="608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6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684213" y="1219200"/>
            <a:ext cx="7129462" cy="579438"/>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3200" b="1" i="0" dirty="0">
                <a:latin typeface="楷体_GB2312" pitchFamily="49" charset="-122"/>
              </a:rPr>
              <a:t>属性文法举例</a:t>
            </a:r>
            <a:r>
              <a:rPr lang="en-US" altLang="zh-CN" sz="3200" b="1" i="0" dirty="0">
                <a:latin typeface="楷体_GB2312" pitchFamily="49" charset="-122"/>
              </a:rPr>
              <a:t>7-2</a:t>
            </a:r>
            <a:endParaRPr lang="zh-CN" altLang="en-US" sz="3200" b="1" i="0" dirty="0">
              <a:latin typeface="楷体_GB2312" pitchFamily="49" charset="-122"/>
            </a:endParaRPr>
          </a:p>
        </p:txBody>
      </p:sp>
      <p:sp>
        <p:nvSpPr>
          <p:cNvPr id="10243" name="AutoShape 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4"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5"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6"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7" name="Text Box 8"/>
          <p:cNvSpPr txBox="1">
            <a:spLocks noChangeArrowheads="1"/>
          </p:cNvSpPr>
          <p:nvPr/>
        </p:nvSpPr>
        <p:spPr bwMode="auto">
          <a:xfrm>
            <a:off x="1258888" y="2997200"/>
            <a:ext cx="1873250" cy="3322638"/>
          </a:xfrm>
          <a:prstGeom prst="rect">
            <a:avLst/>
          </a:prstGeom>
          <a:noFill/>
          <a:ln w="9525">
            <a:noFill/>
            <a:miter lim="800000"/>
            <a:headEnd/>
            <a:tailEnd/>
          </a:ln>
        </p:spPr>
        <p:txBody>
          <a:bodyPr>
            <a:spAutoFit/>
          </a:bodyPr>
          <a:lstStyle/>
          <a:p>
            <a:pPr algn="l">
              <a:buClrTx/>
            </a:pPr>
            <a:r>
              <a:rPr kumimoji="0" lang="zh-CN" altLang="en-US" b="1" i="0">
                <a:sym typeface="Symbol" pitchFamily="18" charset="2"/>
              </a:rPr>
              <a:t>产生式</a:t>
            </a:r>
            <a:endParaRPr kumimoji="0" lang="zh-CN" altLang="en-US" i="0">
              <a:cs typeface="Times New Roman" pitchFamily="18" charset="0"/>
              <a:sym typeface="Symbol" pitchFamily="18" charset="2"/>
            </a:endParaRPr>
          </a:p>
          <a:p>
            <a:pPr algn="l">
              <a:buClrTx/>
            </a:pPr>
            <a:endParaRPr kumimoji="0" lang="zh-CN" altLang="en-US" sz="800" i="0">
              <a:solidFill>
                <a:srgbClr val="333399"/>
              </a:solidFill>
              <a:cs typeface="Times New Roman" pitchFamily="18" charset="0"/>
              <a:sym typeface="Symbol" pitchFamily="18" charset="2"/>
            </a:endParaRPr>
          </a:p>
          <a:p>
            <a:pPr algn="l">
              <a:buClrTx/>
            </a:pPr>
            <a:r>
              <a:rPr lang="en-US" altLang="zh-CN" sz="2000">
                <a:solidFill>
                  <a:srgbClr val="333399"/>
                </a:solidFill>
                <a:cs typeface="Times New Roman" pitchFamily="18" charset="0"/>
                <a:sym typeface="Symbol" pitchFamily="18" charset="2"/>
              </a:rPr>
              <a:t>S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ABC</a:t>
            </a:r>
          </a:p>
          <a:p>
            <a:pPr algn="l">
              <a:buClrTx/>
            </a:pPr>
            <a:endParaRPr kumimoji="0" lang="en-US" altLang="zh-CN" sz="2000" i="0">
              <a:solidFill>
                <a:srgbClr val="333399"/>
              </a:solidFill>
              <a:cs typeface="Times New Roman" pitchFamily="18" charset="0"/>
              <a:sym typeface="Symbol" pitchFamily="18" charset="2"/>
            </a:endParaRPr>
          </a:p>
          <a:p>
            <a:pPr algn="l">
              <a:buClrTx/>
            </a:pPr>
            <a:endParaRPr lang="en-US" altLang="zh-CN" sz="2000">
              <a:solidFill>
                <a:srgbClr val="333399"/>
              </a:solidFill>
              <a:cs typeface="Times New Roman" pitchFamily="18" charset="0"/>
              <a:sym typeface="Symbol" pitchFamily="18" charset="2"/>
            </a:endParaRPr>
          </a:p>
          <a:p>
            <a:pPr algn="l">
              <a:buClrTx/>
            </a:pPr>
            <a:r>
              <a:rPr lang="en-US" altLang="zh-CN" sz="2000">
                <a:solidFill>
                  <a:srgbClr val="333399"/>
                </a:solidFill>
                <a:cs typeface="Times New Roman" pitchFamily="18" charset="0"/>
                <a:sym typeface="Symbol" pitchFamily="18" charset="2"/>
              </a:rPr>
              <a:t>A </a:t>
            </a:r>
            <a:r>
              <a:rPr lang="en-US" altLang="zh-CN" sz="2000" i="0">
                <a:solidFill>
                  <a:srgbClr val="333399"/>
                </a:solidFill>
                <a:ea typeface="华文行楷" pitchFamily="2" charset="-122"/>
                <a:cs typeface="Times New Roman" pitchFamily="18" charset="0"/>
                <a:sym typeface="Symbol" pitchFamily="18" charset="2"/>
              </a:rPr>
              <a:t></a:t>
            </a:r>
            <a:r>
              <a:rPr lang="en-US" altLang="zh-CN" sz="2000">
                <a:solidFill>
                  <a:srgbClr val="333399"/>
                </a:solidFill>
                <a:ea typeface="华文行楷" pitchFamily="2" charset="-122"/>
                <a:cs typeface="Times New Roman" pitchFamily="18" charset="0"/>
                <a:sym typeface="Symbol" pitchFamily="18" charset="2"/>
              </a:rPr>
              <a:t> A</a:t>
            </a:r>
            <a:r>
              <a:rPr lang="en-US" altLang="zh-CN" sz="2000" i="0" baseline="-25000">
                <a:solidFill>
                  <a:srgbClr val="333399"/>
                </a:solidFill>
                <a:ea typeface="华文行楷" pitchFamily="2" charset="-122"/>
                <a:cs typeface="Times New Roman" pitchFamily="18" charset="0"/>
                <a:sym typeface="Symbol" pitchFamily="18" charset="2"/>
              </a:rPr>
              <a:t>1</a:t>
            </a:r>
            <a:r>
              <a:rPr lang="en-US" altLang="zh-CN" sz="2000">
                <a:solidFill>
                  <a:srgbClr val="333399"/>
                </a:solidFill>
                <a:ea typeface="华文行楷" pitchFamily="2" charset="-122"/>
                <a:cs typeface="Times New Roman" pitchFamily="18" charset="0"/>
                <a:sym typeface="Symbol" pitchFamily="18" charset="2"/>
              </a:rPr>
              <a:t>a</a:t>
            </a:r>
          </a:p>
          <a:p>
            <a:pPr algn="l">
              <a:buClrTx/>
            </a:pPr>
            <a:r>
              <a:rPr lang="en-US" altLang="zh-CN" sz="2000">
                <a:solidFill>
                  <a:srgbClr val="333399"/>
                </a:solidFill>
                <a:cs typeface="Times New Roman" pitchFamily="18" charset="0"/>
                <a:sym typeface="Symbol" pitchFamily="18" charset="2"/>
              </a:rPr>
              <a:t>A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a</a:t>
            </a:r>
            <a:endParaRPr lang="en-US" altLang="zh-CN" sz="2000">
              <a:solidFill>
                <a:srgbClr val="333399"/>
              </a:solidFill>
              <a:ea typeface="华文行楷" pitchFamily="2" charset="-122"/>
              <a:sym typeface="Symbol" pitchFamily="18" charset="2"/>
            </a:endParaRPr>
          </a:p>
          <a:p>
            <a:pPr algn="l">
              <a:buClrTx/>
            </a:pPr>
            <a:r>
              <a:rPr lang="en-US" altLang="zh-CN" sz="2000">
                <a:solidFill>
                  <a:srgbClr val="333399"/>
                </a:solidFill>
                <a:cs typeface="Times New Roman" pitchFamily="18" charset="0"/>
                <a:sym typeface="Symbol" pitchFamily="18" charset="2"/>
              </a:rPr>
              <a:t>B </a:t>
            </a:r>
            <a:r>
              <a:rPr lang="en-US" altLang="zh-CN" sz="2000" i="0">
                <a:solidFill>
                  <a:srgbClr val="333399"/>
                </a:solidFill>
                <a:ea typeface="华文行楷" pitchFamily="2" charset="-122"/>
                <a:sym typeface="Symbol" pitchFamily="18" charset="2"/>
              </a:rPr>
              <a:t></a:t>
            </a:r>
            <a:r>
              <a:rPr lang="en-US" altLang="zh-CN" sz="2000">
                <a:solidFill>
                  <a:srgbClr val="333399"/>
                </a:solidFill>
                <a:ea typeface="华文行楷" pitchFamily="2" charset="-122"/>
                <a:sym typeface="Symbol" pitchFamily="18" charset="2"/>
              </a:rPr>
              <a:t> B</a:t>
            </a:r>
            <a:r>
              <a:rPr lang="en-US" altLang="zh-CN" sz="2000" i="0" baseline="-25000">
                <a:solidFill>
                  <a:srgbClr val="333399"/>
                </a:solidFill>
                <a:sym typeface="Symbol" pitchFamily="18" charset="2"/>
              </a:rPr>
              <a:t>1</a:t>
            </a:r>
            <a:r>
              <a:rPr lang="en-US" altLang="zh-CN" sz="2000">
                <a:solidFill>
                  <a:srgbClr val="333399"/>
                </a:solidFill>
                <a:ea typeface="华文行楷" pitchFamily="2" charset="-122"/>
                <a:sym typeface="Symbol" pitchFamily="18" charset="2"/>
              </a:rPr>
              <a:t>b</a:t>
            </a:r>
            <a:endParaRPr lang="en-US" altLang="zh-CN" sz="2000">
              <a:solidFill>
                <a:srgbClr val="333399"/>
              </a:solidFill>
              <a:sym typeface="Symbol" pitchFamily="18" charset="2"/>
            </a:endParaRPr>
          </a:p>
          <a:p>
            <a:pPr algn="l">
              <a:buClrTx/>
            </a:pPr>
            <a:r>
              <a:rPr lang="en-US" altLang="zh-CN" sz="2000">
                <a:solidFill>
                  <a:srgbClr val="333399"/>
                </a:solidFill>
                <a:sym typeface="Symbol" pitchFamily="18" charset="2"/>
              </a:rPr>
              <a:t>B </a:t>
            </a:r>
            <a:r>
              <a:rPr lang="en-US" altLang="zh-CN" sz="2000" i="0">
                <a:solidFill>
                  <a:srgbClr val="333399"/>
                </a:solidFill>
                <a:sym typeface="Symbol" pitchFamily="18" charset="2"/>
              </a:rPr>
              <a:t> </a:t>
            </a:r>
            <a:r>
              <a:rPr lang="en-US" altLang="zh-CN" sz="2000">
                <a:solidFill>
                  <a:srgbClr val="333399"/>
                </a:solidFill>
                <a:sym typeface="Symbol" pitchFamily="18" charset="2"/>
              </a:rPr>
              <a:t>b</a:t>
            </a:r>
          </a:p>
          <a:p>
            <a:pPr algn="l">
              <a:buClrTx/>
            </a:pPr>
            <a:r>
              <a:rPr lang="en-US" altLang="zh-CN" sz="2000">
                <a:solidFill>
                  <a:srgbClr val="333399"/>
                </a:solidFill>
                <a:sym typeface="Symbol" pitchFamily="18" charset="2"/>
              </a:rPr>
              <a:t>C </a:t>
            </a:r>
            <a:r>
              <a:rPr lang="en-US" altLang="zh-CN" sz="2000" i="0">
                <a:solidFill>
                  <a:srgbClr val="333399"/>
                </a:solidFill>
                <a:sym typeface="Symbol" pitchFamily="18" charset="2"/>
              </a:rPr>
              <a:t> </a:t>
            </a:r>
            <a:r>
              <a:rPr lang="en-US" altLang="zh-CN" sz="2000">
                <a:solidFill>
                  <a:srgbClr val="333399"/>
                </a:solidFill>
                <a:sym typeface="Symbol" pitchFamily="18" charset="2"/>
              </a:rPr>
              <a:t>C</a:t>
            </a:r>
            <a:r>
              <a:rPr lang="en-US" altLang="zh-CN" sz="2000" i="0" baseline="-25000">
                <a:solidFill>
                  <a:srgbClr val="333399"/>
                </a:solidFill>
                <a:sym typeface="Symbol" pitchFamily="18" charset="2"/>
              </a:rPr>
              <a:t>1</a:t>
            </a:r>
            <a:r>
              <a:rPr lang="en-US" altLang="zh-CN" sz="2000">
                <a:solidFill>
                  <a:srgbClr val="333399"/>
                </a:solidFill>
                <a:sym typeface="Symbol" pitchFamily="18" charset="2"/>
              </a:rPr>
              <a:t>c</a:t>
            </a:r>
            <a:endParaRPr lang="en-US" altLang="zh-CN" sz="2000">
              <a:solidFill>
                <a:srgbClr val="333399"/>
              </a:solidFill>
              <a:ea typeface="华文行楷" pitchFamily="2" charset="-122"/>
              <a:sym typeface="Symbol" pitchFamily="18" charset="2"/>
            </a:endParaRPr>
          </a:p>
          <a:p>
            <a:pPr algn="l">
              <a:buClrTx/>
            </a:pPr>
            <a:r>
              <a:rPr lang="en-US" altLang="zh-CN" sz="2000">
                <a:solidFill>
                  <a:srgbClr val="333399"/>
                </a:solidFill>
                <a:sym typeface="Symbol" pitchFamily="18" charset="2"/>
              </a:rPr>
              <a:t>C </a:t>
            </a:r>
            <a:r>
              <a:rPr lang="en-US" altLang="zh-CN" sz="2000" i="0">
                <a:solidFill>
                  <a:srgbClr val="333399"/>
                </a:solidFill>
                <a:sym typeface="Symbol" pitchFamily="18" charset="2"/>
              </a:rPr>
              <a:t></a:t>
            </a:r>
            <a:r>
              <a:rPr lang="en-US" altLang="zh-CN" sz="2000">
                <a:solidFill>
                  <a:srgbClr val="333399"/>
                </a:solidFill>
                <a:sym typeface="Symbol" pitchFamily="18" charset="2"/>
              </a:rPr>
              <a:t> c</a:t>
            </a:r>
          </a:p>
        </p:txBody>
      </p:sp>
      <p:sp>
        <p:nvSpPr>
          <p:cNvPr id="634889" name="Text Box 9"/>
          <p:cNvSpPr txBox="1">
            <a:spLocks noChangeArrowheads="1"/>
          </p:cNvSpPr>
          <p:nvPr/>
        </p:nvSpPr>
        <p:spPr bwMode="auto">
          <a:xfrm>
            <a:off x="2987675" y="2997200"/>
            <a:ext cx="5905500" cy="3382963"/>
          </a:xfrm>
          <a:prstGeom prst="rect">
            <a:avLst/>
          </a:prstGeom>
          <a:noFill/>
          <a:ln w="9525">
            <a:noFill/>
            <a:miter lim="800000"/>
            <a:headEnd/>
            <a:tailEnd/>
          </a:ln>
        </p:spPr>
        <p:txBody>
          <a:bodyPr>
            <a:spAutoFit/>
          </a:bodyPr>
          <a:lstStyle/>
          <a:p>
            <a:pPr algn="l">
              <a:buClrTx/>
            </a:pPr>
            <a:r>
              <a:rPr kumimoji="0" lang="en-US" altLang="zh-CN" b="1" i="0" dirty="0">
                <a:sym typeface="Symbol" pitchFamily="18" charset="2"/>
              </a:rPr>
              <a:t>                     </a:t>
            </a:r>
            <a:r>
              <a:rPr kumimoji="0" lang="zh-CN" altLang="en-US" b="1" i="0" dirty="0">
                <a:sym typeface="Symbol" pitchFamily="18" charset="2"/>
              </a:rPr>
              <a:t>语义动作</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sz="2000" i="0" dirty="0">
                <a:solidFill>
                  <a:srgbClr val="333399"/>
                </a:solidFill>
                <a:cs typeface="Times New Roman" pitchFamily="18" charset="0"/>
                <a:sym typeface="Symbol" pitchFamily="18" charset="2"/>
              </a:rPr>
              <a:t>{</a:t>
            </a:r>
            <a:r>
              <a:rPr lang="pt-BR" altLang="zh-CN" sz="2000" dirty="0" err="1">
                <a:solidFill>
                  <a:srgbClr val="333399"/>
                </a:solidFill>
                <a:sym typeface="Symbol" pitchFamily="18" charset="2"/>
              </a:rPr>
              <a:t>B</a:t>
            </a:r>
            <a:r>
              <a:rPr lang="pt-BR" altLang="zh-CN" sz="2000" b="1" dirty="0" err="1">
                <a:solidFill>
                  <a:srgbClr val="333399"/>
                </a:solidFill>
                <a:sym typeface="Symbol" pitchFamily="18" charset="2"/>
              </a:rPr>
              <a:t>.</a:t>
            </a:r>
            <a:r>
              <a:rPr lang="pt-BR" altLang="zh-CN" sz="2000" dirty="0" err="1">
                <a:solidFill>
                  <a:srgbClr val="333399"/>
                </a:solidFill>
                <a:sym typeface="Symbol" pitchFamily="18" charset="2"/>
              </a:rPr>
              <a:t>in</a:t>
            </a:r>
            <a:r>
              <a:rPr lang="pt-BR" altLang="zh-CN" sz="2000" b="1" dirty="0" err="1">
                <a:solidFill>
                  <a:srgbClr val="333399"/>
                </a:solidFill>
                <a:sym typeface="Symbol" pitchFamily="18" charset="2"/>
              </a:rPr>
              <a:t>_</a:t>
            </a:r>
            <a:r>
              <a:rPr lang="pt-BR" altLang="zh-CN" sz="2000" dirty="0" err="1">
                <a:solidFill>
                  <a:srgbClr val="333399"/>
                </a:solidFill>
                <a:sym typeface="Symbol" pitchFamily="18" charset="2"/>
              </a:rPr>
              <a:t>num</a:t>
            </a:r>
            <a:r>
              <a:rPr lang="pt-BR" altLang="zh-CN" sz="2000" dirty="0">
                <a:solidFill>
                  <a:srgbClr val="333399"/>
                </a:solidFill>
                <a:sym typeface="Symbol" pitchFamily="18" charset="2"/>
              </a:rPr>
              <a:t> := A </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num; </a:t>
            </a:r>
            <a:r>
              <a:rPr lang="pt-BR" altLang="zh-CN" sz="2000" dirty="0" err="1">
                <a:solidFill>
                  <a:srgbClr val="333399"/>
                </a:solidFill>
                <a:sym typeface="Symbol" pitchFamily="18" charset="2"/>
              </a:rPr>
              <a:t>C</a:t>
            </a:r>
            <a:r>
              <a:rPr lang="pt-BR" altLang="zh-CN" sz="2000" b="1" dirty="0" err="1">
                <a:solidFill>
                  <a:srgbClr val="333399"/>
                </a:solidFill>
                <a:sym typeface="Symbol" pitchFamily="18" charset="2"/>
              </a:rPr>
              <a:t>.</a:t>
            </a:r>
            <a:r>
              <a:rPr lang="pt-BR" altLang="zh-CN" sz="2000" dirty="0" err="1">
                <a:solidFill>
                  <a:srgbClr val="333399"/>
                </a:solidFill>
                <a:sym typeface="Symbol" pitchFamily="18" charset="2"/>
              </a:rPr>
              <a:t>in</a:t>
            </a:r>
            <a:r>
              <a:rPr lang="pt-BR" altLang="zh-CN" sz="2000" b="1" dirty="0" err="1">
                <a:solidFill>
                  <a:srgbClr val="333399"/>
                </a:solidFill>
                <a:sym typeface="Symbol" pitchFamily="18" charset="2"/>
              </a:rPr>
              <a:t>_</a:t>
            </a:r>
            <a:r>
              <a:rPr lang="pt-BR" altLang="zh-CN" sz="2000" dirty="0" err="1">
                <a:solidFill>
                  <a:srgbClr val="333399"/>
                </a:solidFill>
                <a:sym typeface="Symbol" pitchFamily="18" charset="2"/>
              </a:rPr>
              <a:t>num</a:t>
            </a:r>
            <a:r>
              <a:rPr lang="pt-BR" altLang="zh-CN" sz="2000" dirty="0">
                <a:solidFill>
                  <a:srgbClr val="333399"/>
                </a:solidFill>
                <a:sym typeface="Symbol" pitchFamily="18" charset="2"/>
              </a:rPr>
              <a:t> := A </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num;</a:t>
            </a:r>
          </a:p>
          <a:p>
            <a:pPr algn="l">
              <a:buClrTx/>
            </a:pPr>
            <a:r>
              <a:rPr lang="pt-BR" altLang="zh-CN" dirty="0">
                <a:sym typeface="Symbol" pitchFamily="18" charset="2"/>
              </a:rPr>
              <a:t> </a:t>
            </a:r>
            <a:r>
              <a:rPr lang="en-US" altLang="zh-CN" sz="2000" i="0" dirty="0">
                <a:solidFill>
                  <a:srgbClr val="333399"/>
                </a:solidFill>
                <a:sym typeface="Symbol" pitchFamily="18" charset="2"/>
              </a:rPr>
              <a:t>if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num</a:t>
            </a:r>
            <a:r>
              <a:rPr lang="en-US" altLang="zh-CN" sz="2000" dirty="0">
                <a:solidFill>
                  <a:srgbClr val="333399"/>
                </a:solidFill>
                <a:sym typeface="Symbol" pitchFamily="18" charset="2"/>
              </a:rPr>
              <a:t>=0</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and </a:t>
            </a:r>
            <a:r>
              <a:rPr lang="en-US" altLang="zh-CN" sz="2000" i="0" dirty="0">
                <a:solidFill>
                  <a:srgbClr val="333399"/>
                </a:solidFill>
                <a:sym typeface="Symbol" pitchFamily="18" charset="2"/>
              </a:rPr>
              <a:t>(</a:t>
            </a:r>
            <a:r>
              <a:rPr lang="en-US" altLang="zh-CN" sz="2000" dirty="0" err="1">
                <a:solidFill>
                  <a:srgbClr val="333399"/>
                </a:solidFill>
              </a:rPr>
              <a:t>C</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rPr>
              <a:t>=0</a:t>
            </a:r>
            <a:r>
              <a:rPr lang="en-US" altLang="zh-CN" sz="2000" i="0" dirty="0">
                <a:solidFill>
                  <a:srgbClr val="333399"/>
                </a:solidFill>
              </a:rPr>
              <a:t>) </a:t>
            </a:r>
          </a:p>
          <a:p>
            <a:pPr algn="l">
              <a:buClrTx/>
            </a:pPr>
            <a:r>
              <a:rPr lang="en-US" altLang="zh-CN" sz="2000" i="0" dirty="0">
                <a:solidFill>
                  <a:srgbClr val="333399"/>
                </a:solidFill>
              </a:rPr>
              <a:t> then  </a:t>
            </a:r>
            <a:r>
              <a:rPr lang="en-US" altLang="zh-CN" sz="2000" dirty="0">
                <a:solidFill>
                  <a:srgbClr val="333399"/>
                </a:solidFill>
              </a:rPr>
              <a:t>print(</a:t>
            </a:r>
            <a:r>
              <a:rPr lang="pt-BR" altLang="zh-CN" sz="2000" dirty="0">
                <a:solidFill>
                  <a:srgbClr val="333399"/>
                </a:solidFill>
              </a:rPr>
              <a:t>“</a:t>
            </a:r>
            <a:r>
              <a:rPr lang="pt-BR" altLang="zh-CN" sz="2000" dirty="0" err="1">
                <a:solidFill>
                  <a:srgbClr val="333399"/>
                </a:solidFill>
              </a:rPr>
              <a:t>Accepted</a:t>
            </a:r>
            <a:r>
              <a:rPr lang="pt-BR" altLang="zh-CN" sz="2000" dirty="0">
                <a:solidFill>
                  <a:srgbClr val="333399"/>
                </a:solidFill>
              </a:rPr>
              <a:t>!” </a:t>
            </a:r>
            <a:r>
              <a:rPr lang="en-US" altLang="zh-CN" sz="2000" dirty="0">
                <a:solidFill>
                  <a:srgbClr val="333399"/>
                </a:solidFill>
              </a:rPr>
              <a:t>)  </a:t>
            </a:r>
            <a:r>
              <a:rPr lang="en-US" altLang="zh-CN" sz="2000" i="0" dirty="0">
                <a:solidFill>
                  <a:srgbClr val="333399"/>
                </a:solidFill>
              </a:rPr>
              <a:t>else </a:t>
            </a:r>
            <a:r>
              <a:rPr lang="en-US" altLang="zh-CN" sz="2000" dirty="0">
                <a:solidFill>
                  <a:srgbClr val="333399"/>
                </a:solidFill>
              </a:rPr>
              <a:t>print(</a:t>
            </a:r>
            <a:r>
              <a:rPr lang="pt-BR" altLang="zh-CN" sz="2000" dirty="0">
                <a:solidFill>
                  <a:srgbClr val="333399"/>
                </a:solidFill>
              </a:rPr>
              <a:t>“</a:t>
            </a:r>
            <a:r>
              <a:rPr lang="pt-BR" altLang="zh-CN" sz="2000" dirty="0" err="1">
                <a:solidFill>
                  <a:srgbClr val="333399"/>
                </a:solidFill>
              </a:rPr>
              <a:t>Refused</a:t>
            </a:r>
            <a:r>
              <a:rPr lang="pt-BR" altLang="zh-CN" sz="2000" dirty="0">
                <a:solidFill>
                  <a:srgbClr val="333399"/>
                </a:solidFill>
              </a:rPr>
              <a:t>!” </a:t>
            </a:r>
            <a:r>
              <a:rPr lang="en-US" altLang="zh-CN" sz="2000" dirty="0">
                <a:solidFill>
                  <a:srgbClr val="333399"/>
                </a:solidFill>
              </a:rPr>
              <a:t>) </a:t>
            </a:r>
            <a:r>
              <a:rPr lang="en-US" altLang="zh-CN" sz="2000" i="0" dirty="0">
                <a:solidFill>
                  <a:srgbClr val="333399"/>
                </a:solidFill>
                <a:sym typeface="Symbol" pitchFamily="18" charset="2"/>
              </a:rPr>
              <a:t>}</a:t>
            </a:r>
            <a:endParaRPr kumimoji="0" lang="en-US" altLang="zh-CN" sz="2000" i="0" dirty="0">
              <a:solidFill>
                <a:srgbClr val="333399"/>
              </a:solidFill>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itchFamily="18" charset="2"/>
              </a:rPr>
              <a:t> + 1</a:t>
            </a:r>
            <a:r>
              <a:rPr lang="en-US" altLang="zh-CN" sz="2000" i="0" dirty="0">
                <a:solidFill>
                  <a:srgbClr val="333399"/>
                </a:solidFill>
                <a:sym typeface="Symbol" pitchFamily="18" charset="2"/>
              </a:rPr>
              <a:t> }</a:t>
            </a:r>
            <a:endParaRPr lang="en-US" altLang="zh-CN" sz="2000" dirty="0">
              <a:solidFill>
                <a:srgbClr val="333399"/>
              </a:solidFill>
              <a:ea typeface="华文行楷" pitchFamily="2" charset="-122"/>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1</a:t>
            </a:r>
            <a:r>
              <a:rPr lang="en-US" altLang="zh-CN" sz="2000" i="0" dirty="0">
                <a:solidFill>
                  <a:srgbClr val="333399"/>
                </a:solidFill>
                <a:sym typeface="Symbol" pitchFamily="18" charset="2"/>
              </a:rPr>
              <a:t> }</a:t>
            </a:r>
            <a:endParaRPr lang="en-US" altLang="zh-CN" sz="2000" dirty="0">
              <a:solidFill>
                <a:srgbClr val="333399"/>
              </a:solidFill>
              <a:ea typeface="华文行楷" pitchFamily="2" charset="-122"/>
              <a:sym typeface="Symbol" pitchFamily="18" charset="2"/>
            </a:endParaRPr>
          </a:p>
          <a:p>
            <a:pPr algn="l"/>
            <a:r>
              <a:rPr lang="en-US" altLang="zh-CN" sz="2000" i="0" dirty="0">
                <a:solidFill>
                  <a:srgbClr val="333399"/>
                </a:solidFill>
                <a:sym typeface="Symbol" pitchFamily="18" charset="2"/>
              </a:rPr>
              <a:t>{ </a:t>
            </a:r>
            <a:r>
              <a:rPr lang="en-US" altLang="zh-CN" sz="2000" dirty="0">
                <a:solidFill>
                  <a:srgbClr val="333399"/>
                </a:solidFill>
                <a:sym typeface="Symbol" pitchFamily="18" charset="2"/>
              </a:rPr>
              <a:t>B</a:t>
            </a:r>
            <a:r>
              <a:rPr lang="en-US" altLang="zh-CN" sz="2000" i="0" baseline="-25000" dirty="0">
                <a:solidFill>
                  <a:srgbClr val="333399"/>
                </a:solidFill>
                <a:sym typeface="Symbol" pitchFamily="18" charset="2"/>
              </a:rPr>
              <a:t>1</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in_</a:t>
            </a:r>
            <a:r>
              <a:rPr lang="en-US" altLang="zh-CN" sz="2000" dirty="0">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rPr>
              <a:t>.</a:t>
            </a:r>
            <a:r>
              <a:rPr lang="en-US" altLang="zh-CN" sz="2000" dirty="0" err="1">
                <a:solidFill>
                  <a:srgbClr val="333399"/>
                </a:solidFill>
              </a:rPr>
              <a:t>in_num</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B</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num-1</a:t>
            </a:r>
            <a:r>
              <a:rPr lang="en-US" altLang="zh-CN" sz="2000" i="0" dirty="0">
                <a:solidFill>
                  <a:srgbClr val="333399"/>
                </a:solidFill>
                <a:sym typeface="Symbol" pitchFamily="18" charset="2"/>
              </a:rPr>
              <a:t> }</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in_</a:t>
            </a:r>
            <a:r>
              <a:rPr lang="en-US" altLang="zh-CN" sz="2000" dirty="0" err="1">
                <a:solidFill>
                  <a:srgbClr val="333399"/>
                </a:solidFill>
              </a:rPr>
              <a:t>num</a:t>
            </a:r>
            <a:r>
              <a:rPr lang="en-US" altLang="zh-CN" sz="2000" dirty="0">
                <a:solidFill>
                  <a:srgbClr val="333399"/>
                </a:solidFill>
                <a:sym typeface="Symbol" pitchFamily="18" charset="2"/>
              </a:rPr>
              <a:t> -1</a:t>
            </a:r>
            <a:r>
              <a:rPr lang="en-US" altLang="zh-CN" sz="2000" i="0" dirty="0">
                <a:solidFill>
                  <a:srgbClr val="333399"/>
                </a:solidFill>
                <a:sym typeface="Symbol" pitchFamily="18" charset="2"/>
              </a:rPr>
              <a:t> }</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a:solidFill>
                  <a:srgbClr val="333399"/>
                </a:solidFill>
                <a:sym typeface="Symbol" pitchFamily="18" charset="2"/>
              </a:rPr>
              <a:t>C</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in_num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rPr>
              <a:t>.</a:t>
            </a:r>
            <a:r>
              <a:rPr lang="en-US" altLang="zh-CN" sz="2000" dirty="0" err="1">
                <a:solidFill>
                  <a:srgbClr val="333399"/>
                </a:solidFill>
              </a:rPr>
              <a:t>in_num</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num-1</a:t>
            </a:r>
            <a:r>
              <a:rPr lang="en-US" altLang="zh-CN" sz="2000" dirty="0">
                <a:sym typeface="Symbol" pitchFamily="18" charset="2"/>
              </a:rPr>
              <a:t> </a:t>
            </a:r>
            <a:r>
              <a:rPr lang="en-US" altLang="zh-CN" sz="2000" i="0" dirty="0">
                <a:solidFill>
                  <a:srgbClr val="333399"/>
                </a:solidFill>
                <a:sym typeface="Symbol" pitchFamily="18" charset="2"/>
              </a:rPr>
              <a:t>}</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in_</a:t>
            </a:r>
            <a:r>
              <a:rPr lang="en-US" altLang="zh-CN" sz="2000" dirty="0" err="1">
                <a:solidFill>
                  <a:srgbClr val="333399"/>
                </a:solidFill>
              </a:rPr>
              <a:t>num</a:t>
            </a:r>
            <a:r>
              <a:rPr lang="en-US" altLang="zh-CN" sz="2000" dirty="0">
                <a:solidFill>
                  <a:srgbClr val="333399"/>
                </a:solidFill>
                <a:sym typeface="Symbol" pitchFamily="18" charset="2"/>
              </a:rPr>
              <a:t> -1</a:t>
            </a:r>
            <a:r>
              <a:rPr lang="en-US" altLang="zh-CN" sz="2000" i="0" dirty="0">
                <a:solidFill>
                  <a:srgbClr val="333399"/>
                </a:solidFill>
                <a:sym typeface="Symbol" pitchFamily="18" charset="2"/>
              </a:rPr>
              <a:t> }</a:t>
            </a:r>
          </a:p>
        </p:txBody>
      </p:sp>
      <p:sp>
        <p:nvSpPr>
          <p:cNvPr id="11" name="Rectangle 29"/>
          <p:cNvSpPr>
            <a:spLocks noChangeArrowheads="1"/>
          </p:cNvSpPr>
          <p:nvPr/>
        </p:nvSpPr>
        <p:spPr bwMode="auto">
          <a:xfrm>
            <a:off x="1549400" y="188913"/>
            <a:ext cx="4030712" cy="646331"/>
          </a:xfrm>
          <a:prstGeom prst="rect">
            <a:avLst/>
          </a:prstGeom>
          <a:noFill/>
          <a:ln w="9525" algn="ctr">
            <a:noFill/>
            <a:miter lim="800000"/>
            <a:headEnd/>
            <a:tailEnd/>
          </a:ln>
        </p:spPr>
        <p:txBody>
          <a:bodyPr wrap="square">
            <a:spAutoFit/>
          </a:bodyPr>
          <a:lstStyle/>
          <a:p>
            <a:pPr algn="l">
              <a:lnSpc>
                <a:spcPct val="90000"/>
              </a:lnSpc>
              <a:buClrTx/>
              <a:buFontTx/>
              <a:buNone/>
            </a:pPr>
            <a:r>
              <a:rPr lang="en-US" altLang="zh-CN" sz="4000" b="1" i="0" dirty="0">
                <a:ea typeface="华文行楷" pitchFamily="2" charset="-122"/>
              </a:rPr>
              <a:t>7.2</a:t>
            </a:r>
            <a:r>
              <a:rPr lang="zh-CN" altLang="en-US" sz="4000" b="1" i="0" dirty="0">
                <a:ea typeface="华文行楷" pitchFamily="2" charset="-122"/>
              </a:rPr>
              <a:t>属性文法</a:t>
            </a:r>
          </a:p>
        </p:txBody>
      </p:sp>
      <p:sp>
        <p:nvSpPr>
          <p:cNvPr id="12" name="Rectangle 9">
            <a:extLst>
              <a:ext uri="{FF2B5EF4-FFF2-40B4-BE49-F238E27FC236}">
                <a16:creationId xmlns:a16="http://schemas.microsoft.com/office/drawing/2014/main" id="{5F1483E1-1A4D-4649-8C24-02EE8C582F2A}"/>
              </a:ext>
            </a:extLst>
          </p:cNvPr>
          <p:cNvSpPr>
            <a:spLocks noChangeArrowheads="1"/>
          </p:cNvSpPr>
          <p:nvPr/>
        </p:nvSpPr>
        <p:spPr bwMode="auto">
          <a:xfrm>
            <a:off x="1008063" y="1905000"/>
            <a:ext cx="7956550" cy="892552"/>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dirty="0">
                <a:latin typeface="楷体_GB2312" pitchFamily="49" charset="-122"/>
              </a:rPr>
              <a:t> </a:t>
            </a:r>
            <a:r>
              <a:rPr lang="zh-CN" altLang="en-US" sz="2800" b="1" i="0" dirty="0">
                <a:solidFill>
                  <a:srgbClr val="333399"/>
                </a:solidFill>
                <a:latin typeface="楷体_GB2312" pitchFamily="49" charset="-122"/>
              </a:rPr>
              <a:t>语言 </a:t>
            </a:r>
            <a:r>
              <a:rPr lang="pt-BR" altLang="zh-CN" b="1" dirty="0"/>
              <a:t>L</a:t>
            </a:r>
            <a:r>
              <a:rPr lang="pt-BR" altLang="zh-CN" b="1" i="0" dirty="0"/>
              <a:t> = { </a:t>
            </a:r>
            <a:r>
              <a:rPr lang="pt-BR" altLang="zh-CN" b="1" dirty="0" err="1"/>
              <a:t>a</a:t>
            </a:r>
            <a:r>
              <a:rPr lang="pt-BR" altLang="zh-CN" b="1" baseline="30000" dirty="0" err="1"/>
              <a:t>n</a:t>
            </a:r>
            <a:r>
              <a:rPr lang="pt-BR" altLang="zh-CN" b="1" dirty="0" err="1"/>
              <a:t>b</a:t>
            </a:r>
            <a:r>
              <a:rPr lang="pt-BR" altLang="zh-CN" b="1" baseline="30000" dirty="0" err="1"/>
              <a:t>n</a:t>
            </a:r>
            <a:r>
              <a:rPr lang="pt-BR" altLang="zh-CN" b="1" dirty="0" err="1"/>
              <a:t>c</a:t>
            </a:r>
            <a:r>
              <a:rPr lang="pt-BR" altLang="zh-CN" b="1" baseline="30000" dirty="0" err="1"/>
              <a:t>n</a:t>
            </a:r>
            <a:r>
              <a:rPr lang="pt-BR" altLang="zh-CN" b="1" i="0" dirty="0"/>
              <a:t> </a:t>
            </a:r>
            <a:r>
              <a:rPr lang="pt-BR" altLang="zh-CN" b="1" i="0" dirty="0">
                <a:sym typeface="Symbol" pitchFamily="18" charset="2"/>
              </a:rPr>
              <a:t></a:t>
            </a:r>
            <a:r>
              <a:rPr lang="pt-BR" altLang="zh-CN" b="1" i="0" dirty="0"/>
              <a:t> </a:t>
            </a:r>
            <a:r>
              <a:rPr lang="pt-BR" altLang="zh-CN" b="1" dirty="0" err="1"/>
              <a:t>n</a:t>
            </a:r>
            <a:r>
              <a:rPr lang="pt-BR" altLang="zh-CN" b="1" i="0" dirty="0"/>
              <a:t> </a:t>
            </a:r>
            <a:r>
              <a:rPr lang="en-US" altLang="zh-CN" b="1" i="0" dirty="0">
                <a:sym typeface="Symbol" pitchFamily="18" charset="2"/>
              </a:rPr>
              <a:t></a:t>
            </a:r>
            <a:r>
              <a:rPr lang="en-US" altLang="zh-CN" b="1" i="0" dirty="0"/>
              <a:t> </a:t>
            </a:r>
            <a:r>
              <a:rPr lang="pt-BR" altLang="zh-CN" b="1" i="0" dirty="0"/>
              <a:t>1}</a:t>
            </a:r>
            <a:r>
              <a:rPr lang="zh-CN" altLang="en-US" b="1" i="0" dirty="0"/>
              <a:t>，另一种设计</a:t>
            </a:r>
            <a:endParaRPr lang="en-US" altLang="zh-CN" b="1" i="0" dirty="0"/>
          </a:p>
          <a:p>
            <a:pPr algn="l">
              <a:buClrTx/>
            </a:pPr>
            <a:r>
              <a:rPr lang="zh-CN" altLang="en-US" sz="1800" b="1" i="0" dirty="0">
                <a:solidFill>
                  <a:schemeClr val="bg2">
                    <a:lumMod val="75000"/>
                  </a:schemeClr>
                </a:solidFill>
              </a:rPr>
              <a:t>不含条件谓词的语义计算</a:t>
            </a:r>
            <a:r>
              <a:rPr lang="pt-BR" altLang="zh-CN" dirty="0"/>
              <a:t> </a:t>
            </a:r>
          </a:p>
        </p:txBody>
      </p:sp>
    </p:spTree>
    <p:extLst>
      <p:ext uri="{BB962C8B-B14F-4D97-AF65-F5344CB8AC3E}">
        <p14:creationId xmlns:p14="http://schemas.microsoft.com/office/powerpoint/2010/main" val="285770947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34889"/>
                                        </p:tgtEl>
                                        <p:attrNameLst>
                                          <p:attrName>style.visibility</p:attrName>
                                        </p:attrNameLst>
                                      </p:cBhvr>
                                      <p:to>
                                        <p:strVal val="visible"/>
                                      </p:to>
                                    </p:set>
                                    <p:animEffect transition="in" filter="slide(fromBottom)">
                                      <p:cBhvr>
                                        <p:cTn id="7" dur="500"/>
                                        <p:tgtEl>
                                          <p:spTgt spid="634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6"/>
          <p:cNvSpPr txBox="1">
            <a:spLocks noChangeArrowheads="1"/>
          </p:cNvSpPr>
          <p:nvPr/>
        </p:nvSpPr>
        <p:spPr bwMode="auto">
          <a:xfrm>
            <a:off x="468313" y="1193800"/>
            <a:ext cx="7129462" cy="579438"/>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3200" b="1" i="0">
                <a:solidFill>
                  <a:srgbClr val="333399"/>
                </a:solidFill>
                <a:latin typeface="楷体_GB2312" pitchFamily="49" charset="-122"/>
              </a:rPr>
              <a:t>有两种属性：</a:t>
            </a:r>
            <a:r>
              <a:rPr lang="zh-CN" altLang="en-US" sz="3200" b="1" i="0">
                <a:latin typeface="楷体_GB2312" pitchFamily="49" charset="-122"/>
              </a:rPr>
              <a:t>综合属性和继承属性</a:t>
            </a:r>
          </a:p>
        </p:txBody>
      </p:sp>
      <p:sp>
        <p:nvSpPr>
          <p:cNvPr id="15363"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5364"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5365"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5366"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40325" name="Rectangle 5"/>
          <p:cNvSpPr>
            <a:spLocks noChangeArrowheads="1"/>
          </p:cNvSpPr>
          <p:nvPr/>
        </p:nvSpPr>
        <p:spPr bwMode="auto">
          <a:xfrm>
            <a:off x="755650" y="1916113"/>
            <a:ext cx="8243888" cy="1969770"/>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dirty="0">
                <a:latin typeface="楷体_GB2312" pitchFamily="49" charset="-122"/>
              </a:rPr>
              <a:t> </a:t>
            </a:r>
            <a:r>
              <a:rPr lang="zh-CN" altLang="en-US" sz="2800" b="1" i="0" dirty="0">
                <a:latin typeface="楷体_GB2312" pitchFamily="49" charset="-122"/>
              </a:rPr>
              <a:t>综合属性</a:t>
            </a:r>
            <a:r>
              <a:rPr lang="zh-CN" altLang="en-US" dirty="0">
                <a:solidFill>
                  <a:srgbClr val="333399"/>
                </a:solidFill>
              </a:rPr>
              <a:t>（</a:t>
            </a:r>
            <a:r>
              <a:rPr lang="en-US" altLang="zh-CN" dirty="0">
                <a:solidFill>
                  <a:srgbClr val="333399"/>
                </a:solidFill>
              </a:rPr>
              <a:t>synthesized attribute</a:t>
            </a:r>
            <a:r>
              <a:rPr lang="zh-CN" altLang="en-US" dirty="0">
                <a:solidFill>
                  <a:srgbClr val="333399"/>
                </a:solidFill>
              </a:rPr>
              <a:t>）</a:t>
            </a:r>
            <a:r>
              <a:rPr lang="en-US" altLang="zh-CN" dirty="0">
                <a:solidFill>
                  <a:srgbClr val="333399"/>
                </a:solidFill>
              </a:rPr>
              <a:t>——</a:t>
            </a:r>
            <a:r>
              <a:rPr lang="zh-CN" altLang="en-US" dirty="0">
                <a:solidFill>
                  <a:srgbClr val="333399"/>
                </a:solidFill>
              </a:rPr>
              <a:t>见图</a:t>
            </a:r>
            <a:r>
              <a:rPr lang="en-US" altLang="zh-CN" dirty="0">
                <a:solidFill>
                  <a:srgbClr val="333399"/>
                </a:solidFill>
              </a:rPr>
              <a:t>7-1b</a:t>
            </a:r>
            <a:r>
              <a:rPr lang="zh-CN" altLang="en-US" i="0" dirty="0">
                <a:solidFill>
                  <a:srgbClr val="333399"/>
                </a:solidFill>
              </a:rPr>
              <a:t> </a:t>
            </a:r>
            <a:endParaRPr lang="zh-CN" altLang="en-US" sz="2800" b="1" i="0" dirty="0"/>
          </a:p>
          <a:p>
            <a:pPr algn="l">
              <a:buClrTx/>
            </a:pPr>
            <a:endParaRPr lang="zh-CN" altLang="en-US" sz="1000" b="1" i="0" dirty="0">
              <a:sym typeface="Symbol" pitchFamily="18" charset="2"/>
            </a:endParaRPr>
          </a:p>
          <a:p>
            <a:pPr algn="l">
              <a:buClrTx/>
            </a:pPr>
            <a:r>
              <a:rPr lang="zh-CN" altLang="en-US" b="1" i="0" dirty="0">
                <a:solidFill>
                  <a:srgbClr val="333399"/>
                </a:solidFill>
              </a:rPr>
              <a:t>     </a:t>
            </a:r>
            <a:r>
              <a:rPr lang="zh-CN" altLang="en-US" sz="2000" b="1" i="0" dirty="0">
                <a:solidFill>
                  <a:srgbClr val="333399"/>
                </a:solidFill>
              </a:rPr>
              <a:t>用于</a:t>
            </a:r>
            <a:r>
              <a:rPr lang="zh-CN" altLang="en-US" sz="2000" b="1" i="0" dirty="0"/>
              <a:t>“自下而上”传递信息</a:t>
            </a:r>
          </a:p>
          <a:p>
            <a:pPr algn="l">
              <a:buClrTx/>
            </a:pPr>
            <a:endParaRPr lang="zh-CN" altLang="en-US" sz="2000" b="1" i="0" dirty="0">
              <a:solidFill>
                <a:srgbClr val="333399"/>
              </a:solidFill>
            </a:endParaRPr>
          </a:p>
          <a:p>
            <a:pPr algn="l">
              <a:buClrTx/>
            </a:pPr>
            <a:r>
              <a:rPr lang="zh-CN" altLang="en-US" sz="2000" b="1" i="0" dirty="0">
                <a:solidFill>
                  <a:srgbClr val="333399"/>
                </a:solidFill>
              </a:rPr>
              <a:t>     对关联于产生式 </a:t>
            </a:r>
            <a:r>
              <a:rPr lang="en-US" altLang="zh-CN" sz="2000" b="1" dirty="0">
                <a:solidFill>
                  <a:srgbClr val="333399"/>
                </a:solidFill>
              </a:rPr>
              <a:t>A</a:t>
            </a:r>
            <a:r>
              <a:rPr lang="en-US" altLang="zh-CN" sz="2000" b="1" i="0" dirty="0">
                <a:solidFill>
                  <a:srgbClr val="333399"/>
                </a:solidFill>
                <a:sym typeface="Symbol" pitchFamily="18" charset="2"/>
              </a:rPr>
              <a:t></a:t>
            </a:r>
            <a:r>
              <a:rPr lang="en-US" altLang="zh-CN" sz="2000" b="1" dirty="0">
                <a:solidFill>
                  <a:srgbClr val="333399"/>
                </a:solidFill>
                <a:sym typeface="Symbol" pitchFamily="18" charset="2"/>
              </a:rPr>
              <a:t> </a:t>
            </a:r>
            <a:r>
              <a:rPr lang="zh-CN" altLang="en-US" sz="2000" b="1" i="0" dirty="0">
                <a:solidFill>
                  <a:srgbClr val="333399"/>
                </a:solidFill>
              </a:rPr>
              <a:t>的语义规则 </a:t>
            </a:r>
            <a:r>
              <a:rPr lang="en-US" altLang="zh-CN" sz="2000" b="1" dirty="0">
                <a:solidFill>
                  <a:srgbClr val="333399"/>
                </a:solidFill>
              </a:rPr>
              <a:t>b:=f(c</a:t>
            </a:r>
            <a:r>
              <a:rPr lang="en-US" altLang="zh-CN" sz="2000" b="1" baseline="-25000" dirty="0">
                <a:solidFill>
                  <a:srgbClr val="333399"/>
                </a:solidFill>
              </a:rPr>
              <a:t>1</a:t>
            </a:r>
            <a:r>
              <a:rPr lang="en-US" altLang="zh-CN" sz="2000" b="1" dirty="0">
                <a:solidFill>
                  <a:srgbClr val="333399"/>
                </a:solidFill>
              </a:rPr>
              <a:t>, c</a:t>
            </a:r>
            <a:r>
              <a:rPr lang="en-US" altLang="zh-CN" sz="2000" b="1" baseline="-25000" dirty="0">
                <a:solidFill>
                  <a:srgbClr val="333399"/>
                </a:solidFill>
              </a:rPr>
              <a:t>2</a:t>
            </a:r>
            <a:r>
              <a:rPr lang="en-US" altLang="zh-CN" sz="2000" b="1" dirty="0">
                <a:solidFill>
                  <a:srgbClr val="333399"/>
                </a:solidFill>
              </a:rPr>
              <a:t>, …, c</a:t>
            </a:r>
            <a:r>
              <a:rPr lang="en-US" altLang="zh-CN" sz="2000" b="1" baseline="-25000" dirty="0">
                <a:solidFill>
                  <a:srgbClr val="333399"/>
                </a:solidFill>
              </a:rPr>
              <a:t>k</a:t>
            </a:r>
            <a:r>
              <a:rPr lang="en-US" altLang="zh-CN" sz="2000" b="1" dirty="0">
                <a:solidFill>
                  <a:srgbClr val="333399"/>
                </a:solidFill>
              </a:rPr>
              <a:t>)</a:t>
            </a:r>
            <a:r>
              <a:rPr lang="en-US" altLang="zh-CN" sz="2000" b="1" i="0" dirty="0">
                <a:solidFill>
                  <a:srgbClr val="333399"/>
                </a:solidFill>
              </a:rPr>
              <a:t> </a:t>
            </a:r>
            <a:r>
              <a:rPr lang="zh-CN" altLang="en-US" sz="2000" b="1" i="0" dirty="0">
                <a:solidFill>
                  <a:srgbClr val="333399"/>
                </a:solidFill>
              </a:rPr>
              <a:t>，</a:t>
            </a:r>
          </a:p>
          <a:p>
            <a:pPr algn="l">
              <a:buClrTx/>
            </a:pPr>
            <a:r>
              <a:rPr lang="zh-CN" altLang="en-US" sz="2000" b="1" i="0" dirty="0">
                <a:solidFill>
                  <a:srgbClr val="333399"/>
                </a:solidFill>
              </a:rPr>
              <a:t>     如果 </a:t>
            </a:r>
            <a:r>
              <a:rPr lang="en-US" altLang="zh-CN" sz="2000" b="1" dirty="0">
                <a:solidFill>
                  <a:srgbClr val="333399"/>
                </a:solidFill>
              </a:rPr>
              <a:t>b </a:t>
            </a:r>
            <a:r>
              <a:rPr lang="zh-CN" altLang="en-US" sz="2000" b="1" i="0" dirty="0">
                <a:solidFill>
                  <a:srgbClr val="333399"/>
                </a:solidFill>
              </a:rPr>
              <a:t>是 </a:t>
            </a:r>
            <a:r>
              <a:rPr lang="en-US" altLang="zh-CN" sz="2000" b="1" dirty="0">
                <a:solidFill>
                  <a:srgbClr val="333399"/>
                </a:solidFill>
              </a:rPr>
              <a:t>A </a:t>
            </a:r>
            <a:r>
              <a:rPr lang="zh-CN" altLang="en-US" sz="2000" b="1" i="0" dirty="0">
                <a:solidFill>
                  <a:srgbClr val="333399"/>
                </a:solidFill>
              </a:rPr>
              <a:t>的某个属性</a:t>
            </a:r>
            <a:r>
              <a:rPr lang="en-US" altLang="zh-CN" sz="2000" b="1" i="0" dirty="0">
                <a:solidFill>
                  <a:srgbClr val="333399"/>
                </a:solidFill>
              </a:rPr>
              <a:t>, </a:t>
            </a:r>
            <a:r>
              <a:rPr lang="zh-CN" altLang="en-US" sz="2000" b="1" i="0" dirty="0">
                <a:solidFill>
                  <a:srgbClr val="333399"/>
                </a:solidFill>
              </a:rPr>
              <a:t>则称 </a:t>
            </a:r>
            <a:r>
              <a:rPr lang="en-US" altLang="zh-CN" sz="2000" b="1" dirty="0">
                <a:solidFill>
                  <a:srgbClr val="333399"/>
                </a:solidFill>
              </a:rPr>
              <a:t>b </a:t>
            </a:r>
            <a:r>
              <a:rPr lang="zh-CN" altLang="en-US" sz="2000" b="1" i="0" dirty="0">
                <a:solidFill>
                  <a:srgbClr val="333399"/>
                </a:solidFill>
              </a:rPr>
              <a:t>是 </a:t>
            </a:r>
            <a:r>
              <a:rPr lang="en-US" altLang="zh-CN" sz="2000" b="1" dirty="0">
                <a:solidFill>
                  <a:srgbClr val="333399"/>
                </a:solidFill>
              </a:rPr>
              <a:t>A </a:t>
            </a:r>
            <a:r>
              <a:rPr lang="zh-CN" altLang="en-US" sz="2000" b="1" i="0" dirty="0">
                <a:solidFill>
                  <a:srgbClr val="333399"/>
                </a:solidFill>
              </a:rPr>
              <a:t>的一个综合属性</a:t>
            </a:r>
          </a:p>
        </p:txBody>
      </p:sp>
      <p:sp>
        <p:nvSpPr>
          <p:cNvPr id="440338" name="Rectangle 18"/>
          <p:cNvSpPr>
            <a:spLocks noChangeArrowheads="1"/>
          </p:cNvSpPr>
          <p:nvPr/>
        </p:nvSpPr>
        <p:spPr bwMode="auto">
          <a:xfrm>
            <a:off x="755650" y="3933825"/>
            <a:ext cx="8243888" cy="2308324"/>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dirty="0">
                <a:latin typeface="楷体_GB2312" pitchFamily="49" charset="-122"/>
              </a:rPr>
              <a:t> </a:t>
            </a:r>
            <a:r>
              <a:rPr lang="zh-CN" altLang="en-US" sz="2800" b="1" i="0" dirty="0">
                <a:latin typeface="楷体_GB2312" pitchFamily="49" charset="-122"/>
              </a:rPr>
              <a:t>继承属性</a:t>
            </a:r>
            <a:r>
              <a:rPr lang="zh-CN" altLang="en-US" dirty="0">
                <a:solidFill>
                  <a:srgbClr val="333399"/>
                </a:solidFill>
              </a:rPr>
              <a:t>（</a:t>
            </a:r>
            <a:r>
              <a:rPr lang="en-US" altLang="zh-CN" dirty="0">
                <a:solidFill>
                  <a:srgbClr val="333399"/>
                </a:solidFill>
              </a:rPr>
              <a:t>inherited</a:t>
            </a:r>
            <a:r>
              <a:rPr lang="en-US" altLang="zh-CN" i="0" dirty="0">
                <a:solidFill>
                  <a:srgbClr val="333399"/>
                </a:solidFill>
              </a:rPr>
              <a:t> </a:t>
            </a:r>
            <a:r>
              <a:rPr lang="en-US" altLang="zh-CN" dirty="0">
                <a:solidFill>
                  <a:srgbClr val="333399"/>
                </a:solidFill>
              </a:rPr>
              <a:t> attribute</a:t>
            </a:r>
            <a:r>
              <a:rPr lang="zh-CN" altLang="en-US" dirty="0">
                <a:solidFill>
                  <a:srgbClr val="333399"/>
                </a:solidFill>
              </a:rPr>
              <a:t>）</a:t>
            </a:r>
            <a:r>
              <a:rPr lang="en-US" altLang="zh-CN" dirty="0">
                <a:solidFill>
                  <a:srgbClr val="333399"/>
                </a:solidFill>
              </a:rPr>
              <a:t> ——</a:t>
            </a:r>
            <a:r>
              <a:rPr lang="zh-CN" altLang="en-US" dirty="0">
                <a:solidFill>
                  <a:srgbClr val="333399"/>
                </a:solidFill>
              </a:rPr>
              <a:t>见图</a:t>
            </a:r>
            <a:r>
              <a:rPr lang="en-US" altLang="zh-CN" dirty="0">
                <a:solidFill>
                  <a:srgbClr val="333399"/>
                </a:solidFill>
              </a:rPr>
              <a:t>7-2</a:t>
            </a:r>
            <a:r>
              <a:rPr lang="zh-CN" altLang="en-US" i="0" dirty="0">
                <a:solidFill>
                  <a:srgbClr val="333399"/>
                </a:solidFill>
              </a:rPr>
              <a:t> </a:t>
            </a:r>
            <a:endParaRPr lang="zh-CN" altLang="en-US" sz="2800" b="1" i="0" dirty="0"/>
          </a:p>
          <a:p>
            <a:pPr algn="l">
              <a:buClrTx/>
            </a:pPr>
            <a:endParaRPr lang="zh-CN" altLang="en-US" sz="1000" b="1" i="0" dirty="0">
              <a:sym typeface="Symbol" pitchFamily="18" charset="2"/>
            </a:endParaRPr>
          </a:p>
          <a:p>
            <a:pPr algn="l">
              <a:buClrTx/>
            </a:pPr>
            <a:r>
              <a:rPr lang="zh-CN" altLang="en-US" b="1" i="0" dirty="0">
                <a:solidFill>
                  <a:srgbClr val="333399"/>
                </a:solidFill>
              </a:rPr>
              <a:t>     </a:t>
            </a:r>
            <a:r>
              <a:rPr lang="zh-CN" altLang="en-US" sz="2000" b="1" i="0" dirty="0">
                <a:solidFill>
                  <a:srgbClr val="333399"/>
                </a:solidFill>
              </a:rPr>
              <a:t>用于</a:t>
            </a:r>
            <a:r>
              <a:rPr lang="zh-CN" altLang="en-US" sz="2000" b="1" i="0" dirty="0"/>
              <a:t>“自上而下”传递信息</a:t>
            </a:r>
          </a:p>
          <a:p>
            <a:pPr algn="l">
              <a:buClrTx/>
            </a:pPr>
            <a:endParaRPr lang="zh-CN" altLang="en-US" sz="2000" b="1" i="0" dirty="0">
              <a:solidFill>
                <a:srgbClr val="333399"/>
              </a:solidFill>
            </a:endParaRPr>
          </a:p>
          <a:p>
            <a:pPr algn="l">
              <a:buClrTx/>
            </a:pPr>
            <a:r>
              <a:rPr lang="zh-CN" altLang="en-US" sz="2000" b="1" i="0" dirty="0">
                <a:solidFill>
                  <a:srgbClr val="333399"/>
                </a:solidFill>
              </a:rPr>
              <a:t>     对关联于产生式 </a:t>
            </a:r>
            <a:r>
              <a:rPr lang="en-US" altLang="zh-CN" sz="2000" b="1" dirty="0">
                <a:solidFill>
                  <a:srgbClr val="333399"/>
                </a:solidFill>
              </a:rPr>
              <a:t>A</a:t>
            </a:r>
            <a:r>
              <a:rPr lang="en-US" altLang="zh-CN" sz="2000" b="1" i="0" dirty="0">
                <a:solidFill>
                  <a:srgbClr val="333399"/>
                </a:solidFill>
                <a:sym typeface="Symbol" pitchFamily="18" charset="2"/>
              </a:rPr>
              <a:t></a:t>
            </a:r>
            <a:r>
              <a:rPr lang="en-US" altLang="zh-CN" sz="2000" b="1" dirty="0">
                <a:solidFill>
                  <a:srgbClr val="333399"/>
                </a:solidFill>
                <a:sym typeface="Symbol" pitchFamily="18" charset="2"/>
              </a:rPr>
              <a:t> </a:t>
            </a:r>
            <a:r>
              <a:rPr lang="zh-CN" altLang="en-US" sz="2000" b="1" i="0" dirty="0">
                <a:solidFill>
                  <a:srgbClr val="333399"/>
                </a:solidFill>
              </a:rPr>
              <a:t>的语义规则 </a:t>
            </a:r>
            <a:r>
              <a:rPr lang="en-US" altLang="zh-CN" sz="2000" b="1" dirty="0">
                <a:solidFill>
                  <a:srgbClr val="333399"/>
                </a:solidFill>
              </a:rPr>
              <a:t>b:=f(c</a:t>
            </a:r>
            <a:r>
              <a:rPr lang="en-US" altLang="zh-CN" sz="2000" b="1" baseline="-25000" dirty="0">
                <a:solidFill>
                  <a:srgbClr val="333399"/>
                </a:solidFill>
              </a:rPr>
              <a:t>1</a:t>
            </a:r>
            <a:r>
              <a:rPr lang="en-US" altLang="zh-CN" sz="2000" b="1" dirty="0">
                <a:solidFill>
                  <a:srgbClr val="333399"/>
                </a:solidFill>
              </a:rPr>
              <a:t>, c</a:t>
            </a:r>
            <a:r>
              <a:rPr lang="en-US" altLang="zh-CN" sz="2000" b="1" baseline="-25000" dirty="0">
                <a:solidFill>
                  <a:srgbClr val="333399"/>
                </a:solidFill>
              </a:rPr>
              <a:t>2</a:t>
            </a:r>
            <a:r>
              <a:rPr lang="en-US" altLang="zh-CN" sz="2000" b="1" dirty="0">
                <a:solidFill>
                  <a:srgbClr val="333399"/>
                </a:solidFill>
              </a:rPr>
              <a:t>, …, </a:t>
            </a:r>
            <a:r>
              <a:rPr lang="en-US" altLang="zh-CN" sz="2000" b="1" dirty="0" err="1">
                <a:solidFill>
                  <a:srgbClr val="333399"/>
                </a:solidFill>
              </a:rPr>
              <a:t>c</a:t>
            </a:r>
            <a:r>
              <a:rPr lang="en-US" altLang="zh-CN" sz="2000" b="1" baseline="-25000" dirty="0" err="1">
                <a:solidFill>
                  <a:srgbClr val="333399"/>
                </a:solidFill>
              </a:rPr>
              <a:t>k</a:t>
            </a:r>
            <a:r>
              <a:rPr lang="en-US" altLang="zh-CN" sz="2000" b="1" dirty="0">
                <a:solidFill>
                  <a:srgbClr val="333399"/>
                </a:solidFill>
              </a:rPr>
              <a:t>)</a:t>
            </a:r>
            <a:r>
              <a:rPr lang="en-US" altLang="zh-CN" sz="2000" b="1" i="0" dirty="0">
                <a:solidFill>
                  <a:srgbClr val="333399"/>
                </a:solidFill>
              </a:rPr>
              <a:t> </a:t>
            </a:r>
            <a:r>
              <a:rPr lang="zh-CN" altLang="en-US" sz="2000" b="1" i="0" dirty="0">
                <a:solidFill>
                  <a:srgbClr val="333399"/>
                </a:solidFill>
              </a:rPr>
              <a:t>，</a:t>
            </a:r>
          </a:p>
          <a:p>
            <a:pPr algn="l">
              <a:buClrTx/>
            </a:pPr>
            <a:r>
              <a:rPr lang="zh-CN" altLang="en-US" sz="2000" b="1" i="0" dirty="0">
                <a:solidFill>
                  <a:srgbClr val="333399"/>
                </a:solidFill>
              </a:rPr>
              <a:t>     如果 </a:t>
            </a:r>
            <a:r>
              <a:rPr lang="en-US" altLang="zh-CN" sz="2000" b="1" dirty="0">
                <a:solidFill>
                  <a:srgbClr val="333399"/>
                </a:solidFill>
              </a:rPr>
              <a:t>b </a:t>
            </a:r>
            <a:r>
              <a:rPr lang="zh-CN" altLang="en-US" sz="2000" b="1" i="0" dirty="0">
                <a:solidFill>
                  <a:srgbClr val="333399"/>
                </a:solidFill>
              </a:rPr>
              <a:t>是产生式右部某个文法符号 </a:t>
            </a:r>
            <a:r>
              <a:rPr lang="en-US" altLang="zh-CN" sz="2000" b="1" dirty="0">
                <a:solidFill>
                  <a:srgbClr val="333399"/>
                </a:solidFill>
              </a:rPr>
              <a:t>X </a:t>
            </a:r>
            <a:r>
              <a:rPr lang="zh-CN" altLang="en-US" sz="2000" b="1" i="0" dirty="0">
                <a:solidFill>
                  <a:srgbClr val="333399"/>
                </a:solidFill>
              </a:rPr>
              <a:t>的某个属性，则称 </a:t>
            </a:r>
          </a:p>
          <a:p>
            <a:pPr algn="l">
              <a:buClrTx/>
            </a:pPr>
            <a:r>
              <a:rPr lang="zh-CN" altLang="en-US" sz="2000" b="1" i="0" dirty="0">
                <a:solidFill>
                  <a:srgbClr val="333399"/>
                </a:solidFill>
              </a:rPr>
              <a:t>     </a:t>
            </a:r>
            <a:r>
              <a:rPr lang="en-US" altLang="zh-CN" sz="2000" b="1" dirty="0">
                <a:solidFill>
                  <a:srgbClr val="333399"/>
                </a:solidFill>
              </a:rPr>
              <a:t>b </a:t>
            </a:r>
            <a:r>
              <a:rPr lang="zh-CN" altLang="en-US" sz="2000" b="1" i="0" dirty="0">
                <a:solidFill>
                  <a:srgbClr val="333399"/>
                </a:solidFill>
              </a:rPr>
              <a:t>是文法符号 </a:t>
            </a:r>
            <a:r>
              <a:rPr lang="en-US" altLang="zh-CN" sz="2000" b="1" dirty="0">
                <a:solidFill>
                  <a:srgbClr val="333399"/>
                </a:solidFill>
              </a:rPr>
              <a:t>X</a:t>
            </a:r>
            <a:r>
              <a:rPr lang="en-US" altLang="zh-CN" sz="2000" b="1" i="0" dirty="0">
                <a:solidFill>
                  <a:srgbClr val="333399"/>
                </a:solidFill>
              </a:rPr>
              <a:t> </a:t>
            </a:r>
            <a:r>
              <a:rPr lang="zh-CN" altLang="en-US" sz="2000" b="1" i="0" dirty="0">
                <a:solidFill>
                  <a:srgbClr val="333399"/>
                </a:solidFill>
              </a:rPr>
              <a:t>的一个继承属性</a:t>
            </a:r>
          </a:p>
        </p:txBody>
      </p:sp>
      <p:sp>
        <p:nvSpPr>
          <p:cNvPr id="10" name="Rectangle 29"/>
          <p:cNvSpPr>
            <a:spLocks noChangeArrowheads="1"/>
          </p:cNvSpPr>
          <p:nvPr/>
        </p:nvSpPr>
        <p:spPr bwMode="auto">
          <a:xfrm>
            <a:off x="1549400" y="188913"/>
            <a:ext cx="4030712" cy="646331"/>
          </a:xfrm>
          <a:prstGeom prst="rect">
            <a:avLst/>
          </a:prstGeom>
          <a:noFill/>
          <a:ln w="9525" algn="ctr">
            <a:noFill/>
            <a:miter lim="800000"/>
            <a:headEnd/>
            <a:tailEnd/>
          </a:ln>
        </p:spPr>
        <p:txBody>
          <a:bodyPr wrap="square">
            <a:spAutoFit/>
          </a:bodyPr>
          <a:lstStyle/>
          <a:p>
            <a:pPr algn="l">
              <a:lnSpc>
                <a:spcPct val="90000"/>
              </a:lnSpc>
              <a:buClrTx/>
              <a:buFontTx/>
              <a:buNone/>
            </a:pPr>
            <a:r>
              <a:rPr lang="en-US" altLang="zh-CN" sz="4000" b="1" i="0" dirty="0">
                <a:ea typeface="华文行楷" pitchFamily="2" charset="-122"/>
              </a:rPr>
              <a:t>7.2</a:t>
            </a:r>
            <a:r>
              <a:rPr lang="zh-CN" altLang="en-US" sz="4000" b="1" i="0" dirty="0">
                <a:ea typeface="华文行楷" pitchFamily="2" charset="-122"/>
              </a:rPr>
              <a:t>属性文法</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40325"/>
                                        </p:tgtEl>
                                        <p:attrNameLst>
                                          <p:attrName>style.visibility</p:attrName>
                                        </p:attrNameLst>
                                      </p:cBhvr>
                                      <p:to>
                                        <p:strVal val="visible"/>
                                      </p:to>
                                    </p:set>
                                    <p:animEffect transition="in" filter="slide(fromBottom)">
                                      <p:cBhvr>
                                        <p:cTn id="7" dur="500"/>
                                        <p:tgtEl>
                                          <p:spTgt spid="44032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40338"/>
                                        </p:tgtEl>
                                        <p:attrNameLst>
                                          <p:attrName>style.visibility</p:attrName>
                                        </p:attrNameLst>
                                      </p:cBhvr>
                                      <p:to>
                                        <p:strVal val="visible"/>
                                      </p:to>
                                    </p:set>
                                    <p:animEffect transition="in" filter="slide(fromBottom)">
                                      <p:cBhvr>
                                        <p:cTn id="12" dur="500"/>
                                        <p:tgtEl>
                                          <p:spTgt spid="440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5" grpId="0"/>
      <p:bldP spid="4403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54"/>
          <p:cNvSpPr txBox="1">
            <a:spLocks noChangeArrowheads="1"/>
          </p:cNvSpPr>
          <p:nvPr/>
        </p:nvSpPr>
        <p:spPr bwMode="auto">
          <a:xfrm>
            <a:off x="865188" y="1219200"/>
            <a:ext cx="7129462" cy="579438"/>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3200" b="1" i="0">
                <a:solidFill>
                  <a:srgbClr val="333399"/>
                </a:solidFill>
                <a:latin typeface="楷体_GB2312" pitchFamily="49" charset="-122"/>
              </a:rPr>
              <a:t>属性文法</a:t>
            </a:r>
            <a:r>
              <a:rPr lang="zh-CN" altLang="en-US" sz="3200" b="1" i="0">
                <a:latin typeface="楷体_GB2312" pitchFamily="49" charset="-122"/>
              </a:rPr>
              <a:t>举例</a:t>
            </a:r>
            <a:endParaRPr lang="zh-CN" altLang="en-US" sz="2800" b="1" i="0">
              <a:solidFill>
                <a:srgbClr val="333399"/>
              </a:solidFill>
              <a:latin typeface="楷体_GB2312" pitchFamily="49" charset="-122"/>
            </a:endParaRPr>
          </a:p>
        </p:txBody>
      </p:sp>
      <p:sp>
        <p:nvSpPr>
          <p:cNvPr id="16387" name="AutoShape 5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6388" name="AutoShape 5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6389" name="AutoShape 5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6390" name="AutoShape 5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50619" name="Rectangle 59"/>
          <p:cNvSpPr>
            <a:spLocks noChangeArrowheads="1"/>
          </p:cNvSpPr>
          <p:nvPr/>
        </p:nvSpPr>
        <p:spPr bwMode="auto">
          <a:xfrm>
            <a:off x="1196975" y="1905000"/>
            <a:ext cx="6804025" cy="519113"/>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a:latin typeface="楷体_GB2312" pitchFamily="49" charset="-122"/>
              </a:rPr>
              <a:t> </a:t>
            </a:r>
            <a:r>
              <a:rPr lang="zh-CN" altLang="en-US" sz="2800" b="1" i="0">
                <a:solidFill>
                  <a:srgbClr val="333399"/>
                </a:solidFill>
                <a:latin typeface="楷体_GB2312" pitchFamily="49" charset="-122"/>
              </a:rPr>
              <a:t>仅含综合属性的例子（开始符号</a:t>
            </a:r>
            <a:r>
              <a:rPr lang="en-US" altLang="zh-CN" sz="2800">
                <a:solidFill>
                  <a:srgbClr val="333399"/>
                </a:solidFill>
                <a:sym typeface="Symbol" pitchFamily="18" charset="2"/>
              </a:rPr>
              <a:t>S</a:t>
            </a:r>
            <a:r>
              <a:rPr lang="zh-CN" altLang="en-US" sz="2800" b="1" i="0">
                <a:solidFill>
                  <a:srgbClr val="333399"/>
                </a:solidFill>
                <a:latin typeface="楷体_GB2312" pitchFamily="49" charset="-122"/>
              </a:rPr>
              <a:t>）</a:t>
            </a:r>
          </a:p>
        </p:txBody>
      </p:sp>
      <p:sp>
        <p:nvSpPr>
          <p:cNvPr id="450622" name="Text Box 62"/>
          <p:cNvSpPr txBox="1">
            <a:spLocks noChangeArrowheads="1"/>
          </p:cNvSpPr>
          <p:nvPr/>
        </p:nvSpPr>
        <p:spPr bwMode="auto">
          <a:xfrm>
            <a:off x="2195513" y="2555875"/>
            <a:ext cx="2160587" cy="3135313"/>
          </a:xfrm>
          <a:prstGeom prst="rect">
            <a:avLst/>
          </a:prstGeom>
          <a:noFill/>
          <a:ln w="9525">
            <a:noFill/>
            <a:miter lim="800000"/>
            <a:headEnd/>
            <a:tailEnd/>
          </a:ln>
        </p:spPr>
        <p:txBody>
          <a:bodyPr>
            <a:spAutoFit/>
          </a:bodyPr>
          <a:lstStyle/>
          <a:p>
            <a:pPr algn="l">
              <a:buClrTx/>
            </a:pPr>
            <a:r>
              <a:rPr kumimoji="0" lang="zh-CN" altLang="en-US" b="1" i="0">
                <a:sym typeface="Symbol" pitchFamily="18" charset="2"/>
              </a:rPr>
              <a:t>产生式</a:t>
            </a:r>
            <a:endParaRPr kumimoji="0" lang="zh-CN" altLang="en-US" i="0">
              <a:cs typeface="Times New Roman" pitchFamily="18" charset="0"/>
              <a:sym typeface="Symbol" pitchFamily="18" charset="2"/>
            </a:endParaRPr>
          </a:p>
          <a:p>
            <a:pPr algn="l">
              <a:buClrTx/>
            </a:pPr>
            <a:endParaRPr kumimoji="0" lang="zh-CN" altLang="en-US" sz="800" i="0">
              <a:solidFill>
                <a:srgbClr val="333399"/>
              </a:solidFill>
              <a:cs typeface="Times New Roman" pitchFamily="18" charset="0"/>
              <a:sym typeface="Symbol" pitchFamily="18" charset="2"/>
            </a:endParaRPr>
          </a:p>
          <a:p>
            <a:pPr algn="l">
              <a:buClrTx/>
            </a:pPr>
            <a:r>
              <a:rPr lang="en-US" altLang="zh-CN">
                <a:solidFill>
                  <a:srgbClr val="333399"/>
                </a:solidFill>
                <a:cs typeface="Times New Roman" pitchFamily="18" charset="0"/>
                <a:sym typeface="Symbol" pitchFamily="18" charset="2"/>
              </a:rPr>
              <a:t>S </a:t>
            </a:r>
            <a:r>
              <a:rPr lang="en-US" altLang="zh-CN" i="0">
                <a:solidFill>
                  <a:srgbClr val="333399"/>
                </a:solidFill>
                <a:cs typeface="Times New Roman" pitchFamily="18" charset="0"/>
                <a:sym typeface="Symbol" pitchFamily="18" charset="2"/>
              </a:rPr>
              <a:t></a:t>
            </a:r>
            <a:r>
              <a:rPr lang="en-US" altLang="zh-CN">
                <a:solidFill>
                  <a:srgbClr val="333399"/>
                </a:solidFill>
                <a:cs typeface="Times New Roman" pitchFamily="18" charset="0"/>
                <a:sym typeface="Symbol" pitchFamily="18" charset="2"/>
              </a:rPr>
              <a:t> E</a:t>
            </a:r>
            <a:endParaRPr kumimoji="0" lang="en-US" altLang="zh-CN" i="0">
              <a:solidFill>
                <a:srgbClr val="333399"/>
              </a:solidFill>
              <a:cs typeface="Times New Roman" pitchFamily="18" charset="0"/>
              <a:sym typeface="Symbol" pitchFamily="18" charset="2"/>
            </a:endParaRPr>
          </a:p>
          <a:p>
            <a:pPr algn="l">
              <a:buClrTx/>
            </a:pPr>
            <a:r>
              <a:rPr lang="en-US" altLang="zh-CN">
                <a:solidFill>
                  <a:srgbClr val="333399"/>
                </a:solidFill>
                <a:cs typeface="Times New Roman" pitchFamily="18" charset="0"/>
                <a:sym typeface="Symbol" pitchFamily="18" charset="2"/>
              </a:rPr>
              <a:t>E </a:t>
            </a:r>
            <a:r>
              <a:rPr lang="en-US" altLang="zh-CN" i="0">
                <a:solidFill>
                  <a:srgbClr val="333399"/>
                </a:solidFill>
                <a:ea typeface="华文行楷" pitchFamily="2" charset="-122"/>
                <a:cs typeface="Times New Roman" pitchFamily="18" charset="0"/>
                <a:sym typeface="Symbol" pitchFamily="18" charset="2"/>
              </a:rPr>
              <a:t></a:t>
            </a:r>
            <a:r>
              <a:rPr lang="en-US" altLang="zh-CN">
                <a:solidFill>
                  <a:srgbClr val="333399"/>
                </a:solidFill>
                <a:ea typeface="华文行楷" pitchFamily="2" charset="-122"/>
                <a:cs typeface="Times New Roman" pitchFamily="18" charset="0"/>
                <a:sym typeface="Symbol" pitchFamily="18" charset="2"/>
              </a:rPr>
              <a:t> E</a:t>
            </a:r>
            <a:r>
              <a:rPr lang="en-US" altLang="zh-CN" i="0" baseline="-25000">
                <a:solidFill>
                  <a:srgbClr val="333399"/>
                </a:solidFill>
                <a:ea typeface="华文行楷" pitchFamily="2" charset="-122"/>
                <a:cs typeface="Times New Roman" pitchFamily="18" charset="0"/>
                <a:sym typeface="Symbol" pitchFamily="18" charset="2"/>
              </a:rPr>
              <a:t>1</a:t>
            </a:r>
            <a:r>
              <a:rPr lang="en-US" altLang="zh-CN">
                <a:solidFill>
                  <a:srgbClr val="333399"/>
                </a:solidFill>
                <a:ea typeface="华文行楷" pitchFamily="2" charset="-122"/>
                <a:cs typeface="Times New Roman" pitchFamily="18" charset="0"/>
                <a:sym typeface="Symbol" pitchFamily="18" charset="2"/>
              </a:rPr>
              <a:t> + T</a:t>
            </a:r>
          </a:p>
          <a:p>
            <a:pPr algn="l">
              <a:buClrTx/>
            </a:pPr>
            <a:r>
              <a:rPr lang="en-US" altLang="zh-CN">
                <a:solidFill>
                  <a:srgbClr val="333399"/>
                </a:solidFill>
                <a:cs typeface="Times New Roman" pitchFamily="18" charset="0"/>
                <a:sym typeface="Symbol" pitchFamily="18" charset="2"/>
              </a:rPr>
              <a:t>E </a:t>
            </a:r>
            <a:r>
              <a:rPr lang="en-US" altLang="zh-CN" i="0">
                <a:solidFill>
                  <a:srgbClr val="333399"/>
                </a:solidFill>
                <a:cs typeface="Times New Roman" pitchFamily="18" charset="0"/>
                <a:sym typeface="Symbol" pitchFamily="18" charset="2"/>
              </a:rPr>
              <a:t></a:t>
            </a:r>
            <a:r>
              <a:rPr lang="en-US" altLang="zh-CN">
                <a:solidFill>
                  <a:srgbClr val="333399"/>
                </a:solidFill>
                <a:cs typeface="Times New Roman" pitchFamily="18" charset="0"/>
                <a:sym typeface="Symbol" pitchFamily="18" charset="2"/>
              </a:rPr>
              <a:t> T</a:t>
            </a:r>
            <a:endParaRPr lang="en-US" altLang="zh-CN">
              <a:solidFill>
                <a:srgbClr val="333399"/>
              </a:solidFill>
              <a:ea typeface="华文行楷" pitchFamily="2" charset="-122"/>
              <a:sym typeface="Symbol" pitchFamily="18" charset="2"/>
            </a:endParaRPr>
          </a:p>
          <a:p>
            <a:pPr algn="l">
              <a:buClrTx/>
            </a:pPr>
            <a:r>
              <a:rPr lang="en-US" altLang="zh-CN">
                <a:solidFill>
                  <a:srgbClr val="333399"/>
                </a:solidFill>
                <a:cs typeface="Times New Roman" pitchFamily="18" charset="0"/>
                <a:sym typeface="Symbol" pitchFamily="18" charset="2"/>
              </a:rPr>
              <a:t>T </a:t>
            </a:r>
            <a:r>
              <a:rPr lang="en-US" altLang="zh-CN" i="0">
                <a:solidFill>
                  <a:srgbClr val="333399"/>
                </a:solidFill>
                <a:ea typeface="华文行楷" pitchFamily="2" charset="-122"/>
                <a:sym typeface="Symbol" pitchFamily="18" charset="2"/>
              </a:rPr>
              <a:t></a:t>
            </a:r>
            <a:r>
              <a:rPr lang="en-US" altLang="zh-CN">
                <a:solidFill>
                  <a:srgbClr val="333399"/>
                </a:solidFill>
                <a:ea typeface="华文行楷" pitchFamily="2" charset="-122"/>
                <a:sym typeface="Symbol" pitchFamily="18" charset="2"/>
              </a:rPr>
              <a:t> T</a:t>
            </a:r>
            <a:r>
              <a:rPr lang="en-US" altLang="zh-CN" i="0" baseline="-25000">
                <a:solidFill>
                  <a:srgbClr val="333399"/>
                </a:solidFill>
                <a:sym typeface="Symbol" pitchFamily="18" charset="2"/>
              </a:rPr>
              <a:t>1</a:t>
            </a:r>
            <a:r>
              <a:rPr lang="en-US" altLang="zh-CN">
                <a:solidFill>
                  <a:srgbClr val="333399"/>
                </a:solidFill>
                <a:ea typeface="华文行楷" pitchFamily="2" charset="-122"/>
                <a:sym typeface="Symbol" pitchFamily="18" charset="2"/>
              </a:rPr>
              <a:t> </a:t>
            </a:r>
            <a:r>
              <a:rPr lang="en-US" altLang="zh-CN" i="0">
                <a:solidFill>
                  <a:srgbClr val="333399"/>
                </a:solidFill>
                <a:sym typeface="Symbol" pitchFamily="18" charset="2"/>
              </a:rPr>
              <a:t></a:t>
            </a:r>
            <a:r>
              <a:rPr lang="en-US" altLang="zh-CN">
                <a:solidFill>
                  <a:srgbClr val="333399"/>
                </a:solidFill>
                <a:sym typeface="Symbol" pitchFamily="18" charset="2"/>
              </a:rPr>
              <a:t> F</a:t>
            </a:r>
          </a:p>
          <a:p>
            <a:pPr algn="l">
              <a:buClrTx/>
            </a:pPr>
            <a:r>
              <a:rPr lang="en-US" altLang="zh-CN">
                <a:solidFill>
                  <a:srgbClr val="333399"/>
                </a:solidFill>
                <a:sym typeface="Symbol" pitchFamily="18" charset="2"/>
              </a:rPr>
              <a:t>T </a:t>
            </a:r>
            <a:r>
              <a:rPr lang="en-US" altLang="zh-CN" i="0">
                <a:solidFill>
                  <a:srgbClr val="333399"/>
                </a:solidFill>
                <a:sym typeface="Symbol" pitchFamily="18" charset="2"/>
              </a:rPr>
              <a:t> </a:t>
            </a:r>
            <a:r>
              <a:rPr lang="en-US" altLang="zh-CN">
                <a:solidFill>
                  <a:srgbClr val="333399"/>
                </a:solidFill>
                <a:sym typeface="Symbol" pitchFamily="18" charset="2"/>
              </a:rPr>
              <a:t>F</a:t>
            </a:r>
          </a:p>
          <a:p>
            <a:pPr algn="l">
              <a:buClrTx/>
            </a:pPr>
            <a:r>
              <a:rPr lang="en-US" altLang="zh-CN">
                <a:solidFill>
                  <a:srgbClr val="333399"/>
                </a:solidFill>
                <a:sym typeface="Symbol" pitchFamily="18" charset="2"/>
              </a:rPr>
              <a:t>F </a:t>
            </a:r>
            <a:r>
              <a:rPr lang="en-US" altLang="zh-CN" i="0">
                <a:solidFill>
                  <a:srgbClr val="333399"/>
                </a:solidFill>
                <a:ea typeface="华文行楷" pitchFamily="2" charset="-122"/>
                <a:sym typeface="Symbol" pitchFamily="18" charset="2"/>
              </a:rPr>
              <a:t></a:t>
            </a:r>
            <a:r>
              <a:rPr lang="en-US" altLang="zh-CN">
                <a:solidFill>
                  <a:srgbClr val="333399"/>
                </a:solidFill>
                <a:ea typeface="华文行楷" pitchFamily="2" charset="-122"/>
                <a:sym typeface="Symbol" pitchFamily="18" charset="2"/>
              </a:rPr>
              <a:t> ( E )</a:t>
            </a:r>
          </a:p>
          <a:p>
            <a:pPr algn="l">
              <a:buClrTx/>
            </a:pPr>
            <a:r>
              <a:rPr lang="en-US" altLang="zh-CN">
                <a:solidFill>
                  <a:srgbClr val="333399"/>
                </a:solidFill>
                <a:sym typeface="Symbol" pitchFamily="18" charset="2"/>
              </a:rPr>
              <a:t>F </a:t>
            </a:r>
            <a:r>
              <a:rPr lang="en-US" altLang="zh-CN" i="0">
                <a:solidFill>
                  <a:srgbClr val="333399"/>
                </a:solidFill>
                <a:sym typeface="Symbol" pitchFamily="18" charset="2"/>
              </a:rPr>
              <a:t></a:t>
            </a:r>
            <a:r>
              <a:rPr lang="en-US" altLang="zh-CN">
                <a:solidFill>
                  <a:srgbClr val="333399"/>
                </a:solidFill>
                <a:sym typeface="Symbol" pitchFamily="18" charset="2"/>
              </a:rPr>
              <a:t> d</a:t>
            </a:r>
            <a:endParaRPr lang="en-US" altLang="zh-CN" i="0">
              <a:solidFill>
                <a:srgbClr val="333399"/>
              </a:solidFill>
              <a:sym typeface="Symbol" pitchFamily="18" charset="2"/>
            </a:endParaRPr>
          </a:p>
        </p:txBody>
      </p:sp>
      <p:sp>
        <p:nvSpPr>
          <p:cNvPr id="450623" name="Text Box 63"/>
          <p:cNvSpPr txBox="1">
            <a:spLocks noChangeArrowheads="1"/>
          </p:cNvSpPr>
          <p:nvPr/>
        </p:nvSpPr>
        <p:spPr bwMode="auto">
          <a:xfrm>
            <a:off x="4716463" y="2555875"/>
            <a:ext cx="3671887" cy="3135313"/>
          </a:xfrm>
          <a:prstGeom prst="rect">
            <a:avLst/>
          </a:prstGeom>
          <a:noFill/>
          <a:ln w="9525">
            <a:noFill/>
            <a:miter lim="800000"/>
            <a:headEnd/>
            <a:tailEnd/>
          </a:ln>
        </p:spPr>
        <p:txBody>
          <a:bodyPr>
            <a:spAutoFit/>
          </a:bodyPr>
          <a:lstStyle/>
          <a:p>
            <a:pPr algn="l">
              <a:buClrTx/>
            </a:pPr>
            <a:r>
              <a:rPr kumimoji="0" lang="zh-CN" altLang="en-US" b="1" i="0">
                <a:sym typeface="Symbol" pitchFamily="18" charset="2"/>
              </a:rPr>
              <a:t>语义动作</a:t>
            </a:r>
            <a:endParaRPr kumimoji="0" lang="zh-CN" altLang="en-US" i="0">
              <a:cs typeface="Times New Roman" pitchFamily="18" charset="0"/>
              <a:sym typeface="Symbol" pitchFamily="18" charset="2"/>
            </a:endParaRPr>
          </a:p>
          <a:p>
            <a:pPr algn="l">
              <a:buClrTx/>
            </a:pPr>
            <a:endParaRPr kumimoji="0" lang="zh-CN" altLang="en-US" sz="800" i="0">
              <a:solidFill>
                <a:srgbClr val="333399"/>
              </a:solidFill>
              <a:cs typeface="Times New Roman" pitchFamily="18" charset="0"/>
              <a:sym typeface="Symbol" pitchFamily="18" charset="2"/>
            </a:endParaRPr>
          </a:p>
          <a:p>
            <a:pPr algn="l">
              <a:buClrTx/>
            </a:pPr>
            <a:r>
              <a:rPr lang="en-US" altLang="zh-CN" i="0">
                <a:solidFill>
                  <a:srgbClr val="333399"/>
                </a:solidFill>
                <a:cs typeface="Times New Roman" pitchFamily="18" charset="0"/>
                <a:sym typeface="Symbol" pitchFamily="18" charset="2"/>
              </a:rPr>
              <a:t>{ </a:t>
            </a:r>
            <a:r>
              <a:rPr lang="en-US" altLang="zh-CN">
                <a:solidFill>
                  <a:srgbClr val="333399"/>
                </a:solidFill>
                <a:cs typeface="Times New Roman" pitchFamily="18" charset="0"/>
                <a:sym typeface="Symbol" pitchFamily="18" charset="2"/>
              </a:rPr>
              <a:t>p</a:t>
            </a:r>
            <a:r>
              <a:rPr lang="en-US" altLang="zh-CN">
                <a:solidFill>
                  <a:srgbClr val="333399"/>
                </a:solidFill>
              </a:rPr>
              <a:t>rint(E</a:t>
            </a:r>
            <a:r>
              <a:rPr lang="en-US" altLang="zh-CN" b="1">
                <a:solidFill>
                  <a:srgbClr val="333399"/>
                </a:solidFill>
              </a:rPr>
              <a:t>.</a:t>
            </a:r>
            <a:r>
              <a:rPr lang="en-US" altLang="zh-CN">
                <a:solidFill>
                  <a:srgbClr val="333399"/>
                </a:solidFill>
              </a:rPr>
              <a:t>val) </a:t>
            </a:r>
            <a:r>
              <a:rPr lang="en-US" altLang="zh-CN" i="0">
                <a:solidFill>
                  <a:srgbClr val="333399"/>
                </a:solidFill>
                <a:sym typeface="Symbol" pitchFamily="18" charset="2"/>
              </a:rPr>
              <a:t>}</a:t>
            </a:r>
            <a:endParaRPr kumimoji="0" lang="en-US" altLang="zh-CN" i="0">
              <a:solidFill>
                <a:srgbClr val="333399"/>
              </a:solidFill>
              <a:sym typeface="Symbol" pitchFamily="18" charset="2"/>
            </a:endParaRPr>
          </a:p>
          <a:p>
            <a:pPr algn="l">
              <a:buClrTx/>
            </a:pPr>
            <a:r>
              <a:rPr lang="en-US" altLang="zh-CN" i="0">
                <a:solidFill>
                  <a:srgbClr val="333399"/>
                </a:solidFill>
                <a:sym typeface="Symbol" pitchFamily="18" charset="2"/>
              </a:rPr>
              <a:t>{ </a:t>
            </a:r>
            <a:r>
              <a:rPr lang="en-US" altLang="zh-CN">
                <a:solidFill>
                  <a:srgbClr val="333399"/>
                </a:solidFill>
                <a:sym typeface="Symbol" pitchFamily="18" charset="2"/>
              </a:rPr>
              <a:t>E</a:t>
            </a:r>
            <a:r>
              <a:rPr lang="en-US" altLang="zh-CN" b="1">
                <a:solidFill>
                  <a:srgbClr val="333399"/>
                </a:solidFill>
              </a:rPr>
              <a:t>.</a:t>
            </a:r>
            <a:r>
              <a:rPr lang="en-US" altLang="zh-CN">
                <a:solidFill>
                  <a:srgbClr val="333399"/>
                </a:solidFill>
              </a:rPr>
              <a:t>val</a:t>
            </a:r>
            <a:r>
              <a:rPr lang="en-US" altLang="zh-CN">
                <a:solidFill>
                  <a:srgbClr val="333399"/>
                </a:solidFill>
                <a:sym typeface="Symbol" pitchFamily="18" charset="2"/>
              </a:rPr>
              <a:t> </a:t>
            </a:r>
            <a:r>
              <a:rPr lang="en-US" altLang="zh-CN" i="0">
                <a:solidFill>
                  <a:srgbClr val="333399"/>
                </a:solidFill>
                <a:sym typeface="Symbol" pitchFamily="18" charset="2"/>
              </a:rPr>
              <a:t>:=</a:t>
            </a:r>
            <a:r>
              <a:rPr lang="en-US" altLang="zh-CN">
                <a:solidFill>
                  <a:srgbClr val="333399"/>
                </a:solidFill>
                <a:sym typeface="Symbol" pitchFamily="18" charset="2"/>
              </a:rPr>
              <a:t> E</a:t>
            </a:r>
            <a:r>
              <a:rPr lang="en-US" altLang="zh-CN" i="0" baseline="-25000">
                <a:solidFill>
                  <a:srgbClr val="333399"/>
                </a:solidFill>
                <a:sym typeface="Symbol" pitchFamily="18" charset="2"/>
              </a:rPr>
              <a:t>1</a:t>
            </a:r>
            <a:r>
              <a:rPr lang="en-US" altLang="zh-CN" b="1">
                <a:solidFill>
                  <a:srgbClr val="333399"/>
                </a:solidFill>
              </a:rPr>
              <a:t>.</a:t>
            </a:r>
            <a:r>
              <a:rPr lang="en-US" altLang="zh-CN">
                <a:solidFill>
                  <a:srgbClr val="333399"/>
                </a:solidFill>
              </a:rPr>
              <a:t>val</a:t>
            </a:r>
            <a:r>
              <a:rPr lang="en-US" altLang="zh-CN">
                <a:solidFill>
                  <a:srgbClr val="333399"/>
                </a:solidFill>
                <a:sym typeface="Symbol" pitchFamily="18" charset="2"/>
              </a:rPr>
              <a:t> + T</a:t>
            </a:r>
            <a:r>
              <a:rPr lang="en-US" altLang="zh-CN" b="1">
                <a:solidFill>
                  <a:srgbClr val="333399"/>
                </a:solidFill>
              </a:rPr>
              <a:t>.</a:t>
            </a:r>
            <a:r>
              <a:rPr lang="en-US" altLang="zh-CN">
                <a:solidFill>
                  <a:srgbClr val="333399"/>
                </a:solidFill>
              </a:rPr>
              <a:t>val</a:t>
            </a:r>
            <a:r>
              <a:rPr lang="en-US" altLang="zh-CN" i="0">
                <a:solidFill>
                  <a:srgbClr val="333399"/>
                </a:solidFill>
                <a:sym typeface="Symbol" pitchFamily="18" charset="2"/>
              </a:rPr>
              <a:t> }</a:t>
            </a:r>
            <a:endParaRPr lang="en-US" altLang="zh-CN">
              <a:solidFill>
                <a:srgbClr val="333399"/>
              </a:solidFill>
              <a:ea typeface="华文行楷" pitchFamily="2" charset="-122"/>
              <a:sym typeface="Symbol" pitchFamily="18" charset="2"/>
            </a:endParaRPr>
          </a:p>
          <a:p>
            <a:pPr algn="l">
              <a:buClrTx/>
            </a:pPr>
            <a:r>
              <a:rPr lang="en-US" altLang="zh-CN" i="0">
                <a:solidFill>
                  <a:srgbClr val="333399"/>
                </a:solidFill>
                <a:sym typeface="Symbol" pitchFamily="18" charset="2"/>
              </a:rPr>
              <a:t>{ </a:t>
            </a:r>
            <a:r>
              <a:rPr lang="en-US" altLang="zh-CN">
                <a:solidFill>
                  <a:srgbClr val="333399"/>
                </a:solidFill>
                <a:sym typeface="Symbol" pitchFamily="18" charset="2"/>
              </a:rPr>
              <a:t>E</a:t>
            </a:r>
            <a:r>
              <a:rPr lang="en-US" altLang="zh-CN" b="1">
                <a:solidFill>
                  <a:srgbClr val="333399"/>
                </a:solidFill>
              </a:rPr>
              <a:t>.</a:t>
            </a:r>
            <a:r>
              <a:rPr lang="en-US" altLang="zh-CN">
                <a:solidFill>
                  <a:srgbClr val="333399"/>
                </a:solidFill>
              </a:rPr>
              <a:t>val</a:t>
            </a:r>
            <a:r>
              <a:rPr lang="en-US" altLang="zh-CN">
                <a:solidFill>
                  <a:srgbClr val="333399"/>
                </a:solidFill>
                <a:sym typeface="Symbol" pitchFamily="18" charset="2"/>
              </a:rPr>
              <a:t> </a:t>
            </a:r>
            <a:r>
              <a:rPr lang="en-US" altLang="zh-CN" i="0">
                <a:solidFill>
                  <a:srgbClr val="333399"/>
                </a:solidFill>
                <a:sym typeface="Symbol" pitchFamily="18" charset="2"/>
              </a:rPr>
              <a:t>:=</a:t>
            </a:r>
            <a:r>
              <a:rPr lang="en-US" altLang="zh-CN">
                <a:solidFill>
                  <a:srgbClr val="333399"/>
                </a:solidFill>
                <a:sym typeface="Symbol" pitchFamily="18" charset="2"/>
              </a:rPr>
              <a:t> T</a:t>
            </a:r>
            <a:r>
              <a:rPr lang="en-US" altLang="zh-CN" b="1">
                <a:solidFill>
                  <a:srgbClr val="333399"/>
                </a:solidFill>
              </a:rPr>
              <a:t>.</a:t>
            </a:r>
            <a:r>
              <a:rPr lang="en-US" altLang="zh-CN">
                <a:solidFill>
                  <a:srgbClr val="333399"/>
                </a:solidFill>
              </a:rPr>
              <a:t>val</a:t>
            </a:r>
            <a:r>
              <a:rPr lang="en-US" altLang="zh-CN" i="0">
                <a:solidFill>
                  <a:srgbClr val="333399"/>
                </a:solidFill>
                <a:sym typeface="Symbol" pitchFamily="18" charset="2"/>
              </a:rPr>
              <a:t> }</a:t>
            </a:r>
            <a:endParaRPr lang="en-US" altLang="zh-CN">
              <a:solidFill>
                <a:srgbClr val="333399"/>
              </a:solidFill>
              <a:ea typeface="华文行楷" pitchFamily="2" charset="-122"/>
              <a:sym typeface="Symbol" pitchFamily="18" charset="2"/>
            </a:endParaRPr>
          </a:p>
          <a:p>
            <a:pPr algn="l">
              <a:buClrTx/>
            </a:pPr>
            <a:r>
              <a:rPr lang="en-US" altLang="zh-CN" i="0">
                <a:solidFill>
                  <a:srgbClr val="333399"/>
                </a:solidFill>
                <a:sym typeface="Symbol" pitchFamily="18" charset="2"/>
              </a:rPr>
              <a:t>{ </a:t>
            </a:r>
            <a:r>
              <a:rPr lang="en-US" altLang="zh-CN">
                <a:solidFill>
                  <a:srgbClr val="333399"/>
                </a:solidFill>
                <a:sym typeface="Symbol" pitchFamily="18" charset="2"/>
              </a:rPr>
              <a:t>T</a:t>
            </a:r>
            <a:r>
              <a:rPr lang="en-US" altLang="zh-CN" b="1">
                <a:solidFill>
                  <a:srgbClr val="333399"/>
                </a:solidFill>
              </a:rPr>
              <a:t>.</a:t>
            </a:r>
            <a:r>
              <a:rPr lang="en-US" altLang="zh-CN">
                <a:solidFill>
                  <a:srgbClr val="333399"/>
                </a:solidFill>
              </a:rPr>
              <a:t>val</a:t>
            </a:r>
            <a:r>
              <a:rPr lang="en-US" altLang="zh-CN">
                <a:solidFill>
                  <a:srgbClr val="333399"/>
                </a:solidFill>
                <a:sym typeface="Symbol" pitchFamily="18" charset="2"/>
              </a:rPr>
              <a:t> </a:t>
            </a:r>
            <a:r>
              <a:rPr lang="en-US" altLang="zh-CN" i="0">
                <a:solidFill>
                  <a:srgbClr val="333399"/>
                </a:solidFill>
                <a:sym typeface="Symbol" pitchFamily="18" charset="2"/>
              </a:rPr>
              <a:t>:=</a:t>
            </a:r>
            <a:r>
              <a:rPr lang="en-US" altLang="zh-CN">
                <a:solidFill>
                  <a:srgbClr val="333399"/>
                </a:solidFill>
                <a:sym typeface="Symbol" pitchFamily="18" charset="2"/>
              </a:rPr>
              <a:t> T</a:t>
            </a:r>
            <a:r>
              <a:rPr lang="en-US" altLang="zh-CN" i="0" baseline="-25000">
                <a:solidFill>
                  <a:srgbClr val="333399"/>
                </a:solidFill>
                <a:sym typeface="Symbol" pitchFamily="18" charset="2"/>
              </a:rPr>
              <a:t>1</a:t>
            </a:r>
            <a:r>
              <a:rPr lang="en-US" altLang="zh-CN" b="1">
                <a:solidFill>
                  <a:srgbClr val="333399"/>
                </a:solidFill>
              </a:rPr>
              <a:t>.</a:t>
            </a:r>
            <a:r>
              <a:rPr lang="en-US" altLang="zh-CN">
                <a:solidFill>
                  <a:srgbClr val="333399"/>
                </a:solidFill>
              </a:rPr>
              <a:t>val</a:t>
            </a:r>
            <a:r>
              <a:rPr lang="en-US" altLang="zh-CN">
                <a:solidFill>
                  <a:srgbClr val="333399"/>
                </a:solidFill>
                <a:sym typeface="Symbol" pitchFamily="18" charset="2"/>
              </a:rPr>
              <a:t> </a:t>
            </a:r>
            <a:r>
              <a:rPr lang="en-US" altLang="zh-CN" b="1" i="0">
                <a:solidFill>
                  <a:srgbClr val="333399"/>
                </a:solidFill>
                <a:sym typeface="Symbol" pitchFamily="18" charset="2"/>
              </a:rPr>
              <a:t></a:t>
            </a:r>
            <a:r>
              <a:rPr lang="en-US" altLang="zh-CN">
                <a:solidFill>
                  <a:srgbClr val="333399"/>
                </a:solidFill>
                <a:sym typeface="Symbol" pitchFamily="18" charset="2"/>
              </a:rPr>
              <a:t> F</a:t>
            </a:r>
            <a:r>
              <a:rPr lang="en-US" altLang="zh-CN" b="1">
                <a:solidFill>
                  <a:srgbClr val="333399"/>
                </a:solidFill>
              </a:rPr>
              <a:t>.</a:t>
            </a:r>
            <a:r>
              <a:rPr lang="en-US" altLang="zh-CN">
                <a:solidFill>
                  <a:srgbClr val="333399"/>
                </a:solidFill>
              </a:rPr>
              <a:t>val</a:t>
            </a:r>
            <a:r>
              <a:rPr lang="en-US" altLang="zh-CN" i="0">
                <a:solidFill>
                  <a:srgbClr val="333399"/>
                </a:solidFill>
                <a:sym typeface="Symbol" pitchFamily="18" charset="2"/>
              </a:rPr>
              <a:t> }</a:t>
            </a:r>
            <a:endParaRPr lang="en-US" altLang="zh-CN">
              <a:solidFill>
                <a:srgbClr val="333399"/>
              </a:solidFill>
              <a:sym typeface="Symbol" pitchFamily="18" charset="2"/>
            </a:endParaRPr>
          </a:p>
          <a:p>
            <a:pPr algn="l">
              <a:buClrTx/>
            </a:pPr>
            <a:r>
              <a:rPr lang="en-US" altLang="zh-CN" i="0">
                <a:solidFill>
                  <a:srgbClr val="333399"/>
                </a:solidFill>
                <a:sym typeface="Symbol" pitchFamily="18" charset="2"/>
              </a:rPr>
              <a:t>{ </a:t>
            </a:r>
            <a:r>
              <a:rPr lang="en-US" altLang="zh-CN">
                <a:solidFill>
                  <a:srgbClr val="333399"/>
                </a:solidFill>
                <a:sym typeface="Symbol" pitchFamily="18" charset="2"/>
              </a:rPr>
              <a:t>T</a:t>
            </a:r>
            <a:r>
              <a:rPr lang="en-US" altLang="zh-CN" b="1">
                <a:solidFill>
                  <a:srgbClr val="333399"/>
                </a:solidFill>
              </a:rPr>
              <a:t>.</a:t>
            </a:r>
            <a:r>
              <a:rPr lang="en-US" altLang="zh-CN">
                <a:solidFill>
                  <a:srgbClr val="333399"/>
                </a:solidFill>
              </a:rPr>
              <a:t>val</a:t>
            </a:r>
            <a:r>
              <a:rPr lang="en-US" altLang="zh-CN">
                <a:solidFill>
                  <a:srgbClr val="333399"/>
                </a:solidFill>
                <a:sym typeface="Symbol" pitchFamily="18" charset="2"/>
              </a:rPr>
              <a:t> </a:t>
            </a:r>
            <a:r>
              <a:rPr lang="en-US" altLang="zh-CN" i="0">
                <a:solidFill>
                  <a:srgbClr val="333399"/>
                </a:solidFill>
                <a:sym typeface="Symbol" pitchFamily="18" charset="2"/>
              </a:rPr>
              <a:t>:=</a:t>
            </a:r>
            <a:r>
              <a:rPr lang="en-US" altLang="zh-CN">
                <a:solidFill>
                  <a:srgbClr val="333399"/>
                </a:solidFill>
                <a:sym typeface="Symbol" pitchFamily="18" charset="2"/>
              </a:rPr>
              <a:t> F</a:t>
            </a:r>
            <a:r>
              <a:rPr lang="en-US" altLang="zh-CN" b="1">
                <a:solidFill>
                  <a:srgbClr val="333399"/>
                </a:solidFill>
              </a:rPr>
              <a:t>.</a:t>
            </a:r>
            <a:r>
              <a:rPr lang="en-US" altLang="zh-CN">
                <a:solidFill>
                  <a:srgbClr val="333399"/>
                </a:solidFill>
              </a:rPr>
              <a:t>val</a:t>
            </a:r>
            <a:r>
              <a:rPr lang="en-US" altLang="zh-CN" i="0">
                <a:solidFill>
                  <a:srgbClr val="333399"/>
                </a:solidFill>
                <a:sym typeface="Symbol" pitchFamily="18" charset="2"/>
              </a:rPr>
              <a:t> }</a:t>
            </a:r>
            <a:endParaRPr lang="en-US" altLang="zh-CN">
              <a:solidFill>
                <a:srgbClr val="333399"/>
              </a:solidFill>
              <a:sym typeface="Symbol" pitchFamily="18" charset="2"/>
            </a:endParaRPr>
          </a:p>
          <a:p>
            <a:pPr algn="l">
              <a:buClrTx/>
            </a:pPr>
            <a:r>
              <a:rPr lang="en-US" altLang="zh-CN" i="0">
                <a:solidFill>
                  <a:srgbClr val="333399"/>
                </a:solidFill>
                <a:sym typeface="Symbol" pitchFamily="18" charset="2"/>
              </a:rPr>
              <a:t>{ </a:t>
            </a:r>
            <a:r>
              <a:rPr lang="en-US" altLang="zh-CN">
                <a:solidFill>
                  <a:srgbClr val="333399"/>
                </a:solidFill>
                <a:sym typeface="Symbol" pitchFamily="18" charset="2"/>
              </a:rPr>
              <a:t>F</a:t>
            </a:r>
            <a:r>
              <a:rPr lang="en-US" altLang="zh-CN" b="1">
                <a:solidFill>
                  <a:srgbClr val="333399"/>
                </a:solidFill>
              </a:rPr>
              <a:t>.</a:t>
            </a:r>
            <a:r>
              <a:rPr lang="en-US" altLang="zh-CN">
                <a:solidFill>
                  <a:srgbClr val="333399"/>
                </a:solidFill>
              </a:rPr>
              <a:t>val</a:t>
            </a:r>
            <a:r>
              <a:rPr lang="en-US" altLang="zh-CN">
                <a:solidFill>
                  <a:srgbClr val="333399"/>
                </a:solidFill>
                <a:sym typeface="Symbol" pitchFamily="18" charset="2"/>
              </a:rPr>
              <a:t> </a:t>
            </a:r>
            <a:r>
              <a:rPr lang="en-US" altLang="zh-CN" i="0">
                <a:solidFill>
                  <a:srgbClr val="333399"/>
                </a:solidFill>
                <a:sym typeface="Symbol" pitchFamily="18" charset="2"/>
              </a:rPr>
              <a:t>:=</a:t>
            </a:r>
            <a:r>
              <a:rPr lang="en-US" altLang="zh-CN">
                <a:solidFill>
                  <a:srgbClr val="333399"/>
                </a:solidFill>
                <a:sym typeface="Symbol" pitchFamily="18" charset="2"/>
              </a:rPr>
              <a:t> E</a:t>
            </a:r>
            <a:r>
              <a:rPr lang="en-US" altLang="zh-CN" b="1">
                <a:solidFill>
                  <a:srgbClr val="333399"/>
                </a:solidFill>
              </a:rPr>
              <a:t>.</a:t>
            </a:r>
            <a:r>
              <a:rPr lang="en-US" altLang="zh-CN">
                <a:solidFill>
                  <a:srgbClr val="333399"/>
                </a:solidFill>
              </a:rPr>
              <a:t>val</a:t>
            </a:r>
            <a:r>
              <a:rPr lang="en-US" altLang="zh-CN" i="0">
                <a:solidFill>
                  <a:srgbClr val="333399"/>
                </a:solidFill>
                <a:sym typeface="Symbol" pitchFamily="18" charset="2"/>
              </a:rPr>
              <a:t> }</a:t>
            </a:r>
            <a:endParaRPr lang="en-US" altLang="zh-CN">
              <a:solidFill>
                <a:srgbClr val="333399"/>
              </a:solidFill>
              <a:ea typeface="华文行楷" pitchFamily="2" charset="-122"/>
              <a:sym typeface="Symbol" pitchFamily="18" charset="2"/>
            </a:endParaRPr>
          </a:p>
          <a:p>
            <a:pPr algn="l">
              <a:buClrTx/>
            </a:pPr>
            <a:r>
              <a:rPr lang="en-US" altLang="zh-CN" i="0">
                <a:solidFill>
                  <a:srgbClr val="333399"/>
                </a:solidFill>
                <a:sym typeface="Symbol" pitchFamily="18" charset="2"/>
              </a:rPr>
              <a:t>{ </a:t>
            </a:r>
            <a:r>
              <a:rPr lang="en-US" altLang="zh-CN">
                <a:solidFill>
                  <a:srgbClr val="333399"/>
                </a:solidFill>
                <a:sym typeface="Symbol" pitchFamily="18" charset="2"/>
              </a:rPr>
              <a:t>F</a:t>
            </a:r>
            <a:r>
              <a:rPr lang="en-US" altLang="zh-CN" b="1">
                <a:solidFill>
                  <a:srgbClr val="333399"/>
                </a:solidFill>
              </a:rPr>
              <a:t>.</a:t>
            </a:r>
            <a:r>
              <a:rPr lang="en-US" altLang="zh-CN">
                <a:solidFill>
                  <a:srgbClr val="333399"/>
                </a:solidFill>
              </a:rPr>
              <a:t>val</a:t>
            </a:r>
            <a:r>
              <a:rPr lang="en-US" altLang="zh-CN">
                <a:solidFill>
                  <a:srgbClr val="333399"/>
                </a:solidFill>
                <a:sym typeface="Symbol" pitchFamily="18" charset="2"/>
              </a:rPr>
              <a:t> </a:t>
            </a:r>
            <a:r>
              <a:rPr lang="en-US" altLang="zh-CN" i="0">
                <a:solidFill>
                  <a:srgbClr val="333399"/>
                </a:solidFill>
                <a:sym typeface="Symbol" pitchFamily="18" charset="2"/>
              </a:rPr>
              <a:t>:=</a:t>
            </a:r>
            <a:r>
              <a:rPr lang="en-US" altLang="zh-CN">
                <a:solidFill>
                  <a:srgbClr val="333399"/>
                </a:solidFill>
                <a:sym typeface="Symbol" pitchFamily="18" charset="2"/>
              </a:rPr>
              <a:t> d</a:t>
            </a:r>
            <a:r>
              <a:rPr lang="en-US" altLang="zh-CN" b="1">
                <a:solidFill>
                  <a:srgbClr val="333399"/>
                </a:solidFill>
              </a:rPr>
              <a:t>.</a:t>
            </a:r>
            <a:r>
              <a:rPr lang="en-US" altLang="zh-CN">
                <a:solidFill>
                  <a:srgbClr val="333399"/>
                </a:solidFill>
              </a:rPr>
              <a:t>lexval</a:t>
            </a:r>
            <a:r>
              <a:rPr lang="en-US" altLang="zh-CN" i="0">
                <a:solidFill>
                  <a:srgbClr val="333399"/>
                </a:solidFill>
                <a:sym typeface="Symbol" pitchFamily="18" charset="2"/>
              </a:rPr>
              <a:t> }</a:t>
            </a:r>
          </a:p>
        </p:txBody>
      </p:sp>
      <p:sp>
        <p:nvSpPr>
          <p:cNvPr id="450624" name="Rectangle 64"/>
          <p:cNvSpPr>
            <a:spLocks noChangeArrowheads="1"/>
          </p:cNvSpPr>
          <p:nvPr/>
        </p:nvSpPr>
        <p:spPr bwMode="auto">
          <a:xfrm>
            <a:off x="1655763" y="5857875"/>
            <a:ext cx="6345237" cy="457200"/>
          </a:xfrm>
          <a:prstGeom prst="rect">
            <a:avLst/>
          </a:prstGeom>
          <a:noFill/>
          <a:ln w="9525">
            <a:noFill/>
            <a:miter lim="800000"/>
            <a:headEnd/>
            <a:tailEnd/>
          </a:ln>
        </p:spPr>
        <p:txBody>
          <a:bodyPr>
            <a:spAutoFit/>
          </a:bodyPr>
          <a:lstStyle/>
          <a:p>
            <a:pPr algn="l">
              <a:buClrTx/>
              <a:buFont typeface="Symbol" pitchFamily="18" charset="2"/>
              <a:buNone/>
            </a:pPr>
            <a:r>
              <a:rPr lang="zh-CN" altLang="en-US" b="1" i="0">
                <a:solidFill>
                  <a:srgbClr val="333399"/>
                </a:solidFill>
                <a:latin typeface="楷体_GB2312" pitchFamily="49" charset="-122"/>
              </a:rPr>
              <a:t>注：</a:t>
            </a:r>
            <a:r>
              <a:rPr lang="en-US" altLang="zh-CN">
                <a:solidFill>
                  <a:srgbClr val="333399"/>
                </a:solidFill>
                <a:sym typeface="Symbol" pitchFamily="18" charset="2"/>
              </a:rPr>
              <a:t>d</a:t>
            </a:r>
            <a:r>
              <a:rPr lang="en-US" altLang="zh-CN" b="1">
                <a:solidFill>
                  <a:srgbClr val="333399"/>
                </a:solidFill>
              </a:rPr>
              <a:t>.</a:t>
            </a:r>
            <a:r>
              <a:rPr lang="en-US" altLang="zh-CN">
                <a:solidFill>
                  <a:srgbClr val="333399"/>
                </a:solidFill>
              </a:rPr>
              <a:t>lexval </a:t>
            </a:r>
            <a:r>
              <a:rPr lang="zh-CN" altLang="en-US" b="1" i="0">
                <a:solidFill>
                  <a:srgbClr val="333399"/>
                </a:solidFill>
              </a:rPr>
              <a:t>是词法分析程序确定的属性值</a:t>
            </a:r>
          </a:p>
        </p:txBody>
      </p:sp>
      <p:sp>
        <p:nvSpPr>
          <p:cNvPr id="12" name="Rectangle 29"/>
          <p:cNvSpPr>
            <a:spLocks noChangeArrowheads="1"/>
          </p:cNvSpPr>
          <p:nvPr/>
        </p:nvSpPr>
        <p:spPr bwMode="auto">
          <a:xfrm>
            <a:off x="1549400" y="188913"/>
            <a:ext cx="4030712" cy="646331"/>
          </a:xfrm>
          <a:prstGeom prst="rect">
            <a:avLst/>
          </a:prstGeom>
          <a:noFill/>
          <a:ln w="9525" algn="ctr">
            <a:noFill/>
            <a:miter lim="800000"/>
            <a:headEnd/>
            <a:tailEnd/>
          </a:ln>
        </p:spPr>
        <p:txBody>
          <a:bodyPr wrap="square">
            <a:spAutoFit/>
          </a:bodyPr>
          <a:lstStyle/>
          <a:p>
            <a:pPr algn="l">
              <a:lnSpc>
                <a:spcPct val="90000"/>
              </a:lnSpc>
              <a:buClrTx/>
              <a:buFontTx/>
              <a:buNone/>
            </a:pPr>
            <a:r>
              <a:rPr lang="en-US" altLang="zh-CN" sz="4000" b="1" i="0" dirty="0">
                <a:ea typeface="华文行楷" pitchFamily="2" charset="-122"/>
              </a:rPr>
              <a:t>7.2</a:t>
            </a:r>
            <a:r>
              <a:rPr lang="zh-CN" altLang="en-US" sz="4000" b="1" i="0" dirty="0">
                <a:ea typeface="华文行楷" pitchFamily="2" charset="-122"/>
              </a:rPr>
              <a:t>属性文法</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50619"/>
                                        </p:tgtEl>
                                        <p:attrNameLst>
                                          <p:attrName>style.visibility</p:attrName>
                                        </p:attrNameLst>
                                      </p:cBhvr>
                                      <p:to>
                                        <p:strVal val="visible"/>
                                      </p:to>
                                    </p:set>
                                    <p:animEffect transition="in" filter="slide(fromBottom)">
                                      <p:cBhvr>
                                        <p:cTn id="7" dur="500"/>
                                        <p:tgtEl>
                                          <p:spTgt spid="4506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0622"/>
                                        </p:tgtEl>
                                        <p:attrNameLst>
                                          <p:attrName>style.visibility</p:attrName>
                                        </p:attrNameLst>
                                      </p:cBhvr>
                                      <p:to>
                                        <p:strVal val="visible"/>
                                      </p:to>
                                    </p:set>
                                    <p:animEffect transition="in" filter="dissolve">
                                      <p:cBhvr>
                                        <p:cTn id="12" dur="500"/>
                                        <p:tgtEl>
                                          <p:spTgt spid="4506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50623"/>
                                        </p:tgtEl>
                                        <p:attrNameLst>
                                          <p:attrName>style.visibility</p:attrName>
                                        </p:attrNameLst>
                                      </p:cBhvr>
                                      <p:to>
                                        <p:strVal val="visible"/>
                                      </p:to>
                                    </p:set>
                                    <p:animEffect transition="in" filter="dissolve">
                                      <p:cBhvr>
                                        <p:cTn id="17" dur="500"/>
                                        <p:tgtEl>
                                          <p:spTgt spid="45062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50624"/>
                                        </p:tgtEl>
                                        <p:attrNameLst>
                                          <p:attrName>style.visibility</p:attrName>
                                        </p:attrNameLst>
                                      </p:cBhvr>
                                      <p:to>
                                        <p:strVal val="visible"/>
                                      </p:to>
                                    </p:set>
                                    <p:animEffect transition="in" filter="slide(fromBottom)">
                                      <p:cBhvr>
                                        <p:cTn id="22" dur="500"/>
                                        <p:tgtEl>
                                          <p:spTgt spid="450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9" grpId="0"/>
      <p:bldP spid="450622" grpId="0"/>
      <p:bldP spid="450623" grpId="0"/>
      <p:bldP spid="4506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395288" y="1120775"/>
            <a:ext cx="7129462" cy="579438"/>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3200" b="1" i="0"/>
              <a:t>综合属性代表自下而上传递的信息</a:t>
            </a:r>
          </a:p>
        </p:txBody>
      </p:sp>
      <p:sp>
        <p:nvSpPr>
          <p:cNvPr id="17411"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7412"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7413"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7414"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7415" name="Rectangle 9"/>
          <p:cNvSpPr>
            <a:spLocks noChangeArrowheads="1"/>
          </p:cNvSpPr>
          <p:nvPr/>
        </p:nvSpPr>
        <p:spPr bwMode="auto">
          <a:xfrm>
            <a:off x="755650" y="1866900"/>
            <a:ext cx="3382963" cy="264795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楷体_GB2312" pitchFamily="49" charset="-122"/>
              </a:rPr>
              <a:t> </a:t>
            </a:r>
            <a:r>
              <a:rPr lang="zh-CN" altLang="en-US" b="1" i="0">
                <a:solidFill>
                  <a:srgbClr val="333399"/>
                </a:solidFill>
              </a:rPr>
              <a:t>接上页的例子，对</a:t>
            </a:r>
          </a:p>
          <a:p>
            <a:pPr algn="l">
              <a:buClrTx/>
              <a:buFont typeface="Symbol" pitchFamily="18" charset="2"/>
              <a:buNone/>
            </a:pPr>
            <a:r>
              <a:rPr lang="zh-CN" altLang="en-US" b="1" i="0">
                <a:solidFill>
                  <a:srgbClr val="333399"/>
                </a:solidFill>
              </a:rPr>
              <a:t>    表达式 </a:t>
            </a:r>
            <a:r>
              <a:rPr lang="en-US" altLang="zh-CN" i="0">
                <a:solidFill>
                  <a:srgbClr val="333399"/>
                </a:solidFill>
              </a:rPr>
              <a:t>3</a:t>
            </a:r>
            <a:r>
              <a:rPr lang="zh-CN" altLang="en-US" i="0">
                <a:solidFill>
                  <a:srgbClr val="333399"/>
                </a:solidFill>
              </a:rPr>
              <a:t>＊</a:t>
            </a:r>
            <a:r>
              <a:rPr lang="en-US" altLang="zh-CN" i="0">
                <a:solidFill>
                  <a:srgbClr val="333399"/>
                </a:solidFill>
              </a:rPr>
              <a:t>(5+4) </a:t>
            </a:r>
          </a:p>
          <a:p>
            <a:pPr algn="l">
              <a:buClrTx/>
              <a:buFont typeface="Symbol" pitchFamily="18" charset="2"/>
              <a:buNone/>
            </a:pPr>
            <a:r>
              <a:rPr lang="en-US" altLang="zh-CN" i="0">
                <a:solidFill>
                  <a:srgbClr val="333399"/>
                </a:solidFill>
              </a:rPr>
              <a:t>    </a:t>
            </a:r>
            <a:r>
              <a:rPr lang="zh-CN" altLang="en-US" b="1" i="0">
                <a:solidFill>
                  <a:srgbClr val="333399"/>
                </a:solidFill>
              </a:rPr>
              <a:t>的分析树进行自下</a:t>
            </a:r>
          </a:p>
          <a:p>
            <a:pPr algn="l">
              <a:buClrTx/>
              <a:buFont typeface="Symbol" pitchFamily="18" charset="2"/>
              <a:buNone/>
            </a:pPr>
            <a:r>
              <a:rPr lang="zh-CN" altLang="en-US" b="1" i="0">
                <a:solidFill>
                  <a:srgbClr val="333399"/>
                </a:solidFill>
              </a:rPr>
              <a:t>    而上（后序）遍历，</a:t>
            </a:r>
          </a:p>
          <a:p>
            <a:pPr algn="l">
              <a:buClrTx/>
              <a:buFont typeface="Symbol" pitchFamily="18" charset="2"/>
              <a:buNone/>
            </a:pPr>
            <a:r>
              <a:rPr lang="zh-CN" altLang="en-US" b="1" i="0">
                <a:solidFill>
                  <a:srgbClr val="333399"/>
                </a:solidFill>
              </a:rPr>
              <a:t>    并执行相应的语义</a:t>
            </a:r>
          </a:p>
          <a:p>
            <a:pPr algn="l">
              <a:buClrTx/>
              <a:buFont typeface="Symbol" pitchFamily="18" charset="2"/>
              <a:buNone/>
            </a:pPr>
            <a:r>
              <a:rPr lang="zh-CN" altLang="en-US" b="1" i="0">
                <a:solidFill>
                  <a:srgbClr val="333399"/>
                </a:solidFill>
              </a:rPr>
              <a:t>    规则，得到该表达</a:t>
            </a:r>
          </a:p>
          <a:p>
            <a:pPr algn="l">
              <a:buClrTx/>
              <a:buFont typeface="Symbol" pitchFamily="18" charset="2"/>
              <a:buNone/>
            </a:pPr>
            <a:r>
              <a:rPr lang="zh-CN" altLang="en-US" b="1" i="0">
                <a:solidFill>
                  <a:srgbClr val="333399"/>
                </a:solidFill>
              </a:rPr>
              <a:t>    式的一种求值过程</a:t>
            </a:r>
          </a:p>
        </p:txBody>
      </p:sp>
      <p:sp>
        <p:nvSpPr>
          <p:cNvPr id="17417" name="Rectangle 14"/>
          <p:cNvSpPr>
            <a:spLocks noChangeArrowheads="1"/>
          </p:cNvSpPr>
          <p:nvPr/>
        </p:nvSpPr>
        <p:spPr bwMode="auto">
          <a:xfrm>
            <a:off x="7327900" y="4689475"/>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T</a:t>
            </a:r>
          </a:p>
        </p:txBody>
      </p:sp>
      <p:sp>
        <p:nvSpPr>
          <p:cNvPr id="17418" name="Rectangle 15"/>
          <p:cNvSpPr>
            <a:spLocks noChangeArrowheads="1"/>
          </p:cNvSpPr>
          <p:nvPr/>
        </p:nvSpPr>
        <p:spPr bwMode="auto">
          <a:xfrm>
            <a:off x="6175375" y="4689475"/>
            <a:ext cx="354013"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E</a:t>
            </a:r>
          </a:p>
        </p:txBody>
      </p:sp>
      <p:sp>
        <p:nvSpPr>
          <p:cNvPr id="17419" name="Rectangle 17"/>
          <p:cNvSpPr>
            <a:spLocks noChangeArrowheads="1"/>
          </p:cNvSpPr>
          <p:nvPr/>
        </p:nvSpPr>
        <p:spPr bwMode="auto">
          <a:xfrm>
            <a:off x="5513388" y="3573463"/>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T</a:t>
            </a:r>
          </a:p>
        </p:txBody>
      </p:sp>
      <p:sp>
        <p:nvSpPr>
          <p:cNvPr id="17420" name="Rectangle 18"/>
          <p:cNvSpPr>
            <a:spLocks noChangeArrowheads="1"/>
          </p:cNvSpPr>
          <p:nvPr/>
        </p:nvSpPr>
        <p:spPr bwMode="auto">
          <a:xfrm>
            <a:off x="6788150" y="4149725"/>
            <a:ext cx="354013"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E</a:t>
            </a:r>
          </a:p>
        </p:txBody>
      </p:sp>
      <p:sp>
        <p:nvSpPr>
          <p:cNvPr id="17421" name="Rectangle 20"/>
          <p:cNvSpPr>
            <a:spLocks noChangeArrowheads="1"/>
          </p:cNvSpPr>
          <p:nvPr/>
        </p:nvSpPr>
        <p:spPr bwMode="auto">
          <a:xfrm>
            <a:off x="6788150" y="3609975"/>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F</a:t>
            </a:r>
          </a:p>
        </p:txBody>
      </p:sp>
      <p:sp>
        <p:nvSpPr>
          <p:cNvPr id="17422" name="Rectangle 21"/>
          <p:cNvSpPr>
            <a:spLocks noChangeArrowheads="1"/>
          </p:cNvSpPr>
          <p:nvPr/>
        </p:nvSpPr>
        <p:spPr bwMode="auto">
          <a:xfrm>
            <a:off x="6162675" y="3070225"/>
            <a:ext cx="312738"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T</a:t>
            </a:r>
          </a:p>
        </p:txBody>
      </p:sp>
      <p:sp>
        <p:nvSpPr>
          <p:cNvPr id="17423" name="Rectangle 23"/>
          <p:cNvSpPr>
            <a:spLocks noChangeArrowheads="1"/>
          </p:cNvSpPr>
          <p:nvPr/>
        </p:nvSpPr>
        <p:spPr bwMode="auto">
          <a:xfrm>
            <a:off x="8191500" y="5732463"/>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d</a:t>
            </a:r>
          </a:p>
        </p:txBody>
      </p:sp>
      <p:sp>
        <p:nvSpPr>
          <p:cNvPr id="17424" name="Line 24"/>
          <p:cNvSpPr>
            <a:spLocks noChangeShapeType="1"/>
          </p:cNvSpPr>
          <p:nvPr/>
        </p:nvSpPr>
        <p:spPr bwMode="auto">
          <a:xfrm flipH="1" flipV="1">
            <a:off x="8150225" y="5481638"/>
            <a:ext cx="185738" cy="360362"/>
          </a:xfrm>
          <a:prstGeom prst="line">
            <a:avLst/>
          </a:prstGeom>
          <a:noFill/>
          <a:ln w="9525">
            <a:solidFill>
              <a:srgbClr val="000080"/>
            </a:solidFill>
            <a:round/>
            <a:headEnd/>
            <a:tailEnd/>
          </a:ln>
        </p:spPr>
        <p:txBody>
          <a:bodyPr>
            <a:spAutoFit/>
          </a:bodyPr>
          <a:lstStyle/>
          <a:p>
            <a:endParaRPr lang="zh-CN" altLang="en-US"/>
          </a:p>
        </p:txBody>
      </p:sp>
      <p:sp>
        <p:nvSpPr>
          <p:cNvPr id="17425" name="Rectangle 26"/>
          <p:cNvSpPr>
            <a:spLocks noChangeArrowheads="1"/>
          </p:cNvSpPr>
          <p:nvPr/>
        </p:nvSpPr>
        <p:spPr bwMode="auto">
          <a:xfrm>
            <a:off x="6754813" y="4652963"/>
            <a:ext cx="355600" cy="396875"/>
          </a:xfrm>
          <a:prstGeom prst="rect">
            <a:avLst/>
          </a:prstGeom>
          <a:noFill/>
          <a:ln w="9525">
            <a:noFill/>
            <a:miter lim="800000"/>
            <a:headEnd/>
            <a:tailEnd/>
          </a:ln>
        </p:spPr>
        <p:txBody>
          <a:bodyPr>
            <a:spAutoFit/>
          </a:bodyPr>
          <a:lstStyle/>
          <a:p>
            <a:pPr algn="l">
              <a:buClrTx/>
              <a:buFontTx/>
              <a:buNone/>
            </a:pPr>
            <a:r>
              <a:rPr lang="zh-CN" altLang="en-US" sz="2000" b="1" i="0">
                <a:solidFill>
                  <a:srgbClr val="333399"/>
                </a:solidFill>
                <a:ea typeface="华文行楷" pitchFamily="2" charset="-122"/>
                <a:sym typeface="Symbol" pitchFamily="18" charset="2"/>
              </a:rPr>
              <a:t>＋</a:t>
            </a:r>
          </a:p>
        </p:txBody>
      </p:sp>
      <p:sp>
        <p:nvSpPr>
          <p:cNvPr id="17426" name="Rectangle 32"/>
          <p:cNvSpPr>
            <a:spLocks noChangeArrowheads="1"/>
          </p:cNvSpPr>
          <p:nvPr/>
        </p:nvSpPr>
        <p:spPr bwMode="auto">
          <a:xfrm>
            <a:off x="6284913" y="4114800"/>
            <a:ext cx="268287"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a:t>
            </a:r>
          </a:p>
        </p:txBody>
      </p:sp>
      <p:sp>
        <p:nvSpPr>
          <p:cNvPr id="17427" name="Rectangle 33"/>
          <p:cNvSpPr>
            <a:spLocks noChangeArrowheads="1"/>
          </p:cNvSpPr>
          <p:nvPr/>
        </p:nvSpPr>
        <p:spPr bwMode="auto">
          <a:xfrm>
            <a:off x="7385050" y="4114800"/>
            <a:ext cx="268288"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a:t>
            </a:r>
          </a:p>
        </p:txBody>
      </p:sp>
      <p:sp>
        <p:nvSpPr>
          <p:cNvPr id="17428" name="Rectangle 38"/>
          <p:cNvSpPr>
            <a:spLocks noChangeArrowheads="1"/>
          </p:cNvSpPr>
          <p:nvPr/>
        </p:nvSpPr>
        <p:spPr bwMode="auto">
          <a:xfrm>
            <a:off x="6189663" y="3538538"/>
            <a:ext cx="311150" cy="396875"/>
          </a:xfrm>
          <a:prstGeom prst="rect">
            <a:avLst/>
          </a:prstGeom>
          <a:noFill/>
          <a:ln w="9525">
            <a:noFill/>
            <a:miter lim="800000"/>
            <a:headEnd/>
            <a:tailEnd/>
          </a:ln>
        </p:spPr>
        <p:txBody>
          <a:bodyPr wrap="none">
            <a:spAutoFit/>
          </a:bodyPr>
          <a:lstStyle/>
          <a:p>
            <a:pPr algn="l">
              <a:buClrTx/>
              <a:buFontTx/>
              <a:buNone/>
            </a:pPr>
            <a:r>
              <a:rPr lang="en-US" altLang="zh-CN" sz="2000" b="1" i="0">
                <a:solidFill>
                  <a:srgbClr val="333399"/>
                </a:solidFill>
                <a:ea typeface="华文行楷" pitchFamily="2" charset="-122"/>
                <a:sym typeface="Symbol" pitchFamily="18" charset="2"/>
              </a:rPr>
              <a:t></a:t>
            </a:r>
          </a:p>
        </p:txBody>
      </p:sp>
      <p:sp>
        <p:nvSpPr>
          <p:cNvPr id="17429" name="Rectangle 41"/>
          <p:cNvSpPr>
            <a:spLocks noChangeArrowheads="1"/>
          </p:cNvSpPr>
          <p:nvPr/>
        </p:nvSpPr>
        <p:spPr bwMode="auto">
          <a:xfrm>
            <a:off x="4519613" y="4689475"/>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d</a:t>
            </a:r>
          </a:p>
        </p:txBody>
      </p:sp>
      <p:sp>
        <p:nvSpPr>
          <p:cNvPr id="17430" name="Line 42"/>
          <p:cNvSpPr>
            <a:spLocks noChangeShapeType="1"/>
          </p:cNvSpPr>
          <p:nvPr/>
        </p:nvSpPr>
        <p:spPr bwMode="auto">
          <a:xfrm flipV="1">
            <a:off x="4806950" y="4437063"/>
            <a:ext cx="261938" cy="323850"/>
          </a:xfrm>
          <a:prstGeom prst="line">
            <a:avLst/>
          </a:prstGeom>
          <a:noFill/>
          <a:ln w="9525">
            <a:solidFill>
              <a:srgbClr val="000080"/>
            </a:solidFill>
            <a:round/>
            <a:headEnd/>
            <a:tailEnd/>
          </a:ln>
        </p:spPr>
        <p:txBody>
          <a:bodyPr>
            <a:spAutoFit/>
          </a:bodyPr>
          <a:lstStyle/>
          <a:p>
            <a:endParaRPr lang="zh-CN" altLang="en-US"/>
          </a:p>
        </p:txBody>
      </p:sp>
      <p:sp>
        <p:nvSpPr>
          <p:cNvPr id="17431" name="Line 44"/>
          <p:cNvSpPr>
            <a:spLocks noChangeShapeType="1"/>
          </p:cNvSpPr>
          <p:nvPr/>
        </p:nvSpPr>
        <p:spPr bwMode="auto">
          <a:xfrm flipH="1" flipV="1">
            <a:off x="6475413" y="3322638"/>
            <a:ext cx="357187" cy="360362"/>
          </a:xfrm>
          <a:prstGeom prst="line">
            <a:avLst/>
          </a:prstGeom>
          <a:noFill/>
          <a:ln w="9525">
            <a:solidFill>
              <a:srgbClr val="000080"/>
            </a:solidFill>
            <a:round/>
            <a:headEnd/>
            <a:tailEnd/>
          </a:ln>
        </p:spPr>
        <p:txBody>
          <a:bodyPr>
            <a:spAutoFit/>
          </a:bodyPr>
          <a:lstStyle/>
          <a:p>
            <a:endParaRPr lang="zh-CN" altLang="en-US"/>
          </a:p>
        </p:txBody>
      </p:sp>
      <p:sp>
        <p:nvSpPr>
          <p:cNvPr id="17432" name="Line 45"/>
          <p:cNvSpPr>
            <a:spLocks noChangeShapeType="1"/>
          </p:cNvSpPr>
          <p:nvPr/>
        </p:nvSpPr>
        <p:spPr bwMode="auto">
          <a:xfrm flipH="1" flipV="1">
            <a:off x="6323013" y="3394075"/>
            <a:ext cx="0" cy="252413"/>
          </a:xfrm>
          <a:prstGeom prst="line">
            <a:avLst/>
          </a:prstGeom>
          <a:noFill/>
          <a:ln w="9525">
            <a:solidFill>
              <a:srgbClr val="000080"/>
            </a:solidFill>
            <a:round/>
            <a:headEnd/>
            <a:tailEnd/>
          </a:ln>
        </p:spPr>
        <p:txBody>
          <a:bodyPr>
            <a:spAutoFit/>
          </a:bodyPr>
          <a:lstStyle/>
          <a:p>
            <a:endParaRPr lang="zh-CN" altLang="en-US"/>
          </a:p>
        </p:txBody>
      </p:sp>
      <p:sp>
        <p:nvSpPr>
          <p:cNvPr id="17433" name="Line 46"/>
          <p:cNvSpPr>
            <a:spLocks noChangeShapeType="1"/>
          </p:cNvSpPr>
          <p:nvPr/>
        </p:nvSpPr>
        <p:spPr bwMode="auto">
          <a:xfrm flipV="1">
            <a:off x="5853113" y="3322638"/>
            <a:ext cx="393700" cy="350837"/>
          </a:xfrm>
          <a:prstGeom prst="line">
            <a:avLst/>
          </a:prstGeom>
          <a:noFill/>
          <a:ln w="9525">
            <a:solidFill>
              <a:srgbClr val="000080"/>
            </a:solidFill>
            <a:round/>
            <a:headEnd/>
            <a:tailEnd/>
          </a:ln>
        </p:spPr>
        <p:txBody>
          <a:bodyPr>
            <a:spAutoFit/>
          </a:bodyPr>
          <a:lstStyle/>
          <a:p>
            <a:endParaRPr lang="zh-CN" altLang="en-US"/>
          </a:p>
        </p:txBody>
      </p:sp>
      <p:sp>
        <p:nvSpPr>
          <p:cNvPr id="17434" name="Rectangle 51"/>
          <p:cNvSpPr>
            <a:spLocks noChangeArrowheads="1"/>
          </p:cNvSpPr>
          <p:nvPr/>
        </p:nvSpPr>
        <p:spPr bwMode="auto">
          <a:xfrm>
            <a:off x="6140450" y="2025650"/>
            <a:ext cx="282575"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17435" name="Line 52"/>
          <p:cNvSpPr>
            <a:spLocks noChangeShapeType="1"/>
          </p:cNvSpPr>
          <p:nvPr/>
        </p:nvSpPr>
        <p:spPr bwMode="auto">
          <a:xfrm flipH="1" flipV="1">
            <a:off x="6332538" y="2890838"/>
            <a:ext cx="0" cy="214312"/>
          </a:xfrm>
          <a:prstGeom prst="line">
            <a:avLst/>
          </a:prstGeom>
          <a:noFill/>
          <a:ln w="9525">
            <a:solidFill>
              <a:srgbClr val="000080"/>
            </a:solidFill>
            <a:round/>
            <a:headEnd/>
            <a:tailEnd/>
          </a:ln>
        </p:spPr>
        <p:txBody>
          <a:bodyPr>
            <a:spAutoFit/>
          </a:bodyPr>
          <a:lstStyle/>
          <a:p>
            <a:endParaRPr lang="zh-CN" altLang="en-US"/>
          </a:p>
        </p:txBody>
      </p:sp>
      <p:sp>
        <p:nvSpPr>
          <p:cNvPr id="17436" name="Rectangle 53"/>
          <p:cNvSpPr>
            <a:spLocks noChangeArrowheads="1"/>
          </p:cNvSpPr>
          <p:nvPr/>
        </p:nvSpPr>
        <p:spPr bwMode="auto">
          <a:xfrm>
            <a:off x="6140450" y="2565400"/>
            <a:ext cx="312738"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E</a:t>
            </a:r>
          </a:p>
        </p:txBody>
      </p:sp>
      <p:sp>
        <p:nvSpPr>
          <p:cNvPr id="17437" name="Line 54"/>
          <p:cNvSpPr>
            <a:spLocks noChangeShapeType="1"/>
          </p:cNvSpPr>
          <p:nvPr/>
        </p:nvSpPr>
        <p:spPr bwMode="auto">
          <a:xfrm flipH="1" flipV="1">
            <a:off x="6310313" y="2386013"/>
            <a:ext cx="0" cy="214312"/>
          </a:xfrm>
          <a:prstGeom prst="line">
            <a:avLst/>
          </a:prstGeom>
          <a:noFill/>
          <a:ln w="9525">
            <a:solidFill>
              <a:srgbClr val="000080"/>
            </a:solidFill>
            <a:round/>
            <a:headEnd/>
            <a:tailEnd/>
          </a:ln>
        </p:spPr>
        <p:txBody>
          <a:bodyPr>
            <a:spAutoFit/>
          </a:bodyPr>
          <a:lstStyle/>
          <a:p>
            <a:endParaRPr lang="zh-CN" altLang="en-US"/>
          </a:p>
        </p:txBody>
      </p:sp>
      <p:sp>
        <p:nvSpPr>
          <p:cNvPr id="17438" name="Line 55"/>
          <p:cNvSpPr>
            <a:spLocks noChangeShapeType="1"/>
          </p:cNvSpPr>
          <p:nvPr/>
        </p:nvSpPr>
        <p:spPr bwMode="auto">
          <a:xfrm flipV="1">
            <a:off x="5203825" y="3835400"/>
            <a:ext cx="393700" cy="350838"/>
          </a:xfrm>
          <a:prstGeom prst="line">
            <a:avLst/>
          </a:prstGeom>
          <a:noFill/>
          <a:ln w="9525">
            <a:solidFill>
              <a:srgbClr val="000080"/>
            </a:solidFill>
            <a:round/>
            <a:headEnd/>
            <a:tailEnd/>
          </a:ln>
        </p:spPr>
        <p:txBody>
          <a:bodyPr>
            <a:spAutoFit/>
          </a:bodyPr>
          <a:lstStyle/>
          <a:p>
            <a:endParaRPr lang="zh-CN" altLang="en-US"/>
          </a:p>
        </p:txBody>
      </p:sp>
      <p:sp>
        <p:nvSpPr>
          <p:cNvPr id="17439" name="Rectangle 56"/>
          <p:cNvSpPr>
            <a:spLocks noChangeArrowheads="1"/>
          </p:cNvSpPr>
          <p:nvPr/>
        </p:nvSpPr>
        <p:spPr bwMode="auto">
          <a:xfrm>
            <a:off x="4937125" y="4114800"/>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F</a:t>
            </a:r>
          </a:p>
        </p:txBody>
      </p:sp>
      <p:sp>
        <p:nvSpPr>
          <p:cNvPr id="17440" name="Line 57"/>
          <p:cNvSpPr>
            <a:spLocks noChangeShapeType="1"/>
          </p:cNvSpPr>
          <p:nvPr/>
        </p:nvSpPr>
        <p:spPr bwMode="auto">
          <a:xfrm flipV="1">
            <a:off x="6500813" y="3825875"/>
            <a:ext cx="393700" cy="350838"/>
          </a:xfrm>
          <a:prstGeom prst="line">
            <a:avLst/>
          </a:prstGeom>
          <a:noFill/>
          <a:ln w="9525">
            <a:solidFill>
              <a:srgbClr val="000080"/>
            </a:solidFill>
            <a:round/>
            <a:headEnd/>
            <a:tailEnd/>
          </a:ln>
        </p:spPr>
        <p:txBody>
          <a:bodyPr>
            <a:spAutoFit/>
          </a:bodyPr>
          <a:lstStyle/>
          <a:p>
            <a:endParaRPr lang="zh-CN" altLang="en-US"/>
          </a:p>
        </p:txBody>
      </p:sp>
      <p:sp>
        <p:nvSpPr>
          <p:cNvPr id="17441" name="Line 58"/>
          <p:cNvSpPr>
            <a:spLocks noChangeShapeType="1"/>
          </p:cNvSpPr>
          <p:nvPr/>
        </p:nvSpPr>
        <p:spPr bwMode="auto">
          <a:xfrm flipH="1" flipV="1">
            <a:off x="7077075" y="3825875"/>
            <a:ext cx="357188" cy="360363"/>
          </a:xfrm>
          <a:prstGeom prst="line">
            <a:avLst/>
          </a:prstGeom>
          <a:noFill/>
          <a:ln w="9525">
            <a:solidFill>
              <a:srgbClr val="000080"/>
            </a:solidFill>
            <a:round/>
            <a:headEnd/>
            <a:tailEnd/>
          </a:ln>
        </p:spPr>
        <p:txBody>
          <a:bodyPr>
            <a:spAutoFit/>
          </a:bodyPr>
          <a:lstStyle/>
          <a:p>
            <a:endParaRPr lang="zh-CN" altLang="en-US"/>
          </a:p>
        </p:txBody>
      </p:sp>
      <p:sp>
        <p:nvSpPr>
          <p:cNvPr id="17442" name="Line 59"/>
          <p:cNvSpPr>
            <a:spLocks noChangeShapeType="1"/>
          </p:cNvSpPr>
          <p:nvPr/>
        </p:nvSpPr>
        <p:spPr bwMode="auto">
          <a:xfrm flipH="1" flipV="1">
            <a:off x="7004050" y="3933825"/>
            <a:ext cx="0" cy="252413"/>
          </a:xfrm>
          <a:prstGeom prst="line">
            <a:avLst/>
          </a:prstGeom>
          <a:noFill/>
          <a:ln w="9525">
            <a:solidFill>
              <a:srgbClr val="000080"/>
            </a:solidFill>
            <a:round/>
            <a:headEnd/>
            <a:tailEnd/>
          </a:ln>
        </p:spPr>
        <p:txBody>
          <a:bodyPr>
            <a:spAutoFit/>
          </a:bodyPr>
          <a:lstStyle/>
          <a:p>
            <a:endParaRPr lang="zh-CN" altLang="en-US"/>
          </a:p>
        </p:txBody>
      </p:sp>
      <p:sp>
        <p:nvSpPr>
          <p:cNvPr id="17443" name="Line 60"/>
          <p:cNvSpPr>
            <a:spLocks noChangeShapeType="1"/>
          </p:cNvSpPr>
          <p:nvPr/>
        </p:nvSpPr>
        <p:spPr bwMode="auto">
          <a:xfrm flipV="1">
            <a:off x="6467475" y="4411663"/>
            <a:ext cx="393700" cy="350837"/>
          </a:xfrm>
          <a:prstGeom prst="line">
            <a:avLst/>
          </a:prstGeom>
          <a:noFill/>
          <a:ln w="9525">
            <a:solidFill>
              <a:srgbClr val="000080"/>
            </a:solidFill>
            <a:round/>
            <a:headEnd/>
            <a:tailEnd/>
          </a:ln>
        </p:spPr>
        <p:txBody>
          <a:bodyPr>
            <a:spAutoFit/>
          </a:bodyPr>
          <a:lstStyle/>
          <a:p>
            <a:endParaRPr lang="zh-CN" altLang="en-US"/>
          </a:p>
        </p:txBody>
      </p:sp>
      <p:sp>
        <p:nvSpPr>
          <p:cNvPr id="17444" name="Line 61"/>
          <p:cNvSpPr>
            <a:spLocks noChangeShapeType="1"/>
          </p:cNvSpPr>
          <p:nvPr/>
        </p:nvSpPr>
        <p:spPr bwMode="auto">
          <a:xfrm flipH="1" flipV="1">
            <a:off x="7004050" y="4475163"/>
            <a:ext cx="0" cy="252412"/>
          </a:xfrm>
          <a:prstGeom prst="line">
            <a:avLst/>
          </a:prstGeom>
          <a:noFill/>
          <a:ln w="9525">
            <a:solidFill>
              <a:srgbClr val="000080"/>
            </a:solidFill>
            <a:round/>
            <a:headEnd/>
            <a:tailEnd/>
          </a:ln>
        </p:spPr>
        <p:txBody>
          <a:bodyPr>
            <a:spAutoFit/>
          </a:bodyPr>
          <a:lstStyle/>
          <a:p>
            <a:endParaRPr lang="zh-CN" altLang="en-US"/>
          </a:p>
        </p:txBody>
      </p:sp>
      <p:sp>
        <p:nvSpPr>
          <p:cNvPr id="17445" name="Line 62"/>
          <p:cNvSpPr>
            <a:spLocks noChangeShapeType="1"/>
          </p:cNvSpPr>
          <p:nvPr/>
        </p:nvSpPr>
        <p:spPr bwMode="auto">
          <a:xfrm flipH="1" flipV="1">
            <a:off x="7077075" y="4402138"/>
            <a:ext cx="357188" cy="360362"/>
          </a:xfrm>
          <a:prstGeom prst="line">
            <a:avLst/>
          </a:prstGeom>
          <a:noFill/>
          <a:ln w="9525">
            <a:solidFill>
              <a:srgbClr val="000080"/>
            </a:solidFill>
            <a:round/>
            <a:headEnd/>
            <a:tailEnd/>
          </a:ln>
        </p:spPr>
        <p:txBody>
          <a:bodyPr>
            <a:spAutoFit/>
          </a:bodyPr>
          <a:lstStyle/>
          <a:p>
            <a:endParaRPr lang="zh-CN" altLang="en-US"/>
          </a:p>
        </p:txBody>
      </p:sp>
      <p:sp>
        <p:nvSpPr>
          <p:cNvPr id="17446" name="Rectangle 63"/>
          <p:cNvSpPr>
            <a:spLocks noChangeArrowheads="1"/>
          </p:cNvSpPr>
          <p:nvPr/>
        </p:nvSpPr>
        <p:spPr bwMode="auto">
          <a:xfrm>
            <a:off x="7902575" y="5192713"/>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F</a:t>
            </a:r>
          </a:p>
        </p:txBody>
      </p:sp>
      <p:sp>
        <p:nvSpPr>
          <p:cNvPr id="17447" name="Line 64"/>
          <p:cNvSpPr>
            <a:spLocks noChangeShapeType="1"/>
          </p:cNvSpPr>
          <p:nvPr/>
        </p:nvSpPr>
        <p:spPr bwMode="auto">
          <a:xfrm flipH="1" flipV="1">
            <a:off x="7589838" y="4905375"/>
            <a:ext cx="357187" cy="360363"/>
          </a:xfrm>
          <a:prstGeom prst="line">
            <a:avLst/>
          </a:prstGeom>
          <a:noFill/>
          <a:ln w="9525">
            <a:solidFill>
              <a:srgbClr val="000080"/>
            </a:solidFill>
            <a:round/>
            <a:headEnd/>
            <a:tailEnd/>
          </a:ln>
        </p:spPr>
        <p:txBody>
          <a:bodyPr>
            <a:spAutoFit/>
          </a:bodyPr>
          <a:lstStyle/>
          <a:p>
            <a:endParaRPr lang="zh-CN" altLang="en-US"/>
          </a:p>
        </p:txBody>
      </p:sp>
      <p:sp>
        <p:nvSpPr>
          <p:cNvPr id="17448" name="Rectangle 65"/>
          <p:cNvSpPr>
            <a:spLocks noChangeArrowheads="1"/>
          </p:cNvSpPr>
          <p:nvPr/>
        </p:nvSpPr>
        <p:spPr bwMode="auto">
          <a:xfrm>
            <a:off x="5513388" y="5227638"/>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T</a:t>
            </a:r>
          </a:p>
        </p:txBody>
      </p:sp>
      <p:sp>
        <p:nvSpPr>
          <p:cNvPr id="17449" name="Rectangle 66"/>
          <p:cNvSpPr>
            <a:spLocks noChangeArrowheads="1"/>
          </p:cNvSpPr>
          <p:nvPr/>
        </p:nvSpPr>
        <p:spPr bwMode="auto">
          <a:xfrm>
            <a:off x="4591050" y="6345238"/>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d</a:t>
            </a:r>
          </a:p>
        </p:txBody>
      </p:sp>
      <p:sp>
        <p:nvSpPr>
          <p:cNvPr id="17450" name="Line 67"/>
          <p:cNvSpPr>
            <a:spLocks noChangeShapeType="1"/>
          </p:cNvSpPr>
          <p:nvPr/>
        </p:nvSpPr>
        <p:spPr bwMode="auto">
          <a:xfrm flipV="1">
            <a:off x="4878388" y="6091238"/>
            <a:ext cx="190500" cy="327025"/>
          </a:xfrm>
          <a:prstGeom prst="line">
            <a:avLst/>
          </a:prstGeom>
          <a:noFill/>
          <a:ln w="9525">
            <a:solidFill>
              <a:srgbClr val="000080"/>
            </a:solidFill>
            <a:round/>
            <a:headEnd/>
            <a:tailEnd/>
          </a:ln>
        </p:spPr>
        <p:txBody>
          <a:bodyPr>
            <a:spAutoFit/>
          </a:bodyPr>
          <a:lstStyle/>
          <a:p>
            <a:endParaRPr lang="zh-CN" altLang="en-US"/>
          </a:p>
        </p:txBody>
      </p:sp>
      <p:sp>
        <p:nvSpPr>
          <p:cNvPr id="17451" name="Line 68"/>
          <p:cNvSpPr>
            <a:spLocks noChangeShapeType="1"/>
          </p:cNvSpPr>
          <p:nvPr/>
        </p:nvSpPr>
        <p:spPr bwMode="auto">
          <a:xfrm flipV="1">
            <a:off x="5853113" y="4976813"/>
            <a:ext cx="393700" cy="350837"/>
          </a:xfrm>
          <a:prstGeom prst="line">
            <a:avLst/>
          </a:prstGeom>
          <a:noFill/>
          <a:ln w="9525">
            <a:solidFill>
              <a:srgbClr val="000080"/>
            </a:solidFill>
            <a:round/>
            <a:headEnd/>
            <a:tailEnd/>
          </a:ln>
        </p:spPr>
        <p:txBody>
          <a:bodyPr>
            <a:spAutoFit/>
          </a:bodyPr>
          <a:lstStyle/>
          <a:p>
            <a:endParaRPr lang="zh-CN" altLang="en-US"/>
          </a:p>
        </p:txBody>
      </p:sp>
      <p:sp>
        <p:nvSpPr>
          <p:cNvPr id="17452" name="Line 69"/>
          <p:cNvSpPr>
            <a:spLocks noChangeShapeType="1"/>
          </p:cNvSpPr>
          <p:nvPr/>
        </p:nvSpPr>
        <p:spPr bwMode="auto">
          <a:xfrm flipV="1">
            <a:off x="5203825" y="5489575"/>
            <a:ext cx="393700" cy="350838"/>
          </a:xfrm>
          <a:prstGeom prst="line">
            <a:avLst/>
          </a:prstGeom>
          <a:noFill/>
          <a:ln w="9525">
            <a:solidFill>
              <a:srgbClr val="000080"/>
            </a:solidFill>
            <a:round/>
            <a:headEnd/>
            <a:tailEnd/>
          </a:ln>
        </p:spPr>
        <p:txBody>
          <a:bodyPr>
            <a:spAutoFit/>
          </a:bodyPr>
          <a:lstStyle/>
          <a:p>
            <a:endParaRPr lang="zh-CN" altLang="en-US"/>
          </a:p>
        </p:txBody>
      </p:sp>
      <p:sp>
        <p:nvSpPr>
          <p:cNvPr id="17453" name="Rectangle 70"/>
          <p:cNvSpPr>
            <a:spLocks noChangeArrowheads="1"/>
          </p:cNvSpPr>
          <p:nvPr/>
        </p:nvSpPr>
        <p:spPr bwMode="auto">
          <a:xfrm>
            <a:off x="4937125" y="5768975"/>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F</a:t>
            </a:r>
          </a:p>
        </p:txBody>
      </p:sp>
      <p:sp>
        <p:nvSpPr>
          <p:cNvPr id="570439" name="Rectangle 71"/>
          <p:cNvSpPr>
            <a:spLocks noChangeArrowheads="1"/>
          </p:cNvSpPr>
          <p:nvPr/>
        </p:nvSpPr>
        <p:spPr bwMode="auto">
          <a:xfrm>
            <a:off x="3059113" y="6092825"/>
            <a:ext cx="1335087" cy="396875"/>
          </a:xfrm>
          <a:prstGeom prst="rect">
            <a:avLst/>
          </a:prstGeom>
          <a:noFill/>
          <a:ln w="9525" algn="ctr">
            <a:noFill/>
            <a:miter lim="800000"/>
            <a:headEnd/>
            <a:tailEnd/>
          </a:ln>
        </p:spPr>
        <p:txBody>
          <a:bodyPr wrap="none">
            <a:spAutoFit/>
          </a:bodyPr>
          <a:lstStyle/>
          <a:p>
            <a:pPr algn="l"/>
            <a:r>
              <a:rPr lang="en-US" altLang="zh-CN" sz="2000">
                <a:sym typeface="Symbol" pitchFamily="18" charset="2"/>
              </a:rPr>
              <a:t>d</a:t>
            </a:r>
            <a:r>
              <a:rPr lang="en-US" altLang="zh-CN" sz="2000" b="1"/>
              <a:t>.</a:t>
            </a:r>
            <a:r>
              <a:rPr lang="en-US" altLang="zh-CN" sz="2000"/>
              <a:t>lexval=5</a:t>
            </a:r>
          </a:p>
        </p:txBody>
      </p:sp>
      <p:sp>
        <p:nvSpPr>
          <p:cNvPr id="570440" name="Line 72"/>
          <p:cNvSpPr>
            <a:spLocks noChangeShapeType="1"/>
          </p:cNvSpPr>
          <p:nvPr/>
        </p:nvSpPr>
        <p:spPr bwMode="auto">
          <a:xfrm flipH="1" flipV="1">
            <a:off x="4354513" y="6345238"/>
            <a:ext cx="282575" cy="144462"/>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41" name="Rectangle 73"/>
          <p:cNvSpPr>
            <a:spLocks noChangeArrowheads="1"/>
          </p:cNvSpPr>
          <p:nvPr/>
        </p:nvSpPr>
        <p:spPr bwMode="auto">
          <a:xfrm>
            <a:off x="3059113" y="5048250"/>
            <a:ext cx="1335087" cy="396875"/>
          </a:xfrm>
          <a:prstGeom prst="rect">
            <a:avLst/>
          </a:prstGeom>
          <a:noFill/>
          <a:ln w="9525" algn="ctr">
            <a:noFill/>
            <a:miter lim="800000"/>
            <a:headEnd/>
            <a:tailEnd/>
          </a:ln>
        </p:spPr>
        <p:txBody>
          <a:bodyPr wrap="none">
            <a:spAutoFit/>
          </a:bodyPr>
          <a:lstStyle/>
          <a:p>
            <a:pPr algn="l"/>
            <a:r>
              <a:rPr lang="en-US" altLang="zh-CN" sz="2000">
                <a:sym typeface="Symbol" pitchFamily="18" charset="2"/>
              </a:rPr>
              <a:t>d</a:t>
            </a:r>
            <a:r>
              <a:rPr lang="en-US" altLang="zh-CN" sz="2000" b="1"/>
              <a:t>.</a:t>
            </a:r>
            <a:r>
              <a:rPr lang="en-US" altLang="zh-CN" sz="2000"/>
              <a:t>lexval=3</a:t>
            </a:r>
          </a:p>
        </p:txBody>
      </p:sp>
      <p:sp>
        <p:nvSpPr>
          <p:cNvPr id="570442" name="Line 74"/>
          <p:cNvSpPr>
            <a:spLocks noChangeShapeType="1"/>
          </p:cNvSpPr>
          <p:nvPr/>
        </p:nvSpPr>
        <p:spPr bwMode="auto">
          <a:xfrm flipH="1">
            <a:off x="4356100" y="4976813"/>
            <a:ext cx="215900" cy="185737"/>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43" name="Rectangle 75"/>
          <p:cNvSpPr>
            <a:spLocks noChangeArrowheads="1"/>
          </p:cNvSpPr>
          <p:nvPr/>
        </p:nvSpPr>
        <p:spPr bwMode="auto">
          <a:xfrm>
            <a:off x="6731000" y="6057900"/>
            <a:ext cx="1335088" cy="396875"/>
          </a:xfrm>
          <a:prstGeom prst="rect">
            <a:avLst/>
          </a:prstGeom>
          <a:noFill/>
          <a:ln w="9525" algn="ctr">
            <a:noFill/>
            <a:miter lim="800000"/>
            <a:headEnd/>
            <a:tailEnd/>
          </a:ln>
        </p:spPr>
        <p:txBody>
          <a:bodyPr wrap="none">
            <a:spAutoFit/>
          </a:bodyPr>
          <a:lstStyle/>
          <a:p>
            <a:pPr algn="l"/>
            <a:r>
              <a:rPr lang="en-US" altLang="zh-CN" sz="2000">
                <a:sym typeface="Symbol" pitchFamily="18" charset="2"/>
              </a:rPr>
              <a:t>d</a:t>
            </a:r>
            <a:r>
              <a:rPr lang="en-US" altLang="zh-CN" sz="2000" b="1"/>
              <a:t>.</a:t>
            </a:r>
            <a:r>
              <a:rPr lang="en-US" altLang="zh-CN" sz="2000"/>
              <a:t>lexval=4</a:t>
            </a:r>
          </a:p>
        </p:txBody>
      </p:sp>
      <p:sp>
        <p:nvSpPr>
          <p:cNvPr id="570444" name="Line 76"/>
          <p:cNvSpPr>
            <a:spLocks noChangeShapeType="1"/>
          </p:cNvSpPr>
          <p:nvPr/>
        </p:nvSpPr>
        <p:spPr bwMode="auto">
          <a:xfrm flipH="1">
            <a:off x="8027988" y="5984875"/>
            <a:ext cx="215900" cy="217488"/>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45" name="Rectangle 77"/>
          <p:cNvSpPr>
            <a:spLocks noChangeArrowheads="1"/>
          </p:cNvSpPr>
          <p:nvPr/>
        </p:nvSpPr>
        <p:spPr bwMode="auto">
          <a:xfrm>
            <a:off x="3635375" y="5589588"/>
            <a:ext cx="1023938" cy="396875"/>
          </a:xfrm>
          <a:prstGeom prst="rect">
            <a:avLst/>
          </a:prstGeom>
          <a:noFill/>
          <a:ln w="9525" algn="ctr">
            <a:noFill/>
            <a:miter lim="800000"/>
            <a:headEnd/>
            <a:tailEnd/>
          </a:ln>
        </p:spPr>
        <p:txBody>
          <a:bodyPr wrap="none">
            <a:spAutoFit/>
          </a:bodyPr>
          <a:lstStyle/>
          <a:p>
            <a:pPr algn="l"/>
            <a:r>
              <a:rPr lang="en-US" altLang="zh-CN" sz="2000">
                <a:sym typeface="Symbol" pitchFamily="18" charset="2"/>
              </a:rPr>
              <a:t>F</a:t>
            </a:r>
            <a:r>
              <a:rPr lang="en-US" altLang="zh-CN" sz="2000" b="1"/>
              <a:t>.</a:t>
            </a:r>
            <a:r>
              <a:rPr lang="en-US" altLang="zh-CN" sz="2000"/>
              <a:t>val=5</a:t>
            </a:r>
          </a:p>
        </p:txBody>
      </p:sp>
      <p:sp>
        <p:nvSpPr>
          <p:cNvPr id="570446" name="Line 78"/>
          <p:cNvSpPr>
            <a:spLocks noChangeShapeType="1"/>
          </p:cNvSpPr>
          <p:nvPr/>
        </p:nvSpPr>
        <p:spPr bwMode="auto">
          <a:xfrm flipH="1" flipV="1">
            <a:off x="4643438" y="5768975"/>
            <a:ext cx="287337" cy="144463"/>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47" name="Rectangle 79"/>
          <p:cNvSpPr>
            <a:spLocks noChangeArrowheads="1"/>
          </p:cNvSpPr>
          <p:nvPr/>
        </p:nvSpPr>
        <p:spPr bwMode="auto">
          <a:xfrm>
            <a:off x="3706813" y="3897313"/>
            <a:ext cx="1023937" cy="396875"/>
          </a:xfrm>
          <a:prstGeom prst="rect">
            <a:avLst/>
          </a:prstGeom>
          <a:noFill/>
          <a:ln w="9525" algn="ctr">
            <a:noFill/>
            <a:miter lim="800000"/>
            <a:headEnd/>
            <a:tailEnd/>
          </a:ln>
        </p:spPr>
        <p:txBody>
          <a:bodyPr wrap="none">
            <a:spAutoFit/>
          </a:bodyPr>
          <a:lstStyle/>
          <a:p>
            <a:pPr algn="l"/>
            <a:r>
              <a:rPr lang="en-US" altLang="zh-CN" sz="2000">
                <a:sym typeface="Symbol" pitchFamily="18" charset="2"/>
              </a:rPr>
              <a:t>F</a:t>
            </a:r>
            <a:r>
              <a:rPr lang="en-US" altLang="zh-CN" sz="2000" b="1"/>
              <a:t>.</a:t>
            </a:r>
            <a:r>
              <a:rPr lang="en-US" altLang="zh-CN" sz="2000"/>
              <a:t>val=3</a:t>
            </a:r>
          </a:p>
        </p:txBody>
      </p:sp>
      <p:sp>
        <p:nvSpPr>
          <p:cNvPr id="570448" name="Line 80"/>
          <p:cNvSpPr>
            <a:spLocks noChangeShapeType="1"/>
          </p:cNvSpPr>
          <p:nvPr/>
        </p:nvSpPr>
        <p:spPr bwMode="auto">
          <a:xfrm flipH="1" flipV="1">
            <a:off x="4714875" y="4113213"/>
            <a:ext cx="287338" cy="144462"/>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49" name="Rectangle 81"/>
          <p:cNvSpPr>
            <a:spLocks noChangeArrowheads="1"/>
          </p:cNvSpPr>
          <p:nvPr/>
        </p:nvSpPr>
        <p:spPr bwMode="auto">
          <a:xfrm>
            <a:off x="4283075" y="3355975"/>
            <a:ext cx="1023938" cy="396875"/>
          </a:xfrm>
          <a:prstGeom prst="rect">
            <a:avLst/>
          </a:prstGeom>
          <a:noFill/>
          <a:ln w="9525" algn="ctr">
            <a:noFill/>
            <a:miter lim="800000"/>
            <a:headEnd/>
            <a:tailEnd/>
          </a:ln>
        </p:spPr>
        <p:txBody>
          <a:bodyPr wrap="none">
            <a:spAutoFit/>
          </a:bodyPr>
          <a:lstStyle/>
          <a:p>
            <a:pPr algn="l"/>
            <a:r>
              <a:rPr lang="en-US" altLang="zh-CN" sz="2000">
                <a:sym typeface="Symbol" pitchFamily="18" charset="2"/>
              </a:rPr>
              <a:t>T</a:t>
            </a:r>
            <a:r>
              <a:rPr lang="en-US" altLang="zh-CN" sz="2000" b="1"/>
              <a:t>.</a:t>
            </a:r>
            <a:r>
              <a:rPr lang="en-US" altLang="zh-CN" sz="2000"/>
              <a:t>val=3</a:t>
            </a:r>
          </a:p>
        </p:txBody>
      </p:sp>
      <p:sp>
        <p:nvSpPr>
          <p:cNvPr id="570450" name="Line 82"/>
          <p:cNvSpPr>
            <a:spLocks noChangeShapeType="1"/>
          </p:cNvSpPr>
          <p:nvPr/>
        </p:nvSpPr>
        <p:spPr bwMode="auto">
          <a:xfrm flipH="1" flipV="1">
            <a:off x="5291138" y="3571875"/>
            <a:ext cx="287337" cy="144463"/>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51" name="Rectangle 83"/>
          <p:cNvSpPr>
            <a:spLocks noChangeArrowheads="1"/>
          </p:cNvSpPr>
          <p:nvPr/>
        </p:nvSpPr>
        <p:spPr bwMode="auto">
          <a:xfrm>
            <a:off x="5794375" y="5661025"/>
            <a:ext cx="1023938" cy="396875"/>
          </a:xfrm>
          <a:prstGeom prst="rect">
            <a:avLst/>
          </a:prstGeom>
          <a:noFill/>
          <a:ln w="9525" algn="ctr">
            <a:noFill/>
            <a:miter lim="800000"/>
            <a:headEnd/>
            <a:tailEnd/>
          </a:ln>
        </p:spPr>
        <p:txBody>
          <a:bodyPr wrap="none">
            <a:spAutoFit/>
          </a:bodyPr>
          <a:lstStyle/>
          <a:p>
            <a:pPr algn="l"/>
            <a:r>
              <a:rPr lang="en-US" altLang="zh-CN" sz="2000">
                <a:sym typeface="Symbol" pitchFamily="18" charset="2"/>
              </a:rPr>
              <a:t>T</a:t>
            </a:r>
            <a:r>
              <a:rPr lang="en-US" altLang="zh-CN" sz="2000" b="1"/>
              <a:t>.</a:t>
            </a:r>
            <a:r>
              <a:rPr lang="en-US" altLang="zh-CN" sz="2000"/>
              <a:t>val=5</a:t>
            </a:r>
          </a:p>
        </p:txBody>
      </p:sp>
      <p:sp>
        <p:nvSpPr>
          <p:cNvPr id="570452" name="Line 84"/>
          <p:cNvSpPr>
            <a:spLocks noChangeShapeType="1"/>
          </p:cNvSpPr>
          <p:nvPr/>
        </p:nvSpPr>
        <p:spPr bwMode="auto">
          <a:xfrm flipH="1" flipV="1">
            <a:off x="5795963" y="5481638"/>
            <a:ext cx="142875" cy="215900"/>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55" name="Rectangle 87"/>
          <p:cNvSpPr>
            <a:spLocks noChangeArrowheads="1"/>
          </p:cNvSpPr>
          <p:nvPr/>
        </p:nvSpPr>
        <p:spPr bwMode="auto">
          <a:xfrm>
            <a:off x="6443663" y="5156200"/>
            <a:ext cx="1038225" cy="396875"/>
          </a:xfrm>
          <a:prstGeom prst="rect">
            <a:avLst/>
          </a:prstGeom>
          <a:noFill/>
          <a:ln w="9525" algn="ctr">
            <a:noFill/>
            <a:miter lim="800000"/>
            <a:headEnd/>
            <a:tailEnd/>
          </a:ln>
        </p:spPr>
        <p:txBody>
          <a:bodyPr wrap="none">
            <a:spAutoFit/>
          </a:bodyPr>
          <a:lstStyle/>
          <a:p>
            <a:pPr algn="l"/>
            <a:r>
              <a:rPr lang="en-US" altLang="zh-CN" sz="2000">
                <a:sym typeface="Symbol" pitchFamily="18" charset="2"/>
              </a:rPr>
              <a:t>E</a:t>
            </a:r>
            <a:r>
              <a:rPr lang="en-US" altLang="zh-CN" sz="2000" b="1"/>
              <a:t>.</a:t>
            </a:r>
            <a:r>
              <a:rPr lang="en-US" altLang="zh-CN" sz="2000"/>
              <a:t>val=5</a:t>
            </a:r>
          </a:p>
        </p:txBody>
      </p:sp>
      <p:sp>
        <p:nvSpPr>
          <p:cNvPr id="570456" name="Line 88"/>
          <p:cNvSpPr>
            <a:spLocks noChangeShapeType="1"/>
          </p:cNvSpPr>
          <p:nvPr/>
        </p:nvSpPr>
        <p:spPr bwMode="auto">
          <a:xfrm flipH="1" flipV="1">
            <a:off x="6445250" y="4976813"/>
            <a:ext cx="142875" cy="215900"/>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57" name="Rectangle 89"/>
          <p:cNvSpPr>
            <a:spLocks noChangeArrowheads="1"/>
          </p:cNvSpPr>
          <p:nvPr/>
        </p:nvSpPr>
        <p:spPr bwMode="auto">
          <a:xfrm>
            <a:off x="7954963" y="4760913"/>
            <a:ext cx="1023937" cy="396875"/>
          </a:xfrm>
          <a:prstGeom prst="rect">
            <a:avLst/>
          </a:prstGeom>
          <a:noFill/>
          <a:ln w="9525" algn="ctr">
            <a:noFill/>
            <a:miter lim="800000"/>
            <a:headEnd/>
            <a:tailEnd/>
          </a:ln>
        </p:spPr>
        <p:txBody>
          <a:bodyPr wrap="none">
            <a:spAutoFit/>
          </a:bodyPr>
          <a:lstStyle/>
          <a:p>
            <a:pPr algn="l"/>
            <a:r>
              <a:rPr lang="en-US" altLang="zh-CN" sz="2000">
                <a:sym typeface="Symbol" pitchFamily="18" charset="2"/>
              </a:rPr>
              <a:t>F</a:t>
            </a:r>
            <a:r>
              <a:rPr lang="en-US" altLang="zh-CN" sz="2000" b="1"/>
              <a:t>.</a:t>
            </a:r>
            <a:r>
              <a:rPr lang="en-US" altLang="zh-CN" sz="2000"/>
              <a:t>val=4</a:t>
            </a:r>
          </a:p>
        </p:txBody>
      </p:sp>
      <p:sp>
        <p:nvSpPr>
          <p:cNvPr id="570458" name="Line 90"/>
          <p:cNvSpPr>
            <a:spLocks noChangeShapeType="1"/>
          </p:cNvSpPr>
          <p:nvPr/>
        </p:nvSpPr>
        <p:spPr bwMode="auto">
          <a:xfrm flipH="1">
            <a:off x="8243888" y="5121275"/>
            <a:ext cx="215900" cy="217488"/>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59" name="Rectangle 91"/>
          <p:cNvSpPr>
            <a:spLocks noChangeArrowheads="1"/>
          </p:cNvSpPr>
          <p:nvPr/>
        </p:nvSpPr>
        <p:spPr bwMode="auto">
          <a:xfrm>
            <a:off x="7812088" y="4256088"/>
            <a:ext cx="1023937" cy="396875"/>
          </a:xfrm>
          <a:prstGeom prst="rect">
            <a:avLst/>
          </a:prstGeom>
          <a:noFill/>
          <a:ln w="9525" algn="ctr">
            <a:noFill/>
            <a:miter lim="800000"/>
            <a:headEnd/>
            <a:tailEnd/>
          </a:ln>
        </p:spPr>
        <p:txBody>
          <a:bodyPr wrap="none">
            <a:spAutoFit/>
          </a:bodyPr>
          <a:lstStyle/>
          <a:p>
            <a:pPr algn="l"/>
            <a:r>
              <a:rPr lang="en-US" altLang="zh-CN" sz="2000">
                <a:sym typeface="Symbol" pitchFamily="18" charset="2"/>
              </a:rPr>
              <a:t>T</a:t>
            </a:r>
            <a:r>
              <a:rPr lang="en-US" altLang="zh-CN" sz="2000" b="1"/>
              <a:t>.</a:t>
            </a:r>
            <a:r>
              <a:rPr lang="en-US" altLang="zh-CN" sz="2000"/>
              <a:t>val=4</a:t>
            </a:r>
          </a:p>
        </p:txBody>
      </p:sp>
      <p:sp>
        <p:nvSpPr>
          <p:cNvPr id="570460" name="Line 92"/>
          <p:cNvSpPr>
            <a:spLocks noChangeShapeType="1"/>
          </p:cNvSpPr>
          <p:nvPr/>
        </p:nvSpPr>
        <p:spPr bwMode="auto">
          <a:xfrm flipH="1">
            <a:off x="7667625" y="4545013"/>
            <a:ext cx="215900" cy="217487"/>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61" name="Rectangle 93"/>
          <p:cNvSpPr>
            <a:spLocks noChangeArrowheads="1"/>
          </p:cNvSpPr>
          <p:nvPr/>
        </p:nvSpPr>
        <p:spPr bwMode="auto">
          <a:xfrm>
            <a:off x="5257800" y="4437063"/>
            <a:ext cx="1041400" cy="396875"/>
          </a:xfrm>
          <a:prstGeom prst="rect">
            <a:avLst/>
          </a:prstGeom>
          <a:noFill/>
          <a:ln w="9525" algn="ctr">
            <a:noFill/>
            <a:miter lim="800000"/>
            <a:headEnd/>
            <a:tailEnd/>
          </a:ln>
        </p:spPr>
        <p:txBody>
          <a:bodyPr>
            <a:spAutoFit/>
          </a:bodyPr>
          <a:lstStyle/>
          <a:p>
            <a:pPr algn="l"/>
            <a:r>
              <a:rPr lang="en-US" altLang="zh-CN" sz="2000">
                <a:sym typeface="Symbol" pitchFamily="18" charset="2"/>
              </a:rPr>
              <a:t>E</a:t>
            </a:r>
            <a:r>
              <a:rPr lang="en-US" altLang="zh-CN" sz="2000" b="1"/>
              <a:t>.</a:t>
            </a:r>
            <a:r>
              <a:rPr lang="en-US" altLang="zh-CN" sz="2000"/>
              <a:t>val=9</a:t>
            </a:r>
          </a:p>
        </p:txBody>
      </p:sp>
      <p:sp>
        <p:nvSpPr>
          <p:cNvPr id="570462" name="Line 94"/>
          <p:cNvSpPr>
            <a:spLocks noChangeShapeType="1"/>
          </p:cNvSpPr>
          <p:nvPr/>
        </p:nvSpPr>
        <p:spPr bwMode="auto">
          <a:xfrm flipH="1">
            <a:off x="6227763" y="4329113"/>
            <a:ext cx="647700" cy="288925"/>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63" name="Rectangle 95"/>
          <p:cNvSpPr>
            <a:spLocks noChangeArrowheads="1"/>
          </p:cNvSpPr>
          <p:nvPr/>
        </p:nvSpPr>
        <p:spPr bwMode="auto">
          <a:xfrm>
            <a:off x="7637463" y="3321050"/>
            <a:ext cx="1049337" cy="396875"/>
          </a:xfrm>
          <a:prstGeom prst="rect">
            <a:avLst/>
          </a:prstGeom>
          <a:noFill/>
          <a:ln w="9525" algn="ctr">
            <a:noFill/>
            <a:miter lim="800000"/>
            <a:headEnd/>
            <a:tailEnd/>
          </a:ln>
        </p:spPr>
        <p:txBody>
          <a:bodyPr>
            <a:spAutoFit/>
          </a:bodyPr>
          <a:lstStyle/>
          <a:p>
            <a:pPr algn="l"/>
            <a:r>
              <a:rPr lang="en-US" altLang="zh-CN" sz="2000">
                <a:sym typeface="Symbol" pitchFamily="18" charset="2"/>
              </a:rPr>
              <a:t>F</a:t>
            </a:r>
            <a:r>
              <a:rPr lang="en-US" altLang="zh-CN" sz="2000" b="1"/>
              <a:t>.</a:t>
            </a:r>
            <a:r>
              <a:rPr lang="en-US" altLang="zh-CN" sz="2000"/>
              <a:t>val=9</a:t>
            </a:r>
          </a:p>
        </p:txBody>
      </p:sp>
      <p:sp>
        <p:nvSpPr>
          <p:cNvPr id="570464" name="Line 96"/>
          <p:cNvSpPr>
            <a:spLocks noChangeShapeType="1"/>
          </p:cNvSpPr>
          <p:nvPr/>
        </p:nvSpPr>
        <p:spPr bwMode="auto">
          <a:xfrm flipH="1">
            <a:off x="7162800" y="3536950"/>
            <a:ext cx="504825" cy="215900"/>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65" name="Rectangle 97"/>
          <p:cNvSpPr>
            <a:spLocks noChangeArrowheads="1"/>
          </p:cNvSpPr>
          <p:nvPr/>
        </p:nvSpPr>
        <p:spPr bwMode="auto">
          <a:xfrm>
            <a:off x="6918325" y="2817813"/>
            <a:ext cx="1182688" cy="396875"/>
          </a:xfrm>
          <a:prstGeom prst="rect">
            <a:avLst/>
          </a:prstGeom>
          <a:noFill/>
          <a:ln w="9525" algn="ctr">
            <a:noFill/>
            <a:miter lim="800000"/>
            <a:headEnd/>
            <a:tailEnd/>
          </a:ln>
        </p:spPr>
        <p:txBody>
          <a:bodyPr>
            <a:spAutoFit/>
          </a:bodyPr>
          <a:lstStyle/>
          <a:p>
            <a:pPr algn="l"/>
            <a:r>
              <a:rPr lang="en-US" altLang="zh-CN" sz="2000">
                <a:sym typeface="Symbol" pitchFamily="18" charset="2"/>
              </a:rPr>
              <a:t>T</a:t>
            </a:r>
            <a:r>
              <a:rPr lang="en-US" altLang="zh-CN" sz="2000" b="1"/>
              <a:t>.</a:t>
            </a:r>
            <a:r>
              <a:rPr lang="en-US" altLang="zh-CN" sz="2000"/>
              <a:t>val=27</a:t>
            </a:r>
          </a:p>
        </p:txBody>
      </p:sp>
      <p:sp>
        <p:nvSpPr>
          <p:cNvPr id="570466" name="Line 98"/>
          <p:cNvSpPr>
            <a:spLocks noChangeShapeType="1"/>
          </p:cNvSpPr>
          <p:nvPr/>
        </p:nvSpPr>
        <p:spPr bwMode="auto">
          <a:xfrm flipH="1">
            <a:off x="6443663" y="3033713"/>
            <a:ext cx="504825" cy="215900"/>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67" name="Rectangle 99"/>
          <p:cNvSpPr>
            <a:spLocks noChangeArrowheads="1"/>
          </p:cNvSpPr>
          <p:nvPr/>
        </p:nvSpPr>
        <p:spPr bwMode="auto">
          <a:xfrm>
            <a:off x="6918325" y="2312988"/>
            <a:ext cx="1182688" cy="396875"/>
          </a:xfrm>
          <a:prstGeom prst="rect">
            <a:avLst/>
          </a:prstGeom>
          <a:noFill/>
          <a:ln w="9525" algn="ctr">
            <a:noFill/>
            <a:miter lim="800000"/>
            <a:headEnd/>
            <a:tailEnd/>
          </a:ln>
        </p:spPr>
        <p:txBody>
          <a:bodyPr>
            <a:spAutoFit/>
          </a:bodyPr>
          <a:lstStyle/>
          <a:p>
            <a:pPr algn="l"/>
            <a:r>
              <a:rPr lang="en-US" altLang="zh-CN" sz="2000">
                <a:sym typeface="Symbol" pitchFamily="18" charset="2"/>
              </a:rPr>
              <a:t>E</a:t>
            </a:r>
            <a:r>
              <a:rPr lang="en-US" altLang="zh-CN" sz="2000" b="1"/>
              <a:t>.</a:t>
            </a:r>
            <a:r>
              <a:rPr lang="en-US" altLang="zh-CN" sz="2000"/>
              <a:t>val=27</a:t>
            </a:r>
          </a:p>
        </p:txBody>
      </p:sp>
      <p:sp>
        <p:nvSpPr>
          <p:cNvPr id="570468" name="Line 100"/>
          <p:cNvSpPr>
            <a:spLocks noChangeShapeType="1"/>
          </p:cNvSpPr>
          <p:nvPr/>
        </p:nvSpPr>
        <p:spPr bwMode="auto">
          <a:xfrm flipH="1">
            <a:off x="6443663" y="2528888"/>
            <a:ext cx="504825" cy="215900"/>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69" name="Rectangle 101"/>
          <p:cNvSpPr>
            <a:spLocks noChangeArrowheads="1"/>
          </p:cNvSpPr>
          <p:nvPr/>
        </p:nvSpPr>
        <p:spPr bwMode="auto">
          <a:xfrm>
            <a:off x="6946900" y="1771650"/>
            <a:ext cx="1223963" cy="396875"/>
          </a:xfrm>
          <a:prstGeom prst="rect">
            <a:avLst/>
          </a:prstGeom>
          <a:noFill/>
          <a:ln w="9525" algn="ctr">
            <a:noFill/>
            <a:miter lim="800000"/>
            <a:headEnd/>
            <a:tailEnd/>
          </a:ln>
        </p:spPr>
        <p:txBody>
          <a:bodyPr>
            <a:spAutoFit/>
          </a:bodyPr>
          <a:lstStyle/>
          <a:p>
            <a:pPr algn="l"/>
            <a:r>
              <a:rPr lang="en-US" altLang="zh-CN" sz="2000">
                <a:sym typeface="Symbol" pitchFamily="18" charset="2"/>
              </a:rPr>
              <a:t>print(</a:t>
            </a:r>
            <a:r>
              <a:rPr lang="en-US" altLang="zh-CN" sz="2000"/>
              <a:t>27)</a:t>
            </a:r>
          </a:p>
        </p:txBody>
      </p:sp>
      <p:sp>
        <p:nvSpPr>
          <p:cNvPr id="570470" name="Line 102"/>
          <p:cNvSpPr>
            <a:spLocks noChangeShapeType="1"/>
          </p:cNvSpPr>
          <p:nvPr/>
        </p:nvSpPr>
        <p:spPr bwMode="auto">
          <a:xfrm flipH="1">
            <a:off x="6443663" y="2025650"/>
            <a:ext cx="504825" cy="215900"/>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76" name="Rectangle 29"/>
          <p:cNvSpPr>
            <a:spLocks noChangeArrowheads="1"/>
          </p:cNvSpPr>
          <p:nvPr/>
        </p:nvSpPr>
        <p:spPr bwMode="auto">
          <a:xfrm>
            <a:off x="1549400" y="188913"/>
            <a:ext cx="4030712" cy="646331"/>
          </a:xfrm>
          <a:prstGeom prst="rect">
            <a:avLst/>
          </a:prstGeom>
          <a:noFill/>
          <a:ln w="9525" algn="ctr">
            <a:noFill/>
            <a:miter lim="800000"/>
            <a:headEnd/>
            <a:tailEnd/>
          </a:ln>
        </p:spPr>
        <p:txBody>
          <a:bodyPr wrap="square">
            <a:spAutoFit/>
          </a:bodyPr>
          <a:lstStyle/>
          <a:p>
            <a:pPr algn="l">
              <a:lnSpc>
                <a:spcPct val="90000"/>
              </a:lnSpc>
              <a:buClrTx/>
              <a:buFontTx/>
              <a:buNone/>
            </a:pPr>
            <a:r>
              <a:rPr lang="en-US" altLang="zh-CN" sz="4000" b="1" i="0" dirty="0">
                <a:ea typeface="华文行楷" pitchFamily="2" charset="-122"/>
              </a:rPr>
              <a:t>7.2</a:t>
            </a:r>
            <a:r>
              <a:rPr lang="zh-CN" altLang="en-US" sz="4000" b="1" i="0" dirty="0">
                <a:ea typeface="华文行楷" pitchFamily="2" charset="-122"/>
              </a:rPr>
              <a:t>属性文法</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0441"/>
                                        </p:tgtEl>
                                        <p:attrNameLst>
                                          <p:attrName>style.visibility</p:attrName>
                                        </p:attrNameLst>
                                      </p:cBhvr>
                                      <p:to>
                                        <p:strVal val="visible"/>
                                      </p:to>
                                    </p:set>
                                    <p:animEffect transition="in" filter="dissolve">
                                      <p:cBhvr>
                                        <p:cTn id="7" dur="500"/>
                                        <p:tgtEl>
                                          <p:spTgt spid="57044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70442"/>
                                        </p:tgtEl>
                                        <p:attrNameLst>
                                          <p:attrName>style.visibility</p:attrName>
                                        </p:attrNameLst>
                                      </p:cBhvr>
                                      <p:to>
                                        <p:strVal val="visible"/>
                                      </p:to>
                                    </p:set>
                                    <p:animEffect transition="in" filter="dissolve">
                                      <p:cBhvr>
                                        <p:cTn id="11" dur="500"/>
                                        <p:tgtEl>
                                          <p:spTgt spid="570442"/>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70448"/>
                                        </p:tgtEl>
                                        <p:attrNameLst>
                                          <p:attrName>style.visibility</p:attrName>
                                        </p:attrNameLst>
                                      </p:cBhvr>
                                      <p:to>
                                        <p:strVal val="visible"/>
                                      </p:to>
                                    </p:set>
                                    <p:animEffect transition="in" filter="dissolve">
                                      <p:cBhvr>
                                        <p:cTn id="15" dur="500"/>
                                        <p:tgtEl>
                                          <p:spTgt spid="570448"/>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570447"/>
                                        </p:tgtEl>
                                        <p:attrNameLst>
                                          <p:attrName>style.visibility</p:attrName>
                                        </p:attrNameLst>
                                      </p:cBhvr>
                                      <p:to>
                                        <p:strVal val="visible"/>
                                      </p:to>
                                    </p:set>
                                    <p:animEffect transition="in" filter="dissolve">
                                      <p:cBhvr>
                                        <p:cTn id="19" dur="500"/>
                                        <p:tgtEl>
                                          <p:spTgt spid="57044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70450"/>
                                        </p:tgtEl>
                                        <p:attrNameLst>
                                          <p:attrName>style.visibility</p:attrName>
                                        </p:attrNameLst>
                                      </p:cBhvr>
                                      <p:to>
                                        <p:strVal val="visible"/>
                                      </p:to>
                                    </p:set>
                                    <p:animEffect transition="in" filter="dissolve">
                                      <p:cBhvr>
                                        <p:cTn id="24" dur="500"/>
                                        <p:tgtEl>
                                          <p:spTgt spid="570450"/>
                                        </p:tgtEl>
                                      </p:cBhvr>
                                    </p:animEffect>
                                  </p:childTnLst>
                                </p:cTn>
                              </p:par>
                            </p:childTnLst>
                          </p:cTn>
                        </p:par>
                        <p:par>
                          <p:cTn id="25" fill="hold">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570449"/>
                                        </p:tgtEl>
                                        <p:attrNameLst>
                                          <p:attrName>style.visibility</p:attrName>
                                        </p:attrNameLst>
                                      </p:cBhvr>
                                      <p:to>
                                        <p:strVal val="visible"/>
                                      </p:to>
                                    </p:set>
                                    <p:animEffect transition="in" filter="dissolve">
                                      <p:cBhvr>
                                        <p:cTn id="28" dur="500"/>
                                        <p:tgtEl>
                                          <p:spTgt spid="57044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570439"/>
                                        </p:tgtEl>
                                        <p:attrNameLst>
                                          <p:attrName>style.visibility</p:attrName>
                                        </p:attrNameLst>
                                      </p:cBhvr>
                                      <p:to>
                                        <p:strVal val="visible"/>
                                      </p:to>
                                    </p:set>
                                    <p:animEffect transition="in" filter="dissolve">
                                      <p:cBhvr>
                                        <p:cTn id="33" dur="500"/>
                                        <p:tgtEl>
                                          <p:spTgt spid="570439"/>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570440"/>
                                        </p:tgtEl>
                                        <p:attrNameLst>
                                          <p:attrName>style.visibility</p:attrName>
                                        </p:attrNameLst>
                                      </p:cBhvr>
                                      <p:to>
                                        <p:strVal val="visible"/>
                                      </p:to>
                                    </p:set>
                                    <p:animEffect transition="in" filter="dissolve">
                                      <p:cBhvr>
                                        <p:cTn id="37" dur="500"/>
                                        <p:tgtEl>
                                          <p:spTgt spid="57044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70445"/>
                                        </p:tgtEl>
                                        <p:attrNameLst>
                                          <p:attrName>style.visibility</p:attrName>
                                        </p:attrNameLst>
                                      </p:cBhvr>
                                      <p:to>
                                        <p:strVal val="visible"/>
                                      </p:to>
                                    </p:set>
                                    <p:animEffect transition="in" filter="dissolve">
                                      <p:cBhvr>
                                        <p:cTn id="42" dur="500"/>
                                        <p:tgtEl>
                                          <p:spTgt spid="570445"/>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570446"/>
                                        </p:tgtEl>
                                        <p:attrNameLst>
                                          <p:attrName>style.visibility</p:attrName>
                                        </p:attrNameLst>
                                      </p:cBhvr>
                                      <p:to>
                                        <p:strVal val="visible"/>
                                      </p:to>
                                    </p:set>
                                    <p:animEffect transition="in" filter="dissolve">
                                      <p:cBhvr>
                                        <p:cTn id="46" dur="500"/>
                                        <p:tgtEl>
                                          <p:spTgt spid="57044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570452"/>
                                        </p:tgtEl>
                                        <p:attrNameLst>
                                          <p:attrName>style.visibility</p:attrName>
                                        </p:attrNameLst>
                                      </p:cBhvr>
                                      <p:to>
                                        <p:strVal val="visible"/>
                                      </p:to>
                                    </p:set>
                                    <p:animEffect transition="in" filter="dissolve">
                                      <p:cBhvr>
                                        <p:cTn id="51" dur="500"/>
                                        <p:tgtEl>
                                          <p:spTgt spid="570452"/>
                                        </p:tgtEl>
                                      </p:cBhvr>
                                    </p:animEffect>
                                  </p:childTnLst>
                                </p:cTn>
                              </p:par>
                            </p:childTnLst>
                          </p:cTn>
                        </p:par>
                        <p:par>
                          <p:cTn id="52" fill="hold">
                            <p:stCondLst>
                              <p:cond delay="500"/>
                            </p:stCondLst>
                            <p:childTnLst>
                              <p:par>
                                <p:cTn id="53" presetID="9" presetClass="entr" presetSubtype="0" fill="hold" grpId="0" nodeType="afterEffect">
                                  <p:stCondLst>
                                    <p:cond delay="0"/>
                                  </p:stCondLst>
                                  <p:childTnLst>
                                    <p:set>
                                      <p:cBhvr>
                                        <p:cTn id="54" dur="1" fill="hold">
                                          <p:stCondLst>
                                            <p:cond delay="0"/>
                                          </p:stCondLst>
                                        </p:cTn>
                                        <p:tgtEl>
                                          <p:spTgt spid="570451"/>
                                        </p:tgtEl>
                                        <p:attrNameLst>
                                          <p:attrName>style.visibility</p:attrName>
                                        </p:attrNameLst>
                                      </p:cBhvr>
                                      <p:to>
                                        <p:strVal val="visible"/>
                                      </p:to>
                                    </p:set>
                                    <p:animEffect transition="in" filter="dissolve">
                                      <p:cBhvr>
                                        <p:cTn id="55" dur="500"/>
                                        <p:tgtEl>
                                          <p:spTgt spid="570451"/>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570456"/>
                                        </p:tgtEl>
                                        <p:attrNameLst>
                                          <p:attrName>style.visibility</p:attrName>
                                        </p:attrNameLst>
                                      </p:cBhvr>
                                      <p:to>
                                        <p:strVal val="visible"/>
                                      </p:to>
                                    </p:set>
                                    <p:animEffect transition="in" filter="dissolve">
                                      <p:cBhvr>
                                        <p:cTn id="60" dur="500"/>
                                        <p:tgtEl>
                                          <p:spTgt spid="570456"/>
                                        </p:tgtEl>
                                      </p:cBhvr>
                                    </p:animEffect>
                                  </p:childTnLst>
                                </p:cTn>
                              </p:par>
                            </p:childTnLst>
                          </p:cTn>
                        </p:par>
                        <p:par>
                          <p:cTn id="61" fill="hold">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570455"/>
                                        </p:tgtEl>
                                        <p:attrNameLst>
                                          <p:attrName>style.visibility</p:attrName>
                                        </p:attrNameLst>
                                      </p:cBhvr>
                                      <p:to>
                                        <p:strVal val="visible"/>
                                      </p:to>
                                    </p:set>
                                    <p:animEffect transition="in" filter="dissolve">
                                      <p:cBhvr>
                                        <p:cTn id="64" dur="500"/>
                                        <p:tgtEl>
                                          <p:spTgt spid="570455"/>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570444"/>
                                        </p:tgtEl>
                                        <p:attrNameLst>
                                          <p:attrName>style.visibility</p:attrName>
                                        </p:attrNameLst>
                                      </p:cBhvr>
                                      <p:to>
                                        <p:strVal val="visible"/>
                                      </p:to>
                                    </p:set>
                                    <p:animEffect transition="in" filter="dissolve">
                                      <p:cBhvr>
                                        <p:cTn id="69" dur="500"/>
                                        <p:tgtEl>
                                          <p:spTgt spid="570444"/>
                                        </p:tgtEl>
                                      </p:cBhvr>
                                    </p:animEffect>
                                  </p:childTnLst>
                                </p:cTn>
                              </p:par>
                            </p:childTnLst>
                          </p:cTn>
                        </p:par>
                        <p:par>
                          <p:cTn id="70" fill="hold">
                            <p:stCondLst>
                              <p:cond delay="500"/>
                            </p:stCondLst>
                            <p:childTnLst>
                              <p:par>
                                <p:cTn id="71" presetID="9" presetClass="entr" presetSubtype="0" fill="hold" grpId="0" nodeType="afterEffect">
                                  <p:stCondLst>
                                    <p:cond delay="0"/>
                                  </p:stCondLst>
                                  <p:childTnLst>
                                    <p:set>
                                      <p:cBhvr>
                                        <p:cTn id="72" dur="1" fill="hold">
                                          <p:stCondLst>
                                            <p:cond delay="0"/>
                                          </p:stCondLst>
                                        </p:cTn>
                                        <p:tgtEl>
                                          <p:spTgt spid="570443"/>
                                        </p:tgtEl>
                                        <p:attrNameLst>
                                          <p:attrName>style.visibility</p:attrName>
                                        </p:attrNameLst>
                                      </p:cBhvr>
                                      <p:to>
                                        <p:strVal val="visible"/>
                                      </p:to>
                                    </p:set>
                                    <p:animEffect transition="in" filter="dissolve">
                                      <p:cBhvr>
                                        <p:cTn id="73" dur="500"/>
                                        <p:tgtEl>
                                          <p:spTgt spid="57044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570458"/>
                                        </p:tgtEl>
                                        <p:attrNameLst>
                                          <p:attrName>style.visibility</p:attrName>
                                        </p:attrNameLst>
                                      </p:cBhvr>
                                      <p:to>
                                        <p:strVal val="visible"/>
                                      </p:to>
                                    </p:set>
                                    <p:animEffect transition="in" filter="dissolve">
                                      <p:cBhvr>
                                        <p:cTn id="78" dur="500"/>
                                        <p:tgtEl>
                                          <p:spTgt spid="570458"/>
                                        </p:tgtEl>
                                      </p:cBhvr>
                                    </p:animEffect>
                                  </p:childTnLst>
                                </p:cTn>
                              </p:par>
                            </p:childTnLst>
                          </p:cTn>
                        </p:par>
                        <p:par>
                          <p:cTn id="79" fill="hold">
                            <p:stCondLst>
                              <p:cond delay="500"/>
                            </p:stCondLst>
                            <p:childTnLst>
                              <p:par>
                                <p:cTn id="80" presetID="9" presetClass="entr" presetSubtype="0" fill="hold" grpId="0" nodeType="afterEffect">
                                  <p:stCondLst>
                                    <p:cond delay="0"/>
                                  </p:stCondLst>
                                  <p:childTnLst>
                                    <p:set>
                                      <p:cBhvr>
                                        <p:cTn id="81" dur="1" fill="hold">
                                          <p:stCondLst>
                                            <p:cond delay="0"/>
                                          </p:stCondLst>
                                        </p:cTn>
                                        <p:tgtEl>
                                          <p:spTgt spid="570457"/>
                                        </p:tgtEl>
                                        <p:attrNameLst>
                                          <p:attrName>style.visibility</p:attrName>
                                        </p:attrNameLst>
                                      </p:cBhvr>
                                      <p:to>
                                        <p:strVal val="visible"/>
                                      </p:to>
                                    </p:set>
                                    <p:animEffect transition="in" filter="dissolve">
                                      <p:cBhvr>
                                        <p:cTn id="82" dur="500"/>
                                        <p:tgtEl>
                                          <p:spTgt spid="570457"/>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570460"/>
                                        </p:tgtEl>
                                        <p:attrNameLst>
                                          <p:attrName>style.visibility</p:attrName>
                                        </p:attrNameLst>
                                      </p:cBhvr>
                                      <p:to>
                                        <p:strVal val="visible"/>
                                      </p:to>
                                    </p:set>
                                    <p:animEffect transition="in" filter="dissolve">
                                      <p:cBhvr>
                                        <p:cTn id="87" dur="500"/>
                                        <p:tgtEl>
                                          <p:spTgt spid="570460"/>
                                        </p:tgtEl>
                                      </p:cBhvr>
                                    </p:animEffect>
                                  </p:childTnLst>
                                </p:cTn>
                              </p:par>
                            </p:childTnLst>
                          </p:cTn>
                        </p:par>
                        <p:par>
                          <p:cTn id="88" fill="hold">
                            <p:stCondLst>
                              <p:cond delay="500"/>
                            </p:stCondLst>
                            <p:childTnLst>
                              <p:par>
                                <p:cTn id="89" presetID="9" presetClass="entr" presetSubtype="0" fill="hold" grpId="0" nodeType="afterEffect">
                                  <p:stCondLst>
                                    <p:cond delay="0"/>
                                  </p:stCondLst>
                                  <p:childTnLst>
                                    <p:set>
                                      <p:cBhvr>
                                        <p:cTn id="90" dur="1" fill="hold">
                                          <p:stCondLst>
                                            <p:cond delay="0"/>
                                          </p:stCondLst>
                                        </p:cTn>
                                        <p:tgtEl>
                                          <p:spTgt spid="570459"/>
                                        </p:tgtEl>
                                        <p:attrNameLst>
                                          <p:attrName>style.visibility</p:attrName>
                                        </p:attrNameLst>
                                      </p:cBhvr>
                                      <p:to>
                                        <p:strVal val="visible"/>
                                      </p:to>
                                    </p:set>
                                    <p:animEffect transition="in" filter="dissolve">
                                      <p:cBhvr>
                                        <p:cTn id="91" dur="500"/>
                                        <p:tgtEl>
                                          <p:spTgt spid="570459"/>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570462"/>
                                        </p:tgtEl>
                                        <p:attrNameLst>
                                          <p:attrName>style.visibility</p:attrName>
                                        </p:attrNameLst>
                                      </p:cBhvr>
                                      <p:to>
                                        <p:strVal val="visible"/>
                                      </p:to>
                                    </p:set>
                                    <p:animEffect transition="in" filter="dissolve">
                                      <p:cBhvr>
                                        <p:cTn id="96" dur="500"/>
                                        <p:tgtEl>
                                          <p:spTgt spid="570462"/>
                                        </p:tgtEl>
                                      </p:cBhvr>
                                    </p:animEffect>
                                  </p:childTnLst>
                                </p:cTn>
                              </p:par>
                            </p:childTnLst>
                          </p:cTn>
                        </p:par>
                        <p:par>
                          <p:cTn id="97" fill="hold">
                            <p:stCondLst>
                              <p:cond delay="500"/>
                            </p:stCondLst>
                            <p:childTnLst>
                              <p:par>
                                <p:cTn id="98" presetID="9" presetClass="entr" presetSubtype="0" fill="hold" grpId="0" nodeType="afterEffect">
                                  <p:stCondLst>
                                    <p:cond delay="0"/>
                                  </p:stCondLst>
                                  <p:childTnLst>
                                    <p:set>
                                      <p:cBhvr>
                                        <p:cTn id="99" dur="1" fill="hold">
                                          <p:stCondLst>
                                            <p:cond delay="0"/>
                                          </p:stCondLst>
                                        </p:cTn>
                                        <p:tgtEl>
                                          <p:spTgt spid="570461"/>
                                        </p:tgtEl>
                                        <p:attrNameLst>
                                          <p:attrName>style.visibility</p:attrName>
                                        </p:attrNameLst>
                                      </p:cBhvr>
                                      <p:to>
                                        <p:strVal val="visible"/>
                                      </p:to>
                                    </p:set>
                                    <p:animEffect transition="in" filter="dissolve">
                                      <p:cBhvr>
                                        <p:cTn id="100" dur="500"/>
                                        <p:tgtEl>
                                          <p:spTgt spid="570461"/>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570464"/>
                                        </p:tgtEl>
                                        <p:attrNameLst>
                                          <p:attrName>style.visibility</p:attrName>
                                        </p:attrNameLst>
                                      </p:cBhvr>
                                      <p:to>
                                        <p:strVal val="visible"/>
                                      </p:to>
                                    </p:set>
                                    <p:animEffect transition="in" filter="dissolve">
                                      <p:cBhvr>
                                        <p:cTn id="105" dur="500"/>
                                        <p:tgtEl>
                                          <p:spTgt spid="570464"/>
                                        </p:tgtEl>
                                      </p:cBhvr>
                                    </p:animEffect>
                                  </p:childTnLst>
                                </p:cTn>
                              </p:par>
                            </p:childTnLst>
                          </p:cTn>
                        </p:par>
                        <p:par>
                          <p:cTn id="106" fill="hold">
                            <p:stCondLst>
                              <p:cond delay="500"/>
                            </p:stCondLst>
                            <p:childTnLst>
                              <p:par>
                                <p:cTn id="107" presetID="9" presetClass="entr" presetSubtype="0" fill="hold" grpId="0" nodeType="afterEffect">
                                  <p:stCondLst>
                                    <p:cond delay="0"/>
                                  </p:stCondLst>
                                  <p:childTnLst>
                                    <p:set>
                                      <p:cBhvr>
                                        <p:cTn id="108" dur="1" fill="hold">
                                          <p:stCondLst>
                                            <p:cond delay="0"/>
                                          </p:stCondLst>
                                        </p:cTn>
                                        <p:tgtEl>
                                          <p:spTgt spid="570463"/>
                                        </p:tgtEl>
                                        <p:attrNameLst>
                                          <p:attrName>style.visibility</p:attrName>
                                        </p:attrNameLst>
                                      </p:cBhvr>
                                      <p:to>
                                        <p:strVal val="visible"/>
                                      </p:to>
                                    </p:set>
                                    <p:animEffect transition="in" filter="dissolve">
                                      <p:cBhvr>
                                        <p:cTn id="109" dur="500"/>
                                        <p:tgtEl>
                                          <p:spTgt spid="570463"/>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570466"/>
                                        </p:tgtEl>
                                        <p:attrNameLst>
                                          <p:attrName>style.visibility</p:attrName>
                                        </p:attrNameLst>
                                      </p:cBhvr>
                                      <p:to>
                                        <p:strVal val="visible"/>
                                      </p:to>
                                    </p:set>
                                    <p:animEffect transition="in" filter="dissolve">
                                      <p:cBhvr>
                                        <p:cTn id="114" dur="500"/>
                                        <p:tgtEl>
                                          <p:spTgt spid="570466"/>
                                        </p:tgtEl>
                                      </p:cBhvr>
                                    </p:animEffect>
                                  </p:childTnLst>
                                </p:cTn>
                              </p:par>
                            </p:childTnLst>
                          </p:cTn>
                        </p:par>
                        <p:par>
                          <p:cTn id="115" fill="hold">
                            <p:stCondLst>
                              <p:cond delay="500"/>
                            </p:stCondLst>
                            <p:childTnLst>
                              <p:par>
                                <p:cTn id="116" presetID="9" presetClass="entr" presetSubtype="0" fill="hold" grpId="0" nodeType="afterEffect">
                                  <p:stCondLst>
                                    <p:cond delay="0"/>
                                  </p:stCondLst>
                                  <p:childTnLst>
                                    <p:set>
                                      <p:cBhvr>
                                        <p:cTn id="117" dur="1" fill="hold">
                                          <p:stCondLst>
                                            <p:cond delay="0"/>
                                          </p:stCondLst>
                                        </p:cTn>
                                        <p:tgtEl>
                                          <p:spTgt spid="570465"/>
                                        </p:tgtEl>
                                        <p:attrNameLst>
                                          <p:attrName>style.visibility</p:attrName>
                                        </p:attrNameLst>
                                      </p:cBhvr>
                                      <p:to>
                                        <p:strVal val="visible"/>
                                      </p:to>
                                    </p:set>
                                    <p:animEffect transition="in" filter="dissolve">
                                      <p:cBhvr>
                                        <p:cTn id="118" dur="500"/>
                                        <p:tgtEl>
                                          <p:spTgt spid="570465"/>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570468"/>
                                        </p:tgtEl>
                                        <p:attrNameLst>
                                          <p:attrName>style.visibility</p:attrName>
                                        </p:attrNameLst>
                                      </p:cBhvr>
                                      <p:to>
                                        <p:strVal val="visible"/>
                                      </p:to>
                                    </p:set>
                                    <p:animEffect transition="in" filter="dissolve">
                                      <p:cBhvr>
                                        <p:cTn id="123" dur="500"/>
                                        <p:tgtEl>
                                          <p:spTgt spid="570468"/>
                                        </p:tgtEl>
                                      </p:cBhvr>
                                    </p:animEffect>
                                  </p:childTnLst>
                                </p:cTn>
                              </p:par>
                            </p:childTnLst>
                          </p:cTn>
                        </p:par>
                        <p:par>
                          <p:cTn id="124" fill="hold">
                            <p:stCondLst>
                              <p:cond delay="500"/>
                            </p:stCondLst>
                            <p:childTnLst>
                              <p:par>
                                <p:cTn id="125" presetID="9" presetClass="entr" presetSubtype="0" fill="hold" grpId="0" nodeType="afterEffect">
                                  <p:stCondLst>
                                    <p:cond delay="0"/>
                                  </p:stCondLst>
                                  <p:childTnLst>
                                    <p:set>
                                      <p:cBhvr>
                                        <p:cTn id="126" dur="1" fill="hold">
                                          <p:stCondLst>
                                            <p:cond delay="0"/>
                                          </p:stCondLst>
                                        </p:cTn>
                                        <p:tgtEl>
                                          <p:spTgt spid="570467"/>
                                        </p:tgtEl>
                                        <p:attrNameLst>
                                          <p:attrName>style.visibility</p:attrName>
                                        </p:attrNameLst>
                                      </p:cBhvr>
                                      <p:to>
                                        <p:strVal val="visible"/>
                                      </p:to>
                                    </p:set>
                                    <p:animEffect transition="in" filter="dissolve">
                                      <p:cBhvr>
                                        <p:cTn id="127" dur="500"/>
                                        <p:tgtEl>
                                          <p:spTgt spid="570467"/>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570470"/>
                                        </p:tgtEl>
                                        <p:attrNameLst>
                                          <p:attrName>style.visibility</p:attrName>
                                        </p:attrNameLst>
                                      </p:cBhvr>
                                      <p:to>
                                        <p:strVal val="visible"/>
                                      </p:to>
                                    </p:set>
                                    <p:animEffect transition="in" filter="dissolve">
                                      <p:cBhvr>
                                        <p:cTn id="132" dur="500"/>
                                        <p:tgtEl>
                                          <p:spTgt spid="570470"/>
                                        </p:tgtEl>
                                      </p:cBhvr>
                                    </p:animEffect>
                                  </p:childTnLst>
                                </p:cTn>
                              </p:par>
                            </p:childTnLst>
                          </p:cTn>
                        </p:par>
                        <p:par>
                          <p:cTn id="133" fill="hold">
                            <p:stCondLst>
                              <p:cond delay="500"/>
                            </p:stCondLst>
                            <p:childTnLst>
                              <p:par>
                                <p:cTn id="134" presetID="9" presetClass="entr" presetSubtype="0" fill="hold" grpId="0" nodeType="afterEffect">
                                  <p:stCondLst>
                                    <p:cond delay="0"/>
                                  </p:stCondLst>
                                  <p:childTnLst>
                                    <p:set>
                                      <p:cBhvr>
                                        <p:cTn id="135" dur="1" fill="hold">
                                          <p:stCondLst>
                                            <p:cond delay="0"/>
                                          </p:stCondLst>
                                        </p:cTn>
                                        <p:tgtEl>
                                          <p:spTgt spid="570469"/>
                                        </p:tgtEl>
                                        <p:attrNameLst>
                                          <p:attrName>style.visibility</p:attrName>
                                        </p:attrNameLst>
                                      </p:cBhvr>
                                      <p:to>
                                        <p:strVal val="visible"/>
                                      </p:to>
                                    </p:set>
                                    <p:animEffect transition="in" filter="dissolve">
                                      <p:cBhvr>
                                        <p:cTn id="136" dur="500"/>
                                        <p:tgtEl>
                                          <p:spTgt spid="570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439" grpId="0" autoUpdateAnimBg="0"/>
      <p:bldP spid="570440" grpId="0" animBg="1"/>
      <p:bldP spid="570441" grpId="0" autoUpdateAnimBg="0"/>
      <p:bldP spid="570442" grpId="0" animBg="1"/>
      <p:bldP spid="570443" grpId="0" autoUpdateAnimBg="0"/>
      <p:bldP spid="570444" grpId="0" animBg="1"/>
      <p:bldP spid="570445" grpId="0" autoUpdateAnimBg="0"/>
      <p:bldP spid="570446" grpId="0" animBg="1"/>
      <p:bldP spid="570447" grpId="0" autoUpdateAnimBg="0"/>
      <p:bldP spid="570448" grpId="0" animBg="1"/>
      <p:bldP spid="570449" grpId="0" autoUpdateAnimBg="0"/>
      <p:bldP spid="570450" grpId="0" animBg="1"/>
      <p:bldP spid="570451" grpId="0" autoUpdateAnimBg="0"/>
      <p:bldP spid="570452" grpId="0" animBg="1"/>
      <p:bldP spid="570455" grpId="0" autoUpdateAnimBg="0"/>
      <p:bldP spid="570456" grpId="0" animBg="1"/>
      <p:bldP spid="570457" grpId="0" autoUpdateAnimBg="0"/>
      <p:bldP spid="570458" grpId="0" animBg="1"/>
      <p:bldP spid="570459" grpId="0" autoUpdateAnimBg="0"/>
      <p:bldP spid="570460" grpId="0" animBg="1"/>
      <p:bldP spid="570461" grpId="0" autoUpdateAnimBg="0"/>
      <p:bldP spid="570462" grpId="0" animBg="1"/>
      <p:bldP spid="570463" grpId="0" autoUpdateAnimBg="0"/>
      <p:bldP spid="570464" grpId="0" animBg="1"/>
      <p:bldP spid="570465" grpId="0" autoUpdateAnimBg="0"/>
      <p:bldP spid="570466" grpId="0" animBg="1"/>
      <p:bldP spid="570467" grpId="0" autoUpdateAnimBg="0"/>
      <p:bldP spid="570468" grpId="0" animBg="1"/>
      <p:bldP spid="570469" grpId="0" autoUpdateAnimBg="0"/>
      <p:bldP spid="57047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5"/>
          <p:cNvSpPr txBox="1">
            <a:spLocks noChangeArrowheads="1"/>
          </p:cNvSpPr>
          <p:nvPr/>
        </p:nvSpPr>
        <p:spPr bwMode="auto">
          <a:xfrm>
            <a:off x="865188" y="1052513"/>
            <a:ext cx="7129462" cy="579437"/>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3200" b="1" i="0">
                <a:solidFill>
                  <a:srgbClr val="333399"/>
                </a:solidFill>
                <a:latin typeface="楷体_GB2312" pitchFamily="49" charset="-122"/>
              </a:rPr>
              <a:t>属性文法</a:t>
            </a:r>
            <a:r>
              <a:rPr lang="zh-CN" altLang="en-US" sz="3200" b="1" i="0">
                <a:latin typeface="楷体_GB2312" pitchFamily="49" charset="-122"/>
              </a:rPr>
              <a:t>举例</a:t>
            </a:r>
            <a:endParaRPr lang="zh-CN" altLang="en-US" sz="2800" b="1" i="0">
              <a:solidFill>
                <a:srgbClr val="333399"/>
              </a:solidFill>
              <a:latin typeface="楷体_GB2312" pitchFamily="49" charset="-122"/>
            </a:endParaRPr>
          </a:p>
        </p:txBody>
      </p:sp>
      <p:sp>
        <p:nvSpPr>
          <p:cNvPr id="505876" name="Rectangle 20"/>
          <p:cNvSpPr>
            <a:spLocks noChangeArrowheads="1"/>
          </p:cNvSpPr>
          <p:nvPr/>
        </p:nvSpPr>
        <p:spPr bwMode="auto">
          <a:xfrm>
            <a:off x="1152525" y="1700213"/>
            <a:ext cx="6011863" cy="519112"/>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a:latin typeface="楷体_GB2312" pitchFamily="49" charset="-122"/>
              </a:rPr>
              <a:t> </a:t>
            </a:r>
            <a:r>
              <a:rPr lang="zh-CN" altLang="en-US" sz="2800" b="1" i="0">
                <a:solidFill>
                  <a:srgbClr val="333399"/>
                </a:solidFill>
                <a:latin typeface="楷体_GB2312" pitchFamily="49" charset="-122"/>
              </a:rPr>
              <a:t>含继承属性的例子</a:t>
            </a:r>
            <a:r>
              <a:rPr lang="zh-CN" altLang="en-US" sz="2800" b="1" i="0">
                <a:solidFill>
                  <a:srgbClr val="333399"/>
                </a:solidFill>
              </a:rPr>
              <a:t>（开始符号</a:t>
            </a:r>
            <a:r>
              <a:rPr lang="en-US" altLang="zh-CN" sz="2800">
                <a:solidFill>
                  <a:srgbClr val="333399"/>
                </a:solidFill>
                <a:sym typeface="Symbol" pitchFamily="18" charset="2"/>
              </a:rPr>
              <a:t>S</a:t>
            </a:r>
            <a:r>
              <a:rPr lang="zh-CN" altLang="en-US" sz="2800" b="1" i="0">
                <a:solidFill>
                  <a:srgbClr val="333399"/>
                </a:solidFill>
              </a:rPr>
              <a:t>）</a:t>
            </a:r>
          </a:p>
        </p:txBody>
      </p:sp>
      <p:sp>
        <p:nvSpPr>
          <p:cNvPr id="18437" name="Text Box 26"/>
          <p:cNvSpPr txBox="1">
            <a:spLocks noChangeArrowheads="1"/>
          </p:cNvSpPr>
          <p:nvPr/>
        </p:nvSpPr>
        <p:spPr bwMode="auto">
          <a:xfrm>
            <a:off x="1258888" y="2349500"/>
            <a:ext cx="1873250" cy="3322638"/>
          </a:xfrm>
          <a:prstGeom prst="rect">
            <a:avLst/>
          </a:prstGeom>
          <a:noFill/>
          <a:ln w="9525">
            <a:noFill/>
            <a:miter lim="800000"/>
            <a:headEnd/>
            <a:tailEnd/>
          </a:ln>
        </p:spPr>
        <p:txBody>
          <a:bodyPr>
            <a:spAutoFit/>
          </a:bodyPr>
          <a:lstStyle/>
          <a:p>
            <a:pPr algn="l">
              <a:buClrTx/>
            </a:pPr>
            <a:r>
              <a:rPr kumimoji="0" lang="zh-CN" altLang="en-US" b="1" i="0">
                <a:sym typeface="Symbol" pitchFamily="18" charset="2"/>
              </a:rPr>
              <a:t>产生式</a:t>
            </a:r>
            <a:endParaRPr kumimoji="0" lang="zh-CN" altLang="en-US" i="0">
              <a:cs typeface="Times New Roman" pitchFamily="18" charset="0"/>
              <a:sym typeface="Symbol" pitchFamily="18" charset="2"/>
            </a:endParaRPr>
          </a:p>
          <a:p>
            <a:pPr algn="l">
              <a:buClrTx/>
            </a:pPr>
            <a:endParaRPr kumimoji="0" lang="zh-CN" altLang="en-US" sz="800" i="0">
              <a:solidFill>
                <a:srgbClr val="333399"/>
              </a:solidFill>
              <a:cs typeface="Times New Roman" pitchFamily="18" charset="0"/>
              <a:sym typeface="Symbol" pitchFamily="18" charset="2"/>
            </a:endParaRPr>
          </a:p>
          <a:p>
            <a:pPr algn="l">
              <a:buClrTx/>
            </a:pPr>
            <a:r>
              <a:rPr lang="en-US" altLang="zh-CN" sz="2000">
                <a:solidFill>
                  <a:srgbClr val="333399"/>
                </a:solidFill>
                <a:cs typeface="Times New Roman" pitchFamily="18" charset="0"/>
                <a:sym typeface="Symbol" pitchFamily="18" charset="2"/>
              </a:rPr>
              <a:t>S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ABC</a:t>
            </a:r>
          </a:p>
          <a:p>
            <a:pPr algn="l">
              <a:buClrTx/>
            </a:pPr>
            <a:endParaRPr kumimoji="0" lang="en-US" altLang="zh-CN" sz="2000" i="0">
              <a:solidFill>
                <a:srgbClr val="333399"/>
              </a:solidFill>
              <a:cs typeface="Times New Roman" pitchFamily="18" charset="0"/>
              <a:sym typeface="Symbol" pitchFamily="18" charset="2"/>
            </a:endParaRPr>
          </a:p>
          <a:p>
            <a:pPr algn="l">
              <a:buClrTx/>
            </a:pPr>
            <a:endParaRPr lang="en-US" altLang="zh-CN" sz="2000">
              <a:solidFill>
                <a:srgbClr val="333399"/>
              </a:solidFill>
              <a:cs typeface="Times New Roman" pitchFamily="18" charset="0"/>
              <a:sym typeface="Symbol" pitchFamily="18" charset="2"/>
            </a:endParaRPr>
          </a:p>
          <a:p>
            <a:pPr algn="l">
              <a:buClrTx/>
            </a:pPr>
            <a:r>
              <a:rPr lang="en-US" altLang="zh-CN" sz="2000">
                <a:solidFill>
                  <a:srgbClr val="333399"/>
                </a:solidFill>
                <a:cs typeface="Times New Roman" pitchFamily="18" charset="0"/>
                <a:sym typeface="Symbol" pitchFamily="18" charset="2"/>
              </a:rPr>
              <a:t>A </a:t>
            </a:r>
            <a:r>
              <a:rPr lang="en-US" altLang="zh-CN" sz="2000" i="0">
                <a:solidFill>
                  <a:srgbClr val="333399"/>
                </a:solidFill>
                <a:ea typeface="华文行楷" pitchFamily="2" charset="-122"/>
                <a:cs typeface="Times New Roman" pitchFamily="18" charset="0"/>
                <a:sym typeface="Symbol" pitchFamily="18" charset="2"/>
              </a:rPr>
              <a:t></a:t>
            </a:r>
            <a:r>
              <a:rPr lang="en-US" altLang="zh-CN" sz="2000">
                <a:solidFill>
                  <a:srgbClr val="333399"/>
                </a:solidFill>
                <a:ea typeface="华文行楷" pitchFamily="2" charset="-122"/>
                <a:cs typeface="Times New Roman" pitchFamily="18" charset="0"/>
                <a:sym typeface="Symbol" pitchFamily="18" charset="2"/>
              </a:rPr>
              <a:t> A</a:t>
            </a:r>
            <a:r>
              <a:rPr lang="en-US" altLang="zh-CN" sz="2000" i="0" baseline="-25000">
                <a:solidFill>
                  <a:srgbClr val="333399"/>
                </a:solidFill>
                <a:ea typeface="华文行楷" pitchFamily="2" charset="-122"/>
                <a:cs typeface="Times New Roman" pitchFamily="18" charset="0"/>
                <a:sym typeface="Symbol" pitchFamily="18" charset="2"/>
              </a:rPr>
              <a:t>1</a:t>
            </a:r>
            <a:r>
              <a:rPr lang="en-US" altLang="zh-CN" sz="2000">
                <a:solidFill>
                  <a:srgbClr val="333399"/>
                </a:solidFill>
                <a:ea typeface="华文行楷" pitchFamily="2" charset="-122"/>
                <a:cs typeface="Times New Roman" pitchFamily="18" charset="0"/>
                <a:sym typeface="Symbol" pitchFamily="18" charset="2"/>
              </a:rPr>
              <a:t>a</a:t>
            </a:r>
          </a:p>
          <a:p>
            <a:pPr algn="l">
              <a:buClrTx/>
            </a:pPr>
            <a:r>
              <a:rPr lang="en-US" altLang="zh-CN" sz="2000">
                <a:solidFill>
                  <a:srgbClr val="333399"/>
                </a:solidFill>
                <a:cs typeface="Times New Roman" pitchFamily="18" charset="0"/>
                <a:sym typeface="Symbol" pitchFamily="18" charset="2"/>
              </a:rPr>
              <a:t>A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a:t>
            </a:r>
            <a:r>
              <a:rPr lang="en-US" altLang="zh-CN" sz="2000">
                <a:solidFill>
                  <a:srgbClr val="333399"/>
                </a:solidFill>
                <a:sym typeface="Symbol" pitchFamily="18" charset="2"/>
              </a:rPr>
              <a:t></a:t>
            </a:r>
          </a:p>
          <a:p>
            <a:pPr algn="l">
              <a:buClrTx/>
            </a:pPr>
            <a:r>
              <a:rPr lang="en-US" altLang="zh-CN" sz="2000">
                <a:solidFill>
                  <a:srgbClr val="333399"/>
                </a:solidFill>
                <a:sym typeface="Symbol" pitchFamily="18" charset="2"/>
              </a:rPr>
              <a:t>B </a:t>
            </a:r>
            <a:r>
              <a:rPr lang="en-US" altLang="zh-CN" sz="2000" i="0">
                <a:solidFill>
                  <a:srgbClr val="333399"/>
                </a:solidFill>
                <a:ea typeface="华文行楷" pitchFamily="2" charset="-122"/>
                <a:sym typeface="Symbol" pitchFamily="18" charset="2"/>
              </a:rPr>
              <a:t></a:t>
            </a:r>
            <a:r>
              <a:rPr lang="en-US" altLang="zh-CN" sz="2000">
                <a:solidFill>
                  <a:srgbClr val="333399"/>
                </a:solidFill>
                <a:ea typeface="华文行楷" pitchFamily="2" charset="-122"/>
                <a:sym typeface="Symbol" pitchFamily="18" charset="2"/>
              </a:rPr>
              <a:t> B</a:t>
            </a:r>
            <a:r>
              <a:rPr lang="en-US" altLang="zh-CN" sz="2000" i="0" baseline="-25000">
                <a:solidFill>
                  <a:srgbClr val="333399"/>
                </a:solidFill>
                <a:sym typeface="Symbol" pitchFamily="18" charset="2"/>
              </a:rPr>
              <a:t>1</a:t>
            </a:r>
            <a:r>
              <a:rPr lang="en-US" altLang="zh-CN" sz="2000">
                <a:solidFill>
                  <a:srgbClr val="333399"/>
                </a:solidFill>
                <a:ea typeface="华文行楷" pitchFamily="2" charset="-122"/>
                <a:sym typeface="Symbol" pitchFamily="18" charset="2"/>
              </a:rPr>
              <a:t>b</a:t>
            </a:r>
            <a:endParaRPr lang="en-US" altLang="zh-CN" sz="2000">
              <a:solidFill>
                <a:srgbClr val="333399"/>
              </a:solidFill>
              <a:sym typeface="Symbol" pitchFamily="18" charset="2"/>
            </a:endParaRPr>
          </a:p>
          <a:p>
            <a:pPr algn="l">
              <a:buClrTx/>
            </a:pPr>
            <a:r>
              <a:rPr lang="en-US" altLang="zh-CN" sz="2000">
                <a:solidFill>
                  <a:srgbClr val="333399"/>
                </a:solidFill>
                <a:sym typeface="Symbol" pitchFamily="18" charset="2"/>
              </a:rPr>
              <a:t>B </a:t>
            </a:r>
            <a:r>
              <a:rPr lang="en-US" altLang="zh-CN" sz="2000" i="0">
                <a:solidFill>
                  <a:srgbClr val="333399"/>
                </a:solidFill>
                <a:sym typeface="Symbol" pitchFamily="18" charset="2"/>
              </a:rPr>
              <a:t> </a:t>
            </a:r>
            <a:r>
              <a:rPr lang="en-US" altLang="zh-CN" sz="2000">
                <a:solidFill>
                  <a:srgbClr val="333399"/>
                </a:solidFill>
                <a:sym typeface="Symbol" pitchFamily="18" charset="2"/>
              </a:rPr>
              <a:t></a:t>
            </a:r>
          </a:p>
          <a:p>
            <a:pPr algn="l">
              <a:buClrTx/>
            </a:pPr>
            <a:r>
              <a:rPr lang="en-US" altLang="zh-CN" sz="2000">
                <a:solidFill>
                  <a:srgbClr val="333399"/>
                </a:solidFill>
                <a:sym typeface="Symbol" pitchFamily="18" charset="2"/>
              </a:rPr>
              <a:t>C </a:t>
            </a:r>
            <a:r>
              <a:rPr lang="en-US" altLang="zh-CN" sz="2000" i="0">
                <a:solidFill>
                  <a:srgbClr val="333399"/>
                </a:solidFill>
                <a:sym typeface="Symbol" pitchFamily="18" charset="2"/>
              </a:rPr>
              <a:t> </a:t>
            </a:r>
            <a:r>
              <a:rPr lang="en-US" altLang="zh-CN" sz="2000">
                <a:solidFill>
                  <a:srgbClr val="333399"/>
                </a:solidFill>
                <a:sym typeface="Symbol" pitchFamily="18" charset="2"/>
              </a:rPr>
              <a:t>C</a:t>
            </a:r>
            <a:r>
              <a:rPr lang="en-US" altLang="zh-CN" sz="2000" i="0" baseline="-25000">
                <a:solidFill>
                  <a:srgbClr val="333399"/>
                </a:solidFill>
                <a:sym typeface="Symbol" pitchFamily="18" charset="2"/>
              </a:rPr>
              <a:t>1</a:t>
            </a:r>
            <a:r>
              <a:rPr lang="en-US" altLang="zh-CN" sz="2000">
                <a:solidFill>
                  <a:srgbClr val="333399"/>
                </a:solidFill>
                <a:sym typeface="Symbol" pitchFamily="18" charset="2"/>
              </a:rPr>
              <a:t>c</a:t>
            </a:r>
            <a:endParaRPr lang="en-US" altLang="zh-CN" sz="2000">
              <a:solidFill>
                <a:srgbClr val="333399"/>
              </a:solidFill>
              <a:ea typeface="华文行楷" pitchFamily="2" charset="-122"/>
              <a:sym typeface="Symbol" pitchFamily="18" charset="2"/>
            </a:endParaRPr>
          </a:p>
          <a:p>
            <a:pPr algn="l">
              <a:buClrTx/>
            </a:pPr>
            <a:r>
              <a:rPr lang="en-US" altLang="zh-CN" sz="2000">
                <a:solidFill>
                  <a:srgbClr val="333399"/>
                </a:solidFill>
                <a:sym typeface="Symbol" pitchFamily="18" charset="2"/>
              </a:rPr>
              <a:t>C </a:t>
            </a:r>
            <a:r>
              <a:rPr lang="en-US" altLang="zh-CN" sz="2000" i="0">
                <a:solidFill>
                  <a:srgbClr val="333399"/>
                </a:solidFill>
                <a:sym typeface="Symbol" pitchFamily="18" charset="2"/>
              </a:rPr>
              <a:t></a:t>
            </a:r>
            <a:r>
              <a:rPr lang="en-US" altLang="zh-CN" sz="2000">
                <a:solidFill>
                  <a:srgbClr val="333399"/>
                </a:solidFill>
                <a:sym typeface="Symbol" pitchFamily="18" charset="2"/>
              </a:rPr>
              <a:t> </a:t>
            </a:r>
          </a:p>
        </p:txBody>
      </p:sp>
      <p:sp>
        <p:nvSpPr>
          <p:cNvPr id="505883" name="Text Box 27"/>
          <p:cNvSpPr txBox="1">
            <a:spLocks noChangeArrowheads="1"/>
          </p:cNvSpPr>
          <p:nvPr/>
        </p:nvSpPr>
        <p:spPr bwMode="auto">
          <a:xfrm>
            <a:off x="2987675" y="2349500"/>
            <a:ext cx="5905500" cy="3382963"/>
          </a:xfrm>
          <a:prstGeom prst="rect">
            <a:avLst/>
          </a:prstGeom>
          <a:noFill/>
          <a:ln w="9525">
            <a:noFill/>
            <a:miter lim="800000"/>
            <a:headEnd/>
            <a:tailEnd/>
          </a:ln>
        </p:spPr>
        <p:txBody>
          <a:bodyPr>
            <a:spAutoFit/>
          </a:bodyPr>
          <a:lstStyle/>
          <a:p>
            <a:pPr algn="l">
              <a:buClrTx/>
            </a:pPr>
            <a:r>
              <a:rPr kumimoji="0" lang="en-US" altLang="zh-CN" b="1" i="0" dirty="0">
                <a:sym typeface="Symbol" pitchFamily="18" charset="2"/>
              </a:rPr>
              <a:t>                     </a:t>
            </a:r>
            <a:r>
              <a:rPr kumimoji="0" lang="zh-CN" altLang="en-US" b="1" i="0" dirty="0">
                <a:sym typeface="Symbol" pitchFamily="18" charset="2"/>
              </a:rPr>
              <a:t>语义动作</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sz="2000" i="0" dirty="0">
                <a:solidFill>
                  <a:srgbClr val="333399"/>
                </a:solidFill>
                <a:cs typeface="Times New Roman" pitchFamily="18" charset="0"/>
                <a:sym typeface="Symbol" pitchFamily="18" charset="2"/>
              </a:rPr>
              <a:t>{</a:t>
            </a:r>
            <a:r>
              <a:rPr lang="pt-BR" altLang="zh-CN" sz="2000" dirty="0" err="1">
                <a:solidFill>
                  <a:srgbClr val="333399"/>
                </a:solidFill>
                <a:sym typeface="Symbol" pitchFamily="18" charset="2"/>
              </a:rPr>
              <a:t>B</a:t>
            </a:r>
            <a:r>
              <a:rPr lang="pt-BR" altLang="zh-CN" sz="2000" b="1" dirty="0" err="1">
                <a:solidFill>
                  <a:srgbClr val="333399"/>
                </a:solidFill>
                <a:sym typeface="Symbol" pitchFamily="18" charset="2"/>
              </a:rPr>
              <a:t>.</a:t>
            </a:r>
            <a:r>
              <a:rPr lang="pt-BR" altLang="zh-CN" sz="2000" dirty="0" err="1">
                <a:solidFill>
                  <a:srgbClr val="333399"/>
                </a:solidFill>
                <a:sym typeface="Symbol" pitchFamily="18" charset="2"/>
              </a:rPr>
              <a:t>in</a:t>
            </a:r>
            <a:r>
              <a:rPr lang="pt-BR" altLang="zh-CN" sz="2000" b="1" dirty="0" err="1">
                <a:solidFill>
                  <a:srgbClr val="333399"/>
                </a:solidFill>
                <a:sym typeface="Symbol" pitchFamily="18" charset="2"/>
              </a:rPr>
              <a:t>_</a:t>
            </a:r>
            <a:r>
              <a:rPr lang="pt-BR" altLang="zh-CN" sz="2000" dirty="0" err="1">
                <a:solidFill>
                  <a:srgbClr val="333399"/>
                </a:solidFill>
                <a:sym typeface="Symbol" pitchFamily="18" charset="2"/>
              </a:rPr>
              <a:t>num</a:t>
            </a:r>
            <a:r>
              <a:rPr lang="pt-BR" altLang="zh-CN" sz="2000" dirty="0">
                <a:solidFill>
                  <a:srgbClr val="333399"/>
                </a:solidFill>
                <a:sym typeface="Symbol" pitchFamily="18" charset="2"/>
              </a:rPr>
              <a:t> := A </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num; </a:t>
            </a:r>
            <a:r>
              <a:rPr lang="pt-BR" altLang="zh-CN" sz="2000" dirty="0" err="1">
                <a:solidFill>
                  <a:srgbClr val="333399"/>
                </a:solidFill>
                <a:sym typeface="Symbol" pitchFamily="18" charset="2"/>
              </a:rPr>
              <a:t>C</a:t>
            </a:r>
            <a:r>
              <a:rPr lang="pt-BR" altLang="zh-CN" sz="2000" b="1" dirty="0" err="1">
                <a:solidFill>
                  <a:srgbClr val="333399"/>
                </a:solidFill>
                <a:sym typeface="Symbol" pitchFamily="18" charset="2"/>
              </a:rPr>
              <a:t>.</a:t>
            </a:r>
            <a:r>
              <a:rPr lang="pt-BR" altLang="zh-CN" sz="2000" dirty="0" err="1">
                <a:solidFill>
                  <a:srgbClr val="333399"/>
                </a:solidFill>
                <a:sym typeface="Symbol" pitchFamily="18" charset="2"/>
              </a:rPr>
              <a:t>in</a:t>
            </a:r>
            <a:r>
              <a:rPr lang="pt-BR" altLang="zh-CN" sz="2000" b="1" dirty="0" err="1">
                <a:solidFill>
                  <a:srgbClr val="333399"/>
                </a:solidFill>
                <a:sym typeface="Symbol" pitchFamily="18" charset="2"/>
              </a:rPr>
              <a:t>_</a:t>
            </a:r>
            <a:r>
              <a:rPr lang="pt-BR" altLang="zh-CN" sz="2000" dirty="0" err="1">
                <a:solidFill>
                  <a:srgbClr val="333399"/>
                </a:solidFill>
                <a:sym typeface="Symbol" pitchFamily="18" charset="2"/>
              </a:rPr>
              <a:t>num</a:t>
            </a:r>
            <a:r>
              <a:rPr lang="pt-BR" altLang="zh-CN" sz="2000" dirty="0">
                <a:solidFill>
                  <a:srgbClr val="333399"/>
                </a:solidFill>
                <a:sym typeface="Symbol" pitchFamily="18" charset="2"/>
              </a:rPr>
              <a:t> := A </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num;</a:t>
            </a:r>
          </a:p>
          <a:p>
            <a:pPr algn="l">
              <a:buClrTx/>
            </a:pPr>
            <a:r>
              <a:rPr lang="pt-BR" altLang="zh-CN" dirty="0">
                <a:sym typeface="Symbol" pitchFamily="18" charset="2"/>
              </a:rPr>
              <a:t> </a:t>
            </a:r>
            <a:r>
              <a:rPr lang="en-US" altLang="zh-CN" sz="2000" i="0" dirty="0">
                <a:solidFill>
                  <a:srgbClr val="333399"/>
                </a:solidFill>
                <a:sym typeface="Symbol" pitchFamily="18" charset="2"/>
              </a:rPr>
              <a:t>if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num</a:t>
            </a:r>
            <a:r>
              <a:rPr lang="en-US" altLang="zh-CN" sz="2000" dirty="0">
                <a:solidFill>
                  <a:srgbClr val="333399"/>
                </a:solidFill>
                <a:sym typeface="Symbol" pitchFamily="18" charset="2"/>
              </a:rPr>
              <a:t>=0</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and </a:t>
            </a:r>
            <a:r>
              <a:rPr lang="en-US" altLang="zh-CN" sz="2000" i="0" dirty="0">
                <a:solidFill>
                  <a:srgbClr val="333399"/>
                </a:solidFill>
                <a:sym typeface="Symbol" pitchFamily="18" charset="2"/>
              </a:rPr>
              <a:t>(</a:t>
            </a:r>
            <a:r>
              <a:rPr lang="en-US" altLang="zh-CN" sz="2000" dirty="0" err="1">
                <a:solidFill>
                  <a:srgbClr val="333399"/>
                </a:solidFill>
              </a:rPr>
              <a:t>C</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rPr>
              <a:t>=0</a:t>
            </a:r>
            <a:r>
              <a:rPr lang="en-US" altLang="zh-CN" sz="2000" i="0" dirty="0">
                <a:solidFill>
                  <a:srgbClr val="333399"/>
                </a:solidFill>
              </a:rPr>
              <a:t>) </a:t>
            </a:r>
          </a:p>
          <a:p>
            <a:pPr algn="l">
              <a:buClrTx/>
            </a:pPr>
            <a:r>
              <a:rPr lang="en-US" altLang="zh-CN" sz="2000" i="0" dirty="0">
                <a:solidFill>
                  <a:srgbClr val="333399"/>
                </a:solidFill>
              </a:rPr>
              <a:t> then  </a:t>
            </a:r>
            <a:r>
              <a:rPr lang="en-US" altLang="zh-CN" sz="2000" dirty="0">
                <a:solidFill>
                  <a:srgbClr val="333399"/>
                </a:solidFill>
              </a:rPr>
              <a:t>print(</a:t>
            </a:r>
            <a:r>
              <a:rPr lang="pt-BR" altLang="zh-CN" sz="2000" dirty="0">
                <a:solidFill>
                  <a:srgbClr val="333399"/>
                </a:solidFill>
              </a:rPr>
              <a:t>“</a:t>
            </a:r>
            <a:r>
              <a:rPr lang="pt-BR" altLang="zh-CN" sz="2000" dirty="0" err="1">
                <a:solidFill>
                  <a:srgbClr val="333399"/>
                </a:solidFill>
              </a:rPr>
              <a:t>Accepted</a:t>
            </a:r>
            <a:r>
              <a:rPr lang="pt-BR" altLang="zh-CN" sz="2000" dirty="0">
                <a:solidFill>
                  <a:srgbClr val="333399"/>
                </a:solidFill>
              </a:rPr>
              <a:t>!” </a:t>
            </a:r>
            <a:r>
              <a:rPr lang="en-US" altLang="zh-CN" sz="2000" dirty="0">
                <a:solidFill>
                  <a:srgbClr val="333399"/>
                </a:solidFill>
              </a:rPr>
              <a:t>)  </a:t>
            </a:r>
            <a:r>
              <a:rPr lang="en-US" altLang="zh-CN" sz="2000" i="0" dirty="0">
                <a:solidFill>
                  <a:srgbClr val="333399"/>
                </a:solidFill>
              </a:rPr>
              <a:t>else </a:t>
            </a:r>
            <a:r>
              <a:rPr lang="en-US" altLang="zh-CN" sz="2000" dirty="0">
                <a:solidFill>
                  <a:srgbClr val="333399"/>
                </a:solidFill>
              </a:rPr>
              <a:t>print(</a:t>
            </a:r>
            <a:r>
              <a:rPr lang="pt-BR" altLang="zh-CN" sz="2000" dirty="0">
                <a:solidFill>
                  <a:srgbClr val="333399"/>
                </a:solidFill>
              </a:rPr>
              <a:t>“</a:t>
            </a:r>
            <a:r>
              <a:rPr lang="pt-BR" altLang="zh-CN" sz="2000" dirty="0" err="1">
                <a:solidFill>
                  <a:srgbClr val="333399"/>
                </a:solidFill>
              </a:rPr>
              <a:t>Refused</a:t>
            </a:r>
            <a:r>
              <a:rPr lang="pt-BR" altLang="zh-CN" sz="2000" dirty="0">
                <a:solidFill>
                  <a:srgbClr val="333399"/>
                </a:solidFill>
              </a:rPr>
              <a:t>!” </a:t>
            </a:r>
            <a:r>
              <a:rPr lang="en-US" altLang="zh-CN" sz="2000" dirty="0">
                <a:solidFill>
                  <a:srgbClr val="333399"/>
                </a:solidFill>
              </a:rPr>
              <a:t>) </a:t>
            </a:r>
            <a:r>
              <a:rPr lang="en-US" altLang="zh-CN" sz="2000" i="0" dirty="0">
                <a:solidFill>
                  <a:srgbClr val="333399"/>
                </a:solidFill>
                <a:sym typeface="Symbol" pitchFamily="18" charset="2"/>
              </a:rPr>
              <a:t>}</a:t>
            </a:r>
            <a:endParaRPr kumimoji="0" lang="en-US" altLang="zh-CN" sz="2000" i="0" dirty="0">
              <a:solidFill>
                <a:srgbClr val="333399"/>
              </a:solidFill>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itchFamily="18" charset="2"/>
              </a:rPr>
              <a:t> + 1</a:t>
            </a:r>
            <a:r>
              <a:rPr lang="en-US" altLang="zh-CN" sz="2000" i="0" dirty="0">
                <a:solidFill>
                  <a:srgbClr val="333399"/>
                </a:solidFill>
                <a:sym typeface="Symbol" pitchFamily="18" charset="2"/>
              </a:rPr>
              <a:t> }</a:t>
            </a:r>
            <a:endParaRPr lang="en-US" altLang="zh-CN" sz="2000" dirty="0">
              <a:solidFill>
                <a:srgbClr val="333399"/>
              </a:solidFill>
              <a:ea typeface="华文行楷" pitchFamily="2" charset="-122"/>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0</a:t>
            </a:r>
            <a:r>
              <a:rPr lang="en-US" altLang="zh-CN" sz="2000" i="0" dirty="0">
                <a:solidFill>
                  <a:srgbClr val="333399"/>
                </a:solidFill>
                <a:sym typeface="Symbol" pitchFamily="18" charset="2"/>
              </a:rPr>
              <a:t> }</a:t>
            </a:r>
            <a:endParaRPr lang="en-US" altLang="zh-CN" sz="2000" dirty="0">
              <a:solidFill>
                <a:srgbClr val="333399"/>
              </a:solidFill>
              <a:ea typeface="华文行楷" pitchFamily="2" charset="-122"/>
              <a:sym typeface="Symbol" pitchFamily="18" charset="2"/>
            </a:endParaRPr>
          </a:p>
          <a:p>
            <a:pPr algn="l"/>
            <a:r>
              <a:rPr lang="en-US" altLang="zh-CN" sz="2000" i="0" dirty="0">
                <a:solidFill>
                  <a:srgbClr val="333399"/>
                </a:solidFill>
                <a:sym typeface="Symbol" pitchFamily="18" charset="2"/>
              </a:rPr>
              <a:t>{ </a:t>
            </a:r>
            <a:r>
              <a:rPr lang="en-US" altLang="zh-CN" sz="2000" dirty="0">
                <a:solidFill>
                  <a:srgbClr val="333399"/>
                </a:solidFill>
                <a:sym typeface="Symbol" pitchFamily="18" charset="2"/>
              </a:rPr>
              <a:t>B</a:t>
            </a:r>
            <a:r>
              <a:rPr lang="en-US" altLang="zh-CN" sz="2000" i="0" baseline="-25000" dirty="0">
                <a:solidFill>
                  <a:srgbClr val="333399"/>
                </a:solidFill>
                <a:sym typeface="Symbol" pitchFamily="18" charset="2"/>
              </a:rPr>
              <a:t>1</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in_</a:t>
            </a:r>
            <a:r>
              <a:rPr lang="en-US" altLang="zh-CN" sz="2000" dirty="0">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rPr>
              <a:t>.</a:t>
            </a:r>
            <a:r>
              <a:rPr lang="en-US" altLang="zh-CN" sz="2000" dirty="0" err="1">
                <a:solidFill>
                  <a:srgbClr val="333399"/>
                </a:solidFill>
              </a:rPr>
              <a:t>in_num</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B</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num-1</a:t>
            </a:r>
            <a:r>
              <a:rPr lang="en-US" altLang="zh-CN" sz="2000" i="0" dirty="0">
                <a:solidFill>
                  <a:srgbClr val="333399"/>
                </a:solidFill>
                <a:sym typeface="Symbol" pitchFamily="18" charset="2"/>
              </a:rPr>
              <a:t> }</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in_</a:t>
            </a:r>
            <a:r>
              <a:rPr lang="en-US" altLang="zh-CN" sz="2000" dirty="0" err="1">
                <a:solidFill>
                  <a:srgbClr val="333399"/>
                </a:solidFill>
              </a:rPr>
              <a:t>num</a:t>
            </a:r>
            <a:r>
              <a:rPr lang="en-US" altLang="zh-CN" sz="2000" dirty="0">
                <a:solidFill>
                  <a:srgbClr val="333399"/>
                </a:solidFill>
              </a:rPr>
              <a:t> </a:t>
            </a:r>
            <a:r>
              <a:rPr lang="en-US" altLang="zh-CN" sz="2000" i="0" dirty="0">
                <a:solidFill>
                  <a:srgbClr val="333399"/>
                </a:solidFill>
                <a:sym typeface="Symbol" pitchFamily="18" charset="2"/>
              </a:rPr>
              <a:t>}</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a:solidFill>
                  <a:srgbClr val="333399"/>
                </a:solidFill>
                <a:sym typeface="Symbol" pitchFamily="18" charset="2"/>
              </a:rPr>
              <a:t>C</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in_num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rPr>
              <a:t>.</a:t>
            </a:r>
            <a:r>
              <a:rPr lang="en-US" altLang="zh-CN" sz="2000" dirty="0" err="1">
                <a:solidFill>
                  <a:srgbClr val="333399"/>
                </a:solidFill>
              </a:rPr>
              <a:t>in_num</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num-1</a:t>
            </a:r>
            <a:r>
              <a:rPr lang="en-US" altLang="zh-CN" sz="2000" dirty="0">
                <a:sym typeface="Symbol" pitchFamily="18" charset="2"/>
              </a:rPr>
              <a:t> </a:t>
            </a:r>
            <a:r>
              <a:rPr lang="en-US" altLang="zh-CN" sz="2000" i="0" dirty="0">
                <a:solidFill>
                  <a:srgbClr val="333399"/>
                </a:solidFill>
                <a:sym typeface="Symbol" pitchFamily="18" charset="2"/>
              </a:rPr>
              <a:t>}</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in_</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p>
        </p:txBody>
      </p:sp>
      <p:sp>
        <p:nvSpPr>
          <p:cNvPr id="505884" name="Rectangle 28"/>
          <p:cNvSpPr>
            <a:spLocks noChangeArrowheads="1"/>
          </p:cNvSpPr>
          <p:nvPr/>
        </p:nvSpPr>
        <p:spPr bwMode="auto">
          <a:xfrm>
            <a:off x="1187450" y="5805488"/>
            <a:ext cx="7632700" cy="822325"/>
          </a:xfrm>
          <a:prstGeom prst="rect">
            <a:avLst/>
          </a:prstGeom>
          <a:noFill/>
          <a:ln w="9525" algn="ctr">
            <a:noFill/>
            <a:miter lim="800000"/>
            <a:headEnd/>
            <a:tailEnd/>
          </a:ln>
        </p:spPr>
        <p:txBody>
          <a:bodyPr>
            <a:spAutoFit/>
          </a:bodyPr>
          <a:lstStyle/>
          <a:p>
            <a:pPr algn="l">
              <a:buClrTx/>
              <a:buFont typeface="Symbol" pitchFamily="18" charset="2"/>
              <a:buNone/>
            </a:pPr>
            <a:r>
              <a:rPr lang="zh-CN" altLang="en-US" b="1" i="0">
                <a:solidFill>
                  <a:srgbClr val="333399"/>
                </a:solidFill>
              </a:rPr>
              <a:t>其中</a:t>
            </a:r>
            <a:r>
              <a:rPr lang="zh-CN" altLang="pt-BR" b="1" i="0">
                <a:solidFill>
                  <a:srgbClr val="333399"/>
                </a:solidFill>
              </a:rPr>
              <a:t>，</a:t>
            </a:r>
            <a:r>
              <a:rPr lang="pt-BR" altLang="zh-CN" sz="2000">
                <a:solidFill>
                  <a:srgbClr val="333399"/>
                </a:solidFill>
                <a:sym typeface="Symbol" pitchFamily="18" charset="2"/>
              </a:rPr>
              <a:t>A </a:t>
            </a:r>
            <a:r>
              <a:rPr lang="pt-BR" altLang="zh-CN" sz="2000" b="1">
                <a:solidFill>
                  <a:srgbClr val="333399"/>
                </a:solidFill>
                <a:sym typeface="Symbol" pitchFamily="18" charset="2"/>
              </a:rPr>
              <a:t>.</a:t>
            </a:r>
            <a:r>
              <a:rPr lang="pt-BR" altLang="zh-CN" sz="2000">
                <a:solidFill>
                  <a:srgbClr val="333399"/>
                </a:solidFill>
                <a:sym typeface="Symbol" pitchFamily="18" charset="2"/>
              </a:rPr>
              <a:t>num</a:t>
            </a:r>
            <a:r>
              <a:rPr lang="zh-CN" altLang="pt-BR" sz="2000" b="1" i="0">
                <a:solidFill>
                  <a:srgbClr val="333399"/>
                </a:solidFill>
              </a:rPr>
              <a:t>，</a:t>
            </a:r>
            <a:r>
              <a:rPr lang="en-US" altLang="zh-CN" sz="2000">
                <a:solidFill>
                  <a:srgbClr val="333399"/>
                </a:solidFill>
                <a:sym typeface="Symbol" pitchFamily="18" charset="2"/>
              </a:rPr>
              <a:t>B</a:t>
            </a:r>
            <a:r>
              <a:rPr lang="en-US" altLang="zh-CN" sz="2000" b="1">
                <a:solidFill>
                  <a:srgbClr val="333399"/>
                </a:solidFill>
                <a:sym typeface="Symbol" pitchFamily="18" charset="2"/>
              </a:rPr>
              <a:t>.</a:t>
            </a:r>
            <a:r>
              <a:rPr lang="en-US" altLang="zh-CN" sz="2000">
                <a:solidFill>
                  <a:srgbClr val="333399"/>
                </a:solidFill>
                <a:sym typeface="Symbol" pitchFamily="18" charset="2"/>
              </a:rPr>
              <a:t>num</a:t>
            </a:r>
            <a:r>
              <a:rPr lang="pt-BR" altLang="zh-CN" b="1" i="0">
                <a:solidFill>
                  <a:srgbClr val="333399"/>
                </a:solidFill>
              </a:rPr>
              <a:t> </a:t>
            </a:r>
            <a:r>
              <a:rPr lang="zh-CN" altLang="pt-BR" b="1" i="0">
                <a:solidFill>
                  <a:srgbClr val="333399"/>
                </a:solidFill>
              </a:rPr>
              <a:t>和</a:t>
            </a:r>
            <a:r>
              <a:rPr lang="zh-CN" altLang="pt-BR" sz="2000" b="1" i="0">
                <a:solidFill>
                  <a:srgbClr val="333399"/>
                </a:solidFill>
              </a:rPr>
              <a:t> </a:t>
            </a:r>
            <a:r>
              <a:rPr lang="en-US" altLang="zh-CN" sz="2000">
                <a:solidFill>
                  <a:srgbClr val="333399"/>
                </a:solidFill>
              </a:rPr>
              <a:t>C</a:t>
            </a:r>
            <a:r>
              <a:rPr lang="en-US" altLang="zh-CN" sz="2000" b="1">
                <a:solidFill>
                  <a:srgbClr val="333399"/>
                </a:solidFill>
              </a:rPr>
              <a:t>.</a:t>
            </a:r>
            <a:r>
              <a:rPr lang="en-US" altLang="zh-CN" sz="2000">
                <a:solidFill>
                  <a:srgbClr val="333399"/>
                </a:solidFill>
              </a:rPr>
              <a:t>num</a:t>
            </a:r>
            <a:r>
              <a:rPr lang="pt-BR" altLang="zh-CN" sz="2000" b="1" i="0">
                <a:solidFill>
                  <a:srgbClr val="333399"/>
                </a:solidFill>
              </a:rPr>
              <a:t> </a:t>
            </a:r>
            <a:r>
              <a:rPr lang="zh-CN" altLang="pt-BR" b="1" i="0">
                <a:solidFill>
                  <a:srgbClr val="333399"/>
                </a:solidFill>
              </a:rPr>
              <a:t>是综合属性值，而 </a:t>
            </a:r>
            <a:r>
              <a:rPr lang="pt-BR" altLang="zh-CN" sz="2000">
                <a:solidFill>
                  <a:srgbClr val="333399"/>
                </a:solidFill>
                <a:sym typeface="Symbol" pitchFamily="18" charset="2"/>
              </a:rPr>
              <a:t>B</a:t>
            </a:r>
            <a:r>
              <a:rPr lang="pt-BR" altLang="zh-CN" sz="2000" b="1">
                <a:solidFill>
                  <a:srgbClr val="333399"/>
                </a:solidFill>
                <a:sym typeface="Symbol" pitchFamily="18" charset="2"/>
              </a:rPr>
              <a:t>.</a:t>
            </a:r>
            <a:r>
              <a:rPr lang="pt-BR" altLang="zh-CN" sz="2000">
                <a:solidFill>
                  <a:srgbClr val="333399"/>
                </a:solidFill>
                <a:sym typeface="Symbol" pitchFamily="18" charset="2"/>
              </a:rPr>
              <a:t>in</a:t>
            </a:r>
            <a:r>
              <a:rPr lang="pt-BR" altLang="zh-CN" sz="2000" b="1">
                <a:solidFill>
                  <a:srgbClr val="333399"/>
                </a:solidFill>
                <a:sym typeface="Symbol" pitchFamily="18" charset="2"/>
              </a:rPr>
              <a:t>_</a:t>
            </a:r>
            <a:r>
              <a:rPr lang="pt-BR" altLang="zh-CN" sz="2000">
                <a:solidFill>
                  <a:srgbClr val="333399"/>
                </a:solidFill>
                <a:sym typeface="Symbol" pitchFamily="18" charset="2"/>
              </a:rPr>
              <a:t>num</a:t>
            </a:r>
            <a:r>
              <a:rPr lang="pt-BR" altLang="zh-CN">
                <a:solidFill>
                  <a:srgbClr val="333399"/>
                </a:solidFill>
                <a:sym typeface="Symbol" pitchFamily="18" charset="2"/>
              </a:rPr>
              <a:t> </a:t>
            </a:r>
            <a:r>
              <a:rPr lang="zh-CN" altLang="pt-BR" b="1" i="0">
                <a:solidFill>
                  <a:srgbClr val="333399"/>
                </a:solidFill>
              </a:rPr>
              <a:t>和 </a:t>
            </a:r>
            <a:r>
              <a:rPr lang="pt-BR" altLang="zh-CN" sz="2000">
                <a:solidFill>
                  <a:srgbClr val="333399"/>
                </a:solidFill>
                <a:sym typeface="Symbol" pitchFamily="18" charset="2"/>
              </a:rPr>
              <a:t>C</a:t>
            </a:r>
            <a:r>
              <a:rPr lang="pt-BR" altLang="zh-CN" sz="2000" b="1">
                <a:solidFill>
                  <a:srgbClr val="333399"/>
                </a:solidFill>
                <a:sym typeface="Symbol" pitchFamily="18" charset="2"/>
              </a:rPr>
              <a:t>.</a:t>
            </a:r>
            <a:r>
              <a:rPr lang="pt-BR" altLang="zh-CN" sz="2000">
                <a:solidFill>
                  <a:srgbClr val="333399"/>
                </a:solidFill>
                <a:sym typeface="Symbol" pitchFamily="18" charset="2"/>
              </a:rPr>
              <a:t>in</a:t>
            </a:r>
            <a:r>
              <a:rPr lang="pt-BR" altLang="zh-CN" sz="2000" b="1">
                <a:solidFill>
                  <a:srgbClr val="333399"/>
                </a:solidFill>
                <a:sym typeface="Symbol" pitchFamily="18" charset="2"/>
              </a:rPr>
              <a:t>_</a:t>
            </a:r>
            <a:r>
              <a:rPr lang="pt-BR" altLang="zh-CN" sz="2000">
                <a:solidFill>
                  <a:srgbClr val="333399"/>
                </a:solidFill>
                <a:sym typeface="Symbol" pitchFamily="18" charset="2"/>
              </a:rPr>
              <a:t>num </a:t>
            </a:r>
            <a:r>
              <a:rPr lang="zh-CN" altLang="pt-BR" b="1" i="0">
                <a:solidFill>
                  <a:srgbClr val="333399"/>
                </a:solidFill>
              </a:rPr>
              <a:t>是继承属性值 </a:t>
            </a:r>
            <a:endParaRPr lang="zh-CN" altLang="en-US" b="1" i="0">
              <a:solidFill>
                <a:srgbClr val="333399"/>
              </a:solidFill>
            </a:endParaRPr>
          </a:p>
        </p:txBody>
      </p:sp>
      <p:sp>
        <p:nvSpPr>
          <p:cNvPr id="18440" name="AutoShape 1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8441" name="AutoShape 1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8442" name="AutoShape 1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8443" name="AutoShape 1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2" name="Rectangle 29"/>
          <p:cNvSpPr>
            <a:spLocks noChangeArrowheads="1"/>
          </p:cNvSpPr>
          <p:nvPr/>
        </p:nvSpPr>
        <p:spPr bwMode="auto">
          <a:xfrm>
            <a:off x="1549400" y="188913"/>
            <a:ext cx="4030712" cy="646331"/>
          </a:xfrm>
          <a:prstGeom prst="rect">
            <a:avLst/>
          </a:prstGeom>
          <a:noFill/>
          <a:ln w="9525" algn="ctr">
            <a:noFill/>
            <a:miter lim="800000"/>
            <a:headEnd/>
            <a:tailEnd/>
          </a:ln>
        </p:spPr>
        <p:txBody>
          <a:bodyPr wrap="square">
            <a:spAutoFit/>
          </a:bodyPr>
          <a:lstStyle/>
          <a:p>
            <a:pPr algn="l">
              <a:lnSpc>
                <a:spcPct val="90000"/>
              </a:lnSpc>
              <a:buClrTx/>
              <a:buFontTx/>
              <a:buNone/>
            </a:pPr>
            <a:r>
              <a:rPr lang="en-US" altLang="zh-CN" sz="4000" b="1" i="0" dirty="0">
                <a:ea typeface="华文行楷" pitchFamily="2" charset="-122"/>
              </a:rPr>
              <a:t>7.2</a:t>
            </a:r>
            <a:r>
              <a:rPr lang="zh-CN" altLang="en-US" sz="4000" b="1" i="0" dirty="0">
                <a:ea typeface="华文行楷" pitchFamily="2" charset="-122"/>
              </a:rPr>
              <a:t>属性文法</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05876"/>
                                        </p:tgtEl>
                                        <p:attrNameLst>
                                          <p:attrName>style.visibility</p:attrName>
                                        </p:attrNameLst>
                                      </p:cBhvr>
                                      <p:to>
                                        <p:strVal val="visible"/>
                                      </p:to>
                                    </p:set>
                                    <p:animEffect transition="in" filter="slide(fromBottom)">
                                      <p:cBhvr>
                                        <p:cTn id="7" dur="500"/>
                                        <p:tgtEl>
                                          <p:spTgt spid="50587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05883"/>
                                        </p:tgtEl>
                                        <p:attrNameLst>
                                          <p:attrName>style.visibility</p:attrName>
                                        </p:attrNameLst>
                                      </p:cBhvr>
                                      <p:to>
                                        <p:strVal val="visible"/>
                                      </p:to>
                                    </p:set>
                                    <p:animEffect transition="in" filter="slide(fromBottom)">
                                      <p:cBhvr>
                                        <p:cTn id="12" dur="500"/>
                                        <p:tgtEl>
                                          <p:spTgt spid="50588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05884"/>
                                        </p:tgtEl>
                                        <p:attrNameLst>
                                          <p:attrName>style.visibility</p:attrName>
                                        </p:attrNameLst>
                                      </p:cBhvr>
                                      <p:to>
                                        <p:strVal val="visible"/>
                                      </p:to>
                                    </p:set>
                                    <p:animEffect transition="in" filter="slide(fromBottom)">
                                      <p:cBhvr>
                                        <p:cTn id="17" dur="500"/>
                                        <p:tgtEl>
                                          <p:spTgt spid="505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76" grpId="0"/>
      <p:bldP spid="505883" grpId="0"/>
      <p:bldP spid="50588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80"/>
          <p:cNvSpPr txBox="1">
            <a:spLocks noChangeArrowheads="1"/>
          </p:cNvSpPr>
          <p:nvPr/>
        </p:nvSpPr>
        <p:spPr bwMode="auto">
          <a:xfrm>
            <a:off x="395288" y="1120775"/>
            <a:ext cx="7129462" cy="579438"/>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3200" b="1" i="0"/>
              <a:t>继承属性代表自上而下传递的信息</a:t>
            </a:r>
          </a:p>
        </p:txBody>
      </p:sp>
      <p:sp>
        <p:nvSpPr>
          <p:cNvPr id="1028" name="Rectangle 85"/>
          <p:cNvSpPr>
            <a:spLocks noChangeArrowheads="1"/>
          </p:cNvSpPr>
          <p:nvPr/>
        </p:nvSpPr>
        <p:spPr bwMode="auto">
          <a:xfrm>
            <a:off x="755650" y="1866900"/>
            <a:ext cx="7561263" cy="1552575"/>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dirty="0">
                <a:latin typeface="楷体_GB2312" pitchFamily="49" charset="-122"/>
              </a:rPr>
              <a:t> </a:t>
            </a:r>
            <a:r>
              <a:rPr lang="zh-CN" altLang="en-US" b="1" i="0" dirty="0">
                <a:solidFill>
                  <a:srgbClr val="333399"/>
                </a:solidFill>
              </a:rPr>
              <a:t>接上页的例子，对输入串 </a:t>
            </a:r>
            <a:r>
              <a:rPr lang="en-US" altLang="zh-CN" b="1" dirty="0" err="1">
                <a:solidFill>
                  <a:srgbClr val="990099"/>
                </a:solidFill>
              </a:rPr>
              <a:t>aabbcc</a:t>
            </a:r>
            <a:r>
              <a:rPr lang="en-US" altLang="zh-CN" b="1" i="0" dirty="0">
                <a:solidFill>
                  <a:srgbClr val="990099"/>
                </a:solidFill>
              </a:rPr>
              <a:t> </a:t>
            </a:r>
            <a:r>
              <a:rPr lang="zh-CN" altLang="en-US" b="1" i="0" dirty="0">
                <a:solidFill>
                  <a:srgbClr val="333399"/>
                </a:solidFill>
              </a:rPr>
              <a:t>的分析树进行遍</a:t>
            </a:r>
          </a:p>
          <a:p>
            <a:pPr algn="l">
              <a:buClrTx/>
              <a:buFont typeface="Symbol" pitchFamily="18" charset="2"/>
              <a:buNone/>
            </a:pPr>
            <a:r>
              <a:rPr lang="zh-CN" altLang="en-US" b="1" i="0" dirty="0">
                <a:solidFill>
                  <a:srgbClr val="333399"/>
                </a:solidFill>
              </a:rPr>
              <a:t>    历，自下而上执行综合属性相应的语义动作，自上</a:t>
            </a:r>
          </a:p>
          <a:p>
            <a:pPr algn="l">
              <a:buClrTx/>
              <a:buFont typeface="Symbol" pitchFamily="18" charset="2"/>
              <a:buNone/>
            </a:pPr>
            <a:r>
              <a:rPr lang="zh-CN" altLang="en-US" b="1" i="0" dirty="0">
                <a:solidFill>
                  <a:srgbClr val="333399"/>
                </a:solidFill>
              </a:rPr>
              <a:t>    而下执行继承属性相应的语义动作，可以得到所有</a:t>
            </a:r>
          </a:p>
          <a:p>
            <a:pPr algn="l">
              <a:buClrTx/>
              <a:buFont typeface="Symbol" pitchFamily="18" charset="2"/>
              <a:buNone/>
            </a:pPr>
            <a:r>
              <a:rPr lang="zh-CN" altLang="en-US" b="1" i="0" dirty="0">
                <a:solidFill>
                  <a:srgbClr val="333399"/>
                </a:solidFill>
              </a:rPr>
              <a:t>    属性值的一个求值过程</a:t>
            </a:r>
          </a:p>
        </p:txBody>
      </p:sp>
      <p:sp>
        <p:nvSpPr>
          <p:cNvPr id="1030" name="AutoShape 8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31" name="AutoShape 8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32" name="AutoShape 8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33" name="AutoShape 8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graphicFrame>
        <p:nvGraphicFramePr>
          <p:cNvPr id="1026" name="Object 179"/>
          <p:cNvGraphicFramePr>
            <a:graphicFrameLocks noChangeAspect="1"/>
          </p:cNvGraphicFramePr>
          <p:nvPr/>
        </p:nvGraphicFramePr>
        <p:xfrm>
          <a:off x="755650" y="3575050"/>
          <a:ext cx="7704138" cy="2806700"/>
        </p:xfrm>
        <a:graphic>
          <a:graphicData uri="http://schemas.openxmlformats.org/presentationml/2006/ole">
            <mc:AlternateContent xmlns:mc="http://schemas.openxmlformats.org/markup-compatibility/2006">
              <mc:Choice xmlns:v="urn:schemas-microsoft-com:vml" Requires="v">
                <p:oleObj spid="_x0000_s1062" name="Visio" r:id="rId3" imgW="5045354" imgH="1837639" progId="">
                  <p:embed/>
                </p:oleObj>
              </mc:Choice>
              <mc:Fallback>
                <p:oleObj name="Visio" r:id="rId3" imgW="5045354" imgH="1837639" progId="">
                  <p:embed/>
                  <p:pic>
                    <p:nvPicPr>
                      <p:cNvPr id="0" name="Object 1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575050"/>
                        <a:ext cx="7704138" cy="280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29"/>
          <p:cNvSpPr>
            <a:spLocks noChangeArrowheads="1"/>
          </p:cNvSpPr>
          <p:nvPr/>
        </p:nvSpPr>
        <p:spPr bwMode="auto">
          <a:xfrm>
            <a:off x="1549400" y="188913"/>
            <a:ext cx="4030712" cy="646331"/>
          </a:xfrm>
          <a:prstGeom prst="rect">
            <a:avLst/>
          </a:prstGeom>
          <a:noFill/>
          <a:ln w="9525" algn="ctr">
            <a:noFill/>
            <a:miter lim="800000"/>
            <a:headEnd/>
            <a:tailEnd/>
          </a:ln>
        </p:spPr>
        <p:txBody>
          <a:bodyPr wrap="square">
            <a:spAutoFit/>
          </a:bodyPr>
          <a:lstStyle/>
          <a:p>
            <a:pPr algn="l">
              <a:lnSpc>
                <a:spcPct val="90000"/>
              </a:lnSpc>
              <a:buClrTx/>
              <a:buFontTx/>
              <a:buNone/>
            </a:pPr>
            <a:r>
              <a:rPr lang="en-US" altLang="zh-CN" sz="4000" b="1" i="0" dirty="0">
                <a:ea typeface="华文行楷" pitchFamily="2" charset="-122"/>
              </a:rPr>
              <a:t>7.2</a:t>
            </a:r>
            <a:r>
              <a:rPr lang="zh-CN" altLang="en-US" sz="4000" b="1" i="0" dirty="0">
                <a:ea typeface="华文行楷" pitchFamily="2" charset="-122"/>
              </a:rPr>
              <a:t>属性文法</a:t>
            </a: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15"/>
          <p:cNvSpPr txBox="1">
            <a:spLocks noChangeArrowheads="1"/>
          </p:cNvSpPr>
          <p:nvPr/>
        </p:nvSpPr>
        <p:spPr bwMode="auto">
          <a:xfrm>
            <a:off x="395288" y="1125538"/>
            <a:ext cx="7129462" cy="579437"/>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3200" b="1" i="0">
                <a:solidFill>
                  <a:srgbClr val="333399"/>
                </a:solidFill>
                <a:latin typeface="楷体_GB2312" pitchFamily="49" charset="-122"/>
              </a:rPr>
              <a:t>属性文法</a:t>
            </a:r>
            <a:r>
              <a:rPr lang="zh-CN" altLang="en-US" sz="3200" b="1" i="0">
                <a:latin typeface="楷体_GB2312" pitchFamily="49" charset="-122"/>
              </a:rPr>
              <a:t>举例</a:t>
            </a:r>
            <a:endParaRPr lang="zh-CN" altLang="en-US" sz="2800" b="1" i="0">
              <a:solidFill>
                <a:srgbClr val="333399"/>
              </a:solidFill>
              <a:latin typeface="楷体_GB2312" pitchFamily="49" charset="-122"/>
            </a:endParaRPr>
          </a:p>
        </p:txBody>
      </p:sp>
      <p:sp>
        <p:nvSpPr>
          <p:cNvPr id="19460" name="AutoShape 16">
            <a:hlinkClick r:id="rId2"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9461" name="AutoShape 1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9462" name="AutoShape 1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9463" name="AutoShape 1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9464" name="Rectangle 20"/>
          <p:cNvSpPr>
            <a:spLocks noChangeArrowheads="1"/>
          </p:cNvSpPr>
          <p:nvPr/>
        </p:nvSpPr>
        <p:spPr bwMode="auto">
          <a:xfrm>
            <a:off x="682625" y="1819275"/>
            <a:ext cx="7451725" cy="45720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楷体_GB2312" pitchFamily="49" charset="-122"/>
              </a:rPr>
              <a:t> </a:t>
            </a:r>
            <a:r>
              <a:rPr lang="zh-CN" altLang="en-US" b="1" i="0">
                <a:solidFill>
                  <a:srgbClr val="333399"/>
                </a:solidFill>
                <a:latin typeface="楷体_GB2312" pitchFamily="49" charset="-122"/>
              </a:rPr>
              <a:t>更复杂</a:t>
            </a:r>
            <a:r>
              <a:rPr lang="zh-CN" altLang="en-US" b="1" i="0">
                <a:solidFill>
                  <a:srgbClr val="333399"/>
                </a:solidFill>
              </a:rPr>
              <a:t>的例子（开始符号</a:t>
            </a:r>
            <a:r>
              <a:rPr lang="en-US" altLang="zh-CN">
                <a:solidFill>
                  <a:srgbClr val="333399"/>
                </a:solidFill>
                <a:sym typeface="Symbol" pitchFamily="18" charset="2"/>
              </a:rPr>
              <a:t>N</a:t>
            </a:r>
            <a:r>
              <a:rPr lang="zh-CN" altLang="en-US" b="1" i="0">
                <a:solidFill>
                  <a:srgbClr val="333399"/>
                </a:solidFill>
              </a:rPr>
              <a:t>）</a:t>
            </a:r>
          </a:p>
        </p:txBody>
      </p:sp>
      <p:sp>
        <p:nvSpPr>
          <p:cNvPr id="19465" name="Text Box 21"/>
          <p:cNvSpPr txBox="1">
            <a:spLocks noChangeArrowheads="1"/>
          </p:cNvSpPr>
          <p:nvPr/>
        </p:nvSpPr>
        <p:spPr bwMode="auto">
          <a:xfrm>
            <a:off x="1042988" y="2355850"/>
            <a:ext cx="1728787" cy="2651125"/>
          </a:xfrm>
          <a:prstGeom prst="rect">
            <a:avLst/>
          </a:prstGeom>
          <a:noFill/>
          <a:ln w="9525">
            <a:noFill/>
            <a:miter lim="800000"/>
            <a:headEnd/>
            <a:tailEnd/>
          </a:ln>
        </p:spPr>
        <p:txBody>
          <a:bodyPr>
            <a:spAutoFit/>
          </a:bodyPr>
          <a:lstStyle/>
          <a:p>
            <a:pPr algn="l">
              <a:buClrTx/>
            </a:pPr>
            <a:r>
              <a:rPr kumimoji="0" lang="zh-CN" altLang="en-US" b="1" i="0">
                <a:sym typeface="Symbol" pitchFamily="18" charset="2"/>
              </a:rPr>
              <a:t>产生式</a:t>
            </a:r>
            <a:endParaRPr kumimoji="0" lang="zh-CN" altLang="en-US" i="0">
              <a:cs typeface="Times New Roman" pitchFamily="18" charset="0"/>
              <a:sym typeface="Symbol" pitchFamily="18" charset="2"/>
            </a:endParaRPr>
          </a:p>
          <a:p>
            <a:pPr algn="l">
              <a:buClrTx/>
            </a:pPr>
            <a:endParaRPr kumimoji="0" lang="zh-CN" altLang="en-US" sz="1000" i="0">
              <a:solidFill>
                <a:srgbClr val="333399"/>
              </a:solidFill>
              <a:cs typeface="Times New Roman" pitchFamily="18" charset="0"/>
              <a:sym typeface="Symbol" pitchFamily="18" charset="2"/>
            </a:endParaRPr>
          </a:p>
          <a:p>
            <a:pPr algn="l">
              <a:buClrTx/>
            </a:pPr>
            <a:r>
              <a:rPr lang="en-US" altLang="zh-CN" sz="2000">
                <a:solidFill>
                  <a:srgbClr val="333399"/>
                </a:solidFill>
                <a:sym typeface="Symbol" pitchFamily="18" charset="2"/>
              </a:rPr>
              <a:t>N </a:t>
            </a:r>
            <a:r>
              <a:rPr lang="en-US" altLang="zh-CN" sz="2000" i="0">
                <a:solidFill>
                  <a:srgbClr val="333399"/>
                </a:solidFill>
                <a:sym typeface="Symbol" pitchFamily="18" charset="2"/>
              </a:rPr>
              <a:t></a:t>
            </a:r>
            <a:r>
              <a:rPr lang="en-US" altLang="zh-CN" sz="2000">
                <a:solidFill>
                  <a:srgbClr val="333399"/>
                </a:solidFill>
                <a:sym typeface="Symbol" pitchFamily="18" charset="2"/>
              </a:rPr>
              <a:t> S</a:t>
            </a:r>
            <a:r>
              <a:rPr lang="en-US" altLang="zh-CN" sz="2000" i="0" baseline="-25000">
                <a:solidFill>
                  <a:srgbClr val="333399"/>
                </a:solidFill>
                <a:sym typeface="Symbol" pitchFamily="18" charset="2"/>
              </a:rPr>
              <a:t>1</a:t>
            </a:r>
            <a:r>
              <a:rPr lang="en-US" altLang="zh-CN" sz="2000" b="1">
                <a:solidFill>
                  <a:srgbClr val="333399"/>
                </a:solidFill>
                <a:sym typeface="Symbol" pitchFamily="18" charset="2"/>
              </a:rPr>
              <a:t>.</a:t>
            </a:r>
            <a:r>
              <a:rPr lang="en-US" altLang="zh-CN" sz="2000">
                <a:solidFill>
                  <a:srgbClr val="333399"/>
                </a:solidFill>
                <a:sym typeface="Symbol" pitchFamily="18" charset="2"/>
              </a:rPr>
              <a:t>S</a:t>
            </a:r>
            <a:r>
              <a:rPr lang="en-US" altLang="zh-CN" sz="2000" i="0" baseline="-25000">
                <a:solidFill>
                  <a:srgbClr val="333399"/>
                </a:solidFill>
                <a:sym typeface="Symbol" pitchFamily="18" charset="2"/>
              </a:rPr>
              <a:t>2</a:t>
            </a:r>
          </a:p>
          <a:p>
            <a:pPr algn="l">
              <a:buClrTx/>
            </a:pPr>
            <a:endParaRPr lang="en-US" altLang="zh-CN" sz="1000" i="0" baseline="-25000">
              <a:solidFill>
                <a:srgbClr val="333399"/>
              </a:solidFill>
              <a:sym typeface="Symbol" pitchFamily="18" charset="2"/>
            </a:endParaRPr>
          </a:p>
          <a:p>
            <a:pPr algn="l">
              <a:buClrTx/>
            </a:pPr>
            <a:r>
              <a:rPr lang="en-US" altLang="zh-CN" sz="2000">
                <a:solidFill>
                  <a:srgbClr val="333399"/>
                </a:solidFill>
                <a:sym typeface="Symbol" pitchFamily="18" charset="2"/>
              </a:rPr>
              <a:t>S </a:t>
            </a:r>
            <a:r>
              <a:rPr lang="en-US" altLang="zh-CN" sz="2000" i="0">
                <a:solidFill>
                  <a:srgbClr val="333399"/>
                </a:solidFill>
                <a:sym typeface="Symbol" pitchFamily="18" charset="2"/>
              </a:rPr>
              <a:t></a:t>
            </a:r>
            <a:r>
              <a:rPr lang="en-US" altLang="zh-CN" sz="2000">
                <a:solidFill>
                  <a:srgbClr val="333399"/>
                </a:solidFill>
                <a:sym typeface="Symbol" pitchFamily="18" charset="2"/>
              </a:rPr>
              <a:t> S</a:t>
            </a:r>
            <a:r>
              <a:rPr lang="en-US" altLang="zh-CN" sz="2000" i="0" baseline="-25000">
                <a:solidFill>
                  <a:srgbClr val="333399"/>
                </a:solidFill>
                <a:sym typeface="Symbol" pitchFamily="18" charset="2"/>
              </a:rPr>
              <a:t>1</a:t>
            </a:r>
            <a:r>
              <a:rPr lang="en-US" altLang="zh-CN" sz="2000">
                <a:solidFill>
                  <a:srgbClr val="333399"/>
                </a:solidFill>
                <a:sym typeface="Symbol" pitchFamily="18" charset="2"/>
              </a:rPr>
              <a:t>B</a:t>
            </a:r>
          </a:p>
          <a:p>
            <a:pPr algn="l">
              <a:buClrTx/>
            </a:pPr>
            <a:endParaRPr lang="en-US" altLang="zh-CN" sz="1000" baseline="-25000">
              <a:solidFill>
                <a:srgbClr val="333399"/>
              </a:solidFill>
              <a:sym typeface="Symbol" pitchFamily="18" charset="2"/>
            </a:endParaRPr>
          </a:p>
          <a:p>
            <a:pPr algn="l">
              <a:buClrTx/>
            </a:pPr>
            <a:r>
              <a:rPr lang="en-US" altLang="zh-CN" sz="2000">
                <a:solidFill>
                  <a:srgbClr val="333399"/>
                </a:solidFill>
                <a:sym typeface="Symbol" pitchFamily="18" charset="2"/>
              </a:rPr>
              <a:t>S </a:t>
            </a:r>
            <a:r>
              <a:rPr lang="en-US" altLang="zh-CN" sz="2000" i="0">
                <a:solidFill>
                  <a:srgbClr val="333399"/>
                </a:solidFill>
                <a:sym typeface="Symbol" pitchFamily="18" charset="2"/>
              </a:rPr>
              <a:t></a:t>
            </a:r>
            <a:r>
              <a:rPr lang="en-US" altLang="zh-CN" sz="2000">
                <a:solidFill>
                  <a:srgbClr val="333399"/>
                </a:solidFill>
                <a:sym typeface="Symbol" pitchFamily="18" charset="2"/>
              </a:rPr>
              <a:t> B</a:t>
            </a:r>
          </a:p>
          <a:p>
            <a:pPr algn="l">
              <a:buClrTx/>
            </a:pPr>
            <a:endParaRPr kumimoji="0" lang="en-US" altLang="zh-CN" sz="1000" b="1">
              <a:solidFill>
                <a:srgbClr val="333399"/>
              </a:solidFill>
              <a:sym typeface="Symbol" pitchFamily="18" charset="2"/>
            </a:endParaRPr>
          </a:p>
          <a:p>
            <a:pPr algn="l">
              <a:buClrTx/>
            </a:pPr>
            <a:r>
              <a:rPr lang="en-US" altLang="zh-CN" sz="2000">
                <a:solidFill>
                  <a:srgbClr val="333399"/>
                </a:solidFill>
                <a:sym typeface="Symbol" pitchFamily="18" charset="2"/>
              </a:rPr>
              <a:t>B </a:t>
            </a:r>
            <a:r>
              <a:rPr lang="en-US" altLang="zh-CN" sz="2000" i="0">
                <a:solidFill>
                  <a:srgbClr val="333399"/>
                </a:solidFill>
                <a:ea typeface="华文行楷" pitchFamily="2" charset="-122"/>
                <a:sym typeface="Symbol" pitchFamily="18" charset="2"/>
              </a:rPr>
              <a:t> </a:t>
            </a:r>
            <a:r>
              <a:rPr lang="en-US" altLang="zh-CN" sz="2000">
                <a:solidFill>
                  <a:srgbClr val="333399"/>
                </a:solidFill>
                <a:ea typeface="华文行楷" pitchFamily="2" charset="-122"/>
                <a:sym typeface="Symbol" pitchFamily="18" charset="2"/>
              </a:rPr>
              <a:t>0</a:t>
            </a:r>
          </a:p>
          <a:p>
            <a:pPr algn="l">
              <a:buClrTx/>
            </a:pPr>
            <a:endParaRPr lang="en-US" altLang="zh-CN" sz="1000" u="sng">
              <a:solidFill>
                <a:srgbClr val="333399"/>
              </a:solidFill>
              <a:ea typeface="华文行楷" pitchFamily="2" charset="-122"/>
              <a:sym typeface="Symbol" pitchFamily="18" charset="2"/>
            </a:endParaRPr>
          </a:p>
          <a:p>
            <a:pPr algn="l">
              <a:buClrTx/>
            </a:pPr>
            <a:r>
              <a:rPr lang="en-US" altLang="zh-CN" sz="2000">
                <a:solidFill>
                  <a:srgbClr val="333399"/>
                </a:solidFill>
                <a:sym typeface="Symbol" pitchFamily="18" charset="2"/>
              </a:rPr>
              <a:t>B </a:t>
            </a:r>
            <a:r>
              <a:rPr lang="en-US" altLang="zh-CN" sz="2000" i="0">
                <a:solidFill>
                  <a:srgbClr val="333399"/>
                </a:solidFill>
                <a:sym typeface="Symbol" pitchFamily="18" charset="2"/>
              </a:rPr>
              <a:t> </a:t>
            </a:r>
            <a:r>
              <a:rPr lang="en-US" altLang="zh-CN" sz="2000">
                <a:solidFill>
                  <a:srgbClr val="333399"/>
                </a:solidFill>
                <a:sym typeface="Symbol" pitchFamily="18" charset="2"/>
              </a:rPr>
              <a:t>1</a:t>
            </a:r>
          </a:p>
        </p:txBody>
      </p:sp>
      <p:sp>
        <p:nvSpPr>
          <p:cNvPr id="19466" name="Text Box 22"/>
          <p:cNvSpPr txBox="1">
            <a:spLocks noChangeArrowheads="1"/>
          </p:cNvSpPr>
          <p:nvPr/>
        </p:nvSpPr>
        <p:spPr bwMode="auto">
          <a:xfrm>
            <a:off x="2771775" y="2349500"/>
            <a:ext cx="6192838" cy="2679700"/>
          </a:xfrm>
          <a:prstGeom prst="rect">
            <a:avLst/>
          </a:prstGeom>
          <a:noFill/>
          <a:ln w="9525">
            <a:noFill/>
            <a:miter lim="800000"/>
            <a:headEnd/>
            <a:tailEnd/>
          </a:ln>
        </p:spPr>
        <p:txBody>
          <a:bodyPr>
            <a:spAutoFit/>
          </a:bodyPr>
          <a:lstStyle/>
          <a:p>
            <a:pPr algn="l">
              <a:buClrTx/>
            </a:pPr>
            <a:r>
              <a:rPr kumimoji="0" lang="zh-CN" altLang="en-US" b="1" i="0">
                <a:sym typeface="Symbol" pitchFamily="18" charset="2"/>
              </a:rPr>
              <a:t>语义动作</a:t>
            </a:r>
            <a:endParaRPr kumimoji="0" lang="zh-CN" altLang="en-US" i="0">
              <a:cs typeface="Times New Roman" pitchFamily="18" charset="0"/>
              <a:sym typeface="Symbol" pitchFamily="18" charset="2"/>
            </a:endParaRPr>
          </a:p>
          <a:p>
            <a:pPr algn="l">
              <a:buClrTx/>
            </a:pPr>
            <a:endParaRPr kumimoji="0" lang="zh-CN" altLang="en-US" sz="1000" i="0">
              <a:solidFill>
                <a:srgbClr val="333399"/>
              </a:solidFill>
              <a:cs typeface="Times New Roman" pitchFamily="18" charset="0"/>
              <a:sym typeface="Symbol" pitchFamily="18" charset="2"/>
            </a:endParaRPr>
          </a:p>
          <a:p>
            <a:pPr algn="l">
              <a:buClrTx/>
            </a:pPr>
            <a:r>
              <a:rPr lang="en-US" altLang="zh-CN" sz="2000" i="0">
                <a:solidFill>
                  <a:srgbClr val="333399"/>
                </a:solidFill>
                <a:cs typeface="Times New Roman" pitchFamily="18" charset="0"/>
                <a:sym typeface="Symbol" pitchFamily="18" charset="2"/>
              </a:rPr>
              <a:t>{ </a:t>
            </a:r>
            <a:r>
              <a:rPr lang="en-US" altLang="zh-CN" sz="2000">
                <a:solidFill>
                  <a:srgbClr val="333399"/>
                </a:solidFill>
                <a:sym typeface="Symbol" pitchFamily="18" charset="2"/>
              </a:rPr>
              <a:t>N</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a:t>
            </a:r>
            <a:r>
              <a:rPr lang="en-US" altLang="zh-CN" sz="2000">
                <a:solidFill>
                  <a:srgbClr val="333399"/>
                </a:solidFill>
                <a:sym typeface="Symbol" pitchFamily="18" charset="2"/>
              </a:rPr>
              <a:t>S</a:t>
            </a:r>
            <a:r>
              <a:rPr lang="en-US" altLang="zh-CN" sz="2000" i="0" baseline="-25000">
                <a:solidFill>
                  <a:srgbClr val="333399"/>
                </a:solidFill>
                <a:sym typeface="Symbol" pitchFamily="18" charset="2"/>
              </a:rPr>
              <a:t>1</a:t>
            </a:r>
            <a:r>
              <a:rPr lang="en-US" altLang="zh-CN" sz="2000" b="1" i="0">
                <a:solidFill>
                  <a:srgbClr val="333399"/>
                </a:solidFill>
                <a:sym typeface="Symbol" pitchFamily="18" charset="2"/>
              </a:rPr>
              <a:t>.</a:t>
            </a:r>
            <a:r>
              <a:rPr lang="en-US" altLang="zh-CN" sz="2000">
                <a:solidFill>
                  <a:srgbClr val="333399"/>
                </a:solidFill>
                <a:sym typeface="Symbol" pitchFamily="18" charset="2"/>
              </a:rPr>
              <a:t>v</a:t>
            </a:r>
            <a:r>
              <a:rPr lang="en-US" altLang="zh-CN" sz="2000" i="0">
                <a:solidFill>
                  <a:srgbClr val="333399"/>
                </a:solidFill>
              </a:rPr>
              <a:t>+</a:t>
            </a:r>
            <a:r>
              <a:rPr lang="en-US" altLang="zh-CN" sz="2000">
                <a:solidFill>
                  <a:srgbClr val="333399"/>
                </a:solidFill>
                <a:sym typeface="Symbol" pitchFamily="18" charset="2"/>
              </a:rPr>
              <a:t>S</a:t>
            </a:r>
            <a:r>
              <a:rPr lang="en-US" altLang="zh-CN" sz="2000" i="0" baseline="-25000">
                <a:solidFill>
                  <a:srgbClr val="333399"/>
                </a:solidFill>
                <a:sym typeface="Symbol" pitchFamily="18" charset="2"/>
              </a:rPr>
              <a:t>2</a:t>
            </a:r>
            <a:r>
              <a:rPr lang="en-US" altLang="zh-CN" sz="2000" b="1" i="0">
                <a:solidFill>
                  <a:srgbClr val="333399"/>
                </a:solidFill>
                <a:sym typeface="Symbol" pitchFamily="18" charset="2"/>
              </a:rPr>
              <a:t>.</a:t>
            </a:r>
            <a:r>
              <a:rPr lang="en-US" altLang="zh-CN" sz="2000">
                <a:solidFill>
                  <a:srgbClr val="333399"/>
                </a:solidFill>
                <a:sym typeface="Symbol" pitchFamily="18" charset="2"/>
              </a:rPr>
              <a:t>v</a:t>
            </a:r>
            <a:r>
              <a:rPr lang="en-US" altLang="zh-CN" sz="2000" i="0">
                <a:solidFill>
                  <a:srgbClr val="333399"/>
                </a:solidFill>
              </a:rPr>
              <a:t>; </a:t>
            </a:r>
            <a:r>
              <a:rPr lang="en-US" altLang="zh-CN" sz="2000">
                <a:solidFill>
                  <a:srgbClr val="333399"/>
                </a:solidFill>
                <a:sym typeface="Symbol" pitchFamily="18" charset="2"/>
              </a:rPr>
              <a:t>S</a:t>
            </a:r>
            <a:r>
              <a:rPr lang="en-US" altLang="zh-CN" sz="2000" i="0" baseline="-25000">
                <a:solidFill>
                  <a:srgbClr val="333399"/>
                </a:solidFill>
                <a:sym typeface="Symbol" pitchFamily="18" charset="2"/>
              </a:rPr>
              <a:t>1</a:t>
            </a:r>
            <a:r>
              <a:rPr lang="en-US" altLang="zh-CN" sz="2000" b="1" i="0">
                <a:solidFill>
                  <a:srgbClr val="333399"/>
                </a:solidFill>
                <a:sym typeface="Symbol" pitchFamily="18" charset="2"/>
              </a:rPr>
              <a:t>.</a:t>
            </a:r>
            <a:r>
              <a:rPr lang="en-US" altLang="zh-CN" sz="2000">
                <a:solidFill>
                  <a:srgbClr val="333399"/>
                </a:solidFill>
              </a:rPr>
              <a:t>f</a:t>
            </a:r>
            <a:r>
              <a:rPr lang="en-US" altLang="zh-CN" sz="2000" i="0">
                <a:solidFill>
                  <a:srgbClr val="333399"/>
                </a:solidFill>
              </a:rPr>
              <a:t> :=1; </a:t>
            </a:r>
            <a:r>
              <a:rPr lang="en-US" altLang="zh-CN" sz="2000">
                <a:solidFill>
                  <a:srgbClr val="333399"/>
                </a:solidFill>
                <a:sym typeface="Symbol" pitchFamily="18" charset="2"/>
              </a:rPr>
              <a:t>S</a:t>
            </a:r>
            <a:r>
              <a:rPr lang="en-US" altLang="zh-CN" sz="2000" i="0" baseline="-25000">
                <a:solidFill>
                  <a:srgbClr val="333399"/>
                </a:solidFill>
                <a:sym typeface="Symbol" pitchFamily="18" charset="2"/>
              </a:rPr>
              <a:t>2</a:t>
            </a:r>
            <a:r>
              <a:rPr lang="en-US" altLang="zh-CN" sz="2000" b="1" i="0">
                <a:solidFill>
                  <a:srgbClr val="333399"/>
                </a:solidFill>
                <a:sym typeface="Symbol" pitchFamily="18" charset="2"/>
              </a:rPr>
              <a:t>.</a:t>
            </a:r>
            <a:r>
              <a:rPr lang="en-US" altLang="zh-CN" sz="2000">
                <a:solidFill>
                  <a:srgbClr val="333399"/>
                </a:solidFill>
              </a:rPr>
              <a:t>f</a:t>
            </a:r>
            <a:r>
              <a:rPr lang="en-US" altLang="zh-CN" sz="2000" i="0">
                <a:solidFill>
                  <a:srgbClr val="333399"/>
                </a:solidFill>
              </a:rPr>
              <a:t> :=2</a:t>
            </a:r>
            <a:r>
              <a:rPr lang="en-US" altLang="zh-CN" sz="2000" i="0" baseline="30000">
                <a:solidFill>
                  <a:srgbClr val="333399"/>
                </a:solidFill>
              </a:rPr>
              <a:t>-</a:t>
            </a:r>
            <a:r>
              <a:rPr lang="en-US" altLang="zh-CN" sz="2000" b="1" baseline="30000">
                <a:solidFill>
                  <a:srgbClr val="333399"/>
                </a:solidFill>
                <a:sym typeface="Symbol" pitchFamily="18" charset="2"/>
              </a:rPr>
              <a:t>S</a:t>
            </a:r>
            <a:r>
              <a:rPr lang="en-US" altLang="zh-CN" sz="1400" b="1" i="0" baseline="30000">
                <a:solidFill>
                  <a:srgbClr val="333399"/>
                </a:solidFill>
                <a:sym typeface="Symbol" pitchFamily="18" charset="2"/>
              </a:rPr>
              <a:t>2</a:t>
            </a:r>
            <a:r>
              <a:rPr lang="en-US" altLang="zh-CN" sz="2000" b="1" i="0" baseline="30000">
                <a:solidFill>
                  <a:srgbClr val="333399"/>
                </a:solidFill>
                <a:sym typeface="Symbol" pitchFamily="18" charset="2"/>
              </a:rPr>
              <a:t>.</a:t>
            </a:r>
            <a:r>
              <a:rPr lang="en-US" altLang="zh-CN" sz="2000" b="1" baseline="30000">
                <a:solidFill>
                  <a:srgbClr val="333399"/>
                </a:solidFill>
              </a:rPr>
              <a:t>l</a:t>
            </a:r>
            <a:r>
              <a:rPr lang="en-US" altLang="zh-CN" sz="2000" i="0" baseline="30000">
                <a:solidFill>
                  <a:srgbClr val="333399"/>
                </a:solidFill>
              </a:rPr>
              <a:t> </a:t>
            </a:r>
            <a:r>
              <a:rPr lang="en-US" altLang="zh-CN" sz="2000" i="0">
                <a:solidFill>
                  <a:srgbClr val="333399"/>
                </a:solidFill>
                <a:sym typeface="Symbol" pitchFamily="18" charset="2"/>
              </a:rPr>
              <a:t>}</a:t>
            </a:r>
          </a:p>
          <a:p>
            <a:pPr algn="l">
              <a:buClrTx/>
            </a:pPr>
            <a:endParaRPr kumimoji="0" lang="en-US" altLang="zh-CN" sz="900" i="0">
              <a:solidFill>
                <a:srgbClr val="333399"/>
              </a:solidFill>
              <a:sym typeface="Symbol" pitchFamily="18" charset="2"/>
            </a:endParaRPr>
          </a:p>
          <a:p>
            <a:pPr algn="l">
              <a:buClrTx/>
            </a:pPr>
            <a:r>
              <a:rPr lang="en-US" altLang="zh-CN" sz="2000" i="0">
                <a:solidFill>
                  <a:srgbClr val="333399"/>
                </a:solidFill>
                <a:sym typeface="Symbol" pitchFamily="18" charset="2"/>
              </a:rPr>
              <a:t>{ </a:t>
            </a:r>
            <a:r>
              <a:rPr lang="en-US" altLang="zh-CN" sz="2000">
                <a:solidFill>
                  <a:srgbClr val="333399"/>
                </a:solidFill>
                <a:sym typeface="Symbol" pitchFamily="18" charset="2"/>
              </a:rPr>
              <a:t>S</a:t>
            </a:r>
            <a:r>
              <a:rPr lang="en-US" altLang="zh-CN" sz="2000" i="0" baseline="-25000">
                <a:solidFill>
                  <a:srgbClr val="333399"/>
                </a:solidFill>
                <a:sym typeface="Symbol" pitchFamily="18" charset="2"/>
              </a:rPr>
              <a:t>1</a:t>
            </a:r>
            <a:r>
              <a:rPr lang="en-US" altLang="zh-CN" sz="2000" b="1">
                <a:solidFill>
                  <a:srgbClr val="333399"/>
                </a:solidFill>
                <a:sym typeface="Symbol" pitchFamily="18" charset="2"/>
              </a:rPr>
              <a:t>.</a:t>
            </a:r>
            <a:r>
              <a:rPr lang="en-US" altLang="zh-CN" sz="2000">
                <a:solidFill>
                  <a:srgbClr val="333399"/>
                </a:solidFill>
                <a:sym typeface="Symbol" pitchFamily="18" charset="2"/>
              </a:rPr>
              <a:t>f </a:t>
            </a:r>
            <a:r>
              <a:rPr lang="en-US" altLang="zh-CN" sz="2000" i="0">
                <a:solidFill>
                  <a:srgbClr val="333399"/>
                </a:solidFill>
              </a:rPr>
              <a:t>:= 2</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f</a:t>
            </a:r>
            <a:r>
              <a:rPr lang="en-US" altLang="zh-CN" sz="2000" i="0">
                <a:solidFill>
                  <a:srgbClr val="333399"/>
                </a:solidFill>
              </a:rPr>
              <a:t>; </a:t>
            </a:r>
            <a:r>
              <a:rPr lang="en-US" altLang="zh-CN" sz="2000">
                <a:solidFill>
                  <a:srgbClr val="333399"/>
                </a:solidFill>
                <a:sym typeface="Symbol" pitchFamily="18" charset="2"/>
              </a:rPr>
              <a:t>B</a:t>
            </a:r>
            <a:r>
              <a:rPr lang="en-US" altLang="zh-CN" sz="2000" b="1" i="0">
                <a:solidFill>
                  <a:srgbClr val="333399"/>
                </a:solidFill>
                <a:sym typeface="Symbol" pitchFamily="18" charset="2"/>
              </a:rPr>
              <a:t>.</a:t>
            </a:r>
            <a:r>
              <a:rPr lang="en-US" altLang="zh-CN" sz="2000">
                <a:solidFill>
                  <a:srgbClr val="333399"/>
                </a:solidFill>
              </a:rPr>
              <a:t>f</a:t>
            </a:r>
            <a:r>
              <a:rPr lang="en-US" altLang="zh-CN" sz="2000" i="0">
                <a:solidFill>
                  <a:srgbClr val="333399"/>
                </a:solidFill>
              </a:rPr>
              <a:t> : =</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f</a:t>
            </a:r>
            <a:r>
              <a:rPr lang="en-US" altLang="zh-CN" sz="2000" i="0">
                <a:solidFill>
                  <a:srgbClr val="333399"/>
                </a:solidFill>
              </a:rPr>
              <a:t>; </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a:t>
            </a:r>
            <a:r>
              <a:rPr lang="en-US" altLang="zh-CN" sz="2000">
                <a:solidFill>
                  <a:srgbClr val="333399"/>
                </a:solidFill>
                <a:sym typeface="Symbol" pitchFamily="18" charset="2"/>
              </a:rPr>
              <a:t>S</a:t>
            </a:r>
            <a:r>
              <a:rPr lang="en-US" altLang="zh-CN" sz="2000" i="0" baseline="-25000">
                <a:solidFill>
                  <a:srgbClr val="333399"/>
                </a:solidFill>
                <a:sym typeface="Symbol" pitchFamily="18" charset="2"/>
              </a:rPr>
              <a:t>1</a:t>
            </a:r>
            <a:r>
              <a:rPr lang="en-US" altLang="zh-CN" sz="2000" b="1" i="0">
                <a:solidFill>
                  <a:srgbClr val="333399"/>
                </a:solidFill>
                <a:sym typeface="Symbol" pitchFamily="18" charset="2"/>
              </a:rPr>
              <a:t>.</a:t>
            </a:r>
            <a:r>
              <a:rPr lang="en-US" altLang="zh-CN" sz="2000">
                <a:solidFill>
                  <a:srgbClr val="333399"/>
                </a:solidFill>
                <a:sym typeface="Symbol" pitchFamily="18" charset="2"/>
              </a:rPr>
              <a:t>v</a:t>
            </a:r>
            <a:r>
              <a:rPr lang="en-US" altLang="zh-CN" sz="2000" i="0">
                <a:solidFill>
                  <a:srgbClr val="333399"/>
                </a:solidFill>
              </a:rPr>
              <a:t>+</a:t>
            </a:r>
            <a:r>
              <a:rPr lang="en-US" altLang="zh-CN" sz="2000">
                <a:solidFill>
                  <a:srgbClr val="333399"/>
                </a:solidFill>
                <a:sym typeface="Symbol" pitchFamily="18" charset="2"/>
              </a:rPr>
              <a:t>B</a:t>
            </a:r>
            <a:r>
              <a:rPr lang="en-US" altLang="zh-CN" sz="2000" b="1" i="0">
                <a:solidFill>
                  <a:srgbClr val="333399"/>
                </a:solidFill>
                <a:sym typeface="Symbol" pitchFamily="18" charset="2"/>
              </a:rPr>
              <a:t>.</a:t>
            </a:r>
            <a:r>
              <a:rPr lang="en-US" altLang="zh-CN" sz="2000">
                <a:solidFill>
                  <a:srgbClr val="333399"/>
                </a:solidFill>
                <a:sym typeface="Symbol" pitchFamily="18" charset="2"/>
              </a:rPr>
              <a:t>v</a:t>
            </a:r>
            <a:r>
              <a:rPr lang="en-US" altLang="zh-CN" sz="2000" i="0">
                <a:solidFill>
                  <a:srgbClr val="333399"/>
                </a:solidFill>
              </a:rPr>
              <a:t>; </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l </a:t>
            </a:r>
            <a:r>
              <a:rPr lang="en-US" altLang="zh-CN" sz="2000" i="0">
                <a:solidFill>
                  <a:srgbClr val="333399"/>
                </a:solidFill>
              </a:rPr>
              <a:t>:= </a:t>
            </a:r>
            <a:r>
              <a:rPr lang="en-US" altLang="zh-CN" sz="2000">
                <a:solidFill>
                  <a:srgbClr val="333399"/>
                </a:solidFill>
                <a:sym typeface="Symbol" pitchFamily="18" charset="2"/>
              </a:rPr>
              <a:t>S</a:t>
            </a:r>
            <a:r>
              <a:rPr lang="en-US" altLang="zh-CN" sz="2000" i="0" baseline="-25000">
                <a:solidFill>
                  <a:srgbClr val="333399"/>
                </a:solidFill>
                <a:sym typeface="Symbol" pitchFamily="18" charset="2"/>
              </a:rPr>
              <a:t>1</a:t>
            </a:r>
            <a:r>
              <a:rPr lang="en-US" altLang="zh-CN" sz="2000" b="1" i="0">
                <a:solidFill>
                  <a:srgbClr val="333399"/>
                </a:solidFill>
                <a:sym typeface="Symbol" pitchFamily="18" charset="2"/>
              </a:rPr>
              <a:t>.</a:t>
            </a:r>
            <a:r>
              <a:rPr lang="en-US" altLang="zh-CN" sz="2000">
                <a:solidFill>
                  <a:srgbClr val="333399"/>
                </a:solidFill>
                <a:sym typeface="Symbol" pitchFamily="18" charset="2"/>
              </a:rPr>
              <a:t>l </a:t>
            </a:r>
            <a:r>
              <a:rPr lang="en-US" altLang="zh-CN" sz="2000" i="0">
                <a:solidFill>
                  <a:srgbClr val="333399"/>
                </a:solidFill>
              </a:rPr>
              <a:t>+1 </a:t>
            </a:r>
            <a:r>
              <a:rPr lang="en-US" altLang="zh-CN" sz="2000" i="0">
                <a:solidFill>
                  <a:srgbClr val="333399"/>
                </a:solidFill>
                <a:sym typeface="Symbol" pitchFamily="18" charset="2"/>
              </a:rPr>
              <a:t>}</a:t>
            </a:r>
          </a:p>
          <a:p>
            <a:pPr algn="l">
              <a:buClrTx/>
            </a:pPr>
            <a:endParaRPr lang="en-US" altLang="zh-CN" sz="900" i="0">
              <a:solidFill>
                <a:srgbClr val="333399"/>
              </a:solidFill>
              <a:sym typeface="Symbol" pitchFamily="18" charset="2"/>
            </a:endParaRPr>
          </a:p>
          <a:p>
            <a:pPr algn="l">
              <a:buClrTx/>
            </a:pPr>
            <a:r>
              <a:rPr lang="en-US" altLang="zh-CN" sz="2000" i="0">
                <a:solidFill>
                  <a:srgbClr val="333399"/>
                </a:solidFill>
                <a:sym typeface="Symbol" pitchFamily="18" charset="2"/>
              </a:rPr>
              <a:t>{ </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l </a:t>
            </a:r>
            <a:r>
              <a:rPr lang="en-US" altLang="zh-CN" sz="2000" i="0">
                <a:solidFill>
                  <a:srgbClr val="333399"/>
                </a:solidFill>
              </a:rPr>
              <a:t>:= 1 ; </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a:t>
            </a:r>
            <a:r>
              <a:rPr lang="en-US" altLang="zh-CN" sz="2000">
                <a:solidFill>
                  <a:srgbClr val="333399"/>
                </a:solidFill>
                <a:sym typeface="Symbol" pitchFamily="18" charset="2"/>
              </a:rPr>
              <a:t>B</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a:t>
            </a:r>
            <a:r>
              <a:rPr lang="en-US" altLang="zh-CN" sz="2000">
                <a:solidFill>
                  <a:srgbClr val="333399"/>
                </a:solidFill>
                <a:sym typeface="Symbol" pitchFamily="18" charset="2"/>
              </a:rPr>
              <a:t>B</a:t>
            </a:r>
            <a:r>
              <a:rPr lang="en-US" altLang="zh-CN" sz="2000" b="1">
                <a:solidFill>
                  <a:srgbClr val="333399"/>
                </a:solidFill>
                <a:sym typeface="Symbol" pitchFamily="18" charset="2"/>
              </a:rPr>
              <a:t>.</a:t>
            </a:r>
            <a:r>
              <a:rPr lang="en-US" altLang="zh-CN" sz="2000">
                <a:solidFill>
                  <a:srgbClr val="333399"/>
                </a:solidFill>
                <a:sym typeface="Symbol" pitchFamily="18" charset="2"/>
              </a:rPr>
              <a:t>f </a:t>
            </a:r>
            <a:r>
              <a:rPr lang="en-US" altLang="zh-CN" sz="2000" i="0">
                <a:solidFill>
                  <a:srgbClr val="333399"/>
                </a:solidFill>
              </a:rPr>
              <a:t>:= </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f</a:t>
            </a:r>
            <a:r>
              <a:rPr lang="en-US" altLang="zh-CN" sz="2000" i="0">
                <a:solidFill>
                  <a:srgbClr val="333399"/>
                </a:solidFill>
              </a:rPr>
              <a:t> </a:t>
            </a:r>
            <a:r>
              <a:rPr lang="en-US" altLang="zh-CN" sz="2000" i="0">
                <a:solidFill>
                  <a:srgbClr val="333399"/>
                </a:solidFill>
                <a:sym typeface="Symbol" pitchFamily="18" charset="2"/>
              </a:rPr>
              <a:t>}</a:t>
            </a:r>
          </a:p>
          <a:p>
            <a:pPr algn="l">
              <a:buClrTx/>
            </a:pPr>
            <a:endParaRPr lang="en-US" altLang="zh-CN" sz="900" i="0">
              <a:solidFill>
                <a:srgbClr val="333399"/>
              </a:solidFill>
              <a:sym typeface="Symbol" pitchFamily="18" charset="2"/>
            </a:endParaRPr>
          </a:p>
          <a:p>
            <a:pPr algn="l">
              <a:buClrTx/>
            </a:pPr>
            <a:r>
              <a:rPr lang="en-US" altLang="zh-CN" sz="2000" i="0">
                <a:solidFill>
                  <a:srgbClr val="333399"/>
                </a:solidFill>
                <a:sym typeface="Symbol" pitchFamily="18" charset="2"/>
              </a:rPr>
              <a:t>{ </a:t>
            </a:r>
            <a:r>
              <a:rPr lang="en-US" altLang="zh-CN" sz="2000">
                <a:solidFill>
                  <a:srgbClr val="333399"/>
                </a:solidFill>
                <a:sym typeface="Symbol" pitchFamily="18" charset="2"/>
              </a:rPr>
              <a:t>B</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0 </a:t>
            </a:r>
            <a:r>
              <a:rPr lang="en-US" altLang="zh-CN" sz="2000" i="0">
                <a:solidFill>
                  <a:srgbClr val="333399"/>
                </a:solidFill>
                <a:sym typeface="Symbol" pitchFamily="18" charset="2"/>
              </a:rPr>
              <a:t>}</a:t>
            </a:r>
          </a:p>
          <a:p>
            <a:pPr algn="l">
              <a:buClrTx/>
            </a:pPr>
            <a:endParaRPr lang="en-US" altLang="zh-CN" sz="900" i="0">
              <a:solidFill>
                <a:srgbClr val="333399"/>
              </a:solidFill>
              <a:sym typeface="Symbol" pitchFamily="18" charset="2"/>
            </a:endParaRPr>
          </a:p>
          <a:p>
            <a:pPr algn="l">
              <a:buClrTx/>
            </a:pPr>
            <a:r>
              <a:rPr lang="en-US" altLang="zh-CN" sz="2000" i="0">
                <a:solidFill>
                  <a:srgbClr val="333399"/>
                </a:solidFill>
                <a:sym typeface="Symbol" pitchFamily="18" charset="2"/>
              </a:rPr>
              <a:t>{ </a:t>
            </a:r>
            <a:r>
              <a:rPr lang="en-US" altLang="zh-CN" sz="2000">
                <a:solidFill>
                  <a:srgbClr val="333399"/>
                </a:solidFill>
                <a:sym typeface="Symbol" pitchFamily="18" charset="2"/>
              </a:rPr>
              <a:t>B</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a:t>
            </a:r>
            <a:r>
              <a:rPr lang="en-US" altLang="zh-CN" sz="2000">
                <a:solidFill>
                  <a:srgbClr val="333399"/>
                </a:solidFill>
                <a:sym typeface="Symbol" pitchFamily="18" charset="2"/>
              </a:rPr>
              <a:t>B</a:t>
            </a:r>
            <a:r>
              <a:rPr lang="en-US" altLang="zh-CN" sz="2000" b="1" i="0">
                <a:solidFill>
                  <a:srgbClr val="333399"/>
                </a:solidFill>
                <a:sym typeface="Symbol" pitchFamily="18" charset="2"/>
              </a:rPr>
              <a:t>.</a:t>
            </a:r>
            <a:r>
              <a:rPr lang="en-US" altLang="zh-CN" sz="2000">
                <a:solidFill>
                  <a:srgbClr val="333399"/>
                </a:solidFill>
              </a:rPr>
              <a:t>f</a:t>
            </a:r>
            <a:r>
              <a:rPr lang="en-US" altLang="zh-CN" sz="2000" i="0">
                <a:solidFill>
                  <a:srgbClr val="333399"/>
                </a:solidFill>
              </a:rPr>
              <a:t> </a:t>
            </a:r>
            <a:r>
              <a:rPr lang="en-US" altLang="zh-CN" sz="2000" i="0">
                <a:solidFill>
                  <a:srgbClr val="333399"/>
                </a:solidFill>
                <a:sym typeface="Symbol" pitchFamily="18" charset="2"/>
              </a:rPr>
              <a:t>}</a:t>
            </a:r>
          </a:p>
        </p:txBody>
      </p:sp>
      <p:sp>
        <p:nvSpPr>
          <p:cNvPr id="522263" name="Rectangle 23"/>
          <p:cNvSpPr>
            <a:spLocks noChangeArrowheads="1"/>
          </p:cNvSpPr>
          <p:nvPr/>
        </p:nvSpPr>
        <p:spPr bwMode="auto">
          <a:xfrm>
            <a:off x="1042988" y="5157788"/>
            <a:ext cx="7921625" cy="615553"/>
          </a:xfrm>
          <a:prstGeom prst="rect">
            <a:avLst/>
          </a:prstGeom>
          <a:noFill/>
          <a:ln w="9525">
            <a:noFill/>
            <a:miter lim="800000"/>
            <a:headEnd/>
            <a:tailEnd/>
          </a:ln>
        </p:spPr>
        <p:txBody>
          <a:bodyPr>
            <a:spAutoFit/>
          </a:bodyPr>
          <a:lstStyle/>
          <a:p>
            <a:pPr algn="l">
              <a:buClrTx/>
              <a:buFont typeface="Symbol" pitchFamily="18" charset="2"/>
              <a:buNone/>
            </a:pPr>
            <a:r>
              <a:rPr lang="zh-CN" altLang="en-US" b="1" i="0" dirty="0">
                <a:solidFill>
                  <a:srgbClr val="333399"/>
                </a:solidFill>
                <a:latin typeface="楷体_GB2312" pitchFamily="49" charset="-122"/>
              </a:rPr>
              <a:t>该属性文法可用于将二进制</a:t>
            </a:r>
            <a:r>
              <a:rPr lang="zh-CN" altLang="en-US" b="1" i="0" dirty="0">
                <a:solidFill>
                  <a:srgbClr val="333399"/>
                </a:solidFill>
              </a:rPr>
              <a:t>无符号</a:t>
            </a:r>
            <a:r>
              <a:rPr lang="zh-CN" altLang="en-US" b="1" i="0" dirty="0">
                <a:solidFill>
                  <a:srgbClr val="333399"/>
                </a:solidFill>
                <a:latin typeface="楷体_GB2312" pitchFamily="49" charset="-122"/>
              </a:rPr>
              <a:t>小数转化为十进制小数</a:t>
            </a:r>
          </a:p>
          <a:p>
            <a:pPr algn="l">
              <a:buClrTx/>
              <a:buFont typeface="Symbol" pitchFamily="18" charset="2"/>
              <a:buNone/>
            </a:pPr>
            <a:endParaRPr lang="zh-CN" altLang="en-US" sz="1000" b="1" i="0" dirty="0">
              <a:solidFill>
                <a:srgbClr val="333399"/>
              </a:solidFill>
              <a:latin typeface="楷体_GB2312" pitchFamily="49" charset="-122"/>
            </a:endParaRPr>
          </a:p>
        </p:txBody>
      </p:sp>
      <p:sp>
        <p:nvSpPr>
          <p:cNvPr id="12" name="Rectangle 29"/>
          <p:cNvSpPr>
            <a:spLocks noChangeArrowheads="1"/>
          </p:cNvSpPr>
          <p:nvPr/>
        </p:nvSpPr>
        <p:spPr bwMode="auto">
          <a:xfrm>
            <a:off x="1549400" y="188913"/>
            <a:ext cx="4030712" cy="646331"/>
          </a:xfrm>
          <a:prstGeom prst="rect">
            <a:avLst/>
          </a:prstGeom>
          <a:noFill/>
          <a:ln w="9525" algn="ctr">
            <a:noFill/>
            <a:miter lim="800000"/>
            <a:headEnd/>
            <a:tailEnd/>
          </a:ln>
        </p:spPr>
        <p:txBody>
          <a:bodyPr wrap="square">
            <a:spAutoFit/>
          </a:bodyPr>
          <a:lstStyle/>
          <a:p>
            <a:pPr algn="l">
              <a:lnSpc>
                <a:spcPct val="90000"/>
              </a:lnSpc>
              <a:buClrTx/>
              <a:buFontTx/>
              <a:buNone/>
            </a:pPr>
            <a:r>
              <a:rPr lang="en-US" altLang="zh-CN" sz="4000" b="1" i="0" dirty="0">
                <a:ea typeface="华文行楷" pitchFamily="2" charset="-122"/>
              </a:rPr>
              <a:t>7.2</a:t>
            </a:r>
            <a:r>
              <a:rPr lang="zh-CN" altLang="en-US" sz="4000" b="1" i="0" dirty="0">
                <a:ea typeface="华文行楷" pitchFamily="2" charset="-122"/>
              </a:rPr>
              <a:t>属性文法</a:t>
            </a: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
        <p:nvSpPr>
          <p:cNvPr id="20483" name="Text Box 154"/>
          <p:cNvSpPr txBox="1">
            <a:spLocks noChangeArrowheads="1"/>
          </p:cNvSpPr>
          <p:nvPr/>
        </p:nvSpPr>
        <p:spPr bwMode="auto">
          <a:xfrm>
            <a:off x="685800" y="1327150"/>
            <a:ext cx="8458200" cy="1098550"/>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楷体_GB2312" pitchFamily="49" charset="-122"/>
              </a:rPr>
              <a:t> </a:t>
            </a:r>
            <a:r>
              <a:rPr lang="zh-CN" altLang="en-US" sz="2800" b="1" i="0">
                <a:latin typeface="楷体_GB2312" pitchFamily="49" charset="-122"/>
              </a:rPr>
              <a:t>基于属性文法的语义计算</a:t>
            </a:r>
            <a:endParaRPr lang="zh-CN" altLang="en-US" sz="2800" b="1" i="0">
              <a:solidFill>
                <a:srgbClr val="333399"/>
              </a:solidFill>
              <a:latin typeface="Times New Roman" pitchFamily="18" charset="0"/>
            </a:endParaRPr>
          </a:p>
          <a:p>
            <a:pPr algn="l">
              <a:buClrTx/>
            </a:pPr>
            <a:endParaRPr lang="zh-CN" altLang="en-US" sz="1000" b="1" i="0">
              <a:solidFill>
                <a:srgbClr val="333399"/>
              </a:solidFill>
              <a:latin typeface="Times New Roman" pitchFamily="18" charset="0"/>
            </a:endParaRPr>
          </a:p>
          <a:p>
            <a:pPr algn="l">
              <a:buClrTx/>
            </a:pPr>
            <a:r>
              <a:rPr lang="zh-CN" altLang="en-US" sz="2800" b="1" i="0">
                <a:solidFill>
                  <a:srgbClr val="333399"/>
                </a:solidFill>
                <a:latin typeface="Times New Roman" pitchFamily="18" charset="0"/>
              </a:rPr>
              <a:t>      计算方法分两类</a:t>
            </a:r>
            <a:r>
              <a:rPr lang="zh-CN" altLang="en-US" sz="2800" b="1" i="0">
                <a:solidFill>
                  <a:srgbClr val="333399"/>
                </a:solidFill>
                <a:latin typeface="楷体_GB2312" pitchFamily="49" charset="-122"/>
              </a:rPr>
              <a:t>：</a:t>
            </a:r>
          </a:p>
        </p:txBody>
      </p:sp>
      <p:sp>
        <p:nvSpPr>
          <p:cNvPr id="20484" name="Rectangle 155"/>
          <p:cNvSpPr>
            <a:spLocks noChangeArrowheads="1"/>
          </p:cNvSpPr>
          <p:nvPr/>
        </p:nvSpPr>
        <p:spPr bwMode="auto">
          <a:xfrm>
            <a:off x="1104900" y="2565400"/>
            <a:ext cx="7200900" cy="2071688"/>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楷体_GB2312" pitchFamily="49" charset="-122"/>
              </a:rPr>
              <a:t> </a:t>
            </a:r>
            <a:r>
              <a:rPr lang="zh-CN" altLang="en-US" b="1" i="0">
                <a:latin typeface="Times New Roman" pitchFamily="18" charset="0"/>
              </a:rPr>
              <a:t>树遍历方法</a:t>
            </a:r>
          </a:p>
          <a:p>
            <a:pPr algn="l">
              <a:buClrTx/>
              <a:buFont typeface="Symbol" pitchFamily="18" charset="2"/>
              <a:buNone/>
            </a:pPr>
            <a:endParaRPr lang="zh-CN" altLang="en-US" sz="1000" b="1" i="0">
              <a:latin typeface="Times New Roman" pitchFamily="18" charset="0"/>
            </a:endParaRPr>
          </a:p>
          <a:p>
            <a:pPr algn="l">
              <a:buClrTx/>
              <a:buFont typeface="Symbol" pitchFamily="18" charset="2"/>
              <a:buNone/>
            </a:pPr>
            <a:r>
              <a:rPr lang="zh-CN" altLang="en-US" b="1" i="0">
                <a:latin typeface="Times New Roman" pitchFamily="18" charset="0"/>
              </a:rPr>
              <a:t>    </a:t>
            </a:r>
            <a:r>
              <a:rPr lang="zh-CN" altLang="en-US" b="1" i="0">
                <a:solidFill>
                  <a:srgbClr val="333399"/>
                </a:solidFill>
                <a:latin typeface="Times New Roman" pitchFamily="18" charset="0"/>
                <a:hlinkClick r:id="rId2" action="ppaction://hlinksldjump"/>
              </a:rPr>
              <a:t>通过遍历分析树进行属性计算 </a:t>
            </a:r>
            <a:endParaRPr lang="zh-CN" altLang="en-US" b="1" i="0">
              <a:solidFill>
                <a:srgbClr val="333399"/>
              </a:solidFill>
              <a:latin typeface="Times New Roman" pitchFamily="18" charset="0"/>
            </a:endParaRPr>
          </a:p>
          <a:p>
            <a:pPr algn="l">
              <a:buClrTx/>
              <a:buFont typeface="Symbol" pitchFamily="18" charset="2"/>
              <a:buNone/>
            </a:pPr>
            <a:endParaRPr lang="zh-CN" altLang="en-US" sz="1000" b="1" i="0">
              <a:solidFill>
                <a:srgbClr val="333399"/>
              </a:solidFill>
              <a:latin typeface="Times New Roman" pitchFamily="18" charset="0"/>
            </a:endParaRPr>
          </a:p>
          <a:p>
            <a:pPr algn="l">
              <a:buClrTx/>
              <a:buFont typeface="Symbol" pitchFamily="18" charset="2"/>
              <a:buChar char="-"/>
            </a:pPr>
            <a:r>
              <a:rPr lang="zh-CN" altLang="en-US" sz="2800" b="1" i="0">
                <a:latin typeface="Times New Roman" pitchFamily="18" charset="0"/>
              </a:rPr>
              <a:t> </a:t>
            </a:r>
            <a:r>
              <a:rPr lang="zh-CN" altLang="en-US" b="1" i="0">
                <a:latin typeface="Times New Roman" pitchFamily="18" charset="0"/>
              </a:rPr>
              <a:t>单遍的方法</a:t>
            </a:r>
          </a:p>
          <a:p>
            <a:pPr algn="l">
              <a:buClrTx/>
              <a:buFont typeface="Symbol" pitchFamily="18" charset="2"/>
              <a:buChar char="-"/>
            </a:pPr>
            <a:endParaRPr lang="zh-CN" altLang="en-US" sz="1000" b="1" i="0"/>
          </a:p>
          <a:p>
            <a:pPr algn="l">
              <a:buClrTx/>
              <a:buFont typeface="Symbol" pitchFamily="18" charset="2"/>
              <a:buNone/>
            </a:pPr>
            <a:r>
              <a:rPr lang="zh-CN" altLang="en-US" b="1" i="0">
                <a:solidFill>
                  <a:srgbClr val="333399"/>
                </a:solidFill>
                <a:latin typeface="Times New Roman" pitchFamily="18" charset="0"/>
              </a:rPr>
              <a:t>    </a:t>
            </a:r>
            <a:r>
              <a:rPr lang="zh-CN" altLang="en-US" b="1" i="0">
                <a:solidFill>
                  <a:srgbClr val="333399"/>
                </a:solidFill>
                <a:latin typeface="Times New Roman" pitchFamily="18" charset="0"/>
                <a:hlinkClick r:id="rId3" action="ppaction://hlinksldjump"/>
              </a:rPr>
              <a:t>语法分析遍的同时进行属性计算</a:t>
            </a:r>
            <a:r>
              <a:rPr lang="zh-CN" altLang="en-US" b="1" i="0">
                <a:solidFill>
                  <a:srgbClr val="333399"/>
                </a:solidFill>
                <a:hlinkClick r:id="rId3" action="ppaction://hlinksldjump"/>
              </a:rPr>
              <a:t> </a:t>
            </a:r>
            <a:endParaRPr lang="zh-CN" altLang="en-US" b="1" i="0">
              <a:solidFill>
                <a:srgbClr val="333399"/>
              </a:solidFill>
            </a:endParaRPr>
          </a:p>
        </p:txBody>
      </p:sp>
      <p:sp>
        <p:nvSpPr>
          <p:cNvPr id="20485" name="AutoShape 16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0486" name="AutoShape 16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0487" name="AutoShape 16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0488" name="AutoShape 16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96"/>
          <p:cNvSpPr txBox="1">
            <a:spLocks noChangeArrowheads="1"/>
          </p:cNvSpPr>
          <p:nvPr/>
        </p:nvSpPr>
        <p:spPr bwMode="auto">
          <a:xfrm>
            <a:off x="768350" y="132715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楷体_GB2312" pitchFamily="49" charset="-122"/>
              </a:rPr>
              <a:t> </a:t>
            </a:r>
            <a:r>
              <a:rPr lang="zh-CN" altLang="en-US" sz="2800" b="1" i="0">
                <a:latin typeface="楷体_GB2312" pitchFamily="49" charset="-122"/>
              </a:rPr>
              <a:t>基于</a:t>
            </a:r>
            <a:r>
              <a:rPr lang="zh-CN" altLang="en-US" sz="2800" b="1" i="0">
                <a:latin typeface="Times New Roman" pitchFamily="18" charset="0"/>
              </a:rPr>
              <a:t>树遍历方法</a:t>
            </a:r>
            <a:r>
              <a:rPr lang="zh-CN" altLang="en-US" sz="2800" b="1" i="0">
                <a:latin typeface="楷体_GB2312" pitchFamily="49" charset="-122"/>
              </a:rPr>
              <a:t>的语义计算</a:t>
            </a:r>
            <a:endParaRPr lang="zh-CN" altLang="en-US" sz="2800" b="1" i="0">
              <a:solidFill>
                <a:srgbClr val="333399"/>
              </a:solidFill>
              <a:latin typeface="楷体_GB2312" pitchFamily="49" charset="-122"/>
            </a:endParaRPr>
          </a:p>
        </p:txBody>
      </p:sp>
      <p:sp>
        <p:nvSpPr>
          <p:cNvPr id="21507" name="Rectangle 97"/>
          <p:cNvSpPr>
            <a:spLocks noChangeArrowheads="1"/>
          </p:cNvSpPr>
          <p:nvPr/>
        </p:nvSpPr>
        <p:spPr bwMode="auto">
          <a:xfrm>
            <a:off x="1104900" y="2057400"/>
            <a:ext cx="7200900" cy="3447098"/>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dirty="0">
                <a:latin typeface="楷体_GB2312" pitchFamily="49" charset="-122"/>
              </a:rPr>
              <a:t> </a:t>
            </a:r>
            <a:r>
              <a:rPr lang="zh-CN" altLang="en-US" b="1" i="0" dirty="0">
                <a:latin typeface="Times New Roman" pitchFamily="18" charset="0"/>
              </a:rPr>
              <a:t>步骤</a:t>
            </a:r>
          </a:p>
          <a:p>
            <a:pPr algn="l">
              <a:buClrTx/>
              <a:buFont typeface="Symbol" pitchFamily="18" charset="2"/>
              <a:buNone/>
            </a:pPr>
            <a:endParaRPr lang="zh-CN" altLang="en-US" sz="1000" b="1" i="0" dirty="0">
              <a:latin typeface="Times New Roman" pitchFamily="18" charset="0"/>
            </a:endParaRPr>
          </a:p>
          <a:p>
            <a:pPr marL="914400" lvl="1" indent="-457200" algn="l">
              <a:buClrTx/>
              <a:buFont typeface="+mj-lt"/>
              <a:buAutoNum type="arabicPeriod"/>
            </a:pPr>
            <a:r>
              <a:rPr lang="zh-CN" altLang="en-US" b="1" i="0" dirty="0">
                <a:latin typeface="Times New Roman" pitchFamily="18" charset="0"/>
              </a:rPr>
              <a:t> </a:t>
            </a:r>
            <a:r>
              <a:rPr lang="zh-CN" altLang="en-US" sz="2000" b="1" i="0" dirty="0">
                <a:solidFill>
                  <a:srgbClr val="333399"/>
                </a:solidFill>
                <a:latin typeface="Times New Roman" pitchFamily="18" charset="0"/>
              </a:rPr>
              <a:t>构造输入串的语法分析树</a:t>
            </a:r>
          </a:p>
          <a:p>
            <a:pPr marL="914400" lvl="1" indent="-457200" algn="l">
              <a:buClrTx/>
              <a:buFont typeface="+mj-lt"/>
              <a:buAutoNum type="arabicPeriod"/>
            </a:pPr>
            <a:r>
              <a:rPr lang="zh-CN" altLang="en-US" sz="2000" b="1" i="0" dirty="0">
                <a:latin typeface="Times New Roman" pitchFamily="18" charset="0"/>
              </a:rPr>
              <a:t> </a:t>
            </a:r>
            <a:r>
              <a:rPr lang="zh-CN" altLang="en-US" sz="2000" b="1" i="0" dirty="0">
                <a:solidFill>
                  <a:srgbClr val="333399"/>
                </a:solidFill>
                <a:latin typeface="Times New Roman" pitchFamily="18" charset="0"/>
              </a:rPr>
              <a:t>构造依赖图</a:t>
            </a:r>
          </a:p>
          <a:p>
            <a:pPr marL="914400" lvl="1" indent="-457200" algn="l">
              <a:buClrTx/>
              <a:buFont typeface="+mj-lt"/>
              <a:buAutoNum type="arabicPeriod"/>
            </a:pPr>
            <a:r>
              <a:rPr lang="zh-CN" altLang="en-US" sz="2000" b="1" i="0" dirty="0">
                <a:latin typeface="Times New Roman" pitchFamily="18" charset="0"/>
              </a:rPr>
              <a:t> </a:t>
            </a:r>
            <a:r>
              <a:rPr lang="zh-CN" altLang="en-US" sz="2000" b="1" i="0" dirty="0">
                <a:solidFill>
                  <a:srgbClr val="333399"/>
                </a:solidFill>
                <a:latin typeface="Times New Roman" pitchFamily="18" charset="0"/>
              </a:rPr>
              <a:t>若该依赖图是无圈的，则按造此无圈图的一种拓扑排序遍历分析树，计算所有属性</a:t>
            </a:r>
          </a:p>
          <a:p>
            <a:pPr lvl="1" algn="l">
              <a:buClrTx/>
              <a:buFontTx/>
              <a:buNone/>
            </a:pPr>
            <a:endParaRPr lang="zh-CN" altLang="en-US" sz="2000" b="1" i="0" dirty="0">
              <a:solidFill>
                <a:srgbClr val="333399"/>
              </a:solidFill>
              <a:latin typeface="Times New Roman" pitchFamily="18" charset="0"/>
            </a:endParaRPr>
          </a:p>
          <a:p>
            <a:pPr lvl="1" algn="l">
              <a:buClrTx/>
              <a:buFontTx/>
              <a:buNone/>
            </a:pPr>
            <a:r>
              <a:rPr lang="zh-CN" altLang="en-US" sz="2000" b="1" i="0" dirty="0">
                <a:latin typeface="Times New Roman" pitchFamily="18" charset="0"/>
              </a:rPr>
              <a:t>注：</a:t>
            </a:r>
            <a:r>
              <a:rPr lang="zh-CN" altLang="en-US" sz="2000" b="1" i="0" dirty="0">
                <a:solidFill>
                  <a:srgbClr val="333399"/>
                </a:solidFill>
                <a:latin typeface="Times New Roman" pitchFamily="18" charset="0"/>
              </a:rPr>
              <a:t>若依赖图含有圈，则相应的属性文法不可采用这种方法进行语义计算，此类属性文法不是良定义的</a:t>
            </a:r>
            <a:r>
              <a:rPr lang="en-US" altLang="zh-CN" sz="2000" b="1" i="0" dirty="0">
                <a:solidFill>
                  <a:srgbClr val="333399"/>
                </a:solidFill>
                <a:latin typeface="Times New Roman" pitchFamily="18" charset="0"/>
              </a:rPr>
              <a:t>. </a:t>
            </a:r>
            <a:r>
              <a:rPr lang="zh-CN" altLang="en-US" sz="2000" b="1" i="0" dirty="0">
                <a:solidFill>
                  <a:srgbClr val="333399"/>
                </a:solidFill>
                <a:latin typeface="Times New Roman" pitchFamily="18" charset="0"/>
              </a:rPr>
              <a:t>所谓</a:t>
            </a:r>
            <a:r>
              <a:rPr lang="zh-CN" altLang="en-US" sz="2000" b="1" i="0" dirty="0">
                <a:latin typeface="Times New Roman" pitchFamily="18" charset="0"/>
              </a:rPr>
              <a:t>良定义的属性文法</a:t>
            </a:r>
            <a:r>
              <a:rPr lang="zh-CN" altLang="en-US" sz="2000" b="1" i="0" dirty="0">
                <a:solidFill>
                  <a:srgbClr val="333399"/>
                </a:solidFill>
                <a:latin typeface="Times New Roman" pitchFamily="18" charset="0"/>
              </a:rPr>
              <a:t>，当且仅当它的规则集合能够为所有分析树中的属性集确定唯一的值集。</a:t>
            </a:r>
          </a:p>
        </p:txBody>
      </p:sp>
      <p:sp>
        <p:nvSpPr>
          <p:cNvPr id="21508" name="AutoShape 9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1509" name="AutoShape 9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1510" name="AutoShape 10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1511" name="AutoShape 10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1512" name="Rectangle 102"/>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3"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4"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5"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6" name="Text Box 14">
            <a:hlinkClick r:id="rId2" action="ppaction://hlinksldjump"/>
          </p:cNvPr>
          <p:cNvSpPr txBox="1">
            <a:spLocks noChangeArrowheads="1"/>
          </p:cNvSpPr>
          <p:nvPr/>
        </p:nvSpPr>
        <p:spPr bwMode="auto">
          <a:xfrm>
            <a:off x="695326" y="4174370"/>
            <a:ext cx="7561262" cy="641350"/>
          </a:xfrm>
          <a:prstGeom prst="rect">
            <a:avLst/>
          </a:prstGeom>
          <a:noFill/>
          <a:ln w="9525">
            <a:noFill/>
            <a:miter lim="800000"/>
            <a:headEnd/>
            <a:tailEnd/>
          </a:ln>
        </p:spPr>
        <p:txBody>
          <a:bodyPr>
            <a:spAutoFit/>
          </a:bodyPr>
          <a:lstStyle/>
          <a:p>
            <a:pPr algn="l">
              <a:buFont typeface="Wingdings" pitchFamily="2" charset="2"/>
              <a:buChar char="²"/>
            </a:pPr>
            <a:r>
              <a:rPr lang="en-US" altLang="zh-CN" sz="3600" b="1" i="0" dirty="0">
                <a:latin typeface="楷体_GB2312" pitchFamily="49" charset="-122"/>
              </a:rPr>
              <a:t> </a:t>
            </a:r>
            <a:r>
              <a:rPr lang="zh-CN" altLang="en-US" sz="3600" b="1" i="0" dirty="0">
                <a:latin typeface="楷体_GB2312" pitchFamily="49" charset="-122"/>
              </a:rPr>
              <a:t>语法制导的</a:t>
            </a:r>
            <a:r>
              <a:rPr lang="zh-CN" altLang="en-US" sz="3600" b="1" i="0" dirty="0">
                <a:solidFill>
                  <a:srgbClr val="FF0000"/>
                </a:solidFill>
                <a:latin typeface="楷体_GB2312" pitchFamily="49" charset="-122"/>
              </a:rPr>
              <a:t>语义计算 </a:t>
            </a:r>
          </a:p>
        </p:txBody>
      </p:sp>
      <p:sp>
        <p:nvSpPr>
          <p:cNvPr id="5127" name="Rectangle 18"/>
          <p:cNvSpPr>
            <a:spLocks noChangeArrowheads="1"/>
          </p:cNvSpPr>
          <p:nvPr/>
        </p:nvSpPr>
        <p:spPr bwMode="auto">
          <a:xfrm>
            <a:off x="1524000" y="188913"/>
            <a:ext cx="4776192" cy="646331"/>
          </a:xfrm>
          <a:prstGeom prst="rect">
            <a:avLst/>
          </a:prstGeom>
          <a:noFill/>
          <a:ln w="9525" algn="ctr">
            <a:noFill/>
            <a:miter lim="800000"/>
            <a:headEnd/>
            <a:tailEnd/>
          </a:ln>
        </p:spPr>
        <p:txBody>
          <a:bodyPr wrap="square">
            <a:spAutoFit/>
          </a:bodyPr>
          <a:lstStyle/>
          <a:p>
            <a:pPr>
              <a:lnSpc>
                <a:spcPct val="90000"/>
              </a:lnSpc>
              <a:buClrTx/>
            </a:pPr>
            <a:r>
              <a:rPr lang="zh-CN" altLang="en-US" sz="4000" b="1" i="0" dirty="0">
                <a:ea typeface="华文行楷" pitchFamily="2" charset="-122"/>
              </a:rPr>
              <a:t>第</a:t>
            </a:r>
            <a:r>
              <a:rPr lang="en-US" altLang="zh-CN" sz="4000" b="1" i="0" dirty="0">
                <a:ea typeface="华文行楷" pitchFamily="2" charset="-122"/>
              </a:rPr>
              <a:t>7</a:t>
            </a:r>
            <a:r>
              <a:rPr lang="zh-CN" altLang="en-US" sz="4000" b="1" i="0" dirty="0">
                <a:ea typeface="华文行楷" pitchFamily="2" charset="-122"/>
              </a:rPr>
              <a:t>章      本讲导引</a:t>
            </a:r>
          </a:p>
        </p:txBody>
      </p:sp>
      <p:sp>
        <p:nvSpPr>
          <p:cNvPr id="8" name="Rectangle 28"/>
          <p:cNvSpPr>
            <a:spLocks noChangeArrowheads="1"/>
          </p:cNvSpPr>
          <p:nvPr/>
        </p:nvSpPr>
        <p:spPr bwMode="auto">
          <a:xfrm>
            <a:off x="1376931" y="2132856"/>
            <a:ext cx="7659565" cy="1938992"/>
          </a:xfrm>
          <a:prstGeom prst="rect">
            <a:avLst/>
          </a:prstGeom>
          <a:noFill/>
          <a:ln w="9525">
            <a:noFill/>
            <a:miter lim="800000"/>
            <a:headEnd/>
            <a:tailEnd/>
          </a:ln>
        </p:spPr>
        <p:txBody>
          <a:bodyPr wrap="square">
            <a:spAutoFit/>
          </a:bodyPr>
          <a:lstStyle/>
          <a:p>
            <a:pPr algn="l">
              <a:buClrTx/>
              <a:buFont typeface="Symbol" pitchFamily="18" charset="2"/>
              <a:buChar char="-"/>
            </a:pPr>
            <a:r>
              <a:rPr lang="en-US" altLang="zh-CN" sz="2800" b="1" i="0" dirty="0"/>
              <a:t>  </a:t>
            </a:r>
            <a:r>
              <a:rPr lang="zh-CN" altLang="en-US" sz="2800" b="1" i="0" dirty="0"/>
              <a:t>词法分析</a:t>
            </a:r>
            <a:r>
              <a:rPr lang="en-US" altLang="zh-CN" sz="2800" b="1" i="0" dirty="0"/>
              <a:t>=》</a:t>
            </a:r>
            <a:r>
              <a:rPr lang="zh-CN" altLang="en-US" sz="2800" b="1" i="0" dirty="0"/>
              <a:t>语法分析</a:t>
            </a:r>
            <a:r>
              <a:rPr lang="en-US" altLang="zh-CN" sz="2800" b="1" i="0" dirty="0"/>
              <a:t>=》</a:t>
            </a:r>
            <a:r>
              <a:rPr lang="zh-CN" altLang="en-US" sz="2800" b="1" i="0" dirty="0">
                <a:solidFill>
                  <a:srgbClr val="FF0000"/>
                </a:solidFill>
              </a:rPr>
              <a:t>语义分析</a:t>
            </a:r>
            <a:endParaRPr lang="en-US" altLang="zh-CN" sz="2800" b="1" i="0" dirty="0">
              <a:solidFill>
                <a:srgbClr val="FF0000"/>
              </a:solidFill>
            </a:endParaRPr>
          </a:p>
          <a:p>
            <a:pPr algn="l">
              <a:buClrTx/>
              <a:buFont typeface="Symbol" pitchFamily="18" charset="2"/>
              <a:buChar char="-"/>
            </a:pPr>
            <a:r>
              <a:rPr lang="zh-CN" altLang="en-US" sz="2800" b="1" i="0" dirty="0">
                <a:solidFill>
                  <a:srgbClr val="FF0000"/>
                </a:solidFill>
              </a:rPr>
              <a:t>  语义分析</a:t>
            </a:r>
            <a:endParaRPr lang="zh-CN" altLang="en-US" sz="2800" b="1" i="0" dirty="0"/>
          </a:p>
          <a:p>
            <a:pPr algn="l">
              <a:buClrTx/>
              <a:buFont typeface="Symbol" pitchFamily="18" charset="2"/>
              <a:buNone/>
            </a:pPr>
            <a:endParaRPr lang="zh-CN" altLang="en-US" sz="1000" b="1" i="0" dirty="0"/>
          </a:p>
          <a:p>
            <a:pPr algn="l"/>
            <a:r>
              <a:rPr lang="zh-CN" altLang="en-US" b="1" i="0" dirty="0">
                <a:solidFill>
                  <a:srgbClr val="333399"/>
                </a:solidFill>
              </a:rPr>
              <a:t>     </a:t>
            </a:r>
            <a:r>
              <a:rPr lang="zh-CN" altLang="en-US" sz="2000" b="1" i="0" dirty="0">
                <a:solidFill>
                  <a:srgbClr val="333399"/>
                </a:solidFill>
              </a:rPr>
              <a:t>静态语义分析</a:t>
            </a:r>
            <a:r>
              <a:rPr lang="en-US" altLang="zh-CN" sz="2000" b="1" i="0" dirty="0">
                <a:solidFill>
                  <a:srgbClr val="333399"/>
                </a:solidFill>
              </a:rPr>
              <a:t>——</a:t>
            </a:r>
            <a:r>
              <a:rPr lang="zh-CN" altLang="en-US" sz="2000" b="1" i="0" dirty="0">
                <a:solidFill>
                  <a:srgbClr val="333399"/>
                </a:solidFill>
              </a:rPr>
              <a:t>静态一致性检查（如数据类型检查）</a:t>
            </a:r>
            <a:endParaRPr lang="en-US" altLang="zh-CN" sz="2000" b="1" i="0" dirty="0">
              <a:solidFill>
                <a:srgbClr val="333399"/>
              </a:solidFill>
            </a:endParaRPr>
          </a:p>
          <a:p>
            <a:pPr algn="l"/>
            <a:r>
              <a:rPr lang="en-US" altLang="zh-CN" sz="2000" b="1" i="0" dirty="0">
                <a:solidFill>
                  <a:srgbClr val="333399"/>
                </a:solidFill>
              </a:rPr>
              <a:t>      </a:t>
            </a:r>
            <a:r>
              <a:rPr lang="zh-CN" altLang="en-US" sz="2000" b="1" i="0" dirty="0">
                <a:solidFill>
                  <a:srgbClr val="333399"/>
                </a:solidFill>
              </a:rPr>
              <a:t>中间代码生成</a:t>
            </a:r>
            <a:r>
              <a:rPr lang="en-US" altLang="zh-CN" sz="2000" b="1" i="0" dirty="0">
                <a:solidFill>
                  <a:srgbClr val="333399"/>
                </a:solidFill>
              </a:rPr>
              <a:t>——</a:t>
            </a:r>
            <a:r>
              <a:rPr lang="zh-CN" altLang="en-US" sz="2000" b="1" i="0" dirty="0">
                <a:solidFill>
                  <a:srgbClr val="333399"/>
                </a:solidFill>
              </a:rPr>
              <a:t>更低级别的动态语义诠释</a:t>
            </a:r>
          </a:p>
          <a:p>
            <a:pPr algn="l">
              <a:buClrTx/>
              <a:buFont typeface="Symbol" pitchFamily="18" charset="2"/>
              <a:buNone/>
            </a:pPr>
            <a:endParaRPr lang="zh-CN" altLang="en-US" sz="1000" b="1" i="0" dirty="0">
              <a:solidFill>
                <a:srgbClr val="333399"/>
              </a:solidFill>
            </a:endParaRPr>
          </a:p>
        </p:txBody>
      </p:sp>
      <p:sp>
        <p:nvSpPr>
          <p:cNvPr id="9" name="Text Box 23">
            <a:hlinkClick r:id="rId3" action="ppaction://hlinksldjump"/>
          </p:cNvPr>
          <p:cNvSpPr txBox="1">
            <a:spLocks noChangeArrowheads="1"/>
          </p:cNvSpPr>
          <p:nvPr/>
        </p:nvSpPr>
        <p:spPr bwMode="auto">
          <a:xfrm>
            <a:off x="868001" y="1288223"/>
            <a:ext cx="5176838" cy="646331"/>
          </a:xfrm>
          <a:prstGeom prst="rect">
            <a:avLst/>
          </a:prstGeom>
          <a:noFill/>
          <a:ln w="9525">
            <a:noFill/>
            <a:miter lim="800000"/>
            <a:headEnd/>
            <a:tailEnd/>
          </a:ln>
        </p:spPr>
        <p:txBody>
          <a:bodyPr>
            <a:spAutoFit/>
          </a:bodyPr>
          <a:lstStyle/>
          <a:p>
            <a:pPr algn="l">
              <a:buFont typeface="Wingdings" pitchFamily="2" charset="2"/>
              <a:buChar char="²"/>
            </a:pPr>
            <a:r>
              <a:rPr lang="zh-CN" altLang="en-US" sz="3600" b="1" i="0" dirty="0">
                <a:latin typeface="楷体_GB2312" pitchFamily="49" charset="-122"/>
              </a:rPr>
              <a:t> 语义分析</a:t>
            </a:r>
          </a:p>
        </p:txBody>
      </p:sp>
      <p:sp>
        <p:nvSpPr>
          <p:cNvPr id="10" name="Rectangle 28"/>
          <p:cNvSpPr>
            <a:spLocks noChangeArrowheads="1"/>
          </p:cNvSpPr>
          <p:nvPr/>
        </p:nvSpPr>
        <p:spPr bwMode="auto">
          <a:xfrm>
            <a:off x="1466625" y="5013176"/>
            <a:ext cx="7309869" cy="1323439"/>
          </a:xfrm>
          <a:prstGeom prst="rect">
            <a:avLst/>
          </a:prstGeom>
          <a:noFill/>
          <a:ln w="9525">
            <a:noFill/>
            <a:miter lim="800000"/>
            <a:headEnd/>
            <a:tailEnd/>
          </a:ln>
        </p:spPr>
        <p:txBody>
          <a:bodyPr wrap="square">
            <a:spAutoFit/>
          </a:bodyPr>
          <a:lstStyle/>
          <a:p>
            <a:pPr algn="l">
              <a:buClrTx/>
              <a:buFont typeface="Symbol" pitchFamily="18" charset="2"/>
              <a:buChar char="-"/>
            </a:pPr>
            <a:r>
              <a:rPr lang="zh-CN" altLang="en-US" sz="2000" b="1" i="0" dirty="0">
                <a:solidFill>
                  <a:srgbClr val="333399"/>
                </a:solidFill>
              </a:rPr>
              <a:t>语义计算：语义分析及翻译过程的实现，涉及语义</a:t>
            </a:r>
            <a:r>
              <a:rPr lang="zh-CN" altLang="en-US" sz="2000" b="1" i="0" dirty="0">
                <a:solidFill>
                  <a:srgbClr val="FF0000"/>
                </a:solidFill>
              </a:rPr>
              <a:t>计算规则</a:t>
            </a:r>
            <a:r>
              <a:rPr lang="zh-CN" altLang="en-US" sz="2000" b="1" i="0" dirty="0">
                <a:solidFill>
                  <a:srgbClr val="333399"/>
                </a:solidFill>
              </a:rPr>
              <a:t>及</a:t>
            </a:r>
            <a:r>
              <a:rPr lang="zh-CN" altLang="en-US" sz="2000" b="1" i="0" dirty="0">
                <a:solidFill>
                  <a:srgbClr val="FF0000"/>
                </a:solidFill>
              </a:rPr>
              <a:t>计算过程</a:t>
            </a:r>
            <a:r>
              <a:rPr lang="zh-CN" altLang="en-US" sz="2000" b="1" i="0" dirty="0">
                <a:solidFill>
                  <a:srgbClr val="333399"/>
                </a:solidFill>
              </a:rPr>
              <a:t>的定义</a:t>
            </a:r>
            <a:endParaRPr lang="en-US" altLang="zh-CN" sz="2000" b="1" i="0" dirty="0"/>
          </a:p>
          <a:p>
            <a:pPr algn="l">
              <a:buClrTx/>
              <a:buFont typeface="Symbol" pitchFamily="18" charset="2"/>
              <a:buChar char="-"/>
            </a:pPr>
            <a:r>
              <a:rPr lang="en-US" altLang="zh-CN" sz="2000" b="1" i="0" dirty="0"/>
              <a:t> </a:t>
            </a:r>
            <a:r>
              <a:rPr lang="zh-CN" altLang="en-US" sz="2000" b="1" i="0" dirty="0">
                <a:solidFill>
                  <a:srgbClr val="333399"/>
                </a:solidFill>
              </a:rPr>
              <a:t>经典的方法</a:t>
            </a:r>
            <a:r>
              <a:rPr lang="en-US" altLang="zh-CN" sz="2000" b="1" i="0" dirty="0">
                <a:solidFill>
                  <a:srgbClr val="333399"/>
                </a:solidFill>
              </a:rPr>
              <a:t>——</a:t>
            </a:r>
            <a:r>
              <a:rPr lang="zh-CN" altLang="en-US" sz="2000" b="1" i="0" dirty="0">
                <a:solidFill>
                  <a:srgbClr val="333399"/>
                </a:solidFill>
              </a:rPr>
              <a:t>语法制导的翻译：由语法分析程序的分析过程</a:t>
            </a:r>
            <a:r>
              <a:rPr lang="zh-CN" altLang="en-US" sz="2000" b="1" i="0" dirty="0">
                <a:solidFill>
                  <a:srgbClr val="FF0000"/>
                </a:solidFill>
              </a:rPr>
              <a:t>主导</a:t>
            </a:r>
            <a:r>
              <a:rPr lang="zh-CN" altLang="en-US" sz="2000" b="1" i="0" dirty="0">
                <a:solidFill>
                  <a:srgbClr val="333399"/>
                </a:solidFill>
              </a:rPr>
              <a:t>语义分析及翻译的语义计算过程</a:t>
            </a:r>
            <a:endParaRPr lang="en-US" altLang="zh-CN" sz="2000" b="1" i="0" dirty="0">
              <a:solidFill>
                <a:srgbClr val="333399"/>
              </a:solidFill>
            </a:endParaRPr>
          </a:p>
        </p:txBody>
      </p:sp>
    </p:spTree>
    <p:extLst>
      <p:ext uri="{BB962C8B-B14F-4D97-AF65-F5344CB8AC3E}">
        <p14:creationId xmlns:p14="http://schemas.microsoft.com/office/powerpoint/2010/main" val="3265217476"/>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4"/>
          <p:cNvSpPr txBox="1">
            <a:spLocks noChangeArrowheads="1"/>
          </p:cNvSpPr>
          <p:nvPr/>
        </p:nvSpPr>
        <p:spPr bwMode="auto">
          <a:xfrm>
            <a:off x="395536" y="1167135"/>
            <a:ext cx="8596064" cy="461665"/>
          </a:xfrm>
          <a:prstGeom prst="rect">
            <a:avLst/>
          </a:prstGeom>
          <a:noFill/>
          <a:ln w="9525">
            <a:noFill/>
            <a:miter lim="800000"/>
            <a:headEnd/>
            <a:tailEnd/>
          </a:ln>
        </p:spPr>
        <p:txBody>
          <a:bodyPr wrap="square">
            <a:spAutoFit/>
          </a:bodyPr>
          <a:lstStyle/>
          <a:p>
            <a:pPr algn="l">
              <a:buClrTx/>
            </a:pPr>
            <a:r>
              <a:rPr lang="zh-CN" altLang="en-US" b="1" i="0" dirty="0">
                <a:latin typeface="Times New Roman" pitchFamily="18" charset="0"/>
              </a:rPr>
              <a:t>依赖图</a:t>
            </a:r>
            <a:r>
              <a:rPr lang="zh-CN" altLang="en-US" b="1" i="0" dirty="0">
                <a:solidFill>
                  <a:srgbClr val="333399"/>
                </a:solidFill>
              </a:rPr>
              <a:t>是一个有向图，用来描述分析树中的属性间的依赖关系</a:t>
            </a:r>
          </a:p>
        </p:txBody>
      </p:sp>
      <p:sp>
        <p:nvSpPr>
          <p:cNvPr id="22531" name="Rectangle 15"/>
          <p:cNvSpPr>
            <a:spLocks noChangeArrowheads="1"/>
          </p:cNvSpPr>
          <p:nvPr/>
        </p:nvSpPr>
        <p:spPr bwMode="auto">
          <a:xfrm>
            <a:off x="914400" y="1700808"/>
            <a:ext cx="8077200" cy="4031873"/>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dirty="0">
                <a:latin typeface="楷体_GB2312" pitchFamily="49" charset="-122"/>
              </a:rPr>
              <a:t> </a:t>
            </a:r>
            <a:r>
              <a:rPr lang="zh-CN" altLang="en-US" b="1" i="0" dirty="0">
                <a:latin typeface="楷体_GB2312" pitchFamily="49" charset="-122"/>
              </a:rPr>
              <a:t>构造算法</a:t>
            </a:r>
            <a:endParaRPr lang="zh-CN" altLang="en-US" b="1" i="0" dirty="0">
              <a:latin typeface="Times New Roman" pitchFamily="18" charset="0"/>
            </a:endParaRPr>
          </a:p>
          <a:p>
            <a:pPr algn="l">
              <a:buClrTx/>
              <a:buFont typeface="Symbol" pitchFamily="18" charset="2"/>
              <a:buNone/>
            </a:pPr>
            <a:endParaRPr lang="zh-CN" altLang="en-US" sz="1000" b="1" i="0" dirty="0">
              <a:solidFill>
                <a:schemeClr val="tx1"/>
              </a:solidFill>
              <a:latin typeface="Times New Roman" pitchFamily="18" charset="0"/>
              <a:ea typeface="宋体" pitchFamily="2" charset="-122"/>
            </a:endParaRPr>
          </a:p>
          <a:p>
            <a:pPr algn="l">
              <a:buClrTx/>
              <a:buFont typeface="Symbol" pitchFamily="18" charset="2"/>
              <a:buNone/>
            </a:pPr>
            <a:r>
              <a:rPr lang="zh-CN" altLang="en-US" b="1" i="0" dirty="0">
                <a:solidFill>
                  <a:schemeClr val="tx1"/>
                </a:solidFill>
                <a:ea typeface="宋体" pitchFamily="2" charset="-122"/>
              </a:rPr>
              <a:t>   </a:t>
            </a:r>
            <a:r>
              <a:rPr lang="zh-CN" altLang="en-US" sz="2000" b="1" i="0" dirty="0">
                <a:solidFill>
                  <a:schemeClr val="tx1"/>
                </a:solidFill>
                <a:ea typeface="宋体" pitchFamily="2" charset="-122"/>
              </a:rPr>
              <a:t> </a:t>
            </a:r>
            <a:r>
              <a:rPr lang="en-US" altLang="zh-CN" sz="2000" b="1" i="0" dirty="0">
                <a:solidFill>
                  <a:srgbClr val="333399"/>
                </a:solidFill>
              </a:rPr>
              <a:t>for </a:t>
            </a:r>
            <a:r>
              <a:rPr lang="zh-CN" altLang="en-US" sz="2000" b="1" i="0" dirty="0">
                <a:solidFill>
                  <a:srgbClr val="333399"/>
                </a:solidFill>
              </a:rPr>
              <a:t>分析树中每一个结点</a:t>
            </a:r>
            <a:r>
              <a:rPr lang="en-US" altLang="zh-CN" sz="2000" b="1" i="0" dirty="0">
                <a:solidFill>
                  <a:srgbClr val="333399"/>
                </a:solidFill>
              </a:rPr>
              <a:t>n  do</a:t>
            </a:r>
          </a:p>
          <a:p>
            <a:pPr algn="l">
              <a:lnSpc>
                <a:spcPct val="90000"/>
              </a:lnSpc>
              <a:spcBef>
                <a:spcPct val="20000"/>
              </a:spcBef>
              <a:buClrTx/>
              <a:buFontTx/>
              <a:buNone/>
            </a:pPr>
            <a:r>
              <a:rPr lang="en-US" altLang="zh-CN" sz="2000" b="1" i="0" dirty="0">
                <a:solidFill>
                  <a:srgbClr val="333399"/>
                </a:solidFill>
              </a:rPr>
              <a:t>        for </a:t>
            </a:r>
            <a:r>
              <a:rPr lang="zh-CN" altLang="en-US" sz="2000" b="1" i="0" dirty="0">
                <a:solidFill>
                  <a:srgbClr val="333399"/>
                </a:solidFill>
              </a:rPr>
              <a:t>结点</a:t>
            </a:r>
            <a:r>
              <a:rPr lang="en-US" altLang="zh-CN" sz="2000" b="1" i="0" dirty="0">
                <a:solidFill>
                  <a:srgbClr val="333399"/>
                </a:solidFill>
              </a:rPr>
              <a:t>n</a:t>
            </a:r>
            <a:r>
              <a:rPr lang="zh-CN" altLang="en-US" sz="2000" b="1" i="0" dirty="0">
                <a:solidFill>
                  <a:srgbClr val="333399"/>
                </a:solidFill>
              </a:rPr>
              <a:t>所用产生式的每个语义规则中涉及的每一个属性</a:t>
            </a:r>
            <a:r>
              <a:rPr lang="en-US" altLang="zh-CN" sz="2000" b="1" i="0" dirty="0">
                <a:solidFill>
                  <a:srgbClr val="333399"/>
                </a:solidFill>
              </a:rPr>
              <a:t>a  do</a:t>
            </a:r>
          </a:p>
          <a:p>
            <a:pPr algn="l">
              <a:lnSpc>
                <a:spcPct val="90000"/>
              </a:lnSpc>
              <a:spcBef>
                <a:spcPct val="20000"/>
              </a:spcBef>
              <a:buClrTx/>
              <a:buFontTx/>
              <a:buNone/>
            </a:pPr>
            <a:r>
              <a:rPr lang="en-US" altLang="zh-CN" sz="2000" b="1" i="0" dirty="0">
                <a:solidFill>
                  <a:srgbClr val="333399"/>
                </a:solidFill>
              </a:rPr>
              <a:t>             </a:t>
            </a:r>
            <a:r>
              <a:rPr lang="zh-CN" altLang="en-US" sz="2000" b="1" i="0" dirty="0">
                <a:solidFill>
                  <a:srgbClr val="333399"/>
                </a:solidFill>
              </a:rPr>
              <a:t>为</a:t>
            </a:r>
            <a:r>
              <a:rPr lang="en-US" altLang="zh-CN" sz="2000" b="1" i="0" dirty="0">
                <a:solidFill>
                  <a:srgbClr val="333399"/>
                </a:solidFill>
              </a:rPr>
              <a:t>a</a:t>
            </a:r>
            <a:r>
              <a:rPr lang="zh-CN" altLang="en-US" sz="2000" b="1" i="0" dirty="0">
                <a:solidFill>
                  <a:srgbClr val="333399"/>
                </a:solidFill>
              </a:rPr>
              <a:t>在依赖图中建立一个结点；</a:t>
            </a:r>
          </a:p>
          <a:p>
            <a:pPr algn="l">
              <a:lnSpc>
                <a:spcPct val="90000"/>
              </a:lnSpc>
              <a:spcBef>
                <a:spcPct val="20000"/>
              </a:spcBef>
              <a:buClrTx/>
              <a:buFontTx/>
              <a:buNone/>
            </a:pPr>
            <a:r>
              <a:rPr lang="zh-CN" altLang="en-US" sz="2000" b="1" i="0" dirty="0">
                <a:solidFill>
                  <a:srgbClr val="333399"/>
                </a:solidFill>
              </a:rPr>
              <a:t>        </a:t>
            </a:r>
            <a:r>
              <a:rPr lang="en-US" altLang="zh-CN" sz="2000" b="1" i="0" dirty="0">
                <a:solidFill>
                  <a:srgbClr val="333399"/>
                </a:solidFill>
              </a:rPr>
              <a:t>for </a:t>
            </a:r>
            <a:r>
              <a:rPr lang="zh-CN" altLang="en-US" sz="2000" b="1" i="0" dirty="0">
                <a:solidFill>
                  <a:srgbClr val="333399"/>
                </a:solidFill>
              </a:rPr>
              <a:t>结点</a:t>
            </a:r>
            <a:r>
              <a:rPr lang="en-US" altLang="zh-CN" sz="2000" b="1" i="0" dirty="0">
                <a:solidFill>
                  <a:srgbClr val="333399"/>
                </a:solidFill>
              </a:rPr>
              <a:t>n</a:t>
            </a:r>
            <a:r>
              <a:rPr lang="zh-CN" altLang="en-US" sz="2000" b="1" i="0" dirty="0">
                <a:solidFill>
                  <a:srgbClr val="333399"/>
                </a:solidFill>
              </a:rPr>
              <a:t>所用产生式中每个形如</a:t>
            </a:r>
            <a:r>
              <a:rPr lang="en-US" altLang="zh-CN" sz="2000" b="1" i="0" dirty="0">
                <a:solidFill>
                  <a:srgbClr val="333399"/>
                </a:solidFill>
              </a:rPr>
              <a:t>f(c</a:t>
            </a:r>
            <a:r>
              <a:rPr lang="en-US" altLang="zh-CN" sz="2000" b="1" i="0" baseline="-25000" dirty="0">
                <a:solidFill>
                  <a:srgbClr val="333399"/>
                </a:solidFill>
              </a:rPr>
              <a:t>1</a:t>
            </a:r>
            <a:r>
              <a:rPr lang="en-US" altLang="zh-CN" sz="2000" b="1" i="0" dirty="0">
                <a:solidFill>
                  <a:srgbClr val="333399"/>
                </a:solidFill>
              </a:rPr>
              <a:t>,c</a:t>
            </a:r>
            <a:r>
              <a:rPr lang="en-US" altLang="zh-CN" sz="2000" b="1" i="0" baseline="-25000" dirty="0">
                <a:solidFill>
                  <a:srgbClr val="333399"/>
                </a:solidFill>
              </a:rPr>
              <a:t>2</a:t>
            </a:r>
            <a:r>
              <a:rPr lang="en-US" altLang="zh-CN" sz="2000" b="1" i="0" dirty="0">
                <a:solidFill>
                  <a:srgbClr val="333399"/>
                </a:solidFill>
              </a:rPr>
              <a:t>,…</a:t>
            </a:r>
            <a:r>
              <a:rPr lang="en-US" altLang="zh-CN" sz="2000" b="1" i="0" dirty="0" err="1">
                <a:solidFill>
                  <a:srgbClr val="333399"/>
                </a:solidFill>
              </a:rPr>
              <a:t>c</a:t>
            </a:r>
            <a:r>
              <a:rPr lang="en-US" altLang="zh-CN" sz="2000" b="1" i="0" baseline="-25000" dirty="0" err="1">
                <a:solidFill>
                  <a:srgbClr val="333399"/>
                </a:solidFill>
              </a:rPr>
              <a:t>k</a:t>
            </a:r>
            <a:r>
              <a:rPr lang="en-US" altLang="zh-CN" sz="2000" b="1" i="0" dirty="0">
                <a:solidFill>
                  <a:srgbClr val="333399"/>
                </a:solidFill>
              </a:rPr>
              <a:t>)</a:t>
            </a:r>
            <a:r>
              <a:rPr lang="zh-CN" altLang="en-US" sz="2000" b="1" i="0" dirty="0">
                <a:solidFill>
                  <a:srgbClr val="333399"/>
                </a:solidFill>
              </a:rPr>
              <a:t>的语义规则 </a:t>
            </a:r>
            <a:r>
              <a:rPr lang="en-US" altLang="zh-CN" sz="2000" b="1" i="0" dirty="0">
                <a:solidFill>
                  <a:srgbClr val="333399"/>
                </a:solidFill>
              </a:rPr>
              <a:t>do</a:t>
            </a:r>
          </a:p>
          <a:p>
            <a:pPr algn="l">
              <a:lnSpc>
                <a:spcPct val="90000"/>
              </a:lnSpc>
              <a:spcBef>
                <a:spcPct val="20000"/>
              </a:spcBef>
              <a:buClrTx/>
              <a:buFontTx/>
              <a:buNone/>
            </a:pPr>
            <a:r>
              <a:rPr lang="en-US" altLang="zh-CN" sz="2000" b="1" i="0" dirty="0">
                <a:solidFill>
                  <a:srgbClr val="333399"/>
                </a:solidFill>
              </a:rPr>
              <a:t>             </a:t>
            </a:r>
            <a:r>
              <a:rPr lang="zh-CN" altLang="en-US" sz="2000" b="1" i="0" dirty="0">
                <a:solidFill>
                  <a:srgbClr val="333399"/>
                </a:solidFill>
              </a:rPr>
              <a:t>为该规则在依赖图中也建立一个结点（称为虚结点）；</a:t>
            </a:r>
          </a:p>
          <a:p>
            <a:pPr algn="l">
              <a:lnSpc>
                <a:spcPct val="90000"/>
              </a:lnSpc>
              <a:spcBef>
                <a:spcPct val="20000"/>
              </a:spcBef>
              <a:buClrTx/>
              <a:buFontTx/>
              <a:buNone/>
            </a:pPr>
            <a:r>
              <a:rPr lang="zh-CN" altLang="en-US" sz="2000" b="1" i="0" dirty="0">
                <a:solidFill>
                  <a:srgbClr val="333399"/>
                </a:solidFill>
              </a:rPr>
              <a:t>    </a:t>
            </a:r>
            <a:r>
              <a:rPr lang="en-US" altLang="zh-CN" sz="2000" b="1" i="0" dirty="0">
                <a:solidFill>
                  <a:srgbClr val="333399"/>
                </a:solidFill>
              </a:rPr>
              <a:t>for </a:t>
            </a:r>
            <a:r>
              <a:rPr lang="zh-CN" altLang="en-US" sz="2000" b="1" i="0" dirty="0">
                <a:solidFill>
                  <a:srgbClr val="333399"/>
                </a:solidFill>
              </a:rPr>
              <a:t>分析树中每一个结点</a:t>
            </a:r>
            <a:r>
              <a:rPr lang="en-US" altLang="zh-CN" sz="2000" b="1" i="0" dirty="0">
                <a:solidFill>
                  <a:srgbClr val="333399"/>
                </a:solidFill>
              </a:rPr>
              <a:t>n    do</a:t>
            </a:r>
          </a:p>
          <a:p>
            <a:pPr algn="l">
              <a:lnSpc>
                <a:spcPct val="90000"/>
              </a:lnSpc>
              <a:spcBef>
                <a:spcPct val="20000"/>
              </a:spcBef>
              <a:buClrTx/>
              <a:buFontTx/>
              <a:buNone/>
            </a:pPr>
            <a:r>
              <a:rPr lang="en-US" altLang="zh-CN" sz="2000" b="1" i="0" dirty="0">
                <a:solidFill>
                  <a:srgbClr val="333399"/>
                </a:solidFill>
              </a:rPr>
              <a:t>        for </a:t>
            </a:r>
            <a:r>
              <a:rPr lang="zh-CN" altLang="en-US" sz="2000" b="1" i="0" dirty="0">
                <a:solidFill>
                  <a:srgbClr val="333399"/>
                </a:solidFill>
              </a:rPr>
              <a:t>结点</a:t>
            </a:r>
            <a:r>
              <a:rPr lang="en-US" altLang="zh-CN" sz="2000" b="1" i="0" dirty="0">
                <a:solidFill>
                  <a:srgbClr val="333399"/>
                </a:solidFill>
              </a:rPr>
              <a:t>n</a:t>
            </a:r>
            <a:r>
              <a:rPr lang="zh-CN" altLang="en-US" sz="2000" b="1" i="0" dirty="0">
                <a:solidFill>
                  <a:srgbClr val="333399"/>
                </a:solidFill>
              </a:rPr>
              <a:t>所用产生式对应的每个语义规则  </a:t>
            </a:r>
            <a:r>
              <a:rPr lang="en-US" altLang="zh-CN" sz="2000" b="1" i="0" dirty="0">
                <a:solidFill>
                  <a:srgbClr val="333399"/>
                </a:solidFill>
              </a:rPr>
              <a:t>b:=f(c</a:t>
            </a:r>
            <a:r>
              <a:rPr lang="en-US" altLang="zh-CN" sz="2000" b="1" i="0" baseline="-25000" dirty="0">
                <a:solidFill>
                  <a:srgbClr val="333399"/>
                </a:solidFill>
              </a:rPr>
              <a:t>1</a:t>
            </a:r>
            <a:r>
              <a:rPr lang="en-US" altLang="zh-CN" sz="2000" b="1" i="0" dirty="0">
                <a:solidFill>
                  <a:srgbClr val="333399"/>
                </a:solidFill>
              </a:rPr>
              <a:t>,c</a:t>
            </a:r>
            <a:r>
              <a:rPr lang="en-US" altLang="zh-CN" sz="2000" b="1" i="0" baseline="-25000" dirty="0">
                <a:solidFill>
                  <a:srgbClr val="333399"/>
                </a:solidFill>
              </a:rPr>
              <a:t>2</a:t>
            </a:r>
            <a:r>
              <a:rPr lang="en-US" altLang="zh-CN" sz="2000" b="1" i="0" dirty="0">
                <a:solidFill>
                  <a:srgbClr val="333399"/>
                </a:solidFill>
              </a:rPr>
              <a:t>,…</a:t>
            </a:r>
            <a:r>
              <a:rPr lang="en-US" altLang="zh-CN" sz="2000" b="1" i="0" dirty="0" err="1">
                <a:solidFill>
                  <a:srgbClr val="333399"/>
                </a:solidFill>
              </a:rPr>
              <a:t>c</a:t>
            </a:r>
            <a:r>
              <a:rPr lang="en-US" altLang="zh-CN" sz="2000" b="1" i="0" baseline="-25000" dirty="0" err="1">
                <a:solidFill>
                  <a:srgbClr val="333399"/>
                </a:solidFill>
              </a:rPr>
              <a:t>k</a:t>
            </a:r>
            <a:r>
              <a:rPr lang="en-US" altLang="zh-CN" sz="2000" b="1" i="0" dirty="0">
                <a:solidFill>
                  <a:srgbClr val="333399"/>
                </a:solidFill>
              </a:rPr>
              <a:t>) do</a:t>
            </a:r>
          </a:p>
          <a:p>
            <a:pPr algn="l">
              <a:lnSpc>
                <a:spcPct val="90000"/>
              </a:lnSpc>
              <a:spcBef>
                <a:spcPct val="20000"/>
              </a:spcBef>
              <a:buClrTx/>
              <a:buFontTx/>
              <a:buNone/>
            </a:pPr>
            <a:r>
              <a:rPr lang="en-US" altLang="zh-CN" sz="2000" b="1" i="0" dirty="0">
                <a:solidFill>
                  <a:srgbClr val="333399"/>
                </a:solidFill>
              </a:rPr>
              <a:t>             </a:t>
            </a:r>
            <a:r>
              <a:rPr lang="zh-CN" altLang="en-US" sz="2000" b="1" i="0" dirty="0">
                <a:solidFill>
                  <a:srgbClr val="333399"/>
                </a:solidFill>
              </a:rPr>
              <a:t>（可以只是</a:t>
            </a:r>
            <a:r>
              <a:rPr lang="en-US" altLang="zh-CN" sz="2000" b="1" i="0" dirty="0">
                <a:solidFill>
                  <a:srgbClr val="333399"/>
                </a:solidFill>
              </a:rPr>
              <a:t>f(c</a:t>
            </a:r>
            <a:r>
              <a:rPr lang="en-US" altLang="zh-CN" sz="2000" b="1" i="0" baseline="-25000" dirty="0">
                <a:solidFill>
                  <a:srgbClr val="333399"/>
                </a:solidFill>
              </a:rPr>
              <a:t>1</a:t>
            </a:r>
            <a:r>
              <a:rPr lang="en-US" altLang="zh-CN" sz="2000" b="1" i="0" dirty="0">
                <a:solidFill>
                  <a:srgbClr val="333399"/>
                </a:solidFill>
              </a:rPr>
              <a:t>,c</a:t>
            </a:r>
            <a:r>
              <a:rPr lang="en-US" altLang="zh-CN" sz="2000" b="1" i="0" baseline="-25000" dirty="0">
                <a:solidFill>
                  <a:srgbClr val="333399"/>
                </a:solidFill>
              </a:rPr>
              <a:t>2</a:t>
            </a:r>
            <a:r>
              <a:rPr lang="en-US" altLang="zh-CN" sz="2000" b="1" i="0" dirty="0">
                <a:solidFill>
                  <a:srgbClr val="333399"/>
                </a:solidFill>
              </a:rPr>
              <a:t>,…</a:t>
            </a:r>
            <a:r>
              <a:rPr lang="en-US" altLang="zh-CN" sz="2000" b="1" i="0" dirty="0" err="1">
                <a:solidFill>
                  <a:srgbClr val="333399"/>
                </a:solidFill>
              </a:rPr>
              <a:t>c</a:t>
            </a:r>
            <a:r>
              <a:rPr lang="en-US" altLang="zh-CN" sz="2000" b="1" i="0" baseline="-25000" dirty="0" err="1">
                <a:solidFill>
                  <a:srgbClr val="333399"/>
                </a:solidFill>
              </a:rPr>
              <a:t>k</a:t>
            </a:r>
            <a:r>
              <a:rPr lang="en-US" altLang="zh-CN" sz="2000" b="1" i="0" dirty="0">
                <a:solidFill>
                  <a:srgbClr val="333399"/>
                </a:solidFill>
              </a:rPr>
              <a:t>) </a:t>
            </a:r>
            <a:r>
              <a:rPr lang="zh-CN" altLang="en-US" sz="2000" b="1" i="0" dirty="0">
                <a:solidFill>
                  <a:srgbClr val="333399"/>
                </a:solidFill>
              </a:rPr>
              <a:t>，此时</a:t>
            </a:r>
            <a:r>
              <a:rPr lang="en-US" altLang="zh-CN" sz="2000" b="1" i="0" dirty="0">
                <a:solidFill>
                  <a:srgbClr val="333399"/>
                </a:solidFill>
              </a:rPr>
              <a:t>b</a:t>
            </a:r>
            <a:r>
              <a:rPr lang="zh-CN" altLang="en-US" sz="2000" b="1" i="0" dirty="0">
                <a:solidFill>
                  <a:srgbClr val="333399"/>
                </a:solidFill>
              </a:rPr>
              <a:t>结点为一个虚结点）</a:t>
            </a:r>
          </a:p>
          <a:p>
            <a:pPr algn="l">
              <a:lnSpc>
                <a:spcPct val="90000"/>
              </a:lnSpc>
              <a:spcBef>
                <a:spcPct val="20000"/>
              </a:spcBef>
              <a:buClrTx/>
              <a:buFontTx/>
              <a:buNone/>
            </a:pPr>
            <a:r>
              <a:rPr lang="zh-CN" altLang="en-US" sz="2000" b="1" i="0" dirty="0">
                <a:solidFill>
                  <a:srgbClr val="333399"/>
                </a:solidFill>
              </a:rPr>
              <a:t>             </a:t>
            </a:r>
            <a:r>
              <a:rPr lang="en-US" altLang="zh-CN" sz="2000" b="1" i="0" dirty="0">
                <a:solidFill>
                  <a:srgbClr val="333399"/>
                </a:solidFill>
              </a:rPr>
              <a:t>for  </a:t>
            </a:r>
            <a:r>
              <a:rPr lang="en-US" altLang="zh-CN" sz="2000" b="1" i="0" dirty="0" err="1">
                <a:solidFill>
                  <a:srgbClr val="333399"/>
                </a:solidFill>
              </a:rPr>
              <a:t>i</a:t>
            </a:r>
            <a:r>
              <a:rPr lang="en-US" altLang="zh-CN" sz="2000" b="1" i="0" dirty="0">
                <a:solidFill>
                  <a:srgbClr val="333399"/>
                </a:solidFill>
              </a:rPr>
              <a:t> :=1 to k do</a:t>
            </a:r>
          </a:p>
          <a:p>
            <a:pPr algn="l">
              <a:lnSpc>
                <a:spcPct val="90000"/>
              </a:lnSpc>
              <a:spcBef>
                <a:spcPct val="20000"/>
              </a:spcBef>
              <a:buClrTx/>
              <a:buFontTx/>
              <a:buNone/>
            </a:pPr>
            <a:r>
              <a:rPr lang="en-US" altLang="zh-CN" sz="2000" b="1" i="0" dirty="0">
                <a:solidFill>
                  <a:srgbClr val="333399"/>
                </a:solidFill>
              </a:rPr>
              <a:t>                 </a:t>
            </a:r>
            <a:r>
              <a:rPr lang="zh-CN" altLang="en-US" sz="2000" b="1" i="0" dirty="0">
                <a:solidFill>
                  <a:srgbClr val="333399"/>
                </a:solidFill>
              </a:rPr>
              <a:t>从</a:t>
            </a:r>
            <a:r>
              <a:rPr lang="en-US" altLang="zh-CN" sz="2000" b="1" i="0" dirty="0">
                <a:solidFill>
                  <a:srgbClr val="333399"/>
                </a:solidFill>
              </a:rPr>
              <a:t>c</a:t>
            </a:r>
            <a:r>
              <a:rPr lang="en-US" altLang="zh-CN" sz="2000" b="1" i="0" baseline="-25000" dirty="0">
                <a:solidFill>
                  <a:srgbClr val="333399"/>
                </a:solidFill>
              </a:rPr>
              <a:t>i</a:t>
            </a:r>
            <a:r>
              <a:rPr lang="zh-CN" altLang="en-US" sz="2000" b="1" i="0" dirty="0">
                <a:solidFill>
                  <a:srgbClr val="333399"/>
                </a:solidFill>
              </a:rPr>
              <a:t>结点到</a:t>
            </a:r>
            <a:r>
              <a:rPr lang="en-US" altLang="zh-CN" sz="2000" b="1" i="0" dirty="0">
                <a:solidFill>
                  <a:srgbClr val="333399"/>
                </a:solidFill>
              </a:rPr>
              <a:t>b</a:t>
            </a:r>
            <a:r>
              <a:rPr lang="zh-CN" altLang="en-US" sz="2000" b="1" i="0" dirty="0">
                <a:solidFill>
                  <a:srgbClr val="333399"/>
                </a:solidFill>
              </a:rPr>
              <a:t>结点构造一条有向边</a:t>
            </a:r>
          </a:p>
        </p:txBody>
      </p:sp>
      <p:sp>
        <p:nvSpPr>
          <p:cNvPr id="22532" name="AutoShape 1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2533" name="AutoShape 1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2534" name="AutoShape 1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2535" name="AutoShape 1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2536" name="Rectangle 20"/>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2"/>
          <p:cNvSpPr txBox="1">
            <a:spLocks noChangeArrowheads="1"/>
          </p:cNvSpPr>
          <p:nvPr/>
        </p:nvSpPr>
        <p:spPr bwMode="auto">
          <a:xfrm>
            <a:off x="539750" y="132715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楷体_GB2312" pitchFamily="49" charset="-122"/>
              </a:rPr>
              <a:t> </a:t>
            </a:r>
            <a:r>
              <a:rPr lang="zh-CN" altLang="en-US" sz="2800" b="1" i="0">
                <a:solidFill>
                  <a:srgbClr val="333399"/>
                </a:solidFill>
                <a:latin typeface="楷体_GB2312" pitchFamily="49" charset="-122"/>
              </a:rPr>
              <a:t>基于</a:t>
            </a:r>
            <a:r>
              <a:rPr lang="zh-CN" altLang="en-US" sz="2800" b="1" i="0">
                <a:solidFill>
                  <a:srgbClr val="333399"/>
                </a:solidFill>
                <a:latin typeface="Times New Roman" pitchFamily="18" charset="0"/>
              </a:rPr>
              <a:t>树遍历的计算方法</a:t>
            </a:r>
            <a:r>
              <a:rPr lang="zh-CN" altLang="en-US" sz="2800" b="1" i="0">
                <a:latin typeface="楷体_GB2312" pitchFamily="49" charset="-122"/>
              </a:rPr>
              <a:t>举例</a:t>
            </a:r>
            <a:endParaRPr lang="zh-CN" altLang="en-US" sz="2800" b="1" i="0">
              <a:solidFill>
                <a:srgbClr val="333399"/>
              </a:solidFill>
              <a:latin typeface="楷体_GB2312" pitchFamily="49" charset="-122"/>
            </a:endParaRPr>
          </a:p>
        </p:txBody>
      </p:sp>
      <p:sp>
        <p:nvSpPr>
          <p:cNvPr id="23555" name="Rectangle 13"/>
          <p:cNvSpPr>
            <a:spLocks noChangeArrowheads="1"/>
          </p:cNvSpPr>
          <p:nvPr/>
        </p:nvSpPr>
        <p:spPr bwMode="auto">
          <a:xfrm>
            <a:off x="952500" y="2057400"/>
            <a:ext cx="7886700" cy="45720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楷体_GB2312" pitchFamily="49" charset="-122"/>
              </a:rPr>
              <a:t> </a:t>
            </a:r>
            <a:r>
              <a:rPr lang="zh-CN" altLang="en-US" b="1" i="0">
                <a:solidFill>
                  <a:srgbClr val="333399"/>
                </a:solidFill>
                <a:latin typeface="Times New Roman" pitchFamily="18" charset="0"/>
              </a:rPr>
              <a:t>设有如下属性文法，考虑输入串 </a:t>
            </a:r>
            <a:r>
              <a:rPr lang="en-US" altLang="zh-CN" i="0"/>
              <a:t>10</a:t>
            </a:r>
            <a:r>
              <a:rPr lang="en-US" altLang="zh-CN" b="1" i="0"/>
              <a:t>.</a:t>
            </a:r>
            <a:r>
              <a:rPr lang="en-US" altLang="zh-CN" i="0"/>
              <a:t>01 </a:t>
            </a:r>
            <a:r>
              <a:rPr lang="zh-CN" altLang="en-US" b="1" i="0">
                <a:solidFill>
                  <a:srgbClr val="333399"/>
                </a:solidFill>
                <a:latin typeface="Times New Roman" pitchFamily="18" charset="0"/>
              </a:rPr>
              <a:t>的语义计算过程</a:t>
            </a:r>
            <a:endParaRPr lang="zh-CN" altLang="en-US" sz="1000" b="1" i="0">
              <a:solidFill>
                <a:srgbClr val="333399"/>
              </a:solidFill>
              <a:latin typeface="Times New Roman" pitchFamily="18" charset="0"/>
            </a:endParaRPr>
          </a:p>
        </p:txBody>
      </p:sp>
      <p:sp>
        <p:nvSpPr>
          <p:cNvPr id="23556" name="AutoShape 1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3557" name="AutoShape 1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3558" name="AutoShape 1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3559" name="AutoShape 1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3560" name="Text Box 18"/>
          <p:cNvSpPr txBox="1">
            <a:spLocks noChangeArrowheads="1"/>
          </p:cNvSpPr>
          <p:nvPr/>
        </p:nvSpPr>
        <p:spPr bwMode="auto">
          <a:xfrm>
            <a:off x="1042988" y="3054350"/>
            <a:ext cx="1728787" cy="2651125"/>
          </a:xfrm>
          <a:prstGeom prst="rect">
            <a:avLst/>
          </a:prstGeom>
          <a:noFill/>
          <a:ln w="9525">
            <a:noFill/>
            <a:miter lim="800000"/>
            <a:headEnd/>
            <a:tailEnd/>
          </a:ln>
        </p:spPr>
        <p:txBody>
          <a:bodyPr>
            <a:spAutoFit/>
          </a:bodyPr>
          <a:lstStyle/>
          <a:p>
            <a:pPr algn="l">
              <a:buClrTx/>
            </a:pPr>
            <a:r>
              <a:rPr kumimoji="0" lang="zh-CN" altLang="en-US" b="1" i="0">
                <a:sym typeface="Symbol" pitchFamily="18" charset="2"/>
              </a:rPr>
              <a:t>产生式</a:t>
            </a:r>
            <a:endParaRPr kumimoji="0" lang="zh-CN" altLang="en-US" i="0">
              <a:cs typeface="Times New Roman" pitchFamily="18" charset="0"/>
              <a:sym typeface="Symbol" pitchFamily="18" charset="2"/>
            </a:endParaRPr>
          </a:p>
          <a:p>
            <a:pPr algn="l">
              <a:buClrTx/>
            </a:pPr>
            <a:endParaRPr kumimoji="0" lang="zh-CN" altLang="en-US" sz="1000" i="0">
              <a:solidFill>
                <a:srgbClr val="333399"/>
              </a:solidFill>
              <a:cs typeface="Times New Roman" pitchFamily="18" charset="0"/>
              <a:sym typeface="Symbol" pitchFamily="18" charset="2"/>
            </a:endParaRPr>
          </a:p>
          <a:p>
            <a:pPr algn="l">
              <a:buClrTx/>
            </a:pPr>
            <a:r>
              <a:rPr lang="en-US" altLang="zh-CN" sz="2000">
                <a:solidFill>
                  <a:srgbClr val="333399"/>
                </a:solidFill>
                <a:sym typeface="Symbol" pitchFamily="18" charset="2"/>
              </a:rPr>
              <a:t>N </a:t>
            </a:r>
            <a:r>
              <a:rPr lang="en-US" altLang="zh-CN" sz="2000" i="0">
                <a:solidFill>
                  <a:srgbClr val="333399"/>
                </a:solidFill>
                <a:sym typeface="Symbol" pitchFamily="18" charset="2"/>
              </a:rPr>
              <a:t></a:t>
            </a:r>
            <a:r>
              <a:rPr lang="en-US" altLang="zh-CN" sz="2000">
                <a:solidFill>
                  <a:srgbClr val="333399"/>
                </a:solidFill>
                <a:sym typeface="Symbol" pitchFamily="18" charset="2"/>
              </a:rPr>
              <a:t> S</a:t>
            </a:r>
            <a:r>
              <a:rPr lang="en-US" altLang="zh-CN" sz="2000" i="0" baseline="-25000">
                <a:solidFill>
                  <a:srgbClr val="333399"/>
                </a:solidFill>
                <a:sym typeface="Symbol" pitchFamily="18" charset="2"/>
              </a:rPr>
              <a:t>1</a:t>
            </a:r>
            <a:r>
              <a:rPr lang="en-US" altLang="zh-CN" sz="2000" b="1">
                <a:solidFill>
                  <a:srgbClr val="333399"/>
                </a:solidFill>
                <a:sym typeface="Symbol" pitchFamily="18" charset="2"/>
              </a:rPr>
              <a:t>.</a:t>
            </a:r>
            <a:r>
              <a:rPr lang="en-US" altLang="zh-CN" sz="2000">
                <a:solidFill>
                  <a:srgbClr val="333399"/>
                </a:solidFill>
                <a:sym typeface="Symbol" pitchFamily="18" charset="2"/>
              </a:rPr>
              <a:t>S</a:t>
            </a:r>
            <a:r>
              <a:rPr lang="en-US" altLang="zh-CN" sz="2000" i="0" baseline="-25000">
                <a:solidFill>
                  <a:srgbClr val="333399"/>
                </a:solidFill>
                <a:sym typeface="Symbol" pitchFamily="18" charset="2"/>
              </a:rPr>
              <a:t>2</a:t>
            </a:r>
          </a:p>
          <a:p>
            <a:pPr algn="l">
              <a:buClrTx/>
            </a:pPr>
            <a:endParaRPr lang="en-US" altLang="zh-CN" sz="1000" i="0" baseline="-25000">
              <a:solidFill>
                <a:srgbClr val="333399"/>
              </a:solidFill>
              <a:sym typeface="Symbol" pitchFamily="18" charset="2"/>
            </a:endParaRPr>
          </a:p>
          <a:p>
            <a:pPr algn="l">
              <a:buClrTx/>
            </a:pPr>
            <a:r>
              <a:rPr lang="en-US" altLang="zh-CN" sz="2000">
                <a:solidFill>
                  <a:srgbClr val="333399"/>
                </a:solidFill>
                <a:sym typeface="Symbol" pitchFamily="18" charset="2"/>
              </a:rPr>
              <a:t>S </a:t>
            </a:r>
            <a:r>
              <a:rPr lang="en-US" altLang="zh-CN" sz="2000" i="0">
                <a:solidFill>
                  <a:srgbClr val="333399"/>
                </a:solidFill>
                <a:sym typeface="Symbol" pitchFamily="18" charset="2"/>
              </a:rPr>
              <a:t></a:t>
            </a:r>
            <a:r>
              <a:rPr lang="en-US" altLang="zh-CN" sz="2000">
                <a:solidFill>
                  <a:srgbClr val="333399"/>
                </a:solidFill>
                <a:sym typeface="Symbol" pitchFamily="18" charset="2"/>
              </a:rPr>
              <a:t> S</a:t>
            </a:r>
            <a:r>
              <a:rPr lang="en-US" altLang="zh-CN" sz="2000" i="0" baseline="-25000">
                <a:solidFill>
                  <a:srgbClr val="333399"/>
                </a:solidFill>
                <a:sym typeface="Symbol" pitchFamily="18" charset="2"/>
              </a:rPr>
              <a:t>1</a:t>
            </a:r>
            <a:r>
              <a:rPr lang="en-US" altLang="zh-CN" sz="2000">
                <a:solidFill>
                  <a:srgbClr val="333399"/>
                </a:solidFill>
                <a:sym typeface="Symbol" pitchFamily="18" charset="2"/>
              </a:rPr>
              <a:t>B</a:t>
            </a:r>
          </a:p>
          <a:p>
            <a:pPr algn="l">
              <a:buClrTx/>
            </a:pPr>
            <a:endParaRPr lang="en-US" altLang="zh-CN" sz="1000" baseline="-25000">
              <a:solidFill>
                <a:srgbClr val="333399"/>
              </a:solidFill>
              <a:sym typeface="Symbol" pitchFamily="18" charset="2"/>
            </a:endParaRPr>
          </a:p>
          <a:p>
            <a:pPr algn="l">
              <a:buClrTx/>
            </a:pPr>
            <a:r>
              <a:rPr lang="en-US" altLang="zh-CN" sz="2000">
                <a:solidFill>
                  <a:srgbClr val="333399"/>
                </a:solidFill>
                <a:sym typeface="Symbol" pitchFamily="18" charset="2"/>
              </a:rPr>
              <a:t>S </a:t>
            </a:r>
            <a:r>
              <a:rPr lang="en-US" altLang="zh-CN" sz="2000" i="0">
                <a:solidFill>
                  <a:srgbClr val="333399"/>
                </a:solidFill>
                <a:sym typeface="Symbol" pitchFamily="18" charset="2"/>
              </a:rPr>
              <a:t></a:t>
            </a:r>
            <a:r>
              <a:rPr lang="en-US" altLang="zh-CN" sz="2000">
                <a:solidFill>
                  <a:srgbClr val="333399"/>
                </a:solidFill>
                <a:sym typeface="Symbol" pitchFamily="18" charset="2"/>
              </a:rPr>
              <a:t> B</a:t>
            </a:r>
          </a:p>
          <a:p>
            <a:pPr algn="l">
              <a:buClrTx/>
            </a:pPr>
            <a:endParaRPr kumimoji="0" lang="en-US" altLang="zh-CN" sz="1000" b="1">
              <a:solidFill>
                <a:srgbClr val="333399"/>
              </a:solidFill>
              <a:sym typeface="Symbol" pitchFamily="18" charset="2"/>
            </a:endParaRPr>
          </a:p>
          <a:p>
            <a:pPr algn="l">
              <a:buClrTx/>
            </a:pPr>
            <a:r>
              <a:rPr lang="en-US" altLang="zh-CN" sz="2000">
                <a:solidFill>
                  <a:srgbClr val="333399"/>
                </a:solidFill>
                <a:sym typeface="Symbol" pitchFamily="18" charset="2"/>
              </a:rPr>
              <a:t>B </a:t>
            </a:r>
            <a:r>
              <a:rPr lang="en-US" altLang="zh-CN" sz="2000" i="0">
                <a:solidFill>
                  <a:srgbClr val="333399"/>
                </a:solidFill>
                <a:ea typeface="华文行楷" pitchFamily="2" charset="-122"/>
                <a:sym typeface="Symbol" pitchFamily="18" charset="2"/>
              </a:rPr>
              <a:t> </a:t>
            </a:r>
            <a:r>
              <a:rPr lang="en-US" altLang="zh-CN" sz="2000">
                <a:solidFill>
                  <a:srgbClr val="333399"/>
                </a:solidFill>
                <a:ea typeface="华文行楷" pitchFamily="2" charset="-122"/>
                <a:sym typeface="Symbol" pitchFamily="18" charset="2"/>
              </a:rPr>
              <a:t>0</a:t>
            </a:r>
          </a:p>
          <a:p>
            <a:pPr algn="l">
              <a:buClrTx/>
            </a:pPr>
            <a:endParaRPr lang="en-US" altLang="zh-CN" sz="1000" u="sng">
              <a:solidFill>
                <a:srgbClr val="333399"/>
              </a:solidFill>
              <a:ea typeface="华文行楷" pitchFamily="2" charset="-122"/>
              <a:sym typeface="Symbol" pitchFamily="18" charset="2"/>
            </a:endParaRPr>
          </a:p>
          <a:p>
            <a:pPr algn="l">
              <a:buClrTx/>
            </a:pPr>
            <a:r>
              <a:rPr lang="en-US" altLang="zh-CN" sz="2000">
                <a:solidFill>
                  <a:srgbClr val="333399"/>
                </a:solidFill>
                <a:sym typeface="Symbol" pitchFamily="18" charset="2"/>
              </a:rPr>
              <a:t>B </a:t>
            </a:r>
            <a:r>
              <a:rPr lang="en-US" altLang="zh-CN" sz="2000" i="0">
                <a:solidFill>
                  <a:srgbClr val="333399"/>
                </a:solidFill>
                <a:sym typeface="Symbol" pitchFamily="18" charset="2"/>
              </a:rPr>
              <a:t> </a:t>
            </a:r>
            <a:r>
              <a:rPr lang="en-US" altLang="zh-CN" sz="2000">
                <a:solidFill>
                  <a:srgbClr val="333399"/>
                </a:solidFill>
                <a:sym typeface="Symbol" pitchFamily="18" charset="2"/>
              </a:rPr>
              <a:t>1</a:t>
            </a:r>
          </a:p>
        </p:txBody>
      </p:sp>
      <p:sp>
        <p:nvSpPr>
          <p:cNvPr id="23561" name="Text Box 19"/>
          <p:cNvSpPr txBox="1">
            <a:spLocks noChangeArrowheads="1"/>
          </p:cNvSpPr>
          <p:nvPr/>
        </p:nvSpPr>
        <p:spPr bwMode="auto">
          <a:xfrm>
            <a:off x="2771775" y="3048000"/>
            <a:ext cx="6192838" cy="2679700"/>
          </a:xfrm>
          <a:prstGeom prst="rect">
            <a:avLst/>
          </a:prstGeom>
          <a:noFill/>
          <a:ln w="9525">
            <a:noFill/>
            <a:miter lim="800000"/>
            <a:headEnd/>
            <a:tailEnd/>
          </a:ln>
        </p:spPr>
        <p:txBody>
          <a:bodyPr>
            <a:spAutoFit/>
          </a:bodyPr>
          <a:lstStyle/>
          <a:p>
            <a:pPr algn="l">
              <a:buClrTx/>
            </a:pPr>
            <a:r>
              <a:rPr kumimoji="0" lang="zh-CN" altLang="en-US" b="1" i="0">
                <a:sym typeface="Symbol" pitchFamily="18" charset="2"/>
              </a:rPr>
              <a:t>语义动作</a:t>
            </a:r>
            <a:endParaRPr kumimoji="0" lang="zh-CN" altLang="en-US" i="0">
              <a:cs typeface="Times New Roman" pitchFamily="18" charset="0"/>
              <a:sym typeface="Symbol" pitchFamily="18" charset="2"/>
            </a:endParaRPr>
          </a:p>
          <a:p>
            <a:pPr algn="l">
              <a:buClrTx/>
            </a:pPr>
            <a:endParaRPr kumimoji="0" lang="zh-CN" altLang="en-US" sz="1000" i="0">
              <a:solidFill>
                <a:srgbClr val="333399"/>
              </a:solidFill>
              <a:cs typeface="Times New Roman" pitchFamily="18" charset="0"/>
              <a:sym typeface="Symbol" pitchFamily="18" charset="2"/>
            </a:endParaRPr>
          </a:p>
          <a:p>
            <a:pPr algn="l">
              <a:buClrTx/>
            </a:pPr>
            <a:r>
              <a:rPr lang="en-US" altLang="zh-CN" sz="2000" i="0">
                <a:solidFill>
                  <a:srgbClr val="333399"/>
                </a:solidFill>
                <a:cs typeface="Times New Roman" pitchFamily="18" charset="0"/>
                <a:sym typeface="Symbol" pitchFamily="18" charset="2"/>
              </a:rPr>
              <a:t>{ </a:t>
            </a:r>
            <a:r>
              <a:rPr lang="en-US" altLang="zh-CN" sz="2000">
                <a:solidFill>
                  <a:srgbClr val="333399"/>
                </a:solidFill>
                <a:sym typeface="Symbol" pitchFamily="18" charset="2"/>
              </a:rPr>
              <a:t>N</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a:t>
            </a:r>
            <a:r>
              <a:rPr lang="en-US" altLang="zh-CN" sz="2000">
                <a:solidFill>
                  <a:srgbClr val="333399"/>
                </a:solidFill>
                <a:sym typeface="Symbol" pitchFamily="18" charset="2"/>
              </a:rPr>
              <a:t>S</a:t>
            </a:r>
            <a:r>
              <a:rPr lang="en-US" altLang="zh-CN" sz="2000" i="0" baseline="-25000">
                <a:solidFill>
                  <a:srgbClr val="333399"/>
                </a:solidFill>
                <a:sym typeface="Symbol" pitchFamily="18" charset="2"/>
              </a:rPr>
              <a:t>1</a:t>
            </a:r>
            <a:r>
              <a:rPr lang="en-US" altLang="zh-CN" sz="2000" b="1" i="0">
                <a:solidFill>
                  <a:srgbClr val="333399"/>
                </a:solidFill>
                <a:sym typeface="Symbol" pitchFamily="18" charset="2"/>
              </a:rPr>
              <a:t>.</a:t>
            </a:r>
            <a:r>
              <a:rPr lang="en-US" altLang="zh-CN" sz="2000">
                <a:solidFill>
                  <a:srgbClr val="333399"/>
                </a:solidFill>
                <a:sym typeface="Symbol" pitchFamily="18" charset="2"/>
              </a:rPr>
              <a:t>v</a:t>
            </a:r>
            <a:r>
              <a:rPr lang="en-US" altLang="zh-CN" sz="2000" i="0">
                <a:solidFill>
                  <a:srgbClr val="333399"/>
                </a:solidFill>
              </a:rPr>
              <a:t>+</a:t>
            </a:r>
            <a:r>
              <a:rPr lang="en-US" altLang="zh-CN" sz="2000">
                <a:solidFill>
                  <a:srgbClr val="333399"/>
                </a:solidFill>
                <a:sym typeface="Symbol" pitchFamily="18" charset="2"/>
              </a:rPr>
              <a:t>S</a:t>
            </a:r>
            <a:r>
              <a:rPr lang="en-US" altLang="zh-CN" sz="2000" i="0" baseline="-25000">
                <a:solidFill>
                  <a:srgbClr val="333399"/>
                </a:solidFill>
                <a:sym typeface="Symbol" pitchFamily="18" charset="2"/>
              </a:rPr>
              <a:t>2</a:t>
            </a:r>
            <a:r>
              <a:rPr lang="en-US" altLang="zh-CN" sz="2000" b="1" i="0">
                <a:solidFill>
                  <a:srgbClr val="333399"/>
                </a:solidFill>
                <a:sym typeface="Symbol" pitchFamily="18" charset="2"/>
              </a:rPr>
              <a:t>.</a:t>
            </a:r>
            <a:r>
              <a:rPr lang="en-US" altLang="zh-CN" sz="2000">
                <a:solidFill>
                  <a:srgbClr val="333399"/>
                </a:solidFill>
                <a:sym typeface="Symbol" pitchFamily="18" charset="2"/>
              </a:rPr>
              <a:t>v</a:t>
            </a:r>
            <a:r>
              <a:rPr lang="en-US" altLang="zh-CN" sz="2000" i="0">
                <a:solidFill>
                  <a:srgbClr val="333399"/>
                </a:solidFill>
              </a:rPr>
              <a:t>; </a:t>
            </a:r>
            <a:r>
              <a:rPr lang="en-US" altLang="zh-CN" sz="2000">
                <a:solidFill>
                  <a:srgbClr val="333399"/>
                </a:solidFill>
                <a:sym typeface="Symbol" pitchFamily="18" charset="2"/>
              </a:rPr>
              <a:t>S</a:t>
            </a:r>
            <a:r>
              <a:rPr lang="en-US" altLang="zh-CN" sz="2000" i="0" baseline="-25000">
                <a:solidFill>
                  <a:srgbClr val="333399"/>
                </a:solidFill>
                <a:sym typeface="Symbol" pitchFamily="18" charset="2"/>
              </a:rPr>
              <a:t>1</a:t>
            </a:r>
            <a:r>
              <a:rPr lang="en-US" altLang="zh-CN" sz="2000" b="1" i="0">
                <a:solidFill>
                  <a:srgbClr val="333399"/>
                </a:solidFill>
                <a:sym typeface="Symbol" pitchFamily="18" charset="2"/>
              </a:rPr>
              <a:t>.</a:t>
            </a:r>
            <a:r>
              <a:rPr lang="en-US" altLang="zh-CN" sz="2000">
                <a:solidFill>
                  <a:srgbClr val="333399"/>
                </a:solidFill>
              </a:rPr>
              <a:t>f</a:t>
            </a:r>
            <a:r>
              <a:rPr lang="en-US" altLang="zh-CN" sz="2000" i="0">
                <a:solidFill>
                  <a:srgbClr val="333399"/>
                </a:solidFill>
              </a:rPr>
              <a:t> : =1; </a:t>
            </a:r>
            <a:r>
              <a:rPr lang="en-US" altLang="zh-CN" sz="2000">
                <a:solidFill>
                  <a:srgbClr val="333399"/>
                </a:solidFill>
                <a:sym typeface="Symbol" pitchFamily="18" charset="2"/>
              </a:rPr>
              <a:t>S</a:t>
            </a:r>
            <a:r>
              <a:rPr lang="en-US" altLang="zh-CN" sz="2000" i="0" baseline="-25000">
                <a:solidFill>
                  <a:srgbClr val="333399"/>
                </a:solidFill>
                <a:sym typeface="Symbol" pitchFamily="18" charset="2"/>
              </a:rPr>
              <a:t>2</a:t>
            </a:r>
            <a:r>
              <a:rPr lang="en-US" altLang="zh-CN" sz="2000" b="1" i="0">
                <a:solidFill>
                  <a:srgbClr val="333399"/>
                </a:solidFill>
                <a:sym typeface="Symbol" pitchFamily="18" charset="2"/>
              </a:rPr>
              <a:t>.</a:t>
            </a:r>
            <a:r>
              <a:rPr lang="en-US" altLang="zh-CN" sz="2000">
                <a:solidFill>
                  <a:srgbClr val="333399"/>
                </a:solidFill>
              </a:rPr>
              <a:t>f</a:t>
            </a:r>
            <a:r>
              <a:rPr lang="en-US" altLang="zh-CN" sz="2000" i="0">
                <a:solidFill>
                  <a:srgbClr val="333399"/>
                </a:solidFill>
              </a:rPr>
              <a:t> :=2</a:t>
            </a:r>
            <a:r>
              <a:rPr lang="en-US" altLang="zh-CN" sz="2000" i="0" baseline="30000">
                <a:solidFill>
                  <a:srgbClr val="333399"/>
                </a:solidFill>
              </a:rPr>
              <a:t>-</a:t>
            </a:r>
            <a:r>
              <a:rPr lang="en-US" altLang="zh-CN" sz="2000" b="1" baseline="30000">
                <a:solidFill>
                  <a:srgbClr val="333399"/>
                </a:solidFill>
                <a:sym typeface="Symbol" pitchFamily="18" charset="2"/>
              </a:rPr>
              <a:t>S</a:t>
            </a:r>
            <a:r>
              <a:rPr lang="en-US" altLang="zh-CN" sz="1400" b="1" i="0" baseline="30000">
                <a:solidFill>
                  <a:srgbClr val="333399"/>
                </a:solidFill>
                <a:sym typeface="Symbol" pitchFamily="18" charset="2"/>
              </a:rPr>
              <a:t>2</a:t>
            </a:r>
            <a:r>
              <a:rPr lang="en-US" altLang="zh-CN" sz="2000" b="1" i="0" baseline="30000">
                <a:solidFill>
                  <a:srgbClr val="333399"/>
                </a:solidFill>
                <a:sym typeface="Symbol" pitchFamily="18" charset="2"/>
              </a:rPr>
              <a:t>.</a:t>
            </a:r>
            <a:r>
              <a:rPr lang="en-US" altLang="zh-CN" sz="2000" b="1" baseline="30000">
                <a:solidFill>
                  <a:srgbClr val="333399"/>
                </a:solidFill>
              </a:rPr>
              <a:t>l</a:t>
            </a:r>
            <a:r>
              <a:rPr lang="en-US" altLang="zh-CN" sz="2000" i="0" baseline="30000">
                <a:solidFill>
                  <a:srgbClr val="333399"/>
                </a:solidFill>
              </a:rPr>
              <a:t> </a:t>
            </a:r>
            <a:r>
              <a:rPr lang="en-US" altLang="zh-CN" sz="2000" i="0">
                <a:solidFill>
                  <a:srgbClr val="333399"/>
                </a:solidFill>
                <a:sym typeface="Symbol" pitchFamily="18" charset="2"/>
              </a:rPr>
              <a:t>}</a:t>
            </a:r>
          </a:p>
          <a:p>
            <a:pPr algn="l">
              <a:buClrTx/>
            </a:pPr>
            <a:endParaRPr kumimoji="0" lang="en-US" altLang="zh-CN" sz="900" i="0">
              <a:solidFill>
                <a:srgbClr val="333399"/>
              </a:solidFill>
              <a:sym typeface="Symbol" pitchFamily="18" charset="2"/>
            </a:endParaRPr>
          </a:p>
          <a:p>
            <a:pPr algn="l">
              <a:buClrTx/>
            </a:pPr>
            <a:r>
              <a:rPr lang="en-US" altLang="zh-CN" sz="2000" i="0">
                <a:solidFill>
                  <a:srgbClr val="333399"/>
                </a:solidFill>
                <a:sym typeface="Symbol" pitchFamily="18" charset="2"/>
              </a:rPr>
              <a:t>{ </a:t>
            </a:r>
            <a:r>
              <a:rPr lang="en-US" altLang="zh-CN" sz="2000">
                <a:solidFill>
                  <a:srgbClr val="333399"/>
                </a:solidFill>
                <a:sym typeface="Symbol" pitchFamily="18" charset="2"/>
              </a:rPr>
              <a:t>S</a:t>
            </a:r>
            <a:r>
              <a:rPr lang="en-US" altLang="zh-CN" sz="2000" i="0" baseline="-25000">
                <a:solidFill>
                  <a:srgbClr val="333399"/>
                </a:solidFill>
                <a:sym typeface="Symbol" pitchFamily="18" charset="2"/>
              </a:rPr>
              <a:t>1</a:t>
            </a:r>
            <a:r>
              <a:rPr lang="en-US" altLang="zh-CN" sz="2000" b="1">
                <a:solidFill>
                  <a:srgbClr val="333399"/>
                </a:solidFill>
                <a:sym typeface="Symbol" pitchFamily="18" charset="2"/>
              </a:rPr>
              <a:t>.</a:t>
            </a:r>
            <a:r>
              <a:rPr lang="en-US" altLang="zh-CN" sz="2000">
                <a:solidFill>
                  <a:srgbClr val="333399"/>
                </a:solidFill>
                <a:sym typeface="Symbol" pitchFamily="18" charset="2"/>
              </a:rPr>
              <a:t>f </a:t>
            </a:r>
            <a:r>
              <a:rPr lang="en-US" altLang="zh-CN" sz="2000" i="0">
                <a:solidFill>
                  <a:srgbClr val="333399"/>
                </a:solidFill>
              </a:rPr>
              <a:t>:= 2</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f</a:t>
            </a:r>
            <a:r>
              <a:rPr lang="en-US" altLang="zh-CN" sz="2000" i="0">
                <a:solidFill>
                  <a:srgbClr val="333399"/>
                </a:solidFill>
              </a:rPr>
              <a:t>; </a:t>
            </a:r>
            <a:r>
              <a:rPr lang="en-US" altLang="zh-CN" sz="2000">
                <a:solidFill>
                  <a:srgbClr val="333399"/>
                </a:solidFill>
                <a:sym typeface="Symbol" pitchFamily="18" charset="2"/>
              </a:rPr>
              <a:t>B</a:t>
            </a:r>
            <a:r>
              <a:rPr lang="en-US" altLang="zh-CN" sz="2000" b="1" i="0">
                <a:solidFill>
                  <a:srgbClr val="333399"/>
                </a:solidFill>
                <a:sym typeface="Symbol" pitchFamily="18" charset="2"/>
              </a:rPr>
              <a:t>.</a:t>
            </a:r>
            <a:r>
              <a:rPr lang="en-US" altLang="zh-CN" sz="2000">
                <a:solidFill>
                  <a:srgbClr val="333399"/>
                </a:solidFill>
              </a:rPr>
              <a:t>f</a:t>
            </a:r>
            <a:r>
              <a:rPr lang="en-US" altLang="zh-CN" sz="2000" i="0">
                <a:solidFill>
                  <a:srgbClr val="333399"/>
                </a:solidFill>
              </a:rPr>
              <a:t> : =</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f</a:t>
            </a:r>
            <a:r>
              <a:rPr lang="en-US" altLang="zh-CN" sz="2000" i="0">
                <a:solidFill>
                  <a:srgbClr val="333399"/>
                </a:solidFill>
              </a:rPr>
              <a:t>; </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a:t>
            </a:r>
            <a:r>
              <a:rPr lang="en-US" altLang="zh-CN" sz="2000">
                <a:solidFill>
                  <a:srgbClr val="333399"/>
                </a:solidFill>
                <a:sym typeface="Symbol" pitchFamily="18" charset="2"/>
              </a:rPr>
              <a:t>S</a:t>
            </a:r>
            <a:r>
              <a:rPr lang="en-US" altLang="zh-CN" sz="2000" i="0" baseline="-25000">
                <a:solidFill>
                  <a:srgbClr val="333399"/>
                </a:solidFill>
                <a:sym typeface="Symbol" pitchFamily="18" charset="2"/>
              </a:rPr>
              <a:t>1</a:t>
            </a:r>
            <a:r>
              <a:rPr lang="en-US" altLang="zh-CN" sz="2000" b="1" i="0">
                <a:solidFill>
                  <a:srgbClr val="333399"/>
                </a:solidFill>
                <a:sym typeface="Symbol" pitchFamily="18" charset="2"/>
              </a:rPr>
              <a:t>.</a:t>
            </a:r>
            <a:r>
              <a:rPr lang="en-US" altLang="zh-CN" sz="2000">
                <a:solidFill>
                  <a:srgbClr val="333399"/>
                </a:solidFill>
                <a:sym typeface="Symbol" pitchFamily="18" charset="2"/>
              </a:rPr>
              <a:t>v</a:t>
            </a:r>
            <a:r>
              <a:rPr lang="en-US" altLang="zh-CN" sz="2000" i="0">
                <a:solidFill>
                  <a:srgbClr val="333399"/>
                </a:solidFill>
              </a:rPr>
              <a:t>+</a:t>
            </a:r>
            <a:r>
              <a:rPr lang="en-US" altLang="zh-CN" sz="2000">
                <a:solidFill>
                  <a:srgbClr val="333399"/>
                </a:solidFill>
                <a:sym typeface="Symbol" pitchFamily="18" charset="2"/>
              </a:rPr>
              <a:t>B</a:t>
            </a:r>
            <a:r>
              <a:rPr lang="en-US" altLang="zh-CN" sz="2000" b="1" i="0">
                <a:solidFill>
                  <a:srgbClr val="333399"/>
                </a:solidFill>
                <a:sym typeface="Symbol" pitchFamily="18" charset="2"/>
              </a:rPr>
              <a:t>.</a:t>
            </a:r>
            <a:r>
              <a:rPr lang="en-US" altLang="zh-CN" sz="2000">
                <a:solidFill>
                  <a:srgbClr val="333399"/>
                </a:solidFill>
                <a:sym typeface="Symbol" pitchFamily="18" charset="2"/>
              </a:rPr>
              <a:t>v</a:t>
            </a:r>
            <a:r>
              <a:rPr lang="en-US" altLang="zh-CN" sz="2000" i="0">
                <a:solidFill>
                  <a:srgbClr val="333399"/>
                </a:solidFill>
              </a:rPr>
              <a:t>; </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l </a:t>
            </a:r>
            <a:r>
              <a:rPr lang="en-US" altLang="zh-CN" sz="2000" i="0">
                <a:solidFill>
                  <a:srgbClr val="333399"/>
                </a:solidFill>
              </a:rPr>
              <a:t>:= </a:t>
            </a:r>
            <a:r>
              <a:rPr lang="en-US" altLang="zh-CN" sz="2000">
                <a:solidFill>
                  <a:srgbClr val="333399"/>
                </a:solidFill>
                <a:sym typeface="Symbol" pitchFamily="18" charset="2"/>
              </a:rPr>
              <a:t>S</a:t>
            </a:r>
            <a:r>
              <a:rPr lang="en-US" altLang="zh-CN" sz="2000" i="0" baseline="-25000">
                <a:solidFill>
                  <a:srgbClr val="333399"/>
                </a:solidFill>
                <a:sym typeface="Symbol" pitchFamily="18" charset="2"/>
              </a:rPr>
              <a:t>1</a:t>
            </a:r>
            <a:r>
              <a:rPr lang="en-US" altLang="zh-CN" sz="2000" b="1" i="0">
                <a:solidFill>
                  <a:srgbClr val="333399"/>
                </a:solidFill>
                <a:sym typeface="Symbol" pitchFamily="18" charset="2"/>
              </a:rPr>
              <a:t>.</a:t>
            </a:r>
            <a:r>
              <a:rPr lang="en-US" altLang="zh-CN" sz="2000">
                <a:solidFill>
                  <a:srgbClr val="333399"/>
                </a:solidFill>
                <a:sym typeface="Symbol" pitchFamily="18" charset="2"/>
              </a:rPr>
              <a:t>l </a:t>
            </a:r>
            <a:r>
              <a:rPr lang="en-US" altLang="zh-CN" sz="2000" i="0">
                <a:solidFill>
                  <a:srgbClr val="333399"/>
                </a:solidFill>
              </a:rPr>
              <a:t>+1 </a:t>
            </a:r>
            <a:r>
              <a:rPr lang="en-US" altLang="zh-CN" sz="2000" i="0">
                <a:solidFill>
                  <a:srgbClr val="333399"/>
                </a:solidFill>
                <a:sym typeface="Symbol" pitchFamily="18" charset="2"/>
              </a:rPr>
              <a:t>}</a:t>
            </a:r>
          </a:p>
          <a:p>
            <a:pPr algn="l">
              <a:buClrTx/>
            </a:pPr>
            <a:endParaRPr lang="en-US" altLang="zh-CN" sz="900" i="0">
              <a:solidFill>
                <a:srgbClr val="333399"/>
              </a:solidFill>
              <a:sym typeface="Symbol" pitchFamily="18" charset="2"/>
            </a:endParaRPr>
          </a:p>
          <a:p>
            <a:pPr algn="l">
              <a:buClrTx/>
            </a:pPr>
            <a:r>
              <a:rPr lang="en-US" altLang="zh-CN" sz="2000" i="0">
                <a:solidFill>
                  <a:srgbClr val="333399"/>
                </a:solidFill>
                <a:sym typeface="Symbol" pitchFamily="18" charset="2"/>
              </a:rPr>
              <a:t>{ </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l </a:t>
            </a:r>
            <a:r>
              <a:rPr lang="en-US" altLang="zh-CN" sz="2000" i="0">
                <a:solidFill>
                  <a:srgbClr val="333399"/>
                </a:solidFill>
              </a:rPr>
              <a:t>:= 1; </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a:t>
            </a:r>
            <a:r>
              <a:rPr lang="en-US" altLang="zh-CN" sz="2000">
                <a:solidFill>
                  <a:srgbClr val="333399"/>
                </a:solidFill>
                <a:sym typeface="Symbol" pitchFamily="18" charset="2"/>
              </a:rPr>
              <a:t>B</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a:t>
            </a:r>
            <a:r>
              <a:rPr lang="en-US" altLang="zh-CN" sz="2000">
                <a:solidFill>
                  <a:srgbClr val="333399"/>
                </a:solidFill>
                <a:sym typeface="Symbol" pitchFamily="18" charset="2"/>
              </a:rPr>
              <a:t>B</a:t>
            </a:r>
            <a:r>
              <a:rPr lang="en-US" altLang="zh-CN" sz="2000" b="1">
                <a:solidFill>
                  <a:srgbClr val="333399"/>
                </a:solidFill>
                <a:sym typeface="Symbol" pitchFamily="18" charset="2"/>
              </a:rPr>
              <a:t>.</a:t>
            </a:r>
            <a:r>
              <a:rPr lang="en-US" altLang="zh-CN" sz="2000">
                <a:solidFill>
                  <a:srgbClr val="333399"/>
                </a:solidFill>
                <a:sym typeface="Symbol" pitchFamily="18" charset="2"/>
              </a:rPr>
              <a:t>f </a:t>
            </a:r>
            <a:r>
              <a:rPr lang="en-US" altLang="zh-CN" sz="2000" i="0">
                <a:solidFill>
                  <a:srgbClr val="333399"/>
                </a:solidFill>
              </a:rPr>
              <a:t>:= </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f</a:t>
            </a:r>
            <a:r>
              <a:rPr lang="en-US" altLang="zh-CN" sz="2000" i="0">
                <a:solidFill>
                  <a:srgbClr val="333399"/>
                </a:solidFill>
              </a:rPr>
              <a:t> </a:t>
            </a:r>
            <a:r>
              <a:rPr lang="en-US" altLang="zh-CN" sz="2000" i="0">
                <a:solidFill>
                  <a:srgbClr val="333399"/>
                </a:solidFill>
                <a:sym typeface="Symbol" pitchFamily="18" charset="2"/>
              </a:rPr>
              <a:t>}</a:t>
            </a:r>
          </a:p>
          <a:p>
            <a:pPr algn="l">
              <a:buClrTx/>
            </a:pPr>
            <a:endParaRPr lang="en-US" altLang="zh-CN" sz="900" i="0">
              <a:solidFill>
                <a:srgbClr val="333399"/>
              </a:solidFill>
              <a:sym typeface="Symbol" pitchFamily="18" charset="2"/>
            </a:endParaRPr>
          </a:p>
          <a:p>
            <a:pPr algn="l">
              <a:buClrTx/>
            </a:pPr>
            <a:r>
              <a:rPr lang="en-US" altLang="zh-CN" sz="2000" i="0">
                <a:solidFill>
                  <a:srgbClr val="333399"/>
                </a:solidFill>
                <a:sym typeface="Symbol" pitchFamily="18" charset="2"/>
              </a:rPr>
              <a:t>{ </a:t>
            </a:r>
            <a:r>
              <a:rPr lang="en-US" altLang="zh-CN" sz="2000">
                <a:solidFill>
                  <a:srgbClr val="333399"/>
                </a:solidFill>
                <a:sym typeface="Symbol" pitchFamily="18" charset="2"/>
              </a:rPr>
              <a:t>B</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0 </a:t>
            </a:r>
            <a:r>
              <a:rPr lang="en-US" altLang="zh-CN" sz="2000" i="0">
                <a:solidFill>
                  <a:srgbClr val="333399"/>
                </a:solidFill>
                <a:sym typeface="Symbol" pitchFamily="18" charset="2"/>
              </a:rPr>
              <a:t>}</a:t>
            </a:r>
          </a:p>
          <a:p>
            <a:pPr algn="l">
              <a:buClrTx/>
            </a:pPr>
            <a:endParaRPr lang="en-US" altLang="zh-CN" sz="900" i="0">
              <a:solidFill>
                <a:srgbClr val="333399"/>
              </a:solidFill>
              <a:sym typeface="Symbol" pitchFamily="18" charset="2"/>
            </a:endParaRPr>
          </a:p>
          <a:p>
            <a:pPr algn="l">
              <a:buClrTx/>
            </a:pPr>
            <a:r>
              <a:rPr lang="en-US" altLang="zh-CN" sz="2000" i="0">
                <a:solidFill>
                  <a:srgbClr val="333399"/>
                </a:solidFill>
                <a:sym typeface="Symbol" pitchFamily="18" charset="2"/>
              </a:rPr>
              <a:t>{ </a:t>
            </a:r>
            <a:r>
              <a:rPr lang="en-US" altLang="zh-CN" sz="2000">
                <a:solidFill>
                  <a:srgbClr val="333399"/>
                </a:solidFill>
                <a:sym typeface="Symbol" pitchFamily="18" charset="2"/>
              </a:rPr>
              <a:t>B</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a:t>
            </a:r>
            <a:r>
              <a:rPr lang="en-US" altLang="zh-CN" sz="2000">
                <a:solidFill>
                  <a:srgbClr val="333399"/>
                </a:solidFill>
                <a:sym typeface="Symbol" pitchFamily="18" charset="2"/>
              </a:rPr>
              <a:t>B</a:t>
            </a:r>
            <a:r>
              <a:rPr lang="en-US" altLang="zh-CN" sz="2000" b="1" i="0">
                <a:solidFill>
                  <a:srgbClr val="333399"/>
                </a:solidFill>
                <a:sym typeface="Symbol" pitchFamily="18" charset="2"/>
              </a:rPr>
              <a:t>.</a:t>
            </a:r>
            <a:r>
              <a:rPr lang="en-US" altLang="zh-CN" sz="2000">
                <a:solidFill>
                  <a:srgbClr val="333399"/>
                </a:solidFill>
              </a:rPr>
              <a:t>f</a:t>
            </a:r>
            <a:r>
              <a:rPr lang="en-US" altLang="zh-CN" sz="2000" i="0">
                <a:solidFill>
                  <a:srgbClr val="333399"/>
                </a:solidFill>
              </a:rPr>
              <a:t> </a:t>
            </a:r>
            <a:r>
              <a:rPr lang="en-US" altLang="zh-CN" sz="2000" i="0">
                <a:solidFill>
                  <a:srgbClr val="333399"/>
                </a:solidFill>
                <a:sym typeface="Symbol" pitchFamily="18" charset="2"/>
              </a:rPr>
              <a:t>}</a:t>
            </a:r>
          </a:p>
        </p:txBody>
      </p:sp>
      <p:sp>
        <p:nvSpPr>
          <p:cNvPr id="23562" name="Rectangle 20"/>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3"/>
          <p:cNvSpPr>
            <a:spLocks noChangeArrowheads="1"/>
          </p:cNvSpPr>
          <p:nvPr/>
        </p:nvSpPr>
        <p:spPr bwMode="auto">
          <a:xfrm>
            <a:off x="1479550" y="2178050"/>
            <a:ext cx="7200900" cy="45720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楷体_GB2312" pitchFamily="49" charset="-122"/>
              </a:rPr>
              <a:t> </a:t>
            </a:r>
            <a:r>
              <a:rPr lang="zh-CN" altLang="en-US" b="1" i="0">
                <a:latin typeface="Times New Roman" pitchFamily="18" charset="0"/>
              </a:rPr>
              <a:t>步骤一 </a:t>
            </a:r>
            <a:r>
              <a:rPr lang="zh-CN" altLang="en-US" b="1" i="0">
                <a:solidFill>
                  <a:srgbClr val="333399"/>
                </a:solidFill>
                <a:latin typeface="Times New Roman" pitchFamily="18" charset="0"/>
              </a:rPr>
              <a:t>构造输入串</a:t>
            </a:r>
            <a:r>
              <a:rPr lang="en-US" altLang="zh-CN" i="0"/>
              <a:t>10</a:t>
            </a:r>
            <a:r>
              <a:rPr lang="en-US" altLang="zh-CN" b="1" i="0"/>
              <a:t>.</a:t>
            </a:r>
            <a:r>
              <a:rPr lang="en-US" altLang="zh-CN" i="0"/>
              <a:t>01</a:t>
            </a:r>
            <a:r>
              <a:rPr lang="zh-CN" altLang="en-US" b="1" i="0">
                <a:solidFill>
                  <a:srgbClr val="333399"/>
                </a:solidFill>
                <a:latin typeface="Times New Roman" pitchFamily="18" charset="0"/>
              </a:rPr>
              <a:t>的语法分析树</a:t>
            </a:r>
          </a:p>
        </p:txBody>
      </p:sp>
      <p:sp>
        <p:nvSpPr>
          <p:cNvPr id="24579" name="AutoShape 1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4580" name="AutoShape 1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4581" name="AutoShape 1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4582" name="AutoShape 1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4583" name="Text Box 18"/>
          <p:cNvSpPr txBox="1">
            <a:spLocks noChangeArrowheads="1"/>
          </p:cNvSpPr>
          <p:nvPr/>
        </p:nvSpPr>
        <p:spPr bwMode="auto">
          <a:xfrm>
            <a:off x="914400" y="144780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楷体_GB2312" pitchFamily="49" charset="-122"/>
              </a:rPr>
              <a:t> </a:t>
            </a:r>
            <a:r>
              <a:rPr lang="zh-CN" altLang="en-US" sz="2800" b="1" i="0">
                <a:solidFill>
                  <a:srgbClr val="333399"/>
                </a:solidFill>
                <a:latin typeface="楷体_GB2312" pitchFamily="49" charset="-122"/>
              </a:rPr>
              <a:t>基于</a:t>
            </a:r>
            <a:r>
              <a:rPr lang="zh-CN" altLang="en-US" sz="2800" b="1" i="0">
                <a:solidFill>
                  <a:srgbClr val="333399"/>
                </a:solidFill>
                <a:latin typeface="Times New Roman" pitchFamily="18" charset="0"/>
              </a:rPr>
              <a:t>树遍历的计算方法</a:t>
            </a:r>
            <a:r>
              <a:rPr lang="zh-CN" altLang="en-US" sz="2800" b="1" i="0">
                <a:latin typeface="楷体_GB2312" pitchFamily="49" charset="-122"/>
              </a:rPr>
              <a:t>举例</a:t>
            </a:r>
            <a:endParaRPr lang="zh-CN" altLang="en-US" sz="2800" b="1" i="0">
              <a:solidFill>
                <a:srgbClr val="333399"/>
              </a:solidFill>
              <a:latin typeface="楷体_GB2312" pitchFamily="49" charset="-122"/>
            </a:endParaRPr>
          </a:p>
        </p:txBody>
      </p:sp>
      <p:sp>
        <p:nvSpPr>
          <p:cNvPr id="24584" name="Rectangle 167"/>
          <p:cNvSpPr>
            <a:spLocks noChangeArrowheads="1"/>
          </p:cNvSpPr>
          <p:nvPr/>
        </p:nvSpPr>
        <p:spPr bwMode="auto">
          <a:xfrm>
            <a:off x="2443163" y="4208463"/>
            <a:ext cx="354012"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S</a:t>
            </a:r>
          </a:p>
        </p:txBody>
      </p:sp>
      <p:sp>
        <p:nvSpPr>
          <p:cNvPr id="24585" name="Rectangle 168"/>
          <p:cNvSpPr>
            <a:spLocks noChangeArrowheads="1"/>
          </p:cNvSpPr>
          <p:nvPr/>
        </p:nvSpPr>
        <p:spPr bwMode="auto">
          <a:xfrm>
            <a:off x="3162300" y="3622675"/>
            <a:ext cx="3429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4586" name="Line 169"/>
          <p:cNvSpPr>
            <a:spLocks noChangeShapeType="1"/>
          </p:cNvSpPr>
          <p:nvPr/>
        </p:nvSpPr>
        <p:spPr bwMode="auto">
          <a:xfrm flipH="1" flipV="1">
            <a:off x="3505200" y="3886200"/>
            <a:ext cx="457200" cy="457200"/>
          </a:xfrm>
          <a:prstGeom prst="line">
            <a:avLst/>
          </a:prstGeom>
          <a:noFill/>
          <a:ln w="9525">
            <a:solidFill>
              <a:srgbClr val="000080"/>
            </a:solidFill>
            <a:round/>
            <a:headEnd/>
            <a:tailEnd/>
          </a:ln>
        </p:spPr>
        <p:txBody>
          <a:bodyPr>
            <a:spAutoFit/>
          </a:bodyPr>
          <a:lstStyle/>
          <a:p>
            <a:endParaRPr lang="zh-CN" altLang="en-US"/>
          </a:p>
        </p:txBody>
      </p:sp>
      <p:sp>
        <p:nvSpPr>
          <p:cNvPr id="24587" name="Line 170"/>
          <p:cNvSpPr>
            <a:spLocks noChangeShapeType="1"/>
          </p:cNvSpPr>
          <p:nvPr/>
        </p:nvSpPr>
        <p:spPr bwMode="auto">
          <a:xfrm flipV="1">
            <a:off x="2782888" y="3886200"/>
            <a:ext cx="417512" cy="422275"/>
          </a:xfrm>
          <a:prstGeom prst="line">
            <a:avLst/>
          </a:prstGeom>
          <a:noFill/>
          <a:ln w="9525">
            <a:solidFill>
              <a:srgbClr val="000080"/>
            </a:solidFill>
            <a:round/>
            <a:headEnd/>
            <a:tailEnd/>
          </a:ln>
        </p:spPr>
        <p:txBody>
          <a:bodyPr>
            <a:spAutoFit/>
          </a:bodyPr>
          <a:lstStyle/>
          <a:p>
            <a:endParaRPr lang="zh-CN" altLang="en-US"/>
          </a:p>
        </p:txBody>
      </p:sp>
      <p:sp>
        <p:nvSpPr>
          <p:cNvPr id="24588" name="Line 171"/>
          <p:cNvSpPr>
            <a:spLocks noChangeShapeType="1"/>
          </p:cNvSpPr>
          <p:nvPr/>
        </p:nvSpPr>
        <p:spPr bwMode="auto">
          <a:xfrm flipV="1">
            <a:off x="2133600" y="4495800"/>
            <a:ext cx="381000" cy="381000"/>
          </a:xfrm>
          <a:prstGeom prst="line">
            <a:avLst/>
          </a:prstGeom>
          <a:noFill/>
          <a:ln w="9525">
            <a:solidFill>
              <a:srgbClr val="000080"/>
            </a:solidFill>
            <a:round/>
            <a:headEnd/>
            <a:tailEnd/>
          </a:ln>
        </p:spPr>
        <p:txBody>
          <a:bodyPr>
            <a:spAutoFit/>
          </a:bodyPr>
          <a:lstStyle/>
          <a:p>
            <a:endParaRPr lang="zh-CN" altLang="en-US"/>
          </a:p>
        </p:txBody>
      </p:sp>
      <p:sp>
        <p:nvSpPr>
          <p:cNvPr id="24589" name="Rectangle 172"/>
          <p:cNvSpPr>
            <a:spLocks noChangeArrowheads="1"/>
          </p:cNvSpPr>
          <p:nvPr/>
        </p:nvSpPr>
        <p:spPr bwMode="auto">
          <a:xfrm>
            <a:off x="4768850" y="3048000"/>
            <a:ext cx="41275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N</a:t>
            </a:r>
          </a:p>
        </p:txBody>
      </p:sp>
      <p:sp>
        <p:nvSpPr>
          <p:cNvPr id="24590" name="Line 173"/>
          <p:cNvSpPr>
            <a:spLocks noChangeShapeType="1"/>
          </p:cNvSpPr>
          <p:nvPr/>
        </p:nvSpPr>
        <p:spPr bwMode="auto">
          <a:xfrm flipH="1" flipV="1">
            <a:off x="5105400" y="3352800"/>
            <a:ext cx="1447800" cy="533400"/>
          </a:xfrm>
          <a:prstGeom prst="line">
            <a:avLst/>
          </a:prstGeom>
          <a:noFill/>
          <a:ln w="9525">
            <a:solidFill>
              <a:srgbClr val="000080"/>
            </a:solidFill>
            <a:round/>
            <a:headEnd/>
            <a:tailEnd/>
          </a:ln>
        </p:spPr>
        <p:txBody>
          <a:bodyPr>
            <a:spAutoFit/>
          </a:bodyPr>
          <a:lstStyle/>
          <a:p>
            <a:endParaRPr lang="zh-CN" altLang="en-US"/>
          </a:p>
        </p:txBody>
      </p:sp>
      <p:sp>
        <p:nvSpPr>
          <p:cNvPr id="24591" name="Line 174"/>
          <p:cNvSpPr>
            <a:spLocks noChangeShapeType="1"/>
          </p:cNvSpPr>
          <p:nvPr/>
        </p:nvSpPr>
        <p:spPr bwMode="auto">
          <a:xfrm flipV="1">
            <a:off x="3522663" y="3352800"/>
            <a:ext cx="1277937" cy="414338"/>
          </a:xfrm>
          <a:prstGeom prst="line">
            <a:avLst/>
          </a:prstGeom>
          <a:noFill/>
          <a:ln w="9525">
            <a:solidFill>
              <a:srgbClr val="000080"/>
            </a:solidFill>
            <a:round/>
            <a:headEnd/>
            <a:tailEnd/>
          </a:ln>
        </p:spPr>
        <p:txBody>
          <a:bodyPr>
            <a:spAutoFit/>
          </a:bodyPr>
          <a:lstStyle/>
          <a:p>
            <a:endParaRPr lang="zh-CN" altLang="en-US"/>
          </a:p>
        </p:txBody>
      </p:sp>
      <p:sp>
        <p:nvSpPr>
          <p:cNvPr id="24592" name="Rectangle 175"/>
          <p:cNvSpPr>
            <a:spLocks noChangeArrowheads="1"/>
          </p:cNvSpPr>
          <p:nvPr/>
        </p:nvSpPr>
        <p:spPr bwMode="auto">
          <a:xfrm>
            <a:off x="6545263" y="3717925"/>
            <a:ext cx="3127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4593" name="Rectangle 176"/>
          <p:cNvSpPr>
            <a:spLocks noChangeArrowheads="1"/>
          </p:cNvSpPr>
          <p:nvPr/>
        </p:nvSpPr>
        <p:spPr bwMode="auto">
          <a:xfrm>
            <a:off x="3886200" y="42513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4594" name="Rectangle 177"/>
          <p:cNvSpPr>
            <a:spLocks noChangeArrowheads="1"/>
          </p:cNvSpPr>
          <p:nvPr/>
        </p:nvSpPr>
        <p:spPr bwMode="auto">
          <a:xfrm>
            <a:off x="3865563" y="4937125"/>
            <a:ext cx="325437"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0</a:t>
            </a:r>
          </a:p>
        </p:txBody>
      </p:sp>
      <p:sp>
        <p:nvSpPr>
          <p:cNvPr id="24595" name="Line 178"/>
          <p:cNvSpPr>
            <a:spLocks noChangeShapeType="1"/>
          </p:cNvSpPr>
          <p:nvPr/>
        </p:nvSpPr>
        <p:spPr bwMode="auto">
          <a:xfrm flipV="1">
            <a:off x="4038600" y="4572000"/>
            <a:ext cx="0" cy="381000"/>
          </a:xfrm>
          <a:prstGeom prst="line">
            <a:avLst/>
          </a:prstGeom>
          <a:noFill/>
          <a:ln w="9525">
            <a:solidFill>
              <a:srgbClr val="000080"/>
            </a:solidFill>
            <a:round/>
            <a:headEnd/>
            <a:tailEnd/>
          </a:ln>
        </p:spPr>
        <p:txBody>
          <a:bodyPr>
            <a:spAutoFit/>
          </a:bodyPr>
          <a:lstStyle/>
          <a:p>
            <a:endParaRPr lang="zh-CN" altLang="en-US"/>
          </a:p>
        </p:txBody>
      </p:sp>
      <p:sp>
        <p:nvSpPr>
          <p:cNvPr id="24596" name="Line 179"/>
          <p:cNvSpPr>
            <a:spLocks noChangeShapeType="1"/>
          </p:cNvSpPr>
          <p:nvPr/>
        </p:nvSpPr>
        <p:spPr bwMode="auto">
          <a:xfrm flipH="1" flipV="1">
            <a:off x="4948238" y="3352800"/>
            <a:ext cx="4762" cy="381000"/>
          </a:xfrm>
          <a:prstGeom prst="line">
            <a:avLst/>
          </a:prstGeom>
          <a:noFill/>
          <a:ln w="9525">
            <a:solidFill>
              <a:srgbClr val="000080"/>
            </a:solidFill>
            <a:round/>
            <a:headEnd/>
            <a:tailEnd/>
          </a:ln>
        </p:spPr>
        <p:txBody>
          <a:bodyPr>
            <a:spAutoFit/>
          </a:bodyPr>
          <a:lstStyle/>
          <a:p>
            <a:endParaRPr lang="zh-CN" altLang="en-US"/>
          </a:p>
        </p:txBody>
      </p:sp>
      <p:sp>
        <p:nvSpPr>
          <p:cNvPr id="24597" name="Rectangle 180"/>
          <p:cNvSpPr>
            <a:spLocks noChangeArrowheads="1"/>
          </p:cNvSpPr>
          <p:nvPr/>
        </p:nvSpPr>
        <p:spPr bwMode="auto">
          <a:xfrm>
            <a:off x="4800600" y="3505200"/>
            <a:ext cx="312738" cy="457200"/>
          </a:xfrm>
          <a:prstGeom prst="rect">
            <a:avLst/>
          </a:prstGeom>
          <a:noFill/>
          <a:ln w="9525">
            <a:noFill/>
            <a:miter lim="800000"/>
            <a:headEnd/>
            <a:tailEnd/>
          </a:ln>
        </p:spPr>
        <p:txBody>
          <a:bodyPr>
            <a:spAutoFit/>
          </a:bodyPr>
          <a:lstStyle/>
          <a:p>
            <a:pPr>
              <a:buClrTx/>
              <a:buFontTx/>
              <a:buNone/>
            </a:pPr>
            <a:r>
              <a:rPr lang="en-US" altLang="zh-CN" b="1">
                <a:solidFill>
                  <a:srgbClr val="333399"/>
                </a:solidFill>
              </a:rPr>
              <a:t>.</a:t>
            </a:r>
          </a:p>
        </p:txBody>
      </p:sp>
      <p:sp>
        <p:nvSpPr>
          <p:cNvPr id="24598" name="Rectangle 181"/>
          <p:cNvSpPr>
            <a:spLocks noChangeArrowheads="1"/>
          </p:cNvSpPr>
          <p:nvPr/>
        </p:nvSpPr>
        <p:spPr bwMode="auto">
          <a:xfrm>
            <a:off x="1828800" y="48609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4599" name="Rectangle 182"/>
          <p:cNvSpPr>
            <a:spLocks noChangeArrowheads="1"/>
          </p:cNvSpPr>
          <p:nvPr/>
        </p:nvSpPr>
        <p:spPr bwMode="auto">
          <a:xfrm>
            <a:off x="1828800" y="5546725"/>
            <a:ext cx="325438"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1</a:t>
            </a:r>
          </a:p>
        </p:txBody>
      </p:sp>
      <p:sp>
        <p:nvSpPr>
          <p:cNvPr id="24600" name="Line 183"/>
          <p:cNvSpPr>
            <a:spLocks noChangeShapeType="1"/>
          </p:cNvSpPr>
          <p:nvPr/>
        </p:nvSpPr>
        <p:spPr bwMode="auto">
          <a:xfrm flipV="1">
            <a:off x="2001838" y="5181600"/>
            <a:ext cx="0" cy="381000"/>
          </a:xfrm>
          <a:prstGeom prst="line">
            <a:avLst/>
          </a:prstGeom>
          <a:noFill/>
          <a:ln w="9525">
            <a:solidFill>
              <a:srgbClr val="000080"/>
            </a:solidFill>
            <a:round/>
            <a:headEnd/>
            <a:tailEnd/>
          </a:ln>
        </p:spPr>
        <p:txBody>
          <a:bodyPr>
            <a:spAutoFit/>
          </a:bodyPr>
          <a:lstStyle/>
          <a:p>
            <a:endParaRPr lang="zh-CN" altLang="en-US"/>
          </a:p>
        </p:txBody>
      </p:sp>
      <p:sp>
        <p:nvSpPr>
          <p:cNvPr id="24601" name="Rectangle 184"/>
          <p:cNvSpPr>
            <a:spLocks noChangeArrowheads="1"/>
          </p:cNvSpPr>
          <p:nvPr/>
        </p:nvSpPr>
        <p:spPr bwMode="auto">
          <a:xfrm>
            <a:off x="5795963" y="4284663"/>
            <a:ext cx="354012"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S</a:t>
            </a:r>
          </a:p>
        </p:txBody>
      </p:sp>
      <p:sp>
        <p:nvSpPr>
          <p:cNvPr id="24602" name="Line 185"/>
          <p:cNvSpPr>
            <a:spLocks noChangeShapeType="1"/>
          </p:cNvSpPr>
          <p:nvPr/>
        </p:nvSpPr>
        <p:spPr bwMode="auto">
          <a:xfrm flipH="1" flipV="1">
            <a:off x="6858000" y="3962400"/>
            <a:ext cx="457200" cy="457200"/>
          </a:xfrm>
          <a:prstGeom prst="line">
            <a:avLst/>
          </a:prstGeom>
          <a:noFill/>
          <a:ln w="9525">
            <a:solidFill>
              <a:srgbClr val="000080"/>
            </a:solidFill>
            <a:round/>
            <a:headEnd/>
            <a:tailEnd/>
          </a:ln>
        </p:spPr>
        <p:txBody>
          <a:bodyPr>
            <a:spAutoFit/>
          </a:bodyPr>
          <a:lstStyle/>
          <a:p>
            <a:endParaRPr lang="zh-CN" altLang="en-US"/>
          </a:p>
        </p:txBody>
      </p:sp>
      <p:sp>
        <p:nvSpPr>
          <p:cNvPr id="24603" name="Line 186"/>
          <p:cNvSpPr>
            <a:spLocks noChangeShapeType="1"/>
          </p:cNvSpPr>
          <p:nvPr/>
        </p:nvSpPr>
        <p:spPr bwMode="auto">
          <a:xfrm flipV="1">
            <a:off x="6135688" y="3962400"/>
            <a:ext cx="417512" cy="422275"/>
          </a:xfrm>
          <a:prstGeom prst="line">
            <a:avLst/>
          </a:prstGeom>
          <a:noFill/>
          <a:ln w="9525">
            <a:solidFill>
              <a:srgbClr val="000080"/>
            </a:solidFill>
            <a:round/>
            <a:headEnd/>
            <a:tailEnd/>
          </a:ln>
        </p:spPr>
        <p:txBody>
          <a:bodyPr>
            <a:spAutoFit/>
          </a:bodyPr>
          <a:lstStyle/>
          <a:p>
            <a:endParaRPr lang="zh-CN" altLang="en-US"/>
          </a:p>
        </p:txBody>
      </p:sp>
      <p:sp>
        <p:nvSpPr>
          <p:cNvPr id="24604" name="Line 187"/>
          <p:cNvSpPr>
            <a:spLocks noChangeShapeType="1"/>
          </p:cNvSpPr>
          <p:nvPr/>
        </p:nvSpPr>
        <p:spPr bwMode="auto">
          <a:xfrm flipV="1">
            <a:off x="5486400" y="4572000"/>
            <a:ext cx="381000" cy="381000"/>
          </a:xfrm>
          <a:prstGeom prst="line">
            <a:avLst/>
          </a:prstGeom>
          <a:noFill/>
          <a:ln w="9525">
            <a:solidFill>
              <a:srgbClr val="000080"/>
            </a:solidFill>
            <a:round/>
            <a:headEnd/>
            <a:tailEnd/>
          </a:ln>
        </p:spPr>
        <p:txBody>
          <a:bodyPr>
            <a:spAutoFit/>
          </a:bodyPr>
          <a:lstStyle/>
          <a:p>
            <a:endParaRPr lang="zh-CN" altLang="en-US"/>
          </a:p>
        </p:txBody>
      </p:sp>
      <p:sp>
        <p:nvSpPr>
          <p:cNvPr id="24605" name="Rectangle 188"/>
          <p:cNvSpPr>
            <a:spLocks noChangeArrowheads="1"/>
          </p:cNvSpPr>
          <p:nvPr/>
        </p:nvSpPr>
        <p:spPr bwMode="auto">
          <a:xfrm>
            <a:off x="7239000" y="43275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4606" name="Rectangle 189"/>
          <p:cNvSpPr>
            <a:spLocks noChangeArrowheads="1"/>
          </p:cNvSpPr>
          <p:nvPr/>
        </p:nvSpPr>
        <p:spPr bwMode="auto">
          <a:xfrm>
            <a:off x="7218363" y="5013325"/>
            <a:ext cx="325437"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1</a:t>
            </a:r>
          </a:p>
        </p:txBody>
      </p:sp>
      <p:sp>
        <p:nvSpPr>
          <p:cNvPr id="24607" name="Line 190"/>
          <p:cNvSpPr>
            <a:spLocks noChangeShapeType="1"/>
          </p:cNvSpPr>
          <p:nvPr/>
        </p:nvSpPr>
        <p:spPr bwMode="auto">
          <a:xfrm flipV="1">
            <a:off x="7391400" y="4648200"/>
            <a:ext cx="0" cy="381000"/>
          </a:xfrm>
          <a:prstGeom prst="line">
            <a:avLst/>
          </a:prstGeom>
          <a:noFill/>
          <a:ln w="9525">
            <a:solidFill>
              <a:srgbClr val="000080"/>
            </a:solidFill>
            <a:round/>
            <a:headEnd/>
            <a:tailEnd/>
          </a:ln>
        </p:spPr>
        <p:txBody>
          <a:bodyPr>
            <a:spAutoFit/>
          </a:bodyPr>
          <a:lstStyle/>
          <a:p>
            <a:endParaRPr lang="zh-CN" altLang="en-US"/>
          </a:p>
        </p:txBody>
      </p:sp>
      <p:sp>
        <p:nvSpPr>
          <p:cNvPr id="24608" name="Rectangle 191"/>
          <p:cNvSpPr>
            <a:spLocks noChangeArrowheads="1"/>
          </p:cNvSpPr>
          <p:nvPr/>
        </p:nvSpPr>
        <p:spPr bwMode="auto">
          <a:xfrm>
            <a:off x="5181600" y="49371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4609" name="Rectangle 192"/>
          <p:cNvSpPr>
            <a:spLocks noChangeArrowheads="1"/>
          </p:cNvSpPr>
          <p:nvPr/>
        </p:nvSpPr>
        <p:spPr bwMode="auto">
          <a:xfrm>
            <a:off x="5181600" y="5622925"/>
            <a:ext cx="325438"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0</a:t>
            </a:r>
          </a:p>
        </p:txBody>
      </p:sp>
      <p:sp>
        <p:nvSpPr>
          <p:cNvPr id="24610" name="Line 193"/>
          <p:cNvSpPr>
            <a:spLocks noChangeShapeType="1"/>
          </p:cNvSpPr>
          <p:nvPr/>
        </p:nvSpPr>
        <p:spPr bwMode="auto">
          <a:xfrm flipV="1">
            <a:off x="5354638" y="5257800"/>
            <a:ext cx="0" cy="381000"/>
          </a:xfrm>
          <a:prstGeom prst="line">
            <a:avLst/>
          </a:prstGeom>
          <a:noFill/>
          <a:ln w="9525">
            <a:solidFill>
              <a:srgbClr val="000080"/>
            </a:solidFill>
            <a:round/>
            <a:headEnd/>
            <a:tailEnd/>
          </a:ln>
        </p:spPr>
        <p:txBody>
          <a:bodyPr>
            <a:spAutoFit/>
          </a:bodyPr>
          <a:lstStyle/>
          <a:p>
            <a:endParaRPr lang="zh-CN" altLang="en-US"/>
          </a:p>
        </p:txBody>
      </p:sp>
      <p:sp>
        <p:nvSpPr>
          <p:cNvPr id="24611" name="Rectangle 194"/>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3"/>
          <p:cNvSpPr>
            <a:spLocks noChangeArrowheads="1"/>
          </p:cNvSpPr>
          <p:nvPr/>
        </p:nvSpPr>
        <p:spPr bwMode="auto">
          <a:xfrm>
            <a:off x="1327150" y="1966913"/>
            <a:ext cx="7200900" cy="822325"/>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楷体_GB2312" pitchFamily="49" charset="-122"/>
              </a:rPr>
              <a:t> </a:t>
            </a:r>
            <a:r>
              <a:rPr lang="zh-CN" altLang="en-US" b="1" i="0">
                <a:latin typeface="Times New Roman" pitchFamily="18" charset="0"/>
              </a:rPr>
              <a:t>步骤二  </a:t>
            </a:r>
            <a:r>
              <a:rPr lang="zh-CN" altLang="en-US" b="1" i="0">
                <a:solidFill>
                  <a:srgbClr val="333399"/>
                </a:solidFill>
                <a:latin typeface="Times New Roman" pitchFamily="18" charset="0"/>
              </a:rPr>
              <a:t>为分析树中所有结点的每个属性建立一个</a:t>
            </a:r>
          </a:p>
          <a:p>
            <a:pPr algn="l">
              <a:buClrTx/>
              <a:buFont typeface="Symbol" pitchFamily="18" charset="2"/>
              <a:buNone/>
            </a:pPr>
            <a:r>
              <a:rPr lang="zh-CN" altLang="en-US" b="1" i="0">
                <a:solidFill>
                  <a:srgbClr val="333399"/>
                </a:solidFill>
                <a:latin typeface="Times New Roman" pitchFamily="18" charset="0"/>
              </a:rPr>
              <a:t>    依赖图中的结点，并给定一个标记序号</a:t>
            </a:r>
          </a:p>
        </p:txBody>
      </p:sp>
      <p:sp>
        <p:nvSpPr>
          <p:cNvPr id="25603" name="AutoShape 1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5604" name="AutoShape 1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5605" name="AutoShape 1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5606" name="AutoShape 1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5607" name="Text Box 18"/>
          <p:cNvSpPr txBox="1">
            <a:spLocks noChangeArrowheads="1"/>
          </p:cNvSpPr>
          <p:nvPr/>
        </p:nvSpPr>
        <p:spPr bwMode="auto">
          <a:xfrm>
            <a:off x="762000" y="121920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楷体_GB2312" pitchFamily="49" charset="-122"/>
              </a:rPr>
              <a:t> </a:t>
            </a:r>
            <a:r>
              <a:rPr lang="zh-CN" altLang="en-US" sz="2800" b="1" i="0">
                <a:solidFill>
                  <a:srgbClr val="333399"/>
                </a:solidFill>
                <a:latin typeface="楷体_GB2312" pitchFamily="49" charset="-122"/>
              </a:rPr>
              <a:t>基于</a:t>
            </a:r>
            <a:r>
              <a:rPr lang="zh-CN" altLang="en-US" sz="2800" b="1" i="0">
                <a:solidFill>
                  <a:srgbClr val="333399"/>
                </a:solidFill>
                <a:latin typeface="Times New Roman" pitchFamily="18" charset="0"/>
              </a:rPr>
              <a:t>树遍历的计算方法</a:t>
            </a:r>
            <a:r>
              <a:rPr lang="zh-CN" altLang="en-US" sz="2800" b="1" i="0">
                <a:latin typeface="楷体_GB2312" pitchFamily="49" charset="-122"/>
              </a:rPr>
              <a:t>举例</a:t>
            </a:r>
            <a:endParaRPr lang="zh-CN" altLang="en-US" sz="2800" b="1" i="0">
              <a:solidFill>
                <a:srgbClr val="333399"/>
              </a:solidFill>
              <a:latin typeface="楷体_GB2312" pitchFamily="49" charset="-122"/>
            </a:endParaRPr>
          </a:p>
        </p:txBody>
      </p:sp>
      <p:sp>
        <p:nvSpPr>
          <p:cNvPr id="25608" name="Rectangle 46"/>
          <p:cNvSpPr>
            <a:spLocks noChangeArrowheads="1"/>
          </p:cNvSpPr>
          <p:nvPr/>
        </p:nvSpPr>
        <p:spPr bwMode="auto">
          <a:xfrm>
            <a:off x="2443163" y="4589463"/>
            <a:ext cx="354012"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S</a:t>
            </a:r>
          </a:p>
        </p:txBody>
      </p:sp>
      <p:sp>
        <p:nvSpPr>
          <p:cNvPr id="25609" name="Rectangle 47"/>
          <p:cNvSpPr>
            <a:spLocks noChangeArrowheads="1"/>
          </p:cNvSpPr>
          <p:nvPr/>
        </p:nvSpPr>
        <p:spPr bwMode="auto">
          <a:xfrm>
            <a:off x="3162300" y="4003675"/>
            <a:ext cx="3429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5610" name="Line 48"/>
          <p:cNvSpPr>
            <a:spLocks noChangeShapeType="1"/>
          </p:cNvSpPr>
          <p:nvPr/>
        </p:nvSpPr>
        <p:spPr bwMode="auto">
          <a:xfrm flipH="1" flipV="1">
            <a:off x="3505200" y="4267200"/>
            <a:ext cx="457200" cy="457200"/>
          </a:xfrm>
          <a:prstGeom prst="line">
            <a:avLst/>
          </a:prstGeom>
          <a:noFill/>
          <a:ln w="9525">
            <a:solidFill>
              <a:srgbClr val="000080"/>
            </a:solidFill>
            <a:round/>
            <a:headEnd/>
            <a:tailEnd/>
          </a:ln>
        </p:spPr>
        <p:txBody>
          <a:bodyPr>
            <a:spAutoFit/>
          </a:bodyPr>
          <a:lstStyle/>
          <a:p>
            <a:endParaRPr lang="zh-CN" altLang="en-US"/>
          </a:p>
        </p:txBody>
      </p:sp>
      <p:sp>
        <p:nvSpPr>
          <p:cNvPr id="25611" name="Line 49"/>
          <p:cNvSpPr>
            <a:spLocks noChangeShapeType="1"/>
          </p:cNvSpPr>
          <p:nvPr/>
        </p:nvSpPr>
        <p:spPr bwMode="auto">
          <a:xfrm flipV="1">
            <a:off x="2819400" y="4267200"/>
            <a:ext cx="381000" cy="381000"/>
          </a:xfrm>
          <a:prstGeom prst="line">
            <a:avLst/>
          </a:prstGeom>
          <a:noFill/>
          <a:ln w="9525">
            <a:solidFill>
              <a:srgbClr val="000080"/>
            </a:solidFill>
            <a:round/>
            <a:headEnd/>
            <a:tailEnd/>
          </a:ln>
        </p:spPr>
        <p:txBody>
          <a:bodyPr>
            <a:spAutoFit/>
          </a:bodyPr>
          <a:lstStyle/>
          <a:p>
            <a:endParaRPr lang="zh-CN" altLang="en-US"/>
          </a:p>
        </p:txBody>
      </p:sp>
      <p:sp>
        <p:nvSpPr>
          <p:cNvPr id="25612" name="Line 50"/>
          <p:cNvSpPr>
            <a:spLocks noChangeShapeType="1"/>
          </p:cNvSpPr>
          <p:nvPr/>
        </p:nvSpPr>
        <p:spPr bwMode="auto">
          <a:xfrm flipV="1">
            <a:off x="2133600" y="4876800"/>
            <a:ext cx="381000" cy="381000"/>
          </a:xfrm>
          <a:prstGeom prst="line">
            <a:avLst/>
          </a:prstGeom>
          <a:noFill/>
          <a:ln w="9525">
            <a:solidFill>
              <a:srgbClr val="000080"/>
            </a:solidFill>
            <a:round/>
            <a:headEnd/>
            <a:tailEnd/>
          </a:ln>
        </p:spPr>
        <p:txBody>
          <a:bodyPr>
            <a:spAutoFit/>
          </a:bodyPr>
          <a:lstStyle/>
          <a:p>
            <a:endParaRPr lang="zh-CN" altLang="en-US"/>
          </a:p>
        </p:txBody>
      </p:sp>
      <p:sp>
        <p:nvSpPr>
          <p:cNvPr id="25613" name="Rectangle 51"/>
          <p:cNvSpPr>
            <a:spLocks noChangeArrowheads="1"/>
          </p:cNvSpPr>
          <p:nvPr/>
        </p:nvSpPr>
        <p:spPr bwMode="auto">
          <a:xfrm>
            <a:off x="4768850" y="3429000"/>
            <a:ext cx="41275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N</a:t>
            </a:r>
          </a:p>
        </p:txBody>
      </p:sp>
      <p:sp>
        <p:nvSpPr>
          <p:cNvPr id="25614" name="Line 52"/>
          <p:cNvSpPr>
            <a:spLocks noChangeShapeType="1"/>
          </p:cNvSpPr>
          <p:nvPr/>
        </p:nvSpPr>
        <p:spPr bwMode="auto">
          <a:xfrm flipH="1" flipV="1">
            <a:off x="5105400" y="3733800"/>
            <a:ext cx="1447800" cy="533400"/>
          </a:xfrm>
          <a:prstGeom prst="line">
            <a:avLst/>
          </a:prstGeom>
          <a:noFill/>
          <a:ln w="9525">
            <a:solidFill>
              <a:srgbClr val="000080"/>
            </a:solidFill>
            <a:round/>
            <a:headEnd/>
            <a:tailEnd/>
          </a:ln>
        </p:spPr>
        <p:txBody>
          <a:bodyPr>
            <a:spAutoFit/>
          </a:bodyPr>
          <a:lstStyle/>
          <a:p>
            <a:endParaRPr lang="zh-CN" altLang="en-US"/>
          </a:p>
        </p:txBody>
      </p:sp>
      <p:sp>
        <p:nvSpPr>
          <p:cNvPr id="25615" name="Line 53"/>
          <p:cNvSpPr>
            <a:spLocks noChangeShapeType="1"/>
          </p:cNvSpPr>
          <p:nvPr/>
        </p:nvSpPr>
        <p:spPr bwMode="auto">
          <a:xfrm flipV="1">
            <a:off x="3522663" y="3733800"/>
            <a:ext cx="1277937" cy="414338"/>
          </a:xfrm>
          <a:prstGeom prst="line">
            <a:avLst/>
          </a:prstGeom>
          <a:noFill/>
          <a:ln w="9525">
            <a:solidFill>
              <a:srgbClr val="000080"/>
            </a:solidFill>
            <a:round/>
            <a:headEnd/>
            <a:tailEnd/>
          </a:ln>
        </p:spPr>
        <p:txBody>
          <a:bodyPr>
            <a:spAutoFit/>
          </a:bodyPr>
          <a:lstStyle/>
          <a:p>
            <a:endParaRPr lang="zh-CN" altLang="en-US"/>
          </a:p>
        </p:txBody>
      </p:sp>
      <p:sp>
        <p:nvSpPr>
          <p:cNvPr id="25616" name="Rectangle 54"/>
          <p:cNvSpPr>
            <a:spLocks noChangeArrowheads="1"/>
          </p:cNvSpPr>
          <p:nvPr/>
        </p:nvSpPr>
        <p:spPr bwMode="auto">
          <a:xfrm>
            <a:off x="6545263" y="4098925"/>
            <a:ext cx="3889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5617" name="Rectangle 55"/>
          <p:cNvSpPr>
            <a:spLocks noChangeArrowheads="1"/>
          </p:cNvSpPr>
          <p:nvPr/>
        </p:nvSpPr>
        <p:spPr bwMode="auto">
          <a:xfrm>
            <a:off x="3886200" y="46323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5618" name="Rectangle 56"/>
          <p:cNvSpPr>
            <a:spLocks noChangeArrowheads="1"/>
          </p:cNvSpPr>
          <p:nvPr/>
        </p:nvSpPr>
        <p:spPr bwMode="auto">
          <a:xfrm>
            <a:off x="3865563" y="5318125"/>
            <a:ext cx="325437"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0</a:t>
            </a:r>
          </a:p>
        </p:txBody>
      </p:sp>
      <p:sp>
        <p:nvSpPr>
          <p:cNvPr id="25619" name="Line 57"/>
          <p:cNvSpPr>
            <a:spLocks noChangeShapeType="1"/>
          </p:cNvSpPr>
          <p:nvPr/>
        </p:nvSpPr>
        <p:spPr bwMode="auto">
          <a:xfrm flipV="1">
            <a:off x="4038600" y="4953000"/>
            <a:ext cx="0" cy="381000"/>
          </a:xfrm>
          <a:prstGeom prst="line">
            <a:avLst/>
          </a:prstGeom>
          <a:noFill/>
          <a:ln w="9525">
            <a:solidFill>
              <a:srgbClr val="000080"/>
            </a:solidFill>
            <a:round/>
            <a:headEnd/>
            <a:tailEnd/>
          </a:ln>
        </p:spPr>
        <p:txBody>
          <a:bodyPr>
            <a:spAutoFit/>
          </a:bodyPr>
          <a:lstStyle/>
          <a:p>
            <a:endParaRPr lang="zh-CN" altLang="en-US"/>
          </a:p>
        </p:txBody>
      </p:sp>
      <p:sp>
        <p:nvSpPr>
          <p:cNvPr id="25620" name="Line 58"/>
          <p:cNvSpPr>
            <a:spLocks noChangeShapeType="1"/>
          </p:cNvSpPr>
          <p:nvPr/>
        </p:nvSpPr>
        <p:spPr bwMode="auto">
          <a:xfrm flipH="1" flipV="1">
            <a:off x="4948238" y="3733800"/>
            <a:ext cx="4762" cy="381000"/>
          </a:xfrm>
          <a:prstGeom prst="line">
            <a:avLst/>
          </a:prstGeom>
          <a:noFill/>
          <a:ln w="9525">
            <a:solidFill>
              <a:srgbClr val="000080"/>
            </a:solidFill>
            <a:round/>
            <a:headEnd/>
            <a:tailEnd/>
          </a:ln>
        </p:spPr>
        <p:txBody>
          <a:bodyPr>
            <a:spAutoFit/>
          </a:bodyPr>
          <a:lstStyle/>
          <a:p>
            <a:endParaRPr lang="zh-CN" altLang="en-US"/>
          </a:p>
        </p:txBody>
      </p:sp>
      <p:sp>
        <p:nvSpPr>
          <p:cNvPr id="25621" name="Rectangle 59"/>
          <p:cNvSpPr>
            <a:spLocks noChangeArrowheads="1"/>
          </p:cNvSpPr>
          <p:nvPr/>
        </p:nvSpPr>
        <p:spPr bwMode="auto">
          <a:xfrm>
            <a:off x="4800600" y="3886200"/>
            <a:ext cx="312738" cy="457200"/>
          </a:xfrm>
          <a:prstGeom prst="rect">
            <a:avLst/>
          </a:prstGeom>
          <a:noFill/>
          <a:ln w="9525">
            <a:noFill/>
            <a:miter lim="800000"/>
            <a:headEnd/>
            <a:tailEnd/>
          </a:ln>
        </p:spPr>
        <p:txBody>
          <a:bodyPr>
            <a:spAutoFit/>
          </a:bodyPr>
          <a:lstStyle/>
          <a:p>
            <a:pPr>
              <a:buClrTx/>
              <a:buFontTx/>
              <a:buNone/>
            </a:pPr>
            <a:r>
              <a:rPr lang="en-US" altLang="zh-CN" b="1">
                <a:solidFill>
                  <a:srgbClr val="333399"/>
                </a:solidFill>
              </a:rPr>
              <a:t>.</a:t>
            </a:r>
          </a:p>
        </p:txBody>
      </p:sp>
      <p:sp>
        <p:nvSpPr>
          <p:cNvPr id="25622" name="Rectangle 60"/>
          <p:cNvSpPr>
            <a:spLocks noChangeArrowheads="1"/>
          </p:cNvSpPr>
          <p:nvPr/>
        </p:nvSpPr>
        <p:spPr bwMode="auto">
          <a:xfrm>
            <a:off x="1828800" y="52419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5623" name="Rectangle 61"/>
          <p:cNvSpPr>
            <a:spLocks noChangeArrowheads="1"/>
          </p:cNvSpPr>
          <p:nvPr/>
        </p:nvSpPr>
        <p:spPr bwMode="auto">
          <a:xfrm>
            <a:off x="1828800" y="5927725"/>
            <a:ext cx="325438"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1</a:t>
            </a:r>
          </a:p>
        </p:txBody>
      </p:sp>
      <p:sp>
        <p:nvSpPr>
          <p:cNvPr id="25624" name="Line 62"/>
          <p:cNvSpPr>
            <a:spLocks noChangeShapeType="1"/>
          </p:cNvSpPr>
          <p:nvPr/>
        </p:nvSpPr>
        <p:spPr bwMode="auto">
          <a:xfrm flipV="1">
            <a:off x="2001838" y="5562600"/>
            <a:ext cx="0" cy="381000"/>
          </a:xfrm>
          <a:prstGeom prst="line">
            <a:avLst/>
          </a:prstGeom>
          <a:noFill/>
          <a:ln w="9525">
            <a:solidFill>
              <a:srgbClr val="000080"/>
            </a:solidFill>
            <a:round/>
            <a:headEnd/>
            <a:tailEnd/>
          </a:ln>
        </p:spPr>
        <p:txBody>
          <a:bodyPr>
            <a:spAutoFit/>
          </a:bodyPr>
          <a:lstStyle/>
          <a:p>
            <a:endParaRPr lang="zh-CN" altLang="en-US"/>
          </a:p>
        </p:txBody>
      </p:sp>
      <p:sp>
        <p:nvSpPr>
          <p:cNvPr id="25625" name="Rectangle 63"/>
          <p:cNvSpPr>
            <a:spLocks noChangeArrowheads="1"/>
          </p:cNvSpPr>
          <p:nvPr/>
        </p:nvSpPr>
        <p:spPr bwMode="auto">
          <a:xfrm>
            <a:off x="5795963" y="4665663"/>
            <a:ext cx="354012"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S</a:t>
            </a:r>
          </a:p>
        </p:txBody>
      </p:sp>
      <p:sp>
        <p:nvSpPr>
          <p:cNvPr id="25626" name="Line 64"/>
          <p:cNvSpPr>
            <a:spLocks noChangeShapeType="1"/>
          </p:cNvSpPr>
          <p:nvPr/>
        </p:nvSpPr>
        <p:spPr bwMode="auto">
          <a:xfrm flipH="1" flipV="1">
            <a:off x="6858000" y="4343400"/>
            <a:ext cx="457200" cy="457200"/>
          </a:xfrm>
          <a:prstGeom prst="line">
            <a:avLst/>
          </a:prstGeom>
          <a:noFill/>
          <a:ln w="9525">
            <a:solidFill>
              <a:srgbClr val="000080"/>
            </a:solidFill>
            <a:round/>
            <a:headEnd/>
            <a:tailEnd/>
          </a:ln>
        </p:spPr>
        <p:txBody>
          <a:bodyPr>
            <a:spAutoFit/>
          </a:bodyPr>
          <a:lstStyle/>
          <a:p>
            <a:endParaRPr lang="zh-CN" altLang="en-US"/>
          </a:p>
        </p:txBody>
      </p:sp>
      <p:sp>
        <p:nvSpPr>
          <p:cNvPr id="25627" name="Line 65"/>
          <p:cNvSpPr>
            <a:spLocks noChangeShapeType="1"/>
          </p:cNvSpPr>
          <p:nvPr/>
        </p:nvSpPr>
        <p:spPr bwMode="auto">
          <a:xfrm flipV="1">
            <a:off x="6135688" y="4343400"/>
            <a:ext cx="417512" cy="422275"/>
          </a:xfrm>
          <a:prstGeom prst="line">
            <a:avLst/>
          </a:prstGeom>
          <a:noFill/>
          <a:ln w="9525">
            <a:solidFill>
              <a:srgbClr val="000080"/>
            </a:solidFill>
            <a:round/>
            <a:headEnd/>
            <a:tailEnd/>
          </a:ln>
        </p:spPr>
        <p:txBody>
          <a:bodyPr>
            <a:spAutoFit/>
          </a:bodyPr>
          <a:lstStyle/>
          <a:p>
            <a:endParaRPr lang="zh-CN" altLang="en-US"/>
          </a:p>
        </p:txBody>
      </p:sp>
      <p:sp>
        <p:nvSpPr>
          <p:cNvPr id="25628" name="Line 66"/>
          <p:cNvSpPr>
            <a:spLocks noChangeShapeType="1"/>
          </p:cNvSpPr>
          <p:nvPr/>
        </p:nvSpPr>
        <p:spPr bwMode="auto">
          <a:xfrm flipV="1">
            <a:off x="5486400" y="4953000"/>
            <a:ext cx="381000" cy="381000"/>
          </a:xfrm>
          <a:prstGeom prst="line">
            <a:avLst/>
          </a:prstGeom>
          <a:noFill/>
          <a:ln w="9525">
            <a:solidFill>
              <a:srgbClr val="000080"/>
            </a:solidFill>
            <a:round/>
            <a:headEnd/>
            <a:tailEnd/>
          </a:ln>
        </p:spPr>
        <p:txBody>
          <a:bodyPr>
            <a:spAutoFit/>
          </a:bodyPr>
          <a:lstStyle/>
          <a:p>
            <a:endParaRPr lang="zh-CN" altLang="en-US"/>
          </a:p>
        </p:txBody>
      </p:sp>
      <p:sp>
        <p:nvSpPr>
          <p:cNvPr id="25629" name="Rectangle 67"/>
          <p:cNvSpPr>
            <a:spLocks noChangeArrowheads="1"/>
          </p:cNvSpPr>
          <p:nvPr/>
        </p:nvSpPr>
        <p:spPr bwMode="auto">
          <a:xfrm>
            <a:off x="7239000" y="47085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5630" name="Rectangle 68"/>
          <p:cNvSpPr>
            <a:spLocks noChangeArrowheads="1"/>
          </p:cNvSpPr>
          <p:nvPr/>
        </p:nvSpPr>
        <p:spPr bwMode="auto">
          <a:xfrm>
            <a:off x="7218363" y="5394325"/>
            <a:ext cx="325437"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1</a:t>
            </a:r>
          </a:p>
        </p:txBody>
      </p:sp>
      <p:sp>
        <p:nvSpPr>
          <p:cNvPr id="25631" name="Line 69"/>
          <p:cNvSpPr>
            <a:spLocks noChangeShapeType="1"/>
          </p:cNvSpPr>
          <p:nvPr/>
        </p:nvSpPr>
        <p:spPr bwMode="auto">
          <a:xfrm flipV="1">
            <a:off x="7391400" y="5029200"/>
            <a:ext cx="0" cy="381000"/>
          </a:xfrm>
          <a:prstGeom prst="line">
            <a:avLst/>
          </a:prstGeom>
          <a:noFill/>
          <a:ln w="9525">
            <a:solidFill>
              <a:srgbClr val="000080"/>
            </a:solidFill>
            <a:round/>
            <a:headEnd/>
            <a:tailEnd/>
          </a:ln>
        </p:spPr>
        <p:txBody>
          <a:bodyPr>
            <a:spAutoFit/>
          </a:bodyPr>
          <a:lstStyle/>
          <a:p>
            <a:endParaRPr lang="zh-CN" altLang="en-US"/>
          </a:p>
        </p:txBody>
      </p:sp>
      <p:sp>
        <p:nvSpPr>
          <p:cNvPr id="25632" name="Rectangle 70"/>
          <p:cNvSpPr>
            <a:spLocks noChangeArrowheads="1"/>
          </p:cNvSpPr>
          <p:nvPr/>
        </p:nvSpPr>
        <p:spPr bwMode="auto">
          <a:xfrm>
            <a:off x="5181600" y="53181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5633" name="Rectangle 71"/>
          <p:cNvSpPr>
            <a:spLocks noChangeArrowheads="1"/>
          </p:cNvSpPr>
          <p:nvPr/>
        </p:nvSpPr>
        <p:spPr bwMode="auto">
          <a:xfrm>
            <a:off x="5181600" y="6003925"/>
            <a:ext cx="325438"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0</a:t>
            </a:r>
          </a:p>
        </p:txBody>
      </p:sp>
      <p:sp>
        <p:nvSpPr>
          <p:cNvPr id="25634" name="Line 72"/>
          <p:cNvSpPr>
            <a:spLocks noChangeShapeType="1"/>
          </p:cNvSpPr>
          <p:nvPr/>
        </p:nvSpPr>
        <p:spPr bwMode="auto">
          <a:xfrm flipV="1">
            <a:off x="5354638" y="5638800"/>
            <a:ext cx="0" cy="381000"/>
          </a:xfrm>
          <a:prstGeom prst="line">
            <a:avLst/>
          </a:prstGeom>
          <a:noFill/>
          <a:ln w="9525">
            <a:solidFill>
              <a:srgbClr val="000080"/>
            </a:solidFill>
            <a:round/>
            <a:headEnd/>
            <a:tailEnd/>
          </a:ln>
        </p:spPr>
        <p:txBody>
          <a:bodyPr>
            <a:spAutoFit/>
          </a:bodyPr>
          <a:lstStyle/>
          <a:p>
            <a:endParaRPr lang="zh-CN" altLang="en-US"/>
          </a:p>
        </p:txBody>
      </p:sp>
      <p:grpSp>
        <p:nvGrpSpPr>
          <p:cNvPr id="2" name="Group 126"/>
          <p:cNvGrpSpPr>
            <a:grpSpLocks/>
          </p:cNvGrpSpPr>
          <p:nvPr/>
        </p:nvGrpSpPr>
        <p:grpSpPr bwMode="auto">
          <a:xfrm>
            <a:off x="5029200" y="3048000"/>
            <a:ext cx="990600" cy="533400"/>
            <a:chOff x="3168" y="1920"/>
            <a:chExt cx="624" cy="336"/>
          </a:xfrm>
        </p:grpSpPr>
        <p:sp>
          <p:nvSpPr>
            <p:cNvPr id="25685" name="Rectangle 75"/>
            <p:cNvSpPr>
              <a:spLocks noChangeArrowheads="1"/>
            </p:cNvSpPr>
            <p:nvPr/>
          </p:nvSpPr>
          <p:spPr bwMode="auto">
            <a:xfrm>
              <a:off x="3312" y="1920"/>
              <a:ext cx="480" cy="250"/>
            </a:xfrm>
            <a:prstGeom prst="rect">
              <a:avLst/>
            </a:prstGeom>
            <a:noFill/>
            <a:ln w="9525" algn="ctr">
              <a:noFill/>
              <a:miter lim="800000"/>
              <a:headEnd/>
              <a:tailEnd/>
            </a:ln>
          </p:spPr>
          <p:txBody>
            <a:bodyPr>
              <a:spAutoFit/>
            </a:bodyPr>
            <a:lstStyle/>
            <a:p>
              <a:pPr algn="l"/>
              <a:r>
                <a:rPr kumimoji="0" lang="en-US" altLang="zh-CN" sz="2000"/>
                <a:t>1</a:t>
              </a:r>
              <a:r>
                <a:rPr kumimoji="0" lang="zh-CN" altLang="en-US" sz="2000"/>
                <a:t>：</a:t>
              </a:r>
              <a:r>
                <a:rPr lang="en-US" altLang="zh-CN" sz="2000"/>
                <a:t>v</a:t>
              </a:r>
              <a:endParaRPr lang="en-US" altLang="zh-CN"/>
            </a:p>
          </p:txBody>
        </p:sp>
        <p:sp>
          <p:nvSpPr>
            <p:cNvPr id="25686" name="Line 77"/>
            <p:cNvSpPr>
              <a:spLocks noChangeShapeType="1"/>
            </p:cNvSpPr>
            <p:nvPr/>
          </p:nvSpPr>
          <p:spPr bwMode="auto">
            <a:xfrm flipH="1">
              <a:off x="3168" y="2064"/>
              <a:ext cx="192" cy="192"/>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3" name="Group 78"/>
          <p:cNvGrpSpPr>
            <a:grpSpLocks/>
          </p:cNvGrpSpPr>
          <p:nvPr/>
        </p:nvGrpSpPr>
        <p:grpSpPr bwMode="auto">
          <a:xfrm>
            <a:off x="2133600" y="3352800"/>
            <a:ext cx="2438400" cy="1066800"/>
            <a:chOff x="1392" y="2016"/>
            <a:chExt cx="1440" cy="672"/>
          </a:xfrm>
        </p:grpSpPr>
        <p:sp>
          <p:nvSpPr>
            <p:cNvPr id="25679" name="Rectangle 79"/>
            <p:cNvSpPr>
              <a:spLocks noChangeArrowheads="1"/>
            </p:cNvSpPr>
            <p:nvPr/>
          </p:nvSpPr>
          <p:spPr bwMode="auto">
            <a:xfrm>
              <a:off x="2400" y="2438"/>
              <a:ext cx="432" cy="250"/>
            </a:xfrm>
            <a:prstGeom prst="rect">
              <a:avLst/>
            </a:prstGeom>
            <a:noFill/>
            <a:ln w="9525" algn="ctr">
              <a:noFill/>
              <a:miter lim="800000"/>
              <a:headEnd/>
              <a:tailEnd/>
            </a:ln>
          </p:spPr>
          <p:txBody>
            <a:bodyPr>
              <a:spAutoFit/>
            </a:bodyPr>
            <a:lstStyle/>
            <a:p>
              <a:pPr algn="l"/>
              <a:r>
                <a:rPr kumimoji="0" lang="en-US" altLang="zh-CN" sz="2000"/>
                <a:t>4</a:t>
              </a:r>
              <a:r>
                <a:rPr kumimoji="0" lang="zh-CN" altLang="en-US" sz="2000"/>
                <a:t>：</a:t>
              </a:r>
              <a:r>
                <a:rPr lang="en-US" altLang="zh-CN" sz="2000"/>
                <a:t>v</a:t>
              </a:r>
              <a:endParaRPr lang="en-US" altLang="zh-CN"/>
            </a:p>
          </p:txBody>
        </p:sp>
        <p:sp>
          <p:nvSpPr>
            <p:cNvPr id="25680" name="Rectangle 80"/>
            <p:cNvSpPr>
              <a:spLocks noChangeArrowheads="1"/>
            </p:cNvSpPr>
            <p:nvPr/>
          </p:nvSpPr>
          <p:spPr bwMode="auto">
            <a:xfrm>
              <a:off x="1920" y="2016"/>
              <a:ext cx="432" cy="250"/>
            </a:xfrm>
            <a:prstGeom prst="rect">
              <a:avLst/>
            </a:prstGeom>
            <a:noFill/>
            <a:ln w="9525" algn="ctr">
              <a:noFill/>
              <a:miter lim="800000"/>
              <a:headEnd/>
              <a:tailEnd/>
            </a:ln>
          </p:spPr>
          <p:txBody>
            <a:bodyPr>
              <a:spAutoFit/>
            </a:bodyPr>
            <a:lstStyle/>
            <a:p>
              <a:pPr algn="l"/>
              <a:r>
                <a:rPr kumimoji="0" lang="en-US" altLang="zh-CN" sz="2000"/>
                <a:t>3</a:t>
              </a:r>
              <a:r>
                <a:rPr kumimoji="0" lang="zh-CN" altLang="en-US" sz="2000"/>
                <a:t>：</a:t>
              </a:r>
              <a:r>
                <a:rPr lang="en-US" altLang="zh-CN" sz="2000"/>
                <a:t>f</a:t>
              </a:r>
              <a:endParaRPr lang="en-US" altLang="zh-CN"/>
            </a:p>
          </p:txBody>
        </p:sp>
        <p:sp>
          <p:nvSpPr>
            <p:cNvPr id="25681" name="Rectangle 81"/>
            <p:cNvSpPr>
              <a:spLocks noChangeArrowheads="1"/>
            </p:cNvSpPr>
            <p:nvPr/>
          </p:nvSpPr>
          <p:spPr bwMode="auto">
            <a:xfrm>
              <a:off x="1392" y="2400"/>
              <a:ext cx="432" cy="250"/>
            </a:xfrm>
            <a:prstGeom prst="rect">
              <a:avLst/>
            </a:prstGeom>
            <a:noFill/>
            <a:ln w="9525" algn="ctr">
              <a:noFill/>
              <a:miter lim="800000"/>
              <a:headEnd/>
              <a:tailEnd/>
            </a:ln>
          </p:spPr>
          <p:txBody>
            <a:bodyPr>
              <a:spAutoFit/>
            </a:bodyPr>
            <a:lstStyle/>
            <a:p>
              <a:pPr algn="l"/>
              <a:r>
                <a:rPr kumimoji="0" lang="en-US" altLang="zh-CN" sz="2000"/>
                <a:t>2</a:t>
              </a:r>
              <a:r>
                <a:rPr kumimoji="0" lang="zh-CN" altLang="en-US" sz="2000"/>
                <a:t>：</a:t>
              </a:r>
              <a:r>
                <a:rPr kumimoji="0" lang="en-US" altLang="zh-CN" sz="2000"/>
                <a:t>l</a:t>
              </a:r>
              <a:endParaRPr lang="en-US" altLang="zh-CN"/>
            </a:p>
          </p:txBody>
        </p:sp>
        <p:sp>
          <p:nvSpPr>
            <p:cNvPr id="25682" name="Line 82"/>
            <p:cNvSpPr>
              <a:spLocks noChangeShapeType="1"/>
            </p:cNvSpPr>
            <p:nvPr/>
          </p:nvSpPr>
          <p:spPr bwMode="auto">
            <a:xfrm>
              <a:off x="2112" y="2208"/>
              <a:ext cx="0" cy="24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5683" name="Line 83"/>
            <p:cNvSpPr>
              <a:spLocks noChangeShapeType="1"/>
            </p:cNvSpPr>
            <p:nvPr/>
          </p:nvSpPr>
          <p:spPr bwMode="auto">
            <a:xfrm>
              <a:off x="1776" y="2544"/>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5684" name="Line 84"/>
            <p:cNvSpPr>
              <a:spLocks noChangeShapeType="1"/>
            </p:cNvSpPr>
            <p:nvPr/>
          </p:nvSpPr>
          <p:spPr bwMode="auto">
            <a:xfrm>
              <a:off x="2208" y="2544"/>
              <a:ext cx="240" cy="0"/>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4" name="Group 85"/>
          <p:cNvGrpSpPr>
            <a:grpSpLocks/>
          </p:cNvGrpSpPr>
          <p:nvPr/>
        </p:nvGrpSpPr>
        <p:grpSpPr bwMode="auto">
          <a:xfrm>
            <a:off x="1524000" y="4556125"/>
            <a:ext cx="2209800" cy="869950"/>
            <a:chOff x="960" y="2774"/>
            <a:chExt cx="1392" cy="548"/>
          </a:xfrm>
        </p:grpSpPr>
        <p:sp>
          <p:nvSpPr>
            <p:cNvPr id="25673" name="Rectangle 86"/>
            <p:cNvSpPr>
              <a:spLocks noChangeArrowheads="1"/>
            </p:cNvSpPr>
            <p:nvPr/>
          </p:nvSpPr>
          <p:spPr bwMode="auto">
            <a:xfrm>
              <a:off x="960" y="2774"/>
              <a:ext cx="432" cy="250"/>
            </a:xfrm>
            <a:prstGeom prst="rect">
              <a:avLst/>
            </a:prstGeom>
            <a:noFill/>
            <a:ln w="9525" algn="ctr">
              <a:noFill/>
              <a:miter lim="800000"/>
              <a:headEnd/>
              <a:tailEnd/>
            </a:ln>
          </p:spPr>
          <p:txBody>
            <a:bodyPr>
              <a:spAutoFit/>
            </a:bodyPr>
            <a:lstStyle/>
            <a:p>
              <a:pPr algn="l"/>
              <a:r>
                <a:rPr kumimoji="0" lang="en-US" altLang="zh-CN" sz="2000"/>
                <a:t>5</a:t>
              </a:r>
              <a:r>
                <a:rPr kumimoji="0" lang="zh-CN" altLang="en-US" sz="2000"/>
                <a:t>：</a:t>
              </a:r>
              <a:r>
                <a:rPr kumimoji="0" lang="en-US" altLang="zh-CN" sz="2000"/>
                <a:t>l</a:t>
              </a:r>
              <a:endParaRPr lang="en-US" altLang="zh-CN"/>
            </a:p>
          </p:txBody>
        </p:sp>
        <p:sp>
          <p:nvSpPr>
            <p:cNvPr id="25674" name="Rectangle 87"/>
            <p:cNvSpPr>
              <a:spLocks noChangeArrowheads="1"/>
            </p:cNvSpPr>
            <p:nvPr/>
          </p:nvSpPr>
          <p:spPr bwMode="auto">
            <a:xfrm>
              <a:off x="1920" y="2784"/>
              <a:ext cx="432" cy="250"/>
            </a:xfrm>
            <a:prstGeom prst="rect">
              <a:avLst/>
            </a:prstGeom>
            <a:noFill/>
            <a:ln w="9525" algn="ctr">
              <a:noFill/>
              <a:miter lim="800000"/>
              <a:headEnd/>
              <a:tailEnd/>
            </a:ln>
          </p:spPr>
          <p:txBody>
            <a:bodyPr>
              <a:spAutoFit/>
            </a:bodyPr>
            <a:lstStyle/>
            <a:p>
              <a:pPr algn="l"/>
              <a:r>
                <a:rPr kumimoji="0" lang="en-US" altLang="zh-CN" sz="2000"/>
                <a:t>6</a:t>
              </a:r>
              <a:r>
                <a:rPr kumimoji="0" lang="zh-CN" altLang="en-US" sz="2000"/>
                <a:t>：</a:t>
              </a:r>
              <a:r>
                <a:rPr lang="en-US" altLang="zh-CN" sz="2000"/>
                <a:t>f</a:t>
              </a:r>
              <a:endParaRPr lang="en-US" altLang="zh-CN"/>
            </a:p>
          </p:txBody>
        </p:sp>
        <p:sp>
          <p:nvSpPr>
            <p:cNvPr id="25675" name="Rectangle 88"/>
            <p:cNvSpPr>
              <a:spLocks noChangeArrowheads="1"/>
            </p:cNvSpPr>
            <p:nvPr/>
          </p:nvSpPr>
          <p:spPr bwMode="auto">
            <a:xfrm>
              <a:off x="1728" y="3072"/>
              <a:ext cx="480" cy="250"/>
            </a:xfrm>
            <a:prstGeom prst="rect">
              <a:avLst/>
            </a:prstGeom>
            <a:noFill/>
            <a:ln w="9525" algn="ctr">
              <a:noFill/>
              <a:miter lim="800000"/>
              <a:headEnd/>
              <a:tailEnd/>
            </a:ln>
          </p:spPr>
          <p:txBody>
            <a:bodyPr>
              <a:spAutoFit/>
            </a:bodyPr>
            <a:lstStyle/>
            <a:p>
              <a:pPr algn="l"/>
              <a:r>
                <a:rPr kumimoji="0" lang="en-US" altLang="zh-CN" sz="2000"/>
                <a:t>7</a:t>
              </a:r>
              <a:r>
                <a:rPr kumimoji="0" lang="zh-CN" altLang="en-US" sz="2000"/>
                <a:t>：</a:t>
              </a:r>
              <a:r>
                <a:rPr lang="en-US" altLang="zh-CN" sz="2000"/>
                <a:t>v</a:t>
              </a:r>
              <a:endParaRPr lang="en-US" altLang="zh-CN"/>
            </a:p>
          </p:txBody>
        </p:sp>
        <p:sp>
          <p:nvSpPr>
            <p:cNvPr id="25676" name="Line 89"/>
            <p:cNvSpPr>
              <a:spLocks noChangeShapeType="1"/>
            </p:cNvSpPr>
            <p:nvPr/>
          </p:nvSpPr>
          <p:spPr bwMode="auto">
            <a:xfrm>
              <a:off x="1344" y="2880"/>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5677" name="Line 90"/>
            <p:cNvSpPr>
              <a:spLocks noChangeShapeType="1"/>
            </p:cNvSpPr>
            <p:nvPr/>
          </p:nvSpPr>
          <p:spPr bwMode="auto">
            <a:xfrm>
              <a:off x="1728" y="2880"/>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5678" name="Line 91"/>
            <p:cNvSpPr>
              <a:spLocks noChangeShapeType="1"/>
            </p:cNvSpPr>
            <p:nvPr/>
          </p:nvSpPr>
          <p:spPr bwMode="auto">
            <a:xfrm>
              <a:off x="1728" y="2976"/>
              <a:ext cx="144" cy="144"/>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5" name="Group 92"/>
          <p:cNvGrpSpPr>
            <a:grpSpLocks/>
          </p:cNvGrpSpPr>
          <p:nvPr/>
        </p:nvGrpSpPr>
        <p:grpSpPr bwMode="auto">
          <a:xfrm>
            <a:off x="914400" y="5241925"/>
            <a:ext cx="2286000" cy="701675"/>
            <a:chOff x="576" y="3206"/>
            <a:chExt cx="1440" cy="442"/>
          </a:xfrm>
        </p:grpSpPr>
        <p:sp>
          <p:nvSpPr>
            <p:cNvPr id="25669" name="Rectangle 93"/>
            <p:cNvSpPr>
              <a:spLocks noChangeArrowheads="1"/>
            </p:cNvSpPr>
            <p:nvPr/>
          </p:nvSpPr>
          <p:spPr bwMode="auto">
            <a:xfrm>
              <a:off x="576" y="3206"/>
              <a:ext cx="432" cy="250"/>
            </a:xfrm>
            <a:prstGeom prst="rect">
              <a:avLst/>
            </a:prstGeom>
            <a:noFill/>
            <a:ln w="9525" algn="ctr">
              <a:noFill/>
              <a:miter lim="800000"/>
              <a:headEnd/>
              <a:tailEnd/>
            </a:ln>
          </p:spPr>
          <p:txBody>
            <a:bodyPr>
              <a:spAutoFit/>
            </a:bodyPr>
            <a:lstStyle/>
            <a:p>
              <a:pPr algn="l"/>
              <a:r>
                <a:rPr kumimoji="0" lang="en-US" altLang="zh-CN" sz="2000"/>
                <a:t>8</a:t>
              </a:r>
              <a:r>
                <a:rPr kumimoji="0" lang="zh-CN" altLang="en-US" sz="2000"/>
                <a:t>：</a:t>
              </a:r>
              <a:r>
                <a:rPr lang="en-US" altLang="zh-CN" sz="2000"/>
                <a:t>f</a:t>
              </a:r>
              <a:endParaRPr lang="en-US" altLang="zh-CN"/>
            </a:p>
          </p:txBody>
        </p:sp>
        <p:sp>
          <p:nvSpPr>
            <p:cNvPr id="25670" name="Rectangle 94"/>
            <p:cNvSpPr>
              <a:spLocks noChangeArrowheads="1"/>
            </p:cNvSpPr>
            <p:nvPr/>
          </p:nvSpPr>
          <p:spPr bwMode="auto">
            <a:xfrm>
              <a:off x="1440" y="3398"/>
              <a:ext cx="576" cy="250"/>
            </a:xfrm>
            <a:prstGeom prst="rect">
              <a:avLst/>
            </a:prstGeom>
            <a:noFill/>
            <a:ln w="9525" algn="ctr">
              <a:noFill/>
              <a:miter lim="800000"/>
              <a:headEnd/>
              <a:tailEnd/>
            </a:ln>
          </p:spPr>
          <p:txBody>
            <a:bodyPr>
              <a:spAutoFit/>
            </a:bodyPr>
            <a:lstStyle/>
            <a:p>
              <a:pPr algn="l"/>
              <a:r>
                <a:rPr kumimoji="0" lang="en-US" altLang="zh-CN" sz="2000"/>
                <a:t>9</a:t>
              </a:r>
              <a:r>
                <a:rPr kumimoji="0" lang="zh-CN" altLang="en-US" sz="2000"/>
                <a:t>：</a:t>
              </a:r>
              <a:r>
                <a:rPr lang="en-US" altLang="zh-CN" sz="2000"/>
                <a:t>v</a:t>
              </a:r>
              <a:endParaRPr lang="en-US" altLang="zh-CN"/>
            </a:p>
          </p:txBody>
        </p:sp>
        <p:sp>
          <p:nvSpPr>
            <p:cNvPr id="25671" name="Line 95"/>
            <p:cNvSpPr>
              <a:spLocks noChangeShapeType="1"/>
            </p:cNvSpPr>
            <p:nvPr/>
          </p:nvSpPr>
          <p:spPr bwMode="auto">
            <a:xfrm>
              <a:off x="960" y="3312"/>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5672" name="Line 96"/>
            <p:cNvSpPr>
              <a:spLocks noChangeShapeType="1"/>
            </p:cNvSpPr>
            <p:nvPr/>
          </p:nvSpPr>
          <p:spPr bwMode="auto">
            <a:xfrm>
              <a:off x="1344" y="3312"/>
              <a:ext cx="144" cy="144"/>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6" name="Group 97"/>
          <p:cNvGrpSpPr>
            <a:grpSpLocks/>
          </p:cNvGrpSpPr>
          <p:nvPr/>
        </p:nvGrpSpPr>
        <p:grpSpPr bwMode="auto">
          <a:xfrm>
            <a:off x="4038600" y="4327525"/>
            <a:ext cx="1143000" cy="1098550"/>
            <a:chOff x="2544" y="2630"/>
            <a:chExt cx="720" cy="692"/>
          </a:xfrm>
        </p:grpSpPr>
        <p:sp>
          <p:nvSpPr>
            <p:cNvPr id="25665" name="Rectangle 98"/>
            <p:cNvSpPr>
              <a:spLocks noChangeArrowheads="1"/>
            </p:cNvSpPr>
            <p:nvPr/>
          </p:nvSpPr>
          <p:spPr bwMode="auto">
            <a:xfrm>
              <a:off x="2736" y="2630"/>
              <a:ext cx="528" cy="250"/>
            </a:xfrm>
            <a:prstGeom prst="rect">
              <a:avLst/>
            </a:prstGeom>
            <a:noFill/>
            <a:ln w="9525" algn="ctr">
              <a:noFill/>
              <a:miter lim="800000"/>
              <a:headEnd/>
              <a:tailEnd/>
            </a:ln>
          </p:spPr>
          <p:txBody>
            <a:bodyPr>
              <a:spAutoFit/>
            </a:bodyPr>
            <a:lstStyle/>
            <a:p>
              <a:pPr algn="l"/>
              <a:r>
                <a:rPr kumimoji="0" lang="en-US" altLang="zh-CN" sz="2000"/>
                <a:t>10</a:t>
              </a:r>
              <a:r>
                <a:rPr kumimoji="0" lang="zh-CN" altLang="en-US" sz="2000"/>
                <a:t>：</a:t>
              </a:r>
              <a:r>
                <a:rPr lang="en-US" altLang="zh-CN" sz="2000"/>
                <a:t>f</a:t>
              </a:r>
              <a:endParaRPr lang="en-US" altLang="zh-CN"/>
            </a:p>
          </p:txBody>
        </p:sp>
        <p:sp>
          <p:nvSpPr>
            <p:cNvPr id="25666" name="Rectangle 99"/>
            <p:cNvSpPr>
              <a:spLocks noChangeArrowheads="1"/>
            </p:cNvSpPr>
            <p:nvPr/>
          </p:nvSpPr>
          <p:spPr bwMode="auto">
            <a:xfrm>
              <a:off x="2544" y="3072"/>
              <a:ext cx="576" cy="250"/>
            </a:xfrm>
            <a:prstGeom prst="rect">
              <a:avLst/>
            </a:prstGeom>
            <a:noFill/>
            <a:ln w="9525" algn="ctr">
              <a:noFill/>
              <a:miter lim="800000"/>
              <a:headEnd/>
              <a:tailEnd/>
            </a:ln>
          </p:spPr>
          <p:txBody>
            <a:bodyPr>
              <a:spAutoFit/>
            </a:bodyPr>
            <a:lstStyle/>
            <a:p>
              <a:pPr algn="l"/>
              <a:r>
                <a:rPr kumimoji="0" lang="en-US" altLang="zh-CN" sz="2000"/>
                <a:t>11</a:t>
              </a:r>
              <a:r>
                <a:rPr kumimoji="0" lang="zh-CN" altLang="en-US" sz="2000"/>
                <a:t>：</a:t>
              </a:r>
              <a:r>
                <a:rPr lang="en-US" altLang="zh-CN" sz="2000"/>
                <a:t>v</a:t>
              </a:r>
              <a:endParaRPr lang="en-US" altLang="zh-CN"/>
            </a:p>
          </p:txBody>
        </p:sp>
        <p:sp>
          <p:nvSpPr>
            <p:cNvPr id="25667" name="Line 100"/>
            <p:cNvSpPr>
              <a:spLocks noChangeShapeType="1"/>
            </p:cNvSpPr>
            <p:nvPr/>
          </p:nvSpPr>
          <p:spPr bwMode="auto">
            <a:xfrm flipH="1">
              <a:off x="2640" y="2784"/>
              <a:ext cx="144" cy="144"/>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5668" name="Line 101"/>
            <p:cNvSpPr>
              <a:spLocks noChangeShapeType="1"/>
            </p:cNvSpPr>
            <p:nvPr/>
          </p:nvSpPr>
          <p:spPr bwMode="auto">
            <a:xfrm>
              <a:off x="2640" y="2976"/>
              <a:ext cx="144" cy="144"/>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7" name="Group 102"/>
          <p:cNvGrpSpPr>
            <a:grpSpLocks/>
          </p:cNvGrpSpPr>
          <p:nvPr/>
        </p:nvGrpSpPr>
        <p:grpSpPr bwMode="auto">
          <a:xfrm>
            <a:off x="4191000" y="5562600"/>
            <a:ext cx="2362200" cy="549275"/>
            <a:chOff x="2640" y="3408"/>
            <a:chExt cx="1488" cy="346"/>
          </a:xfrm>
        </p:grpSpPr>
        <p:sp>
          <p:nvSpPr>
            <p:cNvPr id="25661" name="Rectangle 103"/>
            <p:cNvSpPr>
              <a:spLocks noChangeArrowheads="1"/>
            </p:cNvSpPr>
            <p:nvPr/>
          </p:nvSpPr>
          <p:spPr bwMode="auto">
            <a:xfrm>
              <a:off x="2640" y="3494"/>
              <a:ext cx="528" cy="250"/>
            </a:xfrm>
            <a:prstGeom prst="rect">
              <a:avLst/>
            </a:prstGeom>
            <a:noFill/>
            <a:ln w="9525" algn="ctr">
              <a:noFill/>
              <a:miter lim="800000"/>
              <a:headEnd/>
              <a:tailEnd/>
            </a:ln>
          </p:spPr>
          <p:txBody>
            <a:bodyPr>
              <a:spAutoFit/>
            </a:bodyPr>
            <a:lstStyle/>
            <a:p>
              <a:pPr algn="l"/>
              <a:r>
                <a:rPr kumimoji="0" lang="en-US" altLang="zh-CN" sz="2000"/>
                <a:t>18</a:t>
              </a:r>
              <a:r>
                <a:rPr kumimoji="0" lang="zh-CN" altLang="en-US" sz="2000"/>
                <a:t>：</a:t>
              </a:r>
              <a:r>
                <a:rPr lang="en-US" altLang="zh-CN" sz="2000"/>
                <a:t>f</a:t>
              </a:r>
              <a:endParaRPr lang="en-US" altLang="zh-CN"/>
            </a:p>
          </p:txBody>
        </p:sp>
        <p:sp>
          <p:nvSpPr>
            <p:cNvPr id="25662" name="Rectangle 104"/>
            <p:cNvSpPr>
              <a:spLocks noChangeArrowheads="1"/>
            </p:cNvSpPr>
            <p:nvPr/>
          </p:nvSpPr>
          <p:spPr bwMode="auto">
            <a:xfrm>
              <a:off x="3552" y="3504"/>
              <a:ext cx="576" cy="250"/>
            </a:xfrm>
            <a:prstGeom prst="rect">
              <a:avLst/>
            </a:prstGeom>
            <a:noFill/>
            <a:ln w="9525" algn="ctr">
              <a:noFill/>
              <a:miter lim="800000"/>
              <a:headEnd/>
              <a:tailEnd/>
            </a:ln>
          </p:spPr>
          <p:txBody>
            <a:bodyPr>
              <a:spAutoFit/>
            </a:bodyPr>
            <a:lstStyle/>
            <a:p>
              <a:pPr algn="l"/>
              <a:r>
                <a:rPr kumimoji="0" lang="en-US" altLang="zh-CN" sz="2000"/>
                <a:t>19</a:t>
              </a:r>
              <a:r>
                <a:rPr kumimoji="0" lang="zh-CN" altLang="en-US" sz="2000"/>
                <a:t>：</a:t>
              </a:r>
              <a:r>
                <a:rPr lang="en-US" altLang="zh-CN" sz="2000"/>
                <a:t>v</a:t>
              </a:r>
              <a:endParaRPr lang="en-US" altLang="zh-CN"/>
            </a:p>
          </p:txBody>
        </p:sp>
        <p:sp>
          <p:nvSpPr>
            <p:cNvPr id="25663" name="Line 105"/>
            <p:cNvSpPr>
              <a:spLocks noChangeShapeType="1"/>
            </p:cNvSpPr>
            <p:nvPr/>
          </p:nvSpPr>
          <p:spPr bwMode="auto">
            <a:xfrm flipH="1">
              <a:off x="3120" y="3408"/>
              <a:ext cx="144" cy="144"/>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5664" name="Line 106"/>
            <p:cNvSpPr>
              <a:spLocks noChangeShapeType="1"/>
            </p:cNvSpPr>
            <p:nvPr/>
          </p:nvSpPr>
          <p:spPr bwMode="auto">
            <a:xfrm>
              <a:off x="3456" y="3408"/>
              <a:ext cx="144" cy="144"/>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8" name="Group 107"/>
          <p:cNvGrpSpPr>
            <a:grpSpLocks/>
          </p:cNvGrpSpPr>
          <p:nvPr/>
        </p:nvGrpSpPr>
        <p:grpSpPr bwMode="auto">
          <a:xfrm>
            <a:off x="4724400" y="4632325"/>
            <a:ext cx="2362200" cy="869950"/>
            <a:chOff x="2976" y="2822"/>
            <a:chExt cx="1488" cy="548"/>
          </a:xfrm>
        </p:grpSpPr>
        <p:sp>
          <p:nvSpPr>
            <p:cNvPr id="25655" name="Rectangle 108"/>
            <p:cNvSpPr>
              <a:spLocks noChangeArrowheads="1"/>
            </p:cNvSpPr>
            <p:nvPr/>
          </p:nvSpPr>
          <p:spPr bwMode="auto">
            <a:xfrm>
              <a:off x="2976" y="2822"/>
              <a:ext cx="528" cy="250"/>
            </a:xfrm>
            <a:prstGeom prst="rect">
              <a:avLst/>
            </a:prstGeom>
            <a:noFill/>
            <a:ln w="9525" algn="ctr">
              <a:noFill/>
              <a:miter lim="800000"/>
              <a:headEnd/>
              <a:tailEnd/>
            </a:ln>
          </p:spPr>
          <p:txBody>
            <a:bodyPr>
              <a:spAutoFit/>
            </a:bodyPr>
            <a:lstStyle/>
            <a:p>
              <a:pPr algn="l"/>
              <a:r>
                <a:rPr kumimoji="0" lang="en-US" altLang="zh-CN" sz="2000"/>
                <a:t>15</a:t>
              </a:r>
              <a:r>
                <a:rPr kumimoji="0" lang="zh-CN" altLang="en-US" sz="2000"/>
                <a:t>：</a:t>
              </a:r>
              <a:r>
                <a:rPr lang="en-US" altLang="zh-CN" sz="2000"/>
                <a:t>l</a:t>
              </a:r>
              <a:endParaRPr lang="en-US" altLang="zh-CN"/>
            </a:p>
          </p:txBody>
        </p:sp>
        <p:sp>
          <p:nvSpPr>
            <p:cNvPr id="25656" name="Rectangle 109"/>
            <p:cNvSpPr>
              <a:spLocks noChangeArrowheads="1"/>
            </p:cNvSpPr>
            <p:nvPr/>
          </p:nvSpPr>
          <p:spPr bwMode="auto">
            <a:xfrm>
              <a:off x="3936" y="2832"/>
              <a:ext cx="528" cy="250"/>
            </a:xfrm>
            <a:prstGeom prst="rect">
              <a:avLst/>
            </a:prstGeom>
            <a:noFill/>
            <a:ln w="9525" algn="ctr">
              <a:noFill/>
              <a:miter lim="800000"/>
              <a:headEnd/>
              <a:tailEnd/>
            </a:ln>
          </p:spPr>
          <p:txBody>
            <a:bodyPr>
              <a:spAutoFit/>
            </a:bodyPr>
            <a:lstStyle/>
            <a:p>
              <a:pPr algn="l"/>
              <a:r>
                <a:rPr kumimoji="0" lang="en-US" altLang="zh-CN" sz="2000"/>
                <a:t>16</a:t>
              </a:r>
              <a:r>
                <a:rPr kumimoji="0" lang="zh-CN" altLang="en-US" sz="2000"/>
                <a:t>：</a:t>
              </a:r>
              <a:r>
                <a:rPr lang="en-US" altLang="zh-CN" sz="2000"/>
                <a:t>f</a:t>
              </a:r>
              <a:endParaRPr lang="en-US" altLang="zh-CN"/>
            </a:p>
          </p:txBody>
        </p:sp>
        <p:sp>
          <p:nvSpPr>
            <p:cNvPr id="25657" name="Rectangle 110"/>
            <p:cNvSpPr>
              <a:spLocks noChangeArrowheads="1"/>
            </p:cNvSpPr>
            <p:nvPr/>
          </p:nvSpPr>
          <p:spPr bwMode="auto">
            <a:xfrm>
              <a:off x="3744" y="3120"/>
              <a:ext cx="576" cy="250"/>
            </a:xfrm>
            <a:prstGeom prst="rect">
              <a:avLst/>
            </a:prstGeom>
            <a:noFill/>
            <a:ln w="9525" algn="ctr">
              <a:noFill/>
              <a:miter lim="800000"/>
              <a:headEnd/>
              <a:tailEnd/>
            </a:ln>
          </p:spPr>
          <p:txBody>
            <a:bodyPr>
              <a:spAutoFit/>
            </a:bodyPr>
            <a:lstStyle/>
            <a:p>
              <a:pPr algn="l"/>
              <a:r>
                <a:rPr kumimoji="0" lang="en-US" altLang="zh-CN" sz="2000"/>
                <a:t>17</a:t>
              </a:r>
              <a:r>
                <a:rPr kumimoji="0" lang="zh-CN" altLang="en-US" sz="2000"/>
                <a:t>：</a:t>
              </a:r>
              <a:r>
                <a:rPr lang="en-US" altLang="zh-CN" sz="2000"/>
                <a:t>v</a:t>
              </a:r>
              <a:endParaRPr lang="en-US" altLang="zh-CN"/>
            </a:p>
          </p:txBody>
        </p:sp>
        <p:sp>
          <p:nvSpPr>
            <p:cNvPr id="25658" name="Line 111"/>
            <p:cNvSpPr>
              <a:spLocks noChangeShapeType="1"/>
            </p:cNvSpPr>
            <p:nvPr/>
          </p:nvSpPr>
          <p:spPr bwMode="auto">
            <a:xfrm>
              <a:off x="3456" y="2928"/>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5659" name="Line 112"/>
            <p:cNvSpPr>
              <a:spLocks noChangeShapeType="1"/>
            </p:cNvSpPr>
            <p:nvPr/>
          </p:nvSpPr>
          <p:spPr bwMode="auto">
            <a:xfrm>
              <a:off x="3840" y="2928"/>
              <a:ext cx="144"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5660" name="Line 113"/>
            <p:cNvSpPr>
              <a:spLocks noChangeShapeType="1"/>
            </p:cNvSpPr>
            <p:nvPr/>
          </p:nvSpPr>
          <p:spPr bwMode="auto">
            <a:xfrm>
              <a:off x="3840" y="3024"/>
              <a:ext cx="144" cy="144"/>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9" name="Group 114"/>
          <p:cNvGrpSpPr>
            <a:grpSpLocks/>
          </p:cNvGrpSpPr>
          <p:nvPr/>
        </p:nvGrpSpPr>
        <p:grpSpPr bwMode="auto">
          <a:xfrm>
            <a:off x="5334000" y="3429000"/>
            <a:ext cx="2819400" cy="1082675"/>
            <a:chOff x="3360" y="2064"/>
            <a:chExt cx="1776" cy="682"/>
          </a:xfrm>
        </p:grpSpPr>
        <p:sp>
          <p:nvSpPr>
            <p:cNvPr id="25649" name="Rectangle 115"/>
            <p:cNvSpPr>
              <a:spLocks noChangeArrowheads="1"/>
            </p:cNvSpPr>
            <p:nvPr/>
          </p:nvSpPr>
          <p:spPr bwMode="auto">
            <a:xfrm>
              <a:off x="3360" y="2496"/>
              <a:ext cx="528" cy="250"/>
            </a:xfrm>
            <a:prstGeom prst="rect">
              <a:avLst/>
            </a:prstGeom>
            <a:noFill/>
            <a:ln w="9525" algn="ctr">
              <a:noFill/>
              <a:miter lim="800000"/>
              <a:headEnd/>
              <a:tailEnd/>
            </a:ln>
          </p:spPr>
          <p:txBody>
            <a:bodyPr>
              <a:spAutoFit/>
            </a:bodyPr>
            <a:lstStyle/>
            <a:p>
              <a:pPr algn="l"/>
              <a:r>
                <a:rPr kumimoji="0" lang="en-US" altLang="zh-CN" sz="2000"/>
                <a:t>12</a:t>
              </a:r>
              <a:r>
                <a:rPr kumimoji="0" lang="zh-CN" altLang="en-US" sz="2000"/>
                <a:t>：</a:t>
              </a:r>
              <a:r>
                <a:rPr kumimoji="0" lang="en-US" altLang="zh-CN" sz="2000"/>
                <a:t>l</a:t>
              </a:r>
              <a:endParaRPr lang="en-US" altLang="zh-CN"/>
            </a:p>
          </p:txBody>
        </p:sp>
        <p:sp>
          <p:nvSpPr>
            <p:cNvPr id="25650" name="Rectangle 116"/>
            <p:cNvSpPr>
              <a:spLocks noChangeArrowheads="1"/>
            </p:cNvSpPr>
            <p:nvPr/>
          </p:nvSpPr>
          <p:spPr bwMode="auto">
            <a:xfrm>
              <a:off x="3936" y="2064"/>
              <a:ext cx="528" cy="250"/>
            </a:xfrm>
            <a:prstGeom prst="rect">
              <a:avLst/>
            </a:prstGeom>
            <a:noFill/>
            <a:ln w="9525" algn="ctr">
              <a:noFill/>
              <a:miter lim="800000"/>
              <a:headEnd/>
              <a:tailEnd/>
            </a:ln>
          </p:spPr>
          <p:txBody>
            <a:bodyPr>
              <a:spAutoFit/>
            </a:bodyPr>
            <a:lstStyle/>
            <a:p>
              <a:pPr algn="l"/>
              <a:r>
                <a:rPr kumimoji="0" lang="en-US" altLang="zh-CN" sz="2000"/>
                <a:t>13</a:t>
              </a:r>
              <a:r>
                <a:rPr kumimoji="0" lang="zh-CN" altLang="en-US" sz="2000"/>
                <a:t>：</a:t>
              </a:r>
              <a:r>
                <a:rPr lang="en-US" altLang="zh-CN" sz="2000"/>
                <a:t>f</a:t>
              </a:r>
              <a:endParaRPr lang="en-US" altLang="zh-CN"/>
            </a:p>
          </p:txBody>
        </p:sp>
        <p:sp>
          <p:nvSpPr>
            <p:cNvPr id="25651" name="Rectangle 117"/>
            <p:cNvSpPr>
              <a:spLocks noChangeArrowheads="1"/>
            </p:cNvSpPr>
            <p:nvPr/>
          </p:nvSpPr>
          <p:spPr bwMode="auto">
            <a:xfrm>
              <a:off x="4560" y="2486"/>
              <a:ext cx="576" cy="250"/>
            </a:xfrm>
            <a:prstGeom prst="rect">
              <a:avLst/>
            </a:prstGeom>
            <a:noFill/>
            <a:ln w="9525" algn="ctr">
              <a:noFill/>
              <a:miter lim="800000"/>
              <a:headEnd/>
              <a:tailEnd/>
            </a:ln>
          </p:spPr>
          <p:txBody>
            <a:bodyPr>
              <a:spAutoFit/>
            </a:bodyPr>
            <a:lstStyle/>
            <a:p>
              <a:pPr algn="l"/>
              <a:r>
                <a:rPr kumimoji="0" lang="en-US" altLang="zh-CN" sz="2000"/>
                <a:t>14</a:t>
              </a:r>
              <a:r>
                <a:rPr kumimoji="0" lang="zh-CN" altLang="en-US" sz="2000"/>
                <a:t>：</a:t>
              </a:r>
              <a:r>
                <a:rPr lang="en-US" altLang="zh-CN" sz="2000"/>
                <a:t>v</a:t>
              </a:r>
              <a:endParaRPr lang="en-US" altLang="zh-CN"/>
            </a:p>
          </p:txBody>
        </p:sp>
        <p:sp>
          <p:nvSpPr>
            <p:cNvPr id="25652" name="Line 118"/>
            <p:cNvSpPr>
              <a:spLocks noChangeShapeType="1"/>
            </p:cNvSpPr>
            <p:nvPr/>
          </p:nvSpPr>
          <p:spPr bwMode="auto">
            <a:xfrm>
              <a:off x="4224" y="2256"/>
              <a:ext cx="0" cy="24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5653" name="Line 119"/>
            <p:cNvSpPr>
              <a:spLocks noChangeShapeType="1"/>
            </p:cNvSpPr>
            <p:nvPr/>
          </p:nvSpPr>
          <p:spPr bwMode="auto">
            <a:xfrm>
              <a:off x="3840" y="2640"/>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5654" name="Line 120"/>
            <p:cNvSpPr>
              <a:spLocks noChangeShapeType="1"/>
            </p:cNvSpPr>
            <p:nvPr/>
          </p:nvSpPr>
          <p:spPr bwMode="auto">
            <a:xfrm>
              <a:off x="4368" y="2640"/>
              <a:ext cx="240" cy="0"/>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10" name="Group 121"/>
          <p:cNvGrpSpPr>
            <a:grpSpLocks/>
          </p:cNvGrpSpPr>
          <p:nvPr/>
        </p:nvGrpSpPr>
        <p:grpSpPr bwMode="auto">
          <a:xfrm>
            <a:off x="7543800" y="4648200"/>
            <a:ext cx="1143000" cy="930275"/>
            <a:chOff x="4752" y="2832"/>
            <a:chExt cx="720" cy="586"/>
          </a:xfrm>
        </p:grpSpPr>
        <p:sp>
          <p:nvSpPr>
            <p:cNvPr id="25645" name="Rectangle 122"/>
            <p:cNvSpPr>
              <a:spLocks noChangeArrowheads="1"/>
            </p:cNvSpPr>
            <p:nvPr/>
          </p:nvSpPr>
          <p:spPr bwMode="auto">
            <a:xfrm>
              <a:off x="4944" y="2832"/>
              <a:ext cx="528" cy="250"/>
            </a:xfrm>
            <a:prstGeom prst="rect">
              <a:avLst/>
            </a:prstGeom>
            <a:noFill/>
            <a:ln w="9525" algn="ctr">
              <a:noFill/>
              <a:miter lim="800000"/>
              <a:headEnd/>
              <a:tailEnd/>
            </a:ln>
          </p:spPr>
          <p:txBody>
            <a:bodyPr>
              <a:spAutoFit/>
            </a:bodyPr>
            <a:lstStyle/>
            <a:p>
              <a:pPr algn="l"/>
              <a:r>
                <a:rPr kumimoji="0" lang="en-US" altLang="zh-CN" sz="2000"/>
                <a:t>20</a:t>
              </a:r>
              <a:r>
                <a:rPr kumimoji="0" lang="zh-CN" altLang="en-US" sz="2000"/>
                <a:t>：</a:t>
              </a:r>
              <a:r>
                <a:rPr lang="en-US" altLang="zh-CN" sz="2000"/>
                <a:t>f</a:t>
              </a:r>
              <a:endParaRPr lang="en-US" altLang="zh-CN"/>
            </a:p>
          </p:txBody>
        </p:sp>
        <p:sp>
          <p:nvSpPr>
            <p:cNvPr id="25646" name="Rectangle 123"/>
            <p:cNvSpPr>
              <a:spLocks noChangeArrowheads="1"/>
            </p:cNvSpPr>
            <p:nvPr/>
          </p:nvSpPr>
          <p:spPr bwMode="auto">
            <a:xfrm>
              <a:off x="4896" y="3168"/>
              <a:ext cx="576" cy="250"/>
            </a:xfrm>
            <a:prstGeom prst="rect">
              <a:avLst/>
            </a:prstGeom>
            <a:noFill/>
            <a:ln w="9525" algn="ctr">
              <a:noFill/>
              <a:miter lim="800000"/>
              <a:headEnd/>
              <a:tailEnd/>
            </a:ln>
          </p:spPr>
          <p:txBody>
            <a:bodyPr>
              <a:spAutoFit/>
            </a:bodyPr>
            <a:lstStyle/>
            <a:p>
              <a:pPr algn="l"/>
              <a:r>
                <a:rPr kumimoji="0" lang="en-US" altLang="zh-CN" sz="2000"/>
                <a:t>21</a:t>
              </a:r>
              <a:r>
                <a:rPr kumimoji="0" lang="zh-CN" altLang="en-US" sz="2000"/>
                <a:t>：</a:t>
              </a:r>
              <a:r>
                <a:rPr lang="en-US" altLang="zh-CN" sz="2000"/>
                <a:t>v</a:t>
              </a:r>
              <a:endParaRPr lang="en-US" altLang="zh-CN"/>
            </a:p>
          </p:txBody>
        </p:sp>
        <p:sp>
          <p:nvSpPr>
            <p:cNvPr id="25647" name="Line 124"/>
            <p:cNvSpPr>
              <a:spLocks noChangeShapeType="1"/>
            </p:cNvSpPr>
            <p:nvPr/>
          </p:nvSpPr>
          <p:spPr bwMode="auto">
            <a:xfrm>
              <a:off x="4752" y="2976"/>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5648" name="Line 125"/>
            <p:cNvSpPr>
              <a:spLocks noChangeShapeType="1"/>
            </p:cNvSpPr>
            <p:nvPr/>
          </p:nvSpPr>
          <p:spPr bwMode="auto">
            <a:xfrm>
              <a:off x="4752" y="3072"/>
              <a:ext cx="192" cy="192"/>
            </a:xfrm>
            <a:prstGeom prst="line">
              <a:avLst/>
            </a:prstGeom>
            <a:noFill/>
            <a:ln w="9525" cap="rnd">
              <a:solidFill>
                <a:srgbClr val="800080"/>
              </a:solidFill>
              <a:prstDash val="sysDot"/>
              <a:round/>
              <a:headEnd/>
              <a:tailEnd/>
            </a:ln>
          </p:spPr>
          <p:txBody>
            <a:bodyPr>
              <a:spAutoFit/>
            </a:bodyPr>
            <a:lstStyle/>
            <a:p>
              <a:endParaRPr lang="zh-CN" altLang="en-US"/>
            </a:p>
          </p:txBody>
        </p:sp>
      </p:grpSp>
      <p:sp>
        <p:nvSpPr>
          <p:cNvPr id="25644" name="Rectangle 128"/>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ssolv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dissolv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24"/>
          <p:cNvSpPr>
            <a:spLocks noChangeArrowheads="1"/>
          </p:cNvSpPr>
          <p:nvPr/>
        </p:nvSpPr>
        <p:spPr bwMode="auto">
          <a:xfrm>
            <a:off x="1327150" y="1905000"/>
            <a:ext cx="7200900" cy="45720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楷体_GB2312" pitchFamily="49" charset="-122"/>
              </a:rPr>
              <a:t> </a:t>
            </a:r>
            <a:r>
              <a:rPr lang="zh-CN" altLang="en-US" b="1" i="0">
                <a:latin typeface="Times New Roman" pitchFamily="18" charset="0"/>
              </a:rPr>
              <a:t>步骤三  </a:t>
            </a:r>
            <a:r>
              <a:rPr lang="zh-CN" altLang="en-US" b="1" i="0">
                <a:solidFill>
                  <a:srgbClr val="333399"/>
                </a:solidFill>
                <a:latin typeface="Times New Roman" pitchFamily="18" charset="0"/>
              </a:rPr>
              <a:t>根据语义动作，建立依赖图中的有向边</a:t>
            </a:r>
          </a:p>
        </p:txBody>
      </p:sp>
      <p:sp>
        <p:nvSpPr>
          <p:cNvPr id="26627" name="AutoShape 12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6628" name="AutoShape 12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6629" name="AutoShape 12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6630" name="AutoShape 12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6631" name="Text Box 129"/>
          <p:cNvSpPr txBox="1">
            <a:spLocks noChangeArrowheads="1"/>
          </p:cNvSpPr>
          <p:nvPr/>
        </p:nvSpPr>
        <p:spPr bwMode="auto">
          <a:xfrm>
            <a:off x="762000" y="121920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楷体_GB2312" pitchFamily="49" charset="-122"/>
              </a:rPr>
              <a:t> </a:t>
            </a:r>
            <a:r>
              <a:rPr lang="zh-CN" altLang="en-US" sz="2800" b="1" i="0">
                <a:solidFill>
                  <a:srgbClr val="333399"/>
                </a:solidFill>
                <a:latin typeface="楷体_GB2312" pitchFamily="49" charset="-122"/>
              </a:rPr>
              <a:t>基于</a:t>
            </a:r>
            <a:r>
              <a:rPr lang="zh-CN" altLang="en-US" sz="2800" b="1" i="0">
                <a:solidFill>
                  <a:srgbClr val="333399"/>
                </a:solidFill>
                <a:latin typeface="Times New Roman" pitchFamily="18" charset="0"/>
              </a:rPr>
              <a:t>树遍历的计算方法</a:t>
            </a:r>
            <a:r>
              <a:rPr lang="zh-CN" altLang="en-US" sz="2800" b="1" i="0">
                <a:latin typeface="楷体_GB2312" pitchFamily="49" charset="-122"/>
              </a:rPr>
              <a:t>举例</a:t>
            </a:r>
            <a:endParaRPr lang="zh-CN" altLang="en-US" sz="2800" b="1" i="0">
              <a:solidFill>
                <a:srgbClr val="333399"/>
              </a:solidFill>
              <a:latin typeface="楷体_GB2312" pitchFamily="49" charset="-122"/>
            </a:endParaRPr>
          </a:p>
        </p:txBody>
      </p:sp>
      <p:sp>
        <p:nvSpPr>
          <p:cNvPr id="26632" name="Rectangle 130"/>
          <p:cNvSpPr>
            <a:spLocks noChangeArrowheads="1"/>
          </p:cNvSpPr>
          <p:nvPr/>
        </p:nvSpPr>
        <p:spPr bwMode="auto">
          <a:xfrm>
            <a:off x="2443163" y="4741863"/>
            <a:ext cx="354012"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S</a:t>
            </a:r>
          </a:p>
        </p:txBody>
      </p:sp>
      <p:sp>
        <p:nvSpPr>
          <p:cNvPr id="26633" name="Rectangle 131"/>
          <p:cNvSpPr>
            <a:spLocks noChangeArrowheads="1"/>
          </p:cNvSpPr>
          <p:nvPr/>
        </p:nvSpPr>
        <p:spPr bwMode="auto">
          <a:xfrm>
            <a:off x="3162300" y="4156075"/>
            <a:ext cx="3429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6634" name="Line 132"/>
          <p:cNvSpPr>
            <a:spLocks noChangeShapeType="1"/>
          </p:cNvSpPr>
          <p:nvPr/>
        </p:nvSpPr>
        <p:spPr bwMode="auto">
          <a:xfrm flipH="1" flipV="1">
            <a:off x="3505200" y="4419600"/>
            <a:ext cx="457200" cy="457200"/>
          </a:xfrm>
          <a:prstGeom prst="line">
            <a:avLst/>
          </a:prstGeom>
          <a:noFill/>
          <a:ln w="9525">
            <a:solidFill>
              <a:srgbClr val="000080"/>
            </a:solidFill>
            <a:round/>
            <a:headEnd/>
            <a:tailEnd/>
          </a:ln>
        </p:spPr>
        <p:txBody>
          <a:bodyPr>
            <a:spAutoFit/>
          </a:bodyPr>
          <a:lstStyle/>
          <a:p>
            <a:endParaRPr lang="zh-CN" altLang="en-US"/>
          </a:p>
        </p:txBody>
      </p:sp>
      <p:sp>
        <p:nvSpPr>
          <p:cNvPr id="26635" name="Line 133"/>
          <p:cNvSpPr>
            <a:spLocks noChangeShapeType="1"/>
          </p:cNvSpPr>
          <p:nvPr/>
        </p:nvSpPr>
        <p:spPr bwMode="auto">
          <a:xfrm flipV="1">
            <a:off x="2819400" y="4419600"/>
            <a:ext cx="381000" cy="381000"/>
          </a:xfrm>
          <a:prstGeom prst="line">
            <a:avLst/>
          </a:prstGeom>
          <a:noFill/>
          <a:ln w="9525">
            <a:solidFill>
              <a:srgbClr val="000080"/>
            </a:solidFill>
            <a:round/>
            <a:headEnd/>
            <a:tailEnd/>
          </a:ln>
        </p:spPr>
        <p:txBody>
          <a:bodyPr>
            <a:spAutoFit/>
          </a:bodyPr>
          <a:lstStyle/>
          <a:p>
            <a:endParaRPr lang="zh-CN" altLang="en-US"/>
          </a:p>
        </p:txBody>
      </p:sp>
      <p:sp>
        <p:nvSpPr>
          <p:cNvPr id="26636" name="Line 134"/>
          <p:cNvSpPr>
            <a:spLocks noChangeShapeType="1"/>
          </p:cNvSpPr>
          <p:nvPr/>
        </p:nvSpPr>
        <p:spPr bwMode="auto">
          <a:xfrm flipV="1">
            <a:off x="2133600" y="5029200"/>
            <a:ext cx="381000" cy="381000"/>
          </a:xfrm>
          <a:prstGeom prst="line">
            <a:avLst/>
          </a:prstGeom>
          <a:noFill/>
          <a:ln w="9525">
            <a:solidFill>
              <a:srgbClr val="000080"/>
            </a:solidFill>
            <a:round/>
            <a:headEnd/>
            <a:tailEnd/>
          </a:ln>
        </p:spPr>
        <p:txBody>
          <a:bodyPr>
            <a:spAutoFit/>
          </a:bodyPr>
          <a:lstStyle/>
          <a:p>
            <a:endParaRPr lang="zh-CN" altLang="en-US"/>
          </a:p>
        </p:txBody>
      </p:sp>
      <p:sp>
        <p:nvSpPr>
          <p:cNvPr id="26637" name="Rectangle 135"/>
          <p:cNvSpPr>
            <a:spLocks noChangeArrowheads="1"/>
          </p:cNvSpPr>
          <p:nvPr/>
        </p:nvSpPr>
        <p:spPr bwMode="auto">
          <a:xfrm>
            <a:off x="4768850" y="3581400"/>
            <a:ext cx="41275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N</a:t>
            </a:r>
          </a:p>
        </p:txBody>
      </p:sp>
      <p:sp>
        <p:nvSpPr>
          <p:cNvPr id="26638" name="Line 136"/>
          <p:cNvSpPr>
            <a:spLocks noChangeShapeType="1"/>
          </p:cNvSpPr>
          <p:nvPr/>
        </p:nvSpPr>
        <p:spPr bwMode="auto">
          <a:xfrm flipH="1" flipV="1">
            <a:off x="5105400" y="3886200"/>
            <a:ext cx="1447800" cy="533400"/>
          </a:xfrm>
          <a:prstGeom prst="line">
            <a:avLst/>
          </a:prstGeom>
          <a:noFill/>
          <a:ln w="9525">
            <a:solidFill>
              <a:srgbClr val="000080"/>
            </a:solidFill>
            <a:round/>
            <a:headEnd/>
            <a:tailEnd/>
          </a:ln>
        </p:spPr>
        <p:txBody>
          <a:bodyPr>
            <a:spAutoFit/>
          </a:bodyPr>
          <a:lstStyle/>
          <a:p>
            <a:endParaRPr lang="zh-CN" altLang="en-US"/>
          </a:p>
        </p:txBody>
      </p:sp>
      <p:sp>
        <p:nvSpPr>
          <p:cNvPr id="26639" name="Line 137"/>
          <p:cNvSpPr>
            <a:spLocks noChangeShapeType="1"/>
          </p:cNvSpPr>
          <p:nvPr/>
        </p:nvSpPr>
        <p:spPr bwMode="auto">
          <a:xfrm flipV="1">
            <a:off x="3522663" y="3886200"/>
            <a:ext cx="1277937" cy="414338"/>
          </a:xfrm>
          <a:prstGeom prst="line">
            <a:avLst/>
          </a:prstGeom>
          <a:noFill/>
          <a:ln w="9525">
            <a:solidFill>
              <a:srgbClr val="000080"/>
            </a:solidFill>
            <a:round/>
            <a:headEnd/>
            <a:tailEnd/>
          </a:ln>
        </p:spPr>
        <p:txBody>
          <a:bodyPr>
            <a:spAutoFit/>
          </a:bodyPr>
          <a:lstStyle/>
          <a:p>
            <a:endParaRPr lang="zh-CN" altLang="en-US"/>
          </a:p>
        </p:txBody>
      </p:sp>
      <p:sp>
        <p:nvSpPr>
          <p:cNvPr id="26640" name="Rectangle 138"/>
          <p:cNvSpPr>
            <a:spLocks noChangeArrowheads="1"/>
          </p:cNvSpPr>
          <p:nvPr/>
        </p:nvSpPr>
        <p:spPr bwMode="auto">
          <a:xfrm>
            <a:off x="6545263" y="4251325"/>
            <a:ext cx="3889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6641" name="Rectangle 139"/>
          <p:cNvSpPr>
            <a:spLocks noChangeArrowheads="1"/>
          </p:cNvSpPr>
          <p:nvPr/>
        </p:nvSpPr>
        <p:spPr bwMode="auto">
          <a:xfrm>
            <a:off x="3886200" y="47847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6642" name="Rectangle 140"/>
          <p:cNvSpPr>
            <a:spLocks noChangeArrowheads="1"/>
          </p:cNvSpPr>
          <p:nvPr/>
        </p:nvSpPr>
        <p:spPr bwMode="auto">
          <a:xfrm>
            <a:off x="3865563" y="5470525"/>
            <a:ext cx="325437"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0</a:t>
            </a:r>
          </a:p>
        </p:txBody>
      </p:sp>
      <p:sp>
        <p:nvSpPr>
          <p:cNvPr id="26643" name="Line 141"/>
          <p:cNvSpPr>
            <a:spLocks noChangeShapeType="1"/>
          </p:cNvSpPr>
          <p:nvPr/>
        </p:nvSpPr>
        <p:spPr bwMode="auto">
          <a:xfrm flipV="1">
            <a:off x="4038600" y="5105400"/>
            <a:ext cx="0" cy="381000"/>
          </a:xfrm>
          <a:prstGeom prst="line">
            <a:avLst/>
          </a:prstGeom>
          <a:noFill/>
          <a:ln w="9525">
            <a:solidFill>
              <a:srgbClr val="000080"/>
            </a:solidFill>
            <a:round/>
            <a:headEnd/>
            <a:tailEnd/>
          </a:ln>
        </p:spPr>
        <p:txBody>
          <a:bodyPr>
            <a:spAutoFit/>
          </a:bodyPr>
          <a:lstStyle/>
          <a:p>
            <a:endParaRPr lang="zh-CN" altLang="en-US"/>
          </a:p>
        </p:txBody>
      </p:sp>
      <p:sp>
        <p:nvSpPr>
          <p:cNvPr id="26644" name="Line 142"/>
          <p:cNvSpPr>
            <a:spLocks noChangeShapeType="1"/>
          </p:cNvSpPr>
          <p:nvPr/>
        </p:nvSpPr>
        <p:spPr bwMode="auto">
          <a:xfrm flipH="1" flipV="1">
            <a:off x="4948238" y="3886200"/>
            <a:ext cx="4762" cy="381000"/>
          </a:xfrm>
          <a:prstGeom prst="line">
            <a:avLst/>
          </a:prstGeom>
          <a:noFill/>
          <a:ln w="9525">
            <a:solidFill>
              <a:srgbClr val="000080"/>
            </a:solidFill>
            <a:round/>
            <a:headEnd/>
            <a:tailEnd/>
          </a:ln>
        </p:spPr>
        <p:txBody>
          <a:bodyPr>
            <a:spAutoFit/>
          </a:bodyPr>
          <a:lstStyle/>
          <a:p>
            <a:endParaRPr lang="zh-CN" altLang="en-US"/>
          </a:p>
        </p:txBody>
      </p:sp>
      <p:sp>
        <p:nvSpPr>
          <p:cNvPr id="26645" name="Rectangle 143"/>
          <p:cNvSpPr>
            <a:spLocks noChangeArrowheads="1"/>
          </p:cNvSpPr>
          <p:nvPr/>
        </p:nvSpPr>
        <p:spPr bwMode="auto">
          <a:xfrm>
            <a:off x="4800600" y="4038600"/>
            <a:ext cx="312738" cy="457200"/>
          </a:xfrm>
          <a:prstGeom prst="rect">
            <a:avLst/>
          </a:prstGeom>
          <a:noFill/>
          <a:ln w="9525">
            <a:noFill/>
            <a:miter lim="800000"/>
            <a:headEnd/>
            <a:tailEnd/>
          </a:ln>
        </p:spPr>
        <p:txBody>
          <a:bodyPr>
            <a:spAutoFit/>
          </a:bodyPr>
          <a:lstStyle/>
          <a:p>
            <a:pPr>
              <a:buClrTx/>
              <a:buFontTx/>
              <a:buNone/>
            </a:pPr>
            <a:r>
              <a:rPr lang="en-US" altLang="zh-CN" b="1">
                <a:solidFill>
                  <a:srgbClr val="333399"/>
                </a:solidFill>
              </a:rPr>
              <a:t>.</a:t>
            </a:r>
          </a:p>
        </p:txBody>
      </p:sp>
      <p:sp>
        <p:nvSpPr>
          <p:cNvPr id="26646" name="Rectangle 144"/>
          <p:cNvSpPr>
            <a:spLocks noChangeArrowheads="1"/>
          </p:cNvSpPr>
          <p:nvPr/>
        </p:nvSpPr>
        <p:spPr bwMode="auto">
          <a:xfrm>
            <a:off x="1828800" y="53943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6647" name="Rectangle 145"/>
          <p:cNvSpPr>
            <a:spLocks noChangeArrowheads="1"/>
          </p:cNvSpPr>
          <p:nvPr/>
        </p:nvSpPr>
        <p:spPr bwMode="auto">
          <a:xfrm>
            <a:off x="1828800" y="6080125"/>
            <a:ext cx="325438"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1</a:t>
            </a:r>
          </a:p>
        </p:txBody>
      </p:sp>
      <p:sp>
        <p:nvSpPr>
          <p:cNvPr id="26648" name="Line 146"/>
          <p:cNvSpPr>
            <a:spLocks noChangeShapeType="1"/>
          </p:cNvSpPr>
          <p:nvPr/>
        </p:nvSpPr>
        <p:spPr bwMode="auto">
          <a:xfrm flipV="1">
            <a:off x="2001838" y="5715000"/>
            <a:ext cx="0" cy="381000"/>
          </a:xfrm>
          <a:prstGeom prst="line">
            <a:avLst/>
          </a:prstGeom>
          <a:noFill/>
          <a:ln w="9525">
            <a:solidFill>
              <a:srgbClr val="000080"/>
            </a:solidFill>
            <a:round/>
            <a:headEnd/>
            <a:tailEnd/>
          </a:ln>
        </p:spPr>
        <p:txBody>
          <a:bodyPr>
            <a:spAutoFit/>
          </a:bodyPr>
          <a:lstStyle/>
          <a:p>
            <a:endParaRPr lang="zh-CN" altLang="en-US"/>
          </a:p>
        </p:txBody>
      </p:sp>
      <p:sp>
        <p:nvSpPr>
          <p:cNvPr id="26649" name="Rectangle 147"/>
          <p:cNvSpPr>
            <a:spLocks noChangeArrowheads="1"/>
          </p:cNvSpPr>
          <p:nvPr/>
        </p:nvSpPr>
        <p:spPr bwMode="auto">
          <a:xfrm>
            <a:off x="5795963" y="4818063"/>
            <a:ext cx="354012"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S</a:t>
            </a:r>
          </a:p>
        </p:txBody>
      </p:sp>
      <p:sp>
        <p:nvSpPr>
          <p:cNvPr id="26650" name="Line 148"/>
          <p:cNvSpPr>
            <a:spLocks noChangeShapeType="1"/>
          </p:cNvSpPr>
          <p:nvPr/>
        </p:nvSpPr>
        <p:spPr bwMode="auto">
          <a:xfrm flipH="1" flipV="1">
            <a:off x="6858000" y="4495800"/>
            <a:ext cx="457200" cy="457200"/>
          </a:xfrm>
          <a:prstGeom prst="line">
            <a:avLst/>
          </a:prstGeom>
          <a:noFill/>
          <a:ln w="9525">
            <a:solidFill>
              <a:srgbClr val="000080"/>
            </a:solidFill>
            <a:round/>
            <a:headEnd/>
            <a:tailEnd/>
          </a:ln>
        </p:spPr>
        <p:txBody>
          <a:bodyPr>
            <a:spAutoFit/>
          </a:bodyPr>
          <a:lstStyle/>
          <a:p>
            <a:endParaRPr lang="zh-CN" altLang="en-US"/>
          </a:p>
        </p:txBody>
      </p:sp>
      <p:sp>
        <p:nvSpPr>
          <p:cNvPr id="26651" name="Line 149"/>
          <p:cNvSpPr>
            <a:spLocks noChangeShapeType="1"/>
          </p:cNvSpPr>
          <p:nvPr/>
        </p:nvSpPr>
        <p:spPr bwMode="auto">
          <a:xfrm flipV="1">
            <a:off x="6135688" y="4495800"/>
            <a:ext cx="417512" cy="422275"/>
          </a:xfrm>
          <a:prstGeom prst="line">
            <a:avLst/>
          </a:prstGeom>
          <a:noFill/>
          <a:ln w="9525">
            <a:solidFill>
              <a:srgbClr val="000080"/>
            </a:solidFill>
            <a:round/>
            <a:headEnd/>
            <a:tailEnd/>
          </a:ln>
        </p:spPr>
        <p:txBody>
          <a:bodyPr>
            <a:spAutoFit/>
          </a:bodyPr>
          <a:lstStyle/>
          <a:p>
            <a:endParaRPr lang="zh-CN" altLang="en-US"/>
          </a:p>
        </p:txBody>
      </p:sp>
      <p:sp>
        <p:nvSpPr>
          <p:cNvPr id="26652" name="Line 150"/>
          <p:cNvSpPr>
            <a:spLocks noChangeShapeType="1"/>
          </p:cNvSpPr>
          <p:nvPr/>
        </p:nvSpPr>
        <p:spPr bwMode="auto">
          <a:xfrm flipV="1">
            <a:off x="5486400" y="5105400"/>
            <a:ext cx="381000" cy="381000"/>
          </a:xfrm>
          <a:prstGeom prst="line">
            <a:avLst/>
          </a:prstGeom>
          <a:noFill/>
          <a:ln w="9525">
            <a:solidFill>
              <a:srgbClr val="000080"/>
            </a:solidFill>
            <a:round/>
            <a:headEnd/>
            <a:tailEnd/>
          </a:ln>
        </p:spPr>
        <p:txBody>
          <a:bodyPr>
            <a:spAutoFit/>
          </a:bodyPr>
          <a:lstStyle/>
          <a:p>
            <a:endParaRPr lang="zh-CN" altLang="en-US"/>
          </a:p>
        </p:txBody>
      </p:sp>
      <p:sp>
        <p:nvSpPr>
          <p:cNvPr id="26653" name="Rectangle 151"/>
          <p:cNvSpPr>
            <a:spLocks noChangeArrowheads="1"/>
          </p:cNvSpPr>
          <p:nvPr/>
        </p:nvSpPr>
        <p:spPr bwMode="auto">
          <a:xfrm>
            <a:off x="7239000" y="48609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6654" name="Rectangle 152"/>
          <p:cNvSpPr>
            <a:spLocks noChangeArrowheads="1"/>
          </p:cNvSpPr>
          <p:nvPr/>
        </p:nvSpPr>
        <p:spPr bwMode="auto">
          <a:xfrm>
            <a:off x="7218363" y="5546725"/>
            <a:ext cx="325437"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1</a:t>
            </a:r>
          </a:p>
        </p:txBody>
      </p:sp>
      <p:sp>
        <p:nvSpPr>
          <p:cNvPr id="26655" name="Line 153"/>
          <p:cNvSpPr>
            <a:spLocks noChangeShapeType="1"/>
          </p:cNvSpPr>
          <p:nvPr/>
        </p:nvSpPr>
        <p:spPr bwMode="auto">
          <a:xfrm flipV="1">
            <a:off x="7391400" y="5181600"/>
            <a:ext cx="0" cy="381000"/>
          </a:xfrm>
          <a:prstGeom prst="line">
            <a:avLst/>
          </a:prstGeom>
          <a:noFill/>
          <a:ln w="9525">
            <a:solidFill>
              <a:srgbClr val="000080"/>
            </a:solidFill>
            <a:round/>
            <a:headEnd/>
            <a:tailEnd/>
          </a:ln>
        </p:spPr>
        <p:txBody>
          <a:bodyPr>
            <a:spAutoFit/>
          </a:bodyPr>
          <a:lstStyle/>
          <a:p>
            <a:endParaRPr lang="zh-CN" altLang="en-US"/>
          </a:p>
        </p:txBody>
      </p:sp>
      <p:sp>
        <p:nvSpPr>
          <p:cNvPr id="26656" name="Rectangle 154"/>
          <p:cNvSpPr>
            <a:spLocks noChangeArrowheads="1"/>
          </p:cNvSpPr>
          <p:nvPr/>
        </p:nvSpPr>
        <p:spPr bwMode="auto">
          <a:xfrm>
            <a:off x="5181600" y="5410200"/>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6657" name="Rectangle 155"/>
          <p:cNvSpPr>
            <a:spLocks noChangeArrowheads="1"/>
          </p:cNvSpPr>
          <p:nvPr/>
        </p:nvSpPr>
        <p:spPr bwMode="auto">
          <a:xfrm>
            <a:off x="5181600" y="6156325"/>
            <a:ext cx="325438"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0</a:t>
            </a:r>
          </a:p>
        </p:txBody>
      </p:sp>
      <p:sp>
        <p:nvSpPr>
          <p:cNvPr id="26658" name="Line 156"/>
          <p:cNvSpPr>
            <a:spLocks noChangeShapeType="1"/>
          </p:cNvSpPr>
          <p:nvPr/>
        </p:nvSpPr>
        <p:spPr bwMode="auto">
          <a:xfrm flipV="1">
            <a:off x="5354638" y="5791200"/>
            <a:ext cx="0" cy="381000"/>
          </a:xfrm>
          <a:prstGeom prst="line">
            <a:avLst/>
          </a:prstGeom>
          <a:noFill/>
          <a:ln w="9525">
            <a:solidFill>
              <a:srgbClr val="000080"/>
            </a:solidFill>
            <a:round/>
            <a:headEnd/>
            <a:tailEnd/>
          </a:ln>
        </p:spPr>
        <p:txBody>
          <a:bodyPr>
            <a:spAutoFit/>
          </a:bodyPr>
          <a:lstStyle/>
          <a:p>
            <a:endParaRPr lang="zh-CN" altLang="en-US"/>
          </a:p>
        </p:txBody>
      </p:sp>
      <p:sp>
        <p:nvSpPr>
          <p:cNvPr id="26659" name="Rectangle 159"/>
          <p:cNvSpPr>
            <a:spLocks noChangeArrowheads="1"/>
          </p:cNvSpPr>
          <p:nvPr/>
        </p:nvSpPr>
        <p:spPr bwMode="auto">
          <a:xfrm>
            <a:off x="5257800" y="3200400"/>
            <a:ext cx="762000" cy="396875"/>
          </a:xfrm>
          <a:prstGeom prst="rect">
            <a:avLst/>
          </a:prstGeom>
          <a:noFill/>
          <a:ln w="9525" algn="ctr">
            <a:noFill/>
            <a:miter lim="800000"/>
            <a:headEnd/>
            <a:tailEnd/>
          </a:ln>
        </p:spPr>
        <p:txBody>
          <a:bodyPr>
            <a:spAutoFit/>
          </a:bodyPr>
          <a:lstStyle/>
          <a:p>
            <a:pPr algn="l"/>
            <a:r>
              <a:rPr kumimoji="0" lang="en-US" altLang="zh-CN" sz="2000"/>
              <a:t>1</a:t>
            </a:r>
            <a:r>
              <a:rPr kumimoji="0" lang="zh-CN" altLang="en-US" sz="2000"/>
              <a:t>：</a:t>
            </a:r>
            <a:r>
              <a:rPr lang="en-US" altLang="zh-CN" sz="2000"/>
              <a:t>v</a:t>
            </a:r>
            <a:endParaRPr lang="en-US" altLang="zh-CN"/>
          </a:p>
        </p:txBody>
      </p:sp>
      <p:sp>
        <p:nvSpPr>
          <p:cNvPr id="26660" name="Line 161"/>
          <p:cNvSpPr>
            <a:spLocks noChangeShapeType="1"/>
          </p:cNvSpPr>
          <p:nvPr/>
        </p:nvSpPr>
        <p:spPr bwMode="auto">
          <a:xfrm flipH="1">
            <a:off x="5029200" y="3429000"/>
            <a:ext cx="304800" cy="304800"/>
          </a:xfrm>
          <a:prstGeom prst="line">
            <a:avLst/>
          </a:prstGeom>
          <a:noFill/>
          <a:ln w="9525" cap="rnd">
            <a:solidFill>
              <a:srgbClr val="800080"/>
            </a:solidFill>
            <a:prstDash val="sysDot"/>
            <a:round/>
            <a:headEnd/>
            <a:tailEnd/>
          </a:ln>
        </p:spPr>
        <p:txBody>
          <a:bodyPr>
            <a:spAutoFit/>
          </a:bodyPr>
          <a:lstStyle/>
          <a:p>
            <a:endParaRPr lang="zh-CN" altLang="en-US"/>
          </a:p>
        </p:txBody>
      </p:sp>
      <p:grpSp>
        <p:nvGrpSpPr>
          <p:cNvPr id="26661" name="Group 162"/>
          <p:cNvGrpSpPr>
            <a:grpSpLocks/>
          </p:cNvGrpSpPr>
          <p:nvPr/>
        </p:nvGrpSpPr>
        <p:grpSpPr bwMode="auto">
          <a:xfrm>
            <a:off x="2209800" y="3505200"/>
            <a:ext cx="2362200" cy="1066800"/>
            <a:chOff x="1392" y="2016"/>
            <a:chExt cx="1440" cy="672"/>
          </a:xfrm>
        </p:grpSpPr>
        <p:sp>
          <p:nvSpPr>
            <p:cNvPr id="26738" name="Rectangle 163"/>
            <p:cNvSpPr>
              <a:spLocks noChangeArrowheads="1"/>
            </p:cNvSpPr>
            <p:nvPr/>
          </p:nvSpPr>
          <p:spPr bwMode="auto">
            <a:xfrm>
              <a:off x="2400" y="2438"/>
              <a:ext cx="432" cy="250"/>
            </a:xfrm>
            <a:prstGeom prst="rect">
              <a:avLst/>
            </a:prstGeom>
            <a:noFill/>
            <a:ln w="9525" algn="ctr">
              <a:noFill/>
              <a:miter lim="800000"/>
              <a:headEnd/>
              <a:tailEnd/>
            </a:ln>
          </p:spPr>
          <p:txBody>
            <a:bodyPr>
              <a:spAutoFit/>
            </a:bodyPr>
            <a:lstStyle/>
            <a:p>
              <a:pPr algn="l"/>
              <a:r>
                <a:rPr kumimoji="0" lang="en-US" altLang="zh-CN" sz="2000"/>
                <a:t>4</a:t>
              </a:r>
              <a:r>
                <a:rPr kumimoji="0" lang="zh-CN" altLang="en-US" sz="2000"/>
                <a:t>：</a:t>
              </a:r>
              <a:r>
                <a:rPr lang="en-US" altLang="zh-CN" sz="2000"/>
                <a:t>v</a:t>
              </a:r>
              <a:endParaRPr lang="en-US" altLang="zh-CN"/>
            </a:p>
          </p:txBody>
        </p:sp>
        <p:sp>
          <p:nvSpPr>
            <p:cNvPr id="26739" name="Rectangle 164"/>
            <p:cNvSpPr>
              <a:spLocks noChangeArrowheads="1"/>
            </p:cNvSpPr>
            <p:nvPr/>
          </p:nvSpPr>
          <p:spPr bwMode="auto">
            <a:xfrm>
              <a:off x="1920" y="2016"/>
              <a:ext cx="432" cy="250"/>
            </a:xfrm>
            <a:prstGeom prst="rect">
              <a:avLst/>
            </a:prstGeom>
            <a:noFill/>
            <a:ln w="9525" algn="ctr">
              <a:noFill/>
              <a:miter lim="800000"/>
              <a:headEnd/>
              <a:tailEnd/>
            </a:ln>
          </p:spPr>
          <p:txBody>
            <a:bodyPr>
              <a:spAutoFit/>
            </a:bodyPr>
            <a:lstStyle/>
            <a:p>
              <a:pPr algn="l"/>
              <a:r>
                <a:rPr kumimoji="0" lang="en-US" altLang="zh-CN" sz="2000"/>
                <a:t>3</a:t>
              </a:r>
              <a:r>
                <a:rPr kumimoji="0" lang="zh-CN" altLang="en-US" sz="2000"/>
                <a:t>：</a:t>
              </a:r>
              <a:r>
                <a:rPr lang="en-US" altLang="zh-CN" sz="2000"/>
                <a:t>f</a:t>
              </a:r>
              <a:endParaRPr lang="en-US" altLang="zh-CN"/>
            </a:p>
          </p:txBody>
        </p:sp>
        <p:sp>
          <p:nvSpPr>
            <p:cNvPr id="26740" name="Rectangle 165"/>
            <p:cNvSpPr>
              <a:spLocks noChangeArrowheads="1"/>
            </p:cNvSpPr>
            <p:nvPr/>
          </p:nvSpPr>
          <p:spPr bwMode="auto">
            <a:xfrm>
              <a:off x="1392" y="2400"/>
              <a:ext cx="432" cy="250"/>
            </a:xfrm>
            <a:prstGeom prst="rect">
              <a:avLst/>
            </a:prstGeom>
            <a:noFill/>
            <a:ln w="9525" algn="ctr">
              <a:noFill/>
              <a:miter lim="800000"/>
              <a:headEnd/>
              <a:tailEnd/>
            </a:ln>
          </p:spPr>
          <p:txBody>
            <a:bodyPr>
              <a:spAutoFit/>
            </a:bodyPr>
            <a:lstStyle/>
            <a:p>
              <a:pPr algn="l"/>
              <a:r>
                <a:rPr kumimoji="0" lang="en-US" altLang="zh-CN" sz="2000"/>
                <a:t>2</a:t>
              </a:r>
              <a:r>
                <a:rPr kumimoji="0" lang="zh-CN" altLang="en-US" sz="2000"/>
                <a:t>：</a:t>
              </a:r>
              <a:r>
                <a:rPr kumimoji="0" lang="en-US" altLang="zh-CN" sz="2000"/>
                <a:t>l</a:t>
              </a:r>
              <a:endParaRPr lang="en-US" altLang="zh-CN"/>
            </a:p>
          </p:txBody>
        </p:sp>
        <p:sp>
          <p:nvSpPr>
            <p:cNvPr id="26741" name="Line 166"/>
            <p:cNvSpPr>
              <a:spLocks noChangeShapeType="1"/>
            </p:cNvSpPr>
            <p:nvPr/>
          </p:nvSpPr>
          <p:spPr bwMode="auto">
            <a:xfrm>
              <a:off x="2112" y="2208"/>
              <a:ext cx="0" cy="24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6742" name="Line 167"/>
            <p:cNvSpPr>
              <a:spLocks noChangeShapeType="1"/>
            </p:cNvSpPr>
            <p:nvPr/>
          </p:nvSpPr>
          <p:spPr bwMode="auto">
            <a:xfrm>
              <a:off x="1776" y="2544"/>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6743" name="Line 168"/>
            <p:cNvSpPr>
              <a:spLocks noChangeShapeType="1"/>
            </p:cNvSpPr>
            <p:nvPr/>
          </p:nvSpPr>
          <p:spPr bwMode="auto">
            <a:xfrm>
              <a:off x="2208" y="2544"/>
              <a:ext cx="240" cy="0"/>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26662" name="Group 169"/>
          <p:cNvGrpSpPr>
            <a:grpSpLocks/>
          </p:cNvGrpSpPr>
          <p:nvPr/>
        </p:nvGrpSpPr>
        <p:grpSpPr bwMode="auto">
          <a:xfrm>
            <a:off x="1524000" y="4708525"/>
            <a:ext cx="2209800" cy="869950"/>
            <a:chOff x="960" y="2774"/>
            <a:chExt cx="1392" cy="548"/>
          </a:xfrm>
        </p:grpSpPr>
        <p:sp>
          <p:nvSpPr>
            <p:cNvPr id="26732" name="Rectangle 170"/>
            <p:cNvSpPr>
              <a:spLocks noChangeArrowheads="1"/>
            </p:cNvSpPr>
            <p:nvPr/>
          </p:nvSpPr>
          <p:spPr bwMode="auto">
            <a:xfrm>
              <a:off x="960" y="2774"/>
              <a:ext cx="432" cy="250"/>
            </a:xfrm>
            <a:prstGeom prst="rect">
              <a:avLst/>
            </a:prstGeom>
            <a:noFill/>
            <a:ln w="9525" algn="ctr">
              <a:noFill/>
              <a:miter lim="800000"/>
              <a:headEnd/>
              <a:tailEnd/>
            </a:ln>
          </p:spPr>
          <p:txBody>
            <a:bodyPr>
              <a:spAutoFit/>
            </a:bodyPr>
            <a:lstStyle/>
            <a:p>
              <a:pPr algn="l"/>
              <a:r>
                <a:rPr kumimoji="0" lang="en-US" altLang="zh-CN" sz="2000"/>
                <a:t>5</a:t>
              </a:r>
              <a:r>
                <a:rPr kumimoji="0" lang="zh-CN" altLang="en-US" sz="2000"/>
                <a:t>：</a:t>
              </a:r>
              <a:r>
                <a:rPr kumimoji="0" lang="en-US" altLang="zh-CN" sz="2000"/>
                <a:t>l</a:t>
              </a:r>
              <a:endParaRPr lang="en-US" altLang="zh-CN"/>
            </a:p>
          </p:txBody>
        </p:sp>
        <p:sp>
          <p:nvSpPr>
            <p:cNvPr id="26733" name="Rectangle 171"/>
            <p:cNvSpPr>
              <a:spLocks noChangeArrowheads="1"/>
            </p:cNvSpPr>
            <p:nvPr/>
          </p:nvSpPr>
          <p:spPr bwMode="auto">
            <a:xfrm>
              <a:off x="1920" y="2784"/>
              <a:ext cx="432" cy="250"/>
            </a:xfrm>
            <a:prstGeom prst="rect">
              <a:avLst/>
            </a:prstGeom>
            <a:noFill/>
            <a:ln w="9525" algn="ctr">
              <a:noFill/>
              <a:miter lim="800000"/>
              <a:headEnd/>
              <a:tailEnd/>
            </a:ln>
          </p:spPr>
          <p:txBody>
            <a:bodyPr>
              <a:spAutoFit/>
            </a:bodyPr>
            <a:lstStyle/>
            <a:p>
              <a:pPr algn="l"/>
              <a:r>
                <a:rPr kumimoji="0" lang="en-US" altLang="zh-CN" sz="2000"/>
                <a:t>6</a:t>
              </a:r>
              <a:r>
                <a:rPr kumimoji="0" lang="zh-CN" altLang="en-US" sz="2000"/>
                <a:t>：</a:t>
              </a:r>
              <a:r>
                <a:rPr lang="en-US" altLang="zh-CN" sz="2000"/>
                <a:t>f</a:t>
              </a:r>
              <a:endParaRPr lang="en-US" altLang="zh-CN"/>
            </a:p>
          </p:txBody>
        </p:sp>
        <p:sp>
          <p:nvSpPr>
            <p:cNvPr id="26734" name="Rectangle 172"/>
            <p:cNvSpPr>
              <a:spLocks noChangeArrowheads="1"/>
            </p:cNvSpPr>
            <p:nvPr/>
          </p:nvSpPr>
          <p:spPr bwMode="auto">
            <a:xfrm>
              <a:off x="1728" y="3072"/>
              <a:ext cx="480" cy="250"/>
            </a:xfrm>
            <a:prstGeom prst="rect">
              <a:avLst/>
            </a:prstGeom>
            <a:noFill/>
            <a:ln w="9525" algn="ctr">
              <a:noFill/>
              <a:miter lim="800000"/>
              <a:headEnd/>
              <a:tailEnd/>
            </a:ln>
          </p:spPr>
          <p:txBody>
            <a:bodyPr>
              <a:spAutoFit/>
            </a:bodyPr>
            <a:lstStyle/>
            <a:p>
              <a:pPr algn="l"/>
              <a:r>
                <a:rPr kumimoji="0" lang="en-US" altLang="zh-CN" sz="2000"/>
                <a:t>7</a:t>
              </a:r>
              <a:r>
                <a:rPr kumimoji="0" lang="zh-CN" altLang="en-US" sz="2000"/>
                <a:t>：</a:t>
              </a:r>
              <a:r>
                <a:rPr lang="en-US" altLang="zh-CN" sz="2000"/>
                <a:t>v</a:t>
              </a:r>
              <a:endParaRPr lang="en-US" altLang="zh-CN"/>
            </a:p>
          </p:txBody>
        </p:sp>
        <p:sp>
          <p:nvSpPr>
            <p:cNvPr id="26735" name="Line 173"/>
            <p:cNvSpPr>
              <a:spLocks noChangeShapeType="1"/>
            </p:cNvSpPr>
            <p:nvPr/>
          </p:nvSpPr>
          <p:spPr bwMode="auto">
            <a:xfrm>
              <a:off x="1344" y="2880"/>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6736" name="Line 174"/>
            <p:cNvSpPr>
              <a:spLocks noChangeShapeType="1"/>
            </p:cNvSpPr>
            <p:nvPr/>
          </p:nvSpPr>
          <p:spPr bwMode="auto">
            <a:xfrm>
              <a:off x="1728" y="2880"/>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6737" name="Line 175"/>
            <p:cNvSpPr>
              <a:spLocks noChangeShapeType="1"/>
            </p:cNvSpPr>
            <p:nvPr/>
          </p:nvSpPr>
          <p:spPr bwMode="auto">
            <a:xfrm>
              <a:off x="1728" y="2976"/>
              <a:ext cx="144" cy="144"/>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26663" name="Group 176"/>
          <p:cNvGrpSpPr>
            <a:grpSpLocks/>
          </p:cNvGrpSpPr>
          <p:nvPr/>
        </p:nvGrpSpPr>
        <p:grpSpPr bwMode="auto">
          <a:xfrm>
            <a:off x="914400" y="5394325"/>
            <a:ext cx="2286000" cy="701675"/>
            <a:chOff x="576" y="3206"/>
            <a:chExt cx="1440" cy="442"/>
          </a:xfrm>
        </p:grpSpPr>
        <p:sp>
          <p:nvSpPr>
            <p:cNvPr id="26728" name="Rectangle 177"/>
            <p:cNvSpPr>
              <a:spLocks noChangeArrowheads="1"/>
            </p:cNvSpPr>
            <p:nvPr/>
          </p:nvSpPr>
          <p:spPr bwMode="auto">
            <a:xfrm>
              <a:off x="576" y="3206"/>
              <a:ext cx="432" cy="250"/>
            </a:xfrm>
            <a:prstGeom prst="rect">
              <a:avLst/>
            </a:prstGeom>
            <a:noFill/>
            <a:ln w="9525" algn="ctr">
              <a:noFill/>
              <a:miter lim="800000"/>
              <a:headEnd/>
              <a:tailEnd/>
            </a:ln>
          </p:spPr>
          <p:txBody>
            <a:bodyPr>
              <a:spAutoFit/>
            </a:bodyPr>
            <a:lstStyle/>
            <a:p>
              <a:pPr algn="l"/>
              <a:r>
                <a:rPr kumimoji="0" lang="en-US" altLang="zh-CN" sz="2000"/>
                <a:t>8</a:t>
              </a:r>
              <a:r>
                <a:rPr kumimoji="0" lang="zh-CN" altLang="en-US" sz="2000"/>
                <a:t>：</a:t>
              </a:r>
              <a:r>
                <a:rPr lang="en-US" altLang="zh-CN" sz="2000"/>
                <a:t>f</a:t>
              </a:r>
              <a:endParaRPr lang="en-US" altLang="zh-CN"/>
            </a:p>
          </p:txBody>
        </p:sp>
        <p:sp>
          <p:nvSpPr>
            <p:cNvPr id="26729" name="Rectangle 178"/>
            <p:cNvSpPr>
              <a:spLocks noChangeArrowheads="1"/>
            </p:cNvSpPr>
            <p:nvPr/>
          </p:nvSpPr>
          <p:spPr bwMode="auto">
            <a:xfrm>
              <a:off x="1440" y="3398"/>
              <a:ext cx="576" cy="250"/>
            </a:xfrm>
            <a:prstGeom prst="rect">
              <a:avLst/>
            </a:prstGeom>
            <a:noFill/>
            <a:ln w="9525" algn="ctr">
              <a:noFill/>
              <a:miter lim="800000"/>
              <a:headEnd/>
              <a:tailEnd/>
            </a:ln>
          </p:spPr>
          <p:txBody>
            <a:bodyPr>
              <a:spAutoFit/>
            </a:bodyPr>
            <a:lstStyle/>
            <a:p>
              <a:pPr algn="l"/>
              <a:r>
                <a:rPr kumimoji="0" lang="en-US" altLang="zh-CN" sz="2000"/>
                <a:t>9</a:t>
              </a:r>
              <a:r>
                <a:rPr kumimoji="0" lang="zh-CN" altLang="en-US" sz="2000"/>
                <a:t>：</a:t>
              </a:r>
              <a:r>
                <a:rPr lang="en-US" altLang="zh-CN" sz="2000"/>
                <a:t>v</a:t>
              </a:r>
              <a:endParaRPr lang="en-US" altLang="zh-CN"/>
            </a:p>
          </p:txBody>
        </p:sp>
        <p:sp>
          <p:nvSpPr>
            <p:cNvPr id="26730" name="Line 179"/>
            <p:cNvSpPr>
              <a:spLocks noChangeShapeType="1"/>
            </p:cNvSpPr>
            <p:nvPr/>
          </p:nvSpPr>
          <p:spPr bwMode="auto">
            <a:xfrm>
              <a:off x="960" y="3312"/>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6731" name="Line 180"/>
            <p:cNvSpPr>
              <a:spLocks noChangeShapeType="1"/>
            </p:cNvSpPr>
            <p:nvPr/>
          </p:nvSpPr>
          <p:spPr bwMode="auto">
            <a:xfrm>
              <a:off x="1344" y="3312"/>
              <a:ext cx="144" cy="144"/>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26664" name="Group 181"/>
          <p:cNvGrpSpPr>
            <a:grpSpLocks/>
          </p:cNvGrpSpPr>
          <p:nvPr/>
        </p:nvGrpSpPr>
        <p:grpSpPr bwMode="auto">
          <a:xfrm>
            <a:off x="4038600" y="4479925"/>
            <a:ext cx="1143000" cy="1098550"/>
            <a:chOff x="2544" y="2630"/>
            <a:chExt cx="720" cy="692"/>
          </a:xfrm>
        </p:grpSpPr>
        <p:sp>
          <p:nvSpPr>
            <p:cNvPr id="26724" name="Rectangle 182"/>
            <p:cNvSpPr>
              <a:spLocks noChangeArrowheads="1"/>
            </p:cNvSpPr>
            <p:nvPr/>
          </p:nvSpPr>
          <p:spPr bwMode="auto">
            <a:xfrm>
              <a:off x="2736" y="2630"/>
              <a:ext cx="528" cy="250"/>
            </a:xfrm>
            <a:prstGeom prst="rect">
              <a:avLst/>
            </a:prstGeom>
            <a:noFill/>
            <a:ln w="9525" algn="ctr">
              <a:noFill/>
              <a:miter lim="800000"/>
              <a:headEnd/>
              <a:tailEnd/>
            </a:ln>
          </p:spPr>
          <p:txBody>
            <a:bodyPr>
              <a:spAutoFit/>
            </a:bodyPr>
            <a:lstStyle/>
            <a:p>
              <a:pPr algn="l"/>
              <a:r>
                <a:rPr kumimoji="0" lang="en-US" altLang="zh-CN" sz="2000"/>
                <a:t>10</a:t>
              </a:r>
              <a:r>
                <a:rPr kumimoji="0" lang="zh-CN" altLang="en-US" sz="2000"/>
                <a:t>：</a:t>
              </a:r>
              <a:r>
                <a:rPr lang="en-US" altLang="zh-CN" sz="2000"/>
                <a:t>f</a:t>
              </a:r>
              <a:endParaRPr lang="en-US" altLang="zh-CN"/>
            </a:p>
          </p:txBody>
        </p:sp>
        <p:sp>
          <p:nvSpPr>
            <p:cNvPr id="26725" name="Rectangle 183"/>
            <p:cNvSpPr>
              <a:spLocks noChangeArrowheads="1"/>
            </p:cNvSpPr>
            <p:nvPr/>
          </p:nvSpPr>
          <p:spPr bwMode="auto">
            <a:xfrm>
              <a:off x="2544" y="3072"/>
              <a:ext cx="576" cy="250"/>
            </a:xfrm>
            <a:prstGeom prst="rect">
              <a:avLst/>
            </a:prstGeom>
            <a:noFill/>
            <a:ln w="9525" algn="ctr">
              <a:noFill/>
              <a:miter lim="800000"/>
              <a:headEnd/>
              <a:tailEnd/>
            </a:ln>
          </p:spPr>
          <p:txBody>
            <a:bodyPr>
              <a:spAutoFit/>
            </a:bodyPr>
            <a:lstStyle/>
            <a:p>
              <a:pPr algn="l"/>
              <a:r>
                <a:rPr kumimoji="0" lang="en-US" altLang="zh-CN" sz="2000"/>
                <a:t>11</a:t>
              </a:r>
              <a:r>
                <a:rPr kumimoji="0" lang="zh-CN" altLang="en-US" sz="2000"/>
                <a:t>：</a:t>
              </a:r>
              <a:r>
                <a:rPr lang="en-US" altLang="zh-CN" sz="2000"/>
                <a:t>v</a:t>
              </a:r>
              <a:endParaRPr lang="en-US" altLang="zh-CN"/>
            </a:p>
          </p:txBody>
        </p:sp>
        <p:sp>
          <p:nvSpPr>
            <p:cNvPr id="26726" name="Line 184"/>
            <p:cNvSpPr>
              <a:spLocks noChangeShapeType="1"/>
            </p:cNvSpPr>
            <p:nvPr/>
          </p:nvSpPr>
          <p:spPr bwMode="auto">
            <a:xfrm flipH="1">
              <a:off x="2640" y="2784"/>
              <a:ext cx="144" cy="144"/>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6727" name="Line 185"/>
            <p:cNvSpPr>
              <a:spLocks noChangeShapeType="1"/>
            </p:cNvSpPr>
            <p:nvPr/>
          </p:nvSpPr>
          <p:spPr bwMode="auto">
            <a:xfrm>
              <a:off x="2640" y="2976"/>
              <a:ext cx="144" cy="144"/>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26665" name="Group 186"/>
          <p:cNvGrpSpPr>
            <a:grpSpLocks/>
          </p:cNvGrpSpPr>
          <p:nvPr/>
        </p:nvGrpSpPr>
        <p:grpSpPr bwMode="auto">
          <a:xfrm>
            <a:off x="4191000" y="5715000"/>
            <a:ext cx="2362200" cy="549275"/>
            <a:chOff x="2640" y="3408"/>
            <a:chExt cx="1488" cy="346"/>
          </a:xfrm>
        </p:grpSpPr>
        <p:sp>
          <p:nvSpPr>
            <p:cNvPr id="26720" name="Rectangle 187"/>
            <p:cNvSpPr>
              <a:spLocks noChangeArrowheads="1"/>
            </p:cNvSpPr>
            <p:nvPr/>
          </p:nvSpPr>
          <p:spPr bwMode="auto">
            <a:xfrm>
              <a:off x="2640" y="3494"/>
              <a:ext cx="528" cy="250"/>
            </a:xfrm>
            <a:prstGeom prst="rect">
              <a:avLst/>
            </a:prstGeom>
            <a:noFill/>
            <a:ln w="9525" algn="ctr">
              <a:noFill/>
              <a:miter lim="800000"/>
              <a:headEnd/>
              <a:tailEnd/>
            </a:ln>
          </p:spPr>
          <p:txBody>
            <a:bodyPr>
              <a:spAutoFit/>
            </a:bodyPr>
            <a:lstStyle/>
            <a:p>
              <a:pPr algn="l"/>
              <a:r>
                <a:rPr kumimoji="0" lang="en-US" altLang="zh-CN" sz="2000"/>
                <a:t>18</a:t>
              </a:r>
              <a:r>
                <a:rPr kumimoji="0" lang="zh-CN" altLang="en-US" sz="2000"/>
                <a:t>：</a:t>
              </a:r>
              <a:r>
                <a:rPr lang="en-US" altLang="zh-CN" sz="2000"/>
                <a:t>f</a:t>
              </a:r>
              <a:endParaRPr lang="en-US" altLang="zh-CN"/>
            </a:p>
          </p:txBody>
        </p:sp>
        <p:sp>
          <p:nvSpPr>
            <p:cNvPr id="26721" name="Rectangle 188"/>
            <p:cNvSpPr>
              <a:spLocks noChangeArrowheads="1"/>
            </p:cNvSpPr>
            <p:nvPr/>
          </p:nvSpPr>
          <p:spPr bwMode="auto">
            <a:xfrm>
              <a:off x="3552" y="3504"/>
              <a:ext cx="576" cy="250"/>
            </a:xfrm>
            <a:prstGeom prst="rect">
              <a:avLst/>
            </a:prstGeom>
            <a:noFill/>
            <a:ln w="9525" algn="ctr">
              <a:noFill/>
              <a:miter lim="800000"/>
              <a:headEnd/>
              <a:tailEnd/>
            </a:ln>
          </p:spPr>
          <p:txBody>
            <a:bodyPr>
              <a:spAutoFit/>
            </a:bodyPr>
            <a:lstStyle/>
            <a:p>
              <a:pPr algn="l"/>
              <a:r>
                <a:rPr kumimoji="0" lang="en-US" altLang="zh-CN" sz="2000"/>
                <a:t>19</a:t>
              </a:r>
              <a:r>
                <a:rPr kumimoji="0" lang="zh-CN" altLang="en-US" sz="2000"/>
                <a:t>：</a:t>
              </a:r>
              <a:r>
                <a:rPr lang="en-US" altLang="zh-CN" sz="2000"/>
                <a:t>v</a:t>
              </a:r>
              <a:endParaRPr lang="en-US" altLang="zh-CN"/>
            </a:p>
          </p:txBody>
        </p:sp>
        <p:sp>
          <p:nvSpPr>
            <p:cNvPr id="26722" name="Line 189"/>
            <p:cNvSpPr>
              <a:spLocks noChangeShapeType="1"/>
            </p:cNvSpPr>
            <p:nvPr/>
          </p:nvSpPr>
          <p:spPr bwMode="auto">
            <a:xfrm flipH="1">
              <a:off x="3120" y="3408"/>
              <a:ext cx="144" cy="144"/>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6723" name="Line 190"/>
            <p:cNvSpPr>
              <a:spLocks noChangeShapeType="1"/>
            </p:cNvSpPr>
            <p:nvPr/>
          </p:nvSpPr>
          <p:spPr bwMode="auto">
            <a:xfrm>
              <a:off x="3456" y="3408"/>
              <a:ext cx="144" cy="144"/>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26666" name="Group 191"/>
          <p:cNvGrpSpPr>
            <a:grpSpLocks/>
          </p:cNvGrpSpPr>
          <p:nvPr/>
        </p:nvGrpSpPr>
        <p:grpSpPr bwMode="auto">
          <a:xfrm>
            <a:off x="4724400" y="4784725"/>
            <a:ext cx="2362200" cy="869950"/>
            <a:chOff x="2976" y="2822"/>
            <a:chExt cx="1488" cy="548"/>
          </a:xfrm>
        </p:grpSpPr>
        <p:sp>
          <p:nvSpPr>
            <p:cNvPr id="26714" name="Rectangle 192"/>
            <p:cNvSpPr>
              <a:spLocks noChangeArrowheads="1"/>
            </p:cNvSpPr>
            <p:nvPr/>
          </p:nvSpPr>
          <p:spPr bwMode="auto">
            <a:xfrm>
              <a:off x="2976" y="2822"/>
              <a:ext cx="528" cy="250"/>
            </a:xfrm>
            <a:prstGeom prst="rect">
              <a:avLst/>
            </a:prstGeom>
            <a:noFill/>
            <a:ln w="9525" algn="ctr">
              <a:noFill/>
              <a:miter lim="800000"/>
              <a:headEnd/>
              <a:tailEnd/>
            </a:ln>
          </p:spPr>
          <p:txBody>
            <a:bodyPr>
              <a:spAutoFit/>
            </a:bodyPr>
            <a:lstStyle/>
            <a:p>
              <a:pPr algn="l"/>
              <a:r>
                <a:rPr kumimoji="0" lang="en-US" altLang="zh-CN" sz="2000"/>
                <a:t>15</a:t>
              </a:r>
              <a:r>
                <a:rPr kumimoji="0" lang="zh-CN" altLang="en-US" sz="2000"/>
                <a:t>：</a:t>
              </a:r>
              <a:r>
                <a:rPr lang="en-US" altLang="zh-CN" sz="2000"/>
                <a:t>l</a:t>
              </a:r>
              <a:endParaRPr lang="en-US" altLang="zh-CN"/>
            </a:p>
          </p:txBody>
        </p:sp>
        <p:sp>
          <p:nvSpPr>
            <p:cNvPr id="26715" name="Rectangle 193"/>
            <p:cNvSpPr>
              <a:spLocks noChangeArrowheads="1"/>
            </p:cNvSpPr>
            <p:nvPr/>
          </p:nvSpPr>
          <p:spPr bwMode="auto">
            <a:xfrm>
              <a:off x="3936" y="2832"/>
              <a:ext cx="528" cy="250"/>
            </a:xfrm>
            <a:prstGeom prst="rect">
              <a:avLst/>
            </a:prstGeom>
            <a:noFill/>
            <a:ln w="9525" algn="ctr">
              <a:noFill/>
              <a:miter lim="800000"/>
              <a:headEnd/>
              <a:tailEnd/>
            </a:ln>
          </p:spPr>
          <p:txBody>
            <a:bodyPr>
              <a:spAutoFit/>
            </a:bodyPr>
            <a:lstStyle/>
            <a:p>
              <a:pPr algn="l"/>
              <a:r>
                <a:rPr kumimoji="0" lang="en-US" altLang="zh-CN" sz="2000"/>
                <a:t>16</a:t>
              </a:r>
              <a:r>
                <a:rPr kumimoji="0" lang="zh-CN" altLang="en-US" sz="2000"/>
                <a:t>：</a:t>
              </a:r>
              <a:r>
                <a:rPr lang="en-US" altLang="zh-CN" sz="2000"/>
                <a:t>f</a:t>
              </a:r>
              <a:endParaRPr lang="en-US" altLang="zh-CN"/>
            </a:p>
          </p:txBody>
        </p:sp>
        <p:sp>
          <p:nvSpPr>
            <p:cNvPr id="26716" name="Rectangle 194"/>
            <p:cNvSpPr>
              <a:spLocks noChangeArrowheads="1"/>
            </p:cNvSpPr>
            <p:nvPr/>
          </p:nvSpPr>
          <p:spPr bwMode="auto">
            <a:xfrm>
              <a:off x="3744" y="3120"/>
              <a:ext cx="576" cy="250"/>
            </a:xfrm>
            <a:prstGeom prst="rect">
              <a:avLst/>
            </a:prstGeom>
            <a:noFill/>
            <a:ln w="9525" algn="ctr">
              <a:noFill/>
              <a:miter lim="800000"/>
              <a:headEnd/>
              <a:tailEnd/>
            </a:ln>
          </p:spPr>
          <p:txBody>
            <a:bodyPr>
              <a:spAutoFit/>
            </a:bodyPr>
            <a:lstStyle/>
            <a:p>
              <a:pPr algn="l"/>
              <a:r>
                <a:rPr kumimoji="0" lang="en-US" altLang="zh-CN" sz="2000"/>
                <a:t>17</a:t>
              </a:r>
              <a:r>
                <a:rPr kumimoji="0" lang="zh-CN" altLang="en-US" sz="2000"/>
                <a:t>：</a:t>
              </a:r>
              <a:r>
                <a:rPr lang="en-US" altLang="zh-CN" sz="2000"/>
                <a:t>v</a:t>
              </a:r>
              <a:endParaRPr lang="en-US" altLang="zh-CN"/>
            </a:p>
          </p:txBody>
        </p:sp>
        <p:sp>
          <p:nvSpPr>
            <p:cNvPr id="26717" name="Line 195"/>
            <p:cNvSpPr>
              <a:spLocks noChangeShapeType="1"/>
            </p:cNvSpPr>
            <p:nvPr/>
          </p:nvSpPr>
          <p:spPr bwMode="auto">
            <a:xfrm>
              <a:off x="3456" y="2928"/>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6718" name="Line 196"/>
            <p:cNvSpPr>
              <a:spLocks noChangeShapeType="1"/>
            </p:cNvSpPr>
            <p:nvPr/>
          </p:nvSpPr>
          <p:spPr bwMode="auto">
            <a:xfrm>
              <a:off x="3840" y="2928"/>
              <a:ext cx="144"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6719" name="Line 197"/>
            <p:cNvSpPr>
              <a:spLocks noChangeShapeType="1"/>
            </p:cNvSpPr>
            <p:nvPr/>
          </p:nvSpPr>
          <p:spPr bwMode="auto">
            <a:xfrm>
              <a:off x="3840" y="3024"/>
              <a:ext cx="144" cy="144"/>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26667" name="Group 198"/>
          <p:cNvGrpSpPr>
            <a:grpSpLocks/>
          </p:cNvGrpSpPr>
          <p:nvPr/>
        </p:nvGrpSpPr>
        <p:grpSpPr bwMode="auto">
          <a:xfrm>
            <a:off x="5334000" y="3581400"/>
            <a:ext cx="2819400" cy="1082675"/>
            <a:chOff x="3360" y="2064"/>
            <a:chExt cx="1776" cy="682"/>
          </a:xfrm>
        </p:grpSpPr>
        <p:sp>
          <p:nvSpPr>
            <p:cNvPr id="26708" name="Rectangle 199"/>
            <p:cNvSpPr>
              <a:spLocks noChangeArrowheads="1"/>
            </p:cNvSpPr>
            <p:nvPr/>
          </p:nvSpPr>
          <p:spPr bwMode="auto">
            <a:xfrm>
              <a:off x="3360" y="2496"/>
              <a:ext cx="528" cy="250"/>
            </a:xfrm>
            <a:prstGeom prst="rect">
              <a:avLst/>
            </a:prstGeom>
            <a:noFill/>
            <a:ln w="9525" algn="ctr">
              <a:noFill/>
              <a:miter lim="800000"/>
              <a:headEnd/>
              <a:tailEnd/>
            </a:ln>
          </p:spPr>
          <p:txBody>
            <a:bodyPr>
              <a:spAutoFit/>
            </a:bodyPr>
            <a:lstStyle/>
            <a:p>
              <a:pPr algn="l"/>
              <a:r>
                <a:rPr kumimoji="0" lang="en-US" altLang="zh-CN" sz="2000"/>
                <a:t>12</a:t>
              </a:r>
              <a:r>
                <a:rPr kumimoji="0" lang="zh-CN" altLang="en-US" sz="2000"/>
                <a:t>：</a:t>
              </a:r>
              <a:r>
                <a:rPr kumimoji="0" lang="en-US" altLang="zh-CN" sz="2000"/>
                <a:t>l</a:t>
              </a:r>
              <a:endParaRPr lang="en-US" altLang="zh-CN"/>
            </a:p>
          </p:txBody>
        </p:sp>
        <p:sp>
          <p:nvSpPr>
            <p:cNvPr id="26709" name="Rectangle 200"/>
            <p:cNvSpPr>
              <a:spLocks noChangeArrowheads="1"/>
            </p:cNvSpPr>
            <p:nvPr/>
          </p:nvSpPr>
          <p:spPr bwMode="auto">
            <a:xfrm>
              <a:off x="3936" y="2064"/>
              <a:ext cx="528" cy="250"/>
            </a:xfrm>
            <a:prstGeom prst="rect">
              <a:avLst/>
            </a:prstGeom>
            <a:noFill/>
            <a:ln w="9525" algn="ctr">
              <a:noFill/>
              <a:miter lim="800000"/>
              <a:headEnd/>
              <a:tailEnd/>
            </a:ln>
          </p:spPr>
          <p:txBody>
            <a:bodyPr>
              <a:spAutoFit/>
            </a:bodyPr>
            <a:lstStyle/>
            <a:p>
              <a:pPr algn="l"/>
              <a:r>
                <a:rPr kumimoji="0" lang="en-US" altLang="zh-CN" sz="2000"/>
                <a:t>13</a:t>
              </a:r>
              <a:r>
                <a:rPr kumimoji="0" lang="zh-CN" altLang="en-US" sz="2000"/>
                <a:t>：</a:t>
              </a:r>
              <a:r>
                <a:rPr lang="en-US" altLang="zh-CN" sz="2000"/>
                <a:t>f</a:t>
              </a:r>
              <a:endParaRPr lang="en-US" altLang="zh-CN"/>
            </a:p>
          </p:txBody>
        </p:sp>
        <p:sp>
          <p:nvSpPr>
            <p:cNvPr id="26710" name="Rectangle 201"/>
            <p:cNvSpPr>
              <a:spLocks noChangeArrowheads="1"/>
            </p:cNvSpPr>
            <p:nvPr/>
          </p:nvSpPr>
          <p:spPr bwMode="auto">
            <a:xfrm>
              <a:off x="4560" y="2486"/>
              <a:ext cx="576" cy="250"/>
            </a:xfrm>
            <a:prstGeom prst="rect">
              <a:avLst/>
            </a:prstGeom>
            <a:noFill/>
            <a:ln w="9525" algn="ctr">
              <a:noFill/>
              <a:miter lim="800000"/>
              <a:headEnd/>
              <a:tailEnd/>
            </a:ln>
          </p:spPr>
          <p:txBody>
            <a:bodyPr>
              <a:spAutoFit/>
            </a:bodyPr>
            <a:lstStyle/>
            <a:p>
              <a:pPr algn="l"/>
              <a:r>
                <a:rPr kumimoji="0" lang="en-US" altLang="zh-CN" sz="2000"/>
                <a:t>14</a:t>
              </a:r>
              <a:r>
                <a:rPr kumimoji="0" lang="zh-CN" altLang="en-US" sz="2000"/>
                <a:t>：</a:t>
              </a:r>
              <a:r>
                <a:rPr lang="en-US" altLang="zh-CN" sz="2000"/>
                <a:t>v</a:t>
              </a:r>
              <a:endParaRPr lang="en-US" altLang="zh-CN"/>
            </a:p>
          </p:txBody>
        </p:sp>
        <p:sp>
          <p:nvSpPr>
            <p:cNvPr id="26711" name="Line 202"/>
            <p:cNvSpPr>
              <a:spLocks noChangeShapeType="1"/>
            </p:cNvSpPr>
            <p:nvPr/>
          </p:nvSpPr>
          <p:spPr bwMode="auto">
            <a:xfrm>
              <a:off x="4224" y="2256"/>
              <a:ext cx="0" cy="24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6712" name="Line 203"/>
            <p:cNvSpPr>
              <a:spLocks noChangeShapeType="1"/>
            </p:cNvSpPr>
            <p:nvPr/>
          </p:nvSpPr>
          <p:spPr bwMode="auto">
            <a:xfrm>
              <a:off x="3840" y="2640"/>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6713" name="Line 204"/>
            <p:cNvSpPr>
              <a:spLocks noChangeShapeType="1"/>
            </p:cNvSpPr>
            <p:nvPr/>
          </p:nvSpPr>
          <p:spPr bwMode="auto">
            <a:xfrm>
              <a:off x="4368" y="2640"/>
              <a:ext cx="240" cy="0"/>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26668" name="Group 205"/>
          <p:cNvGrpSpPr>
            <a:grpSpLocks/>
          </p:cNvGrpSpPr>
          <p:nvPr/>
        </p:nvGrpSpPr>
        <p:grpSpPr bwMode="auto">
          <a:xfrm>
            <a:off x="7543800" y="4800600"/>
            <a:ext cx="1143000" cy="930275"/>
            <a:chOff x="4752" y="2832"/>
            <a:chExt cx="720" cy="586"/>
          </a:xfrm>
        </p:grpSpPr>
        <p:sp>
          <p:nvSpPr>
            <p:cNvPr id="26704" name="Rectangle 206"/>
            <p:cNvSpPr>
              <a:spLocks noChangeArrowheads="1"/>
            </p:cNvSpPr>
            <p:nvPr/>
          </p:nvSpPr>
          <p:spPr bwMode="auto">
            <a:xfrm>
              <a:off x="4944" y="2832"/>
              <a:ext cx="528" cy="250"/>
            </a:xfrm>
            <a:prstGeom prst="rect">
              <a:avLst/>
            </a:prstGeom>
            <a:noFill/>
            <a:ln w="9525" algn="ctr">
              <a:noFill/>
              <a:miter lim="800000"/>
              <a:headEnd/>
              <a:tailEnd/>
            </a:ln>
          </p:spPr>
          <p:txBody>
            <a:bodyPr>
              <a:spAutoFit/>
            </a:bodyPr>
            <a:lstStyle/>
            <a:p>
              <a:pPr algn="l"/>
              <a:r>
                <a:rPr kumimoji="0" lang="en-US" altLang="zh-CN" sz="2000"/>
                <a:t>20</a:t>
              </a:r>
              <a:r>
                <a:rPr kumimoji="0" lang="zh-CN" altLang="en-US" sz="2000"/>
                <a:t>：</a:t>
              </a:r>
              <a:r>
                <a:rPr lang="en-US" altLang="zh-CN" sz="2000"/>
                <a:t>f</a:t>
              </a:r>
              <a:endParaRPr lang="en-US" altLang="zh-CN"/>
            </a:p>
          </p:txBody>
        </p:sp>
        <p:sp>
          <p:nvSpPr>
            <p:cNvPr id="26705" name="Rectangle 207"/>
            <p:cNvSpPr>
              <a:spLocks noChangeArrowheads="1"/>
            </p:cNvSpPr>
            <p:nvPr/>
          </p:nvSpPr>
          <p:spPr bwMode="auto">
            <a:xfrm>
              <a:off x="4896" y="3168"/>
              <a:ext cx="576" cy="250"/>
            </a:xfrm>
            <a:prstGeom prst="rect">
              <a:avLst/>
            </a:prstGeom>
            <a:noFill/>
            <a:ln w="9525" algn="ctr">
              <a:noFill/>
              <a:miter lim="800000"/>
              <a:headEnd/>
              <a:tailEnd/>
            </a:ln>
          </p:spPr>
          <p:txBody>
            <a:bodyPr>
              <a:spAutoFit/>
            </a:bodyPr>
            <a:lstStyle/>
            <a:p>
              <a:pPr algn="l"/>
              <a:r>
                <a:rPr kumimoji="0" lang="en-US" altLang="zh-CN" sz="2000"/>
                <a:t>21</a:t>
              </a:r>
              <a:r>
                <a:rPr kumimoji="0" lang="zh-CN" altLang="en-US" sz="2000"/>
                <a:t>：</a:t>
              </a:r>
              <a:r>
                <a:rPr lang="en-US" altLang="zh-CN" sz="2000"/>
                <a:t>v</a:t>
              </a:r>
              <a:endParaRPr lang="en-US" altLang="zh-CN"/>
            </a:p>
          </p:txBody>
        </p:sp>
        <p:sp>
          <p:nvSpPr>
            <p:cNvPr id="26706" name="Line 208"/>
            <p:cNvSpPr>
              <a:spLocks noChangeShapeType="1"/>
            </p:cNvSpPr>
            <p:nvPr/>
          </p:nvSpPr>
          <p:spPr bwMode="auto">
            <a:xfrm>
              <a:off x="4752" y="2976"/>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6707" name="Line 209"/>
            <p:cNvSpPr>
              <a:spLocks noChangeShapeType="1"/>
            </p:cNvSpPr>
            <p:nvPr/>
          </p:nvSpPr>
          <p:spPr bwMode="auto">
            <a:xfrm>
              <a:off x="4752" y="3072"/>
              <a:ext cx="192" cy="192"/>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10" name="Group 230"/>
          <p:cNvGrpSpPr>
            <a:grpSpLocks/>
          </p:cNvGrpSpPr>
          <p:nvPr/>
        </p:nvGrpSpPr>
        <p:grpSpPr bwMode="auto">
          <a:xfrm>
            <a:off x="4495800" y="3505200"/>
            <a:ext cx="2819400" cy="838200"/>
            <a:chOff x="2832" y="2112"/>
            <a:chExt cx="1776" cy="528"/>
          </a:xfrm>
        </p:grpSpPr>
        <p:sp>
          <p:nvSpPr>
            <p:cNvPr id="26702" name="Line 210"/>
            <p:cNvSpPr>
              <a:spLocks noChangeShapeType="1"/>
            </p:cNvSpPr>
            <p:nvPr/>
          </p:nvSpPr>
          <p:spPr bwMode="auto">
            <a:xfrm flipH="1">
              <a:off x="2832" y="2112"/>
              <a:ext cx="672" cy="480"/>
            </a:xfrm>
            <a:prstGeom prst="line">
              <a:avLst/>
            </a:prstGeom>
            <a:noFill/>
            <a:ln w="25400">
              <a:solidFill>
                <a:srgbClr val="0000FF"/>
              </a:solidFill>
              <a:round/>
              <a:headEnd type="arrow" w="med" len="med"/>
              <a:tailEnd/>
            </a:ln>
          </p:spPr>
          <p:txBody>
            <a:bodyPr>
              <a:spAutoFit/>
            </a:bodyPr>
            <a:lstStyle/>
            <a:p>
              <a:endParaRPr lang="zh-CN" altLang="en-US"/>
            </a:p>
          </p:txBody>
        </p:sp>
        <p:sp>
          <p:nvSpPr>
            <p:cNvPr id="26703" name="Line 211"/>
            <p:cNvSpPr>
              <a:spLocks noChangeShapeType="1"/>
            </p:cNvSpPr>
            <p:nvPr/>
          </p:nvSpPr>
          <p:spPr bwMode="auto">
            <a:xfrm>
              <a:off x="3552" y="2112"/>
              <a:ext cx="1056" cy="528"/>
            </a:xfrm>
            <a:prstGeom prst="line">
              <a:avLst/>
            </a:prstGeom>
            <a:noFill/>
            <a:ln w="25400">
              <a:solidFill>
                <a:srgbClr val="0000FF"/>
              </a:solidFill>
              <a:round/>
              <a:headEnd type="arrow" w="med" len="med"/>
              <a:tailEnd/>
            </a:ln>
          </p:spPr>
          <p:txBody>
            <a:bodyPr>
              <a:spAutoFit/>
            </a:bodyPr>
            <a:lstStyle/>
            <a:p>
              <a:endParaRPr lang="zh-CN" altLang="en-US"/>
            </a:p>
          </p:txBody>
        </p:sp>
      </p:grpSp>
      <p:sp>
        <p:nvSpPr>
          <p:cNvPr id="513238" name="Line 214"/>
          <p:cNvSpPr>
            <a:spLocks noChangeShapeType="1"/>
          </p:cNvSpPr>
          <p:nvPr/>
        </p:nvSpPr>
        <p:spPr bwMode="auto">
          <a:xfrm flipH="1">
            <a:off x="6096000" y="3886200"/>
            <a:ext cx="609600" cy="457200"/>
          </a:xfrm>
          <a:prstGeom prst="line">
            <a:avLst/>
          </a:prstGeom>
          <a:noFill/>
          <a:ln w="25400">
            <a:solidFill>
              <a:srgbClr val="0000FF"/>
            </a:solidFill>
            <a:round/>
            <a:headEnd type="arrow" w="med" len="med"/>
            <a:tailEnd/>
          </a:ln>
        </p:spPr>
        <p:txBody>
          <a:bodyPr>
            <a:spAutoFit/>
          </a:bodyPr>
          <a:lstStyle/>
          <a:p>
            <a:endParaRPr lang="zh-CN" altLang="en-US"/>
          </a:p>
        </p:txBody>
      </p:sp>
      <p:grpSp>
        <p:nvGrpSpPr>
          <p:cNvPr id="11" name="Group 234"/>
          <p:cNvGrpSpPr>
            <a:grpSpLocks/>
          </p:cNvGrpSpPr>
          <p:nvPr/>
        </p:nvGrpSpPr>
        <p:grpSpPr bwMode="auto">
          <a:xfrm>
            <a:off x="3429000" y="4495800"/>
            <a:ext cx="4495800" cy="914400"/>
            <a:chOff x="2160" y="2832"/>
            <a:chExt cx="2832" cy="576"/>
          </a:xfrm>
        </p:grpSpPr>
        <p:sp>
          <p:nvSpPr>
            <p:cNvPr id="26698" name="Line 216"/>
            <p:cNvSpPr>
              <a:spLocks noChangeShapeType="1"/>
            </p:cNvSpPr>
            <p:nvPr/>
          </p:nvSpPr>
          <p:spPr bwMode="auto">
            <a:xfrm flipH="1">
              <a:off x="2160" y="2832"/>
              <a:ext cx="432" cy="528"/>
            </a:xfrm>
            <a:prstGeom prst="line">
              <a:avLst/>
            </a:prstGeom>
            <a:noFill/>
            <a:ln w="25400">
              <a:solidFill>
                <a:srgbClr val="0000FF"/>
              </a:solidFill>
              <a:round/>
              <a:headEnd type="arrow" w="med" len="med"/>
              <a:tailEnd/>
            </a:ln>
          </p:spPr>
          <p:txBody>
            <a:bodyPr>
              <a:spAutoFit/>
            </a:bodyPr>
            <a:lstStyle/>
            <a:p>
              <a:endParaRPr lang="zh-CN" altLang="en-US"/>
            </a:p>
          </p:txBody>
        </p:sp>
        <p:sp>
          <p:nvSpPr>
            <p:cNvPr id="26699" name="Line 217"/>
            <p:cNvSpPr>
              <a:spLocks noChangeShapeType="1"/>
            </p:cNvSpPr>
            <p:nvPr/>
          </p:nvSpPr>
          <p:spPr bwMode="auto">
            <a:xfrm>
              <a:off x="2688" y="2832"/>
              <a:ext cx="144" cy="480"/>
            </a:xfrm>
            <a:prstGeom prst="line">
              <a:avLst/>
            </a:prstGeom>
            <a:noFill/>
            <a:ln w="25400">
              <a:solidFill>
                <a:srgbClr val="0000FF"/>
              </a:solidFill>
              <a:round/>
              <a:headEnd type="arrow" w="med" len="med"/>
              <a:tailEnd/>
            </a:ln>
          </p:spPr>
          <p:txBody>
            <a:bodyPr>
              <a:spAutoFit/>
            </a:bodyPr>
            <a:lstStyle/>
            <a:p>
              <a:endParaRPr lang="zh-CN" altLang="en-US"/>
            </a:p>
          </p:txBody>
        </p:sp>
        <p:sp>
          <p:nvSpPr>
            <p:cNvPr id="26700" name="Line 220"/>
            <p:cNvSpPr>
              <a:spLocks noChangeShapeType="1"/>
            </p:cNvSpPr>
            <p:nvPr/>
          </p:nvSpPr>
          <p:spPr bwMode="auto">
            <a:xfrm flipH="1">
              <a:off x="4272" y="2880"/>
              <a:ext cx="432" cy="528"/>
            </a:xfrm>
            <a:prstGeom prst="line">
              <a:avLst/>
            </a:prstGeom>
            <a:noFill/>
            <a:ln w="25400">
              <a:solidFill>
                <a:srgbClr val="0000FF"/>
              </a:solidFill>
              <a:round/>
              <a:headEnd type="arrow" w="med" len="med"/>
              <a:tailEnd/>
            </a:ln>
          </p:spPr>
          <p:txBody>
            <a:bodyPr>
              <a:spAutoFit/>
            </a:bodyPr>
            <a:lstStyle/>
            <a:p>
              <a:endParaRPr lang="zh-CN" altLang="en-US"/>
            </a:p>
          </p:txBody>
        </p:sp>
        <p:sp>
          <p:nvSpPr>
            <p:cNvPr id="26701" name="Line 221"/>
            <p:cNvSpPr>
              <a:spLocks noChangeShapeType="1"/>
            </p:cNvSpPr>
            <p:nvPr/>
          </p:nvSpPr>
          <p:spPr bwMode="auto">
            <a:xfrm>
              <a:off x="4848" y="2880"/>
              <a:ext cx="144" cy="528"/>
            </a:xfrm>
            <a:prstGeom prst="line">
              <a:avLst/>
            </a:prstGeom>
            <a:noFill/>
            <a:ln w="25400">
              <a:solidFill>
                <a:srgbClr val="0000FF"/>
              </a:solidFill>
              <a:round/>
              <a:headEnd type="arrow" w="med" len="med"/>
              <a:tailEnd/>
            </a:ln>
          </p:spPr>
          <p:txBody>
            <a:bodyPr>
              <a:spAutoFit/>
            </a:bodyPr>
            <a:lstStyle/>
            <a:p>
              <a:endParaRPr lang="zh-CN" altLang="en-US"/>
            </a:p>
          </p:txBody>
        </p:sp>
      </p:grpSp>
      <p:grpSp>
        <p:nvGrpSpPr>
          <p:cNvPr id="12" name="Group 235"/>
          <p:cNvGrpSpPr>
            <a:grpSpLocks/>
          </p:cNvGrpSpPr>
          <p:nvPr/>
        </p:nvGrpSpPr>
        <p:grpSpPr bwMode="auto">
          <a:xfrm>
            <a:off x="1981200" y="4419600"/>
            <a:ext cx="3581400" cy="457200"/>
            <a:chOff x="1248" y="2784"/>
            <a:chExt cx="2256" cy="288"/>
          </a:xfrm>
        </p:grpSpPr>
        <p:sp>
          <p:nvSpPr>
            <p:cNvPr id="26696" name="Line 215"/>
            <p:cNvSpPr>
              <a:spLocks noChangeShapeType="1"/>
            </p:cNvSpPr>
            <p:nvPr/>
          </p:nvSpPr>
          <p:spPr bwMode="auto">
            <a:xfrm flipH="1">
              <a:off x="1248" y="2784"/>
              <a:ext cx="288" cy="216"/>
            </a:xfrm>
            <a:prstGeom prst="line">
              <a:avLst/>
            </a:prstGeom>
            <a:noFill/>
            <a:ln w="25400">
              <a:solidFill>
                <a:srgbClr val="0000FF"/>
              </a:solidFill>
              <a:round/>
              <a:headEnd type="arrow" w="med" len="med"/>
              <a:tailEnd/>
            </a:ln>
          </p:spPr>
          <p:txBody>
            <a:bodyPr>
              <a:spAutoFit/>
            </a:bodyPr>
            <a:lstStyle/>
            <a:p>
              <a:endParaRPr lang="zh-CN" altLang="en-US"/>
            </a:p>
          </p:txBody>
        </p:sp>
        <p:sp>
          <p:nvSpPr>
            <p:cNvPr id="26697" name="Line 222"/>
            <p:cNvSpPr>
              <a:spLocks noChangeShapeType="1"/>
            </p:cNvSpPr>
            <p:nvPr/>
          </p:nvSpPr>
          <p:spPr bwMode="auto">
            <a:xfrm flipH="1">
              <a:off x="3264" y="2880"/>
              <a:ext cx="240" cy="192"/>
            </a:xfrm>
            <a:prstGeom prst="line">
              <a:avLst/>
            </a:prstGeom>
            <a:noFill/>
            <a:ln w="25400">
              <a:solidFill>
                <a:srgbClr val="0000FF"/>
              </a:solidFill>
              <a:round/>
              <a:headEnd type="arrow" w="med" len="med"/>
              <a:tailEnd/>
            </a:ln>
          </p:spPr>
          <p:txBody>
            <a:bodyPr>
              <a:spAutoFit/>
            </a:bodyPr>
            <a:lstStyle/>
            <a:p>
              <a:endParaRPr lang="zh-CN" altLang="en-US"/>
            </a:p>
          </p:txBody>
        </p:sp>
      </p:grpSp>
      <p:grpSp>
        <p:nvGrpSpPr>
          <p:cNvPr id="13" name="Group 233"/>
          <p:cNvGrpSpPr>
            <a:grpSpLocks/>
          </p:cNvGrpSpPr>
          <p:nvPr/>
        </p:nvGrpSpPr>
        <p:grpSpPr bwMode="auto">
          <a:xfrm>
            <a:off x="3581400" y="3733800"/>
            <a:ext cx="4800600" cy="1143000"/>
            <a:chOff x="2256" y="2352"/>
            <a:chExt cx="3024" cy="720"/>
          </a:xfrm>
        </p:grpSpPr>
        <p:sp>
          <p:nvSpPr>
            <p:cNvPr id="26692" name="Line 218"/>
            <p:cNvSpPr>
              <a:spLocks noChangeShapeType="1"/>
            </p:cNvSpPr>
            <p:nvPr/>
          </p:nvSpPr>
          <p:spPr bwMode="auto">
            <a:xfrm flipH="1" flipV="1">
              <a:off x="2256" y="2448"/>
              <a:ext cx="0" cy="576"/>
            </a:xfrm>
            <a:prstGeom prst="line">
              <a:avLst/>
            </a:prstGeom>
            <a:noFill/>
            <a:ln w="25400">
              <a:solidFill>
                <a:srgbClr val="0000FF"/>
              </a:solidFill>
              <a:round/>
              <a:headEnd type="arrow" w="med" len="med"/>
              <a:tailEnd/>
            </a:ln>
          </p:spPr>
          <p:txBody>
            <a:bodyPr>
              <a:spAutoFit/>
            </a:bodyPr>
            <a:lstStyle/>
            <a:p>
              <a:endParaRPr lang="zh-CN" altLang="en-US"/>
            </a:p>
          </p:txBody>
        </p:sp>
        <p:sp>
          <p:nvSpPr>
            <p:cNvPr id="26693" name="Line 219"/>
            <p:cNvSpPr>
              <a:spLocks noChangeShapeType="1"/>
            </p:cNvSpPr>
            <p:nvPr/>
          </p:nvSpPr>
          <p:spPr bwMode="auto">
            <a:xfrm flipH="1" flipV="1">
              <a:off x="2352" y="2352"/>
              <a:ext cx="480" cy="480"/>
            </a:xfrm>
            <a:prstGeom prst="line">
              <a:avLst/>
            </a:prstGeom>
            <a:noFill/>
            <a:ln w="25400">
              <a:solidFill>
                <a:srgbClr val="0000FF"/>
              </a:solidFill>
              <a:round/>
              <a:headEnd type="arrow" w="med" len="med"/>
              <a:tailEnd/>
            </a:ln>
          </p:spPr>
          <p:txBody>
            <a:bodyPr>
              <a:spAutoFit/>
            </a:bodyPr>
            <a:lstStyle/>
            <a:p>
              <a:endParaRPr lang="zh-CN" altLang="en-US"/>
            </a:p>
          </p:txBody>
        </p:sp>
        <p:sp>
          <p:nvSpPr>
            <p:cNvPr id="26694" name="Line 223"/>
            <p:cNvSpPr>
              <a:spLocks noChangeShapeType="1"/>
            </p:cNvSpPr>
            <p:nvPr/>
          </p:nvSpPr>
          <p:spPr bwMode="auto">
            <a:xfrm flipH="1" flipV="1">
              <a:off x="4416" y="2448"/>
              <a:ext cx="864" cy="624"/>
            </a:xfrm>
            <a:prstGeom prst="line">
              <a:avLst/>
            </a:prstGeom>
            <a:noFill/>
            <a:ln w="25400">
              <a:solidFill>
                <a:srgbClr val="0000FF"/>
              </a:solidFill>
              <a:round/>
              <a:headEnd type="arrow" w="med" len="med"/>
              <a:tailEnd/>
            </a:ln>
          </p:spPr>
          <p:txBody>
            <a:bodyPr>
              <a:spAutoFit/>
            </a:bodyPr>
            <a:lstStyle/>
            <a:p>
              <a:endParaRPr lang="zh-CN" altLang="en-US"/>
            </a:p>
          </p:txBody>
        </p:sp>
        <p:sp>
          <p:nvSpPr>
            <p:cNvPr id="26695" name="Line 224"/>
            <p:cNvSpPr>
              <a:spLocks noChangeShapeType="1"/>
            </p:cNvSpPr>
            <p:nvPr/>
          </p:nvSpPr>
          <p:spPr bwMode="auto">
            <a:xfrm flipV="1">
              <a:off x="4080" y="2448"/>
              <a:ext cx="192" cy="624"/>
            </a:xfrm>
            <a:prstGeom prst="line">
              <a:avLst/>
            </a:prstGeom>
            <a:noFill/>
            <a:ln w="25400">
              <a:solidFill>
                <a:srgbClr val="0000FF"/>
              </a:solidFill>
              <a:round/>
              <a:headEnd type="arrow" w="med" len="med"/>
              <a:tailEnd/>
            </a:ln>
          </p:spPr>
          <p:txBody>
            <a:bodyPr>
              <a:spAutoFit/>
            </a:bodyPr>
            <a:lstStyle/>
            <a:p>
              <a:endParaRPr lang="zh-CN" altLang="en-US"/>
            </a:p>
          </p:txBody>
        </p:sp>
      </p:grpSp>
      <p:grpSp>
        <p:nvGrpSpPr>
          <p:cNvPr id="14" name="Group 237"/>
          <p:cNvGrpSpPr>
            <a:grpSpLocks/>
          </p:cNvGrpSpPr>
          <p:nvPr/>
        </p:nvGrpSpPr>
        <p:grpSpPr bwMode="auto">
          <a:xfrm>
            <a:off x="2819400" y="5486400"/>
            <a:ext cx="3505200" cy="457200"/>
            <a:chOff x="1776" y="3456"/>
            <a:chExt cx="2208" cy="288"/>
          </a:xfrm>
        </p:grpSpPr>
        <p:sp>
          <p:nvSpPr>
            <p:cNvPr id="26690" name="Line 225"/>
            <p:cNvSpPr>
              <a:spLocks noChangeShapeType="1"/>
            </p:cNvSpPr>
            <p:nvPr/>
          </p:nvSpPr>
          <p:spPr bwMode="auto">
            <a:xfrm flipH="1">
              <a:off x="1776" y="3456"/>
              <a:ext cx="144" cy="192"/>
            </a:xfrm>
            <a:prstGeom prst="line">
              <a:avLst/>
            </a:prstGeom>
            <a:noFill/>
            <a:ln w="25400">
              <a:solidFill>
                <a:srgbClr val="0000FF"/>
              </a:solidFill>
              <a:round/>
              <a:headEnd type="arrow" w="med" len="med"/>
              <a:tailEnd/>
            </a:ln>
          </p:spPr>
          <p:txBody>
            <a:bodyPr>
              <a:spAutoFit/>
            </a:bodyPr>
            <a:lstStyle/>
            <a:p>
              <a:endParaRPr lang="zh-CN" altLang="en-US"/>
            </a:p>
          </p:txBody>
        </p:sp>
        <p:sp>
          <p:nvSpPr>
            <p:cNvPr id="26691" name="Line 226"/>
            <p:cNvSpPr>
              <a:spLocks noChangeShapeType="1"/>
            </p:cNvSpPr>
            <p:nvPr/>
          </p:nvSpPr>
          <p:spPr bwMode="auto">
            <a:xfrm flipH="1">
              <a:off x="3840" y="3552"/>
              <a:ext cx="144" cy="192"/>
            </a:xfrm>
            <a:prstGeom prst="line">
              <a:avLst/>
            </a:prstGeom>
            <a:noFill/>
            <a:ln w="25400">
              <a:solidFill>
                <a:srgbClr val="0000FF"/>
              </a:solidFill>
              <a:round/>
              <a:headEnd type="arrow" w="med" len="med"/>
              <a:tailEnd/>
            </a:ln>
          </p:spPr>
          <p:txBody>
            <a:bodyPr>
              <a:spAutoFit/>
            </a:bodyPr>
            <a:lstStyle/>
            <a:p>
              <a:endParaRPr lang="zh-CN" altLang="en-US"/>
            </a:p>
          </p:txBody>
        </p:sp>
      </p:grpSp>
      <p:sp>
        <p:nvSpPr>
          <p:cNvPr id="513253" name="Rectangle 229"/>
          <p:cNvSpPr>
            <a:spLocks noChangeArrowheads="1"/>
          </p:cNvSpPr>
          <p:nvPr/>
        </p:nvSpPr>
        <p:spPr bwMode="auto">
          <a:xfrm>
            <a:off x="1676400" y="2574925"/>
            <a:ext cx="3886200" cy="396875"/>
          </a:xfrm>
          <a:prstGeom prst="rect">
            <a:avLst/>
          </a:prstGeom>
          <a:noFill/>
          <a:ln w="9525">
            <a:noFill/>
            <a:miter lim="800000"/>
            <a:headEnd/>
            <a:tailEnd/>
          </a:ln>
        </p:spPr>
        <p:txBody>
          <a:bodyPr>
            <a:spAutoFit/>
          </a:bodyPr>
          <a:lstStyle/>
          <a:p>
            <a:pPr algn="l"/>
            <a:r>
              <a:rPr lang="en-US" altLang="zh-CN" sz="2000">
                <a:solidFill>
                  <a:srgbClr val="333399"/>
                </a:solidFill>
                <a:sym typeface="Symbol" pitchFamily="18" charset="2"/>
              </a:rPr>
              <a:t>N </a:t>
            </a:r>
            <a:r>
              <a:rPr lang="en-US" altLang="zh-CN" sz="2000" i="0">
                <a:solidFill>
                  <a:srgbClr val="333399"/>
                </a:solidFill>
                <a:sym typeface="Symbol" pitchFamily="18" charset="2"/>
              </a:rPr>
              <a:t></a:t>
            </a:r>
            <a:r>
              <a:rPr lang="en-US" altLang="zh-CN" sz="2000">
                <a:solidFill>
                  <a:srgbClr val="333399"/>
                </a:solidFill>
                <a:sym typeface="Symbol" pitchFamily="18" charset="2"/>
              </a:rPr>
              <a:t> S</a:t>
            </a:r>
            <a:r>
              <a:rPr lang="en-US" altLang="zh-CN" sz="2000" i="0" baseline="-25000">
                <a:solidFill>
                  <a:srgbClr val="333399"/>
                </a:solidFill>
                <a:sym typeface="Symbol" pitchFamily="18" charset="2"/>
              </a:rPr>
              <a:t>1</a:t>
            </a:r>
            <a:r>
              <a:rPr lang="en-US" altLang="zh-CN" sz="2000" b="1">
                <a:solidFill>
                  <a:srgbClr val="333399"/>
                </a:solidFill>
                <a:sym typeface="Symbol" pitchFamily="18" charset="2"/>
              </a:rPr>
              <a:t>.</a:t>
            </a:r>
            <a:r>
              <a:rPr lang="en-US" altLang="zh-CN" sz="2000">
                <a:solidFill>
                  <a:srgbClr val="333399"/>
                </a:solidFill>
                <a:sym typeface="Symbol" pitchFamily="18" charset="2"/>
              </a:rPr>
              <a:t>S</a:t>
            </a:r>
            <a:r>
              <a:rPr lang="en-US" altLang="zh-CN" sz="2000" i="0" baseline="-25000">
                <a:solidFill>
                  <a:srgbClr val="333399"/>
                </a:solidFill>
                <a:sym typeface="Symbol" pitchFamily="18" charset="2"/>
              </a:rPr>
              <a:t>2</a:t>
            </a:r>
            <a:r>
              <a:rPr lang="en-US" altLang="zh-CN" sz="2000">
                <a:solidFill>
                  <a:srgbClr val="333399"/>
                </a:solidFill>
                <a:sym typeface="Symbol" pitchFamily="18" charset="2"/>
              </a:rPr>
              <a:t>  { N</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a:t>
            </a:r>
            <a:r>
              <a:rPr lang="en-US" altLang="zh-CN" sz="2000">
                <a:solidFill>
                  <a:srgbClr val="333399"/>
                </a:solidFill>
                <a:sym typeface="Symbol" pitchFamily="18" charset="2"/>
              </a:rPr>
              <a:t>S</a:t>
            </a:r>
            <a:r>
              <a:rPr lang="en-US" altLang="zh-CN" sz="2000" i="0" baseline="-25000">
                <a:solidFill>
                  <a:srgbClr val="333399"/>
                </a:solidFill>
                <a:sym typeface="Symbol" pitchFamily="18" charset="2"/>
              </a:rPr>
              <a:t>1</a:t>
            </a:r>
            <a:r>
              <a:rPr lang="en-US" altLang="zh-CN" sz="2000" b="1" i="0">
                <a:solidFill>
                  <a:srgbClr val="333399"/>
                </a:solidFill>
                <a:sym typeface="Symbol" pitchFamily="18" charset="2"/>
              </a:rPr>
              <a:t>.</a:t>
            </a:r>
            <a:r>
              <a:rPr lang="en-US" altLang="zh-CN" sz="2000">
                <a:solidFill>
                  <a:srgbClr val="333399"/>
                </a:solidFill>
                <a:sym typeface="Symbol" pitchFamily="18" charset="2"/>
              </a:rPr>
              <a:t>v</a:t>
            </a:r>
            <a:r>
              <a:rPr lang="en-US" altLang="zh-CN" sz="2000" i="0">
                <a:solidFill>
                  <a:srgbClr val="333399"/>
                </a:solidFill>
              </a:rPr>
              <a:t>+</a:t>
            </a:r>
            <a:r>
              <a:rPr lang="en-US" altLang="zh-CN" sz="2000">
                <a:solidFill>
                  <a:srgbClr val="333399"/>
                </a:solidFill>
                <a:sym typeface="Symbol" pitchFamily="18" charset="2"/>
              </a:rPr>
              <a:t>S</a:t>
            </a:r>
            <a:r>
              <a:rPr lang="en-US" altLang="zh-CN" sz="2000" i="0" baseline="-25000">
                <a:solidFill>
                  <a:srgbClr val="333399"/>
                </a:solidFill>
                <a:sym typeface="Symbol" pitchFamily="18" charset="2"/>
              </a:rPr>
              <a:t>2</a:t>
            </a:r>
            <a:r>
              <a:rPr lang="en-US" altLang="zh-CN" sz="2000" b="1" i="0">
                <a:solidFill>
                  <a:srgbClr val="333399"/>
                </a:solidFill>
                <a:sym typeface="Symbol" pitchFamily="18" charset="2"/>
              </a:rPr>
              <a:t>.</a:t>
            </a:r>
            <a:r>
              <a:rPr lang="en-US" altLang="zh-CN" sz="2000">
                <a:solidFill>
                  <a:srgbClr val="333399"/>
                </a:solidFill>
                <a:sym typeface="Symbol" pitchFamily="18" charset="2"/>
              </a:rPr>
              <a:t>v }</a:t>
            </a:r>
          </a:p>
        </p:txBody>
      </p:sp>
      <p:sp>
        <p:nvSpPr>
          <p:cNvPr id="513255" name="Rectangle 231"/>
          <p:cNvSpPr>
            <a:spLocks noChangeArrowheads="1"/>
          </p:cNvSpPr>
          <p:nvPr/>
        </p:nvSpPr>
        <p:spPr bwMode="auto">
          <a:xfrm>
            <a:off x="1676400" y="2574925"/>
            <a:ext cx="3886200" cy="396875"/>
          </a:xfrm>
          <a:prstGeom prst="rect">
            <a:avLst/>
          </a:prstGeom>
          <a:noFill/>
          <a:ln w="9525">
            <a:noFill/>
            <a:miter lim="800000"/>
            <a:headEnd/>
            <a:tailEnd/>
          </a:ln>
        </p:spPr>
        <p:txBody>
          <a:bodyPr>
            <a:spAutoFit/>
          </a:bodyPr>
          <a:lstStyle/>
          <a:p>
            <a:pPr algn="l"/>
            <a:r>
              <a:rPr lang="en-US" altLang="zh-CN" sz="2000">
                <a:solidFill>
                  <a:srgbClr val="333399"/>
                </a:solidFill>
                <a:sym typeface="Symbol" pitchFamily="18" charset="2"/>
              </a:rPr>
              <a:t>N </a:t>
            </a:r>
            <a:r>
              <a:rPr lang="en-US" altLang="zh-CN" sz="2000" i="0">
                <a:solidFill>
                  <a:srgbClr val="333399"/>
                </a:solidFill>
                <a:sym typeface="Symbol" pitchFamily="18" charset="2"/>
              </a:rPr>
              <a:t></a:t>
            </a:r>
            <a:r>
              <a:rPr lang="en-US" altLang="zh-CN" sz="2000">
                <a:solidFill>
                  <a:srgbClr val="333399"/>
                </a:solidFill>
                <a:sym typeface="Symbol" pitchFamily="18" charset="2"/>
              </a:rPr>
              <a:t> S</a:t>
            </a:r>
            <a:r>
              <a:rPr lang="en-US" altLang="zh-CN" sz="2000" i="0" baseline="-25000">
                <a:solidFill>
                  <a:srgbClr val="333399"/>
                </a:solidFill>
                <a:sym typeface="Symbol" pitchFamily="18" charset="2"/>
              </a:rPr>
              <a:t>1</a:t>
            </a:r>
            <a:r>
              <a:rPr lang="en-US" altLang="zh-CN" sz="2000" b="1">
                <a:solidFill>
                  <a:srgbClr val="333399"/>
                </a:solidFill>
                <a:sym typeface="Symbol" pitchFamily="18" charset="2"/>
              </a:rPr>
              <a:t>.</a:t>
            </a:r>
            <a:r>
              <a:rPr lang="en-US" altLang="zh-CN" sz="2000">
                <a:solidFill>
                  <a:srgbClr val="333399"/>
                </a:solidFill>
                <a:sym typeface="Symbol" pitchFamily="18" charset="2"/>
              </a:rPr>
              <a:t>S</a:t>
            </a:r>
            <a:r>
              <a:rPr lang="en-US" altLang="zh-CN" sz="2000" i="0" baseline="-25000">
                <a:solidFill>
                  <a:srgbClr val="333399"/>
                </a:solidFill>
                <a:sym typeface="Symbol" pitchFamily="18" charset="2"/>
              </a:rPr>
              <a:t>2</a:t>
            </a:r>
            <a:r>
              <a:rPr lang="en-US" altLang="zh-CN" sz="2000">
                <a:solidFill>
                  <a:srgbClr val="333399"/>
                </a:solidFill>
                <a:sym typeface="Symbol" pitchFamily="18" charset="2"/>
              </a:rPr>
              <a:t>  {S</a:t>
            </a:r>
            <a:r>
              <a:rPr lang="en-US" altLang="zh-CN" sz="2000" i="0" baseline="-25000">
                <a:solidFill>
                  <a:srgbClr val="333399"/>
                </a:solidFill>
                <a:sym typeface="Symbol" pitchFamily="18" charset="2"/>
              </a:rPr>
              <a:t>2</a:t>
            </a:r>
            <a:r>
              <a:rPr lang="en-US" altLang="zh-CN" sz="2000" b="1" i="0">
                <a:solidFill>
                  <a:srgbClr val="333399"/>
                </a:solidFill>
                <a:sym typeface="Symbol" pitchFamily="18" charset="2"/>
              </a:rPr>
              <a:t>.</a:t>
            </a:r>
            <a:r>
              <a:rPr lang="en-US" altLang="zh-CN" sz="2000">
                <a:solidFill>
                  <a:srgbClr val="333399"/>
                </a:solidFill>
              </a:rPr>
              <a:t>f</a:t>
            </a:r>
            <a:r>
              <a:rPr lang="en-US" altLang="zh-CN" sz="2000" i="0">
                <a:solidFill>
                  <a:srgbClr val="333399"/>
                </a:solidFill>
              </a:rPr>
              <a:t> :=2</a:t>
            </a:r>
            <a:r>
              <a:rPr lang="en-US" altLang="zh-CN" sz="2000" i="0" baseline="30000">
                <a:solidFill>
                  <a:srgbClr val="333399"/>
                </a:solidFill>
              </a:rPr>
              <a:t>-</a:t>
            </a:r>
            <a:r>
              <a:rPr lang="en-US" altLang="zh-CN" sz="2000" b="1" baseline="30000">
                <a:solidFill>
                  <a:srgbClr val="333399"/>
                </a:solidFill>
                <a:sym typeface="Symbol" pitchFamily="18" charset="2"/>
              </a:rPr>
              <a:t>S</a:t>
            </a:r>
            <a:r>
              <a:rPr lang="en-US" altLang="zh-CN" sz="1400" b="1" i="0" baseline="30000">
                <a:solidFill>
                  <a:srgbClr val="333399"/>
                </a:solidFill>
                <a:sym typeface="Symbol" pitchFamily="18" charset="2"/>
              </a:rPr>
              <a:t>2</a:t>
            </a:r>
            <a:r>
              <a:rPr lang="en-US" altLang="zh-CN" sz="2000" b="1" i="0" baseline="30000">
                <a:solidFill>
                  <a:srgbClr val="333399"/>
                </a:solidFill>
                <a:sym typeface="Symbol" pitchFamily="18" charset="2"/>
              </a:rPr>
              <a:t>.</a:t>
            </a:r>
            <a:r>
              <a:rPr lang="en-US" altLang="zh-CN" sz="2000" b="1" baseline="30000">
                <a:solidFill>
                  <a:srgbClr val="333399"/>
                </a:solidFill>
              </a:rPr>
              <a:t>l</a:t>
            </a:r>
            <a:r>
              <a:rPr lang="en-US" altLang="zh-CN" sz="2000" i="0" baseline="30000">
                <a:solidFill>
                  <a:srgbClr val="333399"/>
                </a:solidFill>
              </a:rPr>
              <a:t> </a:t>
            </a:r>
            <a:r>
              <a:rPr lang="en-US" altLang="zh-CN" sz="2000">
                <a:solidFill>
                  <a:srgbClr val="333399"/>
                </a:solidFill>
                <a:sym typeface="Symbol" pitchFamily="18" charset="2"/>
              </a:rPr>
              <a:t>}</a:t>
            </a:r>
          </a:p>
        </p:txBody>
      </p:sp>
      <p:sp>
        <p:nvSpPr>
          <p:cNvPr id="513256" name="Rectangle 232"/>
          <p:cNvSpPr>
            <a:spLocks noChangeArrowheads="1"/>
          </p:cNvSpPr>
          <p:nvPr/>
        </p:nvSpPr>
        <p:spPr bwMode="auto">
          <a:xfrm>
            <a:off x="1676400" y="2574925"/>
            <a:ext cx="3886200" cy="396875"/>
          </a:xfrm>
          <a:prstGeom prst="rect">
            <a:avLst/>
          </a:prstGeom>
          <a:noFill/>
          <a:ln w="9525">
            <a:noFill/>
            <a:miter lim="800000"/>
            <a:headEnd/>
            <a:tailEnd/>
          </a:ln>
        </p:spPr>
        <p:txBody>
          <a:bodyPr>
            <a:spAutoFit/>
          </a:bodyPr>
          <a:lstStyle/>
          <a:p>
            <a:pPr algn="l"/>
            <a:r>
              <a:rPr lang="en-US" altLang="zh-CN" sz="2000">
                <a:solidFill>
                  <a:srgbClr val="333399"/>
                </a:solidFill>
                <a:sym typeface="Symbol" pitchFamily="18" charset="2"/>
              </a:rPr>
              <a:t>S </a:t>
            </a:r>
            <a:r>
              <a:rPr lang="en-US" altLang="zh-CN" sz="2000" i="0">
                <a:solidFill>
                  <a:srgbClr val="333399"/>
                </a:solidFill>
                <a:sym typeface="Symbol" pitchFamily="18" charset="2"/>
              </a:rPr>
              <a:t></a:t>
            </a:r>
            <a:r>
              <a:rPr lang="en-US" altLang="zh-CN" sz="2000">
                <a:solidFill>
                  <a:srgbClr val="333399"/>
                </a:solidFill>
                <a:sym typeface="Symbol" pitchFamily="18" charset="2"/>
              </a:rPr>
              <a:t> S</a:t>
            </a:r>
            <a:r>
              <a:rPr lang="en-US" altLang="zh-CN" sz="2000" i="0" baseline="-25000">
                <a:solidFill>
                  <a:srgbClr val="333399"/>
                </a:solidFill>
                <a:sym typeface="Symbol" pitchFamily="18" charset="2"/>
              </a:rPr>
              <a:t>1</a:t>
            </a:r>
            <a:r>
              <a:rPr lang="en-US" altLang="zh-CN" sz="2000">
                <a:solidFill>
                  <a:srgbClr val="333399"/>
                </a:solidFill>
                <a:sym typeface="Symbol" pitchFamily="18" charset="2"/>
              </a:rPr>
              <a:t>B  { S</a:t>
            </a:r>
            <a:r>
              <a:rPr lang="en-US" altLang="zh-CN" sz="2000" b="1">
                <a:solidFill>
                  <a:srgbClr val="333399"/>
                </a:solidFill>
                <a:sym typeface="Symbol" pitchFamily="18" charset="2"/>
              </a:rPr>
              <a:t>.</a:t>
            </a:r>
            <a:r>
              <a:rPr lang="en-US" altLang="zh-CN" sz="2000">
                <a:solidFill>
                  <a:srgbClr val="333399"/>
                </a:solidFill>
                <a:sym typeface="Symbol" pitchFamily="18" charset="2"/>
              </a:rPr>
              <a:t>l </a:t>
            </a:r>
            <a:r>
              <a:rPr lang="en-US" altLang="zh-CN" sz="2000" i="0">
                <a:solidFill>
                  <a:srgbClr val="333399"/>
                </a:solidFill>
              </a:rPr>
              <a:t>:= </a:t>
            </a:r>
            <a:r>
              <a:rPr lang="en-US" altLang="zh-CN" sz="2000">
                <a:solidFill>
                  <a:srgbClr val="333399"/>
                </a:solidFill>
                <a:sym typeface="Symbol" pitchFamily="18" charset="2"/>
              </a:rPr>
              <a:t>S</a:t>
            </a:r>
            <a:r>
              <a:rPr lang="en-US" altLang="zh-CN" sz="2000" i="0" baseline="-25000">
                <a:solidFill>
                  <a:srgbClr val="333399"/>
                </a:solidFill>
                <a:sym typeface="Symbol" pitchFamily="18" charset="2"/>
              </a:rPr>
              <a:t>1</a:t>
            </a:r>
            <a:r>
              <a:rPr lang="en-US" altLang="zh-CN" sz="2000" b="1" i="0">
                <a:solidFill>
                  <a:srgbClr val="333399"/>
                </a:solidFill>
                <a:sym typeface="Symbol" pitchFamily="18" charset="2"/>
              </a:rPr>
              <a:t>.</a:t>
            </a:r>
            <a:r>
              <a:rPr lang="en-US" altLang="zh-CN" sz="2000">
                <a:solidFill>
                  <a:srgbClr val="333399"/>
                </a:solidFill>
                <a:sym typeface="Symbol" pitchFamily="18" charset="2"/>
              </a:rPr>
              <a:t>l </a:t>
            </a:r>
            <a:r>
              <a:rPr lang="en-US" altLang="zh-CN" sz="2000" i="0">
                <a:solidFill>
                  <a:srgbClr val="333399"/>
                </a:solidFill>
              </a:rPr>
              <a:t>+1 </a:t>
            </a:r>
            <a:r>
              <a:rPr lang="en-US" altLang="zh-CN" sz="2000">
                <a:solidFill>
                  <a:srgbClr val="333399"/>
                </a:solidFill>
                <a:sym typeface="Symbol" pitchFamily="18" charset="2"/>
              </a:rPr>
              <a:t>}</a:t>
            </a:r>
          </a:p>
        </p:txBody>
      </p:sp>
      <p:sp>
        <p:nvSpPr>
          <p:cNvPr id="513260" name="Rectangle 236"/>
          <p:cNvSpPr>
            <a:spLocks noChangeArrowheads="1"/>
          </p:cNvSpPr>
          <p:nvPr/>
        </p:nvSpPr>
        <p:spPr bwMode="auto">
          <a:xfrm>
            <a:off x="1676400" y="2574925"/>
            <a:ext cx="3886200" cy="396875"/>
          </a:xfrm>
          <a:prstGeom prst="rect">
            <a:avLst/>
          </a:prstGeom>
          <a:noFill/>
          <a:ln w="9525">
            <a:noFill/>
            <a:miter lim="800000"/>
            <a:headEnd/>
            <a:tailEnd/>
          </a:ln>
        </p:spPr>
        <p:txBody>
          <a:bodyPr>
            <a:spAutoFit/>
          </a:bodyPr>
          <a:lstStyle/>
          <a:p>
            <a:pPr algn="l"/>
            <a:r>
              <a:rPr lang="en-US" altLang="zh-CN" sz="2000">
                <a:solidFill>
                  <a:srgbClr val="333399"/>
                </a:solidFill>
                <a:sym typeface="Symbol" pitchFamily="18" charset="2"/>
              </a:rPr>
              <a:t>S </a:t>
            </a:r>
            <a:r>
              <a:rPr lang="en-US" altLang="zh-CN" sz="2000" i="0">
                <a:solidFill>
                  <a:srgbClr val="333399"/>
                </a:solidFill>
                <a:sym typeface="Symbol" pitchFamily="18" charset="2"/>
              </a:rPr>
              <a:t></a:t>
            </a:r>
            <a:r>
              <a:rPr lang="en-US" altLang="zh-CN" sz="2000">
                <a:solidFill>
                  <a:srgbClr val="333399"/>
                </a:solidFill>
                <a:sym typeface="Symbol" pitchFamily="18" charset="2"/>
              </a:rPr>
              <a:t> S</a:t>
            </a:r>
            <a:r>
              <a:rPr lang="en-US" altLang="zh-CN" sz="2000" i="0" baseline="-25000">
                <a:solidFill>
                  <a:srgbClr val="333399"/>
                </a:solidFill>
                <a:sym typeface="Symbol" pitchFamily="18" charset="2"/>
              </a:rPr>
              <a:t>1</a:t>
            </a:r>
            <a:r>
              <a:rPr lang="en-US" altLang="zh-CN" sz="2000">
                <a:solidFill>
                  <a:srgbClr val="333399"/>
                </a:solidFill>
                <a:sym typeface="Symbol" pitchFamily="18" charset="2"/>
              </a:rPr>
              <a:t>B  { S</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a:t>
            </a:r>
            <a:r>
              <a:rPr lang="en-US" altLang="zh-CN" sz="2000">
                <a:solidFill>
                  <a:srgbClr val="333399"/>
                </a:solidFill>
                <a:sym typeface="Symbol" pitchFamily="18" charset="2"/>
              </a:rPr>
              <a:t>S</a:t>
            </a:r>
            <a:r>
              <a:rPr lang="en-US" altLang="zh-CN" sz="2000" i="0" baseline="-25000">
                <a:solidFill>
                  <a:srgbClr val="333399"/>
                </a:solidFill>
                <a:sym typeface="Symbol" pitchFamily="18" charset="2"/>
              </a:rPr>
              <a:t>1</a:t>
            </a:r>
            <a:r>
              <a:rPr lang="en-US" altLang="zh-CN" sz="2000" b="1" i="0">
                <a:solidFill>
                  <a:srgbClr val="333399"/>
                </a:solidFill>
                <a:sym typeface="Symbol" pitchFamily="18" charset="2"/>
              </a:rPr>
              <a:t>.</a:t>
            </a:r>
            <a:r>
              <a:rPr lang="en-US" altLang="zh-CN" sz="2000">
                <a:solidFill>
                  <a:srgbClr val="333399"/>
                </a:solidFill>
                <a:sym typeface="Symbol" pitchFamily="18" charset="2"/>
              </a:rPr>
              <a:t>v</a:t>
            </a:r>
            <a:r>
              <a:rPr lang="en-US" altLang="zh-CN" sz="2000" i="0">
                <a:solidFill>
                  <a:srgbClr val="333399"/>
                </a:solidFill>
              </a:rPr>
              <a:t>+</a:t>
            </a:r>
            <a:r>
              <a:rPr lang="en-US" altLang="zh-CN" sz="2000">
                <a:solidFill>
                  <a:srgbClr val="333399"/>
                </a:solidFill>
                <a:sym typeface="Symbol" pitchFamily="18" charset="2"/>
              </a:rPr>
              <a:t>B</a:t>
            </a:r>
            <a:r>
              <a:rPr lang="en-US" altLang="zh-CN" sz="2000" b="1" i="0">
                <a:solidFill>
                  <a:srgbClr val="333399"/>
                </a:solidFill>
                <a:sym typeface="Symbol" pitchFamily="18" charset="2"/>
              </a:rPr>
              <a:t>.</a:t>
            </a:r>
            <a:r>
              <a:rPr lang="en-US" altLang="zh-CN" sz="2000">
                <a:solidFill>
                  <a:srgbClr val="333399"/>
                </a:solidFill>
                <a:sym typeface="Symbol" pitchFamily="18" charset="2"/>
              </a:rPr>
              <a:t>v }</a:t>
            </a:r>
          </a:p>
        </p:txBody>
      </p:sp>
      <p:sp>
        <p:nvSpPr>
          <p:cNvPr id="513263" name="Rectangle 239"/>
          <p:cNvSpPr>
            <a:spLocks noChangeArrowheads="1"/>
          </p:cNvSpPr>
          <p:nvPr/>
        </p:nvSpPr>
        <p:spPr bwMode="auto">
          <a:xfrm>
            <a:off x="1676400" y="2574925"/>
            <a:ext cx="3886200" cy="396875"/>
          </a:xfrm>
          <a:prstGeom prst="rect">
            <a:avLst/>
          </a:prstGeom>
          <a:noFill/>
          <a:ln w="9525">
            <a:noFill/>
            <a:miter lim="800000"/>
            <a:headEnd/>
            <a:tailEnd/>
          </a:ln>
        </p:spPr>
        <p:txBody>
          <a:bodyPr>
            <a:spAutoFit/>
          </a:bodyPr>
          <a:lstStyle/>
          <a:p>
            <a:pPr algn="l"/>
            <a:r>
              <a:rPr lang="en-US" altLang="zh-CN" sz="2000">
                <a:solidFill>
                  <a:srgbClr val="333399"/>
                </a:solidFill>
                <a:sym typeface="Symbol" pitchFamily="18" charset="2"/>
              </a:rPr>
              <a:t>B </a:t>
            </a:r>
            <a:r>
              <a:rPr lang="en-US" altLang="zh-CN" sz="2000" i="0">
                <a:solidFill>
                  <a:srgbClr val="333399"/>
                </a:solidFill>
                <a:sym typeface="Symbol" pitchFamily="18" charset="2"/>
              </a:rPr>
              <a:t> </a:t>
            </a:r>
            <a:r>
              <a:rPr lang="en-US" altLang="zh-CN" sz="2000">
                <a:solidFill>
                  <a:srgbClr val="333399"/>
                </a:solidFill>
                <a:sym typeface="Symbol" pitchFamily="18" charset="2"/>
              </a:rPr>
              <a:t>1   { B</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a:t>
            </a:r>
            <a:r>
              <a:rPr lang="en-US" altLang="zh-CN" sz="2000">
                <a:solidFill>
                  <a:srgbClr val="333399"/>
                </a:solidFill>
                <a:sym typeface="Symbol" pitchFamily="18" charset="2"/>
              </a:rPr>
              <a:t>B</a:t>
            </a:r>
            <a:r>
              <a:rPr lang="en-US" altLang="zh-CN" sz="2000" b="1" i="0">
                <a:solidFill>
                  <a:srgbClr val="333399"/>
                </a:solidFill>
                <a:sym typeface="Symbol" pitchFamily="18" charset="2"/>
              </a:rPr>
              <a:t>.</a:t>
            </a:r>
            <a:r>
              <a:rPr lang="en-US" altLang="zh-CN" sz="2000">
                <a:solidFill>
                  <a:srgbClr val="333399"/>
                </a:solidFill>
              </a:rPr>
              <a:t>f</a:t>
            </a:r>
            <a:r>
              <a:rPr lang="en-US" altLang="zh-CN" sz="2000" i="0">
                <a:solidFill>
                  <a:srgbClr val="333399"/>
                </a:solidFill>
              </a:rPr>
              <a:t> </a:t>
            </a:r>
            <a:r>
              <a:rPr lang="en-US" altLang="zh-CN" sz="2000">
                <a:solidFill>
                  <a:srgbClr val="333399"/>
                </a:solidFill>
                <a:sym typeface="Symbol" pitchFamily="18" charset="2"/>
              </a:rPr>
              <a:t>}</a:t>
            </a:r>
          </a:p>
        </p:txBody>
      </p:sp>
      <p:sp>
        <p:nvSpPr>
          <p:cNvPr id="513265" name="Rectangle 241"/>
          <p:cNvSpPr>
            <a:spLocks noChangeArrowheads="1"/>
          </p:cNvSpPr>
          <p:nvPr/>
        </p:nvSpPr>
        <p:spPr bwMode="auto">
          <a:xfrm>
            <a:off x="1676400" y="2574925"/>
            <a:ext cx="4038600" cy="396875"/>
          </a:xfrm>
          <a:prstGeom prst="rect">
            <a:avLst/>
          </a:prstGeom>
          <a:noFill/>
          <a:ln w="9525">
            <a:noFill/>
            <a:miter lim="800000"/>
            <a:headEnd/>
            <a:tailEnd/>
          </a:ln>
        </p:spPr>
        <p:txBody>
          <a:bodyPr>
            <a:spAutoFit/>
          </a:bodyPr>
          <a:lstStyle/>
          <a:p>
            <a:pPr algn="l"/>
            <a:r>
              <a:rPr lang="en-US" altLang="zh-CN" sz="2000" dirty="0">
                <a:solidFill>
                  <a:srgbClr val="333399"/>
                </a:solidFill>
                <a:sym typeface="Symbol" pitchFamily="18" charset="2"/>
              </a:rPr>
              <a:t>S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S</a:t>
            </a:r>
            <a:r>
              <a:rPr lang="en-US" altLang="zh-CN" sz="2000" i="0" baseline="-25000" dirty="0">
                <a:solidFill>
                  <a:srgbClr val="333399"/>
                </a:solidFill>
                <a:sym typeface="Symbol" pitchFamily="18" charset="2"/>
              </a:rPr>
              <a:t>1</a:t>
            </a:r>
            <a:r>
              <a:rPr lang="en-US" altLang="zh-CN" sz="2000" dirty="0">
                <a:solidFill>
                  <a:srgbClr val="333399"/>
                </a:solidFill>
                <a:sym typeface="Symbol" pitchFamily="18" charset="2"/>
              </a:rPr>
              <a:t>B  { S</a:t>
            </a:r>
            <a:r>
              <a:rPr lang="en-US" altLang="zh-CN" sz="2000" i="0" baseline="-25000" dirty="0">
                <a:solidFill>
                  <a:srgbClr val="333399"/>
                </a:solidFill>
                <a:sym typeface="Symbol" pitchFamily="18" charset="2"/>
              </a:rPr>
              <a:t>1</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f </a:t>
            </a:r>
            <a:r>
              <a:rPr lang="en-US" altLang="zh-CN" sz="2000" i="0" dirty="0">
                <a:solidFill>
                  <a:srgbClr val="333399"/>
                </a:solidFill>
              </a:rPr>
              <a:t>:= 2</a:t>
            </a:r>
            <a:r>
              <a:rPr lang="en-US" altLang="zh-CN" sz="2000" dirty="0">
                <a:solidFill>
                  <a:srgbClr val="333399"/>
                </a:solidFill>
                <a:sym typeface="Symbol" pitchFamily="18" charset="2"/>
              </a:rPr>
              <a:t>S</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f</a:t>
            </a:r>
            <a:r>
              <a:rPr lang="en-US" altLang="zh-CN" sz="2000" i="0" dirty="0">
                <a:solidFill>
                  <a:srgbClr val="333399"/>
                </a:solidFill>
              </a:rPr>
              <a:t>; </a:t>
            </a:r>
            <a:r>
              <a:rPr lang="en-US" altLang="zh-CN" sz="2000" dirty="0" err="1">
                <a:solidFill>
                  <a:srgbClr val="333399"/>
                </a:solidFill>
                <a:sym typeface="Symbol" pitchFamily="18" charset="2"/>
              </a:rPr>
              <a:t>B</a:t>
            </a:r>
            <a:r>
              <a:rPr lang="en-US" altLang="zh-CN" sz="2000" b="1" i="0" dirty="0" err="1">
                <a:solidFill>
                  <a:srgbClr val="333399"/>
                </a:solidFill>
                <a:sym typeface="Symbol" pitchFamily="18" charset="2"/>
              </a:rPr>
              <a:t>.</a:t>
            </a:r>
            <a:r>
              <a:rPr lang="en-US" altLang="zh-CN" sz="2000" dirty="0" err="1">
                <a:solidFill>
                  <a:srgbClr val="333399"/>
                </a:solidFill>
              </a:rPr>
              <a:t>f</a:t>
            </a:r>
            <a:r>
              <a:rPr lang="en-US" altLang="zh-CN" sz="2000" i="0" dirty="0">
                <a:solidFill>
                  <a:srgbClr val="333399"/>
                </a:solidFill>
              </a:rPr>
              <a:t> : =</a:t>
            </a:r>
            <a:r>
              <a:rPr lang="en-US" altLang="zh-CN" sz="2000" dirty="0" err="1">
                <a:solidFill>
                  <a:srgbClr val="333399"/>
                </a:solidFill>
                <a:sym typeface="Symbol" pitchFamily="18" charset="2"/>
              </a:rPr>
              <a:t>S</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f</a:t>
            </a:r>
            <a:r>
              <a:rPr lang="en-US" altLang="zh-CN" sz="2000" dirty="0">
                <a:solidFill>
                  <a:srgbClr val="333399"/>
                </a:solidFill>
                <a:sym typeface="Symbol" pitchFamily="18" charset="2"/>
              </a:rPr>
              <a:t> }</a:t>
            </a:r>
          </a:p>
        </p:txBody>
      </p:sp>
      <p:sp>
        <p:nvSpPr>
          <p:cNvPr id="513266" name="Rectangle 242"/>
          <p:cNvSpPr>
            <a:spLocks noChangeArrowheads="1"/>
          </p:cNvSpPr>
          <p:nvPr/>
        </p:nvSpPr>
        <p:spPr bwMode="auto">
          <a:xfrm>
            <a:off x="1676400" y="2574925"/>
            <a:ext cx="3886200" cy="396875"/>
          </a:xfrm>
          <a:prstGeom prst="rect">
            <a:avLst/>
          </a:prstGeom>
          <a:noFill/>
          <a:ln w="9525">
            <a:noFill/>
            <a:miter lim="800000"/>
            <a:headEnd/>
            <a:tailEnd/>
          </a:ln>
        </p:spPr>
        <p:txBody>
          <a:bodyPr>
            <a:spAutoFit/>
          </a:bodyPr>
          <a:lstStyle/>
          <a:p>
            <a:pPr algn="l"/>
            <a:r>
              <a:rPr lang="en-US" altLang="zh-CN" sz="2000">
                <a:solidFill>
                  <a:srgbClr val="333399"/>
                </a:solidFill>
                <a:sym typeface="Symbol" pitchFamily="18" charset="2"/>
              </a:rPr>
              <a:t>S </a:t>
            </a:r>
            <a:r>
              <a:rPr lang="en-US" altLang="zh-CN" sz="2000" i="0">
                <a:solidFill>
                  <a:srgbClr val="333399"/>
                </a:solidFill>
                <a:sym typeface="Symbol" pitchFamily="18" charset="2"/>
              </a:rPr>
              <a:t></a:t>
            </a:r>
            <a:r>
              <a:rPr lang="en-US" altLang="zh-CN" sz="2000">
                <a:solidFill>
                  <a:srgbClr val="333399"/>
                </a:solidFill>
                <a:sym typeface="Symbol" pitchFamily="18" charset="2"/>
              </a:rPr>
              <a:t> B  { S</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a:t>
            </a:r>
            <a:r>
              <a:rPr lang="en-US" altLang="zh-CN" sz="2000">
                <a:solidFill>
                  <a:srgbClr val="333399"/>
                </a:solidFill>
                <a:sym typeface="Symbol" pitchFamily="18" charset="2"/>
              </a:rPr>
              <a:t>B</a:t>
            </a:r>
            <a:r>
              <a:rPr lang="en-US" altLang="zh-CN" sz="2000" b="1">
                <a:solidFill>
                  <a:srgbClr val="333399"/>
                </a:solidFill>
                <a:sym typeface="Symbol" pitchFamily="18" charset="2"/>
              </a:rPr>
              <a:t>.</a:t>
            </a:r>
            <a:r>
              <a:rPr lang="en-US" altLang="zh-CN" sz="2000">
                <a:solidFill>
                  <a:srgbClr val="333399"/>
                </a:solidFill>
                <a:sym typeface="Symbol" pitchFamily="18" charset="2"/>
              </a:rPr>
              <a:t>v</a:t>
            </a:r>
            <a:r>
              <a:rPr lang="en-US" altLang="zh-CN" sz="2000" i="0">
                <a:solidFill>
                  <a:srgbClr val="333399"/>
                </a:solidFill>
              </a:rPr>
              <a:t> </a:t>
            </a:r>
            <a:r>
              <a:rPr lang="en-US" altLang="zh-CN" sz="2000">
                <a:solidFill>
                  <a:srgbClr val="333399"/>
                </a:solidFill>
                <a:sym typeface="Symbol" pitchFamily="18" charset="2"/>
              </a:rPr>
              <a:t>}</a:t>
            </a:r>
          </a:p>
        </p:txBody>
      </p:sp>
      <p:sp>
        <p:nvSpPr>
          <p:cNvPr id="513267" name="Rectangle 243"/>
          <p:cNvSpPr>
            <a:spLocks noChangeArrowheads="1"/>
          </p:cNvSpPr>
          <p:nvPr/>
        </p:nvSpPr>
        <p:spPr bwMode="auto">
          <a:xfrm>
            <a:off x="1676400" y="2574925"/>
            <a:ext cx="3886200" cy="396875"/>
          </a:xfrm>
          <a:prstGeom prst="rect">
            <a:avLst/>
          </a:prstGeom>
          <a:noFill/>
          <a:ln w="9525">
            <a:noFill/>
            <a:miter lim="800000"/>
            <a:headEnd/>
            <a:tailEnd/>
          </a:ln>
        </p:spPr>
        <p:txBody>
          <a:bodyPr>
            <a:spAutoFit/>
          </a:bodyPr>
          <a:lstStyle/>
          <a:p>
            <a:pPr algn="l"/>
            <a:r>
              <a:rPr lang="en-US" altLang="zh-CN" sz="2000">
                <a:solidFill>
                  <a:srgbClr val="333399"/>
                </a:solidFill>
                <a:sym typeface="Symbol" pitchFamily="18" charset="2"/>
              </a:rPr>
              <a:t>S </a:t>
            </a:r>
            <a:r>
              <a:rPr lang="en-US" altLang="zh-CN" sz="2000" i="0">
                <a:solidFill>
                  <a:srgbClr val="333399"/>
                </a:solidFill>
                <a:sym typeface="Symbol" pitchFamily="18" charset="2"/>
              </a:rPr>
              <a:t></a:t>
            </a:r>
            <a:r>
              <a:rPr lang="en-US" altLang="zh-CN" sz="2000">
                <a:solidFill>
                  <a:srgbClr val="333399"/>
                </a:solidFill>
                <a:sym typeface="Symbol" pitchFamily="18" charset="2"/>
              </a:rPr>
              <a:t> B  { B</a:t>
            </a:r>
            <a:r>
              <a:rPr lang="en-US" altLang="zh-CN" sz="2000" b="1">
                <a:solidFill>
                  <a:srgbClr val="333399"/>
                </a:solidFill>
                <a:sym typeface="Symbol" pitchFamily="18" charset="2"/>
              </a:rPr>
              <a:t>.</a:t>
            </a:r>
            <a:r>
              <a:rPr lang="en-US" altLang="zh-CN" sz="2000">
                <a:solidFill>
                  <a:srgbClr val="333399"/>
                </a:solidFill>
                <a:sym typeface="Symbol" pitchFamily="18" charset="2"/>
              </a:rPr>
              <a:t>f </a:t>
            </a:r>
            <a:r>
              <a:rPr lang="en-US" altLang="zh-CN" sz="2000" i="0">
                <a:solidFill>
                  <a:srgbClr val="333399"/>
                </a:solidFill>
              </a:rPr>
              <a:t>:= </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f</a:t>
            </a:r>
            <a:r>
              <a:rPr lang="en-US" altLang="zh-CN" sz="2000" i="0">
                <a:solidFill>
                  <a:srgbClr val="333399"/>
                </a:solidFill>
              </a:rPr>
              <a:t> </a:t>
            </a:r>
            <a:r>
              <a:rPr lang="en-US" altLang="zh-CN" sz="2000">
                <a:solidFill>
                  <a:srgbClr val="333399"/>
                </a:solidFill>
                <a:sym typeface="Symbol" pitchFamily="18" charset="2"/>
              </a:rPr>
              <a:t>}</a:t>
            </a:r>
          </a:p>
        </p:txBody>
      </p:sp>
      <p:grpSp>
        <p:nvGrpSpPr>
          <p:cNvPr id="15" name="Group 246"/>
          <p:cNvGrpSpPr>
            <a:grpSpLocks/>
          </p:cNvGrpSpPr>
          <p:nvPr/>
        </p:nvGrpSpPr>
        <p:grpSpPr bwMode="auto">
          <a:xfrm>
            <a:off x="1295400" y="5029200"/>
            <a:ext cx="5334000" cy="990600"/>
            <a:chOff x="816" y="3168"/>
            <a:chExt cx="3360" cy="624"/>
          </a:xfrm>
        </p:grpSpPr>
        <p:sp>
          <p:nvSpPr>
            <p:cNvPr id="26688" name="Line 244"/>
            <p:cNvSpPr>
              <a:spLocks noChangeShapeType="1"/>
            </p:cNvSpPr>
            <p:nvPr/>
          </p:nvSpPr>
          <p:spPr bwMode="auto">
            <a:xfrm flipV="1">
              <a:off x="3120" y="3216"/>
              <a:ext cx="1056" cy="576"/>
            </a:xfrm>
            <a:prstGeom prst="line">
              <a:avLst/>
            </a:prstGeom>
            <a:noFill/>
            <a:ln w="25400">
              <a:solidFill>
                <a:srgbClr val="0000FF"/>
              </a:solidFill>
              <a:round/>
              <a:headEnd type="arrow" w="med" len="med"/>
              <a:tailEnd/>
            </a:ln>
          </p:spPr>
          <p:txBody>
            <a:bodyPr>
              <a:spAutoFit/>
            </a:bodyPr>
            <a:lstStyle/>
            <a:p>
              <a:endParaRPr lang="zh-CN" altLang="en-US"/>
            </a:p>
          </p:txBody>
        </p:sp>
        <p:sp>
          <p:nvSpPr>
            <p:cNvPr id="26689" name="Line 245"/>
            <p:cNvSpPr>
              <a:spLocks noChangeShapeType="1"/>
            </p:cNvSpPr>
            <p:nvPr/>
          </p:nvSpPr>
          <p:spPr bwMode="auto">
            <a:xfrm flipV="1">
              <a:off x="816" y="3168"/>
              <a:ext cx="1248" cy="288"/>
            </a:xfrm>
            <a:prstGeom prst="line">
              <a:avLst/>
            </a:prstGeom>
            <a:noFill/>
            <a:ln w="25400">
              <a:solidFill>
                <a:srgbClr val="0000FF"/>
              </a:solidFill>
              <a:round/>
              <a:headEnd type="arrow" w="med" len="med"/>
              <a:tailEnd/>
            </a:ln>
          </p:spPr>
          <p:txBody>
            <a:bodyPr>
              <a:spAutoFit/>
            </a:bodyPr>
            <a:lstStyle/>
            <a:p>
              <a:endParaRPr lang="zh-CN" altLang="en-US"/>
            </a:p>
          </p:txBody>
        </p:sp>
      </p:grpSp>
      <p:sp>
        <p:nvSpPr>
          <p:cNvPr id="26684" name="Rectangle 248"/>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grpSp>
        <p:nvGrpSpPr>
          <p:cNvPr id="16" name="Group 261"/>
          <p:cNvGrpSpPr>
            <a:grpSpLocks/>
          </p:cNvGrpSpPr>
          <p:nvPr/>
        </p:nvGrpSpPr>
        <p:grpSpPr bwMode="auto">
          <a:xfrm>
            <a:off x="1524000" y="5105400"/>
            <a:ext cx="6858000" cy="838200"/>
            <a:chOff x="960" y="3216"/>
            <a:chExt cx="4320" cy="528"/>
          </a:xfrm>
        </p:grpSpPr>
        <p:sp>
          <p:nvSpPr>
            <p:cNvPr id="26686" name="Line 227"/>
            <p:cNvSpPr>
              <a:spLocks noChangeShapeType="1"/>
            </p:cNvSpPr>
            <p:nvPr/>
          </p:nvSpPr>
          <p:spPr bwMode="auto">
            <a:xfrm flipH="1" flipV="1">
              <a:off x="960" y="3600"/>
              <a:ext cx="528" cy="144"/>
            </a:xfrm>
            <a:prstGeom prst="line">
              <a:avLst/>
            </a:prstGeom>
            <a:noFill/>
            <a:ln w="25400">
              <a:solidFill>
                <a:srgbClr val="0000FF"/>
              </a:solidFill>
              <a:round/>
              <a:headEnd type="arrow" w="med" len="med"/>
              <a:tailEnd/>
            </a:ln>
          </p:spPr>
          <p:txBody>
            <a:bodyPr>
              <a:spAutoFit/>
            </a:bodyPr>
            <a:lstStyle/>
            <a:p>
              <a:endParaRPr lang="zh-CN" altLang="en-US"/>
            </a:p>
          </p:txBody>
        </p:sp>
        <p:sp>
          <p:nvSpPr>
            <p:cNvPr id="26687" name="Line 228"/>
            <p:cNvSpPr>
              <a:spLocks noChangeShapeType="1"/>
            </p:cNvSpPr>
            <p:nvPr/>
          </p:nvSpPr>
          <p:spPr bwMode="auto">
            <a:xfrm flipV="1">
              <a:off x="5232" y="3216"/>
              <a:ext cx="48" cy="192"/>
            </a:xfrm>
            <a:prstGeom prst="line">
              <a:avLst/>
            </a:prstGeom>
            <a:noFill/>
            <a:ln w="25400">
              <a:solidFill>
                <a:srgbClr val="0000FF"/>
              </a:solidFill>
              <a:round/>
              <a:headEnd type="arrow" w="med" len="med"/>
              <a:tailEnd/>
            </a:ln>
          </p:spPr>
          <p:txBody>
            <a:bodyPr>
              <a:spAutoFit/>
            </a:bodyPr>
            <a:lstStyle/>
            <a:p>
              <a:endParaRPr lang="zh-CN" altLang="en-US"/>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3253"/>
                                        </p:tgtEl>
                                        <p:attrNameLst>
                                          <p:attrName>style.visibility</p:attrName>
                                        </p:attrNameLst>
                                      </p:cBhvr>
                                      <p:to>
                                        <p:strVal val="visible"/>
                                      </p:to>
                                    </p:set>
                                  </p:childTnLst>
                                  <p:subTnLst>
                                    <p:set>
                                      <p:cBhvr override="childStyle">
                                        <p:cTn dur="1" fill="hold" display="0" masterRel="nextClick" afterEffect="1"/>
                                        <p:tgtEl>
                                          <p:spTgt spid="51325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513255"/>
                                        </p:tgtEl>
                                        <p:attrNameLst>
                                          <p:attrName>style.visibility</p:attrName>
                                        </p:attrNameLst>
                                      </p:cBhvr>
                                      <p:to>
                                        <p:strVal val="visible"/>
                                      </p:to>
                                    </p:set>
                                  </p:childTnLst>
                                  <p:subTnLst>
                                    <p:set>
                                      <p:cBhvr override="childStyle">
                                        <p:cTn dur="1" fill="hold" display="0" masterRel="nextClick" afterEffect="1"/>
                                        <p:tgtEl>
                                          <p:spTgt spid="513255"/>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13238"/>
                                        </p:tgtEl>
                                        <p:attrNameLst>
                                          <p:attrName>style.visibility</p:attrName>
                                        </p:attrNameLst>
                                      </p:cBhvr>
                                      <p:to>
                                        <p:strVal val="visible"/>
                                      </p:to>
                                    </p:set>
                                    <p:animEffect transition="in" filter="dissolve">
                                      <p:cBhvr>
                                        <p:cTn id="20" dur="500"/>
                                        <p:tgtEl>
                                          <p:spTgt spid="51323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13265"/>
                                        </p:tgtEl>
                                        <p:attrNameLst>
                                          <p:attrName>style.visibility</p:attrName>
                                        </p:attrNameLst>
                                      </p:cBhvr>
                                      <p:to>
                                        <p:strVal val="visible"/>
                                      </p:to>
                                    </p:set>
                                  </p:childTnLst>
                                  <p:subTnLst>
                                    <p:set>
                                      <p:cBhvr override="childStyle">
                                        <p:cTn dur="1" fill="hold" display="0" masterRel="nextClick" afterEffect="1"/>
                                        <p:tgtEl>
                                          <p:spTgt spid="513265"/>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513256"/>
                                        </p:tgtEl>
                                        <p:attrNameLst>
                                          <p:attrName>style.visibility</p:attrName>
                                        </p:attrNameLst>
                                      </p:cBhvr>
                                      <p:to>
                                        <p:strVal val="visible"/>
                                      </p:to>
                                    </p:set>
                                  </p:childTnLst>
                                  <p:subTnLst>
                                    <p:set>
                                      <p:cBhvr override="childStyle">
                                        <p:cTn dur="1" fill="hold" display="0" masterRel="nextClick" afterEffect="1"/>
                                        <p:tgtEl>
                                          <p:spTgt spid="513256"/>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13260"/>
                                        </p:tgtEl>
                                        <p:attrNameLst>
                                          <p:attrName>style.visibility</p:attrName>
                                        </p:attrNameLst>
                                      </p:cBhvr>
                                      <p:to>
                                        <p:strVal val="visible"/>
                                      </p:to>
                                    </p:set>
                                  </p:childTnLst>
                                  <p:subTnLst>
                                    <p:set>
                                      <p:cBhvr override="childStyle">
                                        <p:cTn dur="1" fill="hold" display="0" masterRel="nextClick" afterEffect="1"/>
                                        <p:tgtEl>
                                          <p:spTgt spid="513260"/>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dissolv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513266"/>
                                        </p:tgtEl>
                                        <p:attrNameLst>
                                          <p:attrName>style.visibility</p:attrName>
                                        </p:attrNameLst>
                                      </p:cBhvr>
                                      <p:to>
                                        <p:strVal val="visible"/>
                                      </p:to>
                                    </p:set>
                                  </p:childTnLst>
                                  <p:subTnLst>
                                    <p:set>
                                      <p:cBhvr override="childStyle">
                                        <p:cTn dur="1" fill="hold" display="0" masterRel="nextClick" afterEffect="1"/>
                                        <p:tgtEl>
                                          <p:spTgt spid="513266"/>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dissolve">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513267"/>
                                        </p:tgtEl>
                                        <p:attrNameLst>
                                          <p:attrName>style.visibility</p:attrName>
                                        </p:attrNameLst>
                                      </p:cBhvr>
                                      <p:to>
                                        <p:strVal val="visible"/>
                                      </p:to>
                                    </p:set>
                                  </p:childTnLst>
                                  <p:subTnLst>
                                    <p:set>
                                      <p:cBhvr override="childStyle">
                                        <p:cTn dur="1" fill="hold" display="0" masterRel="nextClick" afterEffect="1"/>
                                        <p:tgtEl>
                                          <p:spTgt spid="513267"/>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dissolve">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513263"/>
                                        </p:tgtEl>
                                        <p:attrNameLst>
                                          <p:attrName>style.visibility</p:attrName>
                                        </p:attrNameLst>
                                      </p:cBhvr>
                                      <p:to>
                                        <p:strVal val="visible"/>
                                      </p:to>
                                    </p:set>
                                  </p:childTnLst>
                                  <p:subTnLst>
                                    <p:set>
                                      <p:cBhvr override="childStyle">
                                        <p:cTn dur="1" fill="hold" display="0" masterRel="nextClick" afterEffect="1"/>
                                        <p:tgtEl>
                                          <p:spTgt spid="513263"/>
                                        </p:tgtEl>
                                        <p:attrNameLst>
                                          <p:attrName>style.visibility</p:attrName>
                                        </p:attrNameLst>
                                      </p:cBhvr>
                                      <p:to>
                                        <p:strVal val="hidden"/>
                                      </p:to>
                                    </p:set>
                                  </p:sub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dissolve">
                                      <p:cBhvr>
                                        <p:cTn id="7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238" grpId="0" animBg="1"/>
      <p:bldP spid="513253" grpId="0" autoUpdateAnimBg="0"/>
      <p:bldP spid="513255" grpId="0" autoUpdateAnimBg="0"/>
      <p:bldP spid="513256" grpId="0" autoUpdateAnimBg="0"/>
      <p:bldP spid="513260" grpId="0" autoUpdateAnimBg="0"/>
      <p:bldP spid="513263" grpId="0" autoUpdateAnimBg="0"/>
      <p:bldP spid="513265" grpId="0" autoUpdateAnimBg="0"/>
      <p:bldP spid="513266" grpId="0" autoUpdateAnimBg="0"/>
      <p:bldP spid="51326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0"/>
          <p:cNvSpPr>
            <a:spLocks noChangeArrowheads="1"/>
          </p:cNvSpPr>
          <p:nvPr/>
        </p:nvSpPr>
        <p:spPr bwMode="auto">
          <a:xfrm>
            <a:off x="1327150" y="1676400"/>
            <a:ext cx="7200900" cy="1552575"/>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楷体_GB2312" pitchFamily="49" charset="-122"/>
              </a:rPr>
              <a:t> </a:t>
            </a:r>
            <a:r>
              <a:rPr lang="zh-CN" altLang="en-US" b="1" i="0">
                <a:latin typeface="Times New Roman" pitchFamily="18" charset="0"/>
              </a:rPr>
              <a:t>步骤四  </a:t>
            </a:r>
            <a:r>
              <a:rPr lang="zh-CN" altLang="en-US" b="1" i="0">
                <a:solidFill>
                  <a:srgbClr val="333399"/>
                </a:solidFill>
                <a:latin typeface="Times New Roman" pitchFamily="18" charset="0"/>
              </a:rPr>
              <a:t>容易看出，该依赖图是无圈的，因此存在</a:t>
            </a:r>
          </a:p>
          <a:p>
            <a:pPr algn="l">
              <a:buClrTx/>
              <a:buFont typeface="Symbol" pitchFamily="18" charset="2"/>
              <a:buNone/>
            </a:pPr>
            <a:r>
              <a:rPr lang="zh-CN" altLang="en-US" b="1" i="0">
                <a:solidFill>
                  <a:srgbClr val="333399"/>
                </a:solidFill>
                <a:latin typeface="Times New Roman" pitchFamily="18" charset="0"/>
              </a:rPr>
              <a:t>    拓扑排序</a:t>
            </a:r>
            <a:r>
              <a:rPr lang="en-US" altLang="zh-CN" b="1" i="0">
                <a:solidFill>
                  <a:srgbClr val="333399"/>
                </a:solidFill>
                <a:latin typeface="Times New Roman" pitchFamily="18" charset="0"/>
              </a:rPr>
              <a:t>. </a:t>
            </a:r>
            <a:r>
              <a:rPr lang="zh-CN" altLang="en-US" b="1" i="0">
                <a:solidFill>
                  <a:srgbClr val="333399"/>
                </a:solidFill>
                <a:latin typeface="Times New Roman" pitchFamily="18" charset="0"/>
              </a:rPr>
              <a:t>依任何一个拓扑排序，都能够顺利完成</a:t>
            </a:r>
          </a:p>
          <a:p>
            <a:pPr algn="l">
              <a:buClrTx/>
              <a:buFont typeface="Symbol" pitchFamily="18" charset="2"/>
              <a:buNone/>
            </a:pPr>
            <a:r>
              <a:rPr lang="zh-CN" altLang="en-US" b="1" i="0">
                <a:solidFill>
                  <a:srgbClr val="333399"/>
                </a:solidFill>
                <a:latin typeface="Times New Roman" pitchFamily="18" charset="0"/>
              </a:rPr>
              <a:t>    属性值的计算</a:t>
            </a:r>
            <a:r>
              <a:rPr lang="en-US" altLang="zh-CN" b="1" i="0">
                <a:solidFill>
                  <a:srgbClr val="333399"/>
                </a:solidFill>
                <a:latin typeface="Times New Roman" pitchFamily="18" charset="0"/>
              </a:rPr>
              <a:t>. </a:t>
            </a:r>
            <a:r>
              <a:rPr lang="zh-CN" altLang="en-US" b="1" i="0">
                <a:solidFill>
                  <a:srgbClr val="333399"/>
                </a:solidFill>
                <a:latin typeface="Times New Roman" pitchFamily="18" charset="0"/>
              </a:rPr>
              <a:t>如下是一种可能的计算次序：</a:t>
            </a:r>
          </a:p>
          <a:p>
            <a:pPr algn="l">
              <a:buClrTx/>
              <a:buFont typeface="Symbol" pitchFamily="18" charset="2"/>
              <a:buNone/>
            </a:pPr>
            <a:r>
              <a:rPr lang="zh-CN" altLang="en-US" b="1" i="0">
                <a:solidFill>
                  <a:srgbClr val="333399"/>
                </a:solidFill>
                <a:latin typeface="Times New Roman" pitchFamily="18" charset="0"/>
              </a:rPr>
              <a:t>     </a:t>
            </a:r>
            <a:r>
              <a:rPr lang="en-US" altLang="zh-CN" b="1" i="0">
                <a:solidFill>
                  <a:srgbClr val="333399"/>
                </a:solidFill>
                <a:latin typeface="Times New Roman" pitchFamily="18" charset="0"/>
              </a:rPr>
              <a:t>3,5,2,6,10,8,9,7,11,4,15,12,13,16,20,18,21,19,17,14,1  </a:t>
            </a:r>
          </a:p>
        </p:txBody>
      </p:sp>
      <p:sp>
        <p:nvSpPr>
          <p:cNvPr id="27651" name="AutoShape 2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7652" name="AutoShape 2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7653" name="AutoShape 2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7654" name="AutoShape 2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7655" name="Text Box 25"/>
          <p:cNvSpPr txBox="1">
            <a:spLocks noChangeArrowheads="1"/>
          </p:cNvSpPr>
          <p:nvPr/>
        </p:nvSpPr>
        <p:spPr bwMode="auto">
          <a:xfrm>
            <a:off x="762000" y="106680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楷体_GB2312" pitchFamily="49" charset="-122"/>
              </a:rPr>
              <a:t> </a:t>
            </a:r>
            <a:r>
              <a:rPr lang="zh-CN" altLang="en-US" sz="2800" b="1" i="0">
                <a:solidFill>
                  <a:srgbClr val="333399"/>
                </a:solidFill>
                <a:latin typeface="楷体_GB2312" pitchFamily="49" charset="-122"/>
              </a:rPr>
              <a:t>基于</a:t>
            </a:r>
            <a:r>
              <a:rPr lang="zh-CN" altLang="en-US" sz="2800" b="1" i="0">
                <a:solidFill>
                  <a:srgbClr val="333399"/>
                </a:solidFill>
                <a:latin typeface="Times New Roman" pitchFamily="18" charset="0"/>
              </a:rPr>
              <a:t>树遍历的计算方法</a:t>
            </a:r>
            <a:r>
              <a:rPr lang="zh-CN" altLang="en-US" sz="2800" b="1" i="0">
                <a:latin typeface="楷体_GB2312" pitchFamily="49" charset="-122"/>
              </a:rPr>
              <a:t>举例</a:t>
            </a:r>
            <a:endParaRPr lang="zh-CN" altLang="en-US" sz="2800" b="1" i="0">
              <a:solidFill>
                <a:srgbClr val="333399"/>
              </a:solidFill>
              <a:latin typeface="楷体_GB2312" pitchFamily="49" charset="-122"/>
            </a:endParaRPr>
          </a:p>
        </p:txBody>
      </p:sp>
      <p:sp>
        <p:nvSpPr>
          <p:cNvPr id="27656" name="Rectangle 246"/>
          <p:cNvSpPr>
            <a:spLocks noChangeArrowheads="1"/>
          </p:cNvSpPr>
          <p:nvPr/>
        </p:nvSpPr>
        <p:spPr bwMode="auto">
          <a:xfrm>
            <a:off x="2443163" y="4818063"/>
            <a:ext cx="354012"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S</a:t>
            </a:r>
          </a:p>
        </p:txBody>
      </p:sp>
      <p:sp>
        <p:nvSpPr>
          <p:cNvPr id="27657" name="Rectangle 247"/>
          <p:cNvSpPr>
            <a:spLocks noChangeArrowheads="1"/>
          </p:cNvSpPr>
          <p:nvPr/>
        </p:nvSpPr>
        <p:spPr bwMode="auto">
          <a:xfrm>
            <a:off x="3162300" y="4232275"/>
            <a:ext cx="3429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7658" name="Line 248"/>
          <p:cNvSpPr>
            <a:spLocks noChangeShapeType="1"/>
          </p:cNvSpPr>
          <p:nvPr/>
        </p:nvSpPr>
        <p:spPr bwMode="auto">
          <a:xfrm flipH="1" flipV="1">
            <a:off x="3505200" y="4495800"/>
            <a:ext cx="457200" cy="457200"/>
          </a:xfrm>
          <a:prstGeom prst="line">
            <a:avLst/>
          </a:prstGeom>
          <a:noFill/>
          <a:ln w="9525">
            <a:solidFill>
              <a:srgbClr val="000080"/>
            </a:solidFill>
            <a:round/>
            <a:headEnd/>
            <a:tailEnd/>
          </a:ln>
        </p:spPr>
        <p:txBody>
          <a:bodyPr>
            <a:spAutoFit/>
          </a:bodyPr>
          <a:lstStyle/>
          <a:p>
            <a:endParaRPr lang="zh-CN" altLang="en-US"/>
          </a:p>
        </p:txBody>
      </p:sp>
      <p:sp>
        <p:nvSpPr>
          <p:cNvPr id="27659" name="Line 249"/>
          <p:cNvSpPr>
            <a:spLocks noChangeShapeType="1"/>
          </p:cNvSpPr>
          <p:nvPr/>
        </p:nvSpPr>
        <p:spPr bwMode="auto">
          <a:xfrm flipV="1">
            <a:off x="2819400" y="4495800"/>
            <a:ext cx="381000" cy="381000"/>
          </a:xfrm>
          <a:prstGeom prst="line">
            <a:avLst/>
          </a:prstGeom>
          <a:noFill/>
          <a:ln w="9525">
            <a:solidFill>
              <a:srgbClr val="000080"/>
            </a:solidFill>
            <a:round/>
            <a:headEnd/>
            <a:tailEnd/>
          </a:ln>
        </p:spPr>
        <p:txBody>
          <a:bodyPr>
            <a:spAutoFit/>
          </a:bodyPr>
          <a:lstStyle/>
          <a:p>
            <a:endParaRPr lang="zh-CN" altLang="en-US"/>
          </a:p>
        </p:txBody>
      </p:sp>
      <p:sp>
        <p:nvSpPr>
          <p:cNvPr id="27660" name="Line 250"/>
          <p:cNvSpPr>
            <a:spLocks noChangeShapeType="1"/>
          </p:cNvSpPr>
          <p:nvPr/>
        </p:nvSpPr>
        <p:spPr bwMode="auto">
          <a:xfrm flipV="1">
            <a:off x="2133600" y="5105400"/>
            <a:ext cx="381000" cy="381000"/>
          </a:xfrm>
          <a:prstGeom prst="line">
            <a:avLst/>
          </a:prstGeom>
          <a:noFill/>
          <a:ln w="9525">
            <a:solidFill>
              <a:srgbClr val="000080"/>
            </a:solidFill>
            <a:round/>
            <a:headEnd/>
            <a:tailEnd/>
          </a:ln>
        </p:spPr>
        <p:txBody>
          <a:bodyPr>
            <a:spAutoFit/>
          </a:bodyPr>
          <a:lstStyle/>
          <a:p>
            <a:endParaRPr lang="zh-CN" altLang="en-US"/>
          </a:p>
        </p:txBody>
      </p:sp>
      <p:sp>
        <p:nvSpPr>
          <p:cNvPr id="27661" name="Rectangle 251"/>
          <p:cNvSpPr>
            <a:spLocks noChangeArrowheads="1"/>
          </p:cNvSpPr>
          <p:nvPr/>
        </p:nvSpPr>
        <p:spPr bwMode="auto">
          <a:xfrm>
            <a:off x="4768850" y="3657600"/>
            <a:ext cx="41275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N</a:t>
            </a:r>
          </a:p>
        </p:txBody>
      </p:sp>
      <p:sp>
        <p:nvSpPr>
          <p:cNvPr id="27662" name="Line 252"/>
          <p:cNvSpPr>
            <a:spLocks noChangeShapeType="1"/>
          </p:cNvSpPr>
          <p:nvPr/>
        </p:nvSpPr>
        <p:spPr bwMode="auto">
          <a:xfrm flipH="1" flipV="1">
            <a:off x="5105400" y="3962400"/>
            <a:ext cx="1447800" cy="533400"/>
          </a:xfrm>
          <a:prstGeom prst="line">
            <a:avLst/>
          </a:prstGeom>
          <a:noFill/>
          <a:ln w="9525">
            <a:solidFill>
              <a:srgbClr val="000080"/>
            </a:solidFill>
            <a:round/>
            <a:headEnd/>
            <a:tailEnd/>
          </a:ln>
        </p:spPr>
        <p:txBody>
          <a:bodyPr>
            <a:spAutoFit/>
          </a:bodyPr>
          <a:lstStyle/>
          <a:p>
            <a:endParaRPr lang="zh-CN" altLang="en-US"/>
          </a:p>
        </p:txBody>
      </p:sp>
      <p:sp>
        <p:nvSpPr>
          <p:cNvPr id="27663" name="Line 253"/>
          <p:cNvSpPr>
            <a:spLocks noChangeShapeType="1"/>
          </p:cNvSpPr>
          <p:nvPr/>
        </p:nvSpPr>
        <p:spPr bwMode="auto">
          <a:xfrm flipV="1">
            <a:off x="3522663" y="3962400"/>
            <a:ext cx="1277937" cy="414338"/>
          </a:xfrm>
          <a:prstGeom prst="line">
            <a:avLst/>
          </a:prstGeom>
          <a:noFill/>
          <a:ln w="9525">
            <a:solidFill>
              <a:srgbClr val="000080"/>
            </a:solidFill>
            <a:round/>
            <a:headEnd/>
            <a:tailEnd/>
          </a:ln>
        </p:spPr>
        <p:txBody>
          <a:bodyPr>
            <a:spAutoFit/>
          </a:bodyPr>
          <a:lstStyle/>
          <a:p>
            <a:endParaRPr lang="zh-CN" altLang="en-US"/>
          </a:p>
        </p:txBody>
      </p:sp>
      <p:sp>
        <p:nvSpPr>
          <p:cNvPr id="27664" name="Rectangle 254"/>
          <p:cNvSpPr>
            <a:spLocks noChangeArrowheads="1"/>
          </p:cNvSpPr>
          <p:nvPr/>
        </p:nvSpPr>
        <p:spPr bwMode="auto">
          <a:xfrm>
            <a:off x="6545263" y="4327525"/>
            <a:ext cx="3889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7665" name="Rectangle 255"/>
          <p:cNvSpPr>
            <a:spLocks noChangeArrowheads="1"/>
          </p:cNvSpPr>
          <p:nvPr/>
        </p:nvSpPr>
        <p:spPr bwMode="auto">
          <a:xfrm>
            <a:off x="3886200" y="48609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7666" name="Rectangle 256"/>
          <p:cNvSpPr>
            <a:spLocks noChangeArrowheads="1"/>
          </p:cNvSpPr>
          <p:nvPr/>
        </p:nvSpPr>
        <p:spPr bwMode="auto">
          <a:xfrm>
            <a:off x="3865563" y="5546725"/>
            <a:ext cx="325437"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0</a:t>
            </a:r>
          </a:p>
        </p:txBody>
      </p:sp>
      <p:sp>
        <p:nvSpPr>
          <p:cNvPr id="27667" name="Line 257"/>
          <p:cNvSpPr>
            <a:spLocks noChangeShapeType="1"/>
          </p:cNvSpPr>
          <p:nvPr/>
        </p:nvSpPr>
        <p:spPr bwMode="auto">
          <a:xfrm flipV="1">
            <a:off x="4038600" y="5181600"/>
            <a:ext cx="0" cy="381000"/>
          </a:xfrm>
          <a:prstGeom prst="line">
            <a:avLst/>
          </a:prstGeom>
          <a:noFill/>
          <a:ln w="9525">
            <a:solidFill>
              <a:srgbClr val="000080"/>
            </a:solidFill>
            <a:round/>
            <a:headEnd/>
            <a:tailEnd/>
          </a:ln>
        </p:spPr>
        <p:txBody>
          <a:bodyPr>
            <a:spAutoFit/>
          </a:bodyPr>
          <a:lstStyle/>
          <a:p>
            <a:endParaRPr lang="zh-CN" altLang="en-US"/>
          </a:p>
        </p:txBody>
      </p:sp>
      <p:sp>
        <p:nvSpPr>
          <p:cNvPr id="27668" name="Line 258"/>
          <p:cNvSpPr>
            <a:spLocks noChangeShapeType="1"/>
          </p:cNvSpPr>
          <p:nvPr/>
        </p:nvSpPr>
        <p:spPr bwMode="auto">
          <a:xfrm flipH="1" flipV="1">
            <a:off x="4948238" y="3962400"/>
            <a:ext cx="4762" cy="381000"/>
          </a:xfrm>
          <a:prstGeom prst="line">
            <a:avLst/>
          </a:prstGeom>
          <a:noFill/>
          <a:ln w="9525">
            <a:solidFill>
              <a:srgbClr val="000080"/>
            </a:solidFill>
            <a:round/>
            <a:headEnd/>
            <a:tailEnd/>
          </a:ln>
        </p:spPr>
        <p:txBody>
          <a:bodyPr>
            <a:spAutoFit/>
          </a:bodyPr>
          <a:lstStyle/>
          <a:p>
            <a:endParaRPr lang="zh-CN" altLang="en-US"/>
          </a:p>
        </p:txBody>
      </p:sp>
      <p:sp>
        <p:nvSpPr>
          <p:cNvPr id="27669" name="Rectangle 259"/>
          <p:cNvSpPr>
            <a:spLocks noChangeArrowheads="1"/>
          </p:cNvSpPr>
          <p:nvPr/>
        </p:nvSpPr>
        <p:spPr bwMode="auto">
          <a:xfrm>
            <a:off x="4800600" y="4114800"/>
            <a:ext cx="312738" cy="457200"/>
          </a:xfrm>
          <a:prstGeom prst="rect">
            <a:avLst/>
          </a:prstGeom>
          <a:noFill/>
          <a:ln w="9525">
            <a:noFill/>
            <a:miter lim="800000"/>
            <a:headEnd/>
            <a:tailEnd/>
          </a:ln>
        </p:spPr>
        <p:txBody>
          <a:bodyPr>
            <a:spAutoFit/>
          </a:bodyPr>
          <a:lstStyle/>
          <a:p>
            <a:pPr>
              <a:buClrTx/>
              <a:buFontTx/>
              <a:buNone/>
            </a:pPr>
            <a:r>
              <a:rPr lang="en-US" altLang="zh-CN" b="1">
                <a:solidFill>
                  <a:srgbClr val="333399"/>
                </a:solidFill>
              </a:rPr>
              <a:t>.</a:t>
            </a:r>
          </a:p>
        </p:txBody>
      </p:sp>
      <p:sp>
        <p:nvSpPr>
          <p:cNvPr id="27670" name="Rectangle 260"/>
          <p:cNvSpPr>
            <a:spLocks noChangeArrowheads="1"/>
          </p:cNvSpPr>
          <p:nvPr/>
        </p:nvSpPr>
        <p:spPr bwMode="auto">
          <a:xfrm>
            <a:off x="1828800" y="54705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7671" name="Rectangle 261"/>
          <p:cNvSpPr>
            <a:spLocks noChangeArrowheads="1"/>
          </p:cNvSpPr>
          <p:nvPr/>
        </p:nvSpPr>
        <p:spPr bwMode="auto">
          <a:xfrm>
            <a:off x="1828800" y="6156325"/>
            <a:ext cx="325438"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1</a:t>
            </a:r>
          </a:p>
        </p:txBody>
      </p:sp>
      <p:sp>
        <p:nvSpPr>
          <p:cNvPr id="27672" name="Line 262"/>
          <p:cNvSpPr>
            <a:spLocks noChangeShapeType="1"/>
          </p:cNvSpPr>
          <p:nvPr/>
        </p:nvSpPr>
        <p:spPr bwMode="auto">
          <a:xfrm flipV="1">
            <a:off x="2001838" y="5791200"/>
            <a:ext cx="0" cy="381000"/>
          </a:xfrm>
          <a:prstGeom prst="line">
            <a:avLst/>
          </a:prstGeom>
          <a:noFill/>
          <a:ln w="9525">
            <a:solidFill>
              <a:srgbClr val="000080"/>
            </a:solidFill>
            <a:round/>
            <a:headEnd/>
            <a:tailEnd/>
          </a:ln>
        </p:spPr>
        <p:txBody>
          <a:bodyPr>
            <a:spAutoFit/>
          </a:bodyPr>
          <a:lstStyle/>
          <a:p>
            <a:endParaRPr lang="zh-CN" altLang="en-US"/>
          </a:p>
        </p:txBody>
      </p:sp>
      <p:sp>
        <p:nvSpPr>
          <p:cNvPr id="27673" name="Rectangle 263"/>
          <p:cNvSpPr>
            <a:spLocks noChangeArrowheads="1"/>
          </p:cNvSpPr>
          <p:nvPr/>
        </p:nvSpPr>
        <p:spPr bwMode="auto">
          <a:xfrm>
            <a:off x="5795963" y="4894263"/>
            <a:ext cx="354012"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S</a:t>
            </a:r>
          </a:p>
        </p:txBody>
      </p:sp>
      <p:sp>
        <p:nvSpPr>
          <p:cNvPr id="27674" name="Line 264"/>
          <p:cNvSpPr>
            <a:spLocks noChangeShapeType="1"/>
          </p:cNvSpPr>
          <p:nvPr/>
        </p:nvSpPr>
        <p:spPr bwMode="auto">
          <a:xfrm flipH="1" flipV="1">
            <a:off x="6858000" y="4572000"/>
            <a:ext cx="457200" cy="457200"/>
          </a:xfrm>
          <a:prstGeom prst="line">
            <a:avLst/>
          </a:prstGeom>
          <a:noFill/>
          <a:ln w="9525">
            <a:solidFill>
              <a:srgbClr val="000080"/>
            </a:solidFill>
            <a:round/>
            <a:headEnd/>
            <a:tailEnd/>
          </a:ln>
        </p:spPr>
        <p:txBody>
          <a:bodyPr>
            <a:spAutoFit/>
          </a:bodyPr>
          <a:lstStyle/>
          <a:p>
            <a:endParaRPr lang="zh-CN" altLang="en-US"/>
          </a:p>
        </p:txBody>
      </p:sp>
      <p:sp>
        <p:nvSpPr>
          <p:cNvPr id="27675" name="Line 265"/>
          <p:cNvSpPr>
            <a:spLocks noChangeShapeType="1"/>
          </p:cNvSpPr>
          <p:nvPr/>
        </p:nvSpPr>
        <p:spPr bwMode="auto">
          <a:xfrm flipV="1">
            <a:off x="6135688" y="4572000"/>
            <a:ext cx="417512" cy="422275"/>
          </a:xfrm>
          <a:prstGeom prst="line">
            <a:avLst/>
          </a:prstGeom>
          <a:noFill/>
          <a:ln w="9525">
            <a:solidFill>
              <a:srgbClr val="000080"/>
            </a:solidFill>
            <a:round/>
            <a:headEnd/>
            <a:tailEnd/>
          </a:ln>
        </p:spPr>
        <p:txBody>
          <a:bodyPr>
            <a:spAutoFit/>
          </a:bodyPr>
          <a:lstStyle/>
          <a:p>
            <a:endParaRPr lang="zh-CN" altLang="en-US"/>
          </a:p>
        </p:txBody>
      </p:sp>
      <p:sp>
        <p:nvSpPr>
          <p:cNvPr id="27676" name="Line 266"/>
          <p:cNvSpPr>
            <a:spLocks noChangeShapeType="1"/>
          </p:cNvSpPr>
          <p:nvPr/>
        </p:nvSpPr>
        <p:spPr bwMode="auto">
          <a:xfrm flipV="1">
            <a:off x="5486400" y="5181600"/>
            <a:ext cx="381000" cy="381000"/>
          </a:xfrm>
          <a:prstGeom prst="line">
            <a:avLst/>
          </a:prstGeom>
          <a:noFill/>
          <a:ln w="9525">
            <a:solidFill>
              <a:srgbClr val="000080"/>
            </a:solidFill>
            <a:round/>
            <a:headEnd/>
            <a:tailEnd/>
          </a:ln>
        </p:spPr>
        <p:txBody>
          <a:bodyPr>
            <a:spAutoFit/>
          </a:bodyPr>
          <a:lstStyle/>
          <a:p>
            <a:endParaRPr lang="zh-CN" altLang="en-US"/>
          </a:p>
        </p:txBody>
      </p:sp>
      <p:sp>
        <p:nvSpPr>
          <p:cNvPr id="27677" name="Rectangle 267"/>
          <p:cNvSpPr>
            <a:spLocks noChangeArrowheads="1"/>
          </p:cNvSpPr>
          <p:nvPr/>
        </p:nvSpPr>
        <p:spPr bwMode="auto">
          <a:xfrm>
            <a:off x="7239000" y="49371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7678" name="Rectangle 268"/>
          <p:cNvSpPr>
            <a:spLocks noChangeArrowheads="1"/>
          </p:cNvSpPr>
          <p:nvPr/>
        </p:nvSpPr>
        <p:spPr bwMode="auto">
          <a:xfrm>
            <a:off x="7218363" y="5622925"/>
            <a:ext cx="325437"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1</a:t>
            </a:r>
          </a:p>
        </p:txBody>
      </p:sp>
      <p:sp>
        <p:nvSpPr>
          <p:cNvPr id="27679" name="Line 269"/>
          <p:cNvSpPr>
            <a:spLocks noChangeShapeType="1"/>
          </p:cNvSpPr>
          <p:nvPr/>
        </p:nvSpPr>
        <p:spPr bwMode="auto">
          <a:xfrm flipV="1">
            <a:off x="7391400" y="5257800"/>
            <a:ext cx="0" cy="381000"/>
          </a:xfrm>
          <a:prstGeom prst="line">
            <a:avLst/>
          </a:prstGeom>
          <a:noFill/>
          <a:ln w="9525">
            <a:solidFill>
              <a:srgbClr val="000080"/>
            </a:solidFill>
            <a:round/>
            <a:headEnd/>
            <a:tailEnd/>
          </a:ln>
        </p:spPr>
        <p:txBody>
          <a:bodyPr>
            <a:spAutoFit/>
          </a:bodyPr>
          <a:lstStyle/>
          <a:p>
            <a:endParaRPr lang="zh-CN" altLang="en-US"/>
          </a:p>
        </p:txBody>
      </p:sp>
      <p:sp>
        <p:nvSpPr>
          <p:cNvPr id="27680" name="Rectangle 270"/>
          <p:cNvSpPr>
            <a:spLocks noChangeArrowheads="1"/>
          </p:cNvSpPr>
          <p:nvPr/>
        </p:nvSpPr>
        <p:spPr bwMode="auto">
          <a:xfrm>
            <a:off x="5181600" y="55467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7681" name="Rectangle 271"/>
          <p:cNvSpPr>
            <a:spLocks noChangeArrowheads="1"/>
          </p:cNvSpPr>
          <p:nvPr/>
        </p:nvSpPr>
        <p:spPr bwMode="auto">
          <a:xfrm>
            <a:off x="5181600" y="6232525"/>
            <a:ext cx="325438"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0</a:t>
            </a:r>
          </a:p>
        </p:txBody>
      </p:sp>
      <p:sp>
        <p:nvSpPr>
          <p:cNvPr id="27682" name="Line 272"/>
          <p:cNvSpPr>
            <a:spLocks noChangeShapeType="1"/>
          </p:cNvSpPr>
          <p:nvPr/>
        </p:nvSpPr>
        <p:spPr bwMode="auto">
          <a:xfrm flipV="1">
            <a:off x="5354638" y="5867400"/>
            <a:ext cx="0" cy="381000"/>
          </a:xfrm>
          <a:prstGeom prst="line">
            <a:avLst/>
          </a:prstGeom>
          <a:noFill/>
          <a:ln w="9525">
            <a:solidFill>
              <a:srgbClr val="000080"/>
            </a:solidFill>
            <a:round/>
            <a:headEnd/>
            <a:tailEnd/>
          </a:ln>
        </p:spPr>
        <p:txBody>
          <a:bodyPr>
            <a:spAutoFit/>
          </a:bodyPr>
          <a:lstStyle/>
          <a:p>
            <a:endParaRPr lang="zh-CN" altLang="en-US"/>
          </a:p>
        </p:txBody>
      </p:sp>
      <p:sp>
        <p:nvSpPr>
          <p:cNvPr id="27683" name="Rectangle 273"/>
          <p:cNvSpPr>
            <a:spLocks noChangeArrowheads="1"/>
          </p:cNvSpPr>
          <p:nvPr/>
        </p:nvSpPr>
        <p:spPr bwMode="auto">
          <a:xfrm>
            <a:off x="5257800" y="3276600"/>
            <a:ext cx="762000" cy="396875"/>
          </a:xfrm>
          <a:prstGeom prst="rect">
            <a:avLst/>
          </a:prstGeom>
          <a:noFill/>
          <a:ln w="9525" algn="ctr">
            <a:noFill/>
            <a:miter lim="800000"/>
            <a:headEnd/>
            <a:tailEnd/>
          </a:ln>
        </p:spPr>
        <p:txBody>
          <a:bodyPr>
            <a:spAutoFit/>
          </a:bodyPr>
          <a:lstStyle/>
          <a:p>
            <a:pPr algn="l"/>
            <a:r>
              <a:rPr kumimoji="0" lang="en-US" altLang="zh-CN" sz="2000"/>
              <a:t>1</a:t>
            </a:r>
            <a:r>
              <a:rPr kumimoji="0" lang="zh-CN" altLang="en-US" sz="2000"/>
              <a:t>：</a:t>
            </a:r>
            <a:r>
              <a:rPr lang="en-US" altLang="zh-CN" sz="2000"/>
              <a:t>v</a:t>
            </a:r>
            <a:endParaRPr lang="en-US" altLang="zh-CN"/>
          </a:p>
        </p:txBody>
      </p:sp>
      <p:sp>
        <p:nvSpPr>
          <p:cNvPr id="27684" name="Line 274"/>
          <p:cNvSpPr>
            <a:spLocks noChangeShapeType="1"/>
          </p:cNvSpPr>
          <p:nvPr/>
        </p:nvSpPr>
        <p:spPr bwMode="auto">
          <a:xfrm flipH="1">
            <a:off x="5029200" y="3505200"/>
            <a:ext cx="304800" cy="304800"/>
          </a:xfrm>
          <a:prstGeom prst="line">
            <a:avLst/>
          </a:prstGeom>
          <a:noFill/>
          <a:ln w="9525" cap="rnd">
            <a:solidFill>
              <a:srgbClr val="800080"/>
            </a:solidFill>
            <a:prstDash val="sysDot"/>
            <a:round/>
            <a:headEnd/>
            <a:tailEnd/>
          </a:ln>
        </p:spPr>
        <p:txBody>
          <a:bodyPr>
            <a:spAutoFit/>
          </a:bodyPr>
          <a:lstStyle/>
          <a:p>
            <a:endParaRPr lang="zh-CN" altLang="en-US"/>
          </a:p>
        </p:txBody>
      </p:sp>
      <p:grpSp>
        <p:nvGrpSpPr>
          <p:cNvPr id="27685" name="Group 275"/>
          <p:cNvGrpSpPr>
            <a:grpSpLocks/>
          </p:cNvGrpSpPr>
          <p:nvPr/>
        </p:nvGrpSpPr>
        <p:grpSpPr bwMode="auto">
          <a:xfrm>
            <a:off x="2209800" y="3581400"/>
            <a:ext cx="2362200" cy="1066800"/>
            <a:chOff x="1392" y="2016"/>
            <a:chExt cx="1440" cy="672"/>
          </a:xfrm>
        </p:grpSpPr>
        <p:sp>
          <p:nvSpPr>
            <p:cNvPr id="27756" name="Rectangle 276"/>
            <p:cNvSpPr>
              <a:spLocks noChangeArrowheads="1"/>
            </p:cNvSpPr>
            <p:nvPr/>
          </p:nvSpPr>
          <p:spPr bwMode="auto">
            <a:xfrm>
              <a:off x="2400" y="2438"/>
              <a:ext cx="432" cy="250"/>
            </a:xfrm>
            <a:prstGeom prst="rect">
              <a:avLst/>
            </a:prstGeom>
            <a:noFill/>
            <a:ln w="9525" algn="ctr">
              <a:noFill/>
              <a:miter lim="800000"/>
              <a:headEnd/>
              <a:tailEnd/>
            </a:ln>
          </p:spPr>
          <p:txBody>
            <a:bodyPr>
              <a:spAutoFit/>
            </a:bodyPr>
            <a:lstStyle/>
            <a:p>
              <a:pPr algn="l"/>
              <a:r>
                <a:rPr kumimoji="0" lang="en-US" altLang="zh-CN" sz="2000"/>
                <a:t>4</a:t>
              </a:r>
              <a:r>
                <a:rPr kumimoji="0" lang="zh-CN" altLang="en-US" sz="2000"/>
                <a:t>：</a:t>
              </a:r>
              <a:r>
                <a:rPr lang="en-US" altLang="zh-CN" sz="2000"/>
                <a:t>v</a:t>
              </a:r>
              <a:endParaRPr lang="en-US" altLang="zh-CN"/>
            </a:p>
          </p:txBody>
        </p:sp>
        <p:sp>
          <p:nvSpPr>
            <p:cNvPr id="27757" name="Rectangle 277"/>
            <p:cNvSpPr>
              <a:spLocks noChangeArrowheads="1"/>
            </p:cNvSpPr>
            <p:nvPr/>
          </p:nvSpPr>
          <p:spPr bwMode="auto">
            <a:xfrm>
              <a:off x="1920" y="2016"/>
              <a:ext cx="432" cy="250"/>
            </a:xfrm>
            <a:prstGeom prst="rect">
              <a:avLst/>
            </a:prstGeom>
            <a:noFill/>
            <a:ln w="9525" algn="ctr">
              <a:noFill/>
              <a:miter lim="800000"/>
              <a:headEnd/>
              <a:tailEnd/>
            </a:ln>
          </p:spPr>
          <p:txBody>
            <a:bodyPr>
              <a:spAutoFit/>
            </a:bodyPr>
            <a:lstStyle/>
            <a:p>
              <a:pPr algn="l"/>
              <a:r>
                <a:rPr kumimoji="0" lang="en-US" altLang="zh-CN" sz="2000"/>
                <a:t>3</a:t>
              </a:r>
              <a:r>
                <a:rPr kumimoji="0" lang="zh-CN" altLang="en-US" sz="2000"/>
                <a:t>：</a:t>
              </a:r>
              <a:r>
                <a:rPr lang="en-US" altLang="zh-CN" sz="2000"/>
                <a:t>f</a:t>
              </a:r>
              <a:endParaRPr lang="en-US" altLang="zh-CN"/>
            </a:p>
          </p:txBody>
        </p:sp>
        <p:sp>
          <p:nvSpPr>
            <p:cNvPr id="27758" name="Rectangle 278"/>
            <p:cNvSpPr>
              <a:spLocks noChangeArrowheads="1"/>
            </p:cNvSpPr>
            <p:nvPr/>
          </p:nvSpPr>
          <p:spPr bwMode="auto">
            <a:xfrm>
              <a:off x="1392" y="2400"/>
              <a:ext cx="432" cy="250"/>
            </a:xfrm>
            <a:prstGeom prst="rect">
              <a:avLst/>
            </a:prstGeom>
            <a:noFill/>
            <a:ln w="9525" algn="ctr">
              <a:noFill/>
              <a:miter lim="800000"/>
              <a:headEnd/>
              <a:tailEnd/>
            </a:ln>
          </p:spPr>
          <p:txBody>
            <a:bodyPr>
              <a:spAutoFit/>
            </a:bodyPr>
            <a:lstStyle/>
            <a:p>
              <a:pPr algn="l"/>
              <a:r>
                <a:rPr kumimoji="0" lang="en-US" altLang="zh-CN" sz="2000"/>
                <a:t>2</a:t>
              </a:r>
              <a:r>
                <a:rPr kumimoji="0" lang="zh-CN" altLang="en-US" sz="2000"/>
                <a:t>：</a:t>
              </a:r>
              <a:r>
                <a:rPr kumimoji="0" lang="en-US" altLang="zh-CN" sz="2000"/>
                <a:t>l</a:t>
              </a:r>
              <a:endParaRPr lang="en-US" altLang="zh-CN"/>
            </a:p>
          </p:txBody>
        </p:sp>
        <p:sp>
          <p:nvSpPr>
            <p:cNvPr id="27759" name="Line 279"/>
            <p:cNvSpPr>
              <a:spLocks noChangeShapeType="1"/>
            </p:cNvSpPr>
            <p:nvPr/>
          </p:nvSpPr>
          <p:spPr bwMode="auto">
            <a:xfrm>
              <a:off x="2112" y="2208"/>
              <a:ext cx="0" cy="24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7760" name="Line 280"/>
            <p:cNvSpPr>
              <a:spLocks noChangeShapeType="1"/>
            </p:cNvSpPr>
            <p:nvPr/>
          </p:nvSpPr>
          <p:spPr bwMode="auto">
            <a:xfrm>
              <a:off x="1776" y="2544"/>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7761" name="Line 281"/>
            <p:cNvSpPr>
              <a:spLocks noChangeShapeType="1"/>
            </p:cNvSpPr>
            <p:nvPr/>
          </p:nvSpPr>
          <p:spPr bwMode="auto">
            <a:xfrm>
              <a:off x="2208" y="2544"/>
              <a:ext cx="240" cy="0"/>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27686" name="Group 282"/>
          <p:cNvGrpSpPr>
            <a:grpSpLocks/>
          </p:cNvGrpSpPr>
          <p:nvPr/>
        </p:nvGrpSpPr>
        <p:grpSpPr bwMode="auto">
          <a:xfrm>
            <a:off x="1524000" y="4784725"/>
            <a:ext cx="2209800" cy="869950"/>
            <a:chOff x="960" y="2774"/>
            <a:chExt cx="1392" cy="548"/>
          </a:xfrm>
        </p:grpSpPr>
        <p:sp>
          <p:nvSpPr>
            <p:cNvPr id="27750" name="Rectangle 283"/>
            <p:cNvSpPr>
              <a:spLocks noChangeArrowheads="1"/>
            </p:cNvSpPr>
            <p:nvPr/>
          </p:nvSpPr>
          <p:spPr bwMode="auto">
            <a:xfrm>
              <a:off x="960" y="2774"/>
              <a:ext cx="432" cy="250"/>
            </a:xfrm>
            <a:prstGeom prst="rect">
              <a:avLst/>
            </a:prstGeom>
            <a:noFill/>
            <a:ln w="9525" algn="ctr">
              <a:noFill/>
              <a:miter lim="800000"/>
              <a:headEnd/>
              <a:tailEnd/>
            </a:ln>
          </p:spPr>
          <p:txBody>
            <a:bodyPr>
              <a:spAutoFit/>
            </a:bodyPr>
            <a:lstStyle/>
            <a:p>
              <a:pPr algn="l"/>
              <a:r>
                <a:rPr kumimoji="0" lang="en-US" altLang="zh-CN" sz="2000"/>
                <a:t>5</a:t>
              </a:r>
              <a:r>
                <a:rPr kumimoji="0" lang="zh-CN" altLang="en-US" sz="2000"/>
                <a:t>：</a:t>
              </a:r>
              <a:r>
                <a:rPr kumimoji="0" lang="en-US" altLang="zh-CN" sz="2000"/>
                <a:t>l</a:t>
              </a:r>
              <a:endParaRPr lang="en-US" altLang="zh-CN"/>
            </a:p>
          </p:txBody>
        </p:sp>
        <p:sp>
          <p:nvSpPr>
            <p:cNvPr id="27751" name="Rectangle 284"/>
            <p:cNvSpPr>
              <a:spLocks noChangeArrowheads="1"/>
            </p:cNvSpPr>
            <p:nvPr/>
          </p:nvSpPr>
          <p:spPr bwMode="auto">
            <a:xfrm>
              <a:off x="1920" y="2784"/>
              <a:ext cx="432" cy="250"/>
            </a:xfrm>
            <a:prstGeom prst="rect">
              <a:avLst/>
            </a:prstGeom>
            <a:noFill/>
            <a:ln w="9525" algn="ctr">
              <a:noFill/>
              <a:miter lim="800000"/>
              <a:headEnd/>
              <a:tailEnd/>
            </a:ln>
          </p:spPr>
          <p:txBody>
            <a:bodyPr>
              <a:spAutoFit/>
            </a:bodyPr>
            <a:lstStyle/>
            <a:p>
              <a:pPr algn="l"/>
              <a:r>
                <a:rPr kumimoji="0" lang="en-US" altLang="zh-CN" sz="2000"/>
                <a:t>6</a:t>
              </a:r>
              <a:r>
                <a:rPr kumimoji="0" lang="zh-CN" altLang="en-US" sz="2000"/>
                <a:t>：</a:t>
              </a:r>
              <a:r>
                <a:rPr lang="en-US" altLang="zh-CN" sz="2000"/>
                <a:t>f</a:t>
              </a:r>
              <a:endParaRPr lang="en-US" altLang="zh-CN"/>
            </a:p>
          </p:txBody>
        </p:sp>
        <p:sp>
          <p:nvSpPr>
            <p:cNvPr id="27752" name="Rectangle 285"/>
            <p:cNvSpPr>
              <a:spLocks noChangeArrowheads="1"/>
            </p:cNvSpPr>
            <p:nvPr/>
          </p:nvSpPr>
          <p:spPr bwMode="auto">
            <a:xfrm>
              <a:off x="1728" y="3072"/>
              <a:ext cx="480" cy="250"/>
            </a:xfrm>
            <a:prstGeom prst="rect">
              <a:avLst/>
            </a:prstGeom>
            <a:noFill/>
            <a:ln w="9525" algn="ctr">
              <a:noFill/>
              <a:miter lim="800000"/>
              <a:headEnd/>
              <a:tailEnd/>
            </a:ln>
          </p:spPr>
          <p:txBody>
            <a:bodyPr>
              <a:spAutoFit/>
            </a:bodyPr>
            <a:lstStyle/>
            <a:p>
              <a:pPr algn="l"/>
              <a:r>
                <a:rPr kumimoji="0" lang="en-US" altLang="zh-CN" sz="2000"/>
                <a:t>7</a:t>
              </a:r>
              <a:r>
                <a:rPr kumimoji="0" lang="zh-CN" altLang="en-US" sz="2000"/>
                <a:t>：</a:t>
              </a:r>
              <a:r>
                <a:rPr lang="en-US" altLang="zh-CN" sz="2000"/>
                <a:t>v</a:t>
              </a:r>
              <a:endParaRPr lang="en-US" altLang="zh-CN"/>
            </a:p>
          </p:txBody>
        </p:sp>
        <p:sp>
          <p:nvSpPr>
            <p:cNvPr id="27753" name="Line 286"/>
            <p:cNvSpPr>
              <a:spLocks noChangeShapeType="1"/>
            </p:cNvSpPr>
            <p:nvPr/>
          </p:nvSpPr>
          <p:spPr bwMode="auto">
            <a:xfrm>
              <a:off x="1344" y="2880"/>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7754" name="Line 287"/>
            <p:cNvSpPr>
              <a:spLocks noChangeShapeType="1"/>
            </p:cNvSpPr>
            <p:nvPr/>
          </p:nvSpPr>
          <p:spPr bwMode="auto">
            <a:xfrm>
              <a:off x="1728" y="2880"/>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7755" name="Line 288"/>
            <p:cNvSpPr>
              <a:spLocks noChangeShapeType="1"/>
            </p:cNvSpPr>
            <p:nvPr/>
          </p:nvSpPr>
          <p:spPr bwMode="auto">
            <a:xfrm>
              <a:off x="1728" y="2976"/>
              <a:ext cx="144" cy="144"/>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27687" name="Group 289"/>
          <p:cNvGrpSpPr>
            <a:grpSpLocks/>
          </p:cNvGrpSpPr>
          <p:nvPr/>
        </p:nvGrpSpPr>
        <p:grpSpPr bwMode="auto">
          <a:xfrm>
            <a:off x="914400" y="5470525"/>
            <a:ext cx="2286000" cy="701675"/>
            <a:chOff x="576" y="3206"/>
            <a:chExt cx="1440" cy="442"/>
          </a:xfrm>
        </p:grpSpPr>
        <p:sp>
          <p:nvSpPr>
            <p:cNvPr id="27746" name="Rectangle 290"/>
            <p:cNvSpPr>
              <a:spLocks noChangeArrowheads="1"/>
            </p:cNvSpPr>
            <p:nvPr/>
          </p:nvSpPr>
          <p:spPr bwMode="auto">
            <a:xfrm>
              <a:off x="576" y="3206"/>
              <a:ext cx="432" cy="250"/>
            </a:xfrm>
            <a:prstGeom prst="rect">
              <a:avLst/>
            </a:prstGeom>
            <a:noFill/>
            <a:ln w="9525" algn="ctr">
              <a:noFill/>
              <a:miter lim="800000"/>
              <a:headEnd/>
              <a:tailEnd/>
            </a:ln>
          </p:spPr>
          <p:txBody>
            <a:bodyPr>
              <a:spAutoFit/>
            </a:bodyPr>
            <a:lstStyle/>
            <a:p>
              <a:pPr algn="l"/>
              <a:r>
                <a:rPr kumimoji="0" lang="en-US" altLang="zh-CN" sz="2000"/>
                <a:t>8</a:t>
              </a:r>
              <a:r>
                <a:rPr kumimoji="0" lang="zh-CN" altLang="en-US" sz="2000"/>
                <a:t>：</a:t>
              </a:r>
              <a:r>
                <a:rPr lang="en-US" altLang="zh-CN" sz="2000"/>
                <a:t>f</a:t>
              </a:r>
              <a:endParaRPr lang="en-US" altLang="zh-CN"/>
            </a:p>
          </p:txBody>
        </p:sp>
        <p:sp>
          <p:nvSpPr>
            <p:cNvPr id="27747" name="Rectangle 291"/>
            <p:cNvSpPr>
              <a:spLocks noChangeArrowheads="1"/>
            </p:cNvSpPr>
            <p:nvPr/>
          </p:nvSpPr>
          <p:spPr bwMode="auto">
            <a:xfrm>
              <a:off x="1440" y="3398"/>
              <a:ext cx="576" cy="250"/>
            </a:xfrm>
            <a:prstGeom prst="rect">
              <a:avLst/>
            </a:prstGeom>
            <a:noFill/>
            <a:ln w="9525" algn="ctr">
              <a:noFill/>
              <a:miter lim="800000"/>
              <a:headEnd/>
              <a:tailEnd/>
            </a:ln>
          </p:spPr>
          <p:txBody>
            <a:bodyPr>
              <a:spAutoFit/>
            </a:bodyPr>
            <a:lstStyle/>
            <a:p>
              <a:pPr algn="l"/>
              <a:r>
                <a:rPr kumimoji="0" lang="en-US" altLang="zh-CN" sz="2000"/>
                <a:t>9</a:t>
              </a:r>
              <a:r>
                <a:rPr kumimoji="0" lang="zh-CN" altLang="en-US" sz="2000"/>
                <a:t>：</a:t>
              </a:r>
              <a:r>
                <a:rPr lang="en-US" altLang="zh-CN" sz="2000"/>
                <a:t>v</a:t>
              </a:r>
              <a:endParaRPr lang="en-US" altLang="zh-CN"/>
            </a:p>
          </p:txBody>
        </p:sp>
        <p:sp>
          <p:nvSpPr>
            <p:cNvPr id="27748" name="Line 292"/>
            <p:cNvSpPr>
              <a:spLocks noChangeShapeType="1"/>
            </p:cNvSpPr>
            <p:nvPr/>
          </p:nvSpPr>
          <p:spPr bwMode="auto">
            <a:xfrm>
              <a:off x="960" y="3312"/>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7749" name="Line 293"/>
            <p:cNvSpPr>
              <a:spLocks noChangeShapeType="1"/>
            </p:cNvSpPr>
            <p:nvPr/>
          </p:nvSpPr>
          <p:spPr bwMode="auto">
            <a:xfrm>
              <a:off x="1344" y="3312"/>
              <a:ext cx="144" cy="144"/>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27688" name="Group 294"/>
          <p:cNvGrpSpPr>
            <a:grpSpLocks/>
          </p:cNvGrpSpPr>
          <p:nvPr/>
        </p:nvGrpSpPr>
        <p:grpSpPr bwMode="auto">
          <a:xfrm>
            <a:off x="4038600" y="4556125"/>
            <a:ext cx="1143000" cy="1098550"/>
            <a:chOff x="2544" y="2630"/>
            <a:chExt cx="720" cy="692"/>
          </a:xfrm>
        </p:grpSpPr>
        <p:sp>
          <p:nvSpPr>
            <p:cNvPr id="27742" name="Rectangle 295"/>
            <p:cNvSpPr>
              <a:spLocks noChangeArrowheads="1"/>
            </p:cNvSpPr>
            <p:nvPr/>
          </p:nvSpPr>
          <p:spPr bwMode="auto">
            <a:xfrm>
              <a:off x="2736" y="2630"/>
              <a:ext cx="528" cy="250"/>
            </a:xfrm>
            <a:prstGeom prst="rect">
              <a:avLst/>
            </a:prstGeom>
            <a:noFill/>
            <a:ln w="9525" algn="ctr">
              <a:noFill/>
              <a:miter lim="800000"/>
              <a:headEnd/>
              <a:tailEnd/>
            </a:ln>
          </p:spPr>
          <p:txBody>
            <a:bodyPr>
              <a:spAutoFit/>
            </a:bodyPr>
            <a:lstStyle/>
            <a:p>
              <a:pPr algn="l"/>
              <a:r>
                <a:rPr kumimoji="0" lang="en-US" altLang="zh-CN" sz="2000"/>
                <a:t>10</a:t>
              </a:r>
              <a:r>
                <a:rPr kumimoji="0" lang="zh-CN" altLang="en-US" sz="2000"/>
                <a:t>：</a:t>
              </a:r>
              <a:r>
                <a:rPr lang="en-US" altLang="zh-CN" sz="2000"/>
                <a:t>f</a:t>
              </a:r>
              <a:endParaRPr lang="en-US" altLang="zh-CN"/>
            </a:p>
          </p:txBody>
        </p:sp>
        <p:sp>
          <p:nvSpPr>
            <p:cNvPr id="27743" name="Rectangle 296"/>
            <p:cNvSpPr>
              <a:spLocks noChangeArrowheads="1"/>
            </p:cNvSpPr>
            <p:nvPr/>
          </p:nvSpPr>
          <p:spPr bwMode="auto">
            <a:xfrm>
              <a:off x="2544" y="3072"/>
              <a:ext cx="576" cy="250"/>
            </a:xfrm>
            <a:prstGeom prst="rect">
              <a:avLst/>
            </a:prstGeom>
            <a:noFill/>
            <a:ln w="9525" algn="ctr">
              <a:noFill/>
              <a:miter lim="800000"/>
              <a:headEnd/>
              <a:tailEnd/>
            </a:ln>
          </p:spPr>
          <p:txBody>
            <a:bodyPr>
              <a:spAutoFit/>
            </a:bodyPr>
            <a:lstStyle/>
            <a:p>
              <a:pPr algn="l"/>
              <a:r>
                <a:rPr kumimoji="0" lang="en-US" altLang="zh-CN" sz="2000"/>
                <a:t>11</a:t>
              </a:r>
              <a:r>
                <a:rPr kumimoji="0" lang="zh-CN" altLang="en-US" sz="2000"/>
                <a:t>：</a:t>
              </a:r>
              <a:r>
                <a:rPr lang="en-US" altLang="zh-CN" sz="2000"/>
                <a:t>v</a:t>
              </a:r>
              <a:endParaRPr lang="en-US" altLang="zh-CN"/>
            </a:p>
          </p:txBody>
        </p:sp>
        <p:sp>
          <p:nvSpPr>
            <p:cNvPr id="27744" name="Line 297"/>
            <p:cNvSpPr>
              <a:spLocks noChangeShapeType="1"/>
            </p:cNvSpPr>
            <p:nvPr/>
          </p:nvSpPr>
          <p:spPr bwMode="auto">
            <a:xfrm flipH="1">
              <a:off x="2640" y="2784"/>
              <a:ext cx="144" cy="144"/>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7745" name="Line 298"/>
            <p:cNvSpPr>
              <a:spLocks noChangeShapeType="1"/>
            </p:cNvSpPr>
            <p:nvPr/>
          </p:nvSpPr>
          <p:spPr bwMode="auto">
            <a:xfrm>
              <a:off x="2640" y="2976"/>
              <a:ext cx="144" cy="144"/>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27689" name="Group 299"/>
          <p:cNvGrpSpPr>
            <a:grpSpLocks/>
          </p:cNvGrpSpPr>
          <p:nvPr/>
        </p:nvGrpSpPr>
        <p:grpSpPr bwMode="auto">
          <a:xfrm>
            <a:off x="4191000" y="5791200"/>
            <a:ext cx="2362200" cy="549275"/>
            <a:chOff x="2640" y="3408"/>
            <a:chExt cx="1488" cy="346"/>
          </a:xfrm>
        </p:grpSpPr>
        <p:sp>
          <p:nvSpPr>
            <p:cNvPr id="27738" name="Rectangle 300"/>
            <p:cNvSpPr>
              <a:spLocks noChangeArrowheads="1"/>
            </p:cNvSpPr>
            <p:nvPr/>
          </p:nvSpPr>
          <p:spPr bwMode="auto">
            <a:xfrm>
              <a:off x="2640" y="3494"/>
              <a:ext cx="528" cy="250"/>
            </a:xfrm>
            <a:prstGeom prst="rect">
              <a:avLst/>
            </a:prstGeom>
            <a:noFill/>
            <a:ln w="9525" algn="ctr">
              <a:noFill/>
              <a:miter lim="800000"/>
              <a:headEnd/>
              <a:tailEnd/>
            </a:ln>
          </p:spPr>
          <p:txBody>
            <a:bodyPr>
              <a:spAutoFit/>
            </a:bodyPr>
            <a:lstStyle/>
            <a:p>
              <a:pPr algn="l"/>
              <a:r>
                <a:rPr kumimoji="0" lang="en-US" altLang="zh-CN" sz="2000"/>
                <a:t>18</a:t>
              </a:r>
              <a:r>
                <a:rPr kumimoji="0" lang="zh-CN" altLang="en-US" sz="2000"/>
                <a:t>：</a:t>
              </a:r>
              <a:r>
                <a:rPr lang="en-US" altLang="zh-CN" sz="2000"/>
                <a:t>f</a:t>
              </a:r>
              <a:endParaRPr lang="en-US" altLang="zh-CN"/>
            </a:p>
          </p:txBody>
        </p:sp>
        <p:sp>
          <p:nvSpPr>
            <p:cNvPr id="27739" name="Rectangle 301"/>
            <p:cNvSpPr>
              <a:spLocks noChangeArrowheads="1"/>
            </p:cNvSpPr>
            <p:nvPr/>
          </p:nvSpPr>
          <p:spPr bwMode="auto">
            <a:xfrm>
              <a:off x="3552" y="3504"/>
              <a:ext cx="576" cy="250"/>
            </a:xfrm>
            <a:prstGeom prst="rect">
              <a:avLst/>
            </a:prstGeom>
            <a:noFill/>
            <a:ln w="9525" algn="ctr">
              <a:noFill/>
              <a:miter lim="800000"/>
              <a:headEnd/>
              <a:tailEnd/>
            </a:ln>
          </p:spPr>
          <p:txBody>
            <a:bodyPr>
              <a:spAutoFit/>
            </a:bodyPr>
            <a:lstStyle/>
            <a:p>
              <a:pPr algn="l"/>
              <a:r>
                <a:rPr kumimoji="0" lang="en-US" altLang="zh-CN" sz="2000"/>
                <a:t>19</a:t>
              </a:r>
              <a:r>
                <a:rPr kumimoji="0" lang="zh-CN" altLang="en-US" sz="2000"/>
                <a:t>：</a:t>
              </a:r>
              <a:r>
                <a:rPr lang="en-US" altLang="zh-CN" sz="2000"/>
                <a:t>v</a:t>
              </a:r>
              <a:endParaRPr lang="en-US" altLang="zh-CN"/>
            </a:p>
          </p:txBody>
        </p:sp>
        <p:sp>
          <p:nvSpPr>
            <p:cNvPr id="27740" name="Line 302"/>
            <p:cNvSpPr>
              <a:spLocks noChangeShapeType="1"/>
            </p:cNvSpPr>
            <p:nvPr/>
          </p:nvSpPr>
          <p:spPr bwMode="auto">
            <a:xfrm flipH="1">
              <a:off x="3120" y="3408"/>
              <a:ext cx="144" cy="144"/>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7741" name="Line 303"/>
            <p:cNvSpPr>
              <a:spLocks noChangeShapeType="1"/>
            </p:cNvSpPr>
            <p:nvPr/>
          </p:nvSpPr>
          <p:spPr bwMode="auto">
            <a:xfrm>
              <a:off x="3456" y="3408"/>
              <a:ext cx="144" cy="144"/>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27690" name="Group 304"/>
          <p:cNvGrpSpPr>
            <a:grpSpLocks/>
          </p:cNvGrpSpPr>
          <p:nvPr/>
        </p:nvGrpSpPr>
        <p:grpSpPr bwMode="auto">
          <a:xfrm>
            <a:off x="4724400" y="4860925"/>
            <a:ext cx="2362200" cy="869950"/>
            <a:chOff x="2976" y="2822"/>
            <a:chExt cx="1488" cy="548"/>
          </a:xfrm>
        </p:grpSpPr>
        <p:sp>
          <p:nvSpPr>
            <p:cNvPr id="27732" name="Rectangle 305"/>
            <p:cNvSpPr>
              <a:spLocks noChangeArrowheads="1"/>
            </p:cNvSpPr>
            <p:nvPr/>
          </p:nvSpPr>
          <p:spPr bwMode="auto">
            <a:xfrm>
              <a:off x="2976" y="2822"/>
              <a:ext cx="528" cy="250"/>
            </a:xfrm>
            <a:prstGeom prst="rect">
              <a:avLst/>
            </a:prstGeom>
            <a:noFill/>
            <a:ln w="9525" algn="ctr">
              <a:noFill/>
              <a:miter lim="800000"/>
              <a:headEnd/>
              <a:tailEnd/>
            </a:ln>
          </p:spPr>
          <p:txBody>
            <a:bodyPr>
              <a:spAutoFit/>
            </a:bodyPr>
            <a:lstStyle/>
            <a:p>
              <a:pPr algn="l"/>
              <a:r>
                <a:rPr kumimoji="0" lang="en-US" altLang="zh-CN" sz="2000"/>
                <a:t>15</a:t>
              </a:r>
              <a:r>
                <a:rPr kumimoji="0" lang="zh-CN" altLang="en-US" sz="2000"/>
                <a:t>：</a:t>
              </a:r>
              <a:r>
                <a:rPr lang="en-US" altLang="zh-CN" sz="2000"/>
                <a:t>l</a:t>
              </a:r>
              <a:endParaRPr lang="en-US" altLang="zh-CN"/>
            </a:p>
          </p:txBody>
        </p:sp>
        <p:sp>
          <p:nvSpPr>
            <p:cNvPr id="27733" name="Rectangle 306"/>
            <p:cNvSpPr>
              <a:spLocks noChangeArrowheads="1"/>
            </p:cNvSpPr>
            <p:nvPr/>
          </p:nvSpPr>
          <p:spPr bwMode="auto">
            <a:xfrm>
              <a:off x="3936" y="2832"/>
              <a:ext cx="528" cy="250"/>
            </a:xfrm>
            <a:prstGeom prst="rect">
              <a:avLst/>
            </a:prstGeom>
            <a:noFill/>
            <a:ln w="9525" algn="ctr">
              <a:noFill/>
              <a:miter lim="800000"/>
              <a:headEnd/>
              <a:tailEnd/>
            </a:ln>
          </p:spPr>
          <p:txBody>
            <a:bodyPr>
              <a:spAutoFit/>
            </a:bodyPr>
            <a:lstStyle/>
            <a:p>
              <a:pPr algn="l"/>
              <a:r>
                <a:rPr kumimoji="0" lang="en-US" altLang="zh-CN" sz="2000"/>
                <a:t>16</a:t>
              </a:r>
              <a:r>
                <a:rPr kumimoji="0" lang="zh-CN" altLang="en-US" sz="2000"/>
                <a:t>：</a:t>
              </a:r>
              <a:r>
                <a:rPr lang="en-US" altLang="zh-CN" sz="2000"/>
                <a:t>f</a:t>
              </a:r>
              <a:endParaRPr lang="en-US" altLang="zh-CN"/>
            </a:p>
          </p:txBody>
        </p:sp>
        <p:sp>
          <p:nvSpPr>
            <p:cNvPr id="27734" name="Rectangle 307"/>
            <p:cNvSpPr>
              <a:spLocks noChangeArrowheads="1"/>
            </p:cNvSpPr>
            <p:nvPr/>
          </p:nvSpPr>
          <p:spPr bwMode="auto">
            <a:xfrm>
              <a:off x="3744" y="3120"/>
              <a:ext cx="576" cy="250"/>
            </a:xfrm>
            <a:prstGeom prst="rect">
              <a:avLst/>
            </a:prstGeom>
            <a:noFill/>
            <a:ln w="9525" algn="ctr">
              <a:noFill/>
              <a:miter lim="800000"/>
              <a:headEnd/>
              <a:tailEnd/>
            </a:ln>
          </p:spPr>
          <p:txBody>
            <a:bodyPr>
              <a:spAutoFit/>
            </a:bodyPr>
            <a:lstStyle/>
            <a:p>
              <a:pPr algn="l"/>
              <a:r>
                <a:rPr kumimoji="0" lang="en-US" altLang="zh-CN" sz="2000"/>
                <a:t>17</a:t>
              </a:r>
              <a:r>
                <a:rPr kumimoji="0" lang="zh-CN" altLang="en-US" sz="2000"/>
                <a:t>：</a:t>
              </a:r>
              <a:r>
                <a:rPr lang="en-US" altLang="zh-CN" sz="2000"/>
                <a:t>v</a:t>
              </a:r>
              <a:endParaRPr lang="en-US" altLang="zh-CN"/>
            </a:p>
          </p:txBody>
        </p:sp>
        <p:sp>
          <p:nvSpPr>
            <p:cNvPr id="27735" name="Line 308"/>
            <p:cNvSpPr>
              <a:spLocks noChangeShapeType="1"/>
            </p:cNvSpPr>
            <p:nvPr/>
          </p:nvSpPr>
          <p:spPr bwMode="auto">
            <a:xfrm>
              <a:off x="3456" y="2928"/>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7736" name="Line 309"/>
            <p:cNvSpPr>
              <a:spLocks noChangeShapeType="1"/>
            </p:cNvSpPr>
            <p:nvPr/>
          </p:nvSpPr>
          <p:spPr bwMode="auto">
            <a:xfrm>
              <a:off x="3840" y="2928"/>
              <a:ext cx="144"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7737" name="Line 310"/>
            <p:cNvSpPr>
              <a:spLocks noChangeShapeType="1"/>
            </p:cNvSpPr>
            <p:nvPr/>
          </p:nvSpPr>
          <p:spPr bwMode="auto">
            <a:xfrm>
              <a:off x="3840" y="3024"/>
              <a:ext cx="144" cy="144"/>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27691" name="Group 311"/>
          <p:cNvGrpSpPr>
            <a:grpSpLocks/>
          </p:cNvGrpSpPr>
          <p:nvPr/>
        </p:nvGrpSpPr>
        <p:grpSpPr bwMode="auto">
          <a:xfrm>
            <a:off x="5334000" y="3657600"/>
            <a:ext cx="2819400" cy="1082675"/>
            <a:chOff x="3360" y="2064"/>
            <a:chExt cx="1776" cy="682"/>
          </a:xfrm>
        </p:grpSpPr>
        <p:sp>
          <p:nvSpPr>
            <p:cNvPr id="27726" name="Rectangle 312"/>
            <p:cNvSpPr>
              <a:spLocks noChangeArrowheads="1"/>
            </p:cNvSpPr>
            <p:nvPr/>
          </p:nvSpPr>
          <p:spPr bwMode="auto">
            <a:xfrm>
              <a:off x="3360" y="2496"/>
              <a:ext cx="528" cy="250"/>
            </a:xfrm>
            <a:prstGeom prst="rect">
              <a:avLst/>
            </a:prstGeom>
            <a:noFill/>
            <a:ln w="9525" algn="ctr">
              <a:noFill/>
              <a:miter lim="800000"/>
              <a:headEnd/>
              <a:tailEnd/>
            </a:ln>
          </p:spPr>
          <p:txBody>
            <a:bodyPr>
              <a:spAutoFit/>
            </a:bodyPr>
            <a:lstStyle/>
            <a:p>
              <a:pPr algn="l"/>
              <a:r>
                <a:rPr kumimoji="0" lang="en-US" altLang="zh-CN" sz="2000"/>
                <a:t>12</a:t>
              </a:r>
              <a:r>
                <a:rPr kumimoji="0" lang="zh-CN" altLang="en-US" sz="2000"/>
                <a:t>：</a:t>
              </a:r>
              <a:r>
                <a:rPr kumimoji="0" lang="en-US" altLang="zh-CN" sz="2000"/>
                <a:t>l</a:t>
              </a:r>
              <a:endParaRPr lang="en-US" altLang="zh-CN"/>
            </a:p>
          </p:txBody>
        </p:sp>
        <p:sp>
          <p:nvSpPr>
            <p:cNvPr id="27727" name="Rectangle 313"/>
            <p:cNvSpPr>
              <a:spLocks noChangeArrowheads="1"/>
            </p:cNvSpPr>
            <p:nvPr/>
          </p:nvSpPr>
          <p:spPr bwMode="auto">
            <a:xfrm>
              <a:off x="3936" y="2064"/>
              <a:ext cx="528" cy="250"/>
            </a:xfrm>
            <a:prstGeom prst="rect">
              <a:avLst/>
            </a:prstGeom>
            <a:noFill/>
            <a:ln w="9525" algn="ctr">
              <a:noFill/>
              <a:miter lim="800000"/>
              <a:headEnd/>
              <a:tailEnd/>
            </a:ln>
          </p:spPr>
          <p:txBody>
            <a:bodyPr>
              <a:spAutoFit/>
            </a:bodyPr>
            <a:lstStyle/>
            <a:p>
              <a:pPr algn="l"/>
              <a:r>
                <a:rPr kumimoji="0" lang="en-US" altLang="zh-CN" sz="2000"/>
                <a:t>13</a:t>
              </a:r>
              <a:r>
                <a:rPr kumimoji="0" lang="zh-CN" altLang="en-US" sz="2000"/>
                <a:t>：</a:t>
              </a:r>
              <a:r>
                <a:rPr lang="en-US" altLang="zh-CN" sz="2000"/>
                <a:t>f</a:t>
              </a:r>
              <a:endParaRPr lang="en-US" altLang="zh-CN"/>
            </a:p>
          </p:txBody>
        </p:sp>
        <p:sp>
          <p:nvSpPr>
            <p:cNvPr id="27728" name="Rectangle 314"/>
            <p:cNvSpPr>
              <a:spLocks noChangeArrowheads="1"/>
            </p:cNvSpPr>
            <p:nvPr/>
          </p:nvSpPr>
          <p:spPr bwMode="auto">
            <a:xfrm>
              <a:off x="4560" y="2486"/>
              <a:ext cx="576" cy="250"/>
            </a:xfrm>
            <a:prstGeom prst="rect">
              <a:avLst/>
            </a:prstGeom>
            <a:noFill/>
            <a:ln w="9525" algn="ctr">
              <a:noFill/>
              <a:miter lim="800000"/>
              <a:headEnd/>
              <a:tailEnd/>
            </a:ln>
          </p:spPr>
          <p:txBody>
            <a:bodyPr>
              <a:spAutoFit/>
            </a:bodyPr>
            <a:lstStyle/>
            <a:p>
              <a:pPr algn="l"/>
              <a:r>
                <a:rPr kumimoji="0" lang="en-US" altLang="zh-CN" sz="2000"/>
                <a:t>14</a:t>
              </a:r>
              <a:r>
                <a:rPr kumimoji="0" lang="zh-CN" altLang="en-US" sz="2000"/>
                <a:t>：</a:t>
              </a:r>
              <a:r>
                <a:rPr lang="en-US" altLang="zh-CN" sz="2000"/>
                <a:t>v</a:t>
              </a:r>
              <a:endParaRPr lang="en-US" altLang="zh-CN"/>
            </a:p>
          </p:txBody>
        </p:sp>
        <p:sp>
          <p:nvSpPr>
            <p:cNvPr id="27729" name="Line 315"/>
            <p:cNvSpPr>
              <a:spLocks noChangeShapeType="1"/>
            </p:cNvSpPr>
            <p:nvPr/>
          </p:nvSpPr>
          <p:spPr bwMode="auto">
            <a:xfrm>
              <a:off x="4224" y="2256"/>
              <a:ext cx="0" cy="24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7730" name="Line 316"/>
            <p:cNvSpPr>
              <a:spLocks noChangeShapeType="1"/>
            </p:cNvSpPr>
            <p:nvPr/>
          </p:nvSpPr>
          <p:spPr bwMode="auto">
            <a:xfrm>
              <a:off x="3840" y="2640"/>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7731" name="Line 317"/>
            <p:cNvSpPr>
              <a:spLocks noChangeShapeType="1"/>
            </p:cNvSpPr>
            <p:nvPr/>
          </p:nvSpPr>
          <p:spPr bwMode="auto">
            <a:xfrm>
              <a:off x="4368" y="2640"/>
              <a:ext cx="240" cy="0"/>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27692" name="Group 318"/>
          <p:cNvGrpSpPr>
            <a:grpSpLocks/>
          </p:cNvGrpSpPr>
          <p:nvPr/>
        </p:nvGrpSpPr>
        <p:grpSpPr bwMode="auto">
          <a:xfrm>
            <a:off x="7543800" y="4876800"/>
            <a:ext cx="1143000" cy="930275"/>
            <a:chOff x="4752" y="2832"/>
            <a:chExt cx="720" cy="586"/>
          </a:xfrm>
        </p:grpSpPr>
        <p:sp>
          <p:nvSpPr>
            <p:cNvPr id="27722" name="Rectangle 319"/>
            <p:cNvSpPr>
              <a:spLocks noChangeArrowheads="1"/>
            </p:cNvSpPr>
            <p:nvPr/>
          </p:nvSpPr>
          <p:spPr bwMode="auto">
            <a:xfrm>
              <a:off x="4944" y="2832"/>
              <a:ext cx="528" cy="250"/>
            </a:xfrm>
            <a:prstGeom prst="rect">
              <a:avLst/>
            </a:prstGeom>
            <a:noFill/>
            <a:ln w="9525" algn="ctr">
              <a:noFill/>
              <a:miter lim="800000"/>
              <a:headEnd/>
              <a:tailEnd/>
            </a:ln>
          </p:spPr>
          <p:txBody>
            <a:bodyPr>
              <a:spAutoFit/>
            </a:bodyPr>
            <a:lstStyle/>
            <a:p>
              <a:pPr algn="l"/>
              <a:r>
                <a:rPr kumimoji="0" lang="en-US" altLang="zh-CN" sz="2000"/>
                <a:t>20</a:t>
              </a:r>
              <a:r>
                <a:rPr kumimoji="0" lang="zh-CN" altLang="en-US" sz="2000"/>
                <a:t>：</a:t>
              </a:r>
              <a:r>
                <a:rPr lang="en-US" altLang="zh-CN" sz="2000"/>
                <a:t>f</a:t>
              </a:r>
              <a:endParaRPr lang="en-US" altLang="zh-CN"/>
            </a:p>
          </p:txBody>
        </p:sp>
        <p:sp>
          <p:nvSpPr>
            <p:cNvPr id="27723" name="Rectangle 320"/>
            <p:cNvSpPr>
              <a:spLocks noChangeArrowheads="1"/>
            </p:cNvSpPr>
            <p:nvPr/>
          </p:nvSpPr>
          <p:spPr bwMode="auto">
            <a:xfrm>
              <a:off x="4896" y="3168"/>
              <a:ext cx="576" cy="250"/>
            </a:xfrm>
            <a:prstGeom prst="rect">
              <a:avLst/>
            </a:prstGeom>
            <a:noFill/>
            <a:ln w="9525" algn="ctr">
              <a:noFill/>
              <a:miter lim="800000"/>
              <a:headEnd/>
              <a:tailEnd/>
            </a:ln>
          </p:spPr>
          <p:txBody>
            <a:bodyPr>
              <a:spAutoFit/>
            </a:bodyPr>
            <a:lstStyle/>
            <a:p>
              <a:pPr algn="l"/>
              <a:r>
                <a:rPr kumimoji="0" lang="en-US" altLang="zh-CN" sz="2000"/>
                <a:t>21</a:t>
              </a:r>
              <a:r>
                <a:rPr kumimoji="0" lang="zh-CN" altLang="en-US" sz="2000"/>
                <a:t>：</a:t>
              </a:r>
              <a:r>
                <a:rPr lang="en-US" altLang="zh-CN" sz="2000"/>
                <a:t>v</a:t>
              </a:r>
              <a:endParaRPr lang="en-US" altLang="zh-CN"/>
            </a:p>
          </p:txBody>
        </p:sp>
        <p:sp>
          <p:nvSpPr>
            <p:cNvPr id="27724" name="Line 321"/>
            <p:cNvSpPr>
              <a:spLocks noChangeShapeType="1"/>
            </p:cNvSpPr>
            <p:nvPr/>
          </p:nvSpPr>
          <p:spPr bwMode="auto">
            <a:xfrm>
              <a:off x="4752" y="2976"/>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7725" name="Line 322"/>
            <p:cNvSpPr>
              <a:spLocks noChangeShapeType="1"/>
            </p:cNvSpPr>
            <p:nvPr/>
          </p:nvSpPr>
          <p:spPr bwMode="auto">
            <a:xfrm>
              <a:off x="4752" y="3072"/>
              <a:ext cx="192" cy="192"/>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27693" name="Group 323"/>
          <p:cNvGrpSpPr>
            <a:grpSpLocks/>
          </p:cNvGrpSpPr>
          <p:nvPr/>
        </p:nvGrpSpPr>
        <p:grpSpPr bwMode="auto">
          <a:xfrm>
            <a:off x="4495800" y="3581400"/>
            <a:ext cx="2819400" cy="838200"/>
            <a:chOff x="2832" y="2112"/>
            <a:chExt cx="1776" cy="528"/>
          </a:xfrm>
        </p:grpSpPr>
        <p:sp>
          <p:nvSpPr>
            <p:cNvPr id="27720" name="Line 324"/>
            <p:cNvSpPr>
              <a:spLocks noChangeShapeType="1"/>
            </p:cNvSpPr>
            <p:nvPr/>
          </p:nvSpPr>
          <p:spPr bwMode="auto">
            <a:xfrm flipH="1">
              <a:off x="2832" y="2112"/>
              <a:ext cx="672" cy="480"/>
            </a:xfrm>
            <a:prstGeom prst="line">
              <a:avLst/>
            </a:prstGeom>
            <a:noFill/>
            <a:ln w="25400">
              <a:solidFill>
                <a:srgbClr val="0000FF"/>
              </a:solidFill>
              <a:round/>
              <a:headEnd type="arrow" w="med" len="med"/>
              <a:tailEnd/>
            </a:ln>
          </p:spPr>
          <p:txBody>
            <a:bodyPr>
              <a:spAutoFit/>
            </a:bodyPr>
            <a:lstStyle/>
            <a:p>
              <a:endParaRPr lang="zh-CN" altLang="en-US"/>
            </a:p>
          </p:txBody>
        </p:sp>
        <p:sp>
          <p:nvSpPr>
            <p:cNvPr id="27721" name="Line 325"/>
            <p:cNvSpPr>
              <a:spLocks noChangeShapeType="1"/>
            </p:cNvSpPr>
            <p:nvPr/>
          </p:nvSpPr>
          <p:spPr bwMode="auto">
            <a:xfrm>
              <a:off x="3552" y="2112"/>
              <a:ext cx="1056" cy="528"/>
            </a:xfrm>
            <a:prstGeom prst="line">
              <a:avLst/>
            </a:prstGeom>
            <a:noFill/>
            <a:ln w="25400">
              <a:solidFill>
                <a:srgbClr val="0000FF"/>
              </a:solidFill>
              <a:round/>
              <a:headEnd type="arrow" w="med" len="med"/>
              <a:tailEnd/>
            </a:ln>
          </p:spPr>
          <p:txBody>
            <a:bodyPr>
              <a:spAutoFit/>
            </a:bodyPr>
            <a:lstStyle/>
            <a:p>
              <a:endParaRPr lang="zh-CN" altLang="en-US"/>
            </a:p>
          </p:txBody>
        </p:sp>
      </p:grpSp>
      <p:sp>
        <p:nvSpPr>
          <p:cNvPr id="27694" name="Line 326"/>
          <p:cNvSpPr>
            <a:spLocks noChangeShapeType="1"/>
          </p:cNvSpPr>
          <p:nvPr/>
        </p:nvSpPr>
        <p:spPr bwMode="auto">
          <a:xfrm flipH="1">
            <a:off x="6096000" y="3962400"/>
            <a:ext cx="609600" cy="457200"/>
          </a:xfrm>
          <a:prstGeom prst="line">
            <a:avLst/>
          </a:prstGeom>
          <a:noFill/>
          <a:ln w="25400">
            <a:solidFill>
              <a:srgbClr val="0000FF"/>
            </a:solidFill>
            <a:round/>
            <a:headEnd type="arrow" w="med" len="med"/>
            <a:tailEnd/>
          </a:ln>
        </p:spPr>
        <p:txBody>
          <a:bodyPr>
            <a:spAutoFit/>
          </a:bodyPr>
          <a:lstStyle/>
          <a:p>
            <a:endParaRPr lang="zh-CN" altLang="en-US"/>
          </a:p>
        </p:txBody>
      </p:sp>
      <p:grpSp>
        <p:nvGrpSpPr>
          <p:cNvPr id="27695" name="Group 327"/>
          <p:cNvGrpSpPr>
            <a:grpSpLocks/>
          </p:cNvGrpSpPr>
          <p:nvPr/>
        </p:nvGrpSpPr>
        <p:grpSpPr bwMode="auto">
          <a:xfrm>
            <a:off x="3429000" y="4572000"/>
            <a:ext cx="4495800" cy="914400"/>
            <a:chOff x="2160" y="2832"/>
            <a:chExt cx="2832" cy="576"/>
          </a:xfrm>
        </p:grpSpPr>
        <p:sp>
          <p:nvSpPr>
            <p:cNvPr id="27716" name="Line 328"/>
            <p:cNvSpPr>
              <a:spLocks noChangeShapeType="1"/>
            </p:cNvSpPr>
            <p:nvPr/>
          </p:nvSpPr>
          <p:spPr bwMode="auto">
            <a:xfrm flipH="1">
              <a:off x="2160" y="2832"/>
              <a:ext cx="432" cy="528"/>
            </a:xfrm>
            <a:prstGeom prst="line">
              <a:avLst/>
            </a:prstGeom>
            <a:noFill/>
            <a:ln w="25400">
              <a:solidFill>
                <a:srgbClr val="0000FF"/>
              </a:solidFill>
              <a:round/>
              <a:headEnd type="arrow" w="med" len="med"/>
              <a:tailEnd/>
            </a:ln>
          </p:spPr>
          <p:txBody>
            <a:bodyPr>
              <a:spAutoFit/>
            </a:bodyPr>
            <a:lstStyle/>
            <a:p>
              <a:endParaRPr lang="zh-CN" altLang="en-US"/>
            </a:p>
          </p:txBody>
        </p:sp>
        <p:sp>
          <p:nvSpPr>
            <p:cNvPr id="27717" name="Line 329"/>
            <p:cNvSpPr>
              <a:spLocks noChangeShapeType="1"/>
            </p:cNvSpPr>
            <p:nvPr/>
          </p:nvSpPr>
          <p:spPr bwMode="auto">
            <a:xfrm>
              <a:off x="2688" y="2832"/>
              <a:ext cx="144" cy="480"/>
            </a:xfrm>
            <a:prstGeom prst="line">
              <a:avLst/>
            </a:prstGeom>
            <a:noFill/>
            <a:ln w="25400">
              <a:solidFill>
                <a:srgbClr val="0000FF"/>
              </a:solidFill>
              <a:round/>
              <a:headEnd type="arrow" w="med" len="med"/>
              <a:tailEnd/>
            </a:ln>
          </p:spPr>
          <p:txBody>
            <a:bodyPr>
              <a:spAutoFit/>
            </a:bodyPr>
            <a:lstStyle/>
            <a:p>
              <a:endParaRPr lang="zh-CN" altLang="en-US"/>
            </a:p>
          </p:txBody>
        </p:sp>
        <p:sp>
          <p:nvSpPr>
            <p:cNvPr id="27718" name="Line 330"/>
            <p:cNvSpPr>
              <a:spLocks noChangeShapeType="1"/>
            </p:cNvSpPr>
            <p:nvPr/>
          </p:nvSpPr>
          <p:spPr bwMode="auto">
            <a:xfrm flipH="1">
              <a:off x="4272" y="2880"/>
              <a:ext cx="432" cy="528"/>
            </a:xfrm>
            <a:prstGeom prst="line">
              <a:avLst/>
            </a:prstGeom>
            <a:noFill/>
            <a:ln w="25400">
              <a:solidFill>
                <a:srgbClr val="0000FF"/>
              </a:solidFill>
              <a:round/>
              <a:headEnd type="arrow" w="med" len="med"/>
              <a:tailEnd/>
            </a:ln>
          </p:spPr>
          <p:txBody>
            <a:bodyPr>
              <a:spAutoFit/>
            </a:bodyPr>
            <a:lstStyle/>
            <a:p>
              <a:endParaRPr lang="zh-CN" altLang="en-US"/>
            </a:p>
          </p:txBody>
        </p:sp>
        <p:sp>
          <p:nvSpPr>
            <p:cNvPr id="27719" name="Line 331"/>
            <p:cNvSpPr>
              <a:spLocks noChangeShapeType="1"/>
            </p:cNvSpPr>
            <p:nvPr/>
          </p:nvSpPr>
          <p:spPr bwMode="auto">
            <a:xfrm>
              <a:off x="4848" y="2880"/>
              <a:ext cx="144" cy="528"/>
            </a:xfrm>
            <a:prstGeom prst="line">
              <a:avLst/>
            </a:prstGeom>
            <a:noFill/>
            <a:ln w="25400">
              <a:solidFill>
                <a:srgbClr val="0000FF"/>
              </a:solidFill>
              <a:round/>
              <a:headEnd type="arrow" w="med" len="med"/>
              <a:tailEnd/>
            </a:ln>
          </p:spPr>
          <p:txBody>
            <a:bodyPr>
              <a:spAutoFit/>
            </a:bodyPr>
            <a:lstStyle/>
            <a:p>
              <a:endParaRPr lang="zh-CN" altLang="en-US"/>
            </a:p>
          </p:txBody>
        </p:sp>
      </p:grpSp>
      <p:grpSp>
        <p:nvGrpSpPr>
          <p:cNvPr id="27696" name="Group 332"/>
          <p:cNvGrpSpPr>
            <a:grpSpLocks/>
          </p:cNvGrpSpPr>
          <p:nvPr/>
        </p:nvGrpSpPr>
        <p:grpSpPr bwMode="auto">
          <a:xfrm>
            <a:off x="1981200" y="4495800"/>
            <a:ext cx="3581400" cy="457200"/>
            <a:chOff x="1248" y="2784"/>
            <a:chExt cx="2256" cy="288"/>
          </a:xfrm>
        </p:grpSpPr>
        <p:sp>
          <p:nvSpPr>
            <p:cNvPr id="27714" name="Line 333"/>
            <p:cNvSpPr>
              <a:spLocks noChangeShapeType="1"/>
            </p:cNvSpPr>
            <p:nvPr/>
          </p:nvSpPr>
          <p:spPr bwMode="auto">
            <a:xfrm flipH="1">
              <a:off x="1248" y="2784"/>
              <a:ext cx="288" cy="216"/>
            </a:xfrm>
            <a:prstGeom prst="line">
              <a:avLst/>
            </a:prstGeom>
            <a:noFill/>
            <a:ln w="25400">
              <a:solidFill>
                <a:srgbClr val="0000FF"/>
              </a:solidFill>
              <a:round/>
              <a:headEnd type="arrow" w="med" len="med"/>
              <a:tailEnd/>
            </a:ln>
          </p:spPr>
          <p:txBody>
            <a:bodyPr>
              <a:spAutoFit/>
            </a:bodyPr>
            <a:lstStyle/>
            <a:p>
              <a:endParaRPr lang="zh-CN" altLang="en-US"/>
            </a:p>
          </p:txBody>
        </p:sp>
        <p:sp>
          <p:nvSpPr>
            <p:cNvPr id="27715" name="Line 334"/>
            <p:cNvSpPr>
              <a:spLocks noChangeShapeType="1"/>
            </p:cNvSpPr>
            <p:nvPr/>
          </p:nvSpPr>
          <p:spPr bwMode="auto">
            <a:xfrm flipH="1">
              <a:off x="3264" y="2880"/>
              <a:ext cx="240" cy="192"/>
            </a:xfrm>
            <a:prstGeom prst="line">
              <a:avLst/>
            </a:prstGeom>
            <a:noFill/>
            <a:ln w="25400">
              <a:solidFill>
                <a:srgbClr val="0000FF"/>
              </a:solidFill>
              <a:round/>
              <a:headEnd type="arrow" w="med" len="med"/>
              <a:tailEnd/>
            </a:ln>
          </p:spPr>
          <p:txBody>
            <a:bodyPr>
              <a:spAutoFit/>
            </a:bodyPr>
            <a:lstStyle/>
            <a:p>
              <a:endParaRPr lang="zh-CN" altLang="en-US"/>
            </a:p>
          </p:txBody>
        </p:sp>
      </p:grpSp>
      <p:grpSp>
        <p:nvGrpSpPr>
          <p:cNvPr id="27697" name="Group 335"/>
          <p:cNvGrpSpPr>
            <a:grpSpLocks/>
          </p:cNvGrpSpPr>
          <p:nvPr/>
        </p:nvGrpSpPr>
        <p:grpSpPr bwMode="auto">
          <a:xfrm>
            <a:off x="3581400" y="3810000"/>
            <a:ext cx="4800600" cy="1143000"/>
            <a:chOff x="2256" y="2352"/>
            <a:chExt cx="3024" cy="720"/>
          </a:xfrm>
        </p:grpSpPr>
        <p:sp>
          <p:nvSpPr>
            <p:cNvPr id="27710" name="Line 336"/>
            <p:cNvSpPr>
              <a:spLocks noChangeShapeType="1"/>
            </p:cNvSpPr>
            <p:nvPr/>
          </p:nvSpPr>
          <p:spPr bwMode="auto">
            <a:xfrm flipH="1" flipV="1">
              <a:off x="2256" y="2448"/>
              <a:ext cx="0" cy="576"/>
            </a:xfrm>
            <a:prstGeom prst="line">
              <a:avLst/>
            </a:prstGeom>
            <a:noFill/>
            <a:ln w="25400">
              <a:solidFill>
                <a:srgbClr val="0000FF"/>
              </a:solidFill>
              <a:round/>
              <a:headEnd type="arrow" w="med" len="med"/>
              <a:tailEnd/>
            </a:ln>
          </p:spPr>
          <p:txBody>
            <a:bodyPr>
              <a:spAutoFit/>
            </a:bodyPr>
            <a:lstStyle/>
            <a:p>
              <a:endParaRPr lang="zh-CN" altLang="en-US"/>
            </a:p>
          </p:txBody>
        </p:sp>
        <p:sp>
          <p:nvSpPr>
            <p:cNvPr id="27711" name="Line 337"/>
            <p:cNvSpPr>
              <a:spLocks noChangeShapeType="1"/>
            </p:cNvSpPr>
            <p:nvPr/>
          </p:nvSpPr>
          <p:spPr bwMode="auto">
            <a:xfrm flipH="1" flipV="1">
              <a:off x="2352" y="2352"/>
              <a:ext cx="480" cy="480"/>
            </a:xfrm>
            <a:prstGeom prst="line">
              <a:avLst/>
            </a:prstGeom>
            <a:noFill/>
            <a:ln w="25400">
              <a:solidFill>
                <a:srgbClr val="0000FF"/>
              </a:solidFill>
              <a:round/>
              <a:headEnd type="arrow" w="med" len="med"/>
              <a:tailEnd/>
            </a:ln>
          </p:spPr>
          <p:txBody>
            <a:bodyPr>
              <a:spAutoFit/>
            </a:bodyPr>
            <a:lstStyle/>
            <a:p>
              <a:endParaRPr lang="zh-CN" altLang="en-US"/>
            </a:p>
          </p:txBody>
        </p:sp>
        <p:sp>
          <p:nvSpPr>
            <p:cNvPr id="27712" name="Line 338"/>
            <p:cNvSpPr>
              <a:spLocks noChangeShapeType="1"/>
            </p:cNvSpPr>
            <p:nvPr/>
          </p:nvSpPr>
          <p:spPr bwMode="auto">
            <a:xfrm flipH="1" flipV="1">
              <a:off x="4416" y="2448"/>
              <a:ext cx="864" cy="624"/>
            </a:xfrm>
            <a:prstGeom prst="line">
              <a:avLst/>
            </a:prstGeom>
            <a:noFill/>
            <a:ln w="25400">
              <a:solidFill>
                <a:srgbClr val="0000FF"/>
              </a:solidFill>
              <a:round/>
              <a:headEnd type="arrow" w="med" len="med"/>
              <a:tailEnd/>
            </a:ln>
          </p:spPr>
          <p:txBody>
            <a:bodyPr>
              <a:spAutoFit/>
            </a:bodyPr>
            <a:lstStyle/>
            <a:p>
              <a:endParaRPr lang="zh-CN" altLang="en-US"/>
            </a:p>
          </p:txBody>
        </p:sp>
        <p:sp>
          <p:nvSpPr>
            <p:cNvPr id="27713" name="Line 339"/>
            <p:cNvSpPr>
              <a:spLocks noChangeShapeType="1"/>
            </p:cNvSpPr>
            <p:nvPr/>
          </p:nvSpPr>
          <p:spPr bwMode="auto">
            <a:xfrm flipV="1">
              <a:off x="4080" y="2448"/>
              <a:ext cx="192" cy="624"/>
            </a:xfrm>
            <a:prstGeom prst="line">
              <a:avLst/>
            </a:prstGeom>
            <a:noFill/>
            <a:ln w="25400">
              <a:solidFill>
                <a:srgbClr val="0000FF"/>
              </a:solidFill>
              <a:round/>
              <a:headEnd type="arrow" w="med" len="med"/>
              <a:tailEnd/>
            </a:ln>
          </p:spPr>
          <p:txBody>
            <a:bodyPr>
              <a:spAutoFit/>
            </a:bodyPr>
            <a:lstStyle/>
            <a:p>
              <a:endParaRPr lang="zh-CN" altLang="en-US"/>
            </a:p>
          </p:txBody>
        </p:sp>
      </p:grpSp>
      <p:grpSp>
        <p:nvGrpSpPr>
          <p:cNvPr id="27698" name="Group 340"/>
          <p:cNvGrpSpPr>
            <a:grpSpLocks/>
          </p:cNvGrpSpPr>
          <p:nvPr/>
        </p:nvGrpSpPr>
        <p:grpSpPr bwMode="auto">
          <a:xfrm>
            <a:off x="2819400" y="5562600"/>
            <a:ext cx="3505200" cy="457200"/>
            <a:chOff x="1776" y="3456"/>
            <a:chExt cx="2208" cy="288"/>
          </a:xfrm>
        </p:grpSpPr>
        <p:sp>
          <p:nvSpPr>
            <p:cNvPr id="27708" name="Line 341"/>
            <p:cNvSpPr>
              <a:spLocks noChangeShapeType="1"/>
            </p:cNvSpPr>
            <p:nvPr/>
          </p:nvSpPr>
          <p:spPr bwMode="auto">
            <a:xfrm flipH="1">
              <a:off x="1776" y="3456"/>
              <a:ext cx="144" cy="192"/>
            </a:xfrm>
            <a:prstGeom prst="line">
              <a:avLst/>
            </a:prstGeom>
            <a:noFill/>
            <a:ln w="25400">
              <a:solidFill>
                <a:srgbClr val="0000FF"/>
              </a:solidFill>
              <a:round/>
              <a:headEnd type="arrow" w="med" len="med"/>
              <a:tailEnd/>
            </a:ln>
          </p:spPr>
          <p:txBody>
            <a:bodyPr>
              <a:spAutoFit/>
            </a:bodyPr>
            <a:lstStyle/>
            <a:p>
              <a:endParaRPr lang="zh-CN" altLang="en-US"/>
            </a:p>
          </p:txBody>
        </p:sp>
        <p:sp>
          <p:nvSpPr>
            <p:cNvPr id="27709" name="Line 342"/>
            <p:cNvSpPr>
              <a:spLocks noChangeShapeType="1"/>
            </p:cNvSpPr>
            <p:nvPr/>
          </p:nvSpPr>
          <p:spPr bwMode="auto">
            <a:xfrm flipH="1">
              <a:off x="3840" y="3552"/>
              <a:ext cx="144" cy="192"/>
            </a:xfrm>
            <a:prstGeom prst="line">
              <a:avLst/>
            </a:prstGeom>
            <a:noFill/>
            <a:ln w="25400">
              <a:solidFill>
                <a:srgbClr val="0000FF"/>
              </a:solidFill>
              <a:round/>
              <a:headEnd type="arrow" w="med" len="med"/>
              <a:tailEnd/>
            </a:ln>
          </p:spPr>
          <p:txBody>
            <a:bodyPr>
              <a:spAutoFit/>
            </a:bodyPr>
            <a:lstStyle/>
            <a:p>
              <a:endParaRPr lang="zh-CN" altLang="en-US"/>
            </a:p>
          </p:txBody>
        </p:sp>
      </p:grpSp>
      <p:grpSp>
        <p:nvGrpSpPr>
          <p:cNvPr id="27699" name="Group 343"/>
          <p:cNvGrpSpPr>
            <a:grpSpLocks/>
          </p:cNvGrpSpPr>
          <p:nvPr/>
        </p:nvGrpSpPr>
        <p:grpSpPr bwMode="auto">
          <a:xfrm>
            <a:off x="1524000" y="5181600"/>
            <a:ext cx="6858000" cy="838200"/>
            <a:chOff x="960" y="3216"/>
            <a:chExt cx="4320" cy="528"/>
          </a:xfrm>
        </p:grpSpPr>
        <p:sp>
          <p:nvSpPr>
            <p:cNvPr id="27706" name="Line 344"/>
            <p:cNvSpPr>
              <a:spLocks noChangeShapeType="1"/>
            </p:cNvSpPr>
            <p:nvPr/>
          </p:nvSpPr>
          <p:spPr bwMode="auto">
            <a:xfrm flipH="1" flipV="1">
              <a:off x="960" y="3600"/>
              <a:ext cx="528" cy="144"/>
            </a:xfrm>
            <a:prstGeom prst="line">
              <a:avLst/>
            </a:prstGeom>
            <a:noFill/>
            <a:ln w="25400">
              <a:solidFill>
                <a:srgbClr val="0000FF"/>
              </a:solidFill>
              <a:round/>
              <a:headEnd type="arrow" w="med" len="med"/>
              <a:tailEnd/>
            </a:ln>
          </p:spPr>
          <p:txBody>
            <a:bodyPr>
              <a:spAutoFit/>
            </a:bodyPr>
            <a:lstStyle/>
            <a:p>
              <a:endParaRPr lang="zh-CN" altLang="en-US"/>
            </a:p>
          </p:txBody>
        </p:sp>
        <p:sp>
          <p:nvSpPr>
            <p:cNvPr id="27707" name="Line 345"/>
            <p:cNvSpPr>
              <a:spLocks noChangeShapeType="1"/>
            </p:cNvSpPr>
            <p:nvPr/>
          </p:nvSpPr>
          <p:spPr bwMode="auto">
            <a:xfrm flipV="1">
              <a:off x="5232" y="3216"/>
              <a:ext cx="48" cy="192"/>
            </a:xfrm>
            <a:prstGeom prst="line">
              <a:avLst/>
            </a:prstGeom>
            <a:noFill/>
            <a:ln w="25400">
              <a:solidFill>
                <a:srgbClr val="0000FF"/>
              </a:solidFill>
              <a:round/>
              <a:headEnd type="arrow" w="med" len="med"/>
              <a:tailEnd/>
            </a:ln>
          </p:spPr>
          <p:txBody>
            <a:bodyPr>
              <a:spAutoFit/>
            </a:bodyPr>
            <a:lstStyle/>
            <a:p>
              <a:endParaRPr lang="zh-CN" altLang="en-US"/>
            </a:p>
          </p:txBody>
        </p:sp>
      </p:grpSp>
      <p:grpSp>
        <p:nvGrpSpPr>
          <p:cNvPr id="27700" name="Group 346"/>
          <p:cNvGrpSpPr>
            <a:grpSpLocks/>
          </p:cNvGrpSpPr>
          <p:nvPr/>
        </p:nvGrpSpPr>
        <p:grpSpPr bwMode="auto">
          <a:xfrm>
            <a:off x="1295400" y="5105400"/>
            <a:ext cx="5334000" cy="990600"/>
            <a:chOff x="816" y="3168"/>
            <a:chExt cx="3360" cy="624"/>
          </a:xfrm>
        </p:grpSpPr>
        <p:sp>
          <p:nvSpPr>
            <p:cNvPr id="27704" name="Line 347"/>
            <p:cNvSpPr>
              <a:spLocks noChangeShapeType="1"/>
            </p:cNvSpPr>
            <p:nvPr/>
          </p:nvSpPr>
          <p:spPr bwMode="auto">
            <a:xfrm flipV="1">
              <a:off x="3120" y="3216"/>
              <a:ext cx="1056" cy="576"/>
            </a:xfrm>
            <a:prstGeom prst="line">
              <a:avLst/>
            </a:prstGeom>
            <a:noFill/>
            <a:ln w="25400">
              <a:solidFill>
                <a:srgbClr val="0000FF"/>
              </a:solidFill>
              <a:round/>
              <a:headEnd type="arrow" w="med" len="med"/>
              <a:tailEnd/>
            </a:ln>
          </p:spPr>
          <p:txBody>
            <a:bodyPr>
              <a:spAutoFit/>
            </a:bodyPr>
            <a:lstStyle/>
            <a:p>
              <a:endParaRPr lang="zh-CN" altLang="en-US"/>
            </a:p>
          </p:txBody>
        </p:sp>
        <p:sp>
          <p:nvSpPr>
            <p:cNvPr id="27705" name="Line 348"/>
            <p:cNvSpPr>
              <a:spLocks noChangeShapeType="1"/>
            </p:cNvSpPr>
            <p:nvPr/>
          </p:nvSpPr>
          <p:spPr bwMode="auto">
            <a:xfrm flipV="1">
              <a:off x="816" y="3168"/>
              <a:ext cx="1248" cy="288"/>
            </a:xfrm>
            <a:prstGeom prst="line">
              <a:avLst/>
            </a:prstGeom>
            <a:noFill/>
            <a:ln w="25400">
              <a:solidFill>
                <a:srgbClr val="0000FF"/>
              </a:solidFill>
              <a:round/>
              <a:headEnd type="arrow" w="med" len="med"/>
              <a:tailEnd/>
            </a:ln>
          </p:spPr>
          <p:txBody>
            <a:bodyPr>
              <a:spAutoFit/>
            </a:bodyPr>
            <a:lstStyle/>
            <a:p>
              <a:endParaRPr lang="zh-CN" altLang="en-US"/>
            </a:p>
          </p:txBody>
        </p:sp>
      </p:grpSp>
      <p:sp>
        <p:nvSpPr>
          <p:cNvPr id="27701" name="Rectangle 349"/>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
        <p:nvSpPr>
          <p:cNvPr id="27702" name="Line 351"/>
          <p:cNvSpPr>
            <a:spLocks noChangeShapeType="1"/>
          </p:cNvSpPr>
          <p:nvPr/>
        </p:nvSpPr>
        <p:spPr bwMode="auto">
          <a:xfrm flipH="1" flipV="1">
            <a:off x="1524000" y="5791200"/>
            <a:ext cx="838200" cy="228600"/>
          </a:xfrm>
          <a:prstGeom prst="line">
            <a:avLst/>
          </a:prstGeom>
          <a:noFill/>
          <a:ln w="25400">
            <a:solidFill>
              <a:srgbClr val="0000FF"/>
            </a:solidFill>
            <a:round/>
            <a:headEnd type="arrow" w="med" len="med"/>
            <a:tailEnd/>
          </a:ln>
        </p:spPr>
        <p:txBody>
          <a:bodyPr>
            <a:spAutoFit/>
          </a:bodyPr>
          <a:lstStyle/>
          <a:p>
            <a:endParaRPr lang="zh-CN" altLang="en-US"/>
          </a:p>
        </p:txBody>
      </p:sp>
      <p:sp>
        <p:nvSpPr>
          <p:cNvPr id="27703" name="Line 352"/>
          <p:cNvSpPr>
            <a:spLocks noChangeShapeType="1"/>
          </p:cNvSpPr>
          <p:nvPr/>
        </p:nvSpPr>
        <p:spPr bwMode="auto">
          <a:xfrm flipV="1">
            <a:off x="8305800" y="5181600"/>
            <a:ext cx="76200" cy="304800"/>
          </a:xfrm>
          <a:prstGeom prst="line">
            <a:avLst/>
          </a:prstGeom>
          <a:noFill/>
          <a:ln w="25400">
            <a:solidFill>
              <a:srgbClr val="0000FF"/>
            </a:solidFill>
            <a:round/>
            <a:headEnd type="arrow" w="med" len="med"/>
            <a:tailEnd/>
          </a:ln>
        </p:spPr>
        <p:txBody>
          <a:bodyPr>
            <a:spAutoFit/>
          </a:bodyPr>
          <a:lstStyle/>
          <a:p>
            <a:endParaRPr lang="zh-CN" alt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4"/>
          <p:cNvSpPr>
            <a:spLocks noChangeArrowheads="1"/>
          </p:cNvSpPr>
          <p:nvPr/>
        </p:nvSpPr>
        <p:spPr bwMode="auto">
          <a:xfrm>
            <a:off x="1327150" y="1676400"/>
            <a:ext cx="7200900" cy="118745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楷体_GB2312" pitchFamily="49" charset="-122"/>
              </a:rPr>
              <a:t> </a:t>
            </a:r>
            <a:r>
              <a:rPr lang="zh-CN" altLang="en-US" b="1" i="0">
                <a:latin typeface="Times New Roman" pitchFamily="18" charset="0"/>
              </a:rPr>
              <a:t>步骤五  </a:t>
            </a:r>
            <a:r>
              <a:rPr lang="zh-CN" altLang="en-US" b="1" i="0">
                <a:solidFill>
                  <a:srgbClr val="333399"/>
                </a:solidFill>
                <a:latin typeface="Times New Roman" pitchFamily="18" charset="0"/>
              </a:rPr>
              <a:t>依计算次序，根据语义动作求出各结点对</a:t>
            </a:r>
          </a:p>
          <a:p>
            <a:pPr algn="l">
              <a:buClrTx/>
              <a:buFont typeface="Symbol" pitchFamily="18" charset="2"/>
              <a:buNone/>
            </a:pPr>
            <a:r>
              <a:rPr lang="zh-CN" altLang="en-US" b="1" i="0">
                <a:solidFill>
                  <a:srgbClr val="333399"/>
                </a:solidFill>
                <a:latin typeface="Times New Roman" pitchFamily="18" charset="0"/>
              </a:rPr>
              <a:t>    应的属性值</a:t>
            </a:r>
            <a:r>
              <a:rPr lang="en-US" altLang="zh-CN" b="1" i="0">
                <a:solidFill>
                  <a:srgbClr val="333399"/>
                </a:solidFill>
                <a:latin typeface="Times New Roman" pitchFamily="18" charset="0"/>
              </a:rPr>
              <a:t>. </a:t>
            </a:r>
            <a:r>
              <a:rPr lang="zh-CN" altLang="en-US" b="1" i="0">
                <a:solidFill>
                  <a:srgbClr val="333399"/>
                </a:solidFill>
                <a:latin typeface="Times New Roman" pitchFamily="18" charset="0"/>
              </a:rPr>
              <a:t>对如下结点次序进行计算：</a:t>
            </a:r>
          </a:p>
          <a:p>
            <a:pPr algn="l">
              <a:buClrTx/>
              <a:buFont typeface="Symbol" pitchFamily="18" charset="2"/>
              <a:buNone/>
            </a:pPr>
            <a:r>
              <a:rPr lang="zh-CN" altLang="en-US" b="1" i="0">
                <a:solidFill>
                  <a:srgbClr val="333399"/>
                </a:solidFill>
                <a:latin typeface="Times New Roman" pitchFamily="18" charset="0"/>
              </a:rPr>
              <a:t>     </a:t>
            </a:r>
            <a:r>
              <a:rPr lang="en-US" altLang="zh-CN" b="1" i="0">
                <a:solidFill>
                  <a:srgbClr val="333399"/>
                </a:solidFill>
                <a:latin typeface="Times New Roman" pitchFamily="18" charset="0"/>
              </a:rPr>
              <a:t>3,5,2,6,10,8,9,7,11,4,15,12,13,16,20,18,21,19,17,14,1  </a:t>
            </a:r>
          </a:p>
        </p:txBody>
      </p:sp>
      <p:sp>
        <p:nvSpPr>
          <p:cNvPr id="28675" name="AutoShape 1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8676" name="AutoShape 1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8677" name="AutoShape 1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8678" name="AutoShape 1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8679" name="Text Box 19"/>
          <p:cNvSpPr txBox="1">
            <a:spLocks noChangeArrowheads="1"/>
          </p:cNvSpPr>
          <p:nvPr/>
        </p:nvSpPr>
        <p:spPr bwMode="auto">
          <a:xfrm>
            <a:off x="762000" y="106680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楷体_GB2312" pitchFamily="49" charset="-122"/>
              </a:rPr>
              <a:t> </a:t>
            </a:r>
            <a:r>
              <a:rPr lang="zh-CN" altLang="en-US" sz="2800" b="1" i="0">
                <a:solidFill>
                  <a:srgbClr val="333399"/>
                </a:solidFill>
                <a:latin typeface="楷体_GB2312" pitchFamily="49" charset="-122"/>
              </a:rPr>
              <a:t>基于</a:t>
            </a:r>
            <a:r>
              <a:rPr lang="zh-CN" altLang="en-US" sz="2800" b="1" i="0">
                <a:solidFill>
                  <a:srgbClr val="333399"/>
                </a:solidFill>
                <a:latin typeface="Times New Roman" pitchFamily="18" charset="0"/>
              </a:rPr>
              <a:t>树遍历的计算方法</a:t>
            </a:r>
            <a:r>
              <a:rPr lang="zh-CN" altLang="en-US" sz="2800" b="1" i="0">
                <a:latin typeface="楷体_GB2312" pitchFamily="49" charset="-122"/>
              </a:rPr>
              <a:t>举例</a:t>
            </a:r>
            <a:endParaRPr lang="zh-CN" altLang="en-US" sz="2800" b="1" i="0">
              <a:solidFill>
                <a:srgbClr val="333399"/>
              </a:solidFill>
              <a:latin typeface="楷体_GB2312" pitchFamily="49" charset="-122"/>
            </a:endParaRPr>
          </a:p>
        </p:txBody>
      </p:sp>
      <p:sp>
        <p:nvSpPr>
          <p:cNvPr id="28680" name="Rectangle 123"/>
          <p:cNvSpPr>
            <a:spLocks noChangeArrowheads="1"/>
          </p:cNvSpPr>
          <p:nvPr/>
        </p:nvSpPr>
        <p:spPr bwMode="auto">
          <a:xfrm>
            <a:off x="2443163" y="4589463"/>
            <a:ext cx="354012"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8681" name="Rectangle 124"/>
          <p:cNvSpPr>
            <a:spLocks noChangeArrowheads="1"/>
          </p:cNvSpPr>
          <p:nvPr/>
        </p:nvSpPr>
        <p:spPr bwMode="auto">
          <a:xfrm>
            <a:off x="3162300" y="4003675"/>
            <a:ext cx="3429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8682" name="Line 125"/>
          <p:cNvSpPr>
            <a:spLocks noChangeShapeType="1"/>
          </p:cNvSpPr>
          <p:nvPr/>
        </p:nvSpPr>
        <p:spPr bwMode="auto">
          <a:xfrm flipH="1" flipV="1">
            <a:off x="3505200" y="4267200"/>
            <a:ext cx="457200" cy="449263"/>
          </a:xfrm>
          <a:prstGeom prst="line">
            <a:avLst/>
          </a:prstGeom>
          <a:noFill/>
          <a:ln w="9525">
            <a:solidFill>
              <a:srgbClr val="000080"/>
            </a:solidFill>
            <a:round/>
            <a:headEnd/>
            <a:tailEnd/>
          </a:ln>
        </p:spPr>
        <p:txBody>
          <a:bodyPr>
            <a:spAutoFit/>
          </a:bodyPr>
          <a:lstStyle/>
          <a:p>
            <a:endParaRPr lang="zh-CN" altLang="en-US"/>
          </a:p>
        </p:txBody>
      </p:sp>
      <p:sp>
        <p:nvSpPr>
          <p:cNvPr id="28683" name="Line 126"/>
          <p:cNvSpPr>
            <a:spLocks noChangeShapeType="1"/>
          </p:cNvSpPr>
          <p:nvPr/>
        </p:nvSpPr>
        <p:spPr bwMode="auto">
          <a:xfrm flipV="1">
            <a:off x="2819400" y="4267200"/>
            <a:ext cx="381000" cy="374650"/>
          </a:xfrm>
          <a:prstGeom prst="line">
            <a:avLst/>
          </a:prstGeom>
          <a:noFill/>
          <a:ln w="9525">
            <a:solidFill>
              <a:srgbClr val="000080"/>
            </a:solidFill>
            <a:round/>
            <a:headEnd/>
            <a:tailEnd/>
          </a:ln>
        </p:spPr>
        <p:txBody>
          <a:bodyPr>
            <a:spAutoFit/>
          </a:bodyPr>
          <a:lstStyle/>
          <a:p>
            <a:endParaRPr lang="zh-CN" altLang="en-US"/>
          </a:p>
        </p:txBody>
      </p:sp>
      <p:sp>
        <p:nvSpPr>
          <p:cNvPr id="28684" name="Line 127"/>
          <p:cNvSpPr>
            <a:spLocks noChangeShapeType="1"/>
          </p:cNvSpPr>
          <p:nvPr/>
        </p:nvSpPr>
        <p:spPr bwMode="auto">
          <a:xfrm flipV="1">
            <a:off x="2133600" y="4876800"/>
            <a:ext cx="381000" cy="374650"/>
          </a:xfrm>
          <a:prstGeom prst="line">
            <a:avLst/>
          </a:prstGeom>
          <a:noFill/>
          <a:ln w="9525">
            <a:solidFill>
              <a:srgbClr val="000080"/>
            </a:solidFill>
            <a:round/>
            <a:headEnd/>
            <a:tailEnd/>
          </a:ln>
        </p:spPr>
        <p:txBody>
          <a:bodyPr>
            <a:spAutoFit/>
          </a:bodyPr>
          <a:lstStyle/>
          <a:p>
            <a:endParaRPr lang="zh-CN" altLang="en-US"/>
          </a:p>
        </p:txBody>
      </p:sp>
      <p:sp>
        <p:nvSpPr>
          <p:cNvPr id="28685" name="Rectangle 128"/>
          <p:cNvSpPr>
            <a:spLocks noChangeArrowheads="1"/>
          </p:cNvSpPr>
          <p:nvPr/>
        </p:nvSpPr>
        <p:spPr bwMode="auto">
          <a:xfrm>
            <a:off x="4768850" y="3429000"/>
            <a:ext cx="41275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N</a:t>
            </a:r>
          </a:p>
        </p:txBody>
      </p:sp>
      <p:sp>
        <p:nvSpPr>
          <p:cNvPr id="28686" name="Line 129"/>
          <p:cNvSpPr>
            <a:spLocks noChangeShapeType="1"/>
          </p:cNvSpPr>
          <p:nvPr/>
        </p:nvSpPr>
        <p:spPr bwMode="auto">
          <a:xfrm flipH="1" flipV="1">
            <a:off x="5105400" y="3733800"/>
            <a:ext cx="1447800" cy="523875"/>
          </a:xfrm>
          <a:prstGeom prst="line">
            <a:avLst/>
          </a:prstGeom>
          <a:noFill/>
          <a:ln w="9525">
            <a:solidFill>
              <a:srgbClr val="000080"/>
            </a:solidFill>
            <a:round/>
            <a:headEnd/>
            <a:tailEnd/>
          </a:ln>
        </p:spPr>
        <p:txBody>
          <a:bodyPr>
            <a:spAutoFit/>
          </a:bodyPr>
          <a:lstStyle/>
          <a:p>
            <a:endParaRPr lang="zh-CN" altLang="en-US"/>
          </a:p>
        </p:txBody>
      </p:sp>
      <p:sp>
        <p:nvSpPr>
          <p:cNvPr id="28687" name="Line 130"/>
          <p:cNvSpPr>
            <a:spLocks noChangeShapeType="1"/>
          </p:cNvSpPr>
          <p:nvPr/>
        </p:nvSpPr>
        <p:spPr bwMode="auto">
          <a:xfrm flipV="1">
            <a:off x="3522663" y="3733800"/>
            <a:ext cx="1277937" cy="407988"/>
          </a:xfrm>
          <a:prstGeom prst="line">
            <a:avLst/>
          </a:prstGeom>
          <a:noFill/>
          <a:ln w="9525">
            <a:solidFill>
              <a:srgbClr val="000080"/>
            </a:solidFill>
            <a:round/>
            <a:headEnd/>
            <a:tailEnd/>
          </a:ln>
        </p:spPr>
        <p:txBody>
          <a:bodyPr>
            <a:spAutoFit/>
          </a:bodyPr>
          <a:lstStyle/>
          <a:p>
            <a:endParaRPr lang="zh-CN" altLang="en-US"/>
          </a:p>
        </p:txBody>
      </p:sp>
      <p:sp>
        <p:nvSpPr>
          <p:cNvPr id="28688" name="Rectangle 131"/>
          <p:cNvSpPr>
            <a:spLocks noChangeArrowheads="1"/>
          </p:cNvSpPr>
          <p:nvPr/>
        </p:nvSpPr>
        <p:spPr bwMode="auto">
          <a:xfrm>
            <a:off x="6545263" y="4098925"/>
            <a:ext cx="3889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8689" name="Rectangle 132"/>
          <p:cNvSpPr>
            <a:spLocks noChangeArrowheads="1"/>
          </p:cNvSpPr>
          <p:nvPr/>
        </p:nvSpPr>
        <p:spPr bwMode="auto">
          <a:xfrm>
            <a:off x="3886200" y="46323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8690" name="Rectangle 133"/>
          <p:cNvSpPr>
            <a:spLocks noChangeArrowheads="1"/>
          </p:cNvSpPr>
          <p:nvPr/>
        </p:nvSpPr>
        <p:spPr bwMode="auto">
          <a:xfrm>
            <a:off x="3865563" y="5318125"/>
            <a:ext cx="3254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0</a:t>
            </a:r>
          </a:p>
        </p:txBody>
      </p:sp>
      <p:sp>
        <p:nvSpPr>
          <p:cNvPr id="28691" name="Line 134"/>
          <p:cNvSpPr>
            <a:spLocks noChangeShapeType="1"/>
          </p:cNvSpPr>
          <p:nvPr/>
        </p:nvSpPr>
        <p:spPr bwMode="auto">
          <a:xfrm flipV="1">
            <a:off x="4038600" y="4953000"/>
            <a:ext cx="1588" cy="374650"/>
          </a:xfrm>
          <a:prstGeom prst="line">
            <a:avLst/>
          </a:prstGeom>
          <a:noFill/>
          <a:ln w="9525">
            <a:solidFill>
              <a:srgbClr val="000080"/>
            </a:solidFill>
            <a:round/>
            <a:headEnd/>
            <a:tailEnd/>
          </a:ln>
        </p:spPr>
        <p:txBody>
          <a:bodyPr>
            <a:spAutoFit/>
          </a:bodyPr>
          <a:lstStyle/>
          <a:p>
            <a:endParaRPr lang="zh-CN" altLang="en-US"/>
          </a:p>
        </p:txBody>
      </p:sp>
      <p:sp>
        <p:nvSpPr>
          <p:cNvPr id="28692" name="Line 135"/>
          <p:cNvSpPr>
            <a:spLocks noChangeShapeType="1"/>
          </p:cNvSpPr>
          <p:nvPr/>
        </p:nvSpPr>
        <p:spPr bwMode="auto">
          <a:xfrm flipH="1" flipV="1">
            <a:off x="4948238" y="3733800"/>
            <a:ext cx="4762" cy="374650"/>
          </a:xfrm>
          <a:prstGeom prst="line">
            <a:avLst/>
          </a:prstGeom>
          <a:noFill/>
          <a:ln w="9525">
            <a:solidFill>
              <a:srgbClr val="000080"/>
            </a:solidFill>
            <a:round/>
            <a:headEnd/>
            <a:tailEnd/>
          </a:ln>
        </p:spPr>
        <p:txBody>
          <a:bodyPr>
            <a:spAutoFit/>
          </a:bodyPr>
          <a:lstStyle/>
          <a:p>
            <a:endParaRPr lang="zh-CN" altLang="en-US"/>
          </a:p>
        </p:txBody>
      </p:sp>
      <p:sp>
        <p:nvSpPr>
          <p:cNvPr id="28693" name="Rectangle 136"/>
          <p:cNvSpPr>
            <a:spLocks noChangeArrowheads="1"/>
          </p:cNvSpPr>
          <p:nvPr/>
        </p:nvSpPr>
        <p:spPr bwMode="auto">
          <a:xfrm>
            <a:off x="4800600" y="3886200"/>
            <a:ext cx="312738" cy="457200"/>
          </a:xfrm>
          <a:prstGeom prst="rect">
            <a:avLst/>
          </a:prstGeom>
          <a:noFill/>
          <a:ln w="9525">
            <a:noFill/>
            <a:miter lim="800000"/>
            <a:headEnd/>
            <a:tailEnd/>
          </a:ln>
        </p:spPr>
        <p:txBody>
          <a:bodyPr>
            <a:spAutoFit/>
          </a:bodyPr>
          <a:lstStyle/>
          <a:p>
            <a:pPr>
              <a:buClrTx/>
              <a:buFontTx/>
              <a:buNone/>
            </a:pPr>
            <a:r>
              <a:rPr lang="en-US" altLang="zh-CN" b="1">
                <a:solidFill>
                  <a:srgbClr val="333399"/>
                </a:solidFill>
              </a:rPr>
              <a:t>.</a:t>
            </a:r>
          </a:p>
        </p:txBody>
      </p:sp>
      <p:sp>
        <p:nvSpPr>
          <p:cNvPr id="28694" name="Rectangle 137"/>
          <p:cNvSpPr>
            <a:spLocks noChangeArrowheads="1"/>
          </p:cNvSpPr>
          <p:nvPr/>
        </p:nvSpPr>
        <p:spPr bwMode="auto">
          <a:xfrm>
            <a:off x="1828800" y="52419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8695" name="Rectangle 138"/>
          <p:cNvSpPr>
            <a:spLocks noChangeArrowheads="1"/>
          </p:cNvSpPr>
          <p:nvPr/>
        </p:nvSpPr>
        <p:spPr bwMode="auto">
          <a:xfrm>
            <a:off x="1828800" y="5927725"/>
            <a:ext cx="325438"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1</a:t>
            </a:r>
          </a:p>
        </p:txBody>
      </p:sp>
      <p:sp>
        <p:nvSpPr>
          <p:cNvPr id="28696" name="Line 139"/>
          <p:cNvSpPr>
            <a:spLocks noChangeShapeType="1"/>
          </p:cNvSpPr>
          <p:nvPr/>
        </p:nvSpPr>
        <p:spPr bwMode="auto">
          <a:xfrm flipV="1">
            <a:off x="2001838" y="5562600"/>
            <a:ext cx="1587" cy="374650"/>
          </a:xfrm>
          <a:prstGeom prst="line">
            <a:avLst/>
          </a:prstGeom>
          <a:noFill/>
          <a:ln w="9525">
            <a:solidFill>
              <a:srgbClr val="000080"/>
            </a:solidFill>
            <a:round/>
            <a:headEnd/>
            <a:tailEnd/>
          </a:ln>
        </p:spPr>
        <p:txBody>
          <a:bodyPr>
            <a:spAutoFit/>
          </a:bodyPr>
          <a:lstStyle/>
          <a:p>
            <a:endParaRPr lang="zh-CN" altLang="en-US"/>
          </a:p>
        </p:txBody>
      </p:sp>
      <p:sp>
        <p:nvSpPr>
          <p:cNvPr id="28697" name="Rectangle 140"/>
          <p:cNvSpPr>
            <a:spLocks noChangeArrowheads="1"/>
          </p:cNvSpPr>
          <p:nvPr/>
        </p:nvSpPr>
        <p:spPr bwMode="auto">
          <a:xfrm>
            <a:off x="5795963" y="4665663"/>
            <a:ext cx="354012"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8698" name="Line 141"/>
          <p:cNvSpPr>
            <a:spLocks noChangeShapeType="1"/>
          </p:cNvSpPr>
          <p:nvPr/>
        </p:nvSpPr>
        <p:spPr bwMode="auto">
          <a:xfrm flipH="1" flipV="1">
            <a:off x="6858000" y="4343400"/>
            <a:ext cx="457200" cy="449263"/>
          </a:xfrm>
          <a:prstGeom prst="line">
            <a:avLst/>
          </a:prstGeom>
          <a:noFill/>
          <a:ln w="9525">
            <a:solidFill>
              <a:srgbClr val="000080"/>
            </a:solidFill>
            <a:round/>
            <a:headEnd/>
            <a:tailEnd/>
          </a:ln>
        </p:spPr>
        <p:txBody>
          <a:bodyPr>
            <a:spAutoFit/>
          </a:bodyPr>
          <a:lstStyle/>
          <a:p>
            <a:endParaRPr lang="zh-CN" altLang="en-US"/>
          </a:p>
        </p:txBody>
      </p:sp>
      <p:sp>
        <p:nvSpPr>
          <p:cNvPr id="28699" name="Line 142"/>
          <p:cNvSpPr>
            <a:spLocks noChangeShapeType="1"/>
          </p:cNvSpPr>
          <p:nvPr/>
        </p:nvSpPr>
        <p:spPr bwMode="auto">
          <a:xfrm flipV="1">
            <a:off x="6135688" y="4343400"/>
            <a:ext cx="417512" cy="414338"/>
          </a:xfrm>
          <a:prstGeom prst="line">
            <a:avLst/>
          </a:prstGeom>
          <a:noFill/>
          <a:ln w="9525">
            <a:solidFill>
              <a:srgbClr val="000080"/>
            </a:solidFill>
            <a:round/>
            <a:headEnd/>
            <a:tailEnd/>
          </a:ln>
        </p:spPr>
        <p:txBody>
          <a:bodyPr>
            <a:spAutoFit/>
          </a:bodyPr>
          <a:lstStyle/>
          <a:p>
            <a:endParaRPr lang="zh-CN" altLang="en-US"/>
          </a:p>
        </p:txBody>
      </p:sp>
      <p:sp>
        <p:nvSpPr>
          <p:cNvPr id="28700" name="Line 143"/>
          <p:cNvSpPr>
            <a:spLocks noChangeShapeType="1"/>
          </p:cNvSpPr>
          <p:nvPr/>
        </p:nvSpPr>
        <p:spPr bwMode="auto">
          <a:xfrm flipV="1">
            <a:off x="5486400" y="4953000"/>
            <a:ext cx="381000" cy="374650"/>
          </a:xfrm>
          <a:prstGeom prst="line">
            <a:avLst/>
          </a:prstGeom>
          <a:noFill/>
          <a:ln w="9525">
            <a:solidFill>
              <a:srgbClr val="000080"/>
            </a:solidFill>
            <a:round/>
            <a:headEnd/>
            <a:tailEnd/>
          </a:ln>
        </p:spPr>
        <p:txBody>
          <a:bodyPr>
            <a:spAutoFit/>
          </a:bodyPr>
          <a:lstStyle/>
          <a:p>
            <a:endParaRPr lang="zh-CN" altLang="en-US"/>
          </a:p>
        </p:txBody>
      </p:sp>
      <p:sp>
        <p:nvSpPr>
          <p:cNvPr id="28701" name="Rectangle 144"/>
          <p:cNvSpPr>
            <a:spLocks noChangeArrowheads="1"/>
          </p:cNvSpPr>
          <p:nvPr/>
        </p:nvSpPr>
        <p:spPr bwMode="auto">
          <a:xfrm>
            <a:off x="7239000" y="47085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8702" name="Rectangle 145"/>
          <p:cNvSpPr>
            <a:spLocks noChangeArrowheads="1"/>
          </p:cNvSpPr>
          <p:nvPr/>
        </p:nvSpPr>
        <p:spPr bwMode="auto">
          <a:xfrm>
            <a:off x="7218363" y="5394325"/>
            <a:ext cx="3254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1</a:t>
            </a:r>
          </a:p>
        </p:txBody>
      </p:sp>
      <p:sp>
        <p:nvSpPr>
          <p:cNvPr id="28703" name="Line 146"/>
          <p:cNvSpPr>
            <a:spLocks noChangeShapeType="1"/>
          </p:cNvSpPr>
          <p:nvPr/>
        </p:nvSpPr>
        <p:spPr bwMode="auto">
          <a:xfrm flipV="1">
            <a:off x="7391400" y="5029200"/>
            <a:ext cx="1588" cy="374650"/>
          </a:xfrm>
          <a:prstGeom prst="line">
            <a:avLst/>
          </a:prstGeom>
          <a:noFill/>
          <a:ln w="9525">
            <a:solidFill>
              <a:srgbClr val="000080"/>
            </a:solidFill>
            <a:round/>
            <a:headEnd/>
            <a:tailEnd/>
          </a:ln>
        </p:spPr>
        <p:txBody>
          <a:bodyPr>
            <a:spAutoFit/>
          </a:bodyPr>
          <a:lstStyle/>
          <a:p>
            <a:endParaRPr lang="zh-CN" altLang="en-US"/>
          </a:p>
        </p:txBody>
      </p:sp>
      <p:sp>
        <p:nvSpPr>
          <p:cNvPr id="28704" name="Rectangle 147"/>
          <p:cNvSpPr>
            <a:spLocks noChangeArrowheads="1"/>
          </p:cNvSpPr>
          <p:nvPr/>
        </p:nvSpPr>
        <p:spPr bwMode="auto">
          <a:xfrm>
            <a:off x="5181600" y="53181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8705" name="Rectangle 148"/>
          <p:cNvSpPr>
            <a:spLocks noChangeArrowheads="1"/>
          </p:cNvSpPr>
          <p:nvPr/>
        </p:nvSpPr>
        <p:spPr bwMode="auto">
          <a:xfrm>
            <a:off x="5181600" y="6003925"/>
            <a:ext cx="325438"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0</a:t>
            </a:r>
          </a:p>
        </p:txBody>
      </p:sp>
      <p:sp>
        <p:nvSpPr>
          <p:cNvPr id="28706" name="Line 149"/>
          <p:cNvSpPr>
            <a:spLocks noChangeShapeType="1"/>
          </p:cNvSpPr>
          <p:nvPr/>
        </p:nvSpPr>
        <p:spPr bwMode="auto">
          <a:xfrm flipV="1">
            <a:off x="5354638" y="5638800"/>
            <a:ext cx="1587" cy="374650"/>
          </a:xfrm>
          <a:prstGeom prst="line">
            <a:avLst/>
          </a:prstGeom>
          <a:noFill/>
          <a:ln w="9525">
            <a:solidFill>
              <a:srgbClr val="000080"/>
            </a:solidFill>
            <a:round/>
            <a:headEnd/>
            <a:tailEnd/>
          </a:ln>
        </p:spPr>
        <p:txBody>
          <a:bodyPr>
            <a:spAutoFit/>
          </a:bodyPr>
          <a:lstStyle/>
          <a:p>
            <a:endParaRPr lang="zh-CN" altLang="en-US"/>
          </a:p>
        </p:txBody>
      </p:sp>
      <p:sp>
        <p:nvSpPr>
          <p:cNvPr id="28707" name="Rectangle 151"/>
          <p:cNvSpPr>
            <a:spLocks noChangeArrowheads="1"/>
          </p:cNvSpPr>
          <p:nvPr/>
        </p:nvSpPr>
        <p:spPr bwMode="auto">
          <a:xfrm>
            <a:off x="5257800" y="3048000"/>
            <a:ext cx="762000" cy="396875"/>
          </a:xfrm>
          <a:prstGeom prst="rect">
            <a:avLst/>
          </a:prstGeom>
          <a:noFill/>
          <a:ln w="9525" algn="ctr">
            <a:noFill/>
            <a:miter lim="800000"/>
            <a:headEnd/>
            <a:tailEnd/>
          </a:ln>
        </p:spPr>
        <p:txBody>
          <a:bodyPr>
            <a:spAutoFit/>
          </a:bodyPr>
          <a:lstStyle/>
          <a:p>
            <a:pPr algn="l"/>
            <a:r>
              <a:rPr kumimoji="0" lang="en-US" altLang="zh-CN" sz="2000"/>
              <a:t>1</a:t>
            </a:r>
            <a:r>
              <a:rPr kumimoji="0" lang="zh-CN" altLang="en-US" sz="2000"/>
              <a:t>：</a:t>
            </a:r>
            <a:r>
              <a:rPr lang="en-US" altLang="zh-CN" sz="2000"/>
              <a:t>v</a:t>
            </a:r>
            <a:endParaRPr lang="en-US" altLang="zh-CN"/>
          </a:p>
        </p:txBody>
      </p:sp>
      <p:sp>
        <p:nvSpPr>
          <p:cNvPr id="28708" name="Line 152"/>
          <p:cNvSpPr>
            <a:spLocks noChangeShapeType="1"/>
          </p:cNvSpPr>
          <p:nvPr/>
        </p:nvSpPr>
        <p:spPr bwMode="auto">
          <a:xfrm flipH="1">
            <a:off x="5029200" y="3271838"/>
            <a:ext cx="304800" cy="300037"/>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09" name="Rectangle 154"/>
          <p:cNvSpPr>
            <a:spLocks noChangeArrowheads="1"/>
          </p:cNvSpPr>
          <p:nvPr/>
        </p:nvSpPr>
        <p:spPr bwMode="auto">
          <a:xfrm>
            <a:off x="3810000" y="4011613"/>
            <a:ext cx="762000" cy="396875"/>
          </a:xfrm>
          <a:prstGeom prst="rect">
            <a:avLst/>
          </a:prstGeom>
          <a:noFill/>
          <a:ln w="9525" algn="ctr">
            <a:noFill/>
            <a:miter lim="800000"/>
            <a:headEnd/>
            <a:tailEnd/>
          </a:ln>
        </p:spPr>
        <p:txBody>
          <a:bodyPr>
            <a:spAutoFit/>
          </a:bodyPr>
          <a:lstStyle/>
          <a:p>
            <a:pPr algn="l"/>
            <a:r>
              <a:rPr kumimoji="0" lang="en-US" altLang="zh-CN" sz="2000"/>
              <a:t>4</a:t>
            </a:r>
            <a:r>
              <a:rPr kumimoji="0" lang="zh-CN" altLang="en-US" sz="2000"/>
              <a:t>：</a:t>
            </a:r>
            <a:r>
              <a:rPr lang="en-US" altLang="zh-CN" sz="2000"/>
              <a:t>v</a:t>
            </a:r>
            <a:endParaRPr lang="en-US" altLang="zh-CN"/>
          </a:p>
        </p:txBody>
      </p:sp>
      <p:sp>
        <p:nvSpPr>
          <p:cNvPr id="28710" name="Rectangle 155"/>
          <p:cNvSpPr>
            <a:spLocks noChangeArrowheads="1"/>
          </p:cNvSpPr>
          <p:nvPr/>
        </p:nvSpPr>
        <p:spPr bwMode="auto">
          <a:xfrm>
            <a:off x="3048000" y="3352800"/>
            <a:ext cx="685800" cy="396875"/>
          </a:xfrm>
          <a:prstGeom prst="rect">
            <a:avLst/>
          </a:prstGeom>
          <a:noFill/>
          <a:ln w="9525" algn="ctr">
            <a:noFill/>
            <a:miter lim="800000"/>
            <a:headEnd/>
            <a:tailEnd/>
          </a:ln>
        </p:spPr>
        <p:txBody>
          <a:bodyPr>
            <a:spAutoFit/>
          </a:bodyPr>
          <a:lstStyle/>
          <a:p>
            <a:pPr algn="l"/>
            <a:r>
              <a:rPr kumimoji="0" lang="en-US" altLang="zh-CN" sz="2000"/>
              <a:t>3</a:t>
            </a:r>
            <a:r>
              <a:rPr kumimoji="0" lang="zh-CN" altLang="en-US" sz="2000"/>
              <a:t>：</a:t>
            </a:r>
            <a:r>
              <a:rPr lang="en-US" altLang="zh-CN" sz="2000"/>
              <a:t>f</a:t>
            </a:r>
            <a:endParaRPr lang="en-US" altLang="zh-CN"/>
          </a:p>
        </p:txBody>
      </p:sp>
      <p:sp>
        <p:nvSpPr>
          <p:cNvPr id="28711" name="Rectangle 156"/>
          <p:cNvSpPr>
            <a:spLocks noChangeArrowheads="1"/>
          </p:cNvSpPr>
          <p:nvPr/>
        </p:nvSpPr>
        <p:spPr bwMode="auto">
          <a:xfrm>
            <a:off x="2209800" y="3952875"/>
            <a:ext cx="685800" cy="396875"/>
          </a:xfrm>
          <a:prstGeom prst="rect">
            <a:avLst/>
          </a:prstGeom>
          <a:noFill/>
          <a:ln w="9525" algn="ctr">
            <a:noFill/>
            <a:miter lim="800000"/>
            <a:headEnd/>
            <a:tailEnd/>
          </a:ln>
        </p:spPr>
        <p:txBody>
          <a:bodyPr>
            <a:spAutoFit/>
          </a:bodyPr>
          <a:lstStyle/>
          <a:p>
            <a:pPr algn="l"/>
            <a:r>
              <a:rPr kumimoji="0" lang="en-US" altLang="zh-CN" sz="2000"/>
              <a:t>2</a:t>
            </a:r>
            <a:r>
              <a:rPr kumimoji="0" lang="zh-CN" altLang="en-US" sz="2000"/>
              <a:t>：</a:t>
            </a:r>
            <a:r>
              <a:rPr kumimoji="0" lang="en-US" altLang="zh-CN" sz="2000"/>
              <a:t>l</a:t>
            </a:r>
            <a:endParaRPr lang="en-US" altLang="zh-CN"/>
          </a:p>
        </p:txBody>
      </p:sp>
      <p:sp>
        <p:nvSpPr>
          <p:cNvPr id="28712" name="Line 157"/>
          <p:cNvSpPr>
            <a:spLocks noChangeShapeType="1"/>
          </p:cNvSpPr>
          <p:nvPr/>
        </p:nvSpPr>
        <p:spPr bwMode="auto">
          <a:xfrm>
            <a:off x="3352800" y="3652838"/>
            <a:ext cx="0" cy="37465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13" name="Line 158"/>
          <p:cNvSpPr>
            <a:spLocks noChangeShapeType="1"/>
          </p:cNvSpPr>
          <p:nvPr/>
        </p:nvSpPr>
        <p:spPr bwMode="auto">
          <a:xfrm>
            <a:off x="2819400" y="4176713"/>
            <a:ext cx="38100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14" name="Line 159"/>
          <p:cNvSpPr>
            <a:spLocks noChangeShapeType="1"/>
          </p:cNvSpPr>
          <p:nvPr/>
        </p:nvSpPr>
        <p:spPr bwMode="auto">
          <a:xfrm>
            <a:off x="3505200" y="4176713"/>
            <a:ext cx="38100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15" name="Rectangle 161"/>
          <p:cNvSpPr>
            <a:spLocks noChangeArrowheads="1"/>
          </p:cNvSpPr>
          <p:nvPr/>
        </p:nvSpPr>
        <p:spPr bwMode="auto">
          <a:xfrm>
            <a:off x="1524000" y="4556125"/>
            <a:ext cx="685800" cy="396875"/>
          </a:xfrm>
          <a:prstGeom prst="rect">
            <a:avLst/>
          </a:prstGeom>
          <a:noFill/>
          <a:ln w="9525" algn="ctr">
            <a:noFill/>
            <a:miter lim="800000"/>
            <a:headEnd/>
            <a:tailEnd/>
          </a:ln>
        </p:spPr>
        <p:txBody>
          <a:bodyPr>
            <a:spAutoFit/>
          </a:bodyPr>
          <a:lstStyle/>
          <a:p>
            <a:pPr algn="l"/>
            <a:r>
              <a:rPr kumimoji="0" lang="en-US" altLang="zh-CN" sz="2000"/>
              <a:t>5</a:t>
            </a:r>
            <a:r>
              <a:rPr kumimoji="0" lang="zh-CN" altLang="en-US" sz="2000"/>
              <a:t>：</a:t>
            </a:r>
            <a:r>
              <a:rPr kumimoji="0" lang="en-US" altLang="zh-CN" sz="2000"/>
              <a:t>l</a:t>
            </a:r>
            <a:endParaRPr lang="en-US" altLang="zh-CN"/>
          </a:p>
        </p:txBody>
      </p:sp>
      <p:sp>
        <p:nvSpPr>
          <p:cNvPr id="28716" name="Rectangle 162"/>
          <p:cNvSpPr>
            <a:spLocks noChangeArrowheads="1"/>
          </p:cNvSpPr>
          <p:nvPr/>
        </p:nvSpPr>
        <p:spPr bwMode="auto">
          <a:xfrm>
            <a:off x="2895600" y="4572000"/>
            <a:ext cx="685800" cy="396875"/>
          </a:xfrm>
          <a:prstGeom prst="rect">
            <a:avLst/>
          </a:prstGeom>
          <a:noFill/>
          <a:ln w="9525" algn="ctr">
            <a:noFill/>
            <a:miter lim="800000"/>
            <a:headEnd/>
            <a:tailEnd/>
          </a:ln>
        </p:spPr>
        <p:txBody>
          <a:bodyPr>
            <a:spAutoFit/>
          </a:bodyPr>
          <a:lstStyle/>
          <a:p>
            <a:pPr algn="l"/>
            <a:r>
              <a:rPr kumimoji="0" lang="en-US" altLang="zh-CN" sz="2000"/>
              <a:t>6</a:t>
            </a:r>
            <a:r>
              <a:rPr kumimoji="0" lang="zh-CN" altLang="en-US" sz="2000"/>
              <a:t>：</a:t>
            </a:r>
            <a:r>
              <a:rPr lang="en-US" altLang="zh-CN" sz="2000"/>
              <a:t>f</a:t>
            </a:r>
            <a:endParaRPr lang="en-US" altLang="zh-CN"/>
          </a:p>
        </p:txBody>
      </p:sp>
      <p:sp>
        <p:nvSpPr>
          <p:cNvPr id="28717" name="Rectangle 163"/>
          <p:cNvSpPr>
            <a:spLocks noChangeArrowheads="1"/>
          </p:cNvSpPr>
          <p:nvPr/>
        </p:nvSpPr>
        <p:spPr bwMode="auto">
          <a:xfrm>
            <a:off x="2743200" y="5021263"/>
            <a:ext cx="762000" cy="396875"/>
          </a:xfrm>
          <a:prstGeom prst="rect">
            <a:avLst/>
          </a:prstGeom>
          <a:noFill/>
          <a:ln w="9525" algn="ctr">
            <a:noFill/>
            <a:miter lim="800000"/>
            <a:headEnd/>
            <a:tailEnd/>
          </a:ln>
        </p:spPr>
        <p:txBody>
          <a:bodyPr>
            <a:spAutoFit/>
          </a:bodyPr>
          <a:lstStyle/>
          <a:p>
            <a:pPr algn="l"/>
            <a:r>
              <a:rPr kumimoji="0" lang="en-US" altLang="zh-CN" sz="2000"/>
              <a:t>7</a:t>
            </a:r>
            <a:r>
              <a:rPr kumimoji="0" lang="zh-CN" altLang="en-US" sz="2000"/>
              <a:t>：</a:t>
            </a:r>
            <a:r>
              <a:rPr lang="en-US" altLang="zh-CN" sz="2000"/>
              <a:t>v</a:t>
            </a:r>
            <a:endParaRPr lang="en-US" altLang="zh-CN"/>
          </a:p>
        </p:txBody>
      </p:sp>
      <p:sp>
        <p:nvSpPr>
          <p:cNvPr id="28718" name="Line 164"/>
          <p:cNvSpPr>
            <a:spLocks noChangeShapeType="1"/>
          </p:cNvSpPr>
          <p:nvPr/>
        </p:nvSpPr>
        <p:spPr bwMode="auto">
          <a:xfrm>
            <a:off x="2133600" y="4721225"/>
            <a:ext cx="38100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19" name="Line 165"/>
          <p:cNvSpPr>
            <a:spLocks noChangeShapeType="1"/>
          </p:cNvSpPr>
          <p:nvPr/>
        </p:nvSpPr>
        <p:spPr bwMode="auto">
          <a:xfrm>
            <a:off x="2743200" y="4721225"/>
            <a:ext cx="15240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20" name="Line 166"/>
          <p:cNvSpPr>
            <a:spLocks noChangeShapeType="1"/>
          </p:cNvSpPr>
          <p:nvPr/>
        </p:nvSpPr>
        <p:spPr bwMode="auto">
          <a:xfrm>
            <a:off x="2743200" y="4872038"/>
            <a:ext cx="228600" cy="223837"/>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21" name="Rectangle 168"/>
          <p:cNvSpPr>
            <a:spLocks noChangeArrowheads="1"/>
          </p:cNvSpPr>
          <p:nvPr/>
        </p:nvSpPr>
        <p:spPr bwMode="auto">
          <a:xfrm>
            <a:off x="914400" y="5241925"/>
            <a:ext cx="685800" cy="396875"/>
          </a:xfrm>
          <a:prstGeom prst="rect">
            <a:avLst/>
          </a:prstGeom>
          <a:noFill/>
          <a:ln w="9525" algn="ctr">
            <a:noFill/>
            <a:miter lim="800000"/>
            <a:headEnd/>
            <a:tailEnd/>
          </a:ln>
        </p:spPr>
        <p:txBody>
          <a:bodyPr>
            <a:spAutoFit/>
          </a:bodyPr>
          <a:lstStyle/>
          <a:p>
            <a:pPr algn="l"/>
            <a:r>
              <a:rPr kumimoji="0" lang="en-US" altLang="zh-CN" sz="2000"/>
              <a:t>8</a:t>
            </a:r>
            <a:r>
              <a:rPr kumimoji="0" lang="zh-CN" altLang="en-US" sz="2000"/>
              <a:t>：</a:t>
            </a:r>
            <a:r>
              <a:rPr lang="en-US" altLang="zh-CN" sz="2000"/>
              <a:t>f</a:t>
            </a:r>
            <a:endParaRPr lang="en-US" altLang="zh-CN"/>
          </a:p>
        </p:txBody>
      </p:sp>
      <p:sp>
        <p:nvSpPr>
          <p:cNvPr id="28722" name="Rectangle 169"/>
          <p:cNvSpPr>
            <a:spLocks noChangeArrowheads="1"/>
          </p:cNvSpPr>
          <p:nvPr/>
        </p:nvSpPr>
        <p:spPr bwMode="auto">
          <a:xfrm>
            <a:off x="2286000" y="5541963"/>
            <a:ext cx="914400" cy="396875"/>
          </a:xfrm>
          <a:prstGeom prst="rect">
            <a:avLst/>
          </a:prstGeom>
          <a:noFill/>
          <a:ln w="9525" algn="ctr">
            <a:noFill/>
            <a:miter lim="800000"/>
            <a:headEnd/>
            <a:tailEnd/>
          </a:ln>
        </p:spPr>
        <p:txBody>
          <a:bodyPr>
            <a:spAutoFit/>
          </a:bodyPr>
          <a:lstStyle/>
          <a:p>
            <a:pPr algn="l"/>
            <a:r>
              <a:rPr kumimoji="0" lang="en-US" altLang="zh-CN" sz="2000"/>
              <a:t>9</a:t>
            </a:r>
            <a:r>
              <a:rPr kumimoji="0" lang="zh-CN" altLang="en-US" sz="2000"/>
              <a:t>：</a:t>
            </a:r>
            <a:r>
              <a:rPr lang="en-US" altLang="zh-CN" sz="2000"/>
              <a:t>v</a:t>
            </a:r>
            <a:endParaRPr lang="en-US" altLang="zh-CN"/>
          </a:p>
        </p:txBody>
      </p:sp>
      <p:sp>
        <p:nvSpPr>
          <p:cNvPr id="28723" name="Line 170"/>
          <p:cNvSpPr>
            <a:spLocks noChangeShapeType="1"/>
          </p:cNvSpPr>
          <p:nvPr/>
        </p:nvSpPr>
        <p:spPr bwMode="auto">
          <a:xfrm>
            <a:off x="1524000" y="5407025"/>
            <a:ext cx="38100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24" name="Line 171"/>
          <p:cNvSpPr>
            <a:spLocks noChangeShapeType="1"/>
          </p:cNvSpPr>
          <p:nvPr/>
        </p:nvSpPr>
        <p:spPr bwMode="auto">
          <a:xfrm>
            <a:off x="2133600" y="5407025"/>
            <a:ext cx="228600" cy="225425"/>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25" name="Rectangle 173"/>
          <p:cNvSpPr>
            <a:spLocks noChangeArrowheads="1"/>
          </p:cNvSpPr>
          <p:nvPr/>
        </p:nvSpPr>
        <p:spPr bwMode="auto">
          <a:xfrm>
            <a:off x="4343400" y="4327525"/>
            <a:ext cx="838200" cy="396875"/>
          </a:xfrm>
          <a:prstGeom prst="rect">
            <a:avLst/>
          </a:prstGeom>
          <a:noFill/>
          <a:ln w="9525" algn="ctr">
            <a:noFill/>
            <a:miter lim="800000"/>
            <a:headEnd/>
            <a:tailEnd/>
          </a:ln>
        </p:spPr>
        <p:txBody>
          <a:bodyPr>
            <a:spAutoFit/>
          </a:bodyPr>
          <a:lstStyle/>
          <a:p>
            <a:pPr algn="l"/>
            <a:r>
              <a:rPr kumimoji="0" lang="en-US" altLang="zh-CN" sz="2000"/>
              <a:t>10</a:t>
            </a:r>
            <a:r>
              <a:rPr kumimoji="0" lang="zh-CN" altLang="en-US" sz="2000"/>
              <a:t>：</a:t>
            </a:r>
            <a:r>
              <a:rPr lang="en-US" altLang="zh-CN" sz="2000"/>
              <a:t>f</a:t>
            </a:r>
            <a:endParaRPr lang="en-US" altLang="zh-CN"/>
          </a:p>
        </p:txBody>
      </p:sp>
      <p:sp>
        <p:nvSpPr>
          <p:cNvPr id="28726" name="Rectangle 174"/>
          <p:cNvSpPr>
            <a:spLocks noChangeArrowheads="1"/>
          </p:cNvSpPr>
          <p:nvPr/>
        </p:nvSpPr>
        <p:spPr bwMode="auto">
          <a:xfrm>
            <a:off x="4038600" y="5016500"/>
            <a:ext cx="914400" cy="396875"/>
          </a:xfrm>
          <a:prstGeom prst="rect">
            <a:avLst/>
          </a:prstGeom>
          <a:noFill/>
          <a:ln w="9525" algn="ctr">
            <a:noFill/>
            <a:miter lim="800000"/>
            <a:headEnd/>
            <a:tailEnd/>
          </a:ln>
        </p:spPr>
        <p:txBody>
          <a:bodyPr>
            <a:spAutoFit/>
          </a:bodyPr>
          <a:lstStyle/>
          <a:p>
            <a:pPr algn="l"/>
            <a:r>
              <a:rPr kumimoji="0" lang="en-US" altLang="zh-CN" sz="2000"/>
              <a:t>11</a:t>
            </a:r>
            <a:r>
              <a:rPr kumimoji="0" lang="zh-CN" altLang="en-US" sz="2000"/>
              <a:t>：</a:t>
            </a:r>
            <a:r>
              <a:rPr lang="en-US" altLang="zh-CN" sz="2000"/>
              <a:t>v</a:t>
            </a:r>
            <a:endParaRPr lang="en-US" altLang="zh-CN"/>
          </a:p>
        </p:txBody>
      </p:sp>
      <p:sp>
        <p:nvSpPr>
          <p:cNvPr id="28727" name="Line 175"/>
          <p:cNvSpPr>
            <a:spLocks noChangeShapeType="1"/>
          </p:cNvSpPr>
          <p:nvPr/>
        </p:nvSpPr>
        <p:spPr bwMode="auto">
          <a:xfrm flipH="1">
            <a:off x="4191000" y="4567238"/>
            <a:ext cx="228600" cy="225425"/>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28" name="Line 176"/>
          <p:cNvSpPr>
            <a:spLocks noChangeShapeType="1"/>
          </p:cNvSpPr>
          <p:nvPr/>
        </p:nvSpPr>
        <p:spPr bwMode="auto">
          <a:xfrm>
            <a:off x="4191000" y="4867275"/>
            <a:ext cx="228600" cy="225425"/>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29" name="Rectangle 178"/>
          <p:cNvSpPr>
            <a:spLocks noChangeArrowheads="1"/>
          </p:cNvSpPr>
          <p:nvPr/>
        </p:nvSpPr>
        <p:spPr bwMode="auto">
          <a:xfrm>
            <a:off x="4191000" y="5697538"/>
            <a:ext cx="838200" cy="396875"/>
          </a:xfrm>
          <a:prstGeom prst="rect">
            <a:avLst/>
          </a:prstGeom>
          <a:noFill/>
          <a:ln w="9525" algn="ctr">
            <a:noFill/>
            <a:miter lim="800000"/>
            <a:headEnd/>
            <a:tailEnd/>
          </a:ln>
        </p:spPr>
        <p:txBody>
          <a:bodyPr>
            <a:spAutoFit/>
          </a:bodyPr>
          <a:lstStyle/>
          <a:p>
            <a:pPr algn="l"/>
            <a:r>
              <a:rPr kumimoji="0" lang="en-US" altLang="zh-CN" sz="2000"/>
              <a:t>18</a:t>
            </a:r>
            <a:r>
              <a:rPr kumimoji="0" lang="zh-CN" altLang="en-US" sz="2000"/>
              <a:t>：</a:t>
            </a:r>
            <a:r>
              <a:rPr lang="en-US" altLang="zh-CN" sz="2000"/>
              <a:t>f</a:t>
            </a:r>
            <a:endParaRPr lang="en-US" altLang="zh-CN"/>
          </a:p>
        </p:txBody>
      </p:sp>
      <p:sp>
        <p:nvSpPr>
          <p:cNvPr id="28730" name="Rectangle 179"/>
          <p:cNvSpPr>
            <a:spLocks noChangeArrowheads="1"/>
          </p:cNvSpPr>
          <p:nvPr/>
        </p:nvSpPr>
        <p:spPr bwMode="auto">
          <a:xfrm>
            <a:off x="5638800" y="5711825"/>
            <a:ext cx="914400" cy="396875"/>
          </a:xfrm>
          <a:prstGeom prst="rect">
            <a:avLst/>
          </a:prstGeom>
          <a:noFill/>
          <a:ln w="9525" algn="ctr">
            <a:noFill/>
            <a:miter lim="800000"/>
            <a:headEnd/>
            <a:tailEnd/>
          </a:ln>
        </p:spPr>
        <p:txBody>
          <a:bodyPr>
            <a:spAutoFit/>
          </a:bodyPr>
          <a:lstStyle/>
          <a:p>
            <a:pPr algn="l"/>
            <a:r>
              <a:rPr kumimoji="0" lang="en-US" altLang="zh-CN" sz="2000"/>
              <a:t>19</a:t>
            </a:r>
            <a:r>
              <a:rPr kumimoji="0" lang="zh-CN" altLang="en-US" sz="2000"/>
              <a:t>：</a:t>
            </a:r>
            <a:r>
              <a:rPr lang="en-US" altLang="zh-CN" sz="2000"/>
              <a:t>v</a:t>
            </a:r>
            <a:endParaRPr lang="en-US" altLang="zh-CN"/>
          </a:p>
        </p:txBody>
      </p:sp>
      <p:sp>
        <p:nvSpPr>
          <p:cNvPr id="28731" name="Line 180"/>
          <p:cNvSpPr>
            <a:spLocks noChangeShapeType="1"/>
          </p:cNvSpPr>
          <p:nvPr/>
        </p:nvSpPr>
        <p:spPr bwMode="auto">
          <a:xfrm flipH="1">
            <a:off x="4953000" y="5562600"/>
            <a:ext cx="228600" cy="225425"/>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32" name="Line 181"/>
          <p:cNvSpPr>
            <a:spLocks noChangeShapeType="1"/>
          </p:cNvSpPr>
          <p:nvPr/>
        </p:nvSpPr>
        <p:spPr bwMode="auto">
          <a:xfrm>
            <a:off x="5486400" y="5562600"/>
            <a:ext cx="228600" cy="225425"/>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33" name="Rectangle 183"/>
          <p:cNvSpPr>
            <a:spLocks noChangeArrowheads="1"/>
          </p:cNvSpPr>
          <p:nvPr/>
        </p:nvSpPr>
        <p:spPr bwMode="auto">
          <a:xfrm>
            <a:off x="4724400" y="4632325"/>
            <a:ext cx="838200" cy="396875"/>
          </a:xfrm>
          <a:prstGeom prst="rect">
            <a:avLst/>
          </a:prstGeom>
          <a:noFill/>
          <a:ln w="9525" algn="ctr">
            <a:noFill/>
            <a:miter lim="800000"/>
            <a:headEnd/>
            <a:tailEnd/>
          </a:ln>
        </p:spPr>
        <p:txBody>
          <a:bodyPr>
            <a:spAutoFit/>
          </a:bodyPr>
          <a:lstStyle/>
          <a:p>
            <a:pPr algn="l"/>
            <a:r>
              <a:rPr kumimoji="0" lang="en-US" altLang="zh-CN" sz="2000"/>
              <a:t>15</a:t>
            </a:r>
            <a:r>
              <a:rPr kumimoji="0" lang="zh-CN" altLang="en-US" sz="2000"/>
              <a:t>：</a:t>
            </a:r>
            <a:r>
              <a:rPr lang="en-US" altLang="zh-CN" sz="2000"/>
              <a:t>l</a:t>
            </a:r>
            <a:endParaRPr lang="en-US" altLang="zh-CN"/>
          </a:p>
        </p:txBody>
      </p:sp>
      <p:sp>
        <p:nvSpPr>
          <p:cNvPr id="28734" name="Rectangle 184"/>
          <p:cNvSpPr>
            <a:spLocks noChangeArrowheads="1"/>
          </p:cNvSpPr>
          <p:nvPr/>
        </p:nvSpPr>
        <p:spPr bwMode="auto">
          <a:xfrm>
            <a:off x="6248400" y="4419600"/>
            <a:ext cx="838200" cy="396875"/>
          </a:xfrm>
          <a:prstGeom prst="rect">
            <a:avLst/>
          </a:prstGeom>
          <a:noFill/>
          <a:ln w="9525" algn="ctr">
            <a:noFill/>
            <a:miter lim="800000"/>
            <a:headEnd/>
            <a:tailEnd/>
          </a:ln>
        </p:spPr>
        <p:txBody>
          <a:bodyPr>
            <a:spAutoFit/>
          </a:bodyPr>
          <a:lstStyle/>
          <a:p>
            <a:pPr algn="l"/>
            <a:r>
              <a:rPr kumimoji="0" lang="en-US" altLang="zh-CN" sz="2000"/>
              <a:t>16</a:t>
            </a:r>
            <a:r>
              <a:rPr kumimoji="0" lang="zh-CN" altLang="en-US" sz="2000"/>
              <a:t>：</a:t>
            </a:r>
            <a:r>
              <a:rPr lang="en-US" altLang="zh-CN" sz="2000"/>
              <a:t>f</a:t>
            </a:r>
            <a:endParaRPr lang="en-US" altLang="zh-CN"/>
          </a:p>
        </p:txBody>
      </p:sp>
      <p:sp>
        <p:nvSpPr>
          <p:cNvPr id="28735" name="Rectangle 185"/>
          <p:cNvSpPr>
            <a:spLocks noChangeArrowheads="1"/>
          </p:cNvSpPr>
          <p:nvPr/>
        </p:nvSpPr>
        <p:spPr bwMode="auto">
          <a:xfrm>
            <a:off x="5943600" y="5097463"/>
            <a:ext cx="914400" cy="396875"/>
          </a:xfrm>
          <a:prstGeom prst="rect">
            <a:avLst/>
          </a:prstGeom>
          <a:noFill/>
          <a:ln w="9525" algn="ctr">
            <a:noFill/>
            <a:miter lim="800000"/>
            <a:headEnd/>
            <a:tailEnd/>
          </a:ln>
        </p:spPr>
        <p:txBody>
          <a:bodyPr>
            <a:spAutoFit/>
          </a:bodyPr>
          <a:lstStyle/>
          <a:p>
            <a:pPr algn="l"/>
            <a:r>
              <a:rPr kumimoji="0" lang="en-US" altLang="zh-CN" sz="2000"/>
              <a:t>17</a:t>
            </a:r>
            <a:r>
              <a:rPr kumimoji="0" lang="zh-CN" altLang="en-US" sz="2000"/>
              <a:t>：</a:t>
            </a:r>
            <a:r>
              <a:rPr lang="en-US" altLang="zh-CN" sz="2000"/>
              <a:t>v</a:t>
            </a:r>
            <a:endParaRPr lang="en-US" altLang="zh-CN"/>
          </a:p>
        </p:txBody>
      </p:sp>
      <p:sp>
        <p:nvSpPr>
          <p:cNvPr id="28736" name="Line 186"/>
          <p:cNvSpPr>
            <a:spLocks noChangeShapeType="1"/>
          </p:cNvSpPr>
          <p:nvPr/>
        </p:nvSpPr>
        <p:spPr bwMode="auto">
          <a:xfrm>
            <a:off x="5486400" y="4797425"/>
            <a:ext cx="38100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37" name="Line 187"/>
          <p:cNvSpPr>
            <a:spLocks noChangeShapeType="1"/>
          </p:cNvSpPr>
          <p:nvPr/>
        </p:nvSpPr>
        <p:spPr bwMode="auto">
          <a:xfrm>
            <a:off x="6096000" y="4797425"/>
            <a:ext cx="30480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38" name="Line 188"/>
          <p:cNvSpPr>
            <a:spLocks noChangeShapeType="1"/>
          </p:cNvSpPr>
          <p:nvPr/>
        </p:nvSpPr>
        <p:spPr bwMode="auto">
          <a:xfrm>
            <a:off x="6096000" y="4948238"/>
            <a:ext cx="228600" cy="223837"/>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39" name="Rectangle 190"/>
          <p:cNvSpPr>
            <a:spLocks noChangeArrowheads="1"/>
          </p:cNvSpPr>
          <p:nvPr/>
        </p:nvSpPr>
        <p:spPr bwMode="auto">
          <a:xfrm>
            <a:off x="5334000" y="4022725"/>
            <a:ext cx="838200" cy="396875"/>
          </a:xfrm>
          <a:prstGeom prst="rect">
            <a:avLst/>
          </a:prstGeom>
          <a:noFill/>
          <a:ln w="9525" algn="ctr">
            <a:noFill/>
            <a:miter lim="800000"/>
            <a:headEnd/>
            <a:tailEnd/>
          </a:ln>
        </p:spPr>
        <p:txBody>
          <a:bodyPr>
            <a:spAutoFit/>
          </a:bodyPr>
          <a:lstStyle/>
          <a:p>
            <a:pPr algn="l"/>
            <a:r>
              <a:rPr kumimoji="0" lang="en-US" altLang="zh-CN" sz="2000"/>
              <a:t>12</a:t>
            </a:r>
            <a:r>
              <a:rPr kumimoji="0" lang="zh-CN" altLang="en-US" sz="2000"/>
              <a:t>：</a:t>
            </a:r>
            <a:r>
              <a:rPr kumimoji="0" lang="en-US" altLang="zh-CN" sz="2000"/>
              <a:t>l</a:t>
            </a:r>
            <a:endParaRPr lang="en-US" altLang="zh-CN"/>
          </a:p>
        </p:txBody>
      </p:sp>
      <p:sp>
        <p:nvSpPr>
          <p:cNvPr id="28740" name="Rectangle 191"/>
          <p:cNvSpPr>
            <a:spLocks noChangeArrowheads="1"/>
          </p:cNvSpPr>
          <p:nvPr/>
        </p:nvSpPr>
        <p:spPr bwMode="auto">
          <a:xfrm>
            <a:off x="6248400" y="3429000"/>
            <a:ext cx="838200" cy="396875"/>
          </a:xfrm>
          <a:prstGeom prst="rect">
            <a:avLst/>
          </a:prstGeom>
          <a:noFill/>
          <a:ln w="9525" algn="ctr">
            <a:noFill/>
            <a:miter lim="800000"/>
            <a:headEnd/>
            <a:tailEnd/>
          </a:ln>
        </p:spPr>
        <p:txBody>
          <a:bodyPr>
            <a:spAutoFit/>
          </a:bodyPr>
          <a:lstStyle/>
          <a:p>
            <a:pPr algn="l"/>
            <a:r>
              <a:rPr kumimoji="0" lang="en-US" altLang="zh-CN" sz="2000"/>
              <a:t>13</a:t>
            </a:r>
            <a:r>
              <a:rPr kumimoji="0" lang="zh-CN" altLang="en-US" sz="2000"/>
              <a:t>：</a:t>
            </a:r>
            <a:r>
              <a:rPr lang="en-US" altLang="zh-CN" sz="2000"/>
              <a:t>f</a:t>
            </a:r>
            <a:endParaRPr lang="en-US" altLang="zh-CN"/>
          </a:p>
        </p:txBody>
      </p:sp>
      <p:sp>
        <p:nvSpPr>
          <p:cNvPr id="28741" name="Rectangle 192"/>
          <p:cNvSpPr>
            <a:spLocks noChangeArrowheads="1"/>
          </p:cNvSpPr>
          <p:nvPr/>
        </p:nvSpPr>
        <p:spPr bwMode="auto">
          <a:xfrm>
            <a:off x="7239000" y="4087813"/>
            <a:ext cx="914400" cy="396875"/>
          </a:xfrm>
          <a:prstGeom prst="rect">
            <a:avLst/>
          </a:prstGeom>
          <a:noFill/>
          <a:ln w="9525" algn="ctr">
            <a:noFill/>
            <a:miter lim="800000"/>
            <a:headEnd/>
            <a:tailEnd/>
          </a:ln>
        </p:spPr>
        <p:txBody>
          <a:bodyPr>
            <a:spAutoFit/>
          </a:bodyPr>
          <a:lstStyle/>
          <a:p>
            <a:pPr algn="l"/>
            <a:r>
              <a:rPr kumimoji="0" lang="en-US" altLang="zh-CN" sz="2000"/>
              <a:t>14</a:t>
            </a:r>
            <a:r>
              <a:rPr kumimoji="0" lang="zh-CN" altLang="en-US" sz="2000"/>
              <a:t>：</a:t>
            </a:r>
            <a:r>
              <a:rPr lang="en-US" altLang="zh-CN" sz="2000"/>
              <a:t>v</a:t>
            </a:r>
            <a:endParaRPr lang="en-US" altLang="zh-CN"/>
          </a:p>
        </p:txBody>
      </p:sp>
      <p:sp>
        <p:nvSpPr>
          <p:cNvPr id="28742" name="Line 193"/>
          <p:cNvSpPr>
            <a:spLocks noChangeShapeType="1"/>
          </p:cNvSpPr>
          <p:nvPr/>
        </p:nvSpPr>
        <p:spPr bwMode="auto">
          <a:xfrm>
            <a:off x="6705600" y="3729038"/>
            <a:ext cx="0" cy="373062"/>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43" name="Line 194"/>
          <p:cNvSpPr>
            <a:spLocks noChangeShapeType="1"/>
          </p:cNvSpPr>
          <p:nvPr/>
        </p:nvSpPr>
        <p:spPr bwMode="auto">
          <a:xfrm>
            <a:off x="6096000" y="4267200"/>
            <a:ext cx="457200" cy="7620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44" name="Line 195"/>
          <p:cNvSpPr>
            <a:spLocks noChangeShapeType="1"/>
          </p:cNvSpPr>
          <p:nvPr/>
        </p:nvSpPr>
        <p:spPr bwMode="auto">
          <a:xfrm>
            <a:off x="6934200" y="4327525"/>
            <a:ext cx="38100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45" name="Rectangle 197"/>
          <p:cNvSpPr>
            <a:spLocks noChangeArrowheads="1"/>
          </p:cNvSpPr>
          <p:nvPr/>
        </p:nvSpPr>
        <p:spPr bwMode="auto">
          <a:xfrm>
            <a:off x="7848600" y="4479925"/>
            <a:ext cx="838200" cy="396875"/>
          </a:xfrm>
          <a:prstGeom prst="rect">
            <a:avLst/>
          </a:prstGeom>
          <a:noFill/>
          <a:ln w="9525" algn="ctr">
            <a:noFill/>
            <a:miter lim="800000"/>
            <a:headEnd/>
            <a:tailEnd/>
          </a:ln>
        </p:spPr>
        <p:txBody>
          <a:bodyPr>
            <a:spAutoFit/>
          </a:bodyPr>
          <a:lstStyle/>
          <a:p>
            <a:pPr algn="l"/>
            <a:r>
              <a:rPr kumimoji="0" lang="en-US" altLang="zh-CN" sz="2000"/>
              <a:t>20</a:t>
            </a:r>
            <a:r>
              <a:rPr kumimoji="0" lang="zh-CN" altLang="en-US" sz="2000"/>
              <a:t>：</a:t>
            </a:r>
            <a:r>
              <a:rPr lang="en-US" altLang="zh-CN" sz="2000"/>
              <a:t>f</a:t>
            </a:r>
            <a:endParaRPr lang="en-US" altLang="zh-CN"/>
          </a:p>
        </p:txBody>
      </p:sp>
      <p:sp>
        <p:nvSpPr>
          <p:cNvPr id="28746" name="Rectangle 198"/>
          <p:cNvSpPr>
            <a:spLocks noChangeArrowheads="1"/>
          </p:cNvSpPr>
          <p:nvPr/>
        </p:nvSpPr>
        <p:spPr bwMode="auto">
          <a:xfrm>
            <a:off x="7772400" y="5172075"/>
            <a:ext cx="914400" cy="396875"/>
          </a:xfrm>
          <a:prstGeom prst="rect">
            <a:avLst/>
          </a:prstGeom>
          <a:noFill/>
          <a:ln w="9525" algn="ctr">
            <a:noFill/>
            <a:miter lim="800000"/>
            <a:headEnd/>
            <a:tailEnd/>
          </a:ln>
        </p:spPr>
        <p:txBody>
          <a:bodyPr>
            <a:spAutoFit/>
          </a:bodyPr>
          <a:lstStyle/>
          <a:p>
            <a:pPr algn="l"/>
            <a:r>
              <a:rPr kumimoji="0" lang="en-US" altLang="zh-CN" sz="2000"/>
              <a:t>21</a:t>
            </a:r>
            <a:r>
              <a:rPr kumimoji="0" lang="zh-CN" altLang="en-US" sz="2000"/>
              <a:t>：</a:t>
            </a:r>
            <a:r>
              <a:rPr lang="en-US" altLang="zh-CN" sz="2000"/>
              <a:t>v</a:t>
            </a:r>
            <a:endParaRPr lang="en-US" altLang="zh-CN"/>
          </a:p>
        </p:txBody>
      </p:sp>
      <p:sp>
        <p:nvSpPr>
          <p:cNvPr id="28747" name="Line 199"/>
          <p:cNvSpPr>
            <a:spLocks noChangeShapeType="1"/>
          </p:cNvSpPr>
          <p:nvPr/>
        </p:nvSpPr>
        <p:spPr bwMode="auto">
          <a:xfrm flipV="1">
            <a:off x="7543800" y="4724400"/>
            <a:ext cx="381000" cy="149225"/>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48" name="Line 200"/>
          <p:cNvSpPr>
            <a:spLocks noChangeShapeType="1"/>
          </p:cNvSpPr>
          <p:nvPr/>
        </p:nvSpPr>
        <p:spPr bwMode="auto">
          <a:xfrm>
            <a:off x="7543800" y="5022850"/>
            <a:ext cx="304800" cy="300038"/>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462025" name="Rectangle 201"/>
          <p:cNvSpPr>
            <a:spLocks noChangeArrowheads="1"/>
          </p:cNvSpPr>
          <p:nvPr/>
        </p:nvSpPr>
        <p:spPr bwMode="auto">
          <a:xfrm>
            <a:off x="3713163" y="3352800"/>
            <a:ext cx="325437"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1</a:t>
            </a:r>
          </a:p>
        </p:txBody>
      </p:sp>
      <p:sp>
        <p:nvSpPr>
          <p:cNvPr id="462029" name="Rectangle 205"/>
          <p:cNvSpPr>
            <a:spLocks noChangeArrowheads="1"/>
          </p:cNvSpPr>
          <p:nvPr/>
        </p:nvSpPr>
        <p:spPr bwMode="auto">
          <a:xfrm>
            <a:off x="1274763" y="4546600"/>
            <a:ext cx="325437"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1</a:t>
            </a:r>
          </a:p>
        </p:txBody>
      </p:sp>
      <p:sp>
        <p:nvSpPr>
          <p:cNvPr id="462031" name="Rectangle 207"/>
          <p:cNvSpPr>
            <a:spLocks noChangeArrowheads="1"/>
          </p:cNvSpPr>
          <p:nvPr/>
        </p:nvSpPr>
        <p:spPr bwMode="auto">
          <a:xfrm>
            <a:off x="1960563" y="3962400"/>
            <a:ext cx="325437"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2</a:t>
            </a:r>
          </a:p>
        </p:txBody>
      </p:sp>
      <p:sp>
        <p:nvSpPr>
          <p:cNvPr id="462032" name="Rectangle 208"/>
          <p:cNvSpPr>
            <a:spLocks noChangeArrowheads="1"/>
          </p:cNvSpPr>
          <p:nvPr/>
        </p:nvSpPr>
        <p:spPr bwMode="auto">
          <a:xfrm>
            <a:off x="3505200" y="4622800"/>
            <a:ext cx="325438"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2</a:t>
            </a:r>
          </a:p>
        </p:txBody>
      </p:sp>
      <p:sp>
        <p:nvSpPr>
          <p:cNvPr id="462033" name="Rectangle 209"/>
          <p:cNvSpPr>
            <a:spLocks noChangeArrowheads="1"/>
          </p:cNvSpPr>
          <p:nvPr/>
        </p:nvSpPr>
        <p:spPr bwMode="auto">
          <a:xfrm>
            <a:off x="5084763" y="4267200"/>
            <a:ext cx="325437"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1</a:t>
            </a:r>
          </a:p>
        </p:txBody>
      </p:sp>
      <p:sp>
        <p:nvSpPr>
          <p:cNvPr id="462034" name="Rectangle 210"/>
          <p:cNvSpPr>
            <a:spLocks noChangeArrowheads="1"/>
          </p:cNvSpPr>
          <p:nvPr/>
        </p:nvSpPr>
        <p:spPr bwMode="auto">
          <a:xfrm>
            <a:off x="609600" y="5257800"/>
            <a:ext cx="325438"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2</a:t>
            </a:r>
          </a:p>
        </p:txBody>
      </p:sp>
      <p:sp>
        <p:nvSpPr>
          <p:cNvPr id="462035" name="Rectangle 211"/>
          <p:cNvSpPr>
            <a:spLocks noChangeArrowheads="1"/>
          </p:cNvSpPr>
          <p:nvPr/>
        </p:nvSpPr>
        <p:spPr bwMode="auto">
          <a:xfrm>
            <a:off x="2951163" y="5562600"/>
            <a:ext cx="325437"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2</a:t>
            </a:r>
          </a:p>
        </p:txBody>
      </p:sp>
      <p:sp>
        <p:nvSpPr>
          <p:cNvPr id="462036" name="Rectangle 212"/>
          <p:cNvSpPr>
            <a:spLocks noChangeArrowheads="1"/>
          </p:cNvSpPr>
          <p:nvPr/>
        </p:nvSpPr>
        <p:spPr bwMode="auto">
          <a:xfrm>
            <a:off x="3429000" y="5080000"/>
            <a:ext cx="325438"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2</a:t>
            </a:r>
          </a:p>
        </p:txBody>
      </p:sp>
      <p:sp>
        <p:nvSpPr>
          <p:cNvPr id="462037" name="Rectangle 213"/>
          <p:cNvSpPr>
            <a:spLocks noChangeArrowheads="1"/>
          </p:cNvSpPr>
          <p:nvPr/>
        </p:nvSpPr>
        <p:spPr bwMode="auto">
          <a:xfrm>
            <a:off x="4856163" y="5029200"/>
            <a:ext cx="325437"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0</a:t>
            </a:r>
          </a:p>
        </p:txBody>
      </p:sp>
      <p:sp>
        <p:nvSpPr>
          <p:cNvPr id="462038" name="Rectangle 214"/>
          <p:cNvSpPr>
            <a:spLocks noChangeArrowheads="1"/>
          </p:cNvSpPr>
          <p:nvPr/>
        </p:nvSpPr>
        <p:spPr bwMode="auto">
          <a:xfrm>
            <a:off x="4475163" y="3962400"/>
            <a:ext cx="325437"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2</a:t>
            </a:r>
          </a:p>
        </p:txBody>
      </p:sp>
      <p:sp>
        <p:nvSpPr>
          <p:cNvPr id="462039" name="Rectangle 215"/>
          <p:cNvSpPr>
            <a:spLocks noChangeArrowheads="1"/>
          </p:cNvSpPr>
          <p:nvPr/>
        </p:nvSpPr>
        <p:spPr bwMode="auto">
          <a:xfrm>
            <a:off x="4475163" y="4648200"/>
            <a:ext cx="325437"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1</a:t>
            </a:r>
          </a:p>
        </p:txBody>
      </p:sp>
      <p:sp>
        <p:nvSpPr>
          <p:cNvPr id="462040" name="Rectangle 216"/>
          <p:cNvSpPr>
            <a:spLocks noChangeArrowheads="1"/>
          </p:cNvSpPr>
          <p:nvPr/>
        </p:nvSpPr>
        <p:spPr bwMode="auto">
          <a:xfrm>
            <a:off x="5618163" y="4343400"/>
            <a:ext cx="325437"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2</a:t>
            </a:r>
          </a:p>
        </p:txBody>
      </p:sp>
      <p:sp>
        <p:nvSpPr>
          <p:cNvPr id="462041" name="Rectangle 217"/>
          <p:cNvSpPr>
            <a:spLocks noChangeArrowheads="1"/>
          </p:cNvSpPr>
          <p:nvPr/>
        </p:nvSpPr>
        <p:spPr bwMode="auto">
          <a:xfrm>
            <a:off x="7086600" y="3429000"/>
            <a:ext cx="762000"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0.25</a:t>
            </a:r>
          </a:p>
        </p:txBody>
      </p:sp>
      <p:sp>
        <p:nvSpPr>
          <p:cNvPr id="462042" name="Rectangle 218"/>
          <p:cNvSpPr>
            <a:spLocks noChangeArrowheads="1"/>
          </p:cNvSpPr>
          <p:nvPr/>
        </p:nvSpPr>
        <p:spPr bwMode="auto">
          <a:xfrm>
            <a:off x="6400800" y="4775200"/>
            <a:ext cx="609600"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0.5</a:t>
            </a:r>
          </a:p>
        </p:txBody>
      </p:sp>
      <p:sp>
        <p:nvSpPr>
          <p:cNvPr id="462043" name="Rectangle 219"/>
          <p:cNvSpPr>
            <a:spLocks noChangeArrowheads="1"/>
          </p:cNvSpPr>
          <p:nvPr/>
        </p:nvSpPr>
        <p:spPr bwMode="auto">
          <a:xfrm>
            <a:off x="8001000" y="4800600"/>
            <a:ext cx="762000"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0.25</a:t>
            </a:r>
          </a:p>
        </p:txBody>
      </p:sp>
      <p:sp>
        <p:nvSpPr>
          <p:cNvPr id="462044" name="Rectangle 220"/>
          <p:cNvSpPr>
            <a:spLocks noChangeArrowheads="1"/>
          </p:cNvSpPr>
          <p:nvPr/>
        </p:nvSpPr>
        <p:spPr bwMode="auto">
          <a:xfrm>
            <a:off x="4419600" y="6019800"/>
            <a:ext cx="609600"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0.5</a:t>
            </a:r>
          </a:p>
        </p:txBody>
      </p:sp>
      <p:sp>
        <p:nvSpPr>
          <p:cNvPr id="462045" name="Rectangle 221"/>
          <p:cNvSpPr>
            <a:spLocks noChangeArrowheads="1"/>
          </p:cNvSpPr>
          <p:nvPr/>
        </p:nvSpPr>
        <p:spPr bwMode="auto">
          <a:xfrm>
            <a:off x="7848600" y="5486400"/>
            <a:ext cx="762000"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0.25</a:t>
            </a:r>
          </a:p>
        </p:txBody>
      </p:sp>
      <p:sp>
        <p:nvSpPr>
          <p:cNvPr id="462046" name="Rectangle 222"/>
          <p:cNvSpPr>
            <a:spLocks noChangeArrowheads="1"/>
          </p:cNvSpPr>
          <p:nvPr/>
        </p:nvSpPr>
        <p:spPr bwMode="auto">
          <a:xfrm>
            <a:off x="6477000" y="5715000"/>
            <a:ext cx="304800"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0</a:t>
            </a:r>
          </a:p>
        </p:txBody>
      </p:sp>
      <p:sp>
        <p:nvSpPr>
          <p:cNvPr id="462047" name="Rectangle 223"/>
          <p:cNvSpPr>
            <a:spLocks noChangeArrowheads="1"/>
          </p:cNvSpPr>
          <p:nvPr/>
        </p:nvSpPr>
        <p:spPr bwMode="auto">
          <a:xfrm>
            <a:off x="5715000" y="5156200"/>
            <a:ext cx="304800"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0</a:t>
            </a:r>
          </a:p>
        </p:txBody>
      </p:sp>
      <p:sp>
        <p:nvSpPr>
          <p:cNvPr id="462048" name="Rectangle 224"/>
          <p:cNvSpPr>
            <a:spLocks noChangeArrowheads="1"/>
          </p:cNvSpPr>
          <p:nvPr/>
        </p:nvSpPr>
        <p:spPr bwMode="auto">
          <a:xfrm>
            <a:off x="8077200" y="4038600"/>
            <a:ext cx="762000"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0.25</a:t>
            </a:r>
          </a:p>
        </p:txBody>
      </p:sp>
      <p:sp>
        <p:nvSpPr>
          <p:cNvPr id="462049" name="Rectangle 225"/>
          <p:cNvSpPr>
            <a:spLocks noChangeArrowheads="1"/>
          </p:cNvSpPr>
          <p:nvPr/>
        </p:nvSpPr>
        <p:spPr bwMode="auto">
          <a:xfrm>
            <a:off x="5943600" y="3048000"/>
            <a:ext cx="762000"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2.25</a:t>
            </a:r>
          </a:p>
        </p:txBody>
      </p:sp>
      <p:sp>
        <p:nvSpPr>
          <p:cNvPr id="28770" name="Rectangle 226"/>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2025"/>
                                        </p:tgtEl>
                                        <p:attrNameLst>
                                          <p:attrName>style.visibility</p:attrName>
                                        </p:attrNameLst>
                                      </p:cBhvr>
                                      <p:to>
                                        <p:strVal val="visible"/>
                                      </p:to>
                                    </p:set>
                                    <p:animEffect transition="in" filter="dissolve">
                                      <p:cBhvr>
                                        <p:cTn id="7" dur="500"/>
                                        <p:tgtEl>
                                          <p:spTgt spid="4620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2029"/>
                                        </p:tgtEl>
                                        <p:attrNameLst>
                                          <p:attrName>style.visibility</p:attrName>
                                        </p:attrNameLst>
                                      </p:cBhvr>
                                      <p:to>
                                        <p:strVal val="visible"/>
                                      </p:to>
                                    </p:set>
                                    <p:animEffect transition="in" filter="dissolve">
                                      <p:cBhvr>
                                        <p:cTn id="12" dur="500"/>
                                        <p:tgtEl>
                                          <p:spTgt spid="46202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62031"/>
                                        </p:tgtEl>
                                        <p:attrNameLst>
                                          <p:attrName>style.visibility</p:attrName>
                                        </p:attrNameLst>
                                      </p:cBhvr>
                                      <p:to>
                                        <p:strVal val="visible"/>
                                      </p:to>
                                    </p:set>
                                    <p:animEffect transition="in" filter="dissolve">
                                      <p:cBhvr>
                                        <p:cTn id="17" dur="500"/>
                                        <p:tgtEl>
                                          <p:spTgt spid="46203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62032"/>
                                        </p:tgtEl>
                                        <p:attrNameLst>
                                          <p:attrName>style.visibility</p:attrName>
                                        </p:attrNameLst>
                                      </p:cBhvr>
                                      <p:to>
                                        <p:strVal val="visible"/>
                                      </p:to>
                                    </p:set>
                                    <p:animEffect transition="in" filter="dissolve">
                                      <p:cBhvr>
                                        <p:cTn id="22" dur="500"/>
                                        <p:tgtEl>
                                          <p:spTgt spid="4620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62033"/>
                                        </p:tgtEl>
                                        <p:attrNameLst>
                                          <p:attrName>style.visibility</p:attrName>
                                        </p:attrNameLst>
                                      </p:cBhvr>
                                      <p:to>
                                        <p:strVal val="visible"/>
                                      </p:to>
                                    </p:set>
                                    <p:animEffect transition="in" filter="dissolve">
                                      <p:cBhvr>
                                        <p:cTn id="27" dur="500"/>
                                        <p:tgtEl>
                                          <p:spTgt spid="46203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62034"/>
                                        </p:tgtEl>
                                        <p:attrNameLst>
                                          <p:attrName>style.visibility</p:attrName>
                                        </p:attrNameLst>
                                      </p:cBhvr>
                                      <p:to>
                                        <p:strVal val="visible"/>
                                      </p:to>
                                    </p:set>
                                    <p:animEffect transition="in" filter="dissolve">
                                      <p:cBhvr>
                                        <p:cTn id="32" dur="500"/>
                                        <p:tgtEl>
                                          <p:spTgt spid="46203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62035"/>
                                        </p:tgtEl>
                                        <p:attrNameLst>
                                          <p:attrName>style.visibility</p:attrName>
                                        </p:attrNameLst>
                                      </p:cBhvr>
                                      <p:to>
                                        <p:strVal val="visible"/>
                                      </p:to>
                                    </p:set>
                                    <p:animEffect transition="in" filter="dissolve">
                                      <p:cBhvr>
                                        <p:cTn id="37" dur="500"/>
                                        <p:tgtEl>
                                          <p:spTgt spid="46203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62036"/>
                                        </p:tgtEl>
                                        <p:attrNameLst>
                                          <p:attrName>style.visibility</p:attrName>
                                        </p:attrNameLst>
                                      </p:cBhvr>
                                      <p:to>
                                        <p:strVal val="visible"/>
                                      </p:to>
                                    </p:set>
                                    <p:animEffect transition="in" filter="dissolve">
                                      <p:cBhvr>
                                        <p:cTn id="42" dur="500"/>
                                        <p:tgtEl>
                                          <p:spTgt spid="46203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62037"/>
                                        </p:tgtEl>
                                        <p:attrNameLst>
                                          <p:attrName>style.visibility</p:attrName>
                                        </p:attrNameLst>
                                      </p:cBhvr>
                                      <p:to>
                                        <p:strVal val="visible"/>
                                      </p:to>
                                    </p:set>
                                    <p:animEffect transition="in" filter="dissolve">
                                      <p:cBhvr>
                                        <p:cTn id="47" dur="500"/>
                                        <p:tgtEl>
                                          <p:spTgt spid="46203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62038"/>
                                        </p:tgtEl>
                                        <p:attrNameLst>
                                          <p:attrName>style.visibility</p:attrName>
                                        </p:attrNameLst>
                                      </p:cBhvr>
                                      <p:to>
                                        <p:strVal val="visible"/>
                                      </p:to>
                                    </p:set>
                                    <p:animEffect transition="in" filter="dissolve">
                                      <p:cBhvr>
                                        <p:cTn id="52" dur="500"/>
                                        <p:tgtEl>
                                          <p:spTgt spid="462038"/>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62039"/>
                                        </p:tgtEl>
                                        <p:attrNameLst>
                                          <p:attrName>style.visibility</p:attrName>
                                        </p:attrNameLst>
                                      </p:cBhvr>
                                      <p:to>
                                        <p:strVal val="visible"/>
                                      </p:to>
                                    </p:set>
                                    <p:animEffect transition="in" filter="dissolve">
                                      <p:cBhvr>
                                        <p:cTn id="57" dur="500"/>
                                        <p:tgtEl>
                                          <p:spTgt spid="46203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62040"/>
                                        </p:tgtEl>
                                        <p:attrNameLst>
                                          <p:attrName>style.visibility</p:attrName>
                                        </p:attrNameLst>
                                      </p:cBhvr>
                                      <p:to>
                                        <p:strVal val="visible"/>
                                      </p:to>
                                    </p:set>
                                    <p:animEffect transition="in" filter="dissolve">
                                      <p:cBhvr>
                                        <p:cTn id="62" dur="500"/>
                                        <p:tgtEl>
                                          <p:spTgt spid="462040"/>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62041"/>
                                        </p:tgtEl>
                                        <p:attrNameLst>
                                          <p:attrName>style.visibility</p:attrName>
                                        </p:attrNameLst>
                                      </p:cBhvr>
                                      <p:to>
                                        <p:strVal val="visible"/>
                                      </p:to>
                                    </p:set>
                                    <p:animEffect transition="in" filter="dissolve">
                                      <p:cBhvr>
                                        <p:cTn id="67" dur="500"/>
                                        <p:tgtEl>
                                          <p:spTgt spid="46204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462042"/>
                                        </p:tgtEl>
                                        <p:attrNameLst>
                                          <p:attrName>style.visibility</p:attrName>
                                        </p:attrNameLst>
                                      </p:cBhvr>
                                      <p:to>
                                        <p:strVal val="visible"/>
                                      </p:to>
                                    </p:set>
                                    <p:animEffect transition="in" filter="dissolve">
                                      <p:cBhvr>
                                        <p:cTn id="72" dur="500"/>
                                        <p:tgtEl>
                                          <p:spTgt spid="46204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462043"/>
                                        </p:tgtEl>
                                        <p:attrNameLst>
                                          <p:attrName>style.visibility</p:attrName>
                                        </p:attrNameLst>
                                      </p:cBhvr>
                                      <p:to>
                                        <p:strVal val="visible"/>
                                      </p:to>
                                    </p:set>
                                    <p:animEffect transition="in" filter="dissolve">
                                      <p:cBhvr>
                                        <p:cTn id="77" dur="500"/>
                                        <p:tgtEl>
                                          <p:spTgt spid="462043"/>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462044"/>
                                        </p:tgtEl>
                                        <p:attrNameLst>
                                          <p:attrName>style.visibility</p:attrName>
                                        </p:attrNameLst>
                                      </p:cBhvr>
                                      <p:to>
                                        <p:strVal val="visible"/>
                                      </p:to>
                                    </p:set>
                                    <p:animEffect transition="in" filter="dissolve">
                                      <p:cBhvr>
                                        <p:cTn id="82" dur="500"/>
                                        <p:tgtEl>
                                          <p:spTgt spid="462044"/>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462045"/>
                                        </p:tgtEl>
                                        <p:attrNameLst>
                                          <p:attrName>style.visibility</p:attrName>
                                        </p:attrNameLst>
                                      </p:cBhvr>
                                      <p:to>
                                        <p:strVal val="visible"/>
                                      </p:to>
                                    </p:set>
                                    <p:animEffect transition="in" filter="dissolve">
                                      <p:cBhvr>
                                        <p:cTn id="87" dur="500"/>
                                        <p:tgtEl>
                                          <p:spTgt spid="462045"/>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462046"/>
                                        </p:tgtEl>
                                        <p:attrNameLst>
                                          <p:attrName>style.visibility</p:attrName>
                                        </p:attrNameLst>
                                      </p:cBhvr>
                                      <p:to>
                                        <p:strVal val="visible"/>
                                      </p:to>
                                    </p:set>
                                    <p:animEffect transition="in" filter="dissolve">
                                      <p:cBhvr>
                                        <p:cTn id="92" dur="500"/>
                                        <p:tgtEl>
                                          <p:spTgt spid="462046"/>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462047"/>
                                        </p:tgtEl>
                                        <p:attrNameLst>
                                          <p:attrName>style.visibility</p:attrName>
                                        </p:attrNameLst>
                                      </p:cBhvr>
                                      <p:to>
                                        <p:strVal val="visible"/>
                                      </p:to>
                                    </p:set>
                                    <p:animEffect transition="in" filter="dissolve">
                                      <p:cBhvr>
                                        <p:cTn id="97" dur="500"/>
                                        <p:tgtEl>
                                          <p:spTgt spid="462047"/>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462048"/>
                                        </p:tgtEl>
                                        <p:attrNameLst>
                                          <p:attrName>style.visibility</p:attrName>
                                        </p:attrNameLst>
                                      </p:cBhvr>
                                      <p:to>
                                        <p:strVal val="visible"/>
                                      </p:to>
                                    </p:set>
                                    <p:animEffect transition="in" filter="dissolve">
                                      <p:cBhvr>
                                        <p:cTn id="102" dur="500"/>
                                        <p:tgtEl>
                                          <p:spTgt spid="462048"/>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462049"/>
                                        </p:tgtEl>
                                        <p:attrNameLst>
                                          <p:attrName>style.visibility</p:attrName>
                                        </p:attrNameLst>
                                      </p:cBhvr>
                                      <p:to>
                                        <p:strVal val="visible"/>
                                      </p:to>
                                    </p:set>
                                    <p:animEffect transition="in" filter="dissolve">
                                      <p:cBhvr>
                                        <p:cTn id="107" dur="500"/>
                                        <p:tgtEl>
                                          <p:spTgt spid="462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025" grpId="0" animBg="1" autoUpdateAnimBg="0"/>
      <p:bldP spid="462029" grpId="0" animBg="1" autoUpdateAnimBg="0"/>
      <p:bldP spid="462031" grpId="0" animBg="1" autoUpdateAnimBg="0"/>
      <p:bldP spid="462032" grpId="0" animBg="1" autoUpdateAnimBg="0"/>
      <p:bldP spid="462033" grpId="0" animBg="1" autoUpdateAnimBg="0"/>
      <p:bldP spid="462034" grpId="0" animBg="1" autoUpdateAnimBg="0"/>
      <p:bldP spid="462035" grpId="0" animBg="1" autoUpdateAnimBg="0"/>
      <p:bldP spid="462036" grpId="0" animBg="1" autoUpdateAnimBg="0"/>
      <p:bldP spid="462037" grpId="0" animBg="1" autoUpdateAnimBg="0"/>
      <p:bldP spid="462038" grpId="0" animBg="1" autoUpdateAnimBg="0"/>
      <p:bldP spid="462039" grpId="0" animBg="1" autoUpdateAnimBg="0"/>
      <p:bldP spid="462040" grpId="0" animBg="1" autoUpdateAnimBg="0"/>
      <p:bldP spid="462041" grpId="0" animBg="1" autoUpdateAnimBg="0"/>
      <p:bldP spid="462042" grpId="0" animBg="1" autoUpdateAnimBg="0"/>
      <p:bldP spid="462043" grpId="0" animBg="1" autoUpdateAnimBg="0"/>
      <p:bldP spid="462044" grpId="0" animBg="1" autoUpdateAnimBg="0"/>
      <p:bldP spid="462045" grpId="0" animBg="1" autoUpdateAnimBg="0"/>
      <p:bldP spid="462046" grpId="0" animBg="1" autoUpdateAnimBg="0"/>
      <p:bldP spid="462047" grpId="0" animBg="1" autoUpdateAnimBg="0"/>
      <p:bldP spid="462048" grpId="0" animBg="1" autoUpdateAnimBg="0"/>
      <p:bldP spid="462049"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187450" y="1981200"/>
            <a:ext cx="7777163" cy="118745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楷体_GB2312" pitchFamily="49" charset="-122"/>
              </a:rPr>
              <a:t> </a:t>
            </a:r>
            <a:r>
              <a:rPr lang="zh-CN" altLang="en-US" b="1" i="0">
                <a:solidFill>
                  <a:srgbClr val="333399"/>
                </a:solidFill>
                <a:latin typeface="Times New Roman" pitchFamily="18" charset="0"/>
              </a:rPr>
              <a:t>语法分析树中各结点属性值的计算过程被称为对语</a:t>
            </a:r>
          </a:p>
          <a:p>
            <a:pPr algn="l">
              <a:buClrTx/>
              <a:buFont typeface="Symbol" pitchFamily="18" charset="2"/>
              <a:buNone/>
            </a:pPr>
            <a:r>
              <a:rPr lang="zh-CN" altLang="en-US" b="1" i="0">
                <a:solidFill>
                  <a:srgbClr val="333399"/>
                </a:solidFill>
                <a:latin typeface="Times New Roman" pitchFamily="18" charset="0"/>
              </a:rPr>
              <a:t>    法分析树的</a:t>
            </a:r>
            <a:r>
              <a:rPr lang="zh-CN" altLang="en-US" b="1" i="0">
                <a:latin typeface="Times New Roman" pitchFamily="18" charset="0"/>
              </a:rPr>
              <a:t>标注</a:t>
            </a:r>
            <a:r>
              <a:rPr lang="zh-CN" altLang="en-US" b="1" i="0">
                <a:solidFill>
                  <a:srgbClr val="333399"/>
                </a:solidFill>
                <a:latin typeface="Times New Roman" pitchFamily="18" charset="0"/>
              </a:rPr>
              <a:t>（</a:t>
            </a:r>
            <a:r>
              <a:rPr lang="en-US" altLang="zh-CN">
                <a:solidFill>
                  <a:srgbClr val="333399"/>
                </a:solidFill>
                <a:latin typeface="Times New Roman" pitchFamily="18" charset="0"/>
              </a:rPr>
              <a:t>annotating</a:t>
            </a:r>
            <a:r>
              <a:rPr lang="zh-CN" altLang="en-US" b="1" i="0">
                <a:solidFill>
                  <a:srgbClr val="333399"/>
                </a:solidFill>
                <a:latin typeface="Times New Roman" pitchFamily="18" charset="0"/>
              </a:rPr>
              <a:t>）或</a:t>
            </a:r>
            <a:r>
              <a:rPr lang="zh-CN" altLang="en-US" b="1" i="0">
                <a:latin typeface="Times New Roman" pitchFamily="18" charset="0"/>
              </a:rPr>
              <a:t>修饰</a:t>
            </a:r>
            <a:r>
              <a:rPr lang="zh-CN" altLang="en-US" b="1" i="0">
                <a:solidFill>
                  <a:srgbClr val="333399"/>
                </a:solidFill>
                <a:latin typeface="Times New Roman" pitchFamily="18" charset="0"/>
              </a:rPr>
              <a:t>（</a:t>
            </a:r>
            <a:r>
              <a:rPr lang="en-US" altLang="zh-CN">
                <a:solidFill>
                  <a:srgbClr val="333399"/>
                </a:solidFill>
                <a:latin typeface="Times New Roman" pitchFamily="18" charset="0"/>
              </a:rPr>
              <a:t>decorating</a:t>
            </a:r>
            <a:r>
              <a:rPr lang="zh-CN" altLang="en-US" b="1" i="0">
                <a:solidFill>
                  <a:srgbClr val="333399"/>
                </a:solidFill>
                <a:latin typeface="Times New Roman" pitchFamily="18" charset="0"/>
              </a:rPr>
              <a:t>），</a:t>
            </a:r>
          </a:p>
          <a:p>
            <a:pPr algn="l">
              <a:buClrTx/>
              <a:buFont typeface="Symbol" pitchFamily="18" charset="2"/>
              <a:buNone/>
            </a:pPr>
            <a:r>
              <a:rPr lang="zh-CN" altLang="en-US" b="1" i="0">
                <a:solidFill>
                  <a:srgbClr val="333399"/>
                </a:solidFill>
                <a:latin typeface="Times New Roman" pitchFamily="18" charset="0"/>
              </a:rPr>
              <a:t>    用</a:t>
            </a:r>
            <a:r>
              <a:rPr lang="zh-CN" altLang="en-US" b="1" i="0">
                <a:latin typeface="Times New Roman" pitchFamily="18" charset="0"/>
              </a:rPr>
              <a:t>带标注的语法分析树</a:t>
            </a:r>
            <a:r>
              <a:rPr lang="zh-CN" altLang="en-US" b="1" i="0">
                <a:solidFill>
                  <a:srgbClr val="333399"/>
                </a:solidFill>
                <a:latin typeface="Times New Roman" pitchFamily="18" charset="0"/>
              </a:rPr>
              <a:t>表示属性值的计算结果，如：</a:t>
            </a:r>
          </a:p>
        </p:txBody>
      </p:sp>
      <p:sp>
        <p:nvSpPr>
          <p:cNvPr id="29699" name="AutoShape 3">
            <a:hlinkClick r:id="rId2"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9700"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9701"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9702"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9703" name="Text Box 7"/>
          <p:cNvSpPr txBox="1">
            <a:spLocks noChangeArrowheads="1"/>
          </p:cNvSpPr>
          <p:nvPr/>
        </p:nvSpPr>
        <p:spPr bwMode="auto">
          <a:xfrm>
            <a:off x="825500" y="1295400"/>
            <a:ext cx="79946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楷体_GB2312" pitchFamily="49" charset="-122"/>
              </a:rPr>
              <a:t> </a:t>
            </a:r>
            <a:r>
              <a:rPr lang="zh-CN" altLang="en-US" sz="2800" b="1" i="0">
                <a:latin typeface="楷体_GB2312" pitchFamily="49" charset="-122"/>
              </a:rPr>
              <a:t>带标注</a:t>
            </a:r>
            <a:r>
              <a:rPr lang="zh-CN" altLang="en-US" sz="2800" b="1" i="0">
                <a:solidFill>
                  <a:srgbClr val="333399"/>
                </a:solidFill>
                <a:latin typeface="楷体_GB2312" pitchFamily="49" charset="-122"/>
              </a:rPr>
              <a:t>（</a:t>
            </a:r>
            <a:r>
              <a:rPr lang="en-US" altLang="zh-CN" sz="2800" b="1" i="0">
                <a:solidFill>
                  <a:srgbClr val="333399"/>
                </a:solidFill>
                <a:latin typeface="楷体_GB2312" pitchFamily="49" charset="-122"/>
              </a:rPr>
              <a:t>annotated</a:t>
            </a:r>
            <a:r>
              <a:rPr lang="zh-CN" altLang="en-US" sz="2800" b="1" i="0">
                <a:solidFill>
                  <a:srgbClr val="333399"/>
                </a:solidFill>
                <a:latin typeface="楷体_GB2312" pitchFamily="49" charset="-122"/>
              </a:rPr>
              <a:t>）</a:t>
            </a:r>
            <a:r>
              <a:rPr lang="zh-CN" altLang="en-US" sz="2800" b="1" i="0">
                <a:latin typeface="楷体_GB2312" pitchFamily="49" charset="-122"/>
              </a:rPr>
              <a:t>的语法分析树</a:t>
            </a:r>
            <a:endParaRPr lang="zh-CN" altLang="en-US" sz="2800" b="1" i="0">
              <a:solidFill>
                <a:srgbClr val="333399"/>
              </a:solidFill>
              <a:latin typeface="楷体_GB2312" pitchFamily="49" charset="-122"/>
            </a:endParaRPr>
          </a:p>
        </p:txBody>
      </p:sp>
      <p:sp>
        <p:nvSpPr>
          <p:cNvPr id="29704" name="Rectangle 8"/>
          <p:cNvSpPr>
            <a:spLocks noChangeArrowheads="1"/>
          </p:cNvSpPr>
          <p:nvPr/>
        </p:nvSpPr>
        <p:spPr bwMode="auto">
          <a:xfrm>
            <a:off x="2443163" y="4589463"/>
            <a:ext cx="354012"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9705" name="Rectangle 9"/>
          <p:cNvSpPr>
            <a:spLocks noChangeArrowheads="1"/>
          </p:cNvSpPr>
          <p:nvPr/>
        </p:nvSpPr>
        <p:spPr bwMode="auto">
          <a:xfrm>
            <a:off x="3162300" y="4003675"/>
            <a:ext cx="3429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9706" name="Line 10"/>
          <p:cNvSpPr>
            <a:spLocks noChangeShapeType="1"/>
          </p:cNvSpPr>
          <p:nvPr/>
        </p:nvSpPr>
        <p:spPr bwMode="auto">
          <a:xfrm flipH="1" flipV="1">
            <a:off x="3505200" y="4267200"/>
            <a:ext cx="457200" cy="449263"/>
          </a:xfrm>
          <a:prstGeom prst="line">
            <a:avLst/>
          </a:prstGeom>
          <a:noFill/>
          <a:ln w="9525">
            <a:solidFill>
              <a:srgbClr val="000080"/>
            </a:solidFill>
            <a:round/>
            <a:headEnd/>
            <a:tailEnd/>
          </a:ln>
        </p:spPr>
        <p:txBody>
          <a:bodyPr>
            <a:spAutoFit/>
          </a:bodyPr>
          <a:lstStyle/>
          <a:p>
            <a:endParaRPr lang="zh-CN" altLang="en-US"/>
          </a:p>
        </p:txBody>
      </p:sp>
      <p:sp>
        <p:nvSpPr>
          <p:cNvPr id="29707" name="Line 11"/>
          <p:cNvSpPr>
            <a:spLocks noChangeShapeType="1"/>
          </p:cNvSpPr>
          <p:nvPr/>
        </p:nvSpPr>
        <p:spPr bwMode="auto">
          <a:xfrm flipV="1">
            <a:off x="2819400" y="4267200"/>
            <a:ext cx="381000" cy="374650"/>
          </a:xfrm>
          <a:prstGeom prst="line">
            <a:avLst/>
          </a:prstGeom>
          <a:noFill/>
          <a:ln w="9525">
            <a:solidFill>
              <a:srgbClr val="000080"/>
            </a:solidFill>
            <a:round/>
            <a:headEnd/>
            <a:tailEnd/>
          </a:ln>
        </p:spPr>
        <p:txBody>
          <a:bodyPr>
            <a:spAutoFit/>
          </a:bodyPr>
          <a:lstStyle/>
          <a:p>
            <a:endParaRPr lang="zh-CN" altLang="en-US"/>
          </a:p>
        </p:txBody>
      </p:sp>
      <p:sp>
        <p:nvSpPr>
          <p:cNvPr id="29708" name="Line 12"/>
          <p:cNvSpPr>
            <a:spLocks noChangeShapeType="1"/>
          </p:cNvSpPr>
          <p:nvPr/>
        </p:nvSpPr>
        <p:spPr bwMode="auto">
          <a:xfrm flipV="1">
            <a:off x="2133600" y="4876800"/>
            <a:ext cx="381000" cy="374650"/>
          </a:xfrm>
          <a:prstGeom prst="line">
            <a:avLst/>
          </a:prstGeom>
          <a:noFill/>
          <a:ln w="9525">
            <a:solidFill>
              <a:srgbClr val="000080"/>
            </a:solidFill>
            <a:round/>
            <a:headEnd/>
            <a:tailEnd/>
          </a:ln>
        </p:spPr>
        <p:txBody>
          <a:bodyPr>
            <a:spAutoFit/>
          </a:bodyPr>
          <a:lstStyle/>
          <a:p>
            <a:endParaRPr lang="zh-CN" altLang="en-US"/>
          </a:p>
        </p:txBody>
      </p:sp>
      <p:sp>
        <p:nvSpPr>
          <p:cNvPr id="29709" name="Rectangle 13"/>
          <p:cNvSpPr>
            <a:spLocks noChangeArrowheads="1"/>
          </p:cNvSpPr>
          <p:nvPr/>
        </p:nvSpPr>
        <p:spPr bwMode="auto">
          <a:xfrm>
            <a:off x="4724400" y="3413125"/>
            <a:ext cx="4572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N</a:t>
            </a:r>
          </a:p>
        </p:txBody>
      </p:sp>
      <p:sp>
        <p:nvSpPr>
          <p:cNvPr id="29710" name="Line 14"/>
          <p:cNvSpPr>
            <a:spLocks noChangeShapeType="1"/>
          </p:cNvSpPr>
          <p:nvPr/>
        </p:nvSpPr>
        <p:spPr bwMode="auto">
          <a:xfrm flipH="1" flipV="1">
            <a:off x="5105400" y="3733800"/>
            <a:ext cx="1447800" cy="523875"/>
          </a:xfrm>
          <a:prstGeom prst="line">
            <a:avLst/>
          </a:prstGeom>
          <a:noFill/>
          <a:ln w="9525">
            <a:solidFill>
              <a:srgbClr val="000080"/>
            </a:solidFill>
            <a:round/>
            <a:headEnd/>
            <a:tailEnd/>
          </a:ln>
        </p:spPr>
        <p:txBody>
          <a:bodyPr>
            <a:spAutoFit/>
          </a:bodyPr>
          <a:lstStyle/>
          <a:p>
            <a:endParaRPr lang="zh-CN" altLang="en-US"/>
          </a:p>
        </p:txBody>
      </p:sp>
      <p:sp>
        <p:nvSpPr>
          <p:cNvPr id="29711" name="Line 15"/>
          <p:cNvSpPr>
            <a:spLocks noChangeShapeType="1"/>
          </p:cNvSpPr>
          <p:nvPr/>
        </p:nvSpPr>
        <p:spPr bwMode="auto">
          <a:xfrm flipV="1">
            <a:off x="3522663" y="3733800"/>
            <a:ext cx="1277937" cy="407988"/>
          </a:xfrm>
          <a:prstGeom prst="line">
            <a:avLst/>
          </a:prstGeom>
          <a:noFill/>
          <a:ln w="9525">
            <a:solidFill>
              <a:srgbClr val="000080"/>
            </a:solidFill>
            <a:round/>
            <a:headEnd/>
            <a:tailEnd/>
          </a:ln>
        </p:spPr>
        <p:txBody>
          <a:bodyPr>
            <a:spAutoFit/>
          </a:bodyPr>
          <a:lstStyle/>
          <a:p>
            <a:endParaRPr lang="zh-CN" altLang="en-US"/>
          </a:p>
        </p:txBody>
      </p:sp>
      <p:sp>
        <p:nvSpPr>
          <p:cNvPr id="29712" name="Rectangle 16"/>
          <p:cNvSpPr>
            <a:spLocks noChangeArrowheads="1"/>
          </p:cNvSpPr>
          <p:nvPr/>
        </p:nvSpPr>
        <p:spPr bwMode="auto">
          <a:xfrm>
            <a:off x="6545263" y="4098925"/>
            <a:ext cx="3889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9713" name="Rectangle 17"/>
          <p:cNvSpPr>
            <a:spLocks noChangeArrowheads="1"/>
          </p:cNvSpPr>
          <p:nvPr/>
        </p:nvSpPr>
        <p:spPr bwMode="auto">
          <a:xfrm>
            <a:off x="3886200" y="46323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9714" name="Rectangle 18"/>
          <p:cNvSpPr>
            <a:spLocks noChangeArrowheads="1"/>
          </p:cNvSpPr>
          <p:nvPr/>
        </p:nvSpPr>
        <p:spPr bwMode="auto">
          <a:xfrm>
            <a:off x="3865563" y="5318125"/>
            <a:ext cx="3254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0</a:t>
            </a:r>
          </a:p>
        </p:txBody>
      </p:sp>
      <p:sp>
        <p:nvSpPr>
          <p:cNvPr id="29715" name="Line 19"/>
          <p:cNvSpPr>
            <a:spLocks noChangeShapeType="1"/>
          </p:cNvSpPr>
          <p:nvPr/>
        </p:nvSpPr>
        <p:spPr bwMode="auto">
          <a:xfrm flipV="1">
            <a:off x="4038600" y="4953000"/>
            <a:ext cx="1588" cy="374650"/>
          </a:xfrm>
          <a:prstGeom prst="line">
            <a:avLst/>
          </a:prstGeom>
          <a:noFill/>
          <a:ln w="9525">
            <a:solidFill>
              <a:srgbClr val="000080"/>
            </a:solidFill>
            <a:round/>
            <a:headEnd/>
            <a:tailEnd/>
          </a:ln>
        </p:spPr>
        <p:txBody>
          <a:bodyPr>
            <a:spAutoFit/>
          </a:bodyPr>
          <a:lstStyle/>
          <a:p>
            <a:endParaRPr lang="zh-CN" altLang="en-US"/>
          </a:p>
        </p:txBody>
      </p:sp>
      <p:sp>
        <p:nvSpPr>
          <p:cNvPr id="29716" name="Line 20"/>
          <p:cNvSpPr>
            <a:spLocks noChangeShapeType="1"/>
          </p:cNvSpPr>
          <p:nvPr/>
        </p:nvSpPr>
        <p:spPr bwMode="auto">
          <a:xfrm flipH="1" flipV="1">
            <a:off x="4948238" y="3733800"/>
            <a:ext cx="4762" cy="374650"/>
          </a:xfrm>
          <a:prstGeom prst="line">
            <a:avLst/>
          </a:prstGeom>
          <a:noFill/>
          <a:ln w="9525">
            <a:solidFill>
              <a:srgbClr val="000080"/>
            </a:solidFill>
            <a:round/>
            <a:headEnd/>
            <a:tailEnd/>
          </a:ln>
        </p:spPr>
        <p:txBody>
          <a:bodyPr>
            <a:spAutoFit/>
          </a:bodyPr>
          <a:lstStyle/>
          <a:p>
            <a:endParaRPr lang="zh-CN" altLang="en-US"/>
          </a:p>
        </p:txBody>
      </p:sp>
      <p:sp>
        <p:nvSpPr>
          <p:cNvPr id="29717" name="Rectangle 21"/>
          <p:cNvSpPr>
            <a:spLocks noChangeArrowheads="1"/>
          </p:cNvSpPr>
          <p:nvPr/>
        </p:nvSpPr>
        <p:spPr bwMode="auto">
          <a:xfrm>
            <a:off x="4800600" y="3886200"/>
            <a:ext cx="312738" cy="457200"/>
          </a:xfrm>
          <a:prstGeom prst="rect">
            <a:avLst/>
          </a:prstGeom>
          <a:noFill/>
          <a:ln w="9525">
            <a:noFill/>
            <a:miter lim="800000"/>
            <a:headEnd/>
            <a:tailEnd/>
          </a:ln>
        </p:spPr>
        <p:txBody>
          <a:bodyPr>
            <a:spAutoFit/>
          </a:bodyPr>
          <a:lstStyle/>
          <a:p>
            <a:pPr>
              <a:buClrTx/>
              <a:buFontTx/>
              <a:buNone/>
            </a:pPr>
            <a:r>
              <a:rPr lang="en-US" altLang="zh-CN" b="1">
                <a:solidFill>
                  <a:srgbClr val="333399"/>
                </a:solidFill>
              </a:rPr>
              <a:t>.</a:t>
            </a:r>
          </a:p>
        </p:txBody>
      </p:sp>
      <p:sp>
        <p:nvSpPr>
          <p:cNvPr id="29718" name="Rectangle 22"/>
          <p:cNvSpPr>
            <a:spLocks noChangeArrowheads="1"/>
          </p:cNvSpPr>
          <p:nvPr/>
        </p:nvSpPr>
        <p:spPr bwMode="auto">
          <a:xfrm>
            <a:off x="1828800" y="52419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9719" name="Rectangle 23"/>
          <p:cNvSpPr>
            <a:spLocks noChangeArrowheads="1"/>
          </p:cNvSpPr>
          <p:nvPr/>
        </p:nvSpPr>
        <p:spPr bwMode="auto">
          <a:xfrm>
            <a:off x="1828800" y="5927725"/>
            <a:ext cx="325438"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1</a:t>
            </a:r>
          </a:p>
        </p:txBody>
      </p:sp>
      <p:sp>
        <p:nvSpPr>
          <p:cNvPr id="29720" name="Line 24"/>
          <p:cNvSpPr>
            <a:spLocks noChangeShapeType="1"/>
          </p:cNvSpPr>
          <p:nvPr/>
        </p:nvSpPr>
        <p:spPr bwMode="auto">
          <a:xfrm flipV="1">
            <a:off x="2001838" y="5562600"/>
            <a:ext cx="1587" cy="374650"/>
          </a:xfrm>
          <a:prstGeom prst="line">
            <a:avLst/>
          </a:prstGeom>
          <a:noFill/>
          <a:ln w="9525">
            <a:solidFill>
              <a:srgbClr val="000080"/>
            </a:solidFill>
            <a:round/>
            <a:headEnd/>
            <a:tailEnd/>
          </a:ln>
        </p:spPr>
        <p:txBody>
          <a:bodyPr>
            <a:spAutoFit/>
          </a:bodyPr>
          <a:lstStyle/>
          <a:p>
            <a:endParaRPr lang="zh-CN" altLang="en-US"/>
          </a:p>
        </p:txBody>
      </p:sp>
      <p:sp>
        <p:nvSpPr>
          <p:cNvPr id="29721" name="Rectangle 25"/>
          <p:cNvSpPr>
            <a:spLocks noChangeArrowheads="1"/>
          </p:cNvSpPr>
          <p:nvPr/>
        </p:nvSpPr>
        <p:spPr bwMode="auto">
          <a:xfrm>
            <a:off x="5795963" y="4665663"/>
            <a:ext cx="354012"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9722" name="Line 26"/>
          <p:cNvSpPr>
            <a:spLocks noChangeShapeType="1"/>
          </p:cNvSpPr>
          <p:nvPr/>
        </p:nvSpPr>
        <p:spPr bwMode="auto">
          <a:xfrm flipH="1" flipV="1">
            <a:off x="6858000" y="4343400"/>
            <a:ext cx="457200" cy="449263"/>
          </a:xfrm>
          <a:prstGeom prst="line">
            <a:avLst/>
          </a:prstGeom>
          <a:noFill/>
          <a:ln w="9525">
            <a:solidFill>
              <a:srgbClr val="000080"/>
            </a:solidFill>
            <a:round/>
            <a:headEnd/>
            <a:tailEnd/>
          </a:ln>
        </p:spPr>
        <p:txBody>
          <a:bodyPr>
            <a:spAutoFit/>
          </a:bodyPr>
          <a:lstStyle/>
          <a:p>
            <a:endParaRPr lang="zh-CN" altLang="en-US"/>
          </a:p>
        </p:txBody>
      </p:sp>
      <p:sp>
        <p:nvSpPr>
          <p:cNvPr id="29723" name="Line 27"/>
          <p:cNvSpPr>
            <a:spLocks noChangeShapeType="1"/>
          </p:cNvSpPr>
          <p:nvPr/>
        </p:nvSpPr>
        <p:spPr bwMode="auto">
          <a:xfrm flipV="1">
            <a:off x="6135688" y="4343400"/>
            <a:ext cx="417512" cy="414338"/>
          </a:xfrm>
          <a:prstGeom prst="line">
            <a:avLst/>
          </a:prstGeom>
          <a:noFill/>
          <a:ln w="9525">
            <a:solidFill>
              <a:srgbClr val="000080"/>
            </a:solidFill>
            <a:round/>
            <a:headEnd/>
            <a:tailEnd/>
          </a:ln>
        </p:spPr>
        <p:txBody>
          <a:bodyPr>
            <a:spAutoFit/>
          </a:bodyPr>
          <a:lstStyle/>
          <a:p>
            <a:endParaRPr lang="zh-CN" altLang="en-US"/>
          </a:p>
        </p:txBody>
      </p:sp>
      <p:sp>
        <p:nvSpPr>
          <p:cNvPr id="29724" name="Line 28"/>
          <p:cNvSpPr>
            <a:spLocks noChangeShapeType="1"/>
          </p:cNvSpPr>
          <p:nvPr/>
        </p:nvSpPr>
        <p:spPr bwMode="auto">
          <a:xfrm flipV="1">
            <a:off x="5486400" y="4953000"/>
            <a:ext cx="381000" cy="374650"/>
          </a:xfrm>
          <a:prstGeom prst="line">
            <a:avLst/>
          </a:prstGeom>
          <a:noFill/>
          <a:ln w="9525">
            <a:solidFill>
              <a:srgbClr val="000080"/>
            </a:solidFill>
            <a:round/>
            <a:headEnd/>
            <a:tailEnd/>
          </a:ln>
        </p:spPr>
        <p:txBody>
          <a:bodyPr>
            <a:spAutoFit/>
          </a:bodyPr>
          <a:lstStyle/>
          <a:p>
            <a:endParaRPr lang="zh-CN" altLang="en-US"/>
          </a:p>
        </p:txBody>
      </p:sp>
      <p:sp>
        <p:nvSpPr>
          <p:cNvPr id="29725" name="Rectangle 29"/>
          <p:cNvSpPr>
            <a:spLocks noChangeArrowheads="1"/>
          </p:cNvSpPr>
          <p:nvPr/>
        </p:nvSpPr>
        <p:spPr bwMode="auto">
          <a:xfrm>
            <a:off x="7239000" y="47085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9726" name="Rectangle 30"/>
          <p:cNvSpPr>
            <a:spLocks noChangeArrowheads="1"/>
          </p:cNvSpPr>
          <p:nvPr/>
        </p:nvSpPr>
        <p:spPr bwMode="auto">
          <a:xfrm>
            <a:off x="7218363" y="5394325"/>
            <a:ext cx="3254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1</a:t>
            </a:r>
          </a:p>
        </p:txBody>
      </p:sp>
      <p:sp>
        <p:nvSpPr>
          <p:cNvPr id="29727" name="Line 31"/>
          <p:cNvSpPr>
            <a:spLocks noChangeShapeType="1"/>
          </p:cNvSpPr>
          <p:nvPr/>
        </p:nvSpPr>
        <p:spPr bwMode="auto">
          <a:xfrm flipV="1">
            <a:off x="7391400" y="5029200"/>
            <a:ext cx="1588" cy="374650"/>
          </a:xfrm>
          <a:prstGeom prst="line">
            <a:avLst/>
          </a:prstGeom>
          <a:noFill/>
          <a:ln w="9525">
            <a:solidFill>
              <a:srgbClr val="000080"/>
            </a:solidFill>
            <a:round/>
            <a:headEnd/>
            <a:tailEnd/>
          </a:ln>
        </p:spPr>
        <p:txBody>
          <a:bodyPr>
            <a:spAutoFit/>
          </a:bodyPr>
          <a:lstStyle/>
          <a:p>
            <a:endParaRPr lang="zh-CN" altLang="en-US"/>
          </a:p>
        </p:txBody>
      </p:sp>
      <p:sp>
        <p:nvSpPr>
          <p:cNvPr id="29728" name="Rectangle 32"/>
          <p:cNvSpPr>
            <a:spLocks noChangeArrowheads="1"/>
          </p:cNvSpPr>
          <p:nvPr/>
        </p:nvSpPr>
        <p:spPr bwMode="auto">
          <a:xfrm>
            <a:off x="5181600" y="53181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9729" name="Rectangle 33"/>
          <p:cNvSpPr>
            <a:spLocks noChangeArrowheads="1"/>
          </p:cNvSpPr>
          <p:nvPr/>
        </p:nvSpPr>
        <p:spPr bwMode="auto">
          <a:xfrm>
            <a:off x="5181600" y="6003925"/>
            <a:ext cx="325438"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0</a:t>
            </a:r>
          </a:p>
        </p:txBody>
      </p:sp>
      <p:sp>
        <p:nvSpPr>
          <p:cNvPr id="29730" name="Line 34"/>
          <p:cNvSpPr>
            <a:spLocks noChangeShapeType="1"/>
          </p:cNvSpPr>
          <p:nvPr/>
        </p:nvSpPr>
        <p:spPr bwMode="auto">
          <a:xfrm flipV="1">
            <a:off x="5354638" y="5638800"/>
            <a:ext cx="1587" cy="374650"/>
          </a:xfrm>
          <a:prstGeom prst="line">
            <a:avLst/>
          </a:prstGeom>
          <a:noFill/>
          <a:ln w="9525">
            <a:solidFill>
              <a:srgbClr val="000080"/>
            </a:solidFill>
            <a:round/>
            <a:headEnd/>
            <a:tailEnd/>
          </a:ln>
        </p:spPr>
        <p:txBody>
          <a:bodyPr>
            <a:spAutoFit/>
          </a:bodyPr>
          <a:lstStyle/>
          <a:p>
            <a:endParaRPr lang="zh-CN" altLang="en-US"/>
          </a:p>
        </p:txBody>
      </p:sp>
      <p:sp>
        <p:nvSpPr>
          <p:cNvPr id="29731" name="Rectangle 77"/>
          <p:cNvSpPr>
            <a:spLocks noChangeArrowheads="1"/>
          </p:cNvSpPr>
          <p:nvPr/>
        </p:nvSpPr>
        <p:spPr bwMode="auto">
          <a:xfrm>
            <a:off x="3103563" y="3794125"/>
            <a:ext cx="630237"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f=1</a:t>
            </a:r>
          </a:p>
        </p:txBody>
      </p:sp>
      <p:sp>
        <p:nvSpPr>
          <p:cNvPr id="29732" name="Rectangle 78"/>
          <p:cNvSpPr>
            <a:spLocks noChangeArrowheads="1"/>
          </p:cNvSpPr>
          <p:nvPr/>
        </p:nvSpPr>
        <p:spPr bwMode="auto">
          <a:xfrm>
            <a:off x="1981200" y="4546600"/>
            <a:ext cx="554038"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l=1</a:t>
            </a:r>
          </a:p>
        </p:txBody>
      </p:sp>
      <p:sp>
        <p:nvSpPr>
          <p:cNvPr id="29733" name="Rectangle 79"/>
          <p:cNvSpPr>
            <a:spLocks noChangeArrowheads="1"/>
          </p:cNvSpPr>
          <p:nvPr/>
        </p:nvSpPr>
        <p:spPr bwMode="auto">
          <a:xfrm>
            <a:off x="2646363" y="4022725"/>
            <a:ext cx="630237"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l=2</a:t>
            </a:r>
          </a:p>
        </p:txBody>
      </p:sp>
      <p:sp>
        <p:nvSpPr>
          <p:cNvPr id="29734" name="Rectangle 80"/>
          <p:cNvSpPr>
            <a:spLocks noChangeArrowheads="1"/>
          </p:cNvSpPr>
          <p:nvPr/>
        </p:nvSpPr>
        <p:spPr bwMode="auto">
          <a:xfrm>
            <a:off x="2743200" y="4572000"/>
            <a:ext cx="6096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f=2</a:t>
            </a:r>
          </a:p>
        </p:txBody>
      </p:sp>
      <p:sp>
        <p:nvSpPr>
          <p:cNvPr id="29735" name="Rectangle 81"/>
          <p:cNvSpPr>
            <a:spLocks noChangeArrowheads="1"/>
          </p:cNvSpPr>
          <p:nvPr/>
        </p:nvSpPr>
        <p:spPr bwMode="auto">
          <a:xfrm>
            <a:off x="5334000" y="4648200"/>
            <a:ext cx="6096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l=2</a:t>
            </a:r>
          </a:p>
        </p:txBody>
      </p:sp>
      <p:sp>
        <p:nvSpPr>
          <p:cNvPr id="29736" name="Rectangle 82"/>
          <p:cNvSpPr>
            <a:spLocks noChangeArrowheads="1"/>
          </p:cNvSpPr>
          <p:nvPr/>
        </p:nvSpPr>
        <p:spPr bwMode="auto">
          <a:xfrm>
            <a:off x="1371600" y="5241925"/>
            <a:ext cx="6096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f=2</a:t>
            </a:r>
          </a:p>
        </p:txBody>
      </p:sp>
      <p:sp>
        <p:nvSpPr>
          <p:cNvPr id="29737" name="Rectangle 83"/>
          <p:cNvSpPr>
            <a:spLocks noChangeArrowheads="1"/>
          </p:cNvSpPr>
          <p:nvPr/>
        </p:nvSpPr>
        <p:spPr bwMode="auto">
          <a:xfrm>
            <a:off x="2057400" y="5257800"/>
            <a:ext cx="6858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v=2</a:t>
            </a:r>
          </a:p>
        </p:txBody>
      </p:sp>
      <p:sp>
        <p:nvSpPr>
          <p:cNvPr id="29738" name="Rectangle 84"/>
          <p:cNvSpPr>
            <a:spLocks noChangeArrowheads="1"/>
          </p:cNvSpPr>
          <p:nvPr/>
        </p:nvSpPr>
        <p:spPr bwMode="auto">
          <a:xfrm>
            <a:off x="2341563" y="4851400"/>
            <a:ext cx="630237"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v=2</a:t>
            </a:r>
          </a:p>
        </p:txBody>
      </p:sp>
      <p:sp>
        <p:nvSpPr>
          <p:cNvPr id="29739" name="Rectangle 85"/>
          <p:cNvSpPr>
            <a:spLocks noChangeArrowheads="1"/>
          </p:cNvSpPr>
          <p:nvPr/>
        </p:nvSpPr>
        <p:spPr bwMode="auto">
          <a:xfrm>
            <a:off x="3429000" y="4632325"/>
            <a:ext cx="6858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v=0</a:t>
            </a:r>
          </a:p>
        </p:txBody>
      </p:sp>
      <p:sp>
        <p:nvSpPr>
          <p:cNvPr id="29740" name="Rectangle 86"/>
          <p:cNvSpPr>
            <a:spLocks noChangeArrowheads="1"/>
          </p:cNvSpPr>
          <p:nvPr/>
        </p:nvSpPr>
        <p:spPr bwMode="auto">
          <a:xfrm>
            <a:off x="3505200" y="4022725"/>
            <a:ext cx="7620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v=2</a:t>
            </a:r>
          </a:p>
        </p:txBody>
      </p:sp>
      <p:sp>
        <p:nvSpPr>
          <p:cNvPr id="29741" name="Rectangle 87"/>
          <p:cNvSpPr>
            <a:spLocks noChangeArrowheads="1"/>
          </p:cNvSpPr>
          <p:nvPr/>
        </p:nvSpPr>
        <p:spPr bwMode="auto">
          <a:xfrm>
            <a:off x="4114800" y="4622800"/>
            <a:ext cx="6096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f=1</a:t>
            </a:r>
          </a:p>
        </p:txBody>
      </p:sp>
      <p:sp>
        <p:nvSpPr>
          <p:cNvPr id="29742" name="Rectangle 88"/>
          <p:cNvSpPr>
            <a:spLocks noChangeArrowheads="1"/>
          </p:cNvSpPr>
          <p:nvPr/>
        </p:nvSpPr>
        <p:spPr bwMode="auto">
          <a:xfrm>
            <a:off x="6019800" y="4114800"/>
            <a:ext cx="6096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l=2</a:t>
            </a:r>
          </a:p>
        </p:txBody>
      </p:sp>
      <p:sp>
        <p:nvSpPr>
          <p:cNvPr id="29743" name="Rectangle 89"/>
          <p:cNvSpPr>
            <a:spLocks noChangeArrowheads="1"/>
          </p:cNvSpPr>
          <p:nvPr/>
        </p:nvSpPr>
        <p:spPr bwMode="auto">
          <a:xfrm>
            <a:off x="6324600" y="3870325"/>
            <a:ext cx="9906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f=0.25</a:t>
            </a:r>
          </a:p>
        </p:txBody>
      </p:sp>
      <p:sp>
        <p:nvSpPr>
          <p:cNvPr id="29744" name="Rectangle 90"/>
          <p:cNvSpPr>
            <a:spLocks noChangeArrowheads="1"/>
          </p:cNvSpPr>
          <p:nvPr/>
        </p:nvSpPr>
        <p:spPr bwMode="auto">
          <a:xfrm>
            <a:off x="6096000" y="4648200"/>
            <a:ext cx="8382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f=0.5</a:t>
            </a:r>
          </a:p>
        </p:txBody>
      </p:sp>
      <p:sp>
        <p:nvSpPr>
          <p:cNvPr id="29745" name="Rectangle 91"/>
          <p:cNvSpPr>
            <a:spLocks noChangeArrowheads="1"/>
          </p:cNvSpPr>
          <p:nvPr/>
        </p:nvSpPr>
        <p:spPr bwMode="auto">
          <a:xfrm>
            <a:off x="7467600" y="4556125"/>
            <a:ext cx="9906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f=0.25</a:t>
            </a:r>
          </a:p>
        </p:txBody>
      </p:sp>
      <p:sp>
        <p:nvSpPr>
          <p:cNvPr id="29746" name="Rectangle 92"/>
          <p:cNvSpPr>
            <a:spLocks noChangeArrowheads="1"/>
          </p:cNvSpPr>
          <p:nvPr/>
        </p:nvSpPr>
        <p:spPr bwMode="auto">
          <a:xfrm>
            <a:off x="4495800" y="5334000"/>
            <a:ext cx="9144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f=0.5</a:t>
            </a:r>
          </a:p>
        </p:txBody>
      </p:sp>
      <p:sp>
        <p:nvSpPr>
          <p:cNvPr id="29747" name="Rectangle 93"/>
          <p:cNvSpPr>
            <a:spLocks noChangeArrowheads="1"/>
          </p:cNvSpPr>
          <p:nvPr/>
        </p:nvSpPr>
        <p:spPr bwMode="auto">
          <a:xfrm>
            <a:off x="7467600" y="4800600"/>
            <a:ext cx="9906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v=0.25</a:t>
            </a:r>
          </a:p>
        </p:txBody>
      </p:sp>
      <p:sp>
        <p:nvSpPr>
          <p:cNvPr id="29748" name="Rectangle 94"/>
          <p:cNvSpPr>
            <a:spLocks noChangeArrowheads="1"/>
          </p:cNvSpPr>
          <p:nvPr/>
        </p:nvSpPr>
        <p:spPr bwMode="auto">
          <a:xfrm>
            <a:off x="5410200" y="5334000"/>
            <a:ext cx="6858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v=0</a:t>
            </a:r>
          </a:p>
        </p:txBody>
      </p:sp>
      <p:sp>
        <p:nvSpPr>
          <p:cNvPr id="29749" name="Rectangle 95"/>
          <p:cNvSpPr>
            <a:spLocks noChangeArrowheads="1"/>
          </p:cNvSpPr>
          <p:nvPr/>
        </p:nvSpPr>
        <p:spPr bwMode="auto">
          <a:xfrm>
            <a:off x="5715000" y="4876800"/>
            <a:ext cx="6858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v=0</a:t>
            </a:r>
          </a:p>
        </p:txBody>
      </p:sp>
      <p:sp>
        <p:nvSpPr>
          <p:cNvPr id="29750" name="Rectangle 96"/>
          <p:cNvSpPr>
            <a:spLocks noChangeArrowheads="1"/>
          </p:cNvSpPr>
          <p:nvPr/>
        </p:nvSpPr>
        <p:spPr bwMode="auto">
          <a:xfrm>
            <a:off x="6858000" y="4089400"/>
            <a:ext cx="9906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v=0.25</a:t>
            </a:r>
          </a:p>
        </p:txBody>
      </p:sp>
      <p:sp>
        <p:nvSpPr>
          <p:cNvPr id="29751" name="Rectangle 97"/>
          <p:cNvSpPr>
            <a:spLocks noChangeArrowheads="1"/>
          </p:cNvSpPr>
          <p:nvPr/>
        </p:nvSpPr>
        <p:spPr bwMode="auto">
          <a:xfrm>
            <a:off x="5105400" y="3413125"/>
            <a:ext cx="11430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v=2.25</a:t>
            </a:r>
          </a:p>
        </p:txBody>
      </p:sp>
      <p:sp>
        <p:nvSpPr>
          <p:cNvPr id="29752" name="Rectangle 98"/>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1"/>
          <p:cNvSpPr txBox="1">
            <a:spLocks noChangeArrowheads="1"/>
          </p:cNvSpPr>
          <p:nvPr/>
        </p:nvSpPr>
        <p:spPr bwMode="auto">
          <a:xfrm>
            <a:off x="768350" y="132715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dirty="0">
                <a:latin typeface="楷体_GB2312" pitchFamily="49" charset="-122"/>
              </a:rPr>
              <a:t> </a:t>
            </a:r>
            <a:r>
              <a:rPr lang="zh-CN" altLang="en-US" sz="2800" b="1" i="0" dirty="0">
                <a:latin typeface="Times New Roman" pitchFamily="18" charset="0"/>
              </a:rPr>
              <a:t>单遍的方法</a:t>
            </a:r>
            <a:endParaRPr lang="zh-CN" altLang="en-US" sz="2800" b="1" i="0" dirty="0">
              <a:latin typeface="楷体_GB2312" pitchFamily="49" charset="-122"/>
            </a:endParaRPr>
          </a:p>
        </p:txBody>
      </p:sp>
      <p:sp>
        <p:nvSpPr>
          <p:cNvPr id="30723" name="Rectangle 22"/>
          <p:cNvSpPr>
            <a:spLocks noChangeArrowheads="1"/>
          </p:cNvSpPr>
          <p:nvPr/>
        </p:nvSpPr>
        <p:spPr bwMode="auto">
          <a:xfrm>
            <a:off x="1104900" y="2057400"/>
            <a:ext cx="7200900" cy="3775075"/>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Times New Roman" pitchFamily="18" charset="0"/>
              </a:rPr>
              <a:t>   </a:t>
            </a:r>
            <a:r>
              <a:rPr lang="zh-CN" altLang="en-US" b="1" i="0">
                <a:latin typeface="Times New Roman" pitchFamily="18" charset="0"/>
              </a:rPr>
              <a:t>语法分析遍的同时进行属性计算 </a:t>
            </a:r>
          </a:p>
          <a:p>
            <a:pPr algn="l">
              <a:buClrTx/>
              <a:buFont typeface="Symbol" pitchFamily="18" charset="2"/>
              <a:buNone/>
            </a:pPr>
            <a:endParaRPr lang="zh-CN" altLang="en-US" sz="1000" b="1" i="0">
              <a:latin typeface="Times New Roman" pitchFamily="18" charset="0"/>
            </a:endParaRPr>
          </a:p>
          <a:p>
            <a:pPr lvl="1" algn="l">
              <a:buClrTx/>
              <a:buFontTx/>
              <a:buChar char="•"/>
            </a:pPr>
            <a:r>
              <a:rPr lang="zh-CN" altLang="en-US" b="1" i="0">
                <a:latin typeface="Times New Roman" pitchFamily="18" charset="0"/>
              </a:rPr>
              <a:t> </a:t>
            </a:r>
            <a:r>
              <a:rPr lang="zh-CN" altLang="en-US" b="1" i="0">
                <a:solidFill>
                  <a:srgbClr val="333399"/>
                </a:solidFill>
                <a:latin typeface="Times New Roman" pitchFamily="18" charset="0"/>
              </a:rPr>
              <a:t>自下而上方法</a:t>
            </a:r>
          </a:p>
          <a:p>
            <a:pPr lvl="1" algn="l">
              <a:buClrTx/>
              <a:buFontTx/>
              <a:buNone/>
            </a:pPr>
            <a:endParaRPr lang="zh-CN" altLang="en-US" sz="1000" b="1" i="0">
              <a:solidFill>
                <a:srgbClr val="333399"/>
              </a:solidFill>
              <a:latin typeface="Times New Roman" pitchFamily="18" charset="0"/>
            </a:endParaRPr>
          </a:p>
          <a:p>
            <a:pPr lvl="1" algn="l">
              <a:buClrTx/>
              <a:buFontTx/>
              <a:buChar char="•"/>
            </a:pPr>
            <a:r>
              <a:rPr lang="zh-CN" altLang="en-US" b="1" i="0">
                <a:latin typeface="Times New Roman" pitchFamily="18" charset="0"/>
              </a:rPr>
              <a:t> </a:t>
            </a:r>
            <a:r>
              <a:rPr lang="zh-CN" altLang="en-US" b="1" i="0">
                <a:solidFill>
                  <a:srgbClr val="333399"/>
                </a:solidFill>
                <a:latin typeface="Times New Roman" pitchFamily="18" charset="0"/>
              </a:rPr>
              <a:t>自上而下方法</a:t>
            </a:r>
          </a:p>
          <a:p>
            <a:pPr lvl="1" algn="l">
              <a:buClrTx/>
              <a:buFontTx/>
              <a:buNone/>
            </a:pPr>
            <a:endParaRPr lang="zh-CN" altLang="en-US" b="1" i="0">
              <a:solidFill>
                <a:srgbClr val="333399"/>
              </a:solidFill>
              <a:latin typeface="Times New Roman" pitchFamily="18" charset="0"/>
            </a:endParaRPr>
          </a:p>
          <a:p>
            <a:pPr algn="l">
              <a:buClrTx/>
              <a:buFont typeface="Symbol" pitchFamily="18" charset="2"/>
              <a:buChar char="-"/>
            </a:pPr>
            <a:r>
              <a:rPr lang="zh-CN" altLang="en-US" b="1" i="0">
                <a:latin typeface="Times New Roman" pitchFamily="18" charset="0"/>
              </a:rPr>
              <a:t>   只适用于特定文法 </a:t>
            </a:r>
          </a:p>
          <a:p>
            <a:pPr algn="l">
              <a:buClrTx/>
              <a:buFont typeface="Symbol" pitchFamily="18" charset="2"/>
              <a:buNone/>
            </a:pPr>
            <a:endParaRPr lang="zh-CN" altLang="en-US" sz="1000" b="1" i="0">
              <a:latin typeface="Times New Roman" pitchFamily="18" charset="0"/>
            </a:endParaRPr>
          </a:p>
          <a:p>
            <a:pPr algn="l">
              <a:buClrTx/>
              <a:buFont typeface="Symbol" pitchFamily="18" charset="2"/>
              <a:buNone/>
            </a:pPr>
            <a:r>
              <a:rPr lang="zh-CN" altLang="en-US" b="1" i="0">
                <a:latin typeface="Times New Roman" pitchFamily="18" charset="0"/>
              </a:rPr>
              <a:t>     </a:t>
            </a:r>
            <a:r>
              <a:rPr lang="zh-CN" altLang="en-US" b="1" i="0">
                <a:solidFill>
                  <a:srgbClr val="333399"/>
                </a:solidFill>
                <a:latin typeface="Times New Roman" pitchFamily="18" charset="0"/>
              </a:rPr>
              <a:t>本课程只讨论如下两类属性文法：</a:t>
            </a:r>
          </a:p>
          <a:p>
            <a:pPr algn="l">
              <a:buClrTx/>
              <a:buFont typeface="Symbol" pitchFamily="18" charset="2"/>
              <a:buNone/>
            </a:pPr>
            <a:endParaRPr lang="zh-CN" altLang="en-US" sz="1000" b="1" i="0">
              <a:solidFill>
                <a:srgbClr val="333399"/>
              </a:solidFill>
              <a:latin typeface="Times New Roman" pitchFamily="18" charset="0"/>
            </a:endParaRPr>
          </a:p>
          <a:p>
            <a:pPr lvl="1" algn="l">
              <a:buClrTx/>
              <a:buFontTx/>
              <a:buChar char="•"/>
            </a:pPr>
            <a:r>
              <a:rPr lang="zh-CN" altLang="en-US" b="1" i="0"/>
              <a:t>  </a:t>
            </a:r>
            <a:r>
              <a:rPr lang="en-US" altLang="zh-CN" i="0"/>
              <a:t>S-</a:t>
            </a:r>
            <a:r>
              <a:rPr lang="zh-CN" altLang="en-US" b="1" i="0"/>
              <a:t>属性文法</a:t>
            </a:r>
            <a:r>
              <a:rPr lang="zh-CN" altLang="en-US" b="1" i="0">
                <a:solidFill>
                  <a:srgbClr val="333399"/>
                </a:solidFill>
              </a:rPr>
              <a:t> </a:t>
            </a:r>
          </a:p>
          <a:p>
            <a:pPr lvl="1" algn="l">
              <a:buClrTx/>
              <a:buFontTx/>
              <a:buNone/>
            </a:pPr>
            <a:endParaRPr lang="zh-CN" altLang="en-US" sz="1000" b="1" i="0">
              <a:solidFill>
                <a:srgbClr val="333399"/>
              </a:solidFill>
            </a:endParaRPr>
          </a:p>
          <a:p>
            <a:pPr lvl="1" algn="l">
              <a:buClrTx/>
              <a:buFontTx/>
              <a:buChar char="•"/>
            </a:pPr>
            <a:r>
              <a:rPr lang="zh-CN" altLang="en-US" b="1" i="0"/>
              <a:t>  </a:t>
            </a:r>
            <a:r>
              <a:rPr lang="en-US" altLang="zh-CN" i="0"/>
              <a:t>L-</a:t>
            </a:r>
            <a:r>
              <a:rPr lang="zh-CN" altLang="en-US" b="1" i="0"/>
              <a:t>属性文法</a:t>
            </a:r>
            <a:r>
              <a:rPr lang="zh-CN" altLang="en-US" b="1" i="0">
                <a:solidFill>
                  <a:srgbClr val="333399"/>
                </a:solidFill>
              </a:rPr>
              <a:t> </a:t>
            </a:r>
          </a:p>
        </p:txBody>
      </p:sp>
      <p:sp>
        <p:nvSpPr>
          <p:cNvPr id="30724" name="AutoShape 2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25" name="AutoShape 2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26" name="AutoShape 2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27" name="AutoShape 2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28" name="Rectangle 28"/>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31"/>
          <p:cNvSpPr txBox="1">
            <a:spLocks noChangeArrowheads="1"/>
          </p:cNvSpPr>
          <p:nvPr/>
        </p:nvSpPr>
        <p:spPr bwMode="auto">
          <a:xfrm>
            <a:off x="768350" y="132715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楷体_GB2312" pitchFamily="49" charset="-122"/>
              </a:rPr>
              <a:t> </a:t>
            </a:r>
            <a:r>
              <a:rPr lang="en-US" altLang="zh-CN" sz="2800" i="0"/>
              <a:t>S-</a:t>
            </a:r>
            <a:r>
              <a:rPr lang="zh-CN" altLang="en-US" sz="2800" b="1" i="0"/>
              <a:t>属性文法</a:t>
            </a:r>
          </a:p>
        </p:txBody>
      </p:sp>
      <p:sp>
        <p:nvSpPr>
          <p:cNvPr id="31747" name="Rectangle 32"/>
          <p:cNvSpPr>
            <a:spLocks noChangeArrowheads="1"/>
          </p:cNvSpPr>
          <p:nvPr/>
        </p:nvSpPr>
        <p:spPr bwMode="auto">
          <a:xfrm>
            <a:off x="1104900" y="1905000"/>
            <a:ext cx="7200900" cy="45720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Times New Roman" pitchFamily="18" charset="0"/>
              </a:rPr>
              <a:t>   </a:t>
            </a:r>
            <a:r>
              <a:rPr lang="zh-CN" altLang="en-US" b="1" i="0">
                <a:solidFill>
                  <a:srgbClr val="333399"/>
                </a:solidFill>
                <a:latin typeface="Times New Roman" pitchFamily="18" charset="0"/>
              </a:rPr>
              <a:t>只包含综合属性</a:t>
            </a:r>
            <a:r>
              <a:rPr lang="zh-CN" altLang="en-US" b="1" i="0">
                <a:latin typeface="Times New Roman" pitchFamily="18" charset="0"/>
              </a:rPr>
              <a:t> </a:t>
            </a:r>
            <a:endParaRPr lang="zh-CN" altLang="en-US" sz="1000" b="1" i="0">
              <a:latin typeface="Times New Roman" pitchFamily="18" charset="0"/>
            </a:endParaRPr>
          </a:p>
        </p:txBody>
      </p:sp>
      <p:sp>
        <p:nvSpPr>
          <p:cNvPr id="31748" name="AutoShape 3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1749" name="AutoShape 3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1750" name="AutoShape 3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1751" name="AutoShape 3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1752" name="Text Box 37"/>
          <p:cNvSpPr txBox="1">
            <a:spLocks noChangeArrowheads="1"/>
          </p:cNvSpPr>
          <p:nvPr/>
        </p:nvSpPr>
        <p:spPr bwMode="auto">
          <a:xfrm>
            <a:off x="768350" y="259080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楷体_GB2312" pitchFamily="49" charset="-122"/>
              </a:rPr>
              <a:t> </a:t>
            </a:r>
            <a:r>
              <a:rPr lang="en-US" altLang="zh-CN" sz="2800" i="0"/>
              <a:t>L-</a:t>
            </a:r>
            <a:r>
              <a:rPr lang="zh-CN" altLang="en-US" sz="2800" b="1" i="0"/>
              <a:t>属性文法</a:t>
            </a:r>
          </a:p>
        </p:txBody>
      </p:sp>
      <p:sp>
        <p:nvSpPr>
          <p:cNvPr id="31753" name="Rectangle 38"/>
          <p:cNvSpPr>
            <a:spLocks noChangeArrowheads="1"/>
          </p:cNvSpPr>
          <p:nvPr/>
        </p:nvSpPr>
        <p:spPr bwMode="auto">
          <a:xfrm>
            <a:off x="1104900" y="3321050"/>
            <a:ext cx="7200900" cy="222250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latin typeface="Times New Roman" pitchFamily="18" charset="0"/>
              </a:rPr>
              <a:t>   </a:t>
            </a:r>
            <a:r>
              <a:rPr lang="zh-CN" altLang="en-US" b="1" i="0">
                <a:solidFill>
                  <a:srgbClr val="333399"/>
                </a:solidFill>
                <a:latin typeface="Times New Roman" pitchFamily="18" charset="0"/>
              </a:rPr>
              <a:t>可以包含综合属性，也可以包含继承属性</a:t>
            </a:r>
          </a:p>
          <a:p>
            <a:pPr algn="l">
              <a:buClrTx/>
              <a:buFont typeface="Symbol" pitchFamily="18" charset="2"/>
              <a:buNone/>
            </a:pPr>
            <a:endParaRPr lang="zh-CN" altLang="en-US" sz="1000" b="1" i="0">
              <a:latin typeface="Times New Roman" pitchFamily="18" charset="0"/>
            </a:endParaRPr>
          </a:p>
          <a:p>
            <a:pPr algn="l">
              <a:buClrTx/>
              <a:buFont typeface="Symbol" pitchFamily="18" charset="2"/>
              <a:buChar char="-"/>
            </a:pPr>
            <a:r>
              <a:rPr lang="zh-CN" altLang="en-US" b="1" i="0">
                <a:latin typeface="Times New Roman" pitchFamily="18" charset="0"/>
              </a:rPr>
              <a:t>   </a:t>
            </a:r>
            <a:r>
              <a:rPr lang="zh-CN" altLang="en-US" b="1" i="0">
                <a:solidFill>
                  <a:srgbClr val="333399"/>
                </a:solidFill>
                <a:latin typeface="Times New Roman" pitchFamily="18" charset="0"/>
              </a:rPr>
              <a:t>产生式右端某文法符号的继承属性的计算只取决</a:t>
            </a:r>
          </a:p>
          <a:p>
            <a:pPr algn="l">
              <a:buClrTx/>
              <a:buFont typeface="Symbol" pitchFamily="18" charset="2"/>
              <a:buNone/>
            </a:pPr>
            <a:r>
              <a:rPr lang="zh-CN" altLang="en-US" b="1" i="0">
                <a:solidFill>
                  <a:srgbClr val="333399"/>
                </a:solidFill>
                <a:latin typeface="Times New Roman" pitchFamily="18" charset="0"/>
              </a:rPr>
              <a:t>     于该符号左边文法符号的属性</a:t>
            </a:r>
            <a:r>
              <a:rPr lang="zh-CN" altLang="en-US" b="1" i="0">
                <a:latin typeface="Times New Roman" pitchFamily="18" charset="0"/>
              </a:rPr>
              <a:t> </a:t>
            </a:r>
            <a:r>
              <a:rPr lang="zh-CN" altLang="en-US" b="1" i="0">
                <a:solidFill>
                  <a:srgbClr val="333399"/>
                </a:solidFill>
              </a:rPr>
              <a:t>（对于产生式左边 </a:t>
            </a:r>
          </a:p>
          <a:p>
            <a:pPr algn="l">
              <a:buClrTx/>
              <a:buFont typeface="Symbol" pitchFamily="18" charset="2"/>
              <a:buNone/>
            </a:pPr>
            <a:r>
              <a:rPr lang="zh-CN" altLang="en-US" b="1" i="0">
                <a:solidFill>
                  <a:srgbClr val="333399"/>
                </a:solidFill>
              </a:rPr>
              <a:t>     文法符号，只能是继承属性）</a:t>
            </a:r>
            <a:endParaRPr lang="zh-CN" altLang="en-US" b="1" i="0">
              <a:latin typeface="Times New Roman" pitchFamily="18" charset="0"/>
            </a:endParaRPr>
          </a:p>
          <a:p>
            <a:pPr algn="l">
              <a:buClrTx/>
              <a:buFont typeface="Symbol" pitchFamily="18" charset="2"/>
              <a:buNone/>
            </a:pPr>
            <a:endParaRPr lang="zh-CN" altLang="en-US" sz="1000" b="1" i="0">
              <a:latin typeface="Times New Roman" pitchFamily="18" charset="0"/>
            </a:endParaRPr>
          </a:p>
          <a:p>
            <a:pPr algn="l">
              <a:buClrTx/>
              <a:buFont typeface="Symbol" pitchFamily="18" charset="2"/>
              <a:buChar char="-"/>
            </a:pPr>
            <a:r>
              <a:rPr lang="zh-CN" altLang="en-US" b="1" i="0">
                <a:latin typeface="Times New Roman" pitchFamily="18" charset="0"/>
              </a:rPr>
              <a:t>   </a:t>
            </a:r>
            <a:r>
              <a:rPr lang="en-US" altLang="zh-CN" i="0">
                <a:solidFill>
                  <a:srgbClr val="333399"/>
                </a:solidFill>
              </a:rPr>
              <a:t>S-</a:t>
            </a:r>
            <a:r>
              <a:rPr lang="zh-CN" altLang="en-US" b="1" i="0">
                <a:solidFill>
                  <a:srgbClr val="333399"/>
                </a:solidFill>
              </a:rPr>
              <a:t>属性文法</a:t>
            </a:r>
            <a:r>
              <a:rPr lang="zh-CN" altLang="en-US" b="1" i="0">
                <a:solidFill>
                  <a:srgbClr val="333399"/>
                </a:solidFill>
                <a:latin typeface="Times New Roman" pitchFamily="18" charset="0"/>
              </a:rPr>
              <a:t>是</a:t>
            </a:r>
            <a:r>
              <a:rPr lang="en-US" altLang="zh-CN" i="0">
                <a:solidFill>
                  <a:srgbClr val="333399"/>
                </a:solidFill>
              </a:rPr>
              <a:t>L-</a:t>
            </a:r>
            <a:r>
              <a:rPr lang="zh-CN" altLang="en-US" b="1" i="0">
                <a:solidFill>
                  <a:srgbClr val="333399"/>
                </a:solidFill>
              </a:rPr>
              <a:t>属性文法</a:t>
            </a:r>
            <a:r>
              <a:rPr lang="zh-CN" altLang="en-US" b="1" i="0">
                <a:solidFill>
                  <a:srgbClr val="333399"/>
                </a:solidFill>
                <a:latin typeface="Times New Roman" pitchFamily="18" charset="0"/>
              </a:rPr>
              <a:t>的一个特例</a:t>
            </a:r>
            <a:r>
              <a:rPr lang="zh-CN" altLang="en-US" b="1" i="0">
                <a:latin typeface="Times New Roman" pitchFamily="18" charset="0"/>
              </a:rPr>
              <a:t> </a:t>
            </a:r>
          </a:p>
        </p:txBody>
      </p:sp>
      <p:sp>
        <p:nvSpPr>
          <p:cNvPr id="31754" name="Rectangle 39"/>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71"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72"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73"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74" name="Rectangle 10"/>
          <p:cNvSpPr>
            <a:spLocks noChangeArrowheads="1"/>
          </p:cNvSpPr>
          <p:nvPr/>
        </p:nvSpPr>
        <p:spPr bwMode="auto">
          <a:xfrm>
            <a:off x="1549400" y="188913"/>
            <a:ext cx="3742680" cy="646331"/>
          </a:xfrm>
          <a:prstGeom prst="rect">
            <a:avLst/>
          </a:prstGeom>
          <a:noFill/>
          <a:ln w="9525" algn="ctr">
            <a:noFill/>
            <a:miter lim="800000"/>
            <a:headEnd/>
            <a:tailEnd/>
          </a:ln>
        </p:spPr>
        <p:txBody>
          <a:bodyPr wrap="square">
            <a:spAutoFit/>
          </a:bodyPr>
          <a:lstStyle/>
          <a:p>
            <a:pPr algn="l">
              <a:lnSpc>
                <a:spcPct val="90000"/>
              </a:lnSpc>
              <a:buClrTx/>
              <a:buFontTx/>
              <a:buNone/>
            </a:pPr>
            <a:r>
              <a:rPr lang="zh-CN" altLang="en-US" sz="4000" b="1" i="0" dirty="0">
                <a:ea typeface="华文行楷" pitchFamily="2" charset="-122"/>
              </a:rPr>
              <a:t>第</a:t>
            </a:r>
            <a:r>
              <a:rPr lang="en-US" altLang="zh-CN" sz="4000" b="1" i="0" dirty="0">
                <a:ea typeface="华文行楷" pitchFamily="2" charset="-122"/>
              </a:rPr>
              <a:t>7</a:t>
            </a:r>
            <a:r>
              <a:rPr lang="zh-CN" altLang="en-US" sz="4000" b="1" i="0" dirty="0">
                <a:ea typeface="华文行楷" pitchFamily="2" charset="-122"/>
              </a:rPr>
              <a:t>章本讲导引</a:t>
            </a:r>
          </a:p>
        </p:txBody>
      </p:sp>
      <p:sp>
        <p:nvSpPr>
          <p:cNvPr id="7175" name="Rectangle 28"/>
          <p:cNvSpPr>
            <a:spLocks noChangeArrowheads="1"/>
          </p:cNvSpPr>
          <p:nvPr/>
        </p:nvSpPr>
        <p:spPr bwMode="auto">
          <a:xfrm>
            <a:off x="1135063" y="1982788"/>
            <a:ext cx="7758112" cy="3508653"/>
          </a:xfrm>
          <a:prstGeom prst="rect">
            <a:avLst/>
          </a:prstGeom>
          <a:noFill/>
          <a:ln w="9525">
            <a:noFill/>
            <a:miter lim="800000"/>
            <a:headEnd/>
            <a:tailEnd/>
          </a:ln>
        </p:spPr>
        <p:txBody>
          <a:bodyPr>
            <a:spAutoFit/>
          </a:bodyPr>
          <a:lstStyle/>
          <a:p>
            <a:pPr algn="l">
              <a:buClrTx/>
              <a:buFont typeface="Symbol" pitchFamily="18" charset="2"/>
              <a:buChar char="-"/>
            </a:pPr>
            <a:endParaRPr lang="en-US" altLang="zh-CN" sz="1000" b="1" i="0" dirty="0">
              <a:solidFill>
                <a:srgbClr val="333399"/>
              </a:solidFill>
            </a:endParaRPr>
          </a:p>
          <a:p>
            <a:pPr algn="l">
              <a:buClrTx/>
            </a:pPr>
            <a:r>
              <a:rPr lang="zh-CN" altLang="en-US" b="1" i="0" dirty="0">
                <a:solidFill>
                  <a:srgbClr val="333399"/>
                </a:solidFill>
              </a:rPr>
              <a:t>    在上下文无关语法基础上进行</a:t>
            </a:r>
            <a:r>
              <a:rPr lang="zh-CN" altLang="en-US" b="1" i="0" u="sng" dirty="0">
                <a:solidFill>
                  <a:srgbClr val="C00000"/>
                </a:solidFill>
              </a:rPr>
              <a:t>扩展</a:t>
            </a:r>
            <a:r>
              <a:rPr lang="zh-CN" altLang="en-US" b="1" i="0" dirty="0">
                <a:solidFill>
                  <a:srgbClr val="333399"/>
                </a:solidFill>
              </a:rPr>
              <a:t>，建立适当的语义计算模型</a:t>
            </a:r>
            <a:endParaRPr lang="en-US" altLang="zh-CN" b="1" i="0" dirty="0">
              <a:solidFill>
                <a:srgbClr val="333399"/>
              </a:solidFill>
            </a:endParaRPr>
          </a:p>
          <a:p>
            <a:pPr algn="l">
              <a:buClrTx/>
            </a:pPr>
            <a:r>
              <a:rPr lang="zh-CN" altLang="en-US" b="1" i="0" dirty="0"/>
              <a:t> </a:t>
            </a:r>
            <a:r>
              <a:rPr lang="en-US" altLang="zh-CN" b="1" i="0" dirty="0"/>
              <a:t>---  2</a:t>
            </a:r>
            <a:r>
              <a:rPr lang="zh-CN" altLang="en-US" b="1" i="0" dirty="0"/>
              <a:t>种语义计算模型</a:t>
            </a:r>
            <a:r>
              <a:rPr lang="en-US" altLang="zh-CN" b="1" i="0" dirty="0"/>
              <a:t>:</a:t>
            </a:r>
            <a:endParaRPr lang="en-US" altLang="zh-CN" b="1" i="0" dirty="0">
              <a:solidFill>
                <a:srgbClr val="333399"/>
              </a:solidFill>
            </a:endParaRPr>
          </a:p>
          <a:p>
            <a:pPr algn="l">
              <a:buClrTx/>
              <a:buFont typeface="Symbol" pitchFamily="18" charset="2"/>
              <a:buNone/>
            </a:pPr>
            <a:r>
              <a:rPr lang="zh-CN" altLang="en-US" sz="1000" b="1" i="0" dirty="0">
                <a:solidFill>
                  <a:srgbClr val="333399"/>
                </a:solidFill>
              </a:rPr>
              <a:t> </a:t>
            </a:r>
          </a:p>
          <a:p>
            <a:pPr marL="342900" indent="-342900" algn="l">
              <a:buClrTx/>
              <a:buFont typeface="Wingdings" panose="05000000000000000000" pitchFamily="2" charset="2"/>
              <a:buChar char="u"/>
            </a:pPr>
            <a:r>
              <a:rPr lang="zh-CN" altLang="en-US" b="1" i="0" dirty="0">
                <a:solidFill>
                  <a:srgbClr val="333399"/>
                </a:solidFill>
              </a:rPr>
              <a:t>     属性文法（侧重于语义计算</a:t>
            </a:r>
            <a:r>
              <a:rPr lang="zh-CN" altLang="en-US" b="1" i="0" dirty="0">
                <a:solidFill>
                  <a:srgbClr val="FF0000"/>
                </a:solidFill>
              </a:rPr>
              <a:t>规则</a:t>
            </a:r>
            <a:r>
              <a:rPr lang="zh-CN" altLang="en-US" b="1" i="0" dirty="0">
                <a:solidFill>
                  <a:srgbClr val="333399"/>
                </a:solidFill>
              </a:rPr>
              <a:t>的定义）</a:t>
            </a:r>
            <a:endParaRPr lang="en-US" altLang="zh-CN" b="1" i="0" dirty="0">
              <a:solidFill>
                <a:srgbClr val="333399"/>
              </a:solidFill>
            </a:endParaRPr>
          </a:p>
          <a:p>
            <a:pPr lvl="1" algn="l">
              <a:buClrTx/>
            </a:pPr>
            <a:r>
              <a:rPr lang="zh-CN" altLang="en-US" b="1" i="0" dirty="0">
                <a:solidFill>
                  <a:srgbClr val="000000"/>
                </a:solidFill>
              </a:rPr>
              <a:t>      </a:t>
            </a:r>
            <a:r>
              <a:rPr lang="zh-CN" altLang="en-US" sz="2000" b="1" i="0" dirty="0">
                <a:solidFill>
                  <a:srgbClr val="000000"/>
                </a:solidFill>
              </a:rPr>
              <a:t>文法符号</a:t>
            </a:r>
            <a:r>
              <a:rPr lang="en-US" altLang="zh-CN" sz="2000" b="1" i="0" dirty="0">
                <a:solidFill>
                  <a:srgbClr val="000000"/>
                </a:solidFill>
              </a:rPr>
              <a:t>——</a:t>
            </a:r>
            <a:r>
              <a:rPr lang="zh-CN" altLang="en-US" sz="2000" b="1" i="0" dirty="0">
                <a:solidFill>
                  <a:srgbClr val="000000"/>
                </a:solidFill>
              </a:rPr>
              <a:t>附加语义信息</a:t>
            </a:r>
            <a:endParaRPr lang="en-US" altLang="zh-CN" sz="2000" b="1" i="0" dirty="0">
              <a:solidFill>
                <a:srgbClr val="000000"/>
              </a:solidFill>
            </a:endParaRPr>
          </a:p>
          <a:p>
            <a:pPr lvl="1" algn="l">
              <a:buClrTx/>
            </a:pPr>
            <a:r>
              <a:rPr lang="zh-CN" altLang="en-US" sz="2000" b="1" i="0" dirty="0">
                <a:solidFill>
                  <a:srgbClr val="000000"/>
                </a:solidFill>
              </a:rPr>
              <a:t>       产生式    </a:t>
            </a:r>
            <a:r>
              <a:rPr lang="en-US" altLang="zh-CN" sz="2000" b="1" i="0" dirty="0">
                <a:solidFill>
                  <a:srgbClr val="000000"/>
                </a:solidFill>
              </a:rPr>
              <a:t>——</a:t>
            </a:r>
            <a:r>
              <a:rPr lang="zh-CN" altLang="en-US" sz="2000" b="1" i="0" dirty="0">
                <a:solidFill>
                  <a:srgbClr val="000000"/>
                </a:solidFill>
              </a:rPr>
              <a:t>设计语义动作</a:t>
            </a:r>
            <a:endParaRPr lang="zh-CN" altLang="en-US" sz="2000" b="1" i="0" dirty="0">
              <a:solidFill>
                <a:srgbClr val="333399"/>
              </a:solidFill>
            </a:endParaRPr>
          </a:p>
          <a:p>
            <a:pPr algn="l">
              <a:buClrTx/>
              <a:buFont typeface="Symbol" pitchFamily="18" charset="2"/>
              <a:buNone/>
            </a:pPr>
            <a:endParaRPr lang="zh-CN" altLang="en-US" sz="1000" b="1" i="0" dirty="0">
              <a:solidFill>
                <a:srgbClr val="333399"/>
              </a:solidFill>
            </a:endParaRPr>
          </a:p>
          <a:p>
            <a:pPr marL="342900" indent="-342900" algn="l">
              <a:buClrTx/>
              <a:buFont typeface="Wingdings" panose="05000000000000000000" pitchFamily="2" charset="2"/>
              <a:buChar char="u"/>
            </a:pPr>
            <a:r>
              <a:rPr lang="zh-CN" altLang="en-US" b="1" i="0" dirty="0">
                <a:solidFill>
                  <a:srgbClr val="333399"/>
                </a:solidFill>
              </a:rPr>
              <a:t>     翻译模式（侧重于语义计算</a:t>
            </a:r>
            <a:r>
              <a:rPr lang="zh-CN" altLang="en-US" b="1" i="0" dirty="0">
                <a:solidFill>
                  <a:srgbClr val="FF0000"/>
                </a:solidFill>
              </a:rPr>
              <a:t>过程</a:t>
            </a:r>
            <a:r>
              <a:rPr lang="zh-CN" altLang="en-US" b="1" i="0" dirty="0">
                <a:solidFill>
                  <a:srgbClr val="333399"/>
                </a:solidFill>
              </a:rPr>
              <a:t>的定义）</a:t>
            </a:r>
            <a:endParaRPr lang="en-US" altLang="zh-CN" b="1" i="0" dirty="0">
              <a:solidFill>
                <a:srgbClr val="333399"/>
              </a:solidFill>
            </a:endParaRPr>
          </a:p>
          <a:p>
            <a:pPr algn="l">
              <a:buClrTx/>
              <a:buFont typeface="Symbol" pitchFamily="18" charset="2"/>
              <a:buNone/>
            </a:pPr>
            <a:r>
              <a:rPr lang="zh-CN" altLang="en-US" b="1" i="0" dirty="0">
                <a:solidFill>
                  <a:srgbClr val="000000"/>
                </a:solidFill>
              </a:rPr>
              <a:t>           </a:t>
            </a:r>
            <a:r>
              <a:rPr lang="zh-CN" altLang="en-US" sz="2000" b="1" i="0" dirty="0">
                <a:solidFill>
                  <a:srgbClr val="000000"/>
                </a:solidFill>
              </a:rPr>
              <a:t>面向实现的语义计算模型</a:t>
            </a:r>
            <a:endParaRPr lang="zh-CN" altLang="en-US" sz="2000" b="1" i="0" dirty="0">
              <a:solidFill>
                <a:srgbClr val="333399"/>
              </a:solidFill>
            </a:endParaRPr>
          </a:p>
        </p:txBody>
      </p:sp>
      <p:sp>
        <p:nvSpPr>
          <p:cNvPr id="7176" name="Text Box 29"/>
          <p:cNvSpPr txBox="1">
            <a:spLocks noChangeArrowheads="1"/>
          </p:cNvSpPr>
          <p:nvPr/>
        </p:nvSpPr>
        <p:spPr bwMode="auto">
          <a:xfrm>
            <a:off x="469943" y="1254093"/>
            <a:ext cx="8424862" cy="5847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3200" b="1" i="0" dirty="0">
                <a:latin typeface="楷体_GB2312" pitchFamily="49" charset="-122"/>
              </a:rPr>
              <a:t>语法制导的语义计算</a:t>
            </a:r>
            <a:r>
              <a:rPr lang="en-US" altLang="zh-CN" sz="3200" b="1" i="0" dirty="0">
                <a:latin typeface="楷体_GB2312" pitchFamily="49" charset="-122"/>
              </a:rPr>
              <a:t>——</a:t>
            </a:r>
            <a:r>
              <a:rPr lang="en-US" altLang="zh-CN" sz="3200" b="1" i="0" dirty="0"/>
              <a:t>2</a:t>
            </a:r>
            <a:r>
              <a:rPr lang="zh-CN" altLang="en-US" sz="3200" b="1" i="0" dirty="0"/>
              <a:t>种语义计算模型</a:t>
            </a:r>
          </a:p>
        </p:txBody>
      </p:sp>
    </p:spTree>
    <p:extLst>
      <p:ext uri="{BB962C8B-B14F-4D97-AF65-F5344CB8AC3E}">
        <p14:creationId xmlns:p14="http://schemas.microsoft.com/office/powerpoint/2010/main" val="2769885425"/>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32"/>
          <p:cNvSpPr txBox="1">
            <a:spLocks noChangeArrowheads="1"/>
          </p:cNvSpPr>
          <p:nvPr/>
        </p:nvSpPr>
        <p:spPr bwMode="auto">
          <a:xfrm>
            <a:off x="768350" y="132715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楷体_GB2312" pitchFamily="49" charset="-122"/>
              </a:rPr>
              <a:t> </a:t>
            </a:r>
            <a:r>
              <a:rPr lang="en-US" altLang="zh-CN" sz="2800" i="0"/>
              <a:t>S-</a:t>
            </a:r>
            <a:r>
              <a:rPr lang="zh-CN" altLang="en-US" sz="2800" b="1" i="0"/>
              <a:t>属性文法的语义计算</a:t>
            </a:r>
          </a:p>
        </p:txBody>
      </p:sp>
      <p:sp>
        <p:nvSpPr>
          <p:cNvPr id="32771" name="AutoShape 3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2772" name="AutoShape 3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2773" name="AutoShape 3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2774" name="AutoShape 3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2775" name="Rectangle 39"/>
          <p:cNvSpPr>
            <a:spLocks noChangeArrowheads="1"/>
          </p:cNvSpPr>
          <p:nvPr/>
        </p:nvSpPr>
        <p:spPr bwMode="auto">
          <a:xfrm>
            <a:off x="1104900" y="2044700"/>
            <a:ext cx="7570788" cy="207010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t>   </a:t>
            </a:r>
            <a:r>
              <a:rPr lang="zh-CN" altLang="en-US" b="1" i="0">
                <a:solidFill>
                  <a:srgbClr val="333399"/>
                </a:solidFill>
              </a:rPr>
              <a:t>通常采用自下而上的方式进行</a:t>
            </a:r>
          </a:p>
          <a:p>
            <a:pPr algn="l">
              <a:buClrTx/>
              <a:buFont typeface="Symbol" pitchFamily="18" charset="2"/>
              <a:buNone/>
            </a:pPr>
            <a:endParaRPr lang="zh-CN" altLang="en-US" sz="1000" b="1" i="0"/>
          </a:p>
          <a:p>
            <a:pPr algn="l">
              <a:buClrTx/>
              <a:buFont typeface="Symbol" pitchFamily="18" charset="2"/>
              <a:buChar char="-"/>
            </a:pPr>
            <a:r>
              <a:rPr lang="zh-CN" altLang="en-US" b="1" i="0"/>
              <a:t>   </a:t>
            </a:r>
            <a:r>
              <a:rPr lang="zh-CN" altLang="en-US" b="1" i="0">
                <a:solidFill>
                  <a:srgbClr val="333399"/>
                </a:solidFill>
              </a:rPr>
              <a:t>若采用</a:t>
            </a:r>
            <a:r>
              <a:rPr lang="en-US" altLang="zh-CN" i="0">
                <a:solidFill>
                  <a:srgbClr val="333399"/>
                </a:solidFill>
              </a:rPr>
              <a:t>LR</a:t>
            </a:r>
            <a:r>
              <a:rPr lang="zh-CN" altLang="en-US" b="1" i="0">
                <a:solidFill>
                  <a:srgbClr val="333399"/>
                </a:solidFill>
              </a:rPr>
              <a:t>分析技术，可以通过扩充分析栈中的域，</a:t>
            </a:r>
          </a:p>
          <a:p>
            <a:pPr algn="l">
              <a:buClrTx/>
              <a:buFont typeface="Symbol" pitchFamily="18" charset="2"/>
              <a:buNone/>
            </a:pPr>
            <a:r>
              <a:rPr lang="zh-CN" altLang="en-US" b="1" i="0">
                <a:solidFill>
                  <a:srgbClr val="333399"/>
                </a:solidFill>
              </a:rPr>
              <a:t>     形成语义栈来存放综合属性的值，计算相应产生式</a:t>
            </a:r>
          </a:p>
          <a:p>
            <a:pPr algn="l">
              <a:buClrTx/>
              <a:buFont typeface="Symbol" pitchFamily="18" charset="2"/>
              <a:buNone/>
            </a:pPr>
            <a:r>
              <a:rPr lang="zh-CN" altLang="en-US" b="1" i="0">
                <a:solidFill>
                  <a:srgbClr val="333399"/>
                </a:solidFill>
              </a:rPr>
              <a:t>     左部文法符号的综合属性值刚好发生在每一步归约</a:t>
            </a:r>
          </a:p>
          <a:p>
            <a:pPr algn="l">
              <a:buClrTx/>
              <a:buFont typeface="Symbol" pitchFamily="18" charset="2"/>
              <a:buNone/>
            </a:pPr>
            <a:r>
              <a:rPr lang="zh-CN" altLang="en-US" b="1" i="0">
                <a:solidFill>
                  <a:srgbClr val="333399"/>
                </a:solidFill>
              </a:rPr>
              <a:t>     之前的时刻 </a:t>
            </a:r>
            <a:endParaRPr lang="zh-CN" altLang="en-US" b="1" i="0"/>
          </a:p>
        </p:txBody>
      </p:sp>
      <p:sp>
        <p:nvSpPr>
          <p:cNvPr id="32776" name="Rectangle 40"/>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116"/>
          <p:cNvSpPr txBox="1">
            <a:spLocks noChangeArrowheads="1"/>
          </p:cNvSpPr>
          <p:nvPr/>
        </p:nvSpPr>
        <p:spPr bwMode="auto">
          <a:xfrm>
            <a:off x="768350" y="114300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楷体_GB2312" pitchFamily="49" charset="-122"/>
              </a:rPr>
              <a:t> </a:t>
            </a:r>
            <a:r>
              <a:rPr lang="zh-CN" altLang="en-US" sz="2800" b="1" i="0"/>
              <a:t>采用</a:t>
            </a:r>
            <a:r>
              <a:rPr lang="en-US" altLang="zh-CN" sz="2800" i="0"/>
              <a:t>LR</a:t>
            </a:r>
            <a:r>
              <a:rPr lang="zh-CN" altLang="en-US" sz="2800" b="1" i="0"/>
              <a:t>分析技术进行</a:t>
            </a:r>
            <a:r>
              <a:rPr lang="en-US" altLang="zh-CN" sz="2800" i="0"/>
              <a:t>S-</a:t>
            </a:r>
            <a:r>
              <a:rPr lang="zh-CN" altLang="en-US" sz="2800" b="1" i="0"/>
              <a:t>属性文法的语义计算</a:t>
            </a:r>
          </a:p>
        </p:txBody>
      </p:sp>
      <p:sp>
        <p:nvSpPr>
          <p:cNvPr id="2052" name="AutoShape 11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053" name="AutoShape 11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054" name="AutoShape 11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055" name="AutoShape 12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056" name="Rectangle 121"/>
          <p:cNvSpPr>
            <a:spLocks noChangeArrowheads="1"/>
          </p:cNvSpPr>
          <p:nvPr/>
        </p:nvSpPr>
        <p:spPr bwMode="auto">
          <a:xfrm>
            <a:off x="1104900" y="1720850"/>
            <a:ext cx="7353300" cy="45720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t>   </a:t>
            </a:r>
            <a:r>
              <a:rPr lang="zh-CN" altLang="en-US" b="1" i="0">
                <a:solidFill>
                  <a:srgbClr val="333399"/>
                </a:solidFill>
              </a:rPr>
              <a:t>扩充分析栈中的域形成语义栈存放综合属性的值</a:t>
            </a:r>
            <a:endParaRPr lang="zh-CN" altLang="en-US" b="1" i="0"/>
          </a:p>
        </p:txBody>
      </p:sp>
      <p:graphicFrame>
        <p:nvGraphicFramePr>
          <p:cNvPr id="2050" name="Object 124"/>
          <p:cNvGraphicFramePr>
            <a:graphicFrameLocks noChangeAspect="1"/>
          </p:cNvGraphicFramePr>
          <p:nvPr/>
        </p:nvGraphicFramePr>
        <p:xfrm>
          <a:off x="1676400" y="2362200"/>
          <a:ext cx="6934200" cy="4100513"/>
        </p:xfrm>
        <a:graphic>
          <a:graphicData uri="http://schemas.openxmlformats.org/presentationml/2006/ole">
            <mc:AlternateContent xmlns:mc="http://schemas.openxmlformats.org/markup-compatibility/2006">
              <mc:Choice xmlns:v="urn:schemas-microsoft-com:vml" Requires="v">
                <p:oleObj spid="_x0000_s2085" name="Visio" r:id="rId3" imgW="5005730" imgH="2934614" progId="">
                  <p:embed/>
                </p:oleObj>
              </mc:Choice>
              <mc:Fallback>
                <p:oleObj name="Visio" r:id="rId3" imgW="5005730" imgH="2934614" progId="">
                  <p:embed/>
                  <p:pic>
                    <p:nvPicPr>
                      <p:cNvPr id="0" name="Object 1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362200"/>
                        <a:ext cx="6934200" cy="410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7" name="Rectangle 125"/>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3795"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3796"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3797"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3798" name="Rectangle 9"/>
          <p:cNvSpPr>
            <a:spLocks noChangeArrowheads="1"/>
          </p:cNvSpPr>
          <p:nvPr/>
        </p:nvSpPr>
        <p:spPr bwMode="auto">
          <a:xfrm>
            <a:off x="1104900" y="2838450"/>
            <a:ext cx="7353300" cy="310515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t>   </a:t>
            </a:r>
            <a:r>
              <a:rPr lang="zh-CN" altLang="en-US" b="1" i="0">
                <a:solidFill>
                  <a:srgbClr val="333399"/>
                </a:solidFill>
              </a:rPr>
              <a:t>例如，假设有相应于产生式 </a:t>
            </a:r>
            <a:r>
              <a:rPr lang="en-US" altLang="zh-CN" b="1" i="0">
                <a:solidFill>
                  <a:srgbClr val="333399"/>
                </a:solidFill>
              </a:rPr>
              <a:t>A</a:t>
            </a:r>
            <a:r>
              <a:rPr lang="en-US" altLang="zh-CN" b="1" i="0">
                <a:solidFill>
                  <a:srgbClr val="333399"/>
                </a:solidFill>
                <a:sym typeface="Symbol" pitchFamily="18" charset="2"/>
              </a:rPr>
              <a:t></a:t>
            </a:r>
            <a:r>
              <a:rPr lang="en-US" altLang="zh-CN" b="1" i="0">
                <a:solidFill>
                  <a:srgbClr val="333399"/>
                </a:solidFill>
              </a:rPr>
              <a:t>XYZ </a:t>
            </a:r>
            <a:r>
              <a:rPr lang="zh-CN" altLang="en-US" b="1" i="0">
                <a:solidFill>
                  <a:srgbClr val="333399"/>
                </a:solidFill>
              </a:rPr>
              <a:t>的语义规则</a:t>
            </a:r>
          </a:p>
          <a:p>
            <a:pPr algn="l">
              <a:buClrTx/>
              <a:buFont typeface="Symbol" pitchFamily="18" charset="2"/>
              <a:buNone/>
            </a:pPr>
            <a:endParaRPr lang="zh-CN" altLang="en-US" sz="1000" b="1" i="0">
              <a:solidFill>
                <a:srgbClr val="333399"/>
              </a:solidFill>
            </a:endParaRPr>
          </a:p>
          <a:p>
            <a:pPr algn="l">
              <a:buClrTx/>
              <a:buFont typeface="Symbol" pitchFamily="18" charset="2"/>
              <a:buNone/>
            </a:pPr>
            <a:r>
              <a:rPr lang="zh-CN" altLang="en-US" b="1" i="0">
                <a:solidFill>
                  <a:srgbClr val="333399"/>
                </a:solidFill>
              </a:rPr>
              <a:t>            </a:t>
            </a:r>
            <a:r>
              <a:rPr lang="en-US" altLang="zh-CN" b="1" i="0">
                <a:solidFill>
                  <a:srgbClr val="333399"/>
                </a:solidFill>
              </a:rPr>
              <a:t>A.a := f</a:t>
            </a:r>
            <a:r>
              <a:rPr lang="zh-CN" altLang="en-US" b="1" i="0">
                <a:solidFill>
                  <a:srgbClr val="333399"/>
                </a:solidFill>
              </a:rPr>
              <a:t>（</a:t>
            </a:r>
            <a:r>
              <a:rPr lang="en-US" altLang="zh-CN" b="1" i="0">
                <a:solidFill>
                  <a:srgbClr val="333399"/>
                </a:solidFill>
              </a:rPr>
              <a:t>X.x, Y.y, Z.z</a:t>
            </a:r>
            <a:r>
              <a:rPr lang="zh-CN" altLang="en-US" b="1" i="0">
                <a:solidFill>
                  <a:srgbClr val="333399"/>
                </a:solidFill>
              </a:rPr>
              <a:t>）</a:t>
            </a:r>
          </a:p>
          <a:p>
            <a:pPr algn="l">
              <a:buClrTx/>
              <a:buFont typeface="Symbol" pitchFamily="18" charset="2"/>
              <a:buNone/>
            </a:pPr>
            <a:endParaRPr lang="zh-CN" altLang="en-US" sz="1000" b="1" i="0">
              <a:solidFill>
                <a:srgbClr val="333399"/>
              </a:solidFill>
            </a:endParaRPr>
          </a:p>
          <a:p>
            <a:pPr algn="l">
              <a:buClrTx/>
              <a:buFont typeface="Symbol" pitchFamily="18" charset="2"/>
              <a:buNone/>
            </a:pPr>
            <a:r>
              <a:rPr lang="zh-CN" altLang="en-US" b="1" i="0">
                <a:solidFill>
                  <a:srgbClr val="333399"/>
                </a:solidFill>
              </a:rPr>
              <a:t>     在 </a:t>
            </a:r>
            <a:r>
              <a:rPr lang="en-US" altLang="zh-CN" b="1" i="0">
                <a:solidFill>
                  <a:srgbClr val="333399"/>
                </a:solidFill>
              </a:rPr>
              <a:t>XYZ </a:t>
            </a:r>
            <a:r>
              <a:rPr lang="zh-CN" altLang="en-US" b="1" i="0">
                <a:solidFill>
                  <a:srgbClr val="333399"/>
                </a:solidFill>
              </a:rPr>
              <a:t>归约为 </a:t>
            </a:r>
            <a:r>
              <a:rPr lang="en-US" altLang="zh-CN" b="1" i="0">
                <a:solidFill>
                  <a:srgbClr val="333399"/>
                </a:solidFill>
              </a:rPr>
              <a:t>A </a:t>
            </a:r>
            <a:r>
              <a:rPr lang="zh-CN" altLang="en-US" b="1" i="0">
                <a:solidFill>
                  <a:srgbClr val="333399"/>
                </a:solidFill>
              </a:rPr>
              <a:t>之前，</a:t>
            </a:r>
            <a:r>
              <a:rPr lang="en-US" altLang="zh-CN" b="1" i="0">
                <a:solidFill>
                  <a:srgbClr val="333399"/>
                </a:solidFill>
              </a:rPr>
              <a:t>Z.z, Y.y, </a:t>
            </a:r>
            <a:r>
              <a:rPr lang="zh-CN" altLang="en-US" b="1" i="0">
                <a:solidFill>
                  <a:srgbClr val="333399"/>
                </a:solidFill>
              </a:rPr>
              <a:t>和 </a:t>
            </a:r>
            <a:r>
              <a:rPr lang="en-US" altLang="zh-CN" b="1" i="0">
                <a:solidFill>
                  <a:srgbClr val="333399"/>
                </a:solidFill>
              </a:rPr>
              <a:t>X.x </a:t>
            </a:r>
            <a:r>
              <a:rPr lang="zh-CN" altLang="en-US" b="1" i="0">
                <a:solidFill>
                  <a:srgbClr val="333399"/>
                </a:solidFill>
              </a:rPr>
              <a:t>分别存放</a:t>
            </a:r>
          </a:p>
          <a:p>
            <a:pPr algn="l">
              <a:buClrTx/>
              <a:buFont typeface="Symbol" pitchFamily="18" charset="2"/>
              <a:buNone/>
            </a:pPr>
            <a:r>
              <a:rPr lang="zh-CN" altLang="en-US" b="1" i="0">
                <a:solidFill>
                  <a:srgbClr val="333399"/>
                </a:solidFill>
              </a:rPr>
              <a:t>     于语义栈的 </a:t>
            </a:r>
            <a:r>
              <a:rPr lang="en-US" altLang="zh-CN" b="1" i="0">
                <a:solidFill>
                  <a:srgbClr val="333399"/>
                </a:solidFill>
              </a:rPr>
              <a:t>top</a:t>
            </a:r>
            <a:r>
              <a:rPr lang="zh-CN" altLang="en-US" b="1" i="0">
                <a:solidFill>
                  <a:srgbClr val="333399"/>
                </a:solidFill>
              </a:rPr>
              <a:t>，</a:t>
            </a:r>
            <a:r>
              <a:rPr lang="en-US" altLang="zh-CN" b="1" i="0">
                <a:solidFill>
                  <a:srgbClr val="333399"/>
                </a:solidFill>
              </a:rPr>
              <a:t>top-1 </a:t>
            </a:r>
            <a:r>
              <a:rPr lang="zh-CN" altLang="en-US" b="1" i="0">
                <a:solidFill>
                  <a:srgbClr val="333399"/>
                </a:solidFill>
              </a:rPr>
              <a:t>和 </a:t>
            </a:r>
            <a:r>
              <a:rPr lang="en-US" altLang="zh-CN" b="1" i="0">
                <a:solidFill>
                  <a:srgbClr val="333399"/>
                </a:solidFill>
              </a:rPr>
              <a:t>top-2 </a:t>
            </a:r>
            <a:r>
              <a:rPr lang="zh-CN" altLang="en-US" b="1" i="0">
                <a:solidFill>
                  <a:srgbClr val="333399"/>
                </a:solidFill>
              </a:rPr>
              <a:t>的相应域中，因</a:t>
            </a:r>
          </a:p>
          <a:p>
            <a:pPr algn="l">
              <a:buClrTx/>
              <a:buFont typeface="Symbol" pitchFamily="18" charset="2"/>
              <a:buNone/>
            </a:pPr>
            <a:r>
              <a:rPr lang="zh-CN" altLang="en-US" b="1" i="0">
                <a:solidFill>
                  <a:srgbClr val="333399"/>
                </a:solidFill>
              </a:rPr>
              <a:t>     此 </a:t>
            </a:r>
            <a:r>
              <a:rPr lang="en-US" altLang="zh-CN" b="1" i="0">
                <a:solidFill>
                  <a:srgbClr val="333399"/>
                </a:solidFill>
              </a:rPr>
              <a:t>A.a </a:t>
            </a:r>
            <a:r>
              <a:rPr lang="zh-CN" altLang="en-US" b="1" i="0">
                <a:solidFill>
                  <a:srgbClr val="333399"/>
                </a:solidFill>
              </a:rPr>
              <a:t>可以顺利求出</a:t>
            </a:r>
          </a:p>
          <a:p>
            <a:pPr algn="l">
              <a:buClrTx/>
              <a:buFont typeface="Symbol" pitchFamily="18" charset="2"/>
              <a:buNone/>
            </a:pPr>
            <a:endParaRPr lang="zh-CN" altLang="en-US" sz="1000" b="1" i="0">
              <a:solidFill>
                <a:srgbClr val="333399"/>
              </a:solidFill>
            </a:endParaRPr>
          </a:p>
          <a:p>
            <a:pPr algn="l">
              <a:buClrTx/>
              <a:buFont typeface="Symbol" pitchFamily="18" charset="2"/>
              <a:buNone/>
            </a:pPr>
            <a:r>
              <a:rPr lang="zh-CN" altLang="en-US" b="1" i="0">
                <a:solidFill>
                  <a:srgbClr val="333399"/>
                </a:solidFill>
              </a:rPr>
              <a:t>     归约后，</a:t>
            </a:r>
            <a:r>
              <a:rPr lang="en-US" altLang="zh-CN" b="1" i="0">
                <a:solidFill>
                  <a:srgbClr val="333399"/>
                </a:solidFill>
              </a:rPr>
              <a:t>X.x, Y.y, Z.z </a:t>
            </a:r>
            <a:r>
              <a:rPr lang="zh-CN" altLang="en-US" b="1" i="0">
                <a:solidFill>
                  <a:srgbClr val="333399"/>
                </a:solidFill>
              </a:rPr>
              <a:t>被弹出，而在栈顶 </a:t>
            </a:r>
            <a:r>
              <a:rPr lang="en-US" altLang="zh-CN" b="1" i="0">
                <a:solidFill>
                  <a:srgbClr val="333399"/>
                </a:solidFill>
              </a:rPr>
              <a:t>top </a:t>
            </a:r>
            <a:r>
              <a:rPr lang="zh-CN" altLang="en-US" b="1" i="0">
                <a:solidFill>
                  <a:srgbClr val="333399"/>
                </a:solidFill>
              </a:rPr>
              <a:t>的位</a:t>
            </a:r>
          </a:p>
          <a:p>
            <a:pPr algn="l">
              <a:buClrTx/>
              <a:buFont typeface="Symbol" pitchFamily="18" charset="2"/>
              <a:buNone/>
            </a:pPr>
            <a:r>
              <a:rPr lang="zh-CN" altLang="en-US" b="1" i="0">
                <a:solidFill>
                  <a:srgbClr val="333399"/>
                </a:solidFill>
              </a:rPr>
              <a:t>     置上存放 </a:t>
            </a:r>
            <a:r>
              <a:rPr lang="en-US" altLang="zh-CN" b="1" i="0">
                <a:solidFill>
                  <a:srgbClr val="333399"/>
                </a:solidFill>
              </a:rPr>
              <a:t>A.a</a:t>
            </a:r>
            <a:r>
              <a:rPr lang="zh-CN" altLang="en-US" b="1" i="0">
                <a:solidFill>
                  <a:srgbClr val="333399"/>
                </a:solidFill>
              </a:rPr>
              <a:t>。 </a:t>
            </a:r>
          </a:p>
        </p:txBody>
      </p:sp>
      <p:sp>
        <p:nvSpPr>
          <p:cNvPr id="33799" name="Text Box 11"/>
          <p:cNvSpPr txBox="1">
            <a:spLocks noChangeArrowheads="1"/>
          </p:cNvSpPr>
          <p:nvPr/>
        </p:nvSpPr>
        <p:spPr bwMode="auto">
          <a:xfrm>
            <a:off x="768350" y="131445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楷体_GB2312" pitchFamily="49" charset="-122"/>
              </a:rPr>
              <a:t> </a:t>
            </a:r>
            <a:r>
              <a:rPr lang="zh-CN" altLang="en-US" sz="2800" b="1" i="0"/>
              <a:t>采用</a:t>
            </a:r>
            <a:r>
              <a:rPr lang="en-US" altLang="zh-CN" sz="2800" i="0"/>
              <a:t>LR</a:t>
            </a:r>
            <a:r>
              <a:rPr lang="zh-CN" altLang="en-US" sz="2800" b="1" i="0"/>
              <a:t>分析技术进行</a:t>
            </a:r>
            <a:r>
              <a:rPr lang="en-US" altLang="zh-CN" sz="2800" i="0"/>
              <a:t>S-</a:t>
            </a:r>
            <a:r>
              <a:rPr lang="zh-CN" altLang="en-US" sz="2800" b="1" i="0"/>
              <a:t>属性文法的语义计算</a:t>
            </a:r>
          </a:p>
        </p:txBody>
      </p:sp>
      <p:sp>
        <p:nvSpPr>
          <p:cNvPr id="33800" name="Rectangle 12"/>
          <p:cNvSpPr>
            <a:spLocks noChangeArrowheads="1"/>
          </p:cNvSpPr>
          <p:nvPr/>
        </p:nvSpPr>
        <p:spPr bwMode="auto">
          <a:xfrm>
            <a:off x="1104900" y="1892300"/>
            <a:ext cx="7353300" cy="822325"/>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t>   </a:t>
            </a:r>
            <a:r>
              <a:rPr lang="zh-CN" altLang="en-US" b="1" i="0">
                <a:solidFill>
                  <a:srgbClr val="333399"/>
                </a:solidFill>
              </a:rPr>
              <a:t>语义动作中的综合属性可以通过存在于当前语义栈</a:t>
            </a:r>
          </a:p>
          <a:p>
            <a:pPr algn="l">
              <a:buClrTx/>
              <a:buFont typeface="Symbol" pitchFamily="18" charset="2"/>
              <a:buNone/>
            </a:pPr>
            <a:r>
              <a:rPr lang="zh-CN" altLang="en-US" b="1" i="0"/>
              <a:t>     </a:t>
            </a:r>
            <a:r>
              <a:rPr lang="zh-CN" altLang="en-US" b="1" i="0">
                <a:solidFill>
                  <a:srgbClr val="333399"/>
                </a:solidFill>
              </a:rPr>
              <a:t>栈顶部分的属性进行计算</a:t>
            </a:r>
          </a:p>
        </p:txBody>
      </p:sp>
      <p:sp>
        <p:nvSpPr>
          <p:cNvPr id="33801" name="Rectangle 13"/>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Text Box 2"/>
          <p:cNvSpPr txBox="1">
            <a:spLocks noChangeArrowheads="1"/>
          </p:cNvSpPr>
          <p:nvPr/>
        </p:nvSpPr>
        <p:spPr bwMode="auto">
          <a:xfrm>
            <a:off x="1579563" y="2808288"/>
            <a:ext cx="2306637" cy="3135312"/>
          </a:xfrm>
          <a:prstGeom prst="rect">
            <a:avLst/>
          </a:prstGeom>
          <a:noFill/>
          <a:ln w="9525">
            <a:noFill/>
            <a:miter lim="800000"/>
            <a:headEnd/>
            <a:tailEnd/>
          </a:ln>
        </p:spPr>
        <p:txBody>
          <a:bodyPr>
            <a:spAutoFit/>
          </a:bodyPr>
          <a:lstStyle/>
          <a:p>
            <a:pPr algn="l">
              <a:buClrTx/>
            </a:pPr>
            <a:r>
              <a:rPr kumimoji="0" lang="zh-CN" altLang="en-US" b="1" i="0">
                <a:sym typeface="Symbol" pitchFamily="18" charset="2"/>
              </a:rPr>
              <a:t>产生式</a:t>
            </a:r>
            <a:endParaRPr kumimoji="0" lang="zh-CN" altLang="en-US" i="0">
              <a:cs typeface="Times New Roman" pitchFamily="18" charset="0"/>
              <a:sym typeface="Symbol" pitchFamily="18" charset="2"/>
            </a:endParaRPr>
          </a:p>
          <a:p>
            <a:pPr algn="l">
              <a:buClrTx/>
            </a:pPr>
            <a:endParaRPr kumimoji="0" lang="zh-CN" altLang="en-US" sz="800" i="0">
              <a:solidFill>
                <a:srgbClr val="333399"/>
              </a:solidFill>
              <a:cs typeface="Times New Roman" pitchFamily="18" charset="0"/>
              <a:sym typeface="Symbol" pitchFamily="18" charset="2"/>
            </a:endParaRPr>
          </a:p>
          <a:p>
            <a:pPr algn="l">
              <a:buClrTx/>
            </a:pPr>
            <a:r>
              <a:rPr lang="en-US" altLang="zh-CN">
                <a:solidFill>
                  <a:srgbClr val="333399"/>
                </a:solidFill>
                <a:cs typeface="Times New Roman" pitchFamily="18" charset="0"/>
                <a:sym typeface="Symbol" pitchFamily="18" charset="2"/>
              </a:rPr>
              <a:t>S </a:t>
            </a:r>
            <a:r>
              <a:rPr lang="en-US" altLang="zh-CN" i="0">
                <a:solidFill>
                  <a:srgbClr val="333399"/>
                </a:solidFill>
                <a:cs typeface="Times New Roman" pitchFamily="18" charset="0"/>
                <a:sym typeface="Symbol" pitchFamily="18" charset="2"/>
              </a:rPr>
              <a:t></a:t>
            </a:r>
            <a:r>
              <a:rPr lang="en-US" altLang="zh-CN">
                <a:solidFill>
                  <a:srgbClr val="333399"/>
                </a:solidFill>
                <a:cs typeface="Times New Roman" pitchFamily="18" charset="0"/>
                <a:sym typeface="Symbol" pitchFamily="18" charset="2"/>
              </a:rPr>
              <a:t> E</a:t>
            </a:r>
            <a:endParaRPr kumimoji="0" lang="en-US" altLang="zh-CN" i="0">
              <a:solidFill>
                <a:srgbClr val="333399"/>
              </a:solidFill>
              <a:cs typeface="Times New Roman" pitchFamily="18" charset="0"/>
              <a:sym typeface="Symbol" pitchFamily="18" charset="2"/>
            </a:endParaRPr>
          </a:p>
          <a:p>
            <a:pPr algn="l">
              <a:buClrTx/>
            </a:pPr>
            <a:r>
              <a:rPr lang="en-US" altLang="zh-CN">
                <a:solidFill>
                  <a:srgbClr val="333399"/>
                </a:solidFill>
                <a:cs typeface="Times New Roman" pitchFamily="18" charset="0"/>
                <a:sym typeface="Symbol" pitchFamily="18" charset="2"/>
              </a:rPr>
              <a:t>E </a:t>
            </a:r>
            <a:r>
              <a:rPr lang="en-US" altLang="zh-CN" i="0">
                <a:solidFill>
                  <a:srgbClr val="333399"/>
                </a:solidFill>
                <a:ea typeface="华文行楷" pitchFamily="2" charset="-122"/>
                <a:cs typeface="Times New Roman" pitchFamily="18" charset="0"/>
                <a:sym typeface="Symbol" pitchFamily="18" charset="2"/>
              </a:rPr>
              <a:t></a:t>
            </a:r>
            <a:r>
              <a:rPr lang="en-US" altLang="zh-CN">
                <a:solidFill>
                  <a:srgbClr val="333399"/>
                </a:solidFill>
                <a:ea typeface="华文行楷" pitchFamily="2" charset="-122"/>
                <a:cs typeface="Times New Roman" pitchFamily="18" charset="0"/>
                <a:sym typeface="Symbol" pitchFamily="18" charset="2"/>
              </a:rPr>
              <a:t> E</a:t>
            </a:r>
            <a:r>
              <a:rPr lang="en-US" altLang="zh-CN" i="0" baseline="-25000">
                <a:solidFill>
                  <a:srgbClr val="333399"/>
                </a:solidFill>
                <a:ea typeface="华文行楷" pitchFamily="2" charset="-122"/>
                <a:cs typeface="Times New Roman" pitchFamily="18" charset="0"/>
                <a:sym typeface="Symbol" pitchFamily="18" charset="2"/>
              </a:rPr>
              <a:t>1</a:t>
            </a:r>
            <a:r>
              <a:rPr lang="en-US" altLang="zh-CN">
                <a:solidFill>
                  <a:srgbClr val="333399"/>
                </a:solidFill>
                <a:ea typeface="华文行楷" pitchFamily="2" charset="-122"/>
                <a:cs typeface="Times New Roman" pitchFamily="18" charset="0"/>
                <a:sym typeface="Symbol" pitchFamily="18" charset="2"/>
              </a:rPr>
              <a:t> + T</a:t>
            </a:r>
          </a:p>
          <a:p>
            <a:pPr algn="l">
              <a:buClrTx/>
            </a:pPr>
            <a:r>
              <a:rPr lang="en-US" altLang="zh-CN">
                <a:solidFill>
                  <a:srgbClr val="333399"/>
                </a:solidFill>
                <a:cs typeface="Times New Roman" pitchFamily="18" charset="0"/>
                <a:sym typeface="Symbol" pitchFamily="18" charset="2"/>
              </a:rPr>
              <a:t>E </a:t>
            </a:r>
            <a:r>
              <a:rPr lang="en-US" altLang="zh-CN" i="0">
                <a:solidFill>
                  <a:srgbClr val="333399"/>
                </a:solidFill>
                <a:cs typeface="Times New Roman" pitchFamily="18" charset="0"/>
                <a:sym typeface="Symbol" pitchFamily="18" charset="2"/>
              </a:rPr>
              <a:t></a:t>
            </a:r>
            <a:r>
              <a:rPr lang="en-US" altLang="zh-CN">
                <a:solidFill>
                  <a:srgbClr val="333399"/>
                </a:solidFill>
                <a:cs typeface="Times New Roman" pitchFamily="18" charset="0"/>
                <a:sym typeface="Symbol" pitchFamily="18" charset="2"/>
              </a:rPr>
              <a:t> T</a:t>
            </a:r>
            <a:endParaRPr lang="en-US" altLang="zh-CN">
              <a:solidFill>
                <a:srgbClr val="333399"/>
              </a:solidFill>
              <a:ea typeface="华文行楷" pitchFamily="2" charset="-122"/>
              <a:sym typeface="Symbol" pitchFamily="18" charset="2"/>
            </a:endParaRPr>
          </a:p>
          <a:p>
            <a:pPr algn="l">
              <a:buClrTx/>
            </a:pPr>
            <a:r>
              <a:rPr lang="en-US" altLang="zh-CN">
                <a:solidFill>
                  <a:srgbClr val="333399"/>
                </a:solidFill>
                <a:cs typeface="Times New Roman" pitchFamily="18" charset="0"/>
                <a:sym typeface="Symbol" pitchFamily="18" charset="2"/>
              </a:rPr>
              <a:t>T </a:t>
            </a:r>
            <a:r>
              <a:rPr lang="en-US" altLang="zh-CN" i="0">
                <a:solidFill>
                  <a:srgbClr val="333399"/>
                </a:solidFill>
                <a:ea typeface="华文行楷" pitchFamily="2" charset="-122"/>
                <a:sym typeface="Symbol" pitchFamily="18" charset="2"/>
              </a:rPr>
              <a:t></a:t>
            </a:r>
            <a:r>
              <a:rPr lang="en-US" altLang="zh-CN">
                <a:solidFill>
                  <a:srgbClr val="333399"/>
                </a:solidFill>
                <a:ea typeface="华文行楷" pitchFamily="2" charset="-122"/>
                <a:sym typeface="Symbol" pitchFamily="18" charset="2"/>
              </a:rPr>
              <a:t> T</a:t>
            </a:r>
            <a:r>
              <a:rPr lang="en-US" altLang="zh-CN" i="0" baseline="-25000">
                <a:solidFill>
                  <a:srgbClr val="333399"/>
                </a:solidFill>
                <a:sym typeface="Symbol" pitchFamily="18" charset="2"/>
              </a:rPr>
              <a:t>1</a:t>
            </a:r>
            <a:r>
              <a:rPr lang="en-US" altLang="zh-CN">
                <a:solidFill>
                  <a:srgbClr val="333399"/>
                </a:solidFill>
                <a:ea typeface="华文行楷" pitchFamily="2" charset="-122"/>
                <a:sym typeface="Symbol" pitchFamily="18" charset="2"/>
              </a:rPr>
              <a:t> </a:t>
            </a:r>
            <a:r>
              <a:rPr lang="en-US" altLang="zh-CN" i="0">
                <a:solidFill>
                  <a:srgbClr val="333399"/>
                </a:solidFill>
                <a:sym typeface="Symbol" pitchFamily="18" charset="2"/>
              </a:rPr>
              <a:t></a:t>
            </a:r>
            <a:r>
              <a:rPr lang="en-US" altLang="zh-CN">
                <a:solidFill>
                  <a:srgbClr val="333399"/>
                </a:solidFill>
                <a:sym typeface="Symbol" pitchFamily="18" charset="2"/>
              </a:rPr>
              <a:t> F</a:t>
            </a:r>
          </a:p>
          <a:p>
            <a:pPr algn="l">
              <a:buClrTx/>
            </a:pPr>
            <a:r>
              <a:rPr lang="en-US" altLang="zh-CN">
                <a:solidFill>
                  <a:srgbClr val="333399"/>
                </a:solidFill>
                <a:sym typeface="Symbol" pitchFamily="18" charset="2"/>
              </a:rPr>
              <a:t>T </a:t>
            </a:r>
            <a:r>
              <a:rPr lang="en-US" altLang="zh-CN" i="0">
                <a:solidFill>
                  <a:srgbClr val="333399"/>
                </a:solidFill>
                <a:sym typeface="Symbol" pitchFamily="18" charset="2"/>
              </a:rPr>
              <a:t> </a:t>
            </a:r>
            <a:r>
              <a:rPr lang="en-US" altLang="zh-CN">
                <a:solidFill>
                  <a:srgbClr val="333399"/>
                </a:solidFill>
                <a:sym typeface="Symbol" pitchFamily="18" charset="2"/>
              </a:rPr>
              <a:t>F</a:t>
            </a:r>
          </a:p>
          <a:p>
            <a:pPr algn="l">
              <a:buClrTx/>
            </a:pPr>
            <a:r>
              <a:rPr lang="en-US" altLang="zh-CN">
                <a:solidFill>
                  <a:srgbClr val="333399"/>
                </a:solidFill>
                <a:sym typeface="Symbol" pitchFamily="18" charset="2"/>
              </a:rPr>
              <a:t>F </a:t>
            </a:r>
            <a:r>
              <a:rPr lang="en-US" altLang="zh-CN" i="0">
                <a:solidFill>
                  <a:srgbClr val="333399"/>
                </a:solidFill>
                <a:ea typeface="华文行楷" pitchFamily="2" charset="-122"/>
                <a:sym typeface="Symbol" pitchFamily="18" charset="2"/>
              </a:rPr>
              <a:t></a:t>
            </a:r>
            <a:r>
              <a:rPr lang="en-US" altLang="zh-CN">
                <a:solidFill>
                  <a:srgbClr val="333399"/>
                </a:solidFill>
                <a:ea typeface="华文行楷" pitchFamily="2" charset="-122"/>
                <a:sym typeface="Symbol" pitchFamily="18" charset="2"/>
              </a:rPr>
              <a:t> ( E )</a:t>
            </a:r>
          </a:p>
          <a:p>
            <a:pPr algn="l">
              <a:buClrTx/>
            </a:pPr>
            <a:r>
              <a:rPr lang="en-US" altLang="zh-CN">
                <a:solidFill>
                  <a:srgbClr val="333399"/>
                </a:solidFill>
                <a:sym typeface="Symbol" pitchFamily="18" charset="2"/>
              </a:rPr>
              <a:t>F </a:t>
            </a:r>
            <a:r>
              <a:rPr lang="en-US" altLang="zh-CN" i="0">
                <a:solidFill>
                  <a:srgbClr val="333399"/>
                </a:solidFill>
                <a:sym typeface="Symbol" pitchFamily="18" charset="2"/>
              </a:rPr>
              <a:t></a:t>
            </a:r>
            <a:r>
              <a:rPr lang="en-US" altLang="zh-CN">
                <a:solidFill>
                  <a:srgbClr val="333399"/>
                </a:solidFill>
                <a:sym typeface="Symbol" pitchFamily="18" charset="2"/>
              </a:rPr>
              <a:t> d</a:t>
            </a:r>
            <a:endParaRPr lang="en-US" altLang="zh-CN" i="0">
              <a:solidFill>
                <a:srgbClr val="333399"/>
              </a:solidFill>
              <a:sym typeface="Symbol" pitchFamily="18" charset="2"/>
            </a:endParaRPr>
          </a:p>
        </p:txBody>
      </p:sp>
      <p:sp>
        <p:nvSpPr>
          <p:cNvPr id="575491" name="Text Box 3"/>
          <p:cNvSpPr txBox="1">
            <a:spLocks noChangeArrowheads="1"/>
          </p:cNvSpPr>
          <p:nvPr/>
        </p:nvSpPr>
        <p:spPr bwMode="auto">
          <a:xfrm>
            <a:off x="4100513" y="2808288"/>
            <a:ext cx="3671887" cy="3135312"/>
          </a:xfrm>
          <a:prstGeom prst="rect">
            <a:avLst/>
          </a:prstGeom>
          <a:noFill/>
          <a:ln w="9525">
            <a:noFill/>
            <a:miter lim="800000"/>
            <a:headEnd/>
            <a:tailEnd/>
          </a:ln>
        </p:spPr>
        <p:txBody>
          <a:bodyPr>
            <a:spAutoFit/>
          </a:bodyPr>
          <a:lstStyle/>
          <a:p>
            <a:pPr algn="l">
              <a:buClrTx/>
            </a:pPr>
            <a:r>
              <a:rPr kumimoji="0" lang="zh-CN" altLang="en-US" b="1" i="0">
                <a:sym typeface="Symbol" pitchFamily="18" charset="2"/>
              </a:rPr>
              <a:t>语义动作</a:t>
            </a:r>
            <a:endParaRPr kumimoji="0" lang="zh-CN" altLang="en-US" i="0">
              <a:cs typeface="Times New Roman" pitchFamily="18" charset="0"/>
              <a:sym typeface="Symbol" pitchFamily="18" charset="2"/>
            </a:endParaRPr>
          </a:p>
          <a:p>
            <a:pPr algn="l">
              <a:buClrTx/>
            </a:pPr>
            <a:endParaRPr kumimoji="0" lang="zh-CN" altLang="en-US" sz="800" i="0">
              <a:solidFill>
                <a:srgbClr val="333399"/>
              </a:solidFill>
              <a:cs typeface="Times New Roman" pitchFamily="18" charset="0"/>
              <a:sym typeface="Symbol" pitchFamily="18" charset="2"/>
            </a:endParaRPr>
          </a:p>
          <a:p>
            <a:pPr algn="l">
              <a:buClrTx/>
            </a:pPr>
            <a:r>
              <a:rPr lang="en-US" altLang="zh-CN" i="0">
                <a:solidFill>
                  <a:srgbClr val="333399"/>
                </a:solidFill>
                <a:cs typeface="Times New Roman" pitchFamily="18" charset="0"/>
                <a:sym typeface="Symbol" pitchFamily="18" charset="2"/>
              </a:rPr>
              <a:t>{ </a:t>
            </a:r>
            <a:r>
              <a:rPr lang="en-US" altLang="zh-CN">
                <a:solidFill>
                  <a:srgbClr val="333399"/>
                </a:solidFill>
                <a:cs typeface="Times New Roman" pitchFamily="18" charset="0"/>
                <a:sym typeface="Symbol" pitchFamily="18" charset="2"/>
              </a:rPr>
              <a:t>p</a:t>
            </a:r>
            <a:r>
              <a:rPr lang="en-US" altLang="zh-CN">
                <a:solidFill>
                  <a:srgbClr val="333399"/>
                </a:solidFill>
              </a:rPr>
              <a:t>rint(E</a:t>
            </a:r>
            <a:r>
              <a:rPr lang="en-US" altLang="zh-CN" b="1">
                <a:solidFill>
                  <a:srgbClr val="333399"/>
                </a:solidFill>
              </a:rPr>
              <a:t>.</a:t>
            </a:r>
            <a:r>
              <a:rPr lang="en-US" altLang="zh-CN">
                <a:solidFill>
                  <a:srgbClr val="333399"/>
                </a:solidFill>
              </a:rPr>
              <a:t>val) </a:t>
            </a:r>
            <a:r>
              <a:rPr lang="en-US" altLang="zh-CN" i="0">
                <a:solidFill>
                  <a:srgbClr val="333399"/>
                </a:solidFill>
                <a:sym typeface="Symbol" pitchFamily="18" charset="2"/>
              </a:rPr>
              <a:t>}</a:t>
            </a:r>
            <a:endParaRPr kumimoji="0" lang="en-US" altLang="zh-CN" i="0">
              <a:solidFill>
                <a:srgbClr val="333399"/>
              </a:solidFill>
              <a:sym typeface="Symbol" pitchFamily="18" charset="2"/>
            </a:endParaRPr>
          </a:p>
          <a:p>
            <a:pPr algn="l">
              <a:buClrTx/>
            </a:pPr>
            <a:r>
              <a:rPr lang="en-US" altLang="zh-CN" i="0">
                <a:solidFill>
                  <a:srgbClr val="333399"/>
                </a:solidFill>
                <a:sym typeface="Symbol" pitchFamily="18" charset="2"/>
              </a:rPr>
              <a:t>{ </a:t>
            </a:r>
            <a:r>
              <a:rPr lang="en-US" altLang="zh-CN">
                <a:solidFill>
                  <a:srgbClr val="333399"/>
                </a:solidFill>
                <a:sym typeface="Symbol" pitchFamily="18" charset="2"/>
              </a:rPr>
              <a:t>E</a:t>
            </a:r>
            <a:r>
              <a:rPr lang="en-US" altLang="zh-CN" b="1">
                <a:solidFill>
                  <a:srgbClr val="333399"/>
                </a:solidFill>
              </a:rPr>
              <a:t>.</a:t>
            </a:r>
            <a:r>
              <a:rPr lang="en-US" altLang="zh-CN">
                <a:solidFill>
                  <a:srgbClr val="333399"/>
                </a:solidFill>
              </a:rPr>
              <a:t>val</a:t>
            </a:r>
            <a:r>
              <a:rPr lang="en-US" altLang="zh-CN">
                <a:solidFill>
                  <a:srgbClr val="333399"/>
                </a:solidFill>
                <a:sym typeface="Symbol" pitchFamily="18" charset="2"/>
              </a:rPr>
              <a:t> </a:t>
            </a:r>
            <a:r>
              <a:rPr lang="en-US" altLang="zh-CN" i="0">
                <a:solidFill>
                  <a:srgbClr val="333399"/>
                </a:solidFill>
                <a:sym typeface="Symbol" pitchFamily="18" charset="2"/>
              </a:rPr>
              <a:t>:=</a:t>
            </a:r>
            <a:r>
              <a:rPr lang="en-US" altLang="zh-CN">
                <a:solidFill>
                  <a:srgbClr val="333399"/>
                </a:solidFill>
                <a:sym typeface="Symbol" pitchFamily="18" charset="2"/>
              </a:rPr>
              <a:t> E</a:t>
            </a:r>
            <a:r>
              <a:rPr lang="en-US" altLang="zh-CN" i="0" baseline="-25000">
                <a:solidFill>
                  <a:srgbClr val="333399"/>
                </a:solidFill>
                <a:sym typeface="Symbol" pitchFamily="18" charset="2"/>
              </a:rPr>
              <a:t>1</a:t>
            </a:r>
            <a:r>
              <a:rPr lang="en-US" altLang="zh-CN" b="1">
                <a:solidFill>
                  <a:srgbClr val="333399"/>
                </a:solidFill>
              </a:rPr>
              <a:t>.</a:t>
            </a:r>
            <a:r>
              <a:rPr lang="en-US" altLang="zh-CN">
                <a:solidFill>
                  <a:srgbClr val="333399"/>
                </a:solidFill>
              </a:rPr>
              <a:t>val</a:t>
            </a:r>
            <a:r>
              <a:rPr lang="en-US" altLang="zh-CN">
                <a:solidFill>
                  <a:srgbClr val="333399"/>
                </a:solidFill>
                <a:sym typeface="Symbol" pitchFamily="18" charset="2"/>
              </a:rPr>
              <a:t> + T</a:t>
            </a:r>
            <a:r>
              <a:rPr lang="en-US" altLang="zh-CN" b="1">
                <a:solidFill>
                  <a:srgbClr val="333399"/>
                </a:solidFill>
              </a:rPr>
              <a:t>.</a:t>
            </a:r>
            <a:r>
              <a:rPr lang="en-US" altLang="zh-CN">
                <a:solidFill>
                  <a:srgbClr val="333399"/>
                </a:solidFill>
              </a:rPr>
              <a:t>val</a:t>
            </a:r>
            <a:r>
              <a:rPr lang="en-US" altLang="zh-CN" i="0">
                <a:solidFill>
                  <a:srgbClr val="333399"/>
                </a:solidFill>
                <a:sym typeface="Symbol" pitchFamily="18" charset="2"/>
              </a:rPr>
              <a:t> }</a:t>
            </a:r>
            <a:endParaRPr lang="en-US" altLang="zh-CN">
              <a:solidFill>
                <a:srgbClr val="333399"/>
              </a:solidFill>
              <a:ea typeface="华文行楷" pitchFamily="2" charset="-122"/>
              <a:sym typeface="Symbol" pitchFamily="18" charset="2"/>
            </a:endParaRPr>
          </a:p>
          <a:p>
            <a:pPr algn="l">
              <a:buClrTx/>
            </a:pPr>
            <a:r>
              <a:rPr lang="en-US" altLang="zh-CN" i="0">
                <a:solidFill>
                  <a:srgbClr val="333399"/>
                </a:solidFill>
                <a:sym typeface="Symbol" pitchFamily="18" charset="2"/>
              </a:rPr>
              <a:t>{ </a:t>
            </a:r>
            <a:r>
              <a:rPr lang="en-US" altLang="zh-CN">
                <a:solidFill>
                  <a:srgbClr val="333399"/>
                </a:solidFill>
                <a:sym typeface="Symbol" pitchFamily="18" charset="2"/>
              </a:rPr>
              <a:t>E</a:t>
            </a:r>
            <a:r>
              <a:rPr lang="en-US" altLang="zh-CN" b="1">
                <a:solidFill>
                  <a:srgbClr val="333399"/>
                </a:solidFill>
              </a:rPr>
              <a:t>.</a:t>
            </a:r>
            <a:r>
              <a:rPr lang="en-US" altLang="zh-CN">
                <a:solidFill>
                  <a:srgbClr val="333399"/>
                </a:solidFill>
              </a:rPr>
              <a:t>val</a:t>
            </a:r>
            <a:r>
              <a:rPr lang="en-US" altLang="zh-CN">
                <a:solidFill>
                  <a:srgbClr val="333399"/>
                </a:solidFill>
                <a:sym typeface="Symbol" pitchFamily="18" charset="2"/>
              </a:rPr>
              <a:t> </a:t>
            </a:r>
            <a:r>
              <a:rPr lang="en-US" altLang="zh-CN" i="0">
                <a:solidFill>
                  <a:srgbClr val="333399"/>
                </a:solidFill>
                <a:sym typeface="Symbol" pitchFamily="18" charset="2"/>
              </a:rPr>
              <a:t>:=</a:t>
            </a:r>
            <a:r>
              <a:rPr lang="en-US" altLang="zh-CN">
                <a:solidFill>
                  <a:srgbClr val="333399"/>
                </a:solidFill>
                <a:sym typeface="Symbol" pitchFamily="18" charset="2"/>
              </a:rPr>
              <a:t> T</a:t>
            </a:r>
            <a:r>
              <a:rPr lang="en-US" altLang="zh-CN" b="1">
                <a:solidFill>
                  <a:srgbClr val="333399"/>
                </a:solidFill>
              </a:rPr>
              <a:t>.</a:t>
            </a:r>
            <a:r>
              <a:rPr lang="en-US" altLang="zh-CN">
                <a:solidFill>
                  <a:srgbClr val="333399"/>
                </a:solidFill>
              </a:rPr>
              <a:t>val</a:t>
            </a:r>
            <a:r>
              <a:rPr lang="en-US" altLang="zh-CN" i="0">
                <a:solidFill>
                  <a:srgbClr val="333399"/>
                </a:solidFill>
                <a:sym typeface="Symbol" pitchFamily="18" charset="2"/>
              </a:rPr>
              <a:t> }</a:t>
            </a:r>
            <a:endParaRPr lang="en-US" altLang="zh-CN">
              <a:solidFill>
                <a:srgbClr val="333399"/>
              </a:solidFill>
              <a:ea typeface="华文行楷" pitchFamily="2" charset="-122"/>
              <a:sym typeface="Symbol" pitchFamily="18" charset="2"/>
            </a:endParaRPr>
          </a:p>
          <a:p>
            <a:pPr algn="l">
              <a:buClrTx/>
            </a:pPr>
            <a:r>
              <a:rPr lang="en-US" altLang="zh-CN" i="0">
                <a:solidFill>
                  <a:srgbClr val="333399"/>
                </a:solidFill>
                <a:sym typeface="Symbol" pitchFamily="18" charset="2"/>
              </a:rPr>
              <a:t>{ </a:t>
            </a:r>
            <a:r>
              <a:rPr lang="en-US" altLang="zh-CN">
                <a:solidFill>
                  <a:srgbClr val="333399"/>
                </a:solidFill>
                <a:sym typeface="Symbol" pitchFamily="18" charset="2"/>
              </a:rPr>
              <a:t>T</a:t>
            </a:r>
            <a:r>
              <a:rPr lang="en-US" altLang="zh-CN" b="1">
                <a:solidFill>
                  <a:srgbClr val="333399"/>
                </a:solidFill>
              </a:rPr>
              <a:t>.</a:t>
            </a:r>
            <a:r>
              <a:rPr lang="en-US" altLang="zh-CN">
                <a:solidFill>
                  <a:srgbClr val="333399"/>
                </a:solidFill>
              </a:rPr>
              <a:t>val</a:t>
            </a:r>
            <a:r>
              <a:rPr lang="en-US" altLang="zh-CN">
                <a:solidFill>
                  <a:srgbClr val="333399"/>
                </a:solidFill>
                <a:sym typeface="Symbol" pitchFamily="18" charset="2"/>
              </a:rPr>
              <a:t> </a:t>
            </a:r>
            <a:r>
              <a:rPr lang="en-US" altLang="zh-CN" i="0">
                <a:solidFill>
                  <a:srgbClr val="333399"/>
                </a:solidFill>
                <a:sym typeface="Symbol" pitchFamily="18" charset="2"/>
              </a:rPr>
              <a:t>:=</a:t>
            </a:r>
            <a:r>
              <a:rPr lang="en-US" altLang="zh-CN">
                <a:solidFill>
                  <a:srgbClr val="333399"/>
                </a:solidFill>
                <a:sym typeface="Symbol" pitchFamily="18" charset="2"/>
              </a:rPr>
              <a:t> T</a:t>
            </a:r>
            <a:r>
              <a:rPr lang="en-US" altLang="zh-CN" i="0" baseline="-25000">
                <a:solidFill>
                  <a:srgbClr val="333399"/>
                </a:solidFill>
                <a:sym typeface="Symbol" pitchFamily="18" charset="2"/>
              </a:rPr>
              <a:t>1</a:t>
            </a:r>
            <a:r>
              <a:rPr lang="en-US" altLang="zh-CN" b="1">
                <a:solidFill>
                  <a:srgbClr val="333399"/>
                </a:solidFill>
              </a:rPr>
              <a:t>.</a:t>
            </a:r>
            <a:r>
              <a:rPr lang="en-US" altLang="zh-CN">
                <a:solidFill>
                  <a:srgbClr val="333399"/>
                </a:solidFill>
              </a:rPr>
              <a:t>val</a:t>
            </a:r>
            <a:r>
              <a:rPr lang="en-US" altLang="zh-CN">
                <a:solidFill>
                  <a:srgbClr val="333399"/>
                </a:solidFill>
                <a:sym typeface="Symbol" pitchFamily="18" charset="2"/>
              </a:rPr>
              <a:t> </a:t>
            </a:r>
            <a:r>
              <a:rPr lang="en-US" altLang="zh-CN" b="1" i="0">
                <a:solidFill>
                  <a:srgbClr val="333399"/>
                </a:solidFill>
                <a:sym typeface="Symbol" pitchFamily="18" charset="2"/>
              </a:rPr>
              <a:t></a:t>
            </a:r>
            <a:r>
              <a:rPr lang="en-US" altLang="zh-CN">
                <a:solidFill>
                  <a:srgbClr val="333399"/>
                </a:solidFill>
                <a:sym typeface="Symbol" pitchFamily="18" charset="2"/>
              </a:rPr>
              <a:t> F</a:t>
            </a:r>
            <a:r>
              <a:rPr lang="en-US" altLang="zh-CN" b="1">
                <a:solidFill>
                  <a:srgbClr val="333399"/>
                </a:solidFill>
              </a:rPr>
              <a:t>.</a:t>
            </a:r>
            <a:r>
              <a:rPr lang="en-US" altLang="zh-CN">
                <a:solidFill>
                  <a:srgbClr val="333399"/>
                </a:solidFill>
              </a:rPr>
              <a:t>val</a:t>
            </a:r>
            <a:r>
              <a:rPr lang="en-US" altLang="zh-CN" i="0">
                <a:solidFill>
                  <a:srgbClr val="333399"/>
                </a:solidFill>
                <a:sym typeface="Symbol" pitchFamily="18" charset="2"/>
              </a:rPr>
              <a:t> }</a:t>
            </a:r>
            <a:endParaRPr lang="en-US" altLang="zh-CN">
              <a:solidFill>
                <a:srgbClr val="333399"/>
              </a:solidFill>
              <a:sym typeface="Symbol" pitchFamily="18" charset="2"/>
            </a:endParaRPr>
          </a:p>
          <a:p>
            <a:pPr algn="l">
              <a:buClrTx/>
            </a:pPr>
            <a:r>
              <a:rPr lang="en-US" altLang="zh-CN" i="0">
                <a:solidFill>
                  <a:srgbClr val="333399"/>
                </a:solidFill>
                <a:sym typeface="Symbol" pitchFamily="18" charset="2"/>
              </a:rPr>
              <a:t>{ </a:t>
            </a:r>
            <a:r>
              <a:rPr lang="en-US" altLang="zh-CN">
                <a:solidFill>
                  <a:srgbClr val="333399"/>
                </a:solidFill>
                <a:sym typeface="Symbol" pitchFamily="18" charset="2"/>
              </a:rPr>
              <a:t>T</a:t>
            </a:r>
            <a:r>
              <a:rPr lang="en-US" altLang="zh-CN" b="1">
                <a:solidFill>
                  <a:srgbClr val="333399"/>
                </a:solidFill>
              </a:rPr>
              <a:t>.</a:t>
            </a:r>
            <a:r>
              <a:rPr lang="en-US" altLang="zh-CN">
                <a:solidFill>
                  <a:srgbClr val="333399"/>
                </a:solidFill>
              </a:rPr>
              <a:t>val</a:t>
            </a:r>
            <a:r>
              <a:rPr lang="en-US" altLang="zh-CN">
                <a:solidFill>
                  <a:srgbClr val="333399"/>
                </a:solidFill>
                <a:sym typeface="Symbol" pitchFamily="18" charset="2"/>
              </a:rPr>
              <a:t> </a:t>
            </a:r>
            <a:r>
              <a:rPr lang="en-US" altLang="zh-CN" i="0">
                <a:solidFill>
                  <a:srgbClr val="333399"/>
                </a:solidFill>
                <a:sym typeface="Symbol" pitchFamily="18" charset="2"/>
              </a:rPr>
              <a:t>:=</a:t>
            </a:r>
            <a:r>
              <a:rPr lang="en-US" altLang="zh-CN">
                <a:solidFill>
                  <a:srgbClr val="333399"/>
                </a:solidFill>
                <a:sym typeface="Symbol" pitchFamily="18" charset="2"/>
              </a:rPr>
              <a:t> F</a:t>
            </a:r>
            <a:r>
              <a:rPr lang="en-US" altLang="zh-CN" b="1">
                <a:solidFill>
                  <a:srgbClr val="333399"/>
                </a:solidFill>
              </a:rPr>
              <a:t>.</a:t>
            </a:r>
            <a:r>
              <a:rPr lang="en-US" altLang="zh-CN">
                <a:solidFill>
                  <a:srgbClr val="333399"/>
                </a:solidFill>
              </a:rPr>
              <a:t>val</a:t>
            </a:r>
            <a:r>
              <a:rPr lang="en-US" altLang="zh-CN" i="0">
                <a:solidFill>
                  <a:srgbClr val="333399"/>
                </a:solidFill>
                <a:sym typeface="Symbol" pitchFamily="18" charset="2"/>
              </a:rPr>
              <a:t> }</a:t>
            </a:r>
            <a:endParaRPr lang="en-US" altLang="zh-CN">
              <a:solidFill>
                <a:srgbClr val="333399"/>
              </a:solidFill>
              <a:sym typeface="Symbol" pitchFamily="18" charset="2"/>
            </a:endParaRPr>
          </a:p>
          <a:p>
            <a:pPr algn="l">
              <a:buClrTx/>
            </a:pPr>
            <a:r>
              <a:rPr lang="en-US" altLang="zh-CN" i="0">
                <a:solidFill>
                  <a:srgbClr val="333399"/>
                </a:solidFill>
                <a:sym typeface="Symbol" pitchFamily="18" charset="2"/>
              </a:rPr>
              <a:t>{ </a:t>
            </a:r>
            <a:r>
              <a:rPr lang="en-US" altLang="zh-CN">
                <a:solidFill>
                  <a:srgbClr val="333399"/>
                </a:solidFill>
                <a:sym typeface="Symbol" pitchFamily="18" charset="2"/>
              </a:rPr>
              <a:t>F</a:t>
            </a:r>
            <a:r>
              <a:rPr lang="en-US" altLang="zh-CN" b="1">
                <a:solidFill>
                  <a:srgbClr val="333399"/>
                </a:solidFill>
              </a:rPr>
              <a:t>.</a:t>
            </a:r>
            <a:r>
              <a:rPr lang="en-US" altLang="zh-CN">
                <a:solidFill>
                  <a:srgbClr val="333399"/>
                </a:solidFill>
              </a:rPr>
              <a:t>val</a:t>
            </a:r>
            <a:r>
              <a:rPr lang="en-US" altLang="zh-CN">
                <a:solidFill>
                  <a:srgbClr val="333399"/>
                </a:solidFill>
                <a:sym typeface="Symbol" pitchFamily="18" charset="2"/>
              </a:rPr>
              <a:t> </a:t>
            </a:r>
            <a:r>
              <a:rPr lang="en-US" altLang="zh-CN" i="0">
                <a:solidFill>
                  <a:srgbClr val="333399"/>
                </a:solidFill>
                <a:sym typeface="Symbol" pitchFamily="18" charset="2"/>
              </a:rPr>
              <a:t>:=</a:t>
            </a:r>
            <a:r>
              <a:rPr lang="en-US" altLang="zh-CN">
                <a:solidFill>
                  <a:srgbClr val="333399"/>
                </a:solidFill>
                <a:sym typeface="Symbol" pitchFamily="18" charset="2"/>
              </a:rPr>
              <a:t> E</a:t>
            </a:r>
            <a:r>
              <a:rPr lang="en-US" altLang="zh-CN" b="1">
                <a:solidFill>
                  <a:srgbClr val="333399"/>
                </a:solidFill>
              </a:rPr>
              <a:t>.</a:t>
            </a:r>
            <a:r>
              <a:rPr lang="en-US" altLang="zh-CN">
                <a:solidFill>
                  <a:srgbClr val="333399"/>
                </a:solidFill>
              </a:rPr>
              <a:t>val</a:t>
            </a:r>
            <a:r>
              <a:rPr lang="en-US" altLang="zh-CN" i="0">
                <a:solidFill>
                  <a:srgbClr val="333399"/>
                </a:solidFill>
                <a:sym typeface="Symbol" pitchFamily="18" charset="2"/>
              </a:rPr>
              <a:t> }</a:t>
            </a:r>
            <a:endParaRPr lang="en-US" altLang="zh-CN">
              <a:solidFill>
                <a:srgbClr val="333399"/>
              </a:solidFill>
              <a:ea typeface="华文行楷" pitchFamily="2" charset="-122"/>
              <a:sym typeface="Symbol" pitchFamily="18" charset="2"/>
            </a:endParaRPr>
          </a:p>
          <a:p>
            <a:pPr algn="l">
              <a:buClrTx/>
            </a:pPr>
            <a:r>
              <a:rPr lang="en-US" altLang="zh-CN" i="0">
                <a:solidFill>
                  <a:srgbClr val="333399"/>
                </a:solidFill>
                <a:sym typeface="Symbol" pitchFamily="18" charset="2"/>
              </a:rPr>
              <a:t>{ </a:t>
            </a:r>
            <a:r>
              <a:rPr lang="en-US" altLang="zh-CN">
                <a:solidFill>
                  <a:srgbClr val="333399"/>
                </a:solidFill>
                <a:sym typeface="Symbol" pitchFamily="18" charset="2"/>
              </a:rPr>
              <a:t>F</a:t>
            </a:r>
            <a:r>
              <a:rPr lang="en-US" altLang="zh-CN" b="1">
                <a:solidFill>
                  <a:srgbClr val="333399"/>
                </a:solidFill>
              </a:rPr>
              <a:t>.</a:t>
            </a:r>
            <a:r>
              <a:rPr lang="en-US" altLang="zh-CN">
                <a:solidFill>
                  <a:srgbClr val="333399"/>
                </a:solidFill>
              </a:rPr>
              <a:t>val</a:t>
            </a:r>
            <a:r>
              <a:rPr lang="en-US" altLang="zh-CN">
                <a:solidFill>
                  <a:srgbClr val="333399"/>
                </a:solidFill>
                <a:sym typeface="Symbol" pitchFamily="18" charset="2"/>
              </a:rPr>
              <a:t> </a:t>
            </a:r>
            <a:r>
              <a:rPr lang="en-US" altLang="zh-CN" i="0">
                <a:solidFill>
                  <a:srgbClr val="333399"/>
                </a:solidFill>
                <a:sym typeface="Symbol" pitchFamily="18" charset="2"/>
              </a:rPr>
              <a:t>:=</a:t>
            </a:r>
            <a:r>
              <a:rPr lang="en-US" altLang="zh-CN">
                <a:solidFill>
                  <a:srgbClr val="333399"/>
                </a:solidFill>
                <a:sym typeface="Symbol" pitchFamily="18" charset="2"/>
              </a:rPr>
              <a:t> d</a:t>
            </a:r>
            <a:r>
              <a:rPr lang="en-US" altLang="zh-CN" b="1">
                <a:solidFill>
                  <a:srgbClr val="333399"/>
                </a:solidFill>
              </a:rPr>
              <a:t>.</a:t>
            </a:r>
            <a:r>
              <a:rPr lang="en-US" altLang="zh-CN">
                <a:solidFill>
                  <a:srgbClr val="333399"/>
                </a:solidFill>
              </a:rPr>
              <a:t>lexval</a:t>
            </a:r>
            <a:r>
              <a:rPr lang="en-US" altLang="zh-CN" i="0">
                <a:solidFill>
                  <a:srgbClr val="333399"/>
                </a:solidFill>
                <a:sym typeface="Symbol" pitchFamily="18" charset="2"/>
              </a:rPr>
              <a:t> }</a:t>
            </a:r>
          </a:p>
        </p:txBody>
      </p:sp>
      <p:sp>
        <p:nvSpPr>
          <p:cNvPr id="34820" name="Text Box 4"/>
          <p:cNvSpPr txBox="1">
            <a:spLocks noChangeArrowheads="1"/>
          </p:cNvSpPr>
          <p:nvPr/>
        </p:nvSpPr>
        <p:spPr bwMode="auto">
          <a:xfrm>
            <a:off x="768350" y="137160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楷体_GB2312" pitchFamily="49" charset="-122"/>
              </a:rPr>
              <a:t> </a:t>
            </a:r>
            <a:r>
              <a:rPr lang="zh-CN" altLang="en-US" sz="2800" b="1" i="0">
                <a:solidFill>
                  <a:srgbClr val="333399"/>
                </a:solidFill>
              </a:rPr>
              <a:t>用</a:t>
            </a:r>
            <a:r>
              <a:rPr lang="en-US" altLang="zh-CN" sz="2800" i="0">
                <a:solidFill>
                  <a:srgbClr val="333399"/>
                </a:solidFill>
              </a:rPr>
              <a:t>LR</a:t>
            </a:r>
            <a:r>
              <a:rPr lang="zh-CN" altLang="en-US" sz="2800" b="1" i="0">
                <a:solidFill>
                  <a:srgbClr val="333399"/>
                </a:solidFill>
              </a:rPr>
              <a:t>分析技术进行</a:t>
            </a:r>
            <a:r>
              <a:rPr lang="en-US" altLang="zh-CN" sz="2800" i="0">
                <a:solidFill>
                  <a:srgbClr val="333399"/>
                </a:solidFill>
              </a:rPr>
              <a:t>S-</a:t>
            </a:r>
            <a:r>
              <a:rPr lang="zh-CN" altLang="en-US" sz="2800" b="1" i="0">
                <a:solidFill>
                  <a:srgbClr val="333399"/>
                </a:solidFill>
              </a:rPr>
              <a:t>属性文法的语义计算</a:t>
            </a:r>
            <a:r>
              <a:rPr lang="zh-CN" altLang="en-US" sz="2800" b="1" i="0"/>
              <a:t>举例</a:t>
            </a:r>
          </a:p>
        </p:txBody>
      </p:sp>
      <p:sp>
        <p:nvSpPr>
          <p:cNvPr id="34821"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4822"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4823"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4824"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4825" name="Rectangle 9"/>
          <p:cNvSpPr>
            <a:spLocks noChangeArrowheads="1"/>
          </p:cNvSpPr>
          <p:nvPr/>
        </p:nvSpPr>
        <p:spPr bwMode="auto">
          <a:xfrm>
            <a:off x="1104900" y="1981200"/>
            <a:ext cx="7353300" cy="45720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t>   </a:t>
            </a:r>
            <a:r>
              <a:rPr lang="zh-CN" altLang="en-US" b="1" i="0">
                <a:solidFill>
                  <a:srgbClr val="333399"/>
                </a:solidFill>
              </a:rPr>
              <a:t>通过下列</a:t>
            </a:r>
            <a:r>
              <a:rPr lang="en-US" altLang="zh-CN" i="0">
                <a:solidFill>
                  <a:srgbClr val="333399"/>
                </a:solidFill>
              </a:rPr>
              <a:t>S-</a:t>
            </a:r>
            <a:r>
              <a:rPr lang="zh-CN" altLang="en-US" b="1" i="0">
                <a:solidFill>
                  <a:srgbClr val="333399"/>
                </a:solidFill>
              </a:rPr>
              <a:t>属性文法</a:t>
            </a:r>
            <a:r>
              <a:rPr lang="en-US" altLang="zh-CN" i="0">
                <a:solidFill>
                  <a:srgbClr val="333399"/>
                </a:solidFill>
              </a:rPr>
              <a:t>G’[S]</a:t>
            </a:r>
            <a:r>
              <a:rPr lang="zh-CN" altLang="en-US" b="1" i="0">
                <a:solidFill>
                  <a:srgbClr val="333399"/>
                </a:solidFill>
              </a:rPr>
              <a:t>为</a:t>
            </a:r>
            <a:r>
              <a:rPr lang="zh-CN" altLang="en-US" b="1" i="0"/>
              <a:t>常量表达式求值</a:t>
            </a:r>
          </a:p>
        </p:txBody>
      </p:sp>
      <p:sp>
        <p:nvSpPr>
          <p:cNvPr id="34826" name="Rectangle 11"/>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5490"/>
                                        </p:tgtEl>
                                        <p:attrNameLst>
                                          <p:attrName>style.visibility</p:attrName>
                                        </p:attrNameLst>
                                      </p:cBhvr>
                                      <p:to>
                                        <p:strVal val="visible"/>
                                      </p:to>
                                    </p:set>
                                    <p:animEffect transition="in" filter="dissolve">
                                      <p:cBhvr>
                                        <p:cTn id="7" dur="500"/>
                                        <p:tgtEl>
                                          <p:spTgt spid="57549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5491"/>
                                        </p:tgtEl>
                                        <p:attrNameLst>
                                          <p:attrName>style.visibility</p:attrName>
                                        </p:attrNameLst>
                                      </p:cBhvr>
                                      <p:to>
                                        <p:strVal val="visible"/>
                                      </p:to>
                                    </p:set>
                                    <p:animEffect transition="in" filter="dissolve">
                                      <p:cBhvr>
                                        <p:cTn id="12" dur="500"/>
                                        <p:tgtEl>
                                          <p:spTgt spid="575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0" grpId="0" autoUpdateAnimBg="0"/>
      <p:bldP spid="575491"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762000" y="1187450"/>
            <a:ext cx="3587750" cy="946150"/>
          </a:xfrm>
          <a:prstGeom prst="rect">
            <a:avLst/>
          </a:prstGeom>
          <a:noFill/>
          <a:ln w="9525">
            <a:noFill/>
            <a:miter lim="800000"/>
            <a:headEnd/>
            <a:tailEnd/>
          </a:ln>
        </p:spPr>
        <p:txBody>
          <a:bodyPr>
            <a:spAutoFit/>
          </a:bodyPr>
          <a:lstStyle/>
          <a:p>
            <a:pPr algn="l">
              <a:buFont typeface="Wingdings" pitchFamily="2" charset="2"/>
              <a:buChar char="²"/>
            </a:pPr>
            <a:r>
              <a:rPr lang="en-US" altLang="zh-CN" sz="2800" i="0">
                <a:solidFill>
                  <a:srgbClr val="333399"/>
                </a:solidFill>
              </a:rPr>
              <a:t>  </a:t>
            </a:r>
            <a:r>
              <a:rPr lang="zh-CN" altLang="en-US" sz="2800" b="1" i="0">
                <a:solidFill>
                  <a:srgbClr val="333399"/>
                </a:solidFill>
              </a:rPr>
              <a:t>文法</a:t>
            </a:r>
            <a:r>
              <a:rPr kumimoji="0" lang="en-US" altLang="zh-CN" sz="2800">
                <a:solidFill>
                  <a:srgbClr val="333399"/>
                </a:solidFill>
                <a:sym typeface="Symbol" pitchFamily="18" charset="2"/>
              </a:rPr>
              <a:t>G’ </a:t>
            </a:r>
            <a:r>
              <a:rPr kumimoji="0" lang="en-US" altLang="zh-CN" sz="2800" i="0">
                <a:solidFill>
                  <a:srgbClr val="333399"/>
                </a:solidFill>
                <a:sym typeface="Symbol" pitchFamily="18" charset="2"/>
              </a:rPr>
              <a:t>[</a:t>
            </a:r>
            <a:r>
              <a:rPr kumimoji="0" lang="en-US" altLang="zh-CN" sz="2800">
                <a:solidFill>
                  <a:srgbClr val="333399"/>
                </a:solidFill>
                <a:sym typeface="Symbol" pitchFamily="18" charset="2"/>
              </a:rPr>
              <a:t>S</a:t>
            </a:r>
            <a:r>
              <a:rPr kumimoji="0" lang="en-US" altLang="zh-CN" sz="2800" i="0">
                <a:solidFill>
                  <a:srgbClr val="333399"/>
                </a:solidFill>
                <a:sym typeface="Symbol" pitchFamily="18" charset="2"/>
              </a:rPr>
              <a:t>]</a:t>
            </a:r>
            <a:r>
              <a:rPr lang="en-US" altLang="zh-CN" sz="2800" i="0">
                <a:solidFill>
                  <a:srgbClr val="333399"/>
                </a:solidFill>
              </a:rPr>
              <a:t> </a:t>
            </a:r>
            <a:r>
              <a:rPr lang="zh-CN" altLang="en-US" sz="2800" b="1" i="0">
                <a:solidFill>
                  <a:srgbClr val="333399"/>
                </a:solidFill>
              </a:rPr>
              <a:t>的</a:t>
            </a:r>
            <a:r>
              <a:rPr lang="en-US" altLang="zh-CN" sz="2800" i="0">
                <a:solidFill>
                  <a:srgbClr val="333399"/>
                </a:solidFill>
              </a:rPr>
              <a:t>LR</a:t>
            </a:r>
          </a:p>
          <a:p>
            <a:pPr algn="l"/>
            <a:r>
              <a:rPr lang="en-US" altLang="zh-CN" sz="2800" b="1" i="0">
                <a:solidFill>
                  <a:srgbClr val="333399"/>
                </a:solidFill>
                <a:latin typeface="楷体_GB2312" pitchFamily="49" charset="-122"/>
              </a:rPr>
              <a:t>   </a:t>
            </a:r>
            <a:r>
              <a:rPr lang="zh-CN" altLang="en-US" sz="2800" b="1" i="0">
                <a:solidFill>
                  <a:srgbClr val="333399"/>
                </a:solidFill>
                <a:latin typeface="楷体_GB2312" pitchFamily="49" charset="-122"/>
              </a:rPr>
              <a:t>分析表</a:t>
            </a:r>
            <a:endParaRPr lang="zh-CN" altLang="en-US" i="0">
              <a:solidFill>
                <a:srgbClr val="333399"/>
              </a:solidFill>
            </a:endParaRPr>
          </a:p>
        </p:txBody>
      </p:sp>
      <p:sp>
        <p:nvSpPr>
          <p:cNvPr id="35843" name="AutoShape 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4"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5"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6"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7" name="Line 7"/>
          <p:cNvSpPr>
            <a:spLocks noChangeShapeType="1"/>
          </p:cNvSpPr>
          <p:nvPr/>
        </p:nvSpPr>
        <p:spPr bwMode="auto">
          <a:xfrm>
            <a:off x="2051050" y="2781300"/>
            <a:ext cx="6121400" cy="0"/>
          </a:xfrm>
          <a:prstGeom prst="line">
            <a:avLst/>
          </a:prstGeom>
          <a:noFill/>
          <a:ln w="9525">
            <a:solidFill>
              <a:srgbClr val="800080"/>
            </a:solidFill>
            <a:round/>
            <a:headEnd/>
            <a:tailEnd/>
          </a:ln>
        </p:spPr>
        <p:txBody>
          <a:bodyPr>
            <a:spAutoFit/>
          </a:bodyPr>
          <a:lstStyle/>
          <a:p>
            <a:endParaRPr lang="zh-CN" altLang="en-US"/>
          </a:p>
        </p:txBody>
      </p:sp>
      <p:sp>
        <p:nvSpPr>
          <p:cNvPr id="35848" name="Text Box 8"/>
          <p:cNvSpPr txBox="1">
            <a:spLocks noChangeArrowheads="1"/>
          </p:cNvSpPr>
          <p:nvPr/>
        </p:nvSpPr>
        <p:spPr bwMode="auto">
          <a:xfrm>
            <a:off x="1295400" y="2574925"/>
            <a:ext cx="720725" cy="396875"/>
          </a:xfrm>
          <a:prstGeom prst="rect">
            <a:avLst/>
          </a:prstGeom>
          <a:noFill/>
          <a:ln w="9525">
            <a:noFill/>
            <a:miter lim="800000"/>
            <a:headEnd/>
            <a:tailEnd/>
          </a:ln>
        </p:spPr>
        <p:txBody>
          <a:bodyPr>
            <a:spAutoFit/>
          </a:bodyPr>
          <a:lstStyle/>
          <a:p>
            <a:pPr algn="l" eaLnBrk="0" hangingPunct="0">
              <a:spcBef>
                <a:spcPct val="50000"/>
              </a:spcBef>
              <a:buClrTx/>
              <a:buFontTx/>
              <a:buNone/>
            </a:pPr>
            <a:r>
              <a:rPr kumimoji="0" lang="zh-CN" altLang="en-US" sz="2000" b="1" i="0">
                <a:latin typeface="Times New Roman" pitchFamily="18" charset="0"/>
              </a:rPr>
              <a:t>状态</a:t>
            </a:r>
          </a:p>
        </p:txBody>
      </p:sp>
      <p:sp>
        <p:nvSpPr>
          <p:cNvPr id="35849" name="Text Box 9"/>
          <p:cNvSpPr txBox="1">
            <a:spLocks noChangeArrowheads="1"/>
          </p:cNvSpPr>
          <p:nvPr/>
        </p:nvSpPr>
        <p:spPr bwMode="auto">
          <a:xfrm>
            <a:off x="3751263" y="2384425"/>
            <a:ext cx="1181100" cy="396875"/>
          </a:xfrm>
          <a:prstGeom prst="rect">
            <a:avLst/>
          </a:prstGeom>
          <a:noFill/>
          <a:ln w="9525">
            <a:noFill/>
            <a:miter lim="800000"/>
            <a:headEnd/>
            <a:tailEnd/>
          </a:ln>
        </p:spPr>
        <p:txBody>
          <a:bodyPr>
            <a:spAutoFit/>
          </a:bodyPr>
          <a:lstStyle/>
          <a:p>
            <a:pPr algn="l" eaLnBrk="0" hangingPunct="0">
              <a:spcBef>
                <a:spcPct val="50000"/>
              </a:spcBef>
              <a:buClrTx/>
              <a:buFontTx/>
              <a:buNone/>
            </a:pPr>
            <a:r>
              <a:rPr kumimoji="0" lang="en-US" altLang="zh-CN" sz="2000" i="0"/>
              <a:t>ACTION</a:t>
            </a:r>
          </a:p>
        </p:txBody>
      </p:sp>
      <p:sp>
        <p:nvSpPr>
          <p:cNvPr id="35850" name="Text Box 10"/>
          <p:cNvSpPr txBox="1">
            <a:spLocks noChangeArrowheads="1"/>
          </p:cNvSpPr>
          <p:nvPr/>
        </p:nvSpPr>
        <p:spPr bwMode="auto">
          <a:xfrm>
            <a:off x="6948488" y="2384425"/>
            <a:ext cx="1114425" cy="396875"/>
          </a:xfrm>
          <a:prstGeom prst="rect">
            <a:avLst/>
          </a:prstGeom>
          <a:noFill/>
          <a:ln w="9525">
            <a:noFill/>
            <a:miter lim="800000"/>
            <a:headEnd/>
            <a:tailEnd/>
          </a:ln>
        </p:spPr>
        <p:txBody>
          <a:bodyPr>
            <a:spAutoFit/>
          </a:bodyPr>
          <a:lstStyle/>
          <a:p>
            <a:pPr algn="l" eaLnBrk="0" hangingPunct="0">
              <a:spcBef>
                <a:spcPct val="50000"/>
              </a:spcBef>
              <a:buClrTx/>
              <a:buFontTx/>
              <a:buNone/>
            </a:pPr>
            <a:r>
              <a:rPr kumimoji="0" lang="en-US" altLang="zh-CN" sz="2000" i="0"/>
              <a:t>GOTO</a:t>
            </a:r>
          </a:p>
        </p:txBody>
      </p:sp>
      <p:sp>
        <p:nvSpPr>
          <p:cNvPr id="35851" name="Line 11"/>
          <p:cNvSpPr>
            <a:spLocks noChangeShapeType="1"/>
          </p:cNvSpPr>
          <p:nvPr/>
        </p:nvSpPr>
        <p:spPr bwMode="auto">
          <a:xfrm>
            <a:off x="2051050" y="2420938"/>
            <a:ext cx="6350" cy="4132262"/>
          </a:xfrm>
          <a:prstGeom prst="line">
            <a:avLst/>
          </a:prstGeom>
          <a:noFill/>
          <a:ln w="9525">
            <a:solidFill>
              <a:srgbClr val="800080"/>
            </a:solidFill>
            <a:round/>
            <a:headEnd/>
            <a:tailEnd/>
          </a:ln>
        </p:spPr>
        <p:txBody>
          <a:bodyPr>
            <a:spAutoFit/>
          </a:bodyPr>
          <a:lstStyle/>
          <a:p>
            <a:endParaRPr lang="zh-CN" altLang="en-US"/>
          </a:p>
        </p:txBody>
      </p:sp>
      <p:sp>
        <p:nvSpPr>
          <p:cNvPr id="35852" name="Line 12"/>
          <p:cNvSpPr>
            <a:spLocks noChangeShapeType="1"/>
          </p:cNvSpPr>
          <p:nvPr/>
        </p:nvSpPr>
        <p:spPr bwMode="auto">
          <a:xfrm>
            <a:off x="6372225" y="2420938"/>
            <a:ext cx="0" cy="4132262"/>
          </a:xfrm>
          <a:prstGeom prst="line">
            <a:avLst/>
          </a:prstGeom>
          <a:noFill/>
          <a:ln w="9525">
            <a:solidFill>
              <a:srgbClr val="800080"/>
            </a:solidFill>
            <a:round/>
            <a:headEnd/>
            <a:tailEnd/>
          </a:ln>
        </p:spPr>
        <p:txBody>
          <a:bodyPr>
            <a:spAutoFit/>
          </a:bodyPr>
          <a:lstStyle/>
          <a:p>
            <a:endParaRPr lang="zh-CN" altLang="en-US"/>
          </a:p>
        </p:txBody>
      </p:sp>
      <p:sp>
        <p:nvSpPr>
          <p:cNvPr id="35853" name="Line 13"/>
          <p:cNvSpPr>
            <a:spLocks noChangeShapeType="1"/>
          </p:cNvSpPr>
          <p:nvPr/>
        </p:nvSpPr>
        <p:spPr bwMode="auto">
          <a:xfrm>
            <a:off x="1223963" y="3141663"/>
            <a:ext cx="6948487" cy="0"/>
          </a:xfrm>
          <a:prstGeom prst="line">
            <a:avLst/>
          </a:prstGeom>
          <a:noFill/>
          <a:ln w="9525">
            <a:solidFill>
              <a:srgbClr val="800080"/>
            </a:solidFill>
            <a:round/>
            <a:headEnd/>
            <a:tailEnd/>
          </a:ln>
        </p:spPr>
        <p:txBody>
          <a:bodyPr>
            <a:spAutoFit/>
          </a:bodyPr>
          <a:lstStyle/>
          <a:p>
            <a:endParaRPr lang="zh-CN" altLang="en-US"/>
          </a:p>
        </p:txBody>
      </p:sp>
      <p:sp>
        <p:nvSpPr>
          <p:cNvPr id="35854" name="Rectangle 15"/>
          <p:cNvSpPr>
            <a:spLocks noChangeArrowheads="1"/>
          </p:cNvSpPr>
          <p:nvPr/>
        </p:nvSpPr>
        <p:spPr bwMode="auto">
          <a:xfrm>
            <a:off x="2181225" y="2709863"/>
            <a:ext cx="354013" cy="457200"/>
          </a:xfrm>
          <a:prstGeom prst="rect">
            <a:avLst/>
          </a:prstGeom>
          <a:noFill/>
          <a:ln w="9525" algn="ctr">
            <a:noFill/>
            <a:miter lim="800000"/>
            <a:headEnd/>
            <a:tailEnd/>
          </a:ln>
        </p:spPr>
        <p:txBody>
          <a:bodyPr wrap="none">
            <a:spAutoFit/>
          </a:bodyPr>
          <a:lstStyle/>
          <a:p>
            <a:pPr algn="l"/>
            <a:r>
              <a:rPr lang="en-US" altLang="zh-CN">
                <a:solidFill>
                  <a:srgbClr val="333399"/>
                </a:solidFill>
                <a:sym typeface="Symbol" pitchFamily="18" charset="2"/>
              </a:rPr>
              <a:t>d</a:t>
            </a:r>
          </a:p>
        </p:txBody>
      </p:sp>
      <p:sp>
        <p:nvSpPr>
          <p:cNvPr id="35855" name="Rectangle 16"/>
          <p:cNvSpPr>
            <a:spLocks noChangeArrowheads="1"/>
          </p:cNvSpPr>
          <p:nvPr/>
        </p:nvSpPr>
        <p:spPr bwMode="auto">
          <a:xfrm>
            <a:off x="2892425" y="2705100"/>
            <a:ext cx="336550" cy="457200"/>
          </a:xfrm>
          <a:prstGeom prst="rect">
            <a:avLst/>
          </a:prstGeom>
          <a:noFill/>
          <a:ln w="9525" algn="ctr">
            <a:noFill/>
            <a:miter lim="800000"/>
            <a:headEnd/>
            <a:tailEnd/>
          </a:ln>
        </p:spPr>
        <p:txBody>
          <a:bodyPr wrap="none">
            <a:spAutoFit/>
          </a:bodyPr>
          <a:lstStyle/>
          <a:p>
            <a:pPr algn="l"/>
            <a:r>
              <a:rPr lang="en-US" altLang="zh-CN" i="0">
                <a:solidFill>
                  <a:srgbClr val="333399"/>
                </a:solidFill>
                <a:sym typeface="Symbol" pitchFamily="18" charset="2"/>
              </a:rPr>
              <a:t></a:t>
            </a:r>
          </a:p>
        </p:txBody>
      </p:sp>
      <p:sp>
        <p:nvSpPr>
          <p:cNvPr id="35856" name="Rectangle 17"/>
          <p:cNvSpPr>
            <a:spLocks noChangeArrowheads="1"/>
          </p:cNvSpPr>
          <p:nvPr/>
        </p:nvSpPr>
        <p:spPr bwMode="auto">
          <a:xfrm>
            <a:off x="3605213" y="2709863"/>
            <a:ext cx="361950" cy="457200"/>
          </a:xfrm>
          <a:prstGeom prst="rect">
            <a:avLst/>
          </a:prstGeom>
          <a:noFill/>
          <a:ln w="9525" algn="ctr">
            <a:noFill/>
            <a:miter lim="800000"/>
            <a:headEnd/>
            <a:tailEnd/>
          </a:ln>
        </p:spPr>
        <p:txBody>
          <a:bodyPr wrap="none">
            <a:spAutoFit/>
          </a:bodyPr>
          <a:lstStyle/>
          <a:p>
            <a:pPr algn="l"/>
            <a:r>
              <a:rPr lang="en-US" altLang="zh-CN" i="0">
                <a:solidFill>
                  <a:srgbClr val="333399"/>
                </a:solidFill>
                <a:sym typeface="Symbol" pitchFamily="18" charset="2"/>
              </a:rPr>
              <a:t>+</a:t>
            </a:r>
          </a:p>
        </p:txBody>
      </p:sp>
      <p:sp>
        <p:nvSpPr>
          <p:cNvPr id="35857" name="Rectangle 18"/>
          <p:cNvSpPr>
            <a:spLocks noChangeArrowheads="1"/>
          </p:cNvSpPr>
          <p:nvPr/>
        </p:nvSpPr>
        <p:spPr bwMode="auto">
          <a:xfrm>
            <a:off x="4443413" y="2709863"/>
            <a:ext cx="285750" cy="457200"/>
          </a:xfrm>
          <a:prstGeom prst="rect">
            <a:avLst/>
          </a:prstGeom>
          <a:noFill/>
          <a:ln w="9525" algn="ctr">
            <a:noFill/>
            <a:miter lim="800000"/>
            <a:headEnd/>
            <a:tailEnd/>
          </a:ln>
        </p:spPr>
        <p:txBody>
          <a:bodyPr wrap="none">
            <a:spAutoFit/>
          </a:bodyPr>
          <a:lstStyle/>
          <a:p>
            <a:pPr algn="l"/>
            <a:r>
              <a:rPr lang="en-US" altLang="zh-CN" i="0">
                <a:solidFill>
                  <a:srgbClr val="333399"/>
                </a:solidFill>
                <a:sym typeface="Symbol" pitchFamily="18" charset="2"/>
              </a:rPr>
              <a:t>(</a:t>
            </a:r>
          </a:p>
        </p:txBody>
      </p:sp>
      <p:sp>
        <p:nvSpPr>
          <p:cNvPr id="35858" name="Rectangle 19"/>
          <p:cNvSpPr>
            <a:spLocks noChangeArrowheads="1"/>
          </p:cNvSpPr>
          <p:nvPr/>
        </p:nvSpPr>
        <p:spPr bwMode="auto">
          <a:xfrm>
            <a:off x="5214938" y="2709863"/>
            <a:ext cx="285750" cy="457200"/>
          </a:xfrm>
          <a:prstGeom prst="rect">
            <a:avLst/>
          </a:prstGeom>
          <a:noFill/>
          <a:ln w="9525" algn="ctr">
            <a:noFill/>
            <a:miter lim="800000"/>
            <a:headEnd/>
            <a:tailEnd/>
          </a:ln>
        </p:spPr>
        <p:txBody>
          <a:bodyPr wrap="none">
            <a:spAutoFit/>
          </a:bodyPr>
          <a:lstStyle/>
          <a:p>
            <a:pPr algn="l"/>
            <a:r>
              <a:rPr lang="en-US" altLang="zh-CN" i="0">
                <a:solidFill>
                  <a:srgbClr val="333399"/>
                </a:solidFill>
                <a:sym typeface="Symbol" pitchFamily="18" charset="2"/>
              </a:rPr>
              <a:t>)</a:t>
            </a:r>
          </a:p>
        </p:txBody>
      </p:sp>
      <p:sp>
        <p:nvSpPr>
          <p:cNvPr id="35859" name="Rectangle 20"/>
          <p:cNvSpPr>
            <a:spLocks noChangeArrowheads="1"/>
          </p:cNvSpPr>
          <p:nvPr/>
        </p:nvSpPr>
        <p:spPr bwMode="auto">
          <a:xfrm>
            <a:off x="5867400" y="2709863"/>
            <a:ext cx="354013" cy="457200"/>
          </a:xfrm>
          <a:prstGeom prst="rect">
            <a:avLst/>
          </a:prstGeom>
          <a:noFill/>
          <a:ln w="9525" algn="ctr">
            <a:noFill/>
            <a:miter lim="800000"/>
            <a:headEnd/>
            <a:tailEnd/>
          </a:ln>
        </p:spPr>
        <p:txBody>
          <a:bodyPr wrap="none">
            <a:spAutoFit/>
          </a:bodyPr>
          <a:lstStyle/>
          <a:p>
            <a:pPr algn="l"/>
            <a:r>
              <a:rPr lang="en-US" altLang="zh-CN" i="0">
                <a:solidFill>
                  <a:srgbClr val="333399"/>
                </a:solidFill>
                <a:sym typeface="Symbol" pitchFamily="18" charset="2"/>
              </a:rPr>
              <a:t>#</a:t>
            </a:r>
          </a:p>
        </p:txBody>
      </p:sp>
      <p:sp>
        <p:nvSpPr>
          <p:cNvPr id="35860" name="Rectangle 21"/>
          <p:cNvSpPr>
            <a:spLocks noChangeArrowheads="1"/>
          </p:cNvSpPr>
          <p:nvPr/>
        </p:nvSpPr>
        <p:spPr bwMode="auto">
          <a:xfrm>
            <a:off x="6516688" y="2709863"/>
            <a:ext cx="387350" cy="457200"/>
          </a:xfrm>
          <a:prstGeom prst="rect">
            <a:avLst/>
          </a:prstGeom>
          <a:noFill/>
          <a:ln w="9525" algn="ctr">
            <a:noFill/>
            <a:miter lim="800000"/>
            <a:headEnd/>
            <a:tailEnd/>
          </a:ln>
        </p:spPr>
        <p:txBody>
          <a:bodyPr wrap="none">
            <a:spAutoFit/>
          </a:bodyPr>
          <a:lstStyle/>
          <a:p>
            <a:pPr algn="l"/>
            <a:r>
              <a:rPr lang="en-US" altLang="zh-CN">
                <a:solidFill>
                  <a:srgbClr val="333399"/>
                </a:solidFill>
                <a:sym typeface="Symbol" pitchFamily="18" charset="2"/>
              </a:rPr>
              <a:t>E</a:t>
            </a:r>
          </a:p>
        </p:txBody>
      </p:sp>
      <p:sp>
        <p:nvSpPr>
          <p:cNvPr id="35861" name="Rectangle 22"/>
          <p:cNvSpPr>
            <a:spLocks noChangeArrowheads="1"/>
          </p:cNvSpPr>
          <p:nvPr/>
        </p:nvSpPr>
        <p:spPr bwMode="auto">
          <a:xfrm>
            <a:off x="7115175" y="2709863"/>
            <a:ext cx="369888" cy="457200"/>
          </a:xfrm>
          <a:prstGeom prst="rect">
            <a:avLst/>
          </a:prstGeom>
          <a:noFill/>
          <a:ln w="9525" algn="ctr">
            <a:noFill/>
            <a:miter lim="800000"/>
            <a:headEnd/>
            <a:tailEnd/>
          </a:ln>
        </p:spPr>
        <p:txBody>
          <a:bodyPr wrap="none">
            <a:spAutoFit/>
          </a:bodyPr>
          <a:lstStyle/>
          <a:p>
            <a:pPr algn="l"/>
            <a:r>
              <a:rPr lang="en-US" altLang="zh-CN">
                <a:solidFill>
                  <a:srgbClr val="333399"/>
                </a:solidFill>
                <a:sym typeface="Symbol" pitchFamily="18" charset="2"/>
              </a:rPr>
              <a:t>T</a:t>
            </a:r>
          </a:p>
        </p:txBody>
      </p:sp>
      <p:sp>
        <p:nvSpPr>
          <p:cNvPr id="35862" name="Rectangle 23"/>
          <p:cNvSpPr>
            <a:spLocks noChangeArrowheads="1"/>
          </p:cNvSpPr>
          <p:nvPr/>
        </p:nvSpPr>
        <p:spPr bwMode="auto">
          <a:xfrm>
            <a:off x="7715250" y="2709863"/>
            <a:ext cx="369888" cy="457200"/>
          </a:xfrm>
          <a:prstGeom prst="rect">
            <a:avLst/>
          </a:prstGeom>
          <a:noFill/>
          <a:ln w="9525" algn="ctr">
            <a:noFill/>
            <a:miter lim="800000"/>
            <a:headEnd/>
            <a:tailEnd/>
          </a:ln>
        </p:spPr>
        <p:txBody>
          <a:bodyPr wrap="none">
            <a:spAutoFit/>
          </a:bodyPr>
          <a:lstStyle/>
          <a:p>
            <a:pPr algn="l"/>
            <a:r>
              <a:rPr lang="en-US" altLang="zh-CN">
                <a:solidFill>
                  <a:srgbClr val="333399"/>
                </a:solidFill>
                <a:sym typeface="Symbol" pitchFamily="18" charset="2"/>
              </a:rPr>
              <a:t>F</a:t>
            </a:r>
          </a:p>
        </p:txBody>
      </p:sp>
      <p:sp>
        <p:nvSpPr>
          <p:cNvPr id="35863" name="Rectangle 24"/>
          <p:cNvSpPr>
            <a:spLocks noChangeArrowheads="1"/>
          </p:cNvSpPr>
          <p:nvPr/>
        </p:nvSpPr>
        <p:spPr bwMode="auto">
          <a:xfrm>
            <a:off x="1438275" y="3070225"/>
            <a:ext cx="325438"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0</a:t>
            </a:r>
          </a:p>
        </p:txBody>
      </p:sp>
      <p:sp>
        <p:nvSpPr>
          <p:cNvPr id="35864" name="Rectangle 25"/>
          <p:cNvSpPr>
            <a:spLocks noChangeArrowheads="1"/>
          </p:cNvSpPr>
          <p:nvPr/>
        </p:nvSpPr>
        <p:spPr bwMode="auto">
          <a:xfrm>
            <a:off x="1438275" y="3324225"/>
            <a:ext cx="325438"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1</a:t>
            </a:r>
          </a:p>
        </p:txBody>
      </p:sp>
      <p:sp>
        <p:nvSpPr>
          <p:cNvPr id="35865" name="Rectangle 26"/>
          <p:cNvSpPr>
            <a:spLocks noChangeArrowheads="1"/>
          </p:cNvSpPr>
          <p:nvPr/>
        </p:nvSpPr>
        <p:spPr bwMode="auto">
          <a:xfrm>
            <a:off x="1438275" y="3611563"/>
            <a:ext cx="325438"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2</a:t>
            </a:r>
          </a:p>
        </p:txBody>
      </p:sp>
      <p:sp>
        <p:nvSpPr>
          <p:cNvPr id="35866" name="Rectangle 27"/>
          <p:cNvSpPr>
            <a:spLocks noChangeArrowheads="1"/>
          </p:cNvSpPr>
          <p:nvPr/>
        </p:nvSpPr>
        <p:spPr bwMode="auto">
          <a:xfrm>
            <a:off x="1438275" y="3900488"/>
            <a:ext cx="325438"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3</a:t>
            </a:r>
          </a:p>
        </p:txBody>
      </p:sp>
      <p:sp>
        <p:nvSpPr>
          <p:cNvPr id="35867" name="Rectangle 28"/>
          <p:cNvSpPr>
            <a:spLocks noChangeArrowheads="1"/>
          </p:cNvSpPr>
          <p:nvPr/>
        </p:nvSpPr>
        <p:spPr bwMode="auto">
          <a:xfrm>
            <a:off x="1438275" y="4187825"/>
            <a:ext cx="325438"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4</a:t>
            </a:r>
          </a:p>
        </p:txBody>
      </p:sp>
      <p:sp>
        <p:nvSpPr>
          <p:cNvPr id="35868" name="Rectangle 30"/>
          <p:cNvSpPr>
            <a:spLocks noChangeArrowheads="1"/>
          </p:cNvSpPr>
          <p:nvPr/>
        </p:nvSpPr>
        <p:spPr bwMode="auto">
          <a:xfrm>
            <a:off x="1438275" y="4498975"/>
            <a:ext cx="325438"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5</a:t>
            </a:r>
          </a:p>
        </p:txBody>
      </p:sp>
      <p:sp>
        <p:nvSpPr>
          <p:cNvPr id="35869" name="Rectangle 31"/>
          <p:cNvSpPr>
            <a:spLocks noChangeArrowheads="1"/>
          </p:cNvSpPr>
          <p:nvPr/>
        </p:nvSpPr>
        <p:spPr bwMode="auto">
          <a:xfrm>
            <a:off x="1438275" y="4749800"/>
            <a:ext cx="325438"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6</a:t>
            </a:r>
          </a:p>
        </p:txBody>
      </p:sp>
      <p:sp>
        <p:nvSpPr>
          <p:cNvPr id="35870" name="Rectangle 32"/>
          <p:cNvSpPr>
            <a:spLocks noChangeArrowheads="1"/>
          </p:cNvSpPr>
          <p:nvPr/>
        </p:nvSpPr>
        <p:spPr bwMode="auto">
          <a:xfrm>
            <a:off x="1438275" y="5002213"/>
            <a:ext cx="325438"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7</a:t>
            </a:r>
          </a:p>
        </p:txBody>
      </p:sp>
      <p:sp>
        <p:nvSpPr>
          <p:cNvPr id="35871" name="Rectangle 33"/>
          <p:cNvSpPr>
            <a:spLocks noChangeArrowheads="1"/>
          </p:cNvSpPr>
          <p:nvPr/>
        </p:nvSpPr>
        <p:spPr bwMode="auto">
          <a:xfrm>
            <a:off x="1438275" y="5254625"/>
            <a:ext cx="325438"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8</a:t>
            </a:r>
          </a:p>
        </p:txBody>
      </p:sp>
      <p:sp>
        <p:nvSpPr>
          <p:cNvPr id="35872" name="Rectangle 34"/>
          <p:cNvSpPr>
            <a:spLocks noChangeArrowheads="1"/>
          </p:cNvSpPr>
          <p:nvPr/>
        </p:nvSpPr>
        <p:spPr bwMode="auto">
          <a:xfrm>
            <a:off x="1447800" y="5546725"/>
            <a:ext cx="325438"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9</a:t>
            </a:r>
          </a:p>
        </p:txBody>
      </p:sp>
      <p:sp>
        <p:nvSpPr>
          <p:cNvPr id="35873" name="Rectangle 35"/>
          <p:cNvSpPr>
            <a:spLocks noChangeArrowheads="1"/>
          </p:cNvSpPr>
          <p:nvPr/>
        </p:nvSpPr>
        <p:spPr bwMode="auto">
          <a:xfrm>
            <a:off x="1368425" y="5851525"/>
            <a:ext cx="466725"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10</a:t>
            </a:r>
          </a:p>
        </p:txBody>
      </p:sp>
      <p:sp>
        <p:nvSpPr>
          <p:cNvPr id="35874" name="Rectangle 36"/>
          <p:cNvSpPr>
            <a:spLocks noChangeArrowheads="1"/>
          </p:cNvSpPr>
          <p:nvPr/>
        </p:nvSpPr>
        <p:spPr bwMode="auto">
          <a:xfrm>
            <a:off x="1368425" y="6156325"/>
            <a:ext cx="466725"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11</a:t>
            </a:r>
          </a:p>
        </p:txBody>
      </p:sp>
      <p:sp>
        <p:nvSpPr>
          <p:cNvPr id="35875" name="Rectangle 37"/>
          <p:cNvSpPr>
            <a:spLocks noChangeArrowheads="1"/>
          </p:cNvSpPr>
          <p:nvPr/>
        </p:nvSpPr>
        <p:spPr bwMode="auto">
          <a:xfrm>
            <a:off x="6551613" y="3068638"/>
            <a:ext cx="325437"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1</a:t>
            </a:r>
          </a:p>
        </p:txBody>
      </p:sp>
      <p:sp>
        <p:nvSpPr>
          <p:cNvPr id="35876" name="Rectangle 38"/>
          <p:cNvSpPr>
            <a:spLocks noChangeArrowheads="1"/>
          </p:cNvSpPr>
          <p:nvPr/>
        </p:nvSpPr>
        <p:spPr bwMode="auto">
          <a:xfrm>
            <a:off x="7164388" y="3068638"/>
            <a:ext cx="325437"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2</a:t>
            </a:r>
          </a:p>
        </p:txBody>
      </p:sp>
      <p:sp>
        <p:nvSpPr>
          <p:cNvPr id="35877" name="Rectangle 39"/>
          <p:cNvSpPr>
            <a:spLocks noChangeArrowheads="1"/>
          </p:cNvSpPr>
          <p:nvPr/>
        </p:nvSpPr>
        <p:spPr bwMode="auto">
          <a:xfrm>
            <a:off x="7740650" y="3068638"/>
            <a:ext cx="325438"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3</a:t>
            </a:r>
          </a:p>
        </p:txBody>
      </p:sp>
      <p:sp>
        <p:nvSpPr>
          <p:cNvPr id="35878" name="Rectangle 40"/>
          <p:cNvSpPr>
            <a:spLocks noChangeArrowheads="1"/>
          </p:cNvSpPr>
          <p:nvPr/>
        </p:nvSpPr>
        <p:spPr bwMode="auto">
          <a:xfrm>
            <a:off x="5792788" y="3284538"/>
            <a:ext cx="579437"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acc</a:t>
            </a:r>
          </a:p>
        </p:txBody>
      </p:sp>
      <p:sp>
        <p:nvSpPr>
          <p:cNvPr id="35879" name="Rectangle 41"/>
          <p:cNvSpPr>
            <a:spLocks noChangeArrowheads="1"/>
          </p:cNvSpPr>
          <p:nvPr/>
        </p:nvSpPr>
        <p:spPr bwMode="auto">
          <a:xfrm>
            <a:off x="3581400" y="3321050"/>
            <a:ext cx="452438"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s6</a:t>
            </a:r>
          </a:p>
        </p:txBody>
      </p:sp>
      <p:sp>
        <p:nvSpPr>
          <p:cNvPr id="35880" name="Rectangle 42"/>
          <p:cNvSpPr>
            <a:spLocks noChangeArrowheads="1"/>
          </p:cNvSpPr>
          <p:nvPr/>
        </p:nvSpPr>
        <p:spPr bwMode="auto">
          <a:xfrm>
            <a:off x="2820988" y="3608388"/>
            <a:ext cx="452437"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s7</a:t>
            </a:r>
          </a:p>
        </p:txBody>
      </p:sp>
      <p:sp>
        <p:nvSpPr>
          <p:cNvPr id="35881" name="Rectangle 43"/>
          <p:cNvSpPr>
            <a:spLocks noChangeArrowheads="1"/>
          </p:cNvSpPr>
          <p:nvPr/>
        </p:nvSpPr>
        <p:spPr bwMode="auto">
          <a:xfrm>
            <a:off x="3603625" y="3608388"/>
            <a:ext cx="409575"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r2</a:t>
            </a:r>
          </a:p>
        </p:txBody>
      </p:sp>
      <p:sp>
        <p:nvSpPr>
          <p:cNvPr id="35882" name="Rectangle 44"/>
          <p:cNvSpPr>
            <a:spLocks noChangeArrowheads="1"/>
          </p:cNvSpPr>
          <p:nvPr/>
        </p:nvSpPr>
        <p:spPr bwMode="auto">
          <a:xfrm>
            <a:off x="5119688" y="3608388"/>
            <a:ext cx="409575"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r2</a:t>
            </a:r>
          </a:p>
        </p:txBody>
      </p:sp>
      <p:sp>
        <p:nvSpPr>
          <p:cNvPr id="35883" name="Rectangle 45"/>
          <p:cNvSpPr>
            <a:spLocks noChangeArrowheads="1"/>
          </p:cNvSpPr>
          <p:nvPr/>
        </p:nvSpPr>
        <p:spPr bwMode="auto">
          <a:xfrm>
            <a:off x="5867400" y="3608388"/>
            <a:ext cx="409575"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r2</a:t>
            </a:r>
          </a:p>
        </p:txBody>
      </p:sp>
      <p:sp>
        <p:nvSpPr>
          <p:cNvPr id="35884" name="Rectangle 46"/>
          <p:cNvSpPr>
            <a:spLocks noChangeArrowheads="1"/>
          </p:cNvSpPr>
          <p:nvPr/>
        </p:nvSpPr>
        <p:spPr bwMode="auto">
          <a:xfrm>
            <a:off x="3603625" y="3897313"/>
            <a:ext cx="409575"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r4</a:t>
            </a:r>
          </a:p>
        </p:txBody>
      </p:sp>
      <p:sp>
        <p:nvSpPr>
          <p:cNvPr id="35885" name="Rectangle 47"/>
          <p:cNvSpPr>
            <a:spLocks noChangeArrowheads="1"/>
          </p:cNvSpPr>
          <p:nvPr/>
        </p:nvSpPr>
        <p:spPr bwMode="auto">
          <a:xfrm>
            <a:off x="5119688" y="3897313"/>
            <a:ext cx="409575"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r4</a:t>
            </a:r>
          </a:p>
        </p:txBody>
      </p:sp>
      <p:sp>
        <p:nvSpPr>
          <p:cNvPr id="35886" name="Rectangle 48"/>
          <p:cNvSpPr>
            <a:spLocks noChangeArrowheads="1"/>
          </p:cNvSpPr>
          <p:nvPr/>
        </p:nvSpPr>
        <p:spPr bwMode="auto">
          <a:xfrm>
            <a:off x="5867400" y="3897313"/>
            <a:ext cx="409575"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r4</a:t>
            </a:r>
          </a:p>
        </p:txBody>
      </p:sp>
      <p:sp>
        <p:nvSpPr>
          <p:cNvPr id="35887" name="Rectangle 49"/>
          <p:cNvSpPr>
            <a:spLocks noChangeArrowheads="1"/>
          </p:cNvSpPr>
          <p:nvPr/>
        </p:nvSpPr>
        <p:spPr bwMode="auto">
          <a:xfrm>
            <a:off x="4348163" y="3068638"/>
            <a:ext cx="452437"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s4</a:t>
            </a:r>
          </a:p>
        </p:txBody>
      </p:sp>
      <p:sp>
        <p:nvSpPr>
          <p:cNvPr id="35888" name="Rectangle 51"/>
          <p:cNvSpPr>
            <a:spLocks noChangeArrowheads="1"/>
          </p:cNvSpPr>
          <p:nvPr/>
        </p:nvSpPr>
        <p:spPr bwMode="auto">
          <a:xfrm>
            <a:off x="2138363" y="3068638"/>
            <a:ext cx="452437"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s5</a:t>
            </a:r>
          </a:p>
        </p:txBody>
      </p:sp>
      <p:sp>
        <p:nvSpPr>
          <p:cNvPr id="35889" name="Rectangle 53"/>
          <p:cNvSpPr>
            <a:spLocks noChangeArrowheads="1"/>
          </p:cNvSpPr>
          <p:nvPr/>
        </p:nvSpPr>
        <p:spPr bwMode="auto">
          <a:xfrm>
            <a:off x="2138363" y="4184650"/>
            <a:ext cx="452437"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s5</a:t>
            </a:r>
          </a:p>
        </p:txBody>
      </p:sp>
      <p:sp>
        <p:nvSpPr>
          <p:cNvPr id="35890" name="Rectangle 54"/>
          <p:cNvSpPr>
            <a:spLocks noChangeArrowheads="1"/>
          </p:cNvSpPr>
          <p:nvPr/>
        </p:nvSpPr>
        <p:spPr bwMode="auto">
          <a:xfrm>
            <a:off x="4327525" y="4184650"/>
            <a:ext cx="452438"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s4</a:t>
            </a:r>
          </a:p>
        </p:txBody>
      </p:sp>
      <p:sp>
        <p:nvSpPr>
          <p:cNvPr id="35891" name="Rectangle 55"/>
          <p:cNvSpPr>
            <a:spLocks noChangeArrowheads="1"/>
          </p:cNvSpPr>
          <p:nvPr/>
        </p:nvSpPr>
        <p:spPr bwMode="auto">
          <a:xfrm>
            <a:off x="6551613" y="4221163"/>
            <a:ext cx="325437"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8</a:t>
            </a:r>
          </a:p>
        </p:txBody>
      </p:sp>
      <p:sp>
        <p:nvSpPr>
          <p:cNvPr id="35892" name="Rectangle 56"/>
          <p:cNvSpPr>
            <a:spLocks noChangeArrowheads="1"/>
          </p:cNvSpPr>
          <p:nvPr/>
        </p:nvSpPr>
        <p:spPr bwMode="auto">
          <a:xfrm>
            <a:off x="7164388" y="4221163"/>
            <a:ext cx="325437"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2</a:t>
            </a:r>
          </a:p>
        </p:txBody>
      </p:sp>
      <p:sp>
        <p:nvSpPr>
          <p:cNvPr id="35893" name="Rectangle 57"/>
          <p:cNvSpPr>
            <a:spLocks noChangeArrowheads="1"/>
          </p:cNvSpPr>
          <p:nvPr/>
        </p:nvSpPr>
        <p:spPr bwMode="auto">
          <a:xfrm>
            <a:off x="7740650" y="4221163"/>
            <a:ext cx="325438"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3</a:t>
            </a:r>
          </a:p>
        </p:txBody>
      </p:sp>
      <p:sp>
        <p:nvSpPr>
          <p:cNvPr id="35894" name="Rectangle 58"/>
          <p:cNvSpPr>
            <a:spLocks noChangeArrowheads="1"/>
          </p:cNvSpPr>
          <p:nvPr/>
        </p:nvSpPr>
        <p:spPr bwMode="auto">
          <a:xfrm>
            <a:off x="2843213" y="3897313"/>
            <a:ext cx="409575"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r4</a:t>
            </a:r>
          </a:p>
        </p:txBody>
      </p:sp>
      <p:sp>
        <p:nvSpPr>
          <p:cNvPr id="35895" name="Rectangle 63"/>
          <p:cNvSpPr>
            <a:spLocks noChangeArrowheads="1"/>
          </p:cNvSpPr>
          <p:nvPr/>
        </p:nvSpPr>
        <p:spPr bwMode="auto">
          <a:xfrm>
            <a:off x="3627438" y="4495800"/>
            <a:ext cx="409575"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r6</a:t>
            </a:r>
          </a:p>
        </p:txBody>
      </p:sp>
      <p:sp>
        <p:nvSpPr>
          <p:cNvPr id="35896" name="Rectangle 64"/>
          <p:cNvSpPr>
            <a:spLocks noChangeArrowheads="1"/>
          </p:cNvSpPr>
          <p:nvPr/>
        </p:nvSpPr>
        <p:spPr bwMode="auto">
          <a:xfrm>
            <a:off x="5143500" y="4495800"/>
            <a:ext cx="409575"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r6</a:t>
            </a:r>
          </a:p>
        </p:txBody>
      </p:sp>
      <p:sp>
        <p:nvSpPr>
          <p:cNvPr id="35897" name="Rectangle 65"/>
          <p:cNvSpPr>
            <a:spLocks noChangeArrowheads="1"/>
          </p:cNvSpPr>
          <p:nvPr/>
        </p:nvSpPr>
        <p:spPr bwMode="auto">
          <a:xfrm>
            <a:off x="5891213" y="4495800"/>
            <a:ext cx="409575"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r6</a:t>
            </a:r>
          </a:p>
        </p:txBody>
      </p:sp>
      <p:sp>
        <p:nvSpPr>
          <p:cNvPr id="35898" name="Rectangle 66"/>
          <p:cNvSpPr>
            <a:spLocks noChangeArrowheads="1"/>
          </p:cNvSpPr>
          <p:nvPr/>
        </p:nvSpPr>
        <p:spPr bwMode="auto">
          <a:xfrm>
            <a:off x="2867025" y="4495800"/>
            <a:ext cx="409575"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r6</a:t>
            </a:r>
          </a:p>
        </p:txBody>
      </p:sp>
      <p:sp>
        <p:nvSpPr>
          <p:cNvPr id="35899" name="Rectangle 68"/>
          <p:cNvSpPr>
            <a:spLocks noChangeArrowheads="1"/>
          </p:cNvSpPr>
          <p:nvPr/>
        </p:nvSpPr>
        <p:spPr bwMode="auto">
          <a:xfrm>
            <a:off x="2138363" y="4748213"/>
            <a:ext cx="452437"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s5</a:t>
            </a:r>
          </a:p>
        </p:txBody>
      </p:sp>
      <p:sp>
        <p:nvSpPr>
          <p:cNvPr id="35900" name="Rectangle 69"/>
          <p:cNvSpPr>
            <a:spLocks noChangeArrowheads="1"/>
          </p:cNvSpPr>
          <p:nvPr/>
        </p:nvSpPr>
        <p:spPr bwMode="auto">
          <a:xfrm>
            <a:off x="4327525" y="4748213"/>
            <a:ext cx="452438"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s4</a:t>
            </a:r>
          </a:p>
        </p:txBody>
      </p:sp>
      <p:sp>
        <p:nvSpPr>
          <p:cNvPr id="35901" name="Rectangle 70"/>
          <p:cNvSpPr>
            <a:spLocks noChangeArrowheads="1"/>
          </p:cNvSpPr>
          <p:nvPr/>
        </p:nvSpPr>
        <p:spPr bwMode="auto">
          <a:xfrm>
            <a:off x="7142163" y="4748213"/>
            <a:ext cx="325437"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9</a:t>
            </a:r>
          </a:p>
        </p:txBody>
      </p:sp>
      <p:sp>
        <p:nvSpPr>
          <p:cNvPr id="35902" name="Rectangle 71"/>
          <p:cNvSpPr>
            <a:spLocks noChangeArrowheads="1"/>
          </p:cNvSpPr>
          <p:nvPr/>
        </p:nvSpPr>
        <p:spPr bwMode="auto">
          <a:xfrm>
            <a:off x="7740650" y="4748213"/>
            <a:ext cx="325438"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3</a:t>
            </a:r>
          </a:p>
        </p:txBody>
      </p:sp>
      <p:sp>
        <p:nvSpPr>
          <p:cNvPr id="35903" name="Rectangle 73"/>
          <p:cNvSpPr>
            <a:spLocks noChangeArrowheads="1"/>
          </p:cNvSpPr>
          <p:nvPr/>
        </p:nvSpPr>
        <p:spPr bwMode="auto">
          <a:xfrm>
            <a:off x="2138363" y="5037138"/>
            <a:ext cx="452437"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s5</a:t>
            </a:r>
          </a:p>
        </p:txBody>
      </p:sp>
      <p:sp>
        <p:nvSpPr>
          <p:cNvPr id="35904" name="Rectangle 74"/>
          <p:cNvSpPr>
            <a:spLocks noChangeArrowheads="1"/>
          </p:cNvSpPr>
          <p:nvPr/>
        </p:nvSpPr>
        <p:spPr bwMode="auto">
          <a:xfrm>
            <a:off x="4327525" y="5037138"/>
            <a:ext cx="452438"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s4</a:t>
            </a:r>
          </a:p>
        </p:txBody>
      </p:sp>
      <p:sp>
        <p:nvSpPr>
          <p:cNvPr id="35905" name="Rectangle 75"/>
          <p:cNvSpPr>
            <a:spLocks noChangeArrowheads="1"/>
          </p:cNvSpPr>
          <p:nvPr/>
        </p:nvSpPr>
        <p:spPr bwMode="auto">
          <a:xfrm>
            <a:off x="7634288" y="5037138"/>
            <a:ext cx="466725"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10</a:t>
            </a:r>
          </a:p>
        </p:txBody>
      </p:sp>
      <p:sp>
        <p:nvSpPr>
          <p:cNvPr id="35906" name="Rectangle 76"/>
          <p:cNvSpPr>
            <a:spLocks noChangeArrowheads="1"/>
          </p:cNvSpPr>
          <p:nvPr/>
        </p:nvSpPr>
        <p:spPr bwMode="auto">
          <a:xfrm>
            <a:off x="5029200" y="5253038"/>
            <a:ext cx="593725"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s11</a:t>
            </a:r>
          </a:p>
        </p:txBody>
      </p:sp>
      <p:sp>
        <p:nvSpPr>
          <p:cNvPr id="35907" name="Rectangle 77"/>
          <p:cNvSpPr>
            <a:spLocks noChangeArrowheads="1"/>
          </p:cNvSpPr>
          <p:nvPr/>
        </p:nvSpPr>
        <p:spPr bwMode="auto">
          <a:xfrm>
            <a:off x="2820988" y="5503863"/>
            <a:ext cx="452437"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s7</a:t>
            </a:r>
          </a:p>
        </p:txBody>
      </p:sp>
      <p:sp>
        <p:nvSpPr>
          <p:cNvPr id="35908" name="Rectangle 78"/>
          <p:cNvSpPr>
            <a:spLocks noChangeArrowheads="1"/>
          </p:cNvSpPr>
          <p:nvPr/>
        </p:nvSpPr>
        <p:spPr bwMode="auto">
          <a:xfrm>
            <a:off x="3603625" y="5503863"/>
            <a:ext cx="409575"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r1</a:t>
            </a:r>
          </a:p>
        </p:txBody>
      </p:sp>
      <p:sp>
        <p:nvSpPr>
          <p:cNvPr id="35909" name="Rectangle 79"/>
          <p:cNvSpPr>
            <a:spLocks noChangeArrowheads="1"/>
          </p:cNvSpPr>
          <p:nvPr/>
        </p:nvSpPr>
        <p:spPr bwMode="auto">
          <a:xfrm>
            <a:off x="5119688" y="5503863"/>
            <a:ext cx="409575"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r1</a:t>
            </a:r>
          </a:p>
        </p:txBody>
      </p:sp>
      <p:sp>
        <p:nvSpPr>
          <p:cNvPr id="35910" name="Rectangle 80"/>
          <p:cNvSpPr>
            <a:spLocks noChangeArrowheads="1"/>
          </p:cNvSpPr>
          <p:nvPr/>
        </p:nvSpPr>
        <p:spPr bwMode="auto">
          <a:xfrm>
            <a:off x="5867400" y="5503863"/>
            <a:ext cx="409575"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r1</a:t>
            </a:r>
          </a:p>
        </p:txBody>
      </p:sp>
      <p:sp>
        <p:nvSpPr>
          <p:cNvPr id="35911" name="Rectangle 81"/>
          <p:cNvSpPr>
            <a:spLocks noChangeArrowheads="1"/>
          </p:cNvSpPr>
          <p:nvPr/>
        </p:nvSpPr>
        <p:spPr bwMode="auto">
          <a:xfrm>
            <a:off x="3603625" y="5827713"/>
            <a:ext cx="409575"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r3</a:t>
            </a:r>
          </a:p>
        </p:txBody>
      </p:sp>
      <p:sp>
        <p:nvSpPr>
          <p:cNvPr id="35912" name="Rectangle 82"/>
          <p:cNvSpPr>
            <a:spLocks noChangeArrowheads="1"/>
          </p:cNvSpPr>
          <p:nvPr/>
        </p:nvSpPr>
        <p:spPr bwMode="auto">
          <a:xfrm>
            <a:off x="5119688" y="5827713"/>
            <a:ext cx="409575"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r3</a:t>
            </a:r>
          </a:p>
        </p:txBody>
      </p:sp>
      <p:sp>
        <p:nvSpPr>
          <p:cNvPr id="35913" name="Rectangle 83"/>
          <p:cNvSpPr>
            <a:spLocks noChangeArrowheads="1"/>
          </p:cNvSpPr>
          <p:nvPr/>
        </p:nvSpPr>
        <p:spPr bwMode="auto">
          <a:xfrm>
            <a:off x="5867400" y="5827713"/>
            <a:ext cx="409575"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r3</a:t>
            </a:r>
          </a:p>
        </p:txBody>
      </p:sp>
      <p:sp>
        <p:nvSpPr>
          <p:cNvPr id="35914" name="Rectangle 84"/>
          <p:cNvSpPr>
            <a:spLocks noChangeArrowheads="1"/>
          </p:cNvSpPr>
          <p:nvPr/>
        </p:nvSpPr>
        <p:spPr bwMode="auto">
          <a:xfrm>
            <a:off x="2843213" y="5827713"/>
            <a:ext cx="409575"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r3</a:t>
            </a:r>
          </a:p>
        </p:txBody>
      </p:sp>
      <p:sp>
        <p:nvSpPr>
          <p:cNvPr id="35915" name="Rectangle 85"/>
          <p:cNvSpPr>
            <a:spLocks noChangeArrowheads="1"/>
          </p:cNvSpPr>
          <p:nvPr/>
        </p:nvSpPr>
        <p:spPr bwMode="auto">
          <a:xfrm>
            <a:off x="3581400" y="6151563"/>
            <a:ext cx="409575"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r5</a:t>
            </a:r>
          </a:p>
        </p:txBody>
      </p:sp>
      <p:sp>
        <p:nvSpPr>
          <p:cNvPr id="35916" name="Rectangle 86"/>
          <p:cNvSpPr>
            <a:spLocks noChangeArrowheads="1"/>
          </p:cNvSpPr>
          <p:nvPr/>
        </p:nvSpPr>
        <p:spPr bwMode="auto">
          <a:xfrm>
            <a:off x="5097463" y="6151563"/>
            <a:ext cx="409575"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r5</a:t>
            </a:r>
          </a:p>
        </p:txBody>
      </p:sp>
      <p:sp>
        <p:nvSpPr>
          <p:cNvPr id="35917" name="Rectangle 87"/>
          <p:cNvSpPr>
            <a:spLocks noChangeArrowheads="1"/>
          </p:cNvSpPr>
          <p:nvPr/>
        </p:nvSpPr>
        <p:spPr bwMode="auto">
          <a:xfrm>
            <a:off x="5845175" y="6151563"/>
            <a:ext cx="409575"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r5</a:t>
            </a:r>
          </a:p>
        </p:txBody>
      </p:sp>
      <p:sp>
        <p:nvSpPr>
          <p:cNvPr id="35918" name="Rectangle 88"/>
          <p:cNvSpPr>
            <a:spLocks noChangeArrowheads="1"/>
          </p:cNvSpPr>
          <p:nvPr/>
        </p:nvSpPr>
        <p:spPr bwMode="auto">
          <a:xfrm>
            <a:off x="2820988" y="6151563"/>
            <a:ext cx="409575"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r5</a:t>
            </a:r>
          </a:p>
        </p:txBody>
      </p:sp>
      <p:sp>
        <p:nvSpPr>
          <p:cNvPr id="35919" name="Rectangle 89"/>
          <p:cNvSpPr>
            <a:spLocks noChangeArrowheads="1"/>
          </p:cNvSpPr>
          <p:nvPr/>
        </p:nvSpPr>
        <p:spPr bwMode="auto">
          <a:xfrm>
            <a:off x="3581400" y="5251450"/>
            <a:ext cx="452438" cy="396875"/>
          </a:xfrm>
          <a:prstGeom prst="rect">
            <a:avLst/>
          </a:prstGeom>
          <a:noFill/>
          <a:ln w="9525" algn="ctr">
            <a:noFill/>
            <a:miter lim="800000"/>
            <a:headEnd/>
            <a:tailEnd/>
          </a:ln>
        </p:spPr>
        <p:txBody>
          <a:bodyPr wrap="none">
            <a:spAutoFit/>
          </a:bodyPr>
          <a:lstStyle/>
          <a:p>
            <a:pPr algn="l"/>
            <a:r>
              <a:rPr lang="en-US" altLang="zh-CN" sz="2000">
                <a:solidFill>
                  <a:srgbClr val="333399"/>
                </a:solidFill>
                <a:sym typeface="Symbol" pitchFamily="18" charset="2"/>
              </a:rPr>
              <a:t>s6</a:t>
            </a:r>
          </a:p>
        </p:txBody>
      </p:sp>
      <p:sp>
        <p:nvSpPr>
          <p:cNvPr id="35920" name="Text Box 90"/>
          <p:cNvSpPr txBox="1">
            <a:spLocks noChangeArrowheads="1"/>
          </p:cNvSpPr>
          <p:nvPr/>
        </p:nvSpPr>
        <p:spPr bwMode="auto">
          <a:xfrm>
            <a:off x="4283075" y="1196975"/>
            <a:ext cx="4752975" cy="1066800"/>
          </a:xfrm>
          <a:prstGeom prst="rect">
            <a:avLst/>
          </a:prstGeom>
          <a:noFill/>
          <a:ln w="9525">
            <a:noFill/>
            <a:miter lim="800000"/>
            <a:headEnd/>
            <a:tailEnd/>
          </a:ln>
        </p:spPr>
        <p:txBody>
          <a:bodyPr>
            <a:spAutoFit/>
          </a:bodyPr>
          <a:lstStyle/>
          <a:p>
            <a:pPr algn="l">
              <a:buClrTx/>
            </a:pPr>
            <a:r>
              <a:rPr lang="zh-CN" altLang="en-US" sz="2000" i="0">
                <a:solidFill>
                  <a:srgbClr val="333399"/>
                </a:solidFill>
                <a:sym typeface="Symbol" pitchFamily="18" charset="2"/>
              </a:rPr>
              <a:t>（</a:t>
            </a:r>
            <a:r>
              <a:rPr lang="en-US" altLang="zh-CN" sz="2000" i="0">
                <a:solidFill>
                  <a:srgbClr val="333399"/>
                </a:solidFill>
                <a:sym typeface="Symbol" pitchFamily="18" charset="2"/>
              </a:rPr>
              <a:t>0</a:t>
            </a:r>
            <a:r>
              <a:rPr lang="zh-CN" altLang="en-US" sz="2000" i="0">
                <a:solidFill>
                  <a:srgbClr val="333399"/>
                </a:solidFill>
                <a:sym typeface="Symbol" pitchFamily="18" charset="2"/>
              </a:rPr>
              <a:t>）</a:t>
            </a:r>
            <a:r>
              <a:rPr lang="en-US" altLang="zh-CN" sz="2000">
                <a:solidFill>
                  <a:srgbClr val="333399"/>
                </a:solidFill>
                <a:sym typeface="Symbol" pitchFamily="18" charset="2"/>
              </a:rPr>
              <a:t>S</a:t>
            </a:r>
            <a:r>
              <a:rPr lang="en-US" altLang="zh-CN" sz="2000" i="0">
                <a:solidFill>
                  <a:srgbClr val="333399"/>
                </a:solidFill>
                <a:sym typeface="Symbol" pitchFamily="18" charset="2"/>
              </a:rPr>
              <a:t></a:t>
            </a:r>
            <a:r>
              <a:rPr lang="en-US" altLang="zh-CN" sz="2000">
                <a:solidFill>
                  <a:srgbClr val="333399"/>
                </a:solidFill>
                <a:sym typeface="Symbol" pitchFamily="18" charset="2"/>
              </a:rPr>
              <a:t>E</a:t>
            </a:r>
            <a:r>
              <a:rPr lang="en-US" altLang="zh-CN" sz="2000" i="0">
                <a:solidFill>
                  <a:srgbClr val="333399"/>
                </a:solidFill>
                <a:sym typeface="Symbol" pitchFamily="18" charset="2"/>
              </a:rPr>
              <a:t> </a:t>
            </a:r>
            <a:r>
              <a:rPr lang="zh-CN" altLang="en-US" sz="2000" i="0">
                <a:solidFill>
                  <a:srgbClr val="333399"/>
                </a:solidFill>
                <a:sym typeface="Symbol" pitchFamily="18" charset="2"/>
              </a:rPr>
              <a:t>（</a:t>
            </a:r>
            <a:r>
              <a:rPr lang="en-US" altLang="zh-CN" sz="2000" i="0">
                <a:solidFill>
                  <a:srgbClr val="333399"/>
                </a:solidFill>
                <a:sym typeface="Symbol" pitchFamily="18" charset="2"/>
              </a:rPr>
              <a:t>1</a:t>
            </a:r>
            <a:r>
              <a:rPr lang="zh-CN" altLang="en-US" sz="2000" i="0">
                <a:solidFill>
                  <a:srgbClr val="333399"/>
                </a:solidFill>
                <a:sym typeface="Symbol" pitchFamily="18" charset="2"/>
              </a:rPr>
              <a:t>）</a:t>
            </a:r>
            <a:r>
              <a:rPr lang="en-US" altLang="zh-CN" sz="2000">
                <a:solidFill>
                  <a:srgbClr val="333399"/>
                </a:solidFill>
                <a:sym typeface="Symbol" pitchFamily="18" charset="2"/>
              </a:rPr>
              <a:t>E</a:t>
            </a:r>
            <a:r>
              <a:rPr lang="en-US" altLang="zh-CN" sz="2000" i="0">
                <a:solidFill>
                  <a:srgbClr val="333399"/>
                </a:solidFill>
                <a:sym typeface="Symbol" pitchFamily="18" charset="2"/>
              </a:rPr>
              <a:t> </a:t>
            </a:r>
            <a:r>
              <a:rPr lang="en-US" altLang="zh-CN" sz="2000">
                <a:solidFill>
                  <a:srgbClr val="333399"/>
                </a:solidFill>
                <a:sym typeface="Symbol" pitchFamily="18" charset="2"/>
              </a:rPr>
              <a:t>E+T</a:t>
            </a:r>
            <a:r>
              <a:rPr lang="en-US" altLang="zh-CN" i="0">
                <a:solidFill>
                  <a:srgbClr val="333399"/>
                </a:solidFill>
                <a:sym typeface="Symbol" pitchFamily="18" charset="2"/>
              </a:rPr>
              <a:t> </a:t>
            </a:r>
            <a:r>
              <a:rPr lang="zh-CN" altLang="en-US" sz="2000" i="0">
                <a:solidFill>
                  <a:srgbClr val="333399"/>
                </a:solidFill>
                <a:sym typeface="Symbol" pitchFamily="18" charset="2"/>
              </a:rPr>
              <a:t>（</a:t>
            </a:r>
            <a:r>
              <a:rPr lang="en-US" altLang="zh-CN" sz="2000" i="0">
                <a:solidFill>
                  <a:srgbClr val="333399"/>
                </a:solidFill>
                <a:sym typeface="Symbol" pitchFamily="18" charset="2"/>
              </a:rPr>
              <a:t>2</a:t>
            </a:r>
            <a:r>
              <a:rPr lang="zh-CN" altLang="en-US" sz="2000" i="0">
                <a:solidFill>
                  <a:srgbClr val="333399"/>
                </a:solidFill>
                <a:sym typeface="Symbol" pitchFamily="18" charset="2"/>
              </a:rPr>
              <a:t>） </a:t>
            </a:r>
            <a:r>
              <a:rPr lang="en-US" altLang="zh-CN" sz="2000">
                <a:solidFill>
                  <a:srgbClr val="333399"/>
                </a:solidFill>
                <a:sym typeface="Symbol" pitchFamily="18" charset="2"/>
              </a:rPr>
              <a:t>E </a:t>
            </a:r>
            <a:r>
              <a:rPr lang="en-US" altLang="zh-CN" sz="2000" i="0">
                <a:solidFill>
                  <a:srgbClr val="333399"/>
                </a:solidFill>
                <a:sym typeface="Symbol" pitchFamily="18" charset="2"/>
              </a:rPr>
              <a:t></a:t>
            </a:r>
            <a:r>
              <a:rPr lang="en-US" altLang="zh-CN" i="0">
                <a:solidFill>
                  <a:srgbClr val="333399"/>
                </a:solidFill>
              </a:rPr>
              <a:t> </a:t>
            </a:r>
            <a:r>
              <a:rPr lang="en-US" altLang="zh-CN" sz="2000">
                <a:solidFill>
                  <a:srgbClr val="333399"/>
                </a:solidFill>
                <a:sym typeface="Symbol" pitchFamily="18" charset="2"/>
              </a:rPr>
              <a:t>T  </a:t>
            </a:r>
          </a:p>
          <a:p>
            <a:pPr algn="l">
              <a:buClrTx/>
            </a:pPr>
            <a:r>
              <a:rPr lang="zh-CN" altLang="en-US" sz="2000" i="0">
                <a:solidFill>
                  <a:srgbClr val="333399"/>
                </a:solidFill>
                <a:sym typeface="Symbol" pitchFamily="18" charset="2"/>
              </a:rPr>
              <a:t>（</a:t>
            </a:r>
            <a:r>
              <a:rPr lang="en-US" altLang="zh-CN" sz="2000" i="0">
                <a:solidFill>
                  <a:srgbClr val="333399"/>
                </a:solidFill>
                <a:sym typeface="Symbol" pitchFamily="18" charset="2"/>
              </a:rPr>
              <a:t>3</a:t>
            </a:r>
            <a:r>
              <a:rPr lang="zh-CN" altLang="en-US" sz="2000" i="0">
                <a:solidFill>
                  <a:srgbClr val="333399"/>
                </a:solidFill>
                <a:sym typeface="Symbol" pitchFamily="18" charset="2"/>
              </a:rPr>
              <a:t>）</a:t>
            </a:r>
            <a:r>
              <a:rPr lang="en-US" altLang="zh-CN" sz="2000">
                <a:solidFill>
                  <a:srgbClr val="333399"/>
                </a:solidFill>
                <a:sym typeface="Symbol" pitchFamily="18" charset="2"/>
              </a:rPr>
              <a:t>T </a:t>
            </a:r>
            <a:r>
              <a:rPr lang="en-US" altLang="zh-CN" sz="2000" i="0">
                <a:solidFill>
                  <a:srgbClr val="333399"/>
                </a:solidFill>
                <a:sym typeface="Symbol" pitchFamily="18" charset="2"/>
              </a:rPr>
              <a:t></a:t>
            </a:r>
            <a:r>
              <a:rPr lang="en-US" altLang="zh-CN" sz="2000">
                <a:solidFill>
                  <a:srgbClr val="333399"/>
                </a:solidFill>
                <a:sym typeface="Symbol" pitchFamily="18" charset="2"/>
              </a:rPr>
              <a:t>T</a:t>
            </a:r>
            <a:r>
              <a:rPr lang="en-US" altLang="zh-CN" sz="2000" i="0">
                <a:solidFill>
                  <a:srgbClr val="333399"/>
                </a:solidFill>
                <a:sym typeface="Symbol" pitchFamily="18" charset="2"/>
              </a:rPr>
              <a:t></a:t>
            </a:r>
            <a:r>
              <a:rPr lang="en-US" altLang="zh-CN" sz="2000">
                <a:solidFill>
                  <a:srgbClr val="333399"/>
                </a:solidFill>
                <a:sym typeface="Symbol" pitchFamily="18" charset="2"/>
              </a:rPr>
              <a:t>F    </a:t>
            </a:r>
            <a:r>
              <a:rPr lang="zh-CN" altLang="en-US" sz="2000" i="0">
                <a:solidFill>
                  <a:srgbClr val="333399"/>
                </a:solidFill>
                <a:sym typeface="Symbol" pitchFamily="18" charset="2"/>
              </a:rPr>
              <a:t>（</a:t>
            </a:r>
            <a:r>
              <a:rPr lang="en-US" altLang="zh-CN" sz="2000" i="0">
                <a:solidFill>
                  <a:srgbClr val="333399"/>
                </a:solidFill>
                <a:sym typeface="Symbol" pitchFamily="18" charset="2"/>
              </a:rPr>
              <a:t>4</a:t>
            </a:r>
            <a:r>
              <a:rPr lang="zh-CN" altLang="en-US" sz="2000" i="0">
                <a:solidFill>
                  <a:srgbClr val="333399"/>
                </a:solidFill>
                <a:sym typeface="Symbol" pitchFamily="18" charset="2"/>
              </a:rPr>
              <a:t>） </a:t>
            </a:r>
            <a:r>
              <a:rPr lang="en-US" altLang="zh-CN" sz="2000">
                <a:solidFill>
                  <a:srgbClr val="333399"/>
                </a:solidFill>
                <a:sym typeface="Symbol" pitchFamily="18" charset="2"/>
              </a:rPr>
              <a:t>T </a:t>
            </a:r>
            <a:r>
              <a:rPr lang="en-US" altLang="zh-CN" sz="2000" i="0">
                <a:solidFill>
                  <a:srgbClr val="333399"/>
                </a:solidFill>
                <a:sym typeface="Symbol" pitchFamily="18" charset="2"/>
              </a:rPr>
              <a:t></a:t>
            </a:r>
            <a:r>
              <a:rPr lang="en-US" altLang="zh-CN" sz="2000" i="0">
                <a:solidFill>
                  <a:srgbClr val="333399"/>
                </a:solidFill>
              </a:rPr>
              <a:t> </a:t>
            </a:r>
            <a:r>
              <a:rPr lang="en-US" altLang="zh-CN" sz="2000">
                <a:solidFill>
                  <a:srgbClr val="333399"/>
                </a:solidFill>
                <a:sym typeface="Symbol" pitchFamily="18" charset="2"/>
              </a:rPr>
              <a:t>F </a:t>
            </a:r>
          </a:p>
          <a:p>
            <a:pPr algn="l">
              <a:buClrTx/>
            </a:pPr>
            <a:r>
              <a:rPr lang="zh-CN" altLang="en-US" sz="2000" i="0">
                <a:solidFill>
                  <a:srgbClr val="333399"/>
                </a:solidFill>
                <a:sym typeface="Symbol" pitchFamily="18" charset="2"/>
              </a:rPr>
              <a:t>（</a:t>
            </a:r>
            <a:r>
              <a:rPr lang="en-US" altLang="zh-CN" sz="2000" i="0">
                <a:solidFill>
                  <a:srgbClr val="333399"/>
                </a:solidFill>
                <a:sym typeface="Symbol" pitchFamily="18" charset="2"/>
              </a:rPr>
              <a:t>5</a:t>
            </a:r>
            <a:r>
              <a:rPr lang="zh-CN" altLang="en-US" sz="2000" i="0">
                <a:solidFill>
                  <a:srgbClr val="333399"/>
                </a:solidFill>
                <a:sym typeface="Symbol" pitchFamily="18" charset="2"/>
              </a:rPr>
              <a:t>）</a:t>
            </a:r>
            <a:r>
              <a:rPr lang="en-US" altLang="zh-CN" sz="2000">
                <a:solidFill>
                  <a:srgbClr val="333399"/>
                </a:solidFill>
                <a:sym typeface="Symbol" pitchFamily="18" charset="2"/>
              </a:rPr>
              <a:t>F </a:t>
            </a:r>
            <a:r>
              <a:rPr lang="en-US" altLang="zh-CN" sz="2000" i="0">
                <a:solidFill>
                  <a:srgbClr val="333399"/>
                </a:solidFill>
                <a:sym typeface="Symbol" pitchFamily="18" charset="2"/>
              </a:rPr>
              <a:t></a:t>
            </a:r>
            <a:r>
              <a:rPr lang="en-US" altLang="zh-CN" sz="2000">
                <a:solidFill>
                  <a:srgbClr val="333399"/>
                </a:solidFill>
                <a:sym typeface="Symbol" pitchFamily="18" charset="2"/>
              </a:rPr>
              <a:t> (E) </a:t>
            </a:r>
            <a:r>
              <a:rPr lang="zh-CN" altLang="en-US" sz="2000" i="0">
                <a:solidFill>
                  <a:srgbClr val="333399"/>
                </a:solidFill>
                <a:sym typeface="Symbol" pitchFamily="18" charset="2"/>
              </a:rPr>
              <a:t>（</a:t>
            </a:r>
            <a:r>
              <a:rPr lang="en-US" altLang="zh-CN" sz="2000" i="0">
                <a:solidFill>
                  <a:srgbClr val="333399"/>
                </a:solidFill>
                <a:sym typeface="Symbol" pitchFamily="18" charset="2"/>
              </a:rPr>
              <a:t>6</a:t>
            </a:r>
            <a:r>
              <a:rPr lang="zh-CN" altLang="en-US" sz="2000" i="0">
                <a:solidFill>
                  <a:srgbClr val="333399"/>
                </a:solidFill>
                <a:sym typeface="Symbol" pitchFamily="18" charset="2"/>
              </a:rPr>
              <a:t>）</a:t>
            </a:r>
            <a:r>
              <a:rPr lang="en-US" altLang="zh-CN" sz="2000">
                <a:solidFill>
                  <a:srgbClr val="333399"/>
                </a:solidFill>
                <a:sym typeface="Symbol" pitchFamily="18" charset="2"/>
              </a:rPr>
              <a:t>F </a:t>
            </a:r>
            <a:r>
              <a:rPr lang="en-US" altLang="zh-CN" sz="2000" i="0">
                <a:solidFill>
                  <a:srgbClr val="333399"/>
                </a:solidFill>
                <a:sym typeface="Symbol" pitchFamily="18" charset="2"/>
              </a:rPr>
              <a:t></a:t>
            </a:r>
            <a:r>
              <a:rPr lang="en-US" altLang="zh-CN" sz="2000" i="0">
                <a:solidFill>
                  <a:srgbClr val="333399"/>
                </a:solidFill>
              </a:rPr>
              <a:t> </a:t>
            </a:r>
            <a:r>
              <a:rPr lang="en-US" altLang="zh-CN" sz="2000">
                <a:solidFill>
                  <a:srgbClr val="333399"/>
                </a:solidFill>
                <a:sym typeface="Symbol" pitchFamily="18" charset="2"/>
              </a:rPr>
              <a:t>d</a:t>
            </a:r>
          </a:p>
        </p:txBody>
      </p:sp>
      <p:sp>
        <p:nvSpPr>
          <p:cNvPr id="35921" name="Rectangle 92"/>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457200" y="1066800"/>
            <a:ext cx="4191000" cy="946150"/>
          </a:xfrm>
          <a:prstGeom prst="rect">
            <a:avLst/>
          </a:prstGeom>
          <a:noFill/>
          <a:ln w="9525">
            <a:noFill/>
            <a:miter lim="800000"/>
            <a:headEnd/>
            <a:tailEnd/>
          </a:ln>
        </p:spPr>
        <p:txBody>
          <a:bodyPr>
            <a:spAutoFit/>
          </a:bodyPr>
          <a:lstStyle/>
          <a:p>
            <a:pPr algn="l">
              <a:buFont typeface="Wingdings" pitchFamily="2" charset="2"/>
              <a:buChar char="²"/>
            </a:pPr>
            <a:r>
              <a:rPr lang="en-US" altLang="zh-CN" sz="2800" b="1" i="0"/>
              <a:t>  </a:t>
            </a:r>
            <a:r>
              <a:rPr lang="en-US" altLang="zh-CN" sz="2800" i="0">
                <a:solidFill>
                  <a:srgbClr val="333399"/>
                </a:solidFill>
              </a:rPr>
              <a:t>LR</a:t>
            </a:r>
            <a:r>
              <a:rPr lang="zh-CN" altLang="en-US" sz="2800" b="1" i="0">
                <a:solidFill>
                  <a:srgbClr val="333399"/>
                </a:solidFill>
              </a:rPr>
              <a:t>分析过程伴随常量</a:t>
            </a:r>
          </a:p>
          <a:p>
            <a:pPr algn="l"/>
            <a:r>
              <a:rPr lang="zh-CN" altLang="en-US" sz="2800" b="1" i="0">
                <a:solidFill>
                  <a:srgbClr val="333399"/>
                </a:solidFill>
              </a:rPr>
              <a:t>     表达式</a:t>
            </a:r>
            <a:r>
              <a:rPr lang="en-US" altLang="zh-CN" b="1" i="0">
                <a:ea typeface="宋体" pitchFamily="2" charset="-122"/>
              </a:rPr>
              <a:t>2 + 3 </a:t>
            </a:r>
            <a:r>
              <a:rPr lang="en-US" altLang="zh-CN" b="1" i="0">
                <a:sym typeface="Symbol" pitchFamily="18" charset="2"/>
              </a:rPr>
              <a:t> </a:t>
            </a:r>
            <a:r>
              <a:rPr lang="en-US" altLang="zh-CN" b="1" i="0">
                <a:ea typeface="宋体" pitchFamily="2" charset="-122"/>
              </a:rPr>
              <a:t>5</a:t>
            </a:r>
            <a:r>
              <a:rPr lang="zh-CN" altLang="en-US" sz="2800" b="1" i="0">
                <a:solidFill>
                  <a:srgbClr val="333399"/>
                </a:solidFill>
              </a:rPr>
              <a:t>的求值</a:t>
            </a:r>
          </a:p>
        </p:txBody>
      </p:sp>
      <p:sp>
        <p:nvSpPr>
          <p:cNvPr id="36867" name="Text Box 80"/>
          <p:cNvSpPr txBox="1">
            <a:spLocks noChangeArrowheads="1"/>
          </p:cNvSpPr>
          <p:nvPr/>
        </p:nvSpPr>
        <p:spPr bwMode="auto">
          <a:xfrm>
            <a:off x="4391025" y="1066800"/>
            <a:ext cx="4752975" cy="1066800"/>
          </a:xfrm>
          <a:prstGeom prst="rect">
            <a:avLst/>
          </a:prstGeom>
          <a:noFill/>
          <a:ln w="9525">
            <a:noFill/>
            <a:miter lim="800000"/>
            <a:headEnd/>
            <a:tailEnd/>
          </a:ln>
        </p:spPr>
        <p:txBody>
          <a:bodyPr>
            <a:spAutoFit/>
          </a:bodyPr>
          <a:lstStyle/>
          <a:p>
            <a:pPr algn="l">
              <a:buClrTx/>
            </a:pPr>
            <a:r>
              <a:rPr lang="zh-CN" altLang="en-US" sz="2000" i="0">
                <a:solidFill>
                  <a:srgbClr val="333399"/>
                </a:solidFill>
                <a:sym typeface="Symbol" pitchFamily="18" charset="2"/>
              </a:rPr>
              <a:t>（</a:t>
            </a:r>
            <a:r>
              <a:rPr lang="en-US" altLang="zh-CN" sz="2000" i="0">
                <a:solidFill>
                  <a:srgbClr val="333399"/>
                </a:solidFill>
                <a:sym typeface="Symbol" pitchFamily="18" charset="2"/>
              </a:rPr>
              <a:t>0</a:t>
            </a:r>
            <a:r>
              <a:rPr lang="zh-CN" altLang="en-US" sz="2000" i="0">
                <a:solidFill>
                  <a:srgbClr val="333399"/>
                </a:solidFill>
                <a:sym typeface="Symbol" pitchFamily="18" charset="2"/>
              </a:rPr>
              <a:t>）</a:t>
            </a:r>
            <a:r>
              <a:rPr lang="en-US" altLang="zh-CN" sz="2000">
                <a:solidFill>
                  <a:srgbClr val="333399"/>
                </a:solidFill>
                <a:sym typeface="Symbol" pitchFamily="18" charset="2"/>
              </a:rPr>
              <a:t>S</a:t>
            </a:r>
            <a:r>
              <a:rPr lang="en-US" altLang="zh-CN" sz="2000" i="0">
                <a:solidFill>
                  <a:srgbClr val="333399"/>
                </a:solidFill>
                <a:sym typeface="Symbol" pitchFamily="18" charset="2"/>
              </a:rPr>
              <a:t></a:t>
            </a:r>
            <a:r>
              <a:rPr lang="en-US" altLang="zh-CN" sz="2000">
                <a:solidFill>
                  <a:srgbClr val="333399"/>
                </a:solidFill>
                <a:sym typeface="Symbol" pitchFamily="18" charset="2"/>
              </a:rPr>
              <a:t>E</a:t>
            </a:r>
            <a:r>
              <a:rPr lang="en-US" altLang="zh-CN" sz="2000" i="0">
                <a:solidFill>
                  <a:srgbClr val="333399"/>
                </a:solidFill>
                <a:sym typeface="Symbol" pitchFamily="18" charset="2"/>
              </a:rPr>
              <a:t> </a:t>
            </a:r>
            <a:r>
              <a:rPr lang="zh-CN" altLang="en-US" sz="2000" i="0">
                <a:solidFill>
                  <a:srgbClr val="333399"/>
                </a:solidFill>
                <a:sym typeface="Symbol" pitchFamily="18" charset="2"/>
              </a:rPr>
              <a:t>（</a:t>
            </a:r>
            <a:r>
              <a:rPr lang="en-US" altLang="zh-CN" sz="2000" i="0">
                <a:solidFill>
                  <a:srgbClr val="333399"/>
                </a:solidFill>
                <a:sym typeface="Symbol" pitchFamily="18" charset="2"/>
              </a:rPr>
              <a:t>1</a:t>
            </a:r>
            <a:r>
              <a:rPr lang="zh-CN" altLang="en-US" sz="2000" i="0">
                <a:solidFill>
                  <a:srgbClr val="333399"/>
                </a:solidFill>
                <a:sym typeface="Symbol" pitchFamily="18" charset="2"/>
              </a:rPr>
              <a:t>）</a:t>
            </a:r>
            <a:r>
              <a:rPr lang="en-US" altLang="zh-CN" sz="2000">
                <a:solidFill>
                  <a:srgbClr val="333399"/>
                </a:solidFill>
                <a:sym typeface="Symbol" pitchFamily="18" charset="2"/>
              </a:rPr>
              <a:t>E</a:t>
            </a:r>
            <a:r>
              <a:rPr lang="en-US" altLang="zh-CN" sz="2000" i="0">
                <a:solidFill>
                  <a:srgbClr val="333399"/>
                </a:solidFill>
                <a:sym typeface="Symbol" pitchFamily="18" charset="2"/>
              </a:rPr>
              <a:t> </a:t>
            </a:r>
            <a:r>
              <a:rPr lang="en-US" altLang="zh-CN" sz="2000">
                <a:solidFill>
                  <a:srgbClr val="333399"/>
                </a:solidFill>
                <a:sym typeface="Symbol" pitchFamily="18" charset="2"/>
              </a:rPr>
              <a:t>E+T</a:t>
            </a:r>
            <a:r>
              <a:rPr lang="en-US" altLang="zh-CN" i="0">
                <a:solidFill>
                  <a:srgbClr val="333399"/>
                </a:solidFill>
                <a:sym typeface="Symbol" pitchFamily="18" charset="2"/>
              </a:rPr>
              <a:t> </a:t>
            </a:r>
            <a:r>
              <a:rPr lang="zh-CN" altLang="en-US" sz="2000" i="0">
                <a:solidFill>
                  <a:srgbClr val="333399"/>
                </a:solidFill>
                <a:sym typeface="Symbol" pitchFamily="18" charset="2"/>
              </a:rPr>
              <a:t>（</a:t>
            </a:r>
            <a:r>
              <a:rPr lang="en-US" altLang="zh-CN" sz="2000" i="0">
                <a:solidFill>
                  <a:srgbClr val="333399"/>
                </a:solidFill>
                <a:sym typeface="Symbol" pitchFamily="18" charset="2"/>
              </a:rPr>
              <a:t>2</a:t>
            </a:r>
            <a:r>
              <a:rPr lang="zh-CN" altLang="en-US" sz="2000" i="0">
                <a:solidFill>
                  <a:srgbClr val="333399"/>
                </a:solidFill>
                <a:sym typeface="Symbol" pitchFamily="18" charset="2"/>
              </a:rPr>
              <a:t>） </a:t>
            </a:r>
            <a:r>
              <a:rPr lang="en-US" altLang="zh-CN" sz="2000">
                <a:solidFill>
                  <a:srgbClr val="333399"/>
                </a:solidFill>
                <a:sym typeface="Symbol" pitchFamily="18" charset="2"/>
              </a:rPr>
              <a:t>E </a:t>
            </a:r>
            <a:r>
              <a:rPr lang="en-US" altLang="zh-CN" sz="2000" i="0">
                <a:solidFill>
                  <a:srgbClr val="333399"/>
                </a:solidFill>
                <a:sym typeface="Symbol" pitchFamily="18" charset="2"/>
              </a:rPr>
              <a:t></a:t>
            </a:r>
            <a:r>
              <a:rPr lang="en-US" altLang="zh-CN" i="0">
                <a:solidFill>
                  <a:srgbClr val="333399"/>
                </a:solidFill>
              </a:rPr>
              <a:t> </a:t>
            </a:r>
            <a:r>
              <a:rPr lang="en-US" altLang="zh-CN" sz="2000">
                <a:solidFill>
                  <a:srgbClr val="333399"/>
                </a:solidFill>
                <a:sym typeface="Symbol" pitchFamily="18" charset="2"/>
              </a:rPr>
              <a:t>T  </a:t>
            </a:r>
          </a:p>
          <a:p>
            <a:pPr algn="l">
              <a:buClrTx/>
            </a:pPr>
            <a:r>
              <a:rPr lang="zh-CN" altLang="en-US" sz="2000" i="0">
                <a:solidFill>
                  <a:srgbClr val="333399"/>
                </a:solidFill>
                <a:sym typeface="Symbol" pitchFamily="18" charset="2"/>
              </a:rPr>
              <a:t>（</a:t>
            </a:r>
            <a:r>
              <a:rPr lang="en-US" altLang="zh-CN" sz="2000" i="0">
                <a:solidFill>
                  <a:srgbClr val="333399"/>
                </a:solidFill>
                <a:sym typeface="Symbol" pitchFamily="18" charset="2"/>
              </a:rPr>
              <a:t>3</a:t>
            </a:r>
            <a:r>
              <a:rPr lang="zh-CN" altLang="en-US" sz="2000" i="0">
                <a:solidFill>
                  <a:srgbClr val="333399"/>
                </a:solidFill>
                <a:sym typeface="Symbol" pitchFamily="18" charset="2"/>
              </a:rPr>
              <a:t>）</a:t>
            </a:r>
            <a:r>
              <a:rPr lang="en-US" altLang="zh-CN" sz="2000">
                <a:solidFill>
                  <a:srgbClr val="333399"/>
                </a:solidFill>
                <a:sym typeface="Symbol" pitchFamily="18" charset="2"/>
              </a:rPr>
              <a:t>T </a:t>
            </a:r>
            <a:r>
              <a:rPr lang="en-US" altLang="zh-CN" sz="2000" i="0">
                <a:solidFill>
                  <a:srgbClr val="333399"/>
                </a:solidFill>
                <a:sym typeface="Symbol" pitchFamily="18" charset="2"/>
              </a:rPr>
              <a:t></a:t>
            </a:r>
            <a:r>
              <a:rPr lang="en-US" altLang="zh-CN" sz="2000">
                <a:solidFill>
                  <a:srgbClr val="333399"/>
                </a:solidFill>
                <a:sym typeface="Symbol" pitchFamily="18" charset="2"/>
              </a:rPr>
              <a:t>T</a:t>
            </a:r>
            <a:r>
              <a:rPr lang="en-US" altLang="zh-CN" sz="2000" i="0">
                <a:solidFill>
                  <a:srgbClr val="333399"/>
                </a:solidFill>
                <a:sym typeface="Symbol" pitchFamily="18" charset="2"/>
              </a:rPr>
              <a:t></a:t>
            </a:r>
            <a:r>
              <a:rPr lang="en-US" altLang="zh-CN" sz="2000">
                <a:solidFill>
                  <a:srgbClr val="333399"/>
                </a:solidFill>
                <a:sym typeface="Symbol" pitchFamily="18" charset="2"/>
              </a:rPr>
              <a:t>F    </a:t>
            </a:r>
            <a:r>
              <a:rPr lang="zh-CN" altLang="en-US" sz="2000" i="0">
                <a:solidFill>
                  <a:srgbClr val="333399"/>
                </a:solidFill>
                <a:sym typeface="Symbol" pitchFamily="18" charset="2"/>
              </a:rPr>
              <a:t>（</a:t>
            </a:r>
            <a:r>
              <a:rPr lang="en-US" altLang="zh-CN" sz="2000" i="0">
                <a:solidFill>
                  <a:srgbClr val="333399"/>
                </a:solidFill>
                <a:sym typeface="Symbol" pitchFamily="18" charset="2"/>
              </a:rPr>
              <a:t>4</a:t>
            </a:r>
            <a:r>
              <a:rPr lang="zh-CN" altLang="en-US" sz="2000" i="0">
                <a:solidFill>
                  <a:srgbClr val="333399"/>
                </a:solidFill>
                <a:sym typeface="Symbol" pitchFamily="18" charset="2"/>
              </a:rPr>
              <a:t>） </a:t>
            </a:r>
            <a:r>
              <a:rPr lang="en-US" altLang="zh-CN" sz="2000">
                <a:solidFill>
                  <a:srgbClr val="333399"/>
                </a:solidFill>
                <a:sym typeface="Symbol" pitchFamily="18" charset="2"/>
              </a:rPr>
              <a:t>T </a:t>
            </a:r>
            <a:r>
              <a:rPr lang="en-US" altLang="zh-CN" sz="2000" i="0">
                <a:solidFill>
                  <a:srgbClr val="333399"/>
                </a:solidFill>
                <a:sym typeface="Symbol" pitchFamily="18" charset="2"/>
              </a:rPr>
              <a:t></a:t>
            </a:r>
            <a:r>
              <a:rPr lang="en-US" altLang="zh-CN" sz="2000" i="0">
                <a:solidFill>
                  <a:srgbClr val="333399"/>
                </a:solidFill>
              </a:rPr>
              <a:t> </a:t>
            </a:r>
            <a:r>
              <a:rPr lang="en-US" altLang="zh-CN" sz="2000">
                <a:solidFill>
                  <a:srgbClr val="333399"/>
                </a:solidFill>
                <a:sym typeface="Symbol" pitchFamily="18" charset="2"/>
              </a:rPr>
              <a:t>F </a:t>
            </a:r>
          </a:p>
          <a:p>
            <a:pPr algn="l">
              <a:buClrTx/>
            </a:pPr>
            <a:r>
              <a:rPr lang="zh-CN" altLang="en-US" sz="2000" i="0">
                <a:solidFill>
                  <a:srgbClr val="333399"/>
                </a:solidFill>
                <a:sym typeface="Symbol" pitchFamily="18" charset="2"/>
              </a:rPr>
              <a:t>（</a:t>
            </a:r>
            <a:r>
              <a:rPr lang="en-US" altLang="zh-CN" sz="2000" i="0">
                <a:solidFill>
                  <a:srgbClr val="333399"/>
                </a:solidFill>
                <a:sym typeface="Symbol" pitchFamily="18" charset="2"/>
              </a:rPr>
              <a:t>5</a:t>
            </a:r>
            <a:r>
              <a:rPr lang="zh-CN" altLang="en-US" sz="2000" i="0">
                <a:solidFill>
                  <a:srgbClr val="333399"/>
                </a:solidFill>
                <a:sym typeface="Symbol" pitchFamily="18" charset="2"/>
              </a:rPr>
              <a:t>）</a:t>
            </a:r>
            <a:r>
              <a:rPr lang="en-US" altLang="zh-CN" sz="2000">
                <a:solidFill>
                  <a:srgbClr val="333399"/>
                </a:solidFill>
                <a:sym typeface="Symbol" pitchFamily="18" charset="2"/>
              </a:rPr>
              <a:t>F </a:t>
            </a:r>
            <a:r>
              <a:rPr lang="en-US" altLang="zh-CN" sz="2000" i="0">
                <a:solidFill>
                  <a:srgbClr val="333399"/>
                </a:solidFill>
                <a:sym typeface="Symbol" pitchFamily="18" charset="2"/>
              </a:rPr>
              <a:t></a:t>
            </a:r>
            <a:r>
              <a:rPr lang="en-US" altLang="zh-CN" sz="2000">
                <a:solidFill>
                  <a:srgbClr val="333399"/>
                </a:solidFill>
                <a:sym typeface="Symbol" pitchFamily="18" charset="2"/>
              </a:rPr>
              <a:t> (E) </a:t>
            </a:r>
            <a:r>
              <a:rPr lang="zh-CN" altLang="en-US" sz="2000" i="0">
                <a:solidFill>
                  <a:srgbClr val="333399"/>
                </a:solidFill>
                <a:sym typeface="Symbol" pitchFamily="18" charset="2"/>
              </a:rPr>
              <a:t>（</a:t>
            </a:r>
            <a:r>
              <a:rPr lang="en-US" altLang="zh-CN" sz="2000" i="0">
                <a:solidFill>
                  <a:srgbClr val="333399"/>
                </a:solidFill>
                <a:sym typeface="Symbol" pitchFamily="18" charset="2"/>
              </a:rPr>
              <a:t>6</a:t>
            </a:r>
            <a:r>
              <a:rPr lang="zh-CN" altLang="en-US" sz="2000" i="0">
                <a:solidFill>
                  <a:srgbClr val="333399"/>
                </a:solidFill>
                <a:sym typeface="Symbol" pitchFamily="18" charset="2"/>
              </a:rPr>
              <a:t>）</a:t>
            </a:r>
            <a:r>
              <a:rPr lang="en-US" altLang="zh-CN" sz="2000">
                <a:solidFill>
                  <a:srgbClr val="333399"/>
                </a:solidFill>
                <a:sym typeface="Symbol" pitchFamily="18" charset="2"/>
              </a:rPr>
              <a:t>F </a:t>
            </a:r>
            <a:r>
              <a:rPr lang="en-US" altLang="zh-CN" sz="2000" i="0">
                <a:solidFill>
                  <a:srgbClr val="333399"/>
                </a:solidFill>
                <a:sym typeface="Symbol" pitchFamily="18" charset="2"/>
              </a:rPr>
              <a:t></a:t>
            </a:r>
            <a:r>
              <a:rPr lang="en-US" altLang="zh-CN" sz="2000" i="0">
                <a:solidFill>
                  <a:srgbClr val="333399"/>
                </a:solidFill>
              </a:rPr>
              <a:t> </a:t>
            </a:r>
            <a:r>
              <a:rPr lang="en-US" altLang="zh-CN" sz="2000">
                <a:solidFill>
                  <a:srgbClr val="333399"/>
                </a:solidFill>
                <a:sym typeface="Symbol" pitchFamily="18" charset="2"/>
              </a:rPr>
              <a:t>d</a:t>
            </a:r>
          </a:p>
        </p:txBody>
      </p:sp>
      <p:sp>
        <p:nvSpPr>
          <p:cNvPr id="36868" name="Text Box 84"/>
          <p:cNvSpPr txBox="1">
            <a:spLocks noChangeArrowheads="1"/>
          </p:cNvSpPr>
          <p:nvPr/>
        </p:nvSpPr>
        <p:spPr bwMode="auto">
          <a:xfrm>
            <a:off x="457200" y="2133600"/>
            <a:ext cx="4572000" cy="457200"/>
          </a:xfrm>
          <a:prstGeom prst="rect">
            <a:avLst/>
          </a:prstGeom>
          <a:noFill/>
          <a:ln w="9525">
            <a:noFill/>
            <a:miter lim="800000"/>
            <a:headEnd/>
            <a:tailEnd/>
          </a:ln>
        </p:spPr>
        <p:txBody>
          <a:bodyPr>
            <a:spAutoFit/>
          </a:bodyPr>
          <a:lstStyle/>
          <a:p>
            <a:pPr algn="l" eaLnBrk="0" hangingPunct="0">
              <a:spcBef>
                <a:spcPct val="50000"/>
              </a:spcBef>
              <a:buClrTx/>
              <a:buFontTx/>
              <a:buNone/>
            </a:pPr>
            <a:r>
              <a:rPr kumimoji="0" lang="zh-CN" altLang="en-US" b="1" i="0">
                <a:solidFill>
                  <a:srgbClr val="333399"/>
                </a:solidFill>
                <a:latin typeface="Times New Roman" pitchFamily="18" charset="0"/>
              </a:rPr>
              <a:t>分析栈（状态，符号，语义值）</a:t>
            </a:r>
          </a:p>
        </p:txBody>
      </p:sp>
      <p:sp>
        <p:nvSpPr>
          <p:cNvPr id="36869" name="Text Box 85"/>
          <p:cNvSpPr txBox="1">
            <a:spLocks noChangeArrowheads="1"/>
          </p:cNvSpPr>
          <p:nvPr/>
        </p:nvSpPr>
        <p:spPr bwMode="auto">
          <a:xfrm>
            <a:off x="4648200" y="2133600"/>
            <a:ext cx="1728788" cy="457200"/>
          </a:xfrm>
          <a:prstGeom prst="rect">
            <a:avLst/>
          </a:prstGeom>
          <a:noFill/>
          <a:ln w="9525">
            <a:noFill/>
            <a:miter lim="800000"/>
            <a:headEnd/>
            <a:tailEnd/>
          </a:ln>
        </p:spPr>
        <p:txBody>
          <a:bodyPr>
            <a:spAutoFit/>
          </a:bodyPr>
          <a:lstStyle/>
          <a:p>
            <a:pPr algn="l" eaLnBrk="0" hangingPunct="0">
              <a:spcBef>
                <a:spcPct val="50000"/>
              </a:spcBef>
              <a:buClrTx/>
              <a:buFontTx/>
              <a:buNone/>
            </a:pPr>
            <a:r>
              <a:rPr kumimoji="0" lang="zh-CN" altLang="en-US" b="1" i="0">
                <a:solidFill>
                  <a:srgbClr val="333399"/>
                </a:solidFill>
                <a:latin typeface="Times New Roman" pitchFamily="18" charset="0"/>
              </a:rPr>
              <a:t>余留输入串</a:t>
            </a:r>
          </a:p>
        </p:txBody>
      </p:sp>
      <p:sp>
        <p:nvSpPr>
          <p:cNvPr id="36870" name="Text Box 86"/>
          <p:cNvSpPr txBox="1">
            <a:spLocks noChangeArrowheads="1"/>
          </p:cNvSpPr>
          <p:nvPr/>
        </p:nvSpPr>
        <p:spPr bwMode="auto">
          <a:xfrm>
            <a:off x="6324600" y="2133600"/>
            <a:ext cx="804863" cy="457200"/>
          </a:xfrm>
          <a:prstGeom prst="rect">
            <a:avLst/>
          </a:prstGeom>
          <a:noFill/>
          <a:ln w="9525">
            <a:noFill/>
            <a:miter lim="800000"/>
            <a:headEnd/>
            <a:tailEnd/>
          </a:ln>
        </p:spPr>
        <p:txBody>
          <a:bodyPr>
            <a:spAutoFit/>
          </a:bodyPr>
          <a:lstStyle/>
          <a:p>
            <a:pPr algn="l" eaLnBrk="0" hangingPunct="0">
              <a:spcBef>
                <a:spcPct val="50000"/>
              </a:spcBef>
              <a:buClrTx/>
              <a:buFontTx/>
              <a:buNone/>
            </a:pPr>
            <a:r>
              <a:rPr kumimoji="0" lang="zh-CN" altLang="en-US" b="1" i="0">
                <a:solidFill>
                  <a:srgbClr val="333399"/>
                </a:solidFill>
                <a:latin typeface="Times New Roman" pitchFamily="18" charset="0"/>
              </a:rPr>
              <a:t>动作</a:t>
            </a:r>
          </a:p>
        </p:txBody>
      </p:sp>
      <p:sp>
        <p:nvSpPr>
          <p:cNvPr id="36871" name="Line 87"/>
          <p:cNvSpPr>
            <a:spLocks noChangeShapeType="1"/>
          </p:cNvSpPr>
          <p:nvPr/>
        </p:nvSpPr>
        <p:spPr bwMode="auto">
          <a:xfrm>
            <a:off x="4719638" y="2205038"/>
            <a:ext cx="0" cy="4321175"/>
          </a:xfrm>
          <a:prstGeom prst="line">
            <a:avLst/>
          </a:prstGeom>
          <a:noFill/>
          <a:ln w="9525">
            <a:solidFill>
              <a:srgbClr val="333399"/>
            </a:solidFill>
            <a:round/>
            <a:headEnd/>
            <a:tailEnd/>
          </a:ln>
        </p:spPr>
        <p:txBody>
          <a:bodyPr>
            <a:spAutoFit/>
          </a:bodyPr>
          <a:lstStyle/>
          <a:p>
            <a:endParaRPr lang="zh-CN" altLang="en-US"/>
          </a:p>
        </p:txBody>
      </p:sp>
      <p:sp>
        <p:nvSpPr>
          <p:cNvPr id="36872" name="Line 88"/>
          <p:cNvSpPr>
            <a:spLocks noChangeShapeType="1"/>
          </p:cNvSpPr>
          <p:nvPr/>
        </p:nvSpPr>
        <p:spPr bwMode="auto">
          <a:xfrm flipH="1">
            <a:off x="6303963" y="2209800"/>
            <a:ext cx="0" cy="4343400"/>
          </a:xfrm>
          <a:prstGeom prst="line">
            <a:avLst/>
          </a:prstGeom>
          <a:noFill/>
          <a:ln w="9525">
            <a:solidFill>
              <a:srgbClr val="333399"/>
            </a:solidFill>
            <a:round/>
            <a:headEnd/>
            <a:tailEnd/>
          </a:ln>
        </p:spPr>
        <p:txBody>
          <a:bodyPr>
            <a:spAutoFit/>
          </a:bodyPr>
          <a:lstStyle/>
          <a:p>
            <a:endParaRPr lang="zh-CN" altLang="en-US"/>
          </a:p>
        </p:txBody>
      </p:sp>
      <p:sp>
        <p:nvSpPr>
          <p:cNvPr id="36873" name="Line 83"/>
          <p:cNvSpPr>
            <a:spLocks noChangeShapeType="1"/>
          </p:cNvSpPr>
          <p:nvPr/>
        </p:nvSpPr>
        <p:spPr bwMode="auto">
          <a:xfrm>
            <a:off x="534988" y="2565400"/>
            <a:ext cx="8228012" cy="0"/>
          </a:xfrm>
          <a:prstGeom prst="line">
            <a:avLst/>
          </a:prstGeom>
          <a:noFill/>
          <a:ln w="9525">
            <a:solidFill>
              <a:srgbClr val="333399"/>
            </a:solidFill>
            <a:round/>
            <a:headEnd/>
            <a:tailEnd/>
          </a:ln>
        </p:spPr>
        <p:txBody>
          <a:bodyPr>
            <a:spAutoFit/>
          </a:bodyPr>
          <a:lstStyle/>
          <a:p>
            <a:endParaRPr lang="zh-CN" altLang="en-US"/>
          </a:p>
        </p:txBody>
      </p:sp>
      <p:grpSp>
        <p:nvGrpSpPr>
          <p:cNvPr id="2" name="Group 197"/>
          <p:cNvGrpSpPr>
            <a:grpSpLocks/>
          </p:cNvGrpSpPr>
          <p:nvPr/>
        </p:nvGrpSpPr>
        <p:grpSpPr bwMode="auto">
          <a:xfrm>
            <a:off x="608013" y="2493963"/>
            <a:ext cx="6346825" cy="396875"/>
            <a:chOff x="383" y="1571"/>
            <a:chExt cx="3998" cy="250"/>
          </a:xfrm>
        </p:grpSpPr>
        <p:sp>
          <p:nvSpPr>
            <p:cNvPr id="36943" name="Rectangle 90"/>
            <p:cNvSpPr>
              <a:spLocks noChangeArrowheads="1"/>
            </p:cNvSpPr>
            <p:nvPr/>
          </p:nvSpPr>
          <p:spPr bwMode="auto">
            <a:xfrm>
              <a:off x="383" y="1571"/>
              <a:ext cx="544" cy="250"/>
            </a:xfrm>
            <a:prstGeom prst="rect">
              <a:avLst/>
            </a:prstGeom>
            <a:noFill/>
            <a:ln w="9525" algn="ctr">
              <a:noFill/>
              <a:miter lim="800000"/>
              <a:headEnd/>
              <a:tailEnd/>
            </a:ln>
          </p:spPr>
          <p:txBody>
            <a:bodyPr>
              <a:spAutoFit/>
            </a:bodyPr>
            <a:lstStyle/>
            <a:p>
              <a:pPr algn="l"/>
              <a:r>
                <a:rPr kumimoji="0" lang="en-US" altLang="zh-CN" sz="2000" i="0" u="sng">
                  <a:solidFill>
                    <a:srgbClr val="333399"/>
                  </a:solidFill>
                  <a:sym typeface="Symbol" pitchFamily="18" charset="2"/>
                </a:rPr>
                <a:t>0 # </a:t>
              </a:r>
              <a:endParaRPr lang="en-US" altLang="zh-CN" sz="2000" b="1" u="sng">
                <a:solidFill>
                  <a:srgbClr val="333399"/>
                </a:solidFill>
              </a:endParaRPr>
            </a:p>
          </p:txBody>
        </p:sp>
        <p:sp>
          <p:nvSpPr>
            <p:cNvPr id="36944" name="Rectangle 91"/>
            <p:cNvSpPr>
              <a:spLocks noChangeArrowheads="1"/>
            </p:cNvSpPr>
            <p:nvPr/>
          </p:nvSpPr>
          <p:spPr bwMode="auto">
            <a:xfrm>
              <a:off x="3031" y="1571"/>
              <a:ext cx="907" cy="250"/>
            </a:xfrm>
            <a:prstGeom prst="rect">
              <a:avLst/>
            </a:prstGeom>
            <a:noFill/>
            <a:ln w="9525" algn="ctr">
              <a:noFill/>
              <a:miter lim="800000"/>
              <a:headEnd/>
              <a:tailEnd/>
            </a:ln>
          </p:spPr>
          <p:txBody>
            <a:bodyPr>
              <a:spAutoFit/>
            </a:bodyPr>
            <a:lstStyle/>
            <a:p>
              <a:pPr algn="r"/>
              <a:r>
                <a:rPr lang="en-US" altLang="zh-CN" sz="2000" b="1">
                  <a:solidFill>
                    <a:srgbClr val="333399"/>
                  </a:solidFill>
                </a:rPr>
                <a:t>2 </a:t>
              </a:r>
              <a:r>
                <a:rPr lang="en-US" altLang="zh-CN" sz="2000" i="0">
                  <a:solidFill>
                    <a:srgbClr val="333399"/>
                  </a:solidFill>
                  <a:sym typeface="Symbol" pitchFamily="18" charset="2"/>
                </a:rPr>
                <a:t>+ </a:t>
              </a:r>
              <a:r>
                <a:rPr lang="en-US" altLang="zh-CN" sz="2000" b="1">
                  <a:solidFill>
                    <a:srgbClr val="333399"/>
                  </a:solidFill>
                </a:rPr>
                <a:t>3</a:t>
              </a:r>
              <a:r>
                <a:rPr lang="en-US" altLang="zh-CN" sz="2000" b="1" i="0">
                  <a:solidFill>
                    <a:srgbClr val="333399"/>
                  </a:solidFill>
                  <a:sym typeface="Symbol" pitchFamily="18" charset="2"/>
                </a:rPr>
                <a:t>  </a:t>
              </a:r>
              <a:r>
                <a:rPr lang="en-US" altLang="zh-CN" sz="2000" b="1">
                  <a:solidFill>
                    <a:srgbClr val="333399"/>
                  </a:solidFill>
                </a:rPr>
                <a:t>5 #</a:t>
              </a:r>
            </a:p>
          </p:txBody>
        </p:sp>
        <p:sp>
          <p:nvSpPr>
            <p:cNvPr id="36945" name="Rectangle 92"/>
            <p:cNvSpPr>
              <a:spLocks noChangeArrowheads="1"/>
            </p:cNvSpPr>
            <p:nvPr/>
          </p:nvSpPr>
          <p:spPr bwMode="auto">
            <a:xfrm>
              <a:off x="4093" y="1571"/>
              <a:ext cx="288" cy="250"/>
            </a:xfrm>
            <a:prstGeom prst="rect">
              <a:avLst/>
            </a:prstGeom>
            <a:noFill/>
            <a:ln w="9525" algn="ctr">
              <a:noFill/>
              <a:miter lim="800000"/>
              <a:headEnd/>
              <a:tailEnd/>
            </a:ln>
          </p:spPr>
          <p:txBody>
            <a:bodyPr>
              <a:spAutoFit/>
            </a:bodyPr>
            <a:lstStyle/>
            <a:p>
              <a:pPr algn="l"/>
              <a:r>
                <a:rPr lang="en-US" altLang="zh-CN" sz="2000">
                  <a:solidFill>
                    <a:srgbClr val="333399"/>
                  </a:solidFill>
                  <a:sym typeface="Symbol" pitchFamily="18" charset="2"/>
                </a:rPr>
                <a:t>s5</a:t>
              </a:r>
            </a:p>
          </p:txBody>
        </p:sp>
      </p:grpSp>
      <p:grpSp>
        <p:nvGrpSpPr>
          <p:cNvPr id="3" name="Group 187"/>
          <p:cNvGrpSpPr>
            <a:grpSpLocks/>
          </p:cNvGrpSpPr>
          <p:nvPr/>
        </p:nvGrpSpPr>
        <p:grpSpPr bwMode="auto">
          <a:xfrm>
            <a:off x="609600" y="3538538"/>
            <a:ext cx="6421438" cy="423862"/>
            <a:chOff x="384" y="2229"/>
            <a:chExt cx="4045" cy="267"/>
          </a:xfrm>
        </p:grpSpPr>
        <p:sp>
          <p:nvSpPr>
            <p:cNvPr id="36940" name="Rectangle 106"/>
            <p:cNvSpPr>
              <a:spLocks noChangeArrowheads="1"/>
            </p:cNvSpPr>
            <p:nvPr/>
          </p:nvSpPr>
          <p:spPr bwMode="auto">
            <a:xfrm>
              <a:off x="3053" y="2229"/>
              <a:ext cx="907" cy="250"/>
            </a:xfrm>
            <a:prstGeom prst="rect">
              <a:avLst/>
            </a:prstGeom>
            <a:noFill/>
            <a:ln w="9525" algn="ctr">
              <a:noFill/>
              <a:miter lim="800000"/>
              <a:headEnd/>
              <a:tailEnd/>
            </a:ln>
          </p:spPr>
          <p:txBody>
            <a:bodyPr>
              <a:spAutoFit/>
            </a:bodyPr>
            <a:lstStyle/>
            <a:p>
              <a:pPr algn="r"/>
              <a:r>
                <a:rPr lang="en-US" altLang="zh-CN" sz="2000" b="1">
                  <a:solidFill>
                    <a:srgbClr val="333399"/>
                  </a:solidFill>
                </a:rPr>
                <a:t> </a:t>
              </a:r>
              <a:r>
                <a:rPr lang="en-US" altLang="zh-CN" sz="2000" i="0">
                  <a:solidFill>
                    <a:srgbClr val="333399"/>
                  </a:solidFill>
                  <a:sym typeface="Symbol" pitchFamily="18" charset="2"/>
                </a:rPr>
                <a:t>+ </a:t>
              </a:r>
              <a:r>
                <a:rPr lang="en-US" altLang="zh-CN" sz="2000" b="1">
                  <a:solidFill>
                    <a:srgbClr val="333399"/>
                  </a:solidFill>
                </a:rPr>
                <a:t>3</a:t>
              </a:r>
              <a:r>
                <a:rPr lang="en-US" altLang="zh-CN" sz="2000" b="1" i="0">
                  <a:solidFill>
                    <a:srgbClr val="333399"/>
                  </a:solidFill>
                  <a:sym typeface="Symbol" pitchFamily="18" charset="2"/>
                </a:rPr>
                <a:t>  </a:t>
              </a:r>
              <a:r>
                <a:rPr lang="en-US" altLang="zh-CN" sz="2000" b="1">
                  <a:solidFill>
                    <a:srgbClr val="333399"/>
                  </a:solidFill>
                </a:rPr>
                <a:t>5 #</a:t>
              </a:r>
            </a:p>
          </p:txBody>
        </p:sp>
        <p:sp>
          <p:nvSpPr>
            <p:cNvPr id="36941" name="Rectangle 107"/>
            <p:cNvSpPr>
              <a:spLocks noChangeArrowheads="1"/>
            </p:cNvSpPr>
            <p:nvPr/>
          </p:nvSpPr>
          <p:spPr bwMode="auto">
            <a:xfrm>
              <a:off x="4101" y="2229"/>
              <a:ext cx="328" cy="250"/>
            </a:xfrm>
            <a:prstGeom prst="rect">
              <a:avLst/>
            </a:prstGeom>
            <a:noFill/>
            <a:ln w="9525" algn="ctr">
              <a:noFill/>
              <a:miter lim="800000"/>
              <a:headEnd/>
              <a:tailEnd/>
            </a:ln>
          </p:spPr>
          <p:txBody>
            <a:bodyPr>
              <a:spAutoFit/>
            </a:bodyPr>
            <a:lstStyle/>
            <a:p>
              <a:pPr algn="l"/>
              <a:r>
                <a:rPr lang="en-US" altLang="zh-CN" sz="2000">
                  <a:solidFill>
                    <a:srgbClr val="333399"/>
                  </a:solidFill>
                </a:rPr>
                <a:t>s6</a:t>
              </a:r>
            </a:p>
          </p:txBody>
        </p:sp>
        <p:sp>
          <p:nvSpPr>
            <p:cNvPr id="36942" name="Rectangle 148"/>
            <p:cNvSpPr>
              <a:spLocks noChangeArrowheads="1"/>
            </p:cNvSpPr>
            <p:nvPr/>
          </p:nvSpPr>
          <p:spPr bwMode="auto">
            <a:xfrm>
              <a:off x="384" y="2246"/>
              <a:ext cx="2689" cy="250"/>
            </a:xfrm>
            <a:prstGeom prst="rect">
              <a:avLst/>
            </a:prstGeom>
            <a:noFill/>
            <a:ln w="9525" algn="ctr">
              <a:noFill/>
              <a:miter lim="800000"/>
              <a:headEnd/>
              <a:tailEnd/>
            </a:ln>
          </p:spPr>
          <p:txBody>
            <a:bodyPr>
              <a:spAutoFit/>
            </a:bodyPr>
            <a:lstStyle/>
            <a:p>
              <a:pPr algn="l"/>
              <a:r>
                <a:rPr kumimoji="0" lang="en-US" altLang="zh-CN" sz="2000" i="0" u="sng">
                  <a:solidFill>
                    <a:srgbClr val="333399"/>
                  </a:solidFill>
                  <a:sym typeface="Symbol" pitchFamily="18" charset="2"/>
                </a:rPr>
                <a:t>0 # </a:t>
              </a:r>
              <a:r>
                <a:rPr kumimoji="0" lang="en-US" altLang="zh-CN" sz="2000" i="0">
                  <a:solidFill>
                    <a:srgbClr val="333399"/>
                  </a:solidFill>
                  <a:sym typeface="Symbol" pitchFamily="18" charset="2"/>
                </a:rPr>
                <a:t> </a:t>
              </a:r>
              <a:r>
                <a:rPr kumimoji="0" lang="en-US" altLang="zh-CN" sz="2000" i="0" u="sng">
                  <a:solidFill>
                    <a:srgbClr val="333399"/>
                  </a:solidFill>
                  <a:sym typeface="Symbol" pitchFamily="18" charset="2"/>
                </a:rPr>
                <a:t>1 </a:t>
              </a:r>
              <a:r>
                <a:rPr kumimoji="0" lang="en-US" altLang="zh-CN" sz="2000" u="sng">
                  <a:solidFill>
                    <a:srgbClr val="333399"/>
                  </a:solidFill>
                  <a:sym typeface="Symbol" pitchFamily="18" charset="2"/>
                </a:rPr>
                <a:t>E 2</a:t>
              </a:r>
              <a:r>
                <a:rPr kumimoji="0" lang="en-US" altLang="zh-CN" sz="2000">
                  <a:solidFill>
                    <a:srgbClr val="333399"/>
                  </a:solidFill>
                  <a:sym typeface="Symbol" pitchFamily="18" charset="2"/>
                </a:rPr>
                <a:t> </a:t>
              </a:r>
            </a:p>
          </p:txBody>
        </p:sp>
      </p:grpSp>
      <p:grpSp>
        <p:nvGrpSpPr>
          <p:cNvPr id="4" name="Group 188"/>
          <p:cNvGrpSpPr>
            <a:grpSpLocks/>
          </p:cNvGrpSpPr>
          <p:nvPr/>
        </p:nvGrpSpPr>
        <p:grpSpPr bwMode="auto">
          <a:xfrm>
            <a:off x="609600" y="3789363"/>
            <a:ext cx="6421438" cy="401637"/>
            <a:chOff x="384" y="2387"/>
            <a:chExt cx="4045" cy="253"/>
          </a:xfrm>
        </p:grpSpPr>
        <p:sp>
          <p:nvSpPr>
            <p:cNvPr id="36937" name="Rectangle 110"/>
            <p:cNvSpPr>
              <a:spLocks noChangeArrowheads="1"/>
            </p:cNvSpPr>
            <p:nvPr/>
          </p:nvSpPr>
          <p:spPr bwMode="auto">
            <a:xfrm>
              <a:off x="3053" y="2387"/>
              <a:ext cx="907" cy="250"/>
            </a:xfrm>
            <a:prstGeom prst="rect">
              <a:avLst/>
            </a:prstGeom>
            <a:noFill/>
            <a:ln w="9525" algn="ctr">
              <a:noFill/>
              <a:miter lim="800000"/>
              <a:headEnd/>
              <a:tailEnd/>
            </a:ln>
          </p:spPr>
          <p:txBody>
            <a:bodyPr>
              <a:spAutoFit/>
            </a:bodyPr>
            <a:lstStyle/>
            <a:p>
              <a:pPr algn="r"/>
              <a:r>
                <a:rPr lang="en-US" altLang="zh-CN" sz="2000" b="1">
                  <a:solidFill>
                    <a:srgbClr val="333399"/>
                  </a:solidFill>
                </a:rPr>
                <a:t> 3</a:t>
              </a:r>
              <a:r>
                <a:rPr lang="en-US" altLang="zh-CN" sz="2000" b="1" i="0">
                  <a:solidFill>
                    <a:srgbClr val="333399"/>
                  </a:solidFill>
                  <a:sym typeface="Symbol" pitchFamily="18" charset="2"/>
                </a:rPr>
                <a:t>  </a:t>
              </a:r>
              <a:r>
                <a:rPr lang="en-US" altLang="zh-CN" sz="2000" b="1">
                  <a:solidFill>
                    <a:srgbClr val="333399"/>
                  </a:solidFill>
                </a:rPr>
                <a:t>5 #</a:t>
              </a:r>
            </a:p>
          </p:txBody>
        </p:sp>
        <p:sp>
          <p:nvSpPr>
            <p:cNvPr id="36938" name="Rectangle 111"/>
            <p:cNvSpPr>
              <a:spLocks noChangeArrowheads="1"/>
            </p:cNvSpPr>
            <p:nvPr/>
          </p:nvSpPr>
          <p:spPr bwMode="auto">
            <a:xfrm>
              <a:off x="4101" y="2387"/>
              <a:ext cx="328" cy="250"/>
            </a:xfrm>
            <a:prstGeom prst="rect">
              <a:avLst/>
            </a:prstGeom>
            <a:noFill/>
            <a:ln w="9525" algn="ctr">
              <a:noFill/>
              <a:miter lim="800000"/>
              <a:headEnd/>
              <a:tailEnd/>
            </a:ln>
          </p:spPr>
          <p:txBody>
            <a:bodyPr>
              <a:spAutoFit/>
            </a:bodyPr>
            <a:lstStyle/>
            <a:p>
              <a:pPr algn="l"/>
              <a:r>
                <a:rPr lang="en-US" altLang="zh-CN" sz="2000">
                  <a:solidFill>
                    <a:srgbClr val="333399"/>
                  </a:solidFill>
                </a:rPr>
                <a:t>s5</a:t>
              </a:r>
            </a:p>
          </p:txBody>
        </p:sp>
        <p:sp>
          <p:nvSpPr>
            <p:cNvPr id="36939" name="Rectangle 149"/>
            <p:cNvSpPr>
              <a:spLocks noChangeArrowheads="1"/>
            </p:cNvSpPr>
            <p:nvPr/>
          </p:nvSpPr>
          <p:spPr bwMode="auto">
            <a:xfrm>
              <a:off x="384" y="2390"/>
              <a:ext cx="2689" cy="250"/>
            </a:xfrm>
            <a:prstGeom prst="rect">
              <a:avLst/>
            </a:prstGeom>
            <a:noFill/>
            <a:ln w="9525" algn="ctr">
              <a:noFill/>
              <a:miter lim="800000"/>
              <a:headEnd/>
              <a:tailEnd/>
            </a:ln>
          </p:spPr>
          <p:txBody>
            <a:bodyPr>
              <a:spAutoFit/>
            </a:bodyPr>
            <a:lstStyle/>
            <a:p>
              <a:pPr algn="l"/>
              <a:r>
                <a:rPr kumimoji="0" lang="en-US" altLang="zh-CN" sz="2000" i="0" u="sng">
                  <a:solidFill>
                    <a:srgbClr val="333399"/>
                  </a:solidFill>
                  <a:sym typeface="Symbol" pitchFamily="18" charset="2"/>
                </a:rPr>
                <a:t>0 # </a:t>
              </a:r>
              <a:r>
                <a:rPr kumimoji="0" lang="en-US" altLang="zh-CN" sz="2000" i="0">
                  <a:solidFill>
                    <a:srgbClr val="333399"/>
                  </a:solidFill>
                  <a:sym typeface="Symbol" pitchFamily="18" charset="2"/>
                </a:rPr>
                <a:t> </a:t>
              </a:r>
              <a:r>
                <a:rPr kumimoji="0" lang="en-US" altLang="zh-CN" sz="2000" i="0" u="sng">
                  <a:solidFill>
                    <a:srgbClr val="333399"/>
                  </a:solidFill>
                  <a:sym typeface="Symbol" pitchFamily="18" charset="2"/>
                </a:rPr>
                <a:t>1 </a:t>
              </a:r>
              <a:r>
                <a:rPr kumimoji="0" lang="en-US" altLang="zh-CN" sz="2000" u="sng">
                  <a:solidFill>
                    <a:srgbClr val="333399"/>
                  </a:solidFill>
                  <a:sym typeface="Symbol" pitchFamily="18" charset="2"/>
                </a:rPr>
                <a:t>E 2</a:t>
              </a:r>
              <a:r>
                <a:rPr kumimoji="0" lang="en-US" altLang="zh-CN" sz="2000">
                  <a:solidFill>
                    <a:srgbClr val="333399"/>
                  </a:solidFill>
                  <a:sym typeface="Symbol" pitchFamily="18" charset="2"/>
                </a:rPr>
                <a:t> </a:t>
              </a:r>
              <a:r>
                <a:rPr kumimoji="0" lang="en-US" altLang="zh-CN" sz="2000" i="0" u="sng">
                  <a:solidFill>
                    <a:srgbClr val="333399"/>
                  </a:solidFill>
                  <a:sym typeface="Symbol" pitchFamily="18" charset="2"/>
                </a:rPr>
                <a:t>6 +</a:t>
              </a:r>
              <a:r>
                <a:rPr kumimoji="0" lang="en-US" altLang="zh-CN" sz="2000" u="sng">
                  <a:solidFill>
                    <a:srgbClr val="333399"/>
                  </a:solidFill>
                  <a:sym typeface="Symbol" pitchFamily="18" charset="2"/>
                </a:rPr>
                <a:t> </a:t>
              </a:r>
              <a:r>
                <a:rPr kumimoji="0" lang="en-US" altLang="zh-CN" sz="2000" i="0" u="sng">
                  <a:solidFill>
                    <a:srgbClr val="333399"/>
                  </a:solidFill>
                  <a:sym typeface="Symbol" pitchFamily="18" charset="2"/>
                </a:rPr>
                <a:t></a:t>
              </a:r>
              <a:r>
                <a:rPr kumimoji="0" lang="en-US" altLang="zh-CN" sz="2000">
                  <a:solidFill>
                    <a:srgbClr val="333399"/>
                  </a:solidFill>
                  <a:sym typeface="Symbol" pitchFamily="18" charset="2"/>
                </a:rPr>
                <a:t> </a:t>
              </a:r>
            </a:p>
          </p:txBody>
        </p:sp>
      </p:grpSp>
      <p:grpSp>
        <p:nvGrpSpPr>
          <p:cNvPr id="5" name="Group 191"/>
          <p:cNvGrpSpPr>
            <a:grpSpLocks/>
          </p:cNvGrpSpPr>
          <p:nvPr/>
        </p:nvGrpSpPr>
        <p:grpSpPr bwMode="auto">
          <a:xfrm>
            <a:off x="609600" y="4616450"/>
            <a:ext cx="6497638" cy="412750"/>
            <a:chOff x="384" y="2908"/>
            <a:chExt cx="4093" cy="260"/>
          </a:xfrm>
        </p:grpSpPr>
        <p:sp>
          <p:nvSpPr>
            <p:cNvPr id="36934" name="Rectangle 122"/>
            <p:cNvSpPr>
              <a:spLocks noChangeArrowheads="1"/>
            </p:cNvSpPr>
            <p:nvPr/>
          </p:nvSpPr>
          <p:spPr bwMode="auto">
            <a:xfrm>
              <a:off x="3053" y="2908"/>
              <a:ext cx="907" cy="250"/>
            </a:xfrm>
            <a:prstGeom prst="rect">
              <a:avLst/>
            </a:prstGeom>
            <a:noFill/>
            <a:ln w="9525" algn="ctr">
              <a:noFill/>
              <a:miter lim="800000"/>
              <a:headEnd/>
              <a:tailEnd/>
            </a:ln>
          </p:spPr>
          <p:txBody>
            <a:bodyPr>
              <a:spAutoFit/>
            </a:bodyPr>
            <a:lstStyle/>
            <a:p>
              <a:pPr algn="r"/>
              <a:r>
                <a:rPr lang="en-US" altLang="zh-CN" sz="2000" b="1">
                  <a:solidFill>
                    <a:srgbClr val="333399"/>
                  </a:solidFill>
                </a:rPr>
                <a:t> </a:t>
              </a:r>
              <a:r>
                <a:rPr lang="en-US" altLang="zh-CN" sz="2000" b="1" i="0">
                  <a:solidFill>
                    <a:srgbClr val="333399"/>
                  </a:solidFill>
                  <a:sym typeface="Symbol" pitchFamily="18" charset="2"/>
                </a:rPr>
                <a:t> </a:t>
              </a:r>
              <a:r>
                <a:rPr lang="en-US" altLang="zh-CN" sz="2000" b="1">
                  <a:solidFill>
                    <a:srgbClr val="333399"/>
                  </a:solidFill>
                </a:rPr>
                <a:t>5 #</a:t>
              </a:r>
            </a:p>
          </p:txBody>
        </p:sp>
        <p:sp>
          <p:nvSpPr>
            <p:cNvPr id="36935" name="Rectangle 123"/>
            <p:cNvSpPr>
              <a:spLocks noChangeArrowheads="1"/>
            </p:cNvSpPr>
            <p:nvPr/>
          </p:nvSpPr>
          <p:spPr bwMode="auto">
            <a:xfrm>
              <a:off x="4101" y="2908"/>
              <a:ext cx="376" cy="250"/>
            </a:xfrm>
            <a:prstGeom prst="rect">
              <a:avLst/>
            </a:prstGeom>
            <a:noFill/>
            <a:ln w="9525" algn="ctr">
              <a:noFill/>
              <a:miter lim="800000"/>
              <a:headEnd/>
              <a:tailEnd/>
            </a:ln>
          </p:spPr>
          <p:txBody>
            <a:bodyPr>
              <a:spAutoFit/>
            </a:bodyPr>
            <a:lstStyle/>
            <a:p>
              <a:pPr algn="l"/>
              <a:r>
                <a:rPr lang="en-US" altLang="zh-CN" sz="2000">
                  <a:solidFill>
                    <a:srgbClr val="333399"/>
                  </a:solidFill>
                </a:rPr>
                <a:t>s7</a:t>
              </a:r>
            </a:p>
          </p:txBody>
        </p:sp>
        <p:sp>
          <p:nvSpPr>
            <p:cNvPr id="36936" name="Rectangle 152"/>
            <p:cNvSpPr>
              <a:spLocks noChangeArrowheads="1"/>
            </p:cNvSpPr>
            <p:nvPr/>
          </p:nvSpPr>
          <p:spPr bwMode="auto">
            <a:xfrm>
              <a:off x="384" y="2918"/>
              <a:ext cx="2689" cy="250"/>
            </a:xfrm>
            <a:prstGeom prst="rect">
              <a:avLst/>
            </a:prstGeom>
            <a:noFill/>
            <a:ln w="9525" algn="ctr">
              <a:noFill/>
              <a:miter lim="800000"/>
              <a:headEnd/>
              <a:tailEnd/>
            </a:ln>
          </p:spPr>
          <p:txBody>
            <a:bodyPr>
              <a:spAutoFit/>
            </a:bodyPr>
            <a:lstStyle/>
            <a:p>
              <a:pPr algn="l"/>
              <a:r>
                <a:rPr kumimoji="0" lang="en-US" altLang="zh-CN" sz="2000" i="0" u="sng">
                  <a:solidFill>
                    <a:srgbClr val="333399"/>
                  </a:solidFill>
                  <a:sym typeface="Symbol" pitchFamily="18" charset="2"/>
                </a:rPr>
                <a:t>0 # </a:t>
              </a:r>
              <a:r>
                <a:rPr kumimoji="0" lang="en-US" altLang="zh-CN" sz="2000" i="0">
                  <a:solidFill>
                    <a:srgbClr val="333399"/>
                  </a:solidFill>
                  <a:sym typeface="Symbol" pitchFamily="18" charset="2"/>
                </a:rPr>
                <a:t> </a:t>
              </a:r>
              <a:r>
                <a:rPr kumimoji="0" lang="en-US" altLang="zh-CN" sz="2000" i="0" u="sng">
                  <a:solidFill>
                    <a:srgbClr val="333399"/>
                  </a:solidFill>
                  <a:sym typeface="Symbol" pitchFamily="18" charset="2"/>
                </a:rPr>
                <a:t>1 </a:t>
              </a:r>
              <a:r>
                <a:rPr kumimoji="0" lang="en-US" altLang="zh-CN" sz="2000" u="sng">
                  <a:solidFill>
                    <a:srgbClr val="333399"/>
                  </a:solidFill>
                  <a:sym typeface="Symbol" pitchFamily="18" charset="2"/>
                </a:rPr>
                <a:t>E 2</a:t>
              </a:r>
              <a:r>
                <a:rPr kumimoji="0" lang="en-US" altLang="zh-CN" sz="2000">
                  <a:solidFill>
                    <a:srgbClr val="333399"/>
                  </a:solidFill>
                  <a:sym typeface="Symbol" pitchFamily="18" charset="2"/>
                </a:rPr>
                <a:t> </a:t>
              </a:r>
              <a:r>
                <a:rPr kumimoji="0" lang="en-US" altLang="zh-CN" sz="2000" i="0" u="sng">
                  <a:solidFill>
                    <a:srgbClr val="333399"/>
                  </a:solidFill>
                  <a:sym typeface="Symbol" pitchFamily="18" charset="2"/>
                </a:rPr>
                <a:t>6 +</a:t>
              </a:r>
              <a:r>
                <a:rPr kumimoji="0" lang="en-US" altLang="zh-CN" sz="2000" u="sng">
                  <a:solidFill>
                    <a:srgbClr val="333399"/>
                  </a:solidFill>
                  <a:sym typeface="Symbol" pitchFamily="18" charset="2"/>
                </a:rPr>
                <a:t> </a:t>
              </a:r>
              <a:r>
                <a:rPr kumimoji="0" lang="en-US" altLang="zh-CN" sz="2000" i="0" u="sng">
                  <a:solidFill>
                    <a:srgbClr val="333399"/>
                  </a:solidFill>
                  <a:sym typeface="Symbol" pitchFamily="18" charset="2"/>
                </a:rPr>
                <a:t></a:t>
              </a:r>
              <a:r>
                <a:rPr kumimoji="0" lang="en-US" altLang="zh-CN" sz="2000">
                  <a:solidFill>
                    <a:srgbClr val="333399"/>
                  </a:solidFill>
                  <a:sym typeface="Symbol" pitchFamily="18" charset="2"/>
                </a:rPr>
                <a:t> </a:t>
              </a:r>
              <a:r>
                <a:rPr kumimoji="0" lang="en-US" altLang="zh-CN" sz="2000" i="0" u="sng">
                  <a:solidFill>
                    <a:srgbClr val="333399"/>
                  </a:solidFill>
                  <a:sym typeface="Symbol" pitchFamily="18" charset="2"/>
                </a:rPr>
                <a:t>9 </a:t>
              </a:r>
              <a:r>
                <a:rPr kumimoji="0" lang="en-US" altLang="zh-CN" sz="2000" u="sng">
                  <a:solidFill>
                    <a:srgbClr val="333399"/>
                  </a:solidFill>
                  <a:sym typeface="Symbol" pitchFamily="18" charset="2"/>
                </a:rPr>
                <a:t>T</a:t>
              </a:r>
              <a:r>
                <a:rPr kumimoji="0" lang="en-US" altLang="zh-CN" sz="2000" i="0" u="sng">
                  <a:solidFill>
                    <a:srgbClr val="333399"/>
                  </a:solidFill>
                  <a:sym typeface="Symbol" pitchFamily="18" charset="2"/>
                </a:rPr>
                <a:t> </a:t>
              </a:r>
              <a:r>
                <a:rPr kumimoji="0" lang="en-US" altLang="zh-CN" sz="2000" u="sng">
                  <a:solidFill>
                    <a:srgbClr val="333399"/>
                  </a:solidFill>
                  <a:sym typeface="Symbol" pitchFamily="18" charset="2"/>
                </a:rPr>
                <a:t>3</a:t>
              </a:r>
              <a:r>
                <a:rPr kumimoji="0" lang="en-US" altLang="zh-CN" sz="2000">
                  <a:solidFill>
                    <a:srgbClr val="333399"/>
                  </a:solidFill>
                  <a:sym typeface="Symbol" pitchFamily="18" charset="2"/>
                </a:rPr>
                <a:t> </a:t>
              </a:r>
            </a:p>
          </p:txBody>
        </p:sp>
      </p:grpSp>
      <p:grpSp>
        <p:nvGrpSpPr>
          <p:cNvPr id="6" name="Group 192"/>
          <p:cNvGrpSpPr>
            <a:grpSpLocks/>
          </p:cNvGrpSpPr>
          <p:nvPr/>
        </p:nvGrpSpPr>
        <p:grpSpPr bwMode="auto">
          <a:xfrm>
            <a:off x="609600" y="4876800"/>
            <a:ext cx="6421438" cy="425450"/>
            <a:chOff x="384" y="3072"/>
            <a:chExt cx="4045" cy="268"/>
          </a:xfrm>
        </p:grpSpPr>
        <p:sp>
          <p:nvSpPr>
            <p:cNvPr id="36931" name="Rectangle 126"/>
            <p:cNvSpPr>
              <a:spLocks noChangeArrowheads="1"/>
            </p:cNvSpPr>
            <p:nvPr/>
          </p:nvSpPr>
          <p:spPr bwMode="auto">
            <a:xfrm>
              <a:off x="3053" y="3090"/>
              <a:ext cx="907" cy="250"/>
            </a:xfrm>
            <a:prstGeom prst="rect">
              <a:avLst/>
            </a:prstGeom>
            <a:noFill/>
            <a:ln w="9525" algn="ctr">
              <a:noFill/>
              <a:miter lim="800000"/>
              <a:headEnd/>
              <a:tailEnd/>
            </a:ln>
          </p:spPr>
          <p:txBody>
            <a:bodyPr>
              <a:spAutoFit/>
            </a:bodyPr>
            <a:lstStyle/>
            <a:p>
              <a:pPr algn="r"/>
              <a:r>
                <a:rPr lang="en-US" altLang="zh-CN" sz="2000" b="1">
                  <a:solidFill>
                    <a:srgbClr val="333399"/>
                  </a:solidFill>
                </a:rPr>
                <a:t> </a:t>
              </a:r>
              <a:r>
                <a:rPr lang="en-US" altLang="zh-CN" sz="2000" b="1" i="0">
                  <a:solidFill>
                    <a:srgbClr val="333399"/>
                  </a:solidFill>
                  <a:sym typeface="Symbol" pitchFamily="18" charset="2"/>
                </a:rPr>
                <a:t> </a:t>
              </a:r>
              <a:r>
                <a:rPr lang="en-US" altLang="zh-CN" sz="2000" b="1">
                  <a:solidFill>
                    <a:srgbClr val="333399"/>
                  </a:solidFill>
                </a:rPr>
                <a:t>5 #</a:t>
              </a:r>
            </a:p>
          </p:txBody>
        </p:sp>
        <p:sp>
          <p:nvSpPr>
            <p:cNvPr id="36932" name="Rectangle 127"/>
            <p:cNvSpPr>
              <a:spLocks noChangeArrowheads="1"/>
            </p:cNvSpPr>
            <p:nvPr/>
          </p:nvSpPr>
          <p:spPr bwMode="auto">
            <a:xfrm>
              <a:off x="4101" y="3090"/>
              <a:ext cx="328" cy="250"/>
            </a:xfrm>
            <a:prstGeom prst="rect">
              <a:avLst/>
            </a:prstGeom>
            <a:noFill/>
            <a:ln w="9525" algn="ctr">
              <a:noFill/>
              <a:miter lim="800000"/>
              <a:headEnd/>
              <a:tailEnd/>
            </a:ln>
          </p:spPr>
          <p:txBody>
            <a:bodyPr>
              <a:spAutoFit/>
            </a:bodyPr>
            <a:lstStyle/>
            <a:p>
              <a:pPr algn="l"/>
              <a:r>
                <a:rPr lang="en-US" altLang="zh-CN" sz="2000">
                  <a:solidFill>
                    <a:srgbClr val="333399"/>
                  </a:solidFill>
                </a:rPr>
                <a:t>s5</a:t>
              </a:r>
            </a:p>
          </p:txBody>
        </p:sp>
        <p:sp>
          <p:nvSpPr>
            <p:cNvPr id="36933" name="Rectangle 153"/>
            <p:cNvSpPr>
              <a:spLocks noChangeArrowheads="1"/>
            </p:cNvSpPr>
            <p:nvPr/>
          </p:nvSpPr>
          <p:spPr bwMode="auto">
            <a:xfrm>
              <a:off x="384" y="3072"/>
              <a:ext cx="2689" cy="250"/>
            </a:xfrm>
            <a:prstGeom prst="rect">
              <a:avLst/>
            </a:prstGeom>
            <a:noFill/>
            <a:ln w="9525" algn="ctr">
              <a:noFill/>
              <a:miter lim="800000"/>
              <a:headEnd/>
              <a:tailEnd/>
            </a:ln>
          </p:spPr>
          <p:txBody>
            <a:bodyPr>
              <a:spAutoFit/>
            </a:bodyPr>
            <a:lstStyle/>
            <a:p>
              <a:pPr algn="l"/>
              <a:r>
                <a:rPr kumimoji="0" lang="en-US" altLang="zh-CN" sz="2000" i="0" u="sng">
                  <a:solidFill>
                    <a:srgbClr val="333399"/>
                  </a:solidFill>
                  <a:sym typeface="Symbol" pitchFamily="18" charset="2"/>
                </a:rPr>
                <a:t>0 # </a:t>
              </a:r>
              <a:r>
                <a:rPr kumimoji="0" lang="en-US" altLang="zh-CN" sz="2000" i="0">
                  <a:solidFill>
                    <a:srgbClr val="333399"/>
                  </a:solidFill>
                  <a:sym typeface="Symbol" pitchFamily="18" charset="2"/>
                </a:rPr>
                <a:t> </a:t>
              </a:r>
              <a:r>
                <a:rPr kumimoji="0" lang="en-US" altLang="zh-CN" sz="2000" i="0" u="sng">
                  <a:solidFill>
                    <a:srgbClr val="333399"/>
                  </a:solidFill>
                  <a:sym typeface="Symbol" pitchFamily="18" charset="2"/>
                </a:rPr>
                <a:t>1 </a:t>
              </a:r>
              <a:r>
                <a:rPr kumimoji="0" lang="en-US" altLang="zh-CN" sz="2000" u="sng">
                  <a:solidFill>
                    <a:srgbClr val="333399"/>
                  </a:solidFill>
                  <a:sym typeface="Symbol" pitchFamily="18" charset="2"/>
                </a:rPr>
                <a:t>E 2</a:t>
              </a:r>
              <a:r>
                <a:rPr kumimoji="0" lang="en-US" altLang="zh-CN" sz="2000">
                  <a:solidFill>
                    <a:srgbClr val="333399"/>
                  </a:solidFill>
                  <a:sym typeface="Symbol" pitchFamily="18" charset="2"/>
                </a:rPr>
                <a:t> </a:t>
              </a:r>
              <a:r>
                <a:rPr kumimoji="0" lang="en-US" altLang="zh-CN" sz="2000" i="0" u="sng">
                  <a:solidFill>
                    <a:srgbClr val="333399"/>
                  </a:solidFill>
                  <a:sym typeface="Symbol" pitchFamily="18" charset="2"/>
                </a:rPr>
                <a:t>6 +</a:t>
              </a:r>
              <a:r>
                <a:rPr kumimoji="0" lang="en-US" altLang="zh-CN" sz="2000" u="sng">
                  <a:solidFill>
                    <a:srgbClr val="333399"/>
                  </a:solidFill>
                  <a:sym typeface="Symbol" pitchFamily="18" charset="2"/>
                </a:rPr>
                <a:t> </a:t>
              </a:r>
              <a:r>
                <a:rPr kumimoji="0" lang="en-US" altLang="zh-CN" sz="2000" i="0" u="sng">
                  <a:solidFill>
                    <a:srgbClr val="333399"/>
                  </a:solidFill>
                  <a:sym typeface="Symbol" pitchFamily="18" charset="2"/>
                </a:rPr>
                <a:t></a:t>
              </a:r>
              <a:r>
                <a:rPr kumimoji="0" lang="en-US" altLang="zh-CN" sz="2000">
                  <a:solidFill>
                    <a:srgbClr val="333399"/>
                  </a:solidFill>
                  <a:sym typeface="Symbol" pitchFamily="18" charset="2"/>
                </a:rPr>
                <a:t> </a:t>
              </a:r>
              <a:r>
                <a:rPr kumimoji="0" lang="en-US" altLang="zh-CN" sz="2000" i="0" u="sng">
                  <a:solidFill>
                    <a:srgbClr val="333399"/>
                  </a:solidFill>
                  <a:sym typeface="Symbol" pitchFamily="18" charset="2"/>
                </a:rPr>
                <a:t>9 </a:t>
              </a:r>
              <a:r>
                <a:rPr kumimoji="0" lang="en-US" altLang="zh-CN" sz="2000" u="sng">
                  <a:solidFill>
                    <a:srgbClr val="333399"/>
                  </a:solidFill>
                  <a:sym typeface="Symbol" pitchFamily="18" charset="2"/>
                </a:rPr>
                <a:t>T</a:t>
              </a:r>
              <a:r>
                <a:rPr kumimoji="0" lang="en-US" altLang="zh-CN" sz="2000" i="0" u="sng">
                  <a:solidFill>
                    <a:srgbClr val="333399"/>
                  </a:solidFill>
                  <a:sym typeface="Symbol" pitchFamily="18" charset="2"/>
                </a:rPr>
                <a:t> </a:t>
              </a:r>
              <a:r>
                <a:rPr kumimoji="0" lang="en-US" altLang="zh-CN" sz="2000" u="sng">
                  <a:solidFill>
                    <a:srgbClr val="333399"/>
                  </a:solidFill>
                  <a:sym typeface="Symbol" pitchFamily="18" charset="2"/>
                </a:rPr>
                <a:t>3</a:t>
              </a:r>
              <a:r>
                <a:rPr kumimoji="0" lang="en-US" altLang="zh-CN" sz="2000">
                  <a:solidFill>
                    <a:srgbClr val="333399"/>
                  </a:solidFill>
                  <a:sym typeface="Symbol" pitchFamily="18" charset="2"/>
                </a:rPr>
                <a:t> </a:t>
              </a:r>
              <a:r>
                <a:rPr kumimoji="0" lang="en-US" altLang="zh-CN" sz="2000" i="0" u="sng">
                  <a:solidFill>
                    <a:srgbClr val="333399"/>
                  </a:solidFill>
                  <a:sym typeface="Symbol" pitchFamily="18" charset="2"/>
                </a:rPr>
                <a:t>7 </a:t>
              </a:r>
              <a:r>
                <a:rPr lang="en-US" altLang="zh-CN" sz="2000" b="1" i="0" u="sng">
                  <a:solidFill>
                    <a:srgbClr val="333399"/>
                  </a:solidFill>
                  <a:sym typeface="Symbol" pitchFamily="18" charset="2"/>
                </a:rPr>
                <a:t></a:t>
              </a:r>
              <a:r>
                <a:rPr kumimoji="0" lang="en-US" altLang="zh-CN" sz="2000" u="sng">
                  <a:solidFill>
                    <a:srgbClr val="333399"/>
                  </a:solidFill>
                  <a:sym typeface="Symbol" pitchFamily="18" charset="2"/>
                </a:rPr>
                <a:t> </a:t>
              </a:r>
              <a:r>
                <a:rPr kumimoji="0" lang="en-US" altLang="zh-CN" sz="2000" i="0" u="sng">
                  <a:solidFill>
                    <a:srgbClr val="333399"/>
                  </a:solidFill>
                  <a:sym typeface="Symbol" pitchFamily="18" charset="2"/>
                </a:rPr>
                <a:t></a:t>
              </a:r>
              <a:r>
                <a:rPr kumimoji="0" lang="en-US" altLang="zh-CN" sz="2000">
                  <a:solidFill>
                    <a:srgbClr val="333399"/>
                  </a:solidFill>
                  <a:sym typeface="Symbol" pitchFamily="18" charset="2"/>
                </a:rPr>
                <a:t> </a:t>
              </a:r>
            </a:p>
          </p:txBody>
        </p:sp>
      </p:grpSp>
      <p:sp>
        <p:nvSpPr>
          <p:cNvPr id="36879" name="AutoShape 15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6880" name="AutoShape 16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6881" name="AutoShape 16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6882" name="AutoShape 16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6883" name="Text Box 163"/>
          <p:cNvSpPr txBox="1">
            <a:spLocks noChangeArrowheads="1"/>
          </p:cNvSpPr>
          <p:nvPr/>
        </p:nvSpPr>
        <p:spPr bwMode="auto">
          <a:xfrm>
            <a:off x="7140575" y="2133600"/>
            <a:ext cx="1546225" cy="457200"/>
          </a:xfrm>
          <a:prstGeom prst="rect">
            <a:avLst/>
          </a:prstGeom>
          <a:noFill/>
          <a:ln w="9525">
            <a:noFill/>
            <a:miter lim="800000"/>
            <a:headEnd/>
            <a:tailEnd/>
          </a:ln>
        </p:spPr>
        <p:txBody>
          <a:bodyPr>
            <a:spAutoFit/>
          </a:bodyPr>
          <a:lstStyle/>
          <a:p>
            <a:pPr algn="l" eaLnBrk="0" hangingPunct="0">
              <a:spcBef>
                <a:spcPct val="50000"/>
              </a:spcBef>
              <a:buClrTx/>
              <a:buFontTx/>
              <a:buNone/>
            </a:pPr>
            <a:r>
              <a:rPr kumimoji="0" lang="zh-CN" altLang="en-US" b="1" i="0">
                <a:solidFill>
                  <a:srgbClr val="333399"/>
                </a:solidFill>
                <a:latin typeface="Times New Roman" pitchFamily="18" charset="0"/>
              </a:rPr>
              <a:t>语义动作</a:t>
            </a:r>
          </a:p>
        </p:txBody>
      </p:sp>
      <p:sp>
        <p:nvSpPr>
          <p:cNvPr id="36884" name="Line 164"/>
          <p:cNvSpPr>
            <a:spLocks noChangeShapeType="1"/>
          </p:cNvSpPr>
          <p:nvPr/>
        </p:nvSpPr>
        <p:spPr bwMode="auto">
          <a:xfrm flipH="1">
            <a:off x="7086600" y="2209800"/>
            <a:ext cx="0" cy="4343400"/>
          </a:xfrm>
          <a:prstGeom prst="line">
            <a:avLst/>
          </a:prstGeom>
          <a:noFill/>
          <a:ln w="9525">
            <a:solidFill>
              <a:srgbClr val="333399"/>
            </a:solidFill>
            <a:round/>
            <a:headEnd/>
            <a:tailEnd/>
          </a:ln>
        </p:spPr>
        <p:txBody>
          <a:bodyPr>
            <a:spAutoFit/>
          </a:bodyPr>
          <a:lstStyle/>
          <a:p>
            <a:endParaRPr lang="zh-CN" altLang="en-US"/>
          </a:p>
        </p:txBody>
      </p:sp>
      <p:grpSp>
        <p:nvGrpSpPr>
          <p:cNvPr id="7" name="Group 184"/>
          <p:cNvGrpSpPr>
            <a:grpSpLocks/>
          </p:cNvGrpSpPr>
          <p:nvPr/>
        </p:nvGrpSpPr>
        <p:grpSpPr bwMode="auto">
          <a:xfrm>
            <a:off x="608013" y="2781300"/>
            <a:ext cx="8307387" cy="396875"/>
            <a:chOff x="383" y="1752"/>
            <a:chExt cx="5233" cy="250"/>
          </a:xfrm>
        </p:grpSpPr>
        <p:sp>
          <p:nvSpPr>
            <p:cNvPr id="36927" name="Rectangle 94"/>
            <p:cNvSpPr>
              <a:spLocks noChangeArrowheads="1"/>
            </p:cNvSpPr>
            <p:nvPr/>
          </p:nvSpPr>
          <p:spPr bwMode="auto">
            <a:xfrm>
              <a:off x="3053" y="1752"/>
              <a:ext cx="907" cy="250"/>
            </a:xfrm>
            <a:prstGeom prst="rect">
              <a:avLst/>
            </a:prstGeom>
            <a:noFill/>
            <a:ln w="9525" algn="ctr">
              <a:noFill/>
              <a:miter lim="800000"/>
              <a:headEnd/>
              <a:tailEnd/>
            </a:ln>
          </p:spPr>
          <p:txBody>
            <a:bodyPr>
              <a:spAutoFit/>
            </a:bodyPr>
            <a:lstStyle/>
            <a:p>
              <a:pPr algn="r"/>
              <a:r>
                <a:rPr lang="en-US" altLang="zh-CN" sz="2000" b="1">
                  <a:solidFill>
                    <a:srgbClr val="333399"/>
                  </a:solidFill>
                </a:rPr>
                <a:t> </a:t>
              </a:r>
              <a:r>
                <a:rPr lang="en-US" altLang="zh-CN" sz="2000" i="0">
                  <a:solidFill>
                    <a:srgbClr val="333399"/>
                  </a:solidFill>
                  <a:sym typeface="Symbol" pitchFamily="18" charset="2"/>
                </a:rPr>
                <a:t>+ </a:t>
              </a:r>
              <a:r>
                <a:rPr lang="en-US" altLang="zh-CN" sz="2000" b="1">
                  <a:solidFill>
                    <a:srgbClr val="333399"/>
                  </a:solidFill>
                </a:rPr>
                <a:t>3</a:t>
              </a:r>
              <a:r>
                <a:rPr lang="en-US" altLang="zh-CN" sz="2000" b="1" i="0">
                  <a:solidFill>
                    <a:srgbClr val="333399"/>
                  </a:solidFill>
                  <a:sym typeface="Symbol" pitchFamily="18" charset="2"/>
                </a:rPr>
                <a:t>  </a:t>
              </a:r>
              <a:r>
                <a:rPr lang="en-US" altLang="zh-CN" sz="2000" b="1">
                  <a:solidFill>
                    <a:srgbClr val="333399"/>
                  </a:solidFill>
                </a:rPr>
                <a:t>5 #</a:t>
              </a:r>
            </a:p>
          </p:txBody>
        </p:sp>
        <p:sp>
          <p:nvSpPr>
            <p:cNvPr id="36928" name="Rectangle 95"/>
            <p:cNvSpPr>
              <a:spLocks noChangeArrowheads="1"/>
            </p:cNvSpPr>
            <p:nvPr/>
          </p:nvSpPr>
          <p:spPr bwMode="auto">
            <a:xfrm>
              <a:off x="4093" y="1752"/>
              <a:ext cx="288" cy="250"/>
            </a:xfrm>
            <a:prstGeom prst="rect">
              <a:avLst/>
            </a:prstGeom>
            <a:noFill/>
            <a:ln w="9525" algn="ctr">
              <a:noFill/>
              <a:miter lim="800000"/>
              <a:headEnd/>
              <a:tailEnd/>
            </a:ln>
          </p:spPr>
          <p:txBody>
            <a:bodyPr>
              <a:spAutoFit/>
            </a:bodyPr>
            <a:lstStyle/>
            <a:p>
              <a:pPr algn="l"/>
              <a:r>
                <a:rPr lang="en-US" altLang="zh-CN" sz="2000">
                  <a:solidFill>
                    <a:srgbClr val="333399"/>
                  </a:solidFill>
                </a:rPr>
                <a:t>r6</a:t>
              </a:r>
            </a:p>
          </p:txBody>
        </p:sp>
        <p:sp>
          <p:nvSpPr>
            <p:cNvPr id="36929" name="Rectangle 96"/>
            <p:cNvSpPr>
              <a:spLocks noChangeArrowheads="1"/>
            </p:cNvSpPr>
            <p:nvPr/>
          </p:nvSpPr>
          <p:spPr bwMode="auto">
            <a:xfrm>
              <a:off x="383" y="1752"/>
              <a:ext cx="2689" cy="250"/>
            </a:xfrm>
            <a:prstGeom prst="rect">
              <a:avLst/>
            </a:prstGeom>
            <a:noFill/>
            <a:ln w="9525" algn="ctr">
              <a:noFill/>
              <a:miter lim="800000"/>
              <a:headEnd/>
              <a:tailEnd/>
            </a:ln>
          </p:spPr>
          <p:txBody>
            <a:bodyPr>
              <a:spAutoFit/>
            </a:bodyPr>
            <a:lstStyle/>
            <a:p>
              <a:pPr algn="l"/>
              <a:r>
                <a:rPr kumimoji="0" lang="en-US" altLang="zh-CN" sz="2000" i="0" u="sng">
                  <a:solidFill>
                    <a:srgbClr val="333399"/>
                  </a:solidFill>
                  <a:sym typeface="Symbol" pitchFamily="18" charset="2"/>
                </a:rPr>
                <a:t>0 # </a:t>
              </a:r>
              <a:r>
                <a:rPr kumimoji="0" lang="en-US" altLang="zh-CN" sz="2000" i="0">
                  <a:solidFill>
                    <a:srgbClr val="333399"/>
                  </a:solidFill>
                  <a:sym typeface="Symbol" pitchFamily="18" charset="2"/>
                </a:rPr>
                <a:t> </a:t>
              </a:r>
              <a:r>
                <a:rPr kumimoji="0" lang="en-US" altLang="zh-CN" sz="2000" i="0" u="sng">
                  <a:solidFill>
                    <a:srgbClr val="333399"/>
                  </a:solidFill>
                  <a:sym typeface="Symbol" pitchFamily="18" charset="2"/>
                </a:rPr>
                <a:t>5 </a:t>
              </a:r>
              <a:r>
                <a:rPr kumimoji="0" lang="en-US" altLang="zh-CN" sz="2000" u="sng">
                  <a:solidFill>
                    <a:srgbClr val="333399"/>
                  </a:solidFill>
                  <a:sym typeface="Symbol" pitchFamily="18" charset="2"/>
                </a:rPr>
                <a:t>2 2</a:t>
              </a:r>
              <a:r>
                <a:rPr kumimoji="0" lang="en-US" altLang="zh-CN" sz="2000">
                  <a:solidFill>
                    <a:srgbClr val="333399"/>
                  </a:solidFill>
                  <a:sym typeface="Symbol" pitchFamily="18" charset="2"/>
                </a:rPr>
                <a:t> </a:t>
              </a:r>
            </a:p>
          </p:txBody>
        </p:sp>
        <p:sp>
          <p:nvSpPr>
            <p:cNvPr id="36930" name="Rectangle 167"/>
            <p:cNvSpPr>
              <a:spLocks noChangeArrowheads="1"/>
            </p:cNvSpPr>
            <p:nvPr/>
          </p:nvSpPr>
          <p:spPr bwMode="auto">
            <a:xfrm>
              <a:off x="4464" y="1755"/>
              <a:ext cx="1152" cy="231"/>
            </a:xfrm>
            <a:prstGeom prst="rect">
              <a:avLst/>
            </a:prstGeom>
            <a:noFill/>
            <a:ln w="9525" algn="ctr">
              <a:noFill/>
              <a:miter lim="800000"/>
              <a:headEnd/>
              <a:tailEnd/>
            </a:ln>
          </p:spPr>
          <p:txBody>
            <a:bodyPr>
              <a:spAutoFit/>
            </a:bodyPr>
            <a:lstStyle/>
            <a:p>
              <a:pPr algn="l"/>
              <a:r>
                <a:rPr lang="en-US" altLang="zh-CN" sz="1800">
                  <a:solidFill>
                    <a:srgbClr val="333399"/>
                  </a:solidFill>
                  <a:sym typeface="Symbol" pitchFamily="18" charset="2"/>
                </a:rPr>
                <a:t>F</a:t>
              </a:r>
              <a:r>
                <a:rPr lang="en-US" altLang="zh-CN" sz="1800" b="1">
                  <a:solidFill>
                    <a:srgbClr val="333399"/>
                  </a:solidFill>
                </a:rPr>
                <a:t>.</a:t>
              </a:r>
              <a:r>
                <a:rPr lang="en-US" altLang="zh-CN" sz="1800">
                  <a:solidFill>
                    <a:srgbClr val="333399"/>
                  </a:solidFill>
                </a:rPr>
                <a:t>val</a:t>
              </a:r>
              <a:r>
                <a:rPr lang="en-US" altLang="zh-CN" sz="1800">
                  <a:solidFill>
                    <a:srgbClr val="333399"/>
                  </a:solidFill>
                  <a:sym typeface="Symbol" pitchFamily="18" charset="2"/>
                </a:rPr>
                <a:t> </a:t>
              </a:r>
              <a:r>
                <a:rPr lang="en-US" altLang="zh-CN" sz="1800" i="0">
                  <a:solidFill>
                    <a:srgbClr val="333399"/>
                  </a:solidFill>
                  <a:sym typeface="Symbol" pitchFamily="18" charset="2"/>
                </a:rPr>
                <a:t>:=</a:t>
              </a:r>
              <a:r>
                <a:rPr lang="en-US" altLang="zh-CN" sz="1800">
                  <a:solidFill>
                    <a:srgbClr val="333399"/>
                  </a:solidFill>
                  <a:sym typeface="Symbol" pitchFamily="18" charset="2"/>
                </a:rPr>
                <a:t> d</a:t>
              </a:r>
              <a:r>
                <a:rPr lang="en-US" altLang="zh-CN" sz="1800" b="1">
                  <a:solidFill>
                    <a:srgbClr val="333399"/>
                  </a:solidFill>
                </a:rPr>
                <a:t>.</a:t>
              </a:r>
              <a:r>
                <a:rPr lang="en-US" altLang="zh-CN" sz="1800">
                  <a:solidFill>
                    <a:srgbClr val="333399"/>
                  </a:solidFill>
                </a:rPr>
                <a:t>lexval</a:t>
              </a:r>
            </a:p>
          </p:txBody>
        </p:sp>
      </p:grpSp>
      <p:grpSp>
        <p:nvGrpSpPr>
          <p:cNvPr id="8" name="Group 185"/>
          <p:cNvGrpSpPr>
            <a:grpSpLocks/>
          </p:cNvGrpSpPr>
          <p:nvPr/>
        </p:nvGrpSpPr>
        <p:grpSpPr bwMode="auto">
          <a:xfrm>
            <a:off x="609600" y="3032125"/>
            <a:ext cx="8001000" cy="412750"/>
            <a:chOff x="384" y="1910"/>
            <a:chExt cx="5040" cy="260"/>
          </a:xfrm>
        </p:grpSpPr>
        <p:sp>
          <p:nvSpPr>
            <p:cNvPr id="36923" name="Rectangle 98"/>
            <p:cNvSpPr>
              <a:spLocks noChangeArrowheads="1"/>
            </p:cNvSpPr>
            <p:nvPr/>
          </p:nvSpPr>
          <p:spPr bwMode="auto">
            <a:xfrm>
              <a:off x="3037" y="1920"/>
              <a:ext cx="907" cy="250"/>
            </a:xfrm>
            <a:prstGeom prst="rect">
              <a:avLst/>
            </a:prstGeom>
            <a:noFill/>
            <a:ln w="9525" algn="ctr">
              <a:noFill/>
              <a:miter lim="800000"/>
              <a:headEnd/>
              <a:tailEnd/>
            </a:ln>
          </p:spPr>
          <p:txBody>
            <a:bodyPr>
              <a:spAutoFit/>
            </a:bodyPr>
            <a:lstStyle/>
            <a:p>
              <a:pPr algn="r"/>
              <a:r>
                <a:rPr lang="en-US" altLang="zh-CN" sz="2000" b="1">
                  <a:solidFill>
                    <a:srgbClr val="333399"/>
                  </a:solidFill>
                </a:rPr>
                <a:t> </a:t>
              </a:r>
              <a:r>
                <a:rPr lang="en-US" altLang="zh-CN" sz="2000" i="0">
                  <a:solidFill>
                    <a:srgbClr val="333399"/>
                  </a:solidFill>
                  <a:sym typeface="Symbol" pitchFamily="18" charset="2"/>
                </a:rPr>
                <a:t>+ </a:t>
              </a:r>
              <a:r>
                <a:rPr lang="en-US" altLang="zh-CN" sz="2000" b="1">
                  <a:solidFill>
                    <a:srgbClr val="333399"/>
                  </a:solidFill>
                </a:rPr>
                <a:t>3</a:t>
              </a:r>
              <a:r>
                <a:rPr lang="en-US" altLang="zh-CN" sz="2000" b="1" i="0">
                  <a:solidFill>
                    <a:srgbClr val="333399"/>
                  </a:solidFill>
                  <a:sym typeface="Symbol" pitchFamily="18" charset="2"/>
                </a:rPr>
                <a:t>  </a:t>
              </a:r>
              <a:r>
                <a:rPr lang="en-US" altLang="zh-CN" sz="2000" b="1">
                  <a:solidFill>
                    <a:srgbClr val="333399"/>
                  </a:solidFill>
                </a:rPr>
                <a:t>5 #</a:t>
              </a:r>
            </a:p>
          </p:txBody>
        </p:sp>
        <p:sp>
          <p:nvSpPr>
            <p:cNvPr id="36924" name="Rectangle 99"/>
            <p:cNvSpPr>
              <a:spLocks noChangeArrowheads="1"/>
            </p:cNvSpPr>
            <p:nvPr/>
          </p:nvSpPr>
          <p:spPr bwMode="auto">
            <a:xfrm>
              <a:off x="4101" y="1911"/>
              <a:ext cx="280" cy="250"/>
            </a:xfrm>
            <a:prstGeom prst="rect">
              <a:avLst/>
            </a:prstGeom>
            <a:noFill/>
            <a:ln w="9525" algn="ctr">
              <a:noFill/>
              <a:miter lim="800000"/>
              <a:headEnd/>
              <a:tailEnd/>
            </a:ln>
          </p:spPr>
          <p:txBody>
            <a:bodyPr>
              <a:spAutoFit/>
            </a:bodyPr>
            <a:lstStyle/>
            <a:p>
              <a:pPr algn="l"/>
              <a:r>
                <a:rPr lang="en-US" altLang="zh-CN" sz="2000">
                  <a:solidFill>
                    <a:srgbClr val="333399"/>
                  </a:solidFill>
                </a:rPr>
                <a:t>r4</a:t>
              </a:r>
            </a:p>
          </p:txBody>
        </p:sp>
        <p:sp>
          <p:nvSpPr>
            <p:cNvPr id="36925" name="Rectangle 145"/>
            <p:cNvSpPr>
              <a:spLocks noChangeArrowheads="1"/>
            </p:cNvSpPr>
            <p:nvPr/>
          </p:nvSpPr>
          <p:spPr bwMode="auto">
            <a:xfrm>
              <a:off x="384" y="1910"/>
              <a:ext cx="2689" cy="250"/>
            </a:xfrm>
            <a:prstGeom prst="rect">
              <a:avLst/>
            </a:prstGeom>
            <a:noFill/>
            <a:ln w="9525" algn="ctr">
              <a:noFill/>
              <a:miter lim="800000"/>
              <a:headEnd/>
              <a:tailEnd/>
            </a:ln>
          </p:spPr>
          <p:txBody>
            <a:bodyPr>
              <a:spAutoFit/>
            </a:bodyPr>
            <a:lstStyle/>
            <a:p>
              <a:pPr algn="l"/>
              <a:r>
                <a:rPr kumimoji="0" lang="en-US" altLang="zh-CN" sz="2000" i="0" u="sng">
                  <a:solidFill>
                    <a:srgbClr val="333399"/>
                  </a:solidFill>
                  <a:sym typeface="Symbol" pitchFamily="18" charset="2"/>
                </a:rPr>
                <a:t>0 # </a:t>
              </a:r>
              <a:r>
                <a:rPr kumimoji="0" lang="en-US" altLang="zh-CN" sz="2000" i="0">
                  <a:solidFill>
                    <a:srgbClr val="333399"/>
                  </a:solidFill>
                  <a:sym typeface="Symbol" pitchFamily="18" charset="2"/>
                </a:rPr>
                <a:t> </a:t>
              </a:r>
              <a:r>
                <a:rPr kumimoji="0" lang="en-US" altLang="zh-CN" sz="2000" i="0" u="sng">
                  <a:solidFill>
                    <a:srgbClr val="333399"/>
                  </a:solidFill>
                  <a:sym typeface="Symbol" pitchFamily="18" charset="2"/>
                </a:rPr>
                <a:t>3 </a:t>
              </a:r>
              <a:r>
                <a:rPr kumimoji="0" lang="en-US" altLang="zh-CN" sz="2000" u="sng">
                  <a:solidFill>
                    <a:srgbClr val="333399"/>
                  </a:solidFill>
                  <a:sym typeface="Symbol" pitchFamily="18" charset="2"/>
                </a:rPr>
                <a:t>F 2</a:t>
              </a:r>
              <a:r>
                <a:rPr kumimoji="0" lang="en-US" altLang="zh-CN" sz="2000">
                  <a:solidFill>
                    <a:srgbClr val="333399"/>
                  </a:solidFill>
                  <a:sym typeface="Symbol" pitchFamily="18" charset="2"/>
                </a:rPr>
                <a:t> </a:t>
              </a:r>
            </a:p>
          </p:txBody>
        </p:sp>
        <p:sp>
          <p:nvSpPr>
            <p:cNvPr id="36926" name="Rectangle 168"/>
            <p:cNvSpPr>
              <a:spLocks noChangeArrowheads="1"/>
            </p:cNvSpPr>
            <p:nvPr/>
          </p:nvSpPr>
          <p:spPr bwMode="auto">
            <a:xfrm>
              <a:off x="4450" y="1913"/>
              <a:ext cx="974" cy="231"/>
            </a:xfrm>
            <a:prstGeom prst="rect">
              <a:avLst/>
            </a:prstGeom>
            <a:noFill/>
            <a:ln w="9525" algn="ctr">
              <a:noFill/>
              <a:miter lim="800000"/>
              <a:headEnd/>
              <a:tailEnd/>
            </a:ln>
          </p:spPr>
          <p:txBody>
            <a:bodyPr>
              <a:spAutoFit/>
            </a:bodyPr>
            <a:lstStyle/>
            <a:p>
              <a:pPr algn="l"/>
              <a:r>
                <a:rPr lang="en-US" altLang="zh-CN" sz="1800">
                  <a:solidFill>
                    <a:srgbClr val="333399"/>
                  </a:solidFill>
                  <a:sym typeface="Symbol" pitchFamily="18" charset="2"/>
                </a:rPr>
                <a:t>T</a:t>
              </a:r>
              <a:r>
                <a:rPr lang="en-US" altLang="zh-CN" sz="1800" b="1">
                  <a:solidFill>
                    <a:srgbClr val="333399"/>
                  </a:solidFill>
                </a:rPr>
                <a:t>.</a:t>
              </a:r>
              <a:r>
                <a:rPr lang="en-US" altLang="zh-CN" sz="1800">
                  <a:solidFill>
                    <a:srgbClr val="333399"/>
                  </a:solidFill>
                </a:rPr>
                <a:t>val</a:t>
              </a:r>
              <a:r>
                <a:rPr lang="en-US" altLang="zh-CN" sz="1800">
                  <a:solidFill>
                    <a:srgbClr val="333399"/>
                  </a:solidFill>
                  <a:sym typeface="Symbol" pitchFamily="18" charset="2"/>
                </a:rPr>
                <a:t> </a:t>
              </a:r>
              <a:r>
                <a:rPr lang="en-US" altLang="zh-CN" sz="1800" i="0">
                  <a:solidFill>
                    <a:srgbClr val="333399"/>
                  </a:solidFill>
                  <a:sym typeface="Symbol" pitchFamily="18" charset="2"/>
                </a:rPr>
                <a:t>:=</a:t>
              </a:r>
              <a:r>
                <a:rPr lang="en-US" altLang="zh-CN" sz="1800">
                  <a:solidFill>
                    <a:srgbClr val="333399"/>
                  </a:solidFill>
                  <a:sym typeface="Symbol" pitchFamily="18" charset="2"/>
                </a:rPr>
                <a:t> F</a:t>
              </a:r>
              <a:r>
                <a:rPr lang="en-US" altLang="zh-CN" sz="1800" b="1">
                  <a:solidFill>
                    <a:srgbClr val="333399"/>
                  </a:solidFill>
                </a:rPr>
                <a:t>.</a:t>
              </a:r>
              <a:r>
                <a:rPr lang="en-US" altLang="zh-CN" sz="1800">
                  <a:solidFill>
                    <a:srgbClr val="333399"/>
                  </a:solidFill>
                </a:rPr>
                <a:t>val</a:t>
              </a:r>
            </a:p>
          </p:txBody>
        </p:sp>
      </p:grpSp>
      <p:grpSp>
        <p:nvGrpSpPr>
          <p:cNvPr id="9" name="Group 186"/>
          <p:cNvGrpSpPr>
            <a:grpSpLocks/>
          </p:cNvGrpSpPr>
          <p:nvPr/>
        </p:nvGrpSpPr>
        <p:grpSpPr bwMode="auto">
          <a:xfrm>
            <a:off x="609600" y="3276600"/>
            <a:ext cx="8099425" cy="404813"/>
            <a:chOff x="384" y="2064"/>
            <a:chExt cx="5102" cy="255"/>
          </a:xfrm>
        </p:grpSpPr>
        <p:sp>
          <p:nvSpPr>
            <p:cNvPr id="36919" name="Rectangle 102"/>
            <p:cNvSpPr>
              <a:spLocks noChangeArrowheads="1"/>
            </p:cNvSpPr>
            <p:nvPr/>
          </p:nvSpPr>
          <p:spPr bwMode="auto">
            <a:xfrm>
              <a:off x="3053" y="2069"/>
              <a:ext cx="907" cy="250"/>
            </a:xfrm>
            <a:prstGeom prst="rect">
              <a:avLst/>
            </a:prstGeom>
            <a:noFill/>
            <a:ln w="9525" algn="ctr">
              <a:noFill/>
              <a:miter lim="800000"/>
              <a:headEnd/>
              <a:tailEnd/>
            </a:ln>
          </p:spPr>
          <p:txBody>
            <a:bodyPr>
              <a:spAutoFit/>
            </a:bodyPr>
            <a:lstStyle/>
            <a:p>
              <a:pPr algn="r"/>
              <a:r>
                <a:rPr lang="en-US" altLang="zh-CN" sz="2000" b="1">
                  <a:solidFill>
                    <a:srgbClr val="333399"/>
                  </a:solidFill>
                </a:rPr>
                <a:t> </a:t>
              </a:r>
              <a:r>
                <a:rPr lang="en-US" altLang="zh-CN" sz="2000" i="0">
                  <a:solidFill>
                    <a:srgbClr val="333399"/>
                  </a:solidFill>
                  <a:sym typeface="Symbol" pitchFamily="18" charset="2"/>
                </a:rPr>
                <a:t>+ </a:t>
              </a:r>
              <a:r>
                <a:rPr lang="en-US" altLang="zh-CN" sz="2000" b="1">
                  <a:solidFill>
                    <a:srgbClr val="333399"/>
                  </a:solidFill>
                </a:rPr>
                <a:t>3</a:t>
              </a:r>
              <a:r>
                <a:rPr lang="en-US" altLang="zh-CN" sz="2000" b="1" i="0">
                  <a:solidFill>
                    <a:srgbClr val="333399"/>
                  </a:solidFill>
                  <a:sym typeface="Symbol" pitchFamily="18" charset="2"/>
                </a:rPr>
                <a:t>  </a:t>
              </a:r>
              <a:r>
                <a:rPr lang="en-US" altLang="zh-CN" sz="2000" b="1">
                  <a:solidFill>
                    <a:srgbClr val="333399"/>
                  </a:solidFill>
                </a:rPr>
                <a:t>5 #</a:t>
              </a:r>
            </a:p>
          </p:txBody>
        </p:sp>
        <p:sp>
          <p:nvSpPr>
            <p:cNvPr id="36920" name="Rectangle 103"/>
            <p:cNvSpPr>
              <a:spLocks noChangeArrowheads="1"/>
            </p:cNvSpPr>
            <p:nvPr/>
          </p:nvSpPr>
          <p:spPr bwMode="auto">
            <a:xfrm>
              <a:off x="4101" y="2069"/>
              <a:ext cx="280" cy="250"/>
            </a:xfrm>
            <a:prstGeom prst="rect">
              <a:avLst/>
            </a:prstGeom>
            <a:noFill/>
            <a:ln w="9525" algn="ctr">
              <a:noFill/>
              <a:miter lim="800000"/>
              <a:headEnd/>
              <a:tailEnd/>
            </a:ln>
          </p:spPr>
          <p:txBody>
            <a:bodyPr>
              <a:spAutoFit/>
            </a:bodyPr>
            <a:lstStyle/>
            <a:p>
              <a:pPr algn="l"/>
              <a:r>
                <a:rPr lang="en-US" altLang="zh-CN" sz="2000">
                  <a:solidFill>
                    <a:srgbClr val="333399"/>
                  </a:solidFill>
                </a:rPr>
                <a:t>r2</a:t>
              </a:r>
            </a:p>
          </p:txBody>
        </p:sp>
        <p:sp>
          <p:nvSpPr>
            <p:cNvPr id="36921" name="Rectangle 146"/>
            <p:cNvSpPr>
              <a:spLocks noChangeArrowheads="1"/>
            </p:cNvSpPr>
            <p:nvPr/>
          </p:nvSpPr>
          <p:spPr bwMode="auto">
            <a:xfrm>
              <a:off x="384" y="2064"/>
              <a:ext cx="2689" cy="250"/>
            </a:xfrm>
            <a:prstGeom prst="rect">
              <a:avLst/>
            </a:prstGeom>
            <a:noFill/>
            <a:ln w="9525" algn="ctr">
              <a:noFill/>
              <a:miter lim="800000"/>
              <a:headEnd/>
              <a:tailEnd/>
            </a:ln>
          </p:spPr>
          <p:txBody>
            <a:bodyPr>
              <a:spAutoFit/>
            </a:bodyPr>
            <a:lstStyle/>
            <a:p>
              <a:pPr algn="l"/>
              <a:r>
                <a:rPr kumimoji="0" lang="en-US" altLang="zh-CN" sz="2000" i="0" u="sng">
                  <a:solidFill>
                    <a:srgbClr val="333399"/>
                  </a:solidFill>
                  <a:sym typeface="Symbol" pitchFamily="18" charset="2"/>
                </a:rPr>
                <a:t>0 # </a:t>
              </a:r>
              <a:r>
                <a:rPr kumimoji="0" lang="en-US" altLang="zh-CN" sz="2000" i="0">
                  <a:solidFill>
                    <a:srgbClr val="333399"/>
                  </a:solidFill>
                  <a:sym typeface="Symbol" pitchFamily="18" charset="2"/>
                </a:rPr>
                <a:t> </a:t>
              </a:r>
              <a:r>
                <a:rPr kumimoji="0" lang="en-US" altLang="zh-CN" sz="2000" i="0" u="sng">
                  <a:solidFill>
                    <a:srgbClr val="333399"/>
                  </a:solidFill>
                  <a:sym typeface="Symbol" pitchFamily="18" charset="2"/>
                </a:rPr>
                <a:t>2 </a:t>
              </a:r>
              <a:r>
                <a:rPr kumimoji="0" lang="en-US" altLang="zh-CN" sz="2000" u="sng">
                  <a:solidFill>
                    <a:srgbClr val="333399"/>
                  </a:solidFill>
                  <a:sym typeface="Symbol" pitchFamily="18" charset="2"/>
                </a:rPr>
                <a:t>T 2</a:t>
              </a:r>
              <a:r>
                <a:rPr kumimoji="0" lang="en-US" altLang="zh-CN" sz="2000">
                  <a:solidFill>
                    <a:srgbClr val="333399"/>
                  </a:solidFill>
                  <a:sym typeface="Symbol" pitchFamily="18" charset="2"/>
                </a:rPr>
                <a:t> </a:t>
              </a:r>
            </a:p>
          </p:txBody>
        </p:sp>
        <p:sp>
          <p:nvSpPr>
            <p:cNvPr id="36922" name="Rectangle 169"/>
            <p:cNvSpPr>
              <a:spLocks noChangeArrowheads="1"/>
            </p:cNvSpPr>
            <p:nvPr/>
          </p:nvSpPr>
          <p:spPr bwMode="auto">
            <a:xfrm>
              <a:off x="4464" y="2073"/>
              <a:ext cx="1022" cy="231"/>
            </a:xfrm>
            <a:prstGeom prst="rect">
              <a:avLst/>
            </a:prstGeom>
            <a:noFill/>
            <a:ln w="9525" algn="ctr">
              <a:noFill/>
              <a:miter lim="800000"/>
              <a:headEnd/>
              <a:tailEnd/>
            </a:ln>
          </p:spPr>
          <p:txBody>
            <a:bodyPr>
              <a:spAutoFit/>
            </a:bodyPr>
            <a:lstStyle/>
            <a:p>
              <a:pPr algn="l"/>
              <a:r>
                <a:rPr lang="en-US" altLang="zh-CN" sz="1800">
                  <a:solidFill>
                    <a:srgbClr val="333399"/>
                  </a:solidFill>
                  <a:sym typeface="Symbol" pitchFamily="18" charset="2"/>
                </a:rPr>
                <a:t>E</a:t>
              </a:r>
              <a:r>
                <a:rPr lang="en-US" altLang="zh-CN" sz="1800" b="1">
                  <a:solidFill>
                    <a:srgbClr val="333399"/>
                  </a:solidFill>
                </a:rPr>
                <a:t>.</a:t>
              </a:r>
              <a:r>
                <a:rPr lang="en-US" altLang="zh-CN" sz="1800">
                  <a:solidFill>
                    <a:srgbClr val="333399"/>
                  </a:solidFill>
                </a:rPr>
                <a:t>val</a:t>
              </a:r>
              <a:r>
                <a:rPr lang="en-US" altLang="zh-CN" sz="1800">
                  <a:solidFill>
                    <a:srgbClr val="333399"/>
                  </a:solidFill>
                  <a:sym typeface="Symbol" pitchFamily="18" charset="2"/>
                </a:rPr>
                <a:t> </a:t>
              </a:r>
              <a:r>
                <a:rPr lang="en-US" altLang="zh-CN" sz="1800" i="0">
                  <a:solidFill>
                    <a:srgbClr val="333399"/>
                  </a:solidFill>
                  <a:sym typeface="Symbol" pitchFamily="18" charset="2"/>
                </a:rPr>
                <a:t>:=</a:t>
              </a:r>
              <a:r>
                <a:rPr lang="en-US" altLang="zh-CN" sz="1800">
                  <a:solidFill>
                    <a:srgbClr val="333399"/>
                  </a:solidFill>
                  <a:sym typeface="Symbol" pitchFamily="18" charset="2"/>
                </a:rPr>
                <a:t> T</a:t>
              </a:r>
              <a:r>
                <a:rPr lang="en-US" altLang="zh-CN" sz="1800" b="1">
                  <a:solidFill>
                    <a:srgbClr val="333399"/>
                  </a:solidFill>
                </a:rPr>
                <a:t>.</a:t>
              </a:r>
              <a:r>
                <a:rPr lang="en-US" altLang="zh-CN" sz="1800">
                  <a:solidFill>
                    <a:srgbClr val="333399"/>
                  </a:solidFill>
                </a:rPr>
                <a:t>val</a:t>
              </a:r>
            </a:p>
          </p:txBody>
        </p:sp>
      </p:grpSp>
      <p:grpSp>
        <p:nvGrpSpPr>
          <p:cNvPr id="10" name="Group 194"/>
          <p:cNvGrpSpPr>
            <a:grpSpLocks/>
          </p:cNvGrpSpPr>
          <p:nvPr/>
        </p:nvGrpSpPr>
        <p:grpSpPr bwMode="auto">
          <a:xfrm>
            <a:off x="609600" y="5470525"/>
            <a:ext cx="8534400" cy="412750"/>
            <a:chOff x="384" y="3446"/>
            <a:chExt cx="5376" cy="260"/>
          </a:xfrm>
        </p:grpSpPr>
        <p:sp>
          <p:nvSpPr>
            <p:cNvPr id="36915" name="Rectangle 134"/>
            <p:cNvSpPr>
              <a:spLocks noChangeArrowheads="1"/>
            </p:cNvSpPr>
            <p:nvPr/>
          </p:nvSpPr>
          <p:spPr bwMode="auto">
            <a:xfrm>
              <a:off x="3053" y="3456"/>
              <a:ext cx="907" cy="250"/>
            </a:xfrm>
            <a:prstGeom prst="rect">
              <a:avLst/>
            </a:prstGeom>
            <a:noFill/>
            <a:ln w="9525" algn="ctr">
              <a:noFill/>
              <a:miter lim="800000"/>
              <a:headEnd/>
              <a:tailEnd/>
            </a:ln>
          </p:spPr>
          <p:txBody>
            <a:bodyPr>
              <a:spAutoFit/>
            </a:bodyPr>
            <a:lstStyle/>
            <a:p>
              <a:pPr algn="r"/>
              <a:r>
                <a:rPr lang="en-US" altLang="zh-CN" sz="2000" b="1">
                  <a:solidFill>
                    <a:srgbClr val="333399"/>
                  </a:solidFill>
                </a:rPr>
                <a:t> </a:t>
              </a:r>
              <a:r>
                <a:rPr lang="en-US" altLang="zh-CN" sz="2000" b="1" i="0">
                  <a:solidFill>
                    <a:srgbClr val="333399"/>
                  </a:solidFill>
                  <a:sym typeface="Symbol" pitchFamily="18" charset="2"/>
                </a:rPr>
                <a:t> </a:t>
              </a:r>
              <a:r>
                <a:rPr lang="en-US" altLang="zh-CN" sz="2000" b="1">
                  <a:solidFill>
                    <a:srgbClr val="333399"/>
                  </a:solidFill>
                </a:rPr>
                <a:t> #</a:t>
              </a:r>
            </a:p>
          </p:txBody>
        </p:sp>
        <p:sp>
          <p:nvSpPr>
            <p:cNvPr id="36916" name="Rectangle 135"/>
            <p:cNvSpPr>
              <a:spLocks noChangeArrowheads="1"/>
            </p:cNvSpPr>
            <p:nvPr/>
          </p:nvSpPr>
          <p:spPr bwMode="auto">
            <a:xfrm>
              <a:off x="4101" y="3453"/>
              <a:ext cx="280" cy="250"/>
            </a:xfrm>
            <a:prstGeom prst="rect">
              <a:avLst/>
            </a:prstGeom>
            <a:noFill/>
            <a:ln w="9525" algn="ctr">
              <a:noFill/>
              <a:miter lim="800000"/>
              <a:headEnd/>
              <a:tailEnd/>
            </a:ln>
          </p:spPr>
          <p:txBody>
            <a:bodyPr>
              <a:spAutoFit/>
            </a:bodyPr>
            <a:lstStyle/>
            <a:p>
              <a:pPr algn="l"/>
              <a:r>
                <a:rPr lang="en-US" altLang="zh-CN" sz="2000">
                  <a:solidFill>
                    <a:srgbClr val="333399"/>
                  </a:solidFill>
                </a:rPr>
                <a:t>r3</a:t>
              </a:r>
            </a:p>
          </p:txBody>
        </p:sp>
        <p:sp>
          <p:nvSpPr>
            <p:cNvPr id="36917" name="Rectangle 156"/>
            <p:cNvSpPr>
              <a:spLocks noChangeArrowheads="1"/>
            </p:cNvSpPr>
            <p:nvPr/>
          </p:nvSpPr>
          <p:spPr bwMode="auto">
            <a:xfrm>
              <a:off x="384" y="3446"/>
              <a:ext cx="2689" cy="250"/>
            </a:xfrm>
            <a:prstGeom prst="rect">
              <a:avLst/>
            </a:prstGeom>
            <a:noFill/>
            <a:ln w="9525" algn="ctr">
              <a:noFill/>
              <a:miter lim="800000"/>
              <a:headEnd/>
              <a:tailEnd/>
            </a:ln>
          </p:spPr>
          <p:txBody>
            <a:bodyPr>
              <a:spAutoFit/>
            </a:bodyPr>
            <a:lstStyle/>
            <a:p>
              <a:pPr algn="l"/>
              <a:r>
                <a:rPr kumimoji="0" lang="en-US" altLang="zh-CN" sz="2000" i="0" u="sng">
                  <a:solidFill>
                    <a:srgbClr val="333399"/>
                  </a:solidFill>
                  <a:sym typeface="Symbol" pitchFamily="18" charset="2"/>
                </a:rPr>
                <a:t>0 # </a:t>
              </a:r>
              <a:r>
                <a:rPr kumimoji="0" lang="en-US" altLang="zh-CN" sz="2000" i="0">
                  <a:solidFill>
                    <a:srgbClr val="333399"/>
                  </a:solidFill>
                  <a:sym typeface="Symbol" pitchFamily="18" charset="2"/>
                </a:rPr>
                <a:t> </a:t>
              </a:r>
              <a:r>
                <a:rPr kumimoji="0" lang="en-US" altLang="zh-CN" sz="2000" i="0" u="sng">
                  <a:solidFill>
                    <a:srgbClr val="333399"/>
                  </a:solidFill>
                  <a:sym typeface="Symbol" pitchFamily="18" charset="2"/>
                </a:rPr>
                <a:t>1 </a:t>
              </a:r>
              <a:r>
                <a:rPr kumimoji="0" lang="en-US" altLang="zh-CN" sz="2000" u="sng">
                  <a:solidFill>
                    <a:srgbClr val="333399"/>
                  </a:solidFill>
                  <a:sym typeface="Symbol" pitchFamily="18" charset="2"/>
                </a:rPr>
                <a:t>E 2</a:t>
              </a:r>
              <a:r>
                <a:rPr kumimoji="0" lang="en-US" altLang="zh-CN" sz="2000">
                  <a:solidFill>
                    <a:srgbClr val="333399"/>
                  </a:solidFill>
                  <a:sym typeface="Symbol" pitchFamily="18" charset="2"/>
                </a:rPr>
                <a:t> </a:t>
              </a:r>
              <a:r>
                <a:rPr kumimoji="0" lang="en-US" altLang="zh-CN" sz="2000" i="0" u="sng">
                  <a:solidFill>
                    <a:srgbClr val="333399"/>
                  </a:solidFill>
                  <a:sym typeface="Symbol" pitchFamily="18" charset="2"/>
                </a:rPr>
                <a:t>6 +</a:t>
              </a:r>
              <a:r>
                <a:rPr kumimoji="0" lang="en-US" altLang="zh-CN" sz="2000" u="sng">
                  <a:solidFill>
                    <a:srgbClr val="333399"/>
                  </a:solidFill>
                  <a:sym typeface="Symbol" pitchFamily="18" charset="2"/>
                </a:rPr>
                <a:t> </a:t>
              </a:r>
              <a:r>
                <a:rPr kumimoji="0" lang="en-US" altLang="zh-CN" sz="2000" i="0" u="sng">
                  <a:solidFill>
                    <a:srgbClr val="333399"/>
                  </a:solidFill>
                  <a:sym typeface="Symbol" pitchFamily="18" charset="2"/>
                </a:rPr>
                <a:t></a:t>
              </a:r>
              <a:r>
                <a:rPr kumimoji="0" lang="en-US" altLang="zh-CN" sz="2000">
                  <a:solidFill>
                    <a:srgbClr val="333399"/>
                  </a:solidFill>
                  <a:sym typeface="Symbol" pitchFamily="18" charset="2"/>
                </a:rPr>
                <a:t> </a:t>
              </a:r>
              <a:r>
                <a:rPr kumimoji="0" lang="en-US" altLang="zh-CN" sz="2000" i="0" u="sng">
                  <a:solidFill>
                    <a:srgbClr val="333399"/>
                  </a:solidFill>
                  <a:sym typeface="Symbol" pitchFamily="18" charset="2"/>
                </a:rPr>
                <a:t>9 </a:t>
              </a:r>
              <a:r>
                <a:rPr kumimoji="0" lang="en-US" altLang="zh-CN" sz="2000" u="sng">
                  <a:solidFill>
                    <a:srgbClr val="333399"/>
                  </a:solidFill>
                  <a:sym typeface="Symbol" pitchFamily="18" charset="2"/>
                </a:rPr>
                <a:t>T</a:t>
              </a:r>
              <a:r>
                <a:rPr kumimoji="0" lang="en-US" altLang="zh-CN" sz="2000" i="0" u="sng">
                  <a:solidFill>
                    <a:srgbClr val="333399"/>
                  </a:solidFill>
                  <a:sym typeface="Symbol" pitchFamily="18" charset="2"/>
                </a:rPr>
                <a:t> </a:t>
              </a:r>
              <a:r>
                <a:rPr kumimoji="0" lang="en-US" altLang="zh-CN" sz="2000" u="sng">
                  <a:solidFill>
                    <a:srgbClr val="333399"/>
                  </a:solidFill>
                  <a:sym typeface="Symbol" pitchFamily="18" charset="2"/>
                </a:rPr>
                <a:t>3</a:t>
              </a:r>
              <a:r>
                <a:rPr kumimoji="0" lang="en-US" altLang="zh-CN" sz="2000">
                  <a:solidFill>
                    <a:srgbClr val="333399"/>
                  </a:solidFill>
                  <a:sym typeface="Symbol" pitchFamily="18" charset="2"/>
                </a:rPr>
                <a:t> </a:t>
              </a:r>
              <a:r>
                <a:rPr kumimoji="0" lang="en-US" altLang="zh-CN" sz="2000" i="0" u="sng">
                  <a:solidFill>
                    <a:srgbClr val="333399"/>
                  </a:solidFill>
                  <a:sym typeface="Symbol" pitchFamily="18" charset="2"/>
                </a:rPr>
                <a:t>7 </a:t>
              </a:r>
              <a:r>
                <a:rPr lang="en-US" altLang="zh-CN" sz="2000" b="1" i="0" u="sng">
                  <a:solidFill>
                    <a:srgbClr val="333399"/>
                  </a:solidFill>
                  <a:sym typeface="Symbol" pitchFamily="18" charset="2"/>
                </a:rPr>
                <a:t></a:t>
              </a:r>
              <a:r>
                <a:rPr kumimoji="0" lang="en-US" altLang="zh-CN" sz="2000" u="sng">
                  <a:solidFill>
                    <a:srgbClr val="333399"/>
                  </a:solidFill>
                  <a:sym typeface="Symbol" pitchFamily="18" charset="2"/>
                </a:rPr>
                <a:t> </a:t>
              </a:r>
              <a:r>
                <a:rPr kumimoji="0" lang="en-US" altLang="zh-CN" sz="2000" i="0" u="sng">
                  <a:solidFill>
                    <a:srgbClr val="333399"/>
                  </a:solidFill>
                  <a:sym typeface="Symbol" pitchFamily="18" charset="2"/>
                </a:rPr>
                <a:t></a:t>
              </a:r>
              <a:r>
                <a:rPr kumimoji="0" lang="en-US" altLang="zh-CN" sz="2000">
                  <a:solidFill>
                    <a:srgbClr val="333399"/>
                  </a:solidFill>
                  <a:sym typeface="Symbol" pitchFamily="18" charset="2"/>
                </a:rPr>
                <a:t> </a:t>
              </a:r>
              <a:r>
                <a:rPr kumimoji="0" lang="en-US" altLang="zh-CN" sz="2000" i="0" u="sng">
                  <a:solidFill>
                    <a:srgbClr val="333399"/>
                  </a:solidFill>
                  <a:sym typeface="Symbol" pitchFamily="18" charset="2"/>
                </a:rPr>
                <a:t>10 </a:t>
              </a:r>
              <a:r>
                <a:rPr lang="en-US" altLang="zh-CN" sz="2000" u="sng">
                  <a:solidFill>
                    <a:srgbClr val="333399"/>
                  </a:solidFill>
                  <a:sym typeface="Symbol" pitchFamily="18" charset="2"/>
                </a:rPr>
                <a:t>F</a:t>
              </a:r>
              <a:r>
                <a:rPr kumimoji="0" lang="en-US" altLang="zh-CN" sz="2000" u="sng">
                  <a:solidFill>
                    <a:srgbClr val="333399"/>
                  </a:solidFill>
                  <a:sym typeface="Symbol" pitchFamily="18" charset="2"/>
                </a:rPr>
                <a:t> 5</a:t>
              </a:r>
              <a:r>
                <a:rPr kumimoji="0" lang="en-US" altLang="zh-CN" sz="2000">
                  <a:solidFill>
                    <a:srgbClr val="333399"/>
                  </a:solidFill>
                  <a:sym typeface="Symbol" pitchFamily="18" charset="2"/>
                </a:rPr>
                <a:t> </a:t>
              </a:r>
            </a:p>
          </p:txBody>
        </p:sp>
        <p:sp>
          <p:nvSpPr>
            <p:cNvPr id="36918" name="Rectangle 176"/>
            <p:cNvSpPr>
              <a:spLocks noChangeArrowheads="1"/>
            </p:cNvSpPr>
            <p:nvPr/>
          </p:nvSpPr>
          <p:spPr bwMode="auto">
            <a:xfrm>
              <a:off x="4416" y="3453"/>
              <a:ext cx="1344" cy="231"/>
            </a:xfrm>
            <a:prstGeom prst="rect">
              <a:avLst/>
            </a:prstGeom>
            <a:noFill/>
            <a:ln w="9525" algn="ctr">
              <a:noFill/>
              <a:miter lim="800000"/>
              <a:headEnd/>
              <a:tailEnd/>
            </a:ln>
          </p:spPr>
          <p:txBody>
            <a:bodyPr>
              <a:spAutoFit/>
            </a:bodyPr>
            <a:lstStyle/>
            <a:p>
              <a:pPr algn="l"/>
              <a:r>
                <a:rPr lang="en-US" altLang="zh-CN" sz="1800">
                  <a:solidFill>
                    <a:srgbClr val="333399"/>
                  </a:solidFill>
                  <a:sym typeface="Symbol" pitchFamily="18" charset="2"/>
                </a:rPr>
                <a:t>T</a:t>
              </a:r>
              <a:r>
                <a:rPr lang="en-US" altLang="zh-CN" sz="1800" b="1">
                  <a:solidFill>
                    <a:srgbClr val="333399"/>
                  </a:solidFill>
                </a:rPr>
                <a:t>.</a:t>
              </a:r>
              <a:r>
                <a:rPr lang="en-US" altLang="zh-CN" sz="1800">
                  <a:solidFill>
                    <a:srgbClr val="333399"/>
                  </a:solidFill>
                </a:rPr>
                <a:t>val</a:t>
              </a:r>
              <a:r>
                <a:rPr lang="en-US" altLang="zh-CN" sz="1800" i="0">
                  <a:solidFill>
                    <a:srgbClr val="333399"/>
                  </a:solidFill>
                  <a:sym typeface="Symbol" pitchFamily="18" charset="2"/>
                </a:rPr>
                <a:t>:=</a:t>
              </a:r>
              <a:r>
                <a:rPr lang="en-US" altLang="zh-CN" sz="1800">
                  <a:solidFill>
                    <a:srgbClr val="333399"/>
                  </a:solidFill>
                  <a:sym typeface="Symbol" pitchFamily="18" charset="2"/>
                </a:rPr>
                <a:t>T</a:t>
              </a:r>
              <a:r>
                <a:rPr lang="en-US" altLang="zh-CN" sz="1800" i="0" baseline="-25000">
                  <a:solidFill>
                    <a:srgbClr val="333399"/>
                  </a:solidFill>
                  <a:sym typeface="Symbol" pitchFamily="18" charset="2"/>
                </a:rPr>
                <a:t>1</a:t>
              </a:r>
              <a:r>
                <a:rPr lang="en-US" altLang="zh-CN" sz="1800" b="1">
                  <a:solidFill>
                    <a:srgbClr val="333399"/>
                  </a:solidFill>
                </a:rPr>
                <a:t>.</a:t>
              </a:r>
              <a:r>
                <a:rPr lang="en-US" altLang="zh-CN" sz="1800">
                  <a:solidFill>
                    <a:srgbClr val="333399"/>
                  </a:solidFill>
                </a:rPr>
                <a:t>val</a:t>
              </a:r>
              <a:r>
                <a:rPr lang="en-US" altLang="zh-CN" sz="1800" b="1" i="0">
                  <a:solidFill>
                    <a:srgbClr val="333399"/>
                  </a:solidFill>
                  <a:sym typeface="Symbol" pitchFamily="18" charset="2"/>
                </a:rPr>
                <a:t></a:t>
              </a:r>
              <a:r>
                <a:rPr lang="en-US" altLang="zh-CN" sz="1800">
                  <a:solidFill>
                    <a:srgbClr val="333399"/>
                  </a:solidFill>
                  <a:sym typeface="Symbol" pitchFamily="18" charset="2"/>
                </a:rPr>
                <a:t>F</a:t>
              </a:r>
              <a:r>
                <a:rPr lang="en-US" altLang="zh-CN" sz="1800" b="1">
                  <a:solidFill>
                    <a:srgbClr val="333399"/>
                  </a:solidFill>
                </a:rPr>
                <a:t>.</a:t>
              </a:r>
              <a:r>
                <a:rPr lang="en-US" altLang="zh-CN" sz="1800">
                  <a:solidFill>
                    <a:srgbClr val="333399"/>
                  </a:solidFill>
                </a:rPr>
                <a:t>val</a:t>
              </a:r>
            </a:p>
          </p:txBody>
        </p:sp>
      </p:grpSp>
      <p:grpSp>
        <p:nvGrpSpPr>
          <p:cNvPr id="11" name="Group 196"/>
          <p:cNvGrpSpPr>
            <a:grpSpLocks/>
          </p:cNvGrpSpPr>
          <p:nvPr/>
        </p:nvGrpSpPr>
        <p:grpSpPr bwMode="auto">
          <a:xfrm>
            <a:off x="609600" y="6019800"/>
            <a:ext cx="7924800" cy="457200"/>
            <a:chOff x="384" y="3792"/>
            <a:chExt cx="4992" cy="288"/>
          </a:xfrm>
        </p:grpSpPr>
        <p:sp>
          <p:nvSpPr>
            <p:cNvPr id="36911" name="Rectangle 138"/>
            <p:cNvSpPr>
              <a:spLocks noChangeArrowheads="1"/>
            </p:cNvSpPr>
            <p:nvPr/>
          </p:nvSpPr>
          <p:spPr bwMode="auto">
            <a:xfrm>
              <a:off x="3053" y="3830"/>
              <a:ext cx="907" cy="250"/>
            </a:xfrm>
            <a:prstGeom prst="rect">
              <a:avLst/>
            </a:prstGeom>
            <a:noFill/>
            <a:ln w="9525" algn="ctr">
              <a:noFill/>
              <a:miter lim="800000"/>
              <a:headEnd/>
              <a:tailEnd/>
            </a:ln>
          </p:spPr>
          <p:txBody>
            <a:bodyPr>
              <a:spAutoFit/>
            </a:bodyPr>
            <a:lstStyle/>
            <a:p>
              <a:pPr algn="r"/>
              <a:r>
                <a:rPr lang="en-US" altLang="zh-CN" sz="2000" b="1">
                  <a:solidFill>
                    <a:srgbClr val="333399"/>
                  </a:solidFill>
                </a:rPr>
                <a:t> </a:t>
              </a:r>
              <a:r>
                <a:rPr lang="en-US" altLang="zh-CN" sz="2000" b="1" i="0">
                  <a:solidFill>
                    <a:srgbClr val="333399"/>
                  </a:solidFill>
                  <a:sym typeface="Symbol" pitchFamily="18" charset="2"/>
                </a:rPr>
                <a:t> </a:t>
              </a:r>
              <a:r>
                <a:rPr lang="en-US" altLang="zh-CN" sz="2000" b="1">
                  <a:solidFill>
                    <a:srgbClr val="333399"/>
                  </a:solidFill>
                </a:rPr>
                <a:t> #</a:t>
              </a:r>
            </a:p>
          </p:txBody>
        </p:sp>
        <p:sp>
          <p:nvSpPr>
            <p:cNvPr id="36912" name="Rectangle 139"/>
            <p:cNvSpPr>
              <a:spLocks noChangeArrowheads="1"/>
            </p:cNvSpPr>
            <p:nvPr/>
          </p:nvSpPr>
          <p:spPr bwMode="auto">
            <a:xfrm>
              <a:off x="4045" y="3815"/>
              <a:ext cx="376" cy="250"/>
            </a:xfrm>
            <a:prstGeom prst="rect">
              <a:avLst/>
            </a:prstGeom>
            <a:noFill/>
            <a:ln w="9525" algn="ctr">
              <a:noFill/>
              <a:miter lim="800000"/>
              <a:headEnd/>
              <a:tailEnd/>
            </a:ln>
          </p:spPr>
          <p:txBody>
            <a:bodyPr>
              <a:spAutoFit/>
            </a:bodyPr>
            <a:lstStyle/>
            <a:p>
              <a:pPr algn="l"/>
              <a:r>
                <a:rPr lang="en-US" altLang="zh-CN" sz="2000">
                  <a:solidFill>
                    <a:srgbClr val="333399"/>
                  </a:solidFill>
                  <a:sym typeface="Symbol" pitchFamily="18" charset="2"/>
                </a:rPr>
                <a:t>acc</a:t>
              </a:r>
            </a:p>
          </p:txBody>
        </p:sp>
        <p:sp>
          <p:nvSpPr>
            <p:cNvPr id="36913" name="Rectangle 158"/>
            <p:cNvSpPr>
              <a:spLocks noChangeArrowheads="1"/>
            </p:cNvSpPr>
            <p:nvPr/>
          </p:nvSpPr>
          <p:spPr bwMode="auto">
            <a:xfrm>
              <a:off x="384" y="3792"/>
              <a:ext cx="2689" cy="250"/>
            </a:xfrm>
            <a:prstGeom prst="rect">
              <a:avLst/>
            </a:prstGeom>
            <a:noFill/>
            <a:ln w="9525" algn="ctr">
              <a:noFill/>
              <a:miter lim="800000"/>
              <a:headEnd/>
              <a:tailEnd/>
            </a:ln>
          </p:spPr>
          <p:txBody>
            <a:bodyPr>
              <a:spAutoFit/>
            </a:bodyPr>
            <a:lstStyle/>
            <a:p>
              <a:pPr algn="l"/>
              <a:r>
                <a:rPr kumimoji="0" lang="en-US" altLang="zh-CN" sz="2000" i="0" u="sng">
                  <a:solidFill>
                    <a:srgbClr val="333399"/>
                  </a:solidFill>
                  <a:sym typeface="Symbol" pitchFamily="18" charset="2"/>
                </a:rPr>
                <a:t>0 # </a:t>
              </a:r>
              <a:r>
                <a:rPr kumimoji="0" lang="en-US" altLang="zh-CN" sz="2000" i="0">
                  <a:solidFill>
                    <a:srgbClr val="333399"/>
                  </a:solidFill>
                  <a:sym typeface="Symbol" pitchFamily="18" charset="2"/>
                </a:rPr>
                <a:t> </a:t>
              </a:r>
              <a:r>
                <a:rPr kumimoji="0" lang="en-US" altLang="zh-CN" sz="2000" i="0" u="sng">
                  <a:solidFill>
                    <a:srgbClr val="333399"/>
                  </a:solidFill>
                  <a:sym typeface="Symbol" pitchFamily="18" charset="2"/>
                </a:rPr>
                <a:t>1 </a:t>
              </a:r>
              <a:r>
                <a:rPr kumimoji="0" lang="en-US" altLang="zh-CN" sz="2000" u="sng">
                  <a:solidFill>
                    <a:srgbClr val="333399"/>
                  </a:solidFill>
                  <a:sym typeface="Symbol" pitchFamily="18" charset="2"/>
                </a:rPr>
                <a:t>E 17</a:t>
              </a:r>
              <a:endParaRPr kumimoji="0" lang="en-US" altLang="zh-CN" sz="2000">
                <a:solidFill>
                  <a:srgbClr val="333399"/>
                </a:solidFill>
                <a:sym typeface="Symbol" pitchFamily="18" charset="2"/>
              </a:endParaRPr>
            </a:p>
          </p:txBody>
        </p:sp>
        <p:sp>
          <p:nvSpPr>
            <p:cNvPr id="36914" name="Rectangle 177"/>
            <p:cNvSpPr>
              <a:spLocks noChangeArrowheads="1"/>
            </p:cNvSpPr>
            <p:nvPr/>
          </p:nvSpPr>
          <p:spPr bwMode="auto">
            <a:xfrm>
              <a:off x="4538" y="3849"/>
              <a:ext cx="838" cy="231"/>
            </a:xfrm>
            <a:prstGeom prst="rect">
              <a:avLst/>
            </a:prstGeom>
            <a:noFill/>
            <a:ln w="9525" algn="ctr">
              <a:noFill/>
              <a:miter lim="800000"/>
              <a:headEnd/>
              <a:tailEnd/>
            </a:ln>
          </p:spPr>
          <p:txBody>
            <a:bodyPr>
              <a:spAutoFit/>
            </a:bodyPr>
            <a:lstStyle/>
            <a:p>
              <a:pPr algn="l"/>
              <a:r>
                <a:rPr lang="en-US" altLang="zh-CN" sz="1800">
                  <a:solidFill>
                    <a:srgbClr val="333399"/>
                  </a:solidFill>
                  <a:sym typeface="Symbol" pitchFamily="18" charset="2"/>
                </a:rPr>
                <a:t>p</a:t>
              </a:r>
              <a:r>
                <a:rPr lang="en-US" altLang="zh-CN" sz="1800">
                  <a:solidFill>
                    <a:srgbClr val="333399"/>
                  </a:solidFill>
                </a:rPr>
                <a:t>rint(E</a:t>
              </a:r>
              <a:r>
                <a:rPr lang="en-US" altLang="zh-CN" sz="1800" b="1">
                  <a:solidFill>
                    <a:srgbClr val="333399"/>
                  </a:solidFill>
                </a:rPr>
                <a:t>.</a:t>
              </a:r>
              <a:r>
                <a:rPr lang="en-US" altLang="zh-CN" sz="1800">
                  <a:solidFill>
                    <a:srgbClr val="333399"/>
                  </a:solidFill>
                </a:rPr>
                <a:t>val)</a:t>
              </a:r>
            </a:p>
          </p:txBody>
        </p:sp>
      </p:grpSp>
      <p:grpSp>
        <p:nvGrpSpPr>
          <p:cNvPr id="12" name="Group 189"/>
          <p:cNvGrpSpPr>
            <a:grpSpLocks/>
          </p:cNvGrpSpPr>
          <p:nvPr/>
        </p:nvGrpSpPr>
        <p:grpSpPr bwMode="auto">
          <a:xfrm>
            <a:off x="609600" y="4038600"/>
            <a:ext cx="8305800" cy="400050"/>
            <a:chOff x="384" y="2544"/>
            <a:chExt cx="5232" cy="252"/>
          </a:xfrm>
        </p:grpSpPr>
        <p:sp>
          <p:nvSpPr>
            <p:cNvPr id="36907" name="Rectangle 114"/>
            <p:cNvSpPr>
              <a:spLocks noChangeArrowheads="1"/>
            </p:cNvSpPr>
            <p:nvPr/>
          </p:nvSpPr>
          <p:spPr bwMode="auto">
            <a:xfrm>
              <a:off x="3053" y="2546"/>
              <a:ext cx="907" cy="250"/>
            </a:xfrm>
            <a:prstGeom prst="rect">
              <a:avLst/>
            </a:prstGeom>
            <a:noFill/>
            <a:ln w="9525" algn="ctr">
              <a:noFill/>
              <a:miter lim="800000"/>
              <a:headEnd/>
              <a:tailEnd/>
            </a:ln>
          </p:spPr>
          <p:txBody>
            <a:bodyPr>
              <a:spAutoFit/>
            </a:bodyPr>
            <a:lstStyle/>
            <a:p>
              <a:pPr algn="r"/>
              <a:r>
                <a:rPr lang="en-US" altLang="zh-CN" sz="2000" b="1">
                  <a:solidFill>
                    <a:srgbClr val="333399"/>
                  </a:solidFill>
                </a:rPr>
                <a:t> </a:t>
              </a:r>
              <a:r>
                <a:rPr lang="en-US" altLang="zh-CN" sz="2000" b="1" i="0">
                  <a:solidFill>
                    <a:srgbClr val="333399"/>
                  </a:solidFill>
                  <a:sym typeface="Symbol" pitchFamily="18" charset="2"/>
                </a:rPr>
                <a:t> </a:t>
              </a:r>
              <a:r>
                <a:rPr lang="en-US" altLang="zh-CN" sz="2000" b="1">
                  <a:solidFill>
                    <a:srgbClr val="333399"/>
                  </a:solidFill>
                </a:rPr>
                <a:t>5 #</a:t>
              </a:r>
            </a:p>
          </p:txBody>
        </p:sp>
        <p:sp>
          <p:nvSpPr>
            <p:cNvPr id="36908" name="Rectangle 115"/>
            <p:cNvSpPr>
              <a:spLocks noChangeArrowheads="1"/>
            </p:cNvSpPr>
            <p:nvPr/>
          </p:nvSpPr>
          <p:spPr bwMode="auto">
            <a:xfrm>
              <a:off x="4101" y="2546"/>
              <a:ext cx="280" cy="250"/>
            </a:xfrm>
            <a:prstGeom prst="rect">
              <a:avLst/>
            </a:prstGeom>
            <a:noFill/>
            <a:ln w="9525" algn="ctr">
              <a:noFill/>
              <a:miter lim="800000"/>
              <a:headEnd/>
              <a:tailEnd/>
            </a:ln>
          </p:spPr>
          <p:txBody>
            <a:bodyPr>
              <a:spAutoFit/>
            </a:bodyPr>
            <a:lstStyle/>
            <a:p>
              <a:pPr algn="l"/>
              <a:r>
                <a:rPr lang="en-US" altLang="zh-CN" sz="2000">
                  <a:solidFill>
                    <a:srgbClr val="333399"/>
                  </a:solidFill>
                </a:rPr>
                <a:t>r6</a:t>
              </a:r>
            </a:p>
          </p:txBody>
        </p:sp>
        <p:sp>
          <p:nvSpPr>
            <p:cNvPr id="36909" name="Rectangle 150"/>
            <p:cNvSpPr>
              <a:spLocks noChangeArrowheads="1"/>
            </p:cNvSpPr>
            <p:nvPr/>
          </p:nvSpPr>
          <p:spPr bwMode="auto">
            <a:xfrm>
              <a:off x="384" y="2544"/>
              <a:ext cx="2689" cy="250"/>
            </a:xfrm>
            <a:prstGeom prst="rect">
              <a:avLst/>
            </a:prstGeom>
            <a:noFill/>
            <a:ln w="9525" algn="ctr">
              <a:noFill/>
              <a:miter lim="800000"/>
              <a:headEnd/>
              <a:tailEnd/>
            </a:ln>
          </p:spPr>
          <p:txBody>
            <a:bodyPr>
              <a:spAutoFit/>
            </a:bodyPr>
            <a:lstStyle/>
            <a:p>
              <a:pPr algn="l"/>
              <a:r>
                <a:rPr kumimoji="0" lang="en-US" altLang="zh-CN" sz="2000" i="0" u="sng">
                  <a:solidFill>
                    <a:srgbClr val="333399"/>
                  </a:solidFill>
                  <a:sym typeface="Symbol" pitchFamily="18" charset="2"/>
                </a:rPr>
                <a:t>0 # </a:t>
              </a:r>
              <a:r>
                <a:rPr kumimoji="0" lang="en-US" altLang="zh-CN" sz="2000" i="0">
                  <a:solidFill>
                    <a:srgbClr val="333399"/>
                  </a:solidFill>
                  <a:sym typeface="Symbol" pitchFamily="18" charset="2"/>
                </a:rPr>
                <a:t> </a:t>
              </a:r>
              <a:r>
                <a:rPr kumimoji="0" lang="en-US" altLang="zh-CN" sz="2000" i="0" u="sng">
                  <a:solidFill>
                    <a:srgbClr val="333399"/>
                  </a:solidFill>
                  <a:sym typeface="Symbol" pitchFamily="18" charset="2"/>
                </a:rPr>
                <a:t>1 </a:t>
              </a:r>
              <a:r>
                <a:rPr kumimoji="0" lang="en-US" altLang="zh-CN" sz="2000" u="sng">
                  <a:solidFill>
                    <a:srgbClr val="333399"/>
                  </a:solidFill>
                  <a:sym typeface="Symbol" pitchFamily="18" charset="2"/>
                </a:rPr>
                <a:t>E 2</a:t>
              </a:r>
              <a:r>
                <a:rPr kumimoji="0" lang="en-US" altLang="zh-CN" sz="2000">
                  <a:solidFill>
                    <a:srgbClr val="333399"/>
                  </a:solidFill>
                  <a:sym typeface="Symbol" pitchFamily="18" charset="2"/>
                </a:rPr>
                <a:t> </a:t>
              </a:r>
              <a:r>
                <a:rPr kumimoji="0" lang="en-US" altLang="zh-CN" sz="2000" i="0" u="sng">
                  <a:solidFill>
                    <a:srgbClr val="333399"/>
                  </a:solidFill>
                  <a:sym typeface="Symbol" pitchFamily="18" charset="2"/>
                </a:rPr>
                <a:t>6 +</a:t>
              </a:r>
              <a:r>
                <a:rPr kumimoji="0" lang="en-US" altLang="zh-CN" sz="2000" u="sng">
                  <a:solidFill>
                    <a:srgbClr val="333399"/>
                  </a:solidFill>
                  <a:sym typeface="Symbol" pitchFamily="18" charset="2"/>
                </a:rPr>
                <a:t> </a:t>
              </a:r>
              <a:r>
                <a:rPr kumimoji="0" lang="en-US" altLang="zh-CN" sz="2000" i="0" u="sng">
                  <a:solidFill>
                    <a:srgbClr val="333399"/>
                  </a:solidFill>
                  <a:sym typeface="Symbol" pitchFamily="18" charset="2"/>
                </a:rPr>
                <a:t></a:t>
              </a:r>
              <a:r>
                <a:rPr kumimoji="0" lang="en-US" altLang="zh-CN" sz="2000">
                  <a:solidFill>
                    <a:srgbClr val="333399"/>
                  </a:solidFill>
                  <a:sym typeface="Symbol" pitchFamily="18" charset="2"/>
                </a:rPr>
                <a:t> </a:t>
              </a:r>
              <a:r>
                <a:rPr kumimoji="0" lang="en-US" altLang="zh-CN" sz="2000" i="0" u="sng">
                  <a:solidFill>
                    <a:srgbClr val="333399"/>
                  </a:solidFill>
                  <a:sym typeface="Symbol" pitchFamily="18" charset="2"/>
                </a:rPr>
                <a:t>5 </a:t>
              </a:r>
              <a:r>
                <a:rPr kumimoji="0" lang="en-US" altLang="zh-CN" sz="2000" u="sng">
                  <a:solidFill>
                    <a:srgbClr val="333399"/>
                  </a:solidFill>
                  <a:sym typeface="Symbol" pitchFamily="18" charset="2"/>
                </a:rPr>
                <a:t>3 3</a:t>
              </a:r>
              <a:r>
                <a:rPr kumimoji="0" lang="en-US" altLang="zh-CN" sz="2000">
                  <a:solidFill>
                    <a:srgbClr val="333399"/>
                  </a:solidFill>
                  <a:sym typeface="Symbol" pitchFamily="18" charset="2"/>
                </a:rPr>
                <a:t> </a:t>
              </a:r>
            </a:p>
          </p:txBody>
        </p:sp>
        <p:sp>
          <p:nvSpPr>
            <p:cNvPr id="36910" name="Rectangle 179"/>
            <p:cNvSpPr>
              <a:spLocks noChangeArrowheads="1"/>
            </p:cNvSpPr>
            <p:nvPr/>
          </p:nvSpPr>
          <p:spPr bwMode="auto">
            <a:xfrm>
              <a:off x="4464" y="2544"/>
              <a:ext cx="1152" cy="231"/>
            </a:xfrm>
            <a:prstGeom prst="rect">
              <a:avLst/>
            </a:prstGeom>
            <a:noFill/>
            <a:ln w="9525" algn="ctr">
              <a:noFill/>
              <a:miter lim="800000"/>
              <a:headEnd/>
              <a:tailEnd/>
            </a:ln>
          </p:spPr>
          <p:txBody>
            <a:bodyPr>
              <a:spAutoFit/>
            </a:bodyPr>
            <a:lstStyle/>
            <a:p>
              <a:pPr algn="l"/>
              <a:r>
                <a:rPr lang="en-US" altLang="zh-CN" sz="1800">
                  <a:solidFill>
                    <a:srgbClr val="333399"/>
                  </a:solidFill>
                  <a:sym typeface="Symbol" pitchFamily="18" charset="2"/>
                </a:rPr>
                <a:t>F</a:t>
              </a:r>
              <a:r>
                <a:rPr lang="en-US" altLang="zh-CN" sz="1800" b="1">
                  <a:solidFill>
                    <a:srgbClr val="333399"/>
                  </a:solidFill>
                </a:rPr>
                <a:t>.</a:t>
              </a:r>
              <a:r>
                <a:rPr lang="en-US" altLang="zh-CN" sz="1800">
                  <a:solidFill>
                    <a:srgbClr val="333399"/>
                  </a:solidFill>
                </a:rPr>
                <a:t>val</a:t>
              </a:r>
              <a:r>
                <a:rPr lang="en-US" altLang="zh-CN" sz="1800">
                  <a:solidFill>
                    <a:srgbClr val="333399"/>
                  </a:solidFill>
                  <a:sym typeface="Symbol" pitchFamily="18" charset="2"/>
                </a:rPr>
                <a:t> </a:t>
              </a:r>
              <a:r>
                <a:rPr lang="en-US" altLang="zh-CN" sz="1800" i="0">
                  <a:solidFill>
                    <a:srgbClr val="333399"/>
                  </a:solidFill>
                  <a:sym typeface="Symbol" pitchFamily="18" charset="2"/>
                </a:rPr>
                <a:t>:=</a:t>
              </a:r>
              <a:r>
                <a:rPr lang="en-US" altLang="zh-CN" sz="1800">
                  <a:solidFill>
                    <a:srgbClr val="333399"/>
                  </a:solidFill>
                  <a:sym typeface="Symbol" pitchFamily="18" charset="2"/>
                </a:rPr>
                <a:t> d</a:t>
              </a:r>
              <a:r>
                <a:rPr lang="en-US" altLang="zh-CN" sz="1800" b="1">
                  <a:solidFill>
                    <a:srgbClr val="333399"/>
                  </a:solidFill>
                </a:rPr>
                <a:t>.</a:t>
              </a:r>
              <a:r>
                <a:rPr lang="en-US" altLang="zh-CN" sz="1800">
                  <a:solidFill>
                    <a:srgbClr val="333399"/>
                  </a:solidFill>
                </a:rPr>
                <a:t>lexval</a:t>
              </a:r>
            </a:p>
          </p:txBody>
        </p:sp>
      </p:grpSp>
      <p:grpSp>
        <p:nvGrpSpPr>
          <p:cNvPr id="13" name="Group 190"/>
          <p:cNvGrpSpPr>
            <a:grpSpLocks/>
          </p:cNvGrpSpPr>
          <p:nvPr/>
        </p:nvGrpSpPr>
        <p:grpSpPr bwMode="auto">
          <a:xfrm>
            <a:off x="609600" y="4327525"/>
            <a:ext cx="8001000" cy="398463"/>
            <a:chOff x="384" y="2726"/>
            <a:chExt cx="5040" cy="251"/>
          </a:xfrm>
        </p:grpSpPr>
        <p:sp>
          <p:nvSpPr>
            <p:cNvPr id="36903" name="Rectangle 118"/>
            <p:cNvSpPr>
              <a:spLocks noChangeArrowheads="1"/>
            </p:cNvSpPr>
            <p:nvPr/>
          </p:nvSpPr>
          <p:spPr bwMode="auto">
            <a:xfrm>
              <a:off x="3053" y="2727"/>
              <a:ext cx="907" cy="250"/>
            </a:xfrm>
            <a:prstGeom prst="rect">
              <a:avLst/>
            </a:prstGeom>
            <a:noFill/>
            <a:ln w="9525" algn="ctr">
              <a:noFill/>
              <a:miter lim="800000"/>
              <a:headEnd/>
              <a:tailEnd/>
            </a:ln>
          </p:spPr>
          <p:txBody>
            <a:bodyPr>
              <a:spAutoFit/>
            </a:bodyPr>
            <a:lstStyle/>
            <a:p>
              <a:pPr algn="r"/>
              <a:r>
                <a:rPr lang="en-US" altLang="zh-CN" sz="2000" b="1">
                  <a:solidFill>
                    <a:srgbClr val="333399"/>
                  </a:solidFill>
                </a:rPr>
                <a:t> </a:t>
              </a:r>
              <a:r>
                <a:rPr lang="en-US" altLang="zh-CN" sz="2000" b="1" i="0">
                  <a:solidFill>
                    <a:srgbClr val="333399"/>
                  </a:solidFill>
                  <a:sym typeface="Symbol" pitchFamily="18" charset="2"/>
                </a:rPr>
                <a:t> </a:t>
              </a:r>
              <a:r>
                <a:rPr lang="en-US" altLang="zh-CN" sz="2000" b="1">
                  <a:solidFill>
                    <a:srgbClr val="333399"/>
                  </a:solidFill>
                </a:rPr>
                <a:t>5 #</a:t>
              </a:r>
            </a:p>
          </p:txBody>
        </p:sp>
        <p:sp>
          <p:nvSpPr>
            <p:cNvPr id="36904" name="Rectangle 119"/>
            <p:cNvSpPr>
              <a:spLocks noChangeArrowheads="1"/>
            </p:cNvSpPr>
            <p:nvPr/>
          </p:nvSpPr>
          <p:spPr bwMode="auto">
            <a:xfrm>
              <a:off x="4101" y="2727"/>
              <a:ext cx="280" cy="250"/>
            </a:xfrm>
            <a:prstGeom prst="rect">
              <a:avLst/>
            </a:prstGeom>
            <a:noFill/>
            <a:ln w="9525" algn="ctr">
              <a:noFill/>
              <a:miter lim="800000"/>
              <a:headEnd/>
              <a:tailEnd/>
            </a:ln>
          </p:spPr>
          <p:txBody>
            <a:bodyPr>
              <a:spAutoFit/>
            </a:bodyPr>
            <a:lstStyle/>
            <a:p>
              <a:pPr algn="l"/>
              <a:r>
                <a:rPr lang="en-US" altLang="zh-CN" sz="2000">
                  <a:solidFill>
                    <a:srgbClr val="333399"/>
                  </a:solidFill>
                </a:rPr>
                <a:t>r4</a:t>
              </a:r>
            </a:p>
          </p:txBody>
        </p:sp>
        <p:sp>
          <p:nvSpPr>
            <p:cNvPr id="36905" name="Rectangle 151"/>
            <p:cNvSpPr>
              <a:spLocks noChangeArrowheads="1"/>
            </p:cNvSpPr>
            <p:nvPr/>
          </p:nvSpPr>
          <p:spPr bwMode="auto">
            <a:xfrm>
              <a:off x="384" y="2726"/>
              <a:ext cx="2689" cy="250"/>
            </a:xfrm>
            <a:prstGeom prst="rect">
              <a:avLst/>
            </a:prstGeom>
            <a:noFill/>
            <a:ln w="9525" algn="ctr">
              <a:noFill/>
              <a:miter lim="800000"/>
              <a:headEnd/>
              <a:tailEnd/>
            </a:ln>
          </p:spPr>
          <p:txBody>
            <a:bodyPr>
              <a:spAutoFit/>
            </a:bodyPr>
            <a:lstStyle/>
            <a:p>
              <a:pPr algn="l"/>
              <a:r>
                <a:rPr kumimoji="0" lang="en-US" altLang="zh-CN" sz="2000" i="0" u="sng">
                  <a:solidFill>
                    <a:srgbClr val="333399"/>
                  </a:solidFill>
                  <a:sym typeface="Symbol" pitchFamily="18" charset="2"/>
                </a:rPr>
                <a:t>0 # </a:t>
              </a:r>
              <a:r>
                <a:rPr kumimoji="0" lang="en-US" altLang="zh-CN" sz="2000" i="0">
                  <a:solidFill>
                    <a:srgbClr val="333399"/>
                  </a:solidFill>
                  <a:sym typeface="Symbol" pitchFamily="18" charset="2"/>
                </a:rPr>
                <a:t> </a:t>
              </a:r>
              <a:r>
                <a:rPr kumimoji="0" lang="en-US" altLang="zh-CN" sz="2000" i="0" u="sng">
                  <a:solidFill>
                    <a:srgbClr val="333399"/>
                  </a:solidFill>
                  <a:sym typeface="Symbol" pitchFamily="18" charset="2"/>
                </a:rPr>
                <a:t>1 </a:t>
              </a:r>
              <a:r>
                <a:rPr kumimoji="0" lang="en-US" altLang="zh-CN" sz="2000" u="sng">
                  <a:solidFill>
                    <a:srgbClr val="333399"/>
                  </a:solidFill>
                  <a:sym typeface="Symbol" pitchFamily="18" charset="2"/>
                </a:rPr>
                <a:t>E 2</a:t>
              </a:r>
              <a:r>
                <a:rPr kumimoji="0" lang="en-US" altLang="zh-CN" sz="2000">
                  <a:solidFill>
                    <a:srgbClr val="333399"/>
                  </a:solidFill>
                  <a:sym typeface="Symbol" pitchFamily="18" charset="2"/>
                </a:rPr>
                <a:t> </a:t>
              </a:r>
              <a:r>
                <a:rPr kumimoji="0" lang="en-US" altLang="zh-CN" sz="2000" i="0" u="sng">
                  <a:solidFill>
                    <a:srgbClr val="333399"/>
                  </a:solidFill>
                  <a:sym typeface="Symbol" pitchFamily="18" charset="2"/>
                </a:rPr>
                <a:t>6 +</a:t>
              </a:r>
              <a:r>
                <a:rPr kumimoji="0" lang="en-US" altLang="zh-CN" sz="2000" u="sng">
                  <a:solidFill>
                    <a:srgbClr val="333399"/>
                  </a:solidFill>
                  <a:sym typeface="Symbol" pitchFamily="18" charset="2"/>
                </a:rPr>
                <a:t> </a:t>
              </a:r>
              <a:r>
                <a:rPr kumimoji="0" lang="en-US" altLang="zh-CN" sz="2000" i="0" u="sng">
                  <a:solidFill>
                    <a:srgbClr val="333399"/>
                  </a:solidFill>
                  <a:sym typeface="Symbol" pitchFamily="18" charset="2"/>
                </a:rPr>
                <a:t></a:t>
              </a:r>
              <a:r>
                <a:rPr kumimoji="0" lang="en-US" altLang="zh-CN" sz="2000">
                  <a:solidFill>
                    <a:srgbClr val="333399"/>
                  </a:solidFill>
                  <a:sym typeface="Symbol" pitchFamily="18" charset="2"/>
                </a:rPr>
                <a:t> </a:t>
              </a:r>
              <a:r>
                <a:rPr kumimoji="0" lang="en-US" altLang="zh-CN" sz="2000" i="0" u="sng">
                  <a:solidFill>
                    <a:srgbClr val="333399"/>
                  </a:solidFill>
                  <a:sym typeface="Symbol" pitchFamily="18" charset="2"/>
                </a:rPr>
                <a:t>3 </a:t>
              </a:r>
              <a:r>
                <a:rPr kumimoji="0" lang="en-US" altLang="zh-CN" sz="2000" u="sng">
                  <a:solidFill>
                    <a:srgbClr val="333399"/>
                  </a:solidFill>
                  <a:sym typeface="Symbol" pitchFamily="18" charset="2"/>
                </a:rPr>
                <a:t>F</a:t>
              </a:r>
              <a:r>
                <a:rPr kumimoji="0" lang="en-US" altLang="zh-CN" sz="2000" i="0" u="sng">
                  <a:solidFill>
                    <a:srgbClr val="333399"/>
                  </a:solidFill>
                  <a:sym typeface="Symbol" pitchFamily="18" charset="2"/>
                </a:rPr>
                <a:t> </a:t>
              </a:r>
              <a:r>
                <a:rPr kumimoji="0" lang="en-US" altLang="zh-CN" sz="2000" u="sng">
                  <a:solidFill>
                    <a:srgbClr val="333399"/>
                  </a:solidFill>
                  <a:sym typeface="Symbol" pitchFamily="18" charset="2"/>
                </a:rPr>
                <a:t>3</a:t>
              </a:r>
              <a:r>
                <a:rPr kumimoji="0" lang="en-US" altLang="zh-CN" sz="2000">
                  <a:solidFill>
                    <a:srgbClr val="333399"/>
                  </a:solidFill>
                  <a:sym typeface="Symbol" pitchFamily="18" charset="2"/>
                </a:rPr>
                <a:t> </a:t>
              </a:r>
            </a:p>
          </p:txBody>
        </p:sp>
        <p:sp>
          <p:nvSpPr>
            <p:cNvPr id="36906" name="Rectangle 180"/>
            <p:cNvSpPr>
              <a:spLocks noChangeArrowheads="1"/>
            </p:cNvSpPr>
            <p:nvPr/>
          </p:nvSpPr>
          <p:spPr bwMode="auto">
            <a:xfrm>
              <a:off x="4450" y="2745"/>
              <a:ext cx="974" cy="231"/>
            </a:xfrm>
            <a:prstGeom prst="rect">
              <a:avLst/>
            </a:prstGeom>
            <a:noFill/>
            <a:ln w="9525" algn="ctr">
              <a:noFill/>
              <a:miter lim="800000"/>
              <a:headEnd/>
              <a:tailEnd/>
            </a:ln>
          </p:spPr>
          <p:txBody>
            <a:bodyPr>
              <a:spAutoFit/>
            </a:bodyPr>
            <a:lstStyle/>
            <a:p>
              <a:pPr algn="l"/>
              <a:r>
                <a:rPr lang="en-US" altLang="zh-CN" sz="1800">
                  <a:solidFill>
                    <a:srgbClr val="333399"/>
                  </a:solidFill>
                  <a:sym typeface="Symbol" pitchFamily="18" charset="2"/>
                </a:rPr>
                <a:t>T</a:t>
              </a:r>
              <a:r>
                <a:rPr lang="en-US" altLang="zh-CN" sz="1800" b="1">
                  <a:solidFill>
                    <a:srgbClr val="333399"/>
                  </a:solidFill>
                </a:rPr>
                <a:t>.</a:t>
              </a:r>
              <a:r>
                <a:rPr lang="en-US" altLang="zh-CN" sz="1800">
                  <a:solidFill>
                    <a:srgbClr val="333399"/>
                  </a:solidFill>
                </a:rPr>
                <a:t>val</a:t>
              </a:r>
              <a:r>
                <a:rPr lang="en-US" altLang="zh-CN" sz="1800">
                  <a:solidFill>
                    <a:srgbClr val="333399"/>
                  </a:solidFill>
                  <a:sym typeface="Symbol" pitchFamily="18" charset="2"/>
                </a:rPr>
                <a:t> </a:t>
              </a:r>
              <a:r>
                <a:rPr lang="en-US" altLang="zh-CN" sz="1800" i="0">
                  <a:solidFill>
                    <a:srgbClr val="333399"/>
                  </a:solidFill>
                  <a:sym typeface="Symbol" pitchFamily="18" charset="2"/>
                </a:rPr>
                <a:t>:=</a:t>
              </a:r>
              <a:r>
                <a:rPr lang="en-US" altLang="zh-CN" sz="1800">
                  <a:solidFill>
                    <a:srgbClr val="333399"/>
                  </a:solidFill>
                  <a:sym typeface="Symbol" pitchFamily="18" charset="2"/>
                </a:rPr>
                <a:t> F</a:t>
              </a:r>
              <a:r>
                <a:rPr lang="en-US" altLang="zh-CN" sz="1800" b="1">
                  <a:solidFill>
                    <a:srgbClr val="333399"/>
                  </a:solidFill>
                </a:rPr>
                <a:t>.</a:t>
              </a:r>
              <a:r>
                <a:rPr lang="en-US" altLang="zh-CN" sz="1800">
                  <a:solidFill>
                    <a:srgbClr val="333399"/>
                  </a:solidFill>
                </a:rPr>
                <a:t>val</a:t>
              </a:r>
            </a:p>
          </p:txBody>
        </p:sp>
      </p:grpSp>
      <p:grpSp>
        <p:nvGrpSpPr>
          <p:cNvPr id="14" name="Group 193"/>
          <p:cNvGrpSpPr>
            <a:grpSpLocks/>
          </p:cNvGrpSpPr>
          <p:nvPr/>
        </p:nvGrpSpPr>
        <p:grpSpPr bwMode="auto">
          <a:xfrm>
            <a:off x="609600" y="5165725"/>
            <a:ext cx="8305800" cy="423863"/>
            <a:chOff x="384" y="3254"/>
            <a:chExt cx="5232" cy="267"/>
          </a:xfrm>
        </p:grpSpPr>
        <p:sp>
          <p:nvSpPr>
            <p:cNvPr id="36899" name="Rectangle 130"/>
            <p:cNvSpPr>
              <a:spLocks noChangeArrowheads="1"/>
            </p:cNvSpPr>
            <p:nvPr/>
          </p:nvSpPr>
          <p:spPr bwMode="auto">
            <a:xfrm>
              <a:off x="3053" y="3271"/>
              <a:ext cx="907" cy="250"/>
            </a:xfrm>
            <a:prstGeom prst="rect">
              <a:avLst/>
            </a:prstGeom>
            <a:noFill/>
            <a:ln w="9525" algn="ctr">
              <a:noFill/>
              <a:miter lim="800000"/>
              <a:headEnd/>
              <a:tailEnd/>
            </a:ln>
          </p:spPr>
          <p:txBody>
            <a:bodyPr>
              <a:spAutoFit/>
            </a:bodyPr>
            <a:lstStyle/>
            <a:p>
              <a:pPr algn="r"/>
              <a:r>
                <a:rPr lang="en-US" altLang="zh-CN" sz="2000" b="1">
                  <a:solidFill>
                    <a:srgbClr val="333399"/>
                  </a:solidFill>
                </a:rPr>
                <a:t> </a:t>
              </a:r>
              <a:r>
                <a:rPr lang="en-US" altLang="zh-CN" sz="2000" b="1" i="0">
                  <a:solidFill>
                    <a:srgbClr val="333399"/>
                  </a:solidFill>
                  <a:sym typeface="Symbol" pitchFamily="18" charset="2"/>
                </a:rPr>
                <a:t> </a:t>
              </a:r>
              <a:r>
                <a:rPr lang="en-US" altLang="zh-CN" sz="2000" b="1">
                  <a:solidFill>
                    <a:srgbClr val="333399"/>
                  </a:solidFill>
                </a:rPr>
                <a:t> #</a:t>
              </a:r>
            </a:p>
          </p:txBody>
        </p:sp>
        <p:sp>
          <p:nvSpPr>
            <p:cNvPr id="36900" name="Rectangle 131"/>
            <p:cNvSpPr>
              <a:spLocks noChangeArrowheads="1"/>
            </p:cNvSpPr>
            <p:nvPr/>
          </p:nvSpPr>
          <p:spPr bwMode="auto">
            <a:xfrm>
              <a:off x="4101" y="3271"/>
              <a:ext cx="280" cy="250"/>
            </a:xfrm>
            <a:prstGeom prst="rect">
              <a:avLst/>
            </a:prstGeom>
            <a:noFill/>
            <a:ln w="9525" algn="ctr">
              <a:noFill/>
              <a:miter lim="800000"/>
              <a:headEnd/>
              <a:tailEnd/>
            </a:ln>
          </p:spPr>
          <p:txBody>
            <a:bodyPr>
              <a:spAutoFit/>
            </a:bodyPr>
            <a:lstStyle/>
            <a:p>
              <a:pPr algn="l"/>
              <a:r>
                <a:rPr lang="en-US" altLang="zh-CN" sz="2000">
                  <a:solidFill>
                    <a:srgbClr val="333399"/>
                  </a:solidFill>
                </a:rPr>
                <a:t>r6</a:t>
              </a:r>
            </a:p>
          </p:txBody>
        </p:sp>
        <p:sp>
          <p:nvSpPr>
            <p:cNvPr id="36901" name="Rectangle 154"/>
            <p:cNvSpPr>
              <a:spLocks noChangeArrowheads="1"/>
            </p:cNvSpPr>
            <p:nvPr/>
          </p:nvSpPr>
          <p:spPr bwMode="auto">
            <a:xfrm>
              <a:off x="384" y="3254"/>
              <a:ext cx="2689" cy="250"/>
            </a:xfrm>
            <a:prstGeom prst="rect">
              <a:avLst/>
            </a:prstGeom>
            <a:noFill/>
            <a:ln w="9525" algn="ctr">
              <a:noFill/>
              <a:miter lim="800000"/>
              <a:headEnd/>
              <a:tailEnd/>
            </a:ln>
          </p:spPr>
          <p:txBody>
            <a:bodyPr>
              <a:spAutoFit/>
            </a:bodyPr>
            <a:lstStyle/>
            <a:p>
              <a:pPr algn="l"/>
              <a:r>
                <a:rPr kumimoji="0" lang="en-US" altLang="zh-CN" sz="2000" i="0" u="sng">
                  <a:solidFill>
                    <a:srgbClr val="333399"/>
                  </a:solidFill>
                  <a:sym typeface="Symbol" pitchFamily="18" charset="2"/>
                </a:rPr>
                <a:t>0 # </a:t>
              </a:r>
              <a:r>
                <a:rPr kumimoji="0" lang="en-US" altLang="zh-CN" sz="2000" i="0">
                  <a:solidFill>
                    <a:srgbClr val="333399"/>
                  </a:solidFill>
                  <a:sym typeface="Symbol" pitchFamily="18" charset="2"/>
                </a:rPr>
                <a:t> </a:t>
              </a:r>
              <a:r>
                <a:rPr kumimoji="0" lang="en-US" altLang="zh-CN" sz="2000" i="0" u="sng">
                  <a:solidFill>
                    <a:srgbClr val="333399"/>
                  </a:solidFill>
                  <a:sym typeface="Symbol" pitchFamily="18" charset="2"/>
                </a:rPr>
                <a:t>1 </a:t>
              </a:r>
              <a:r>
                <a:rPr kumimoji="0" lang="en-US" altLang="zh-CN" sz="2000" u="sng">
                  <a:solidFill>
                    <a:srgbClr val="333399"/>
                  </a:solidFill>
                  <a:sym typeface="Symbol" pitchFamily="18" charset="2"/>
                </a:rPr>
                <a:t>E 2</a:t>
              </a:r>
              <a:r>
                <a:rPr kumimoji="0" lang="en-US" altLang="zh-CN" sz="2000">
                  <a:solidFill>
                    <a:srgbClr val="333399"/>
                  </a:solidFill>
                  <a:sym typeface="Symbol" pitchFamily="18" charset="2"/>
                </a:rPr>
                <a:t> </a:t>
              </a:r>
              <a:r>
                <a:rPr kumimoji="0" lang="en-US" altLang="zh-CN" sz="2000" i="0" u="sng">
                  <a:solidFill>
                    <a:srgbClr val="333399"/>
                  </a:solidFill>
                  <a:sym typeface="Symbol" pitchFamily="18" charset="2"/>
                </a:rPr>
                <a:t>6 +</a:t>
              </a:r>
              <a:r>
                <a:rPr kumimoji="0" lang="en-US" altLang="zh-CN" sz="2000" u="sng">
                  <a:solidFill>
                    <a:srgbClr val="333399"/>
                  </a:solidFill>
                  <a:sym typeface="Symbol" pitchFamily="18" charset="2"/>
                </a:rPr>
                <a:t> </a:t>
              </a:r>
              <a:r>
                <a:rPr kumimoji="0" lang="en-US" altLang="zh-CN" sz="2000" i="0" u="sng">
                  <a:solidFill>
                    <a:srgbClr val="333399"/>
                  </a:solidFill>
                  <a:sym typeface="Symbol" pitchFamily="18" charset="2"/>
                </a:rPr>
                <a:t></a:t>
              </a:r>
              <a:r>
                <a:rPr kumimoji="0" lang="en-US" altLang="zh-CN" sz="2000">
                  <a:solidFill>
                    <a:srgbClr val="333399"/>
                  </a:solidFill>
                  <a:sym typeface="Symbol" pitchFamily="18" charset="2"/>
                </a:rPr>
                <a:t> </a:t>
              </a:r>
              <a:r>
                <a:rPr kumimoji="0" lang="en-US" altLang="zh-CN" sz="2000" i="0" u="sng">
                  <a:solidFill>
                    <a:srgbClr val="333399"/>
                  </a:solidFill>
                  <a:sym typeface="Symbol" pitchFamily="18" charset="2"/>
                </a:rPr>
                <a:t>9 </a:t>
              </a:r>
              <a:r>
                <a:rPr kumimoji="0" lang="en-US" altLang="zh-CN" sz="2000" u="sng">
                  <a:solidFill>
                    <a:srgbClr val="333399"/>
                  </a:solidFill>
                  <a:sym typeface="Symbol" pitchFamily="18" charset="2"/>
                </a:rPr>
                <a:t>T</a:t>
              </a:r>
              <a:r>
                <a:rPr kumimoji="0" lang="en-US" altLang="zh-CN" sz="2000" i="0" u="sng">
                  <a:solidFill>
                    <a:srgbClr val="333399"/>
                  </a:solidFill>
                  <a:sym typeface="Symbol" pitchFamily="18" charset="2"/>
                </a:rPr>
                <a:t> </a:t>
              </a:r>
              <a:r>
                <a:rPr kumimoji="0" lang="en-US" altLang="zh-CN" sz="2000" u="sng">
                  <a:solidFill>
                    <a:srgbClr val="333399"/>
                  </a:solidFill>
                  <a:sym typeface="Symbol" pitchFamily="18" charset="2"/>
                </a:rPr>
                <a:t>3</a:t>
              </a:r>
              <a:r>
                <a:rPr kumimoji="0" lang="en-US" altLang="zh-CN" sz="2000">
                  <a:solidFill>
                    <a:srgbClr val="333399"/>
                  </a:solidFill>
                  <a:sym typeface="Symbol" pitchFamily="18" charset="2"/>
                </a:rPr>
                <a:t> </a:t>
              </a:r>
              <a:r>
                <a:rPr kumimoji="0" lang="en-US" altLang="zh-CN" sz="2000" i="0" u="sng">
                  <a:solidFill>
                    <a:srgbClr val="333399"/>
                  </a:solidFill>
                  <a:sym typeface="Symbol" pitchFamily="18" charset="2"/>
                </a:rPr>
                <a:t>7 </a:t>
              </a:r>
              <a:r>
                <a:rPr lang="en-US" altLang="zh-CN" sz="2000" b="1" i="0" u="sng">
                  <a:solidFill>
                    <a:srgbClr val="333399"/>
                  </a:solidFill>
                  <a:sym typeface="Symbol" pitchFamily="18" charset="2"/>
                </a:rPr>
                <a:t></a:t>
              </a:r>
              <a:r>
                <a:rPr kumimoji="0" lang="en-US" altLang="zh-CN" sz="2000" u="sng">
                  <a:solidFill>
                    <a:srgbClr val="333399"/>
                  </a:solidFill>
                  <a:sym typeface="Symbol" pitchFamily="18" charset="2"/>
                </a:rPr>
                <a:t> </a:t>
              </a:r>
              <a:r>
                <a:rPr kumimoji="0" lang="en-US" altLang="zh-CN" sz="2000" i="0" u="sng">
                  <a:solidFill>
                    <a:srgbClr val="333399"/>
                  </a:solidFill>
                  <a:sym typeface="Symbol" pitchFamily="18" charset="2"/>
                </a:rPr>
                <a:t></a:t>
              </a:r>
              <a:r>
                <a:rPr kumimoji="0" lang="en-US" altLang="zh-CN" sz="2000">
                  <a:solidFill>
                    <a:srgbClr val="333399"/>
                  </a:solidFill>
                  <a:sym typeface="Symbol" pitchFamily="18" charset="2"/>
                </a:rPr>
                <a:t> </a:t>
              </a:r>
              <a:r>
                <a:rPr kumimoji="0" lang="en-US" altLang="zh-CN" sz="2000" i="0" u="sng">
                  <a:solidFill>
                    <a:srgbClr val="333399"/>
                  </a:solidFill>
                  <a:sym typeface="Symbol" pitchFamily="18" charset="2"/>
                </a:rPr>
                <a:t>5 </a:t>
              </a:r>
              <a:r>
                <a:rPr lang="en-US" altLang="zh-CN" sz="2000" u="sng">
                  <a:solidFill>
                    <a:srgbClr val="333399"/>
                  </a:solidFill>
                  <a:sym typeface="Symbol" pitchFamily="18" charset="2"/>
                </a:rPr>
                <a:t>5</a:t>
              </a:r>
              <a:r>
                <a:rPr kumimoji="0" lang="en-US" altLang="zh-CN" sz="2000" u="sng">
                  <a:solidFill>
                    <a:srgbClr val="333399"/>
                  </a:solidFill>
                  <a:sym typeface="Symbol" pitchFamily="18" charset="2"/>
                </a:rPr>
                <a:t> 5</a:t>
              </a:r>
              <a:r>
                <a:rPr kumimoji="0" lang="en-US" altLang="zh-CN" sz="2000">
                  <a:solidFill>
                    <a:srgbClr val="333399"/>
                  </a:solidFill>
                  <a:sym typeface="Symbol" pitchFamily="18" charset="2"/>
                </a:rPr>
                <a:t> </a:t>
              </a:r>
            </a:p>
          </p:txBody>
        </p:sp>
        <p:sp>
          <p:nvSpPr>
            <p:cNvPr id="36902" name="Rectangle 181"/>
            <p:cNvSpPr>
              <a:spLocks noChangeArrowheads="1"/>
            </p:cNvSpPr>
            <p:nvPr/>
          </p:nvSpPr>
          <p:spPr bwMode="auto">
            <a:xfrm>
              <a:off x="4464" y="3264"/>
              <a:ext cx="1152" cy="231"/>
            </a:xfrm>
            <a:prstGeom prst="rect">
              <a:avLst/>
            </a:prstGeom>
            <a:noFill/>
            <a:ln w="9525" algn="ctr">
              <a:noFill/>
              <a:miter lim="800000"/>
              <a:headEnd/>
              <a:tailEnd/>
            </a:ln>
          </p:spPr>
          <p:txBody>
            <a:bodyPr>
              <a:spAutoFit/>
            </a:bodyPr>
            <a:lstStyle/>
            <a:p>
              <a:pPr algn="l"/>
              <a:r>
                <a:rPr lang="en-US" altLang="zh-CN" sz="1800">
                  <a:solidFill>
                    <a:srgbClr val="333399"/>
                  </a:solidFill>
                  <a:sym typeface="Symbol" pitchFamily="18" charset="2"/>
                </a:rPr>
                <a:t>F</a:t>
              </a:r>
              <a:r>
                <a:rPr lang="en-US" altLang="zh-CN" sz="1800" b="1">
                  <a:solidFill>
                    <a:srgbClr val="333399"/>
                  </a:solidFill>
                </a:rPr>
                <a:t>.</a:t>
              </a:r>
              <a:r>
                <a:rPr lang="en-US" altLang="zh-CN" sz="1800">
                  <a:solidFill>
                    <a:srgbClr val="333399"/>
                  </a:solidFill>
                </a:rPr>
                <a:t>val</a:t>
              </a:r>
              <a:r>
                <a:rPr lang="en-US" altLang="zh-CN" sz="1800">
                  <a:solidFill>
                    <a:srgbClr val="333399"/>
                  </a:solidFill>
                  <a:sym typeface="Symbol" pitchFamily="18" charset="2"/>
                </a:rPr>
                <a:t> </a:t>
              </a:r>
              <a:r>
                <a:rPr lang="en-US" altLang="zh-CN" sz="1800" i="0">
                  <a:solidFill>
                    <a:srgbClr val="333399"/>
                  </a:solidFill>
                  <a:sym typeface="Symbol" pitchFamily="18" charset="2"/>
                </a:rPr>
                <a:t>:=</a:t>
              </a:r>
              <a:r>
                <a:rPr lang="en-US" altLang="zh-CN" sz="1800">
                  <a:solidFill>
                    <a:srgbClr val="333399"/>
                  </a:solidFill>
                  <a:sym typeface="Symbol" pitchFamily="18" charset="2"/>
                </a:rPr>
                <a:t> d</a:t>
              </a:r>
              <a:r>
                <a:rPr lang="en-US" altLang="zh-CN" sz="1800" b="1">
                  <a:solidFill>
                    <a:srgbClr val="333399"/>
                  </a:solidFill>
                </a:rPr>
                <a:t>.</a:t>
              </a:r>
              <a:r>
                <a:rPr lang="en-US" altLang="zh-CN" sz="1800">
                  <a:solidFill>
                    <a:srgbClr val="333399"/>
                  </a:solidFill>
                </a:rPr>
                <a:t>lexval</a:t>
              </a:r>
            </a:p>
          </p:txBody>
        </p:sp>
      </p:grpSp>
      <p:grpSp>
        <p:nvGrpSpPr>
          <p:cNvPr id="15" name="Group 195"/>
          <p:cNvGrpSpPr>
            <a:grpSpLocks/>
          </p:cNvGrpSpPr>
          <p:nvPr/>
        </p:nvGrpSpPr>
        <p:grpSpPr bwMode="auto">
          <a:xfrm>
            <a:off x="609600" y="5775325"/>
            <a:ext cx="8534400" cy="412750"/>
            <a:chOff x="384" y="3638"/>
            <a:chExt cx="5376" cy="260"/>
          </a:xfrm>
        </p:grpSpPr>
        <p:sp>
          <p:nvSpPr>
            <p:cNvPr id="36895" name="Rectangle 142"/>
            <p:cNvSpPr>
              <a:spLocks noChangeArrowheads="1"/>
            </p:cNvSpPr>
            <p:nvPr/>
          </p:nvSpPr>
          <p:spPr bwMode="auto">
            <a:xfrm>
              <a:off x="3053" y="3648"/>
              <a:ext cx="907" cy="250"/>
            </a:xfrm>
            <a:prstGeom prst="rect">
              <a:avLst/>
            </a:prstGeom>
            <a:noFill/>
            <a:ln w="9525" algn="ctr">
              <a:noFill/>
              <a:miter lim="800000"/>
              <a:headEnd/>
              <a:tailEnd/>
            </a:ln>
          </p:spPr>
          <p:txBody>
            <a:bodyPr>
              <a:spAutoFit/>
            </a:bodyPr>
            <a:lstStyle/>
            <a:p>
              <a:pPr algn="r"/>
              <a:r>
                <a:rPr lang="en-US" altLang="zh-CN" sz="2000" b="1">
                  <a:solidFill>
                    <a:srgbClr val="333399"/>
                  </a:solidFill>
                </a:rPr>
                <a:t> </a:t>
              </a:r>
              <a:r>
                <a:rPr lang="en-US" altLang="zh-CN" sz="2000" b="1" i="0">
                  <a:solidFill>
                    <a:srgbClr val="333399"/>
                  </a:solidFill>
                  <a:sym typeface="Symbol" pitchFamily="18" charset="2"/>
                </a:rPr>
                <a:t> </a:t>
              </a:r>
              <a:r>
                <a:rPr lang="en-US" altLang="zh-CN" sz="2000" b="1">
                  <a:solidFill>
                    <a:srgbClr val="333399"/>
                  </a:solidFill>
                </a:rPr>
                <a:t> #</a:t>
              </a:r>
            </a:p>
          </p:txBody>
        </p:sp>
        <p:sp>
          <p:nvSpPr>
            <p:cNvPr id="36896" name="Rectangle 143"/>
            <p:cNvSpPr>
              <a:spLocks noChangeArrowheads="1"/>
            </p:cNvSpPr>
            <p:nvPr/>
          </p:nvSpPr>
          <p:spPr bwMode="auto">
            <a:xfrm>
              <a:off x="4101" y="3648"/>
              <a:ext cx="280" cy="250"/>
            </a:xfrm>
            <a:prstGeom prst="rect">
              <a:avLst/>
            </a:prstGeom>
            <a:noFill/>
            <a:ln w="9525" algn="ctr">
              <a:noFill/>
              <a:miter lim="800000"/>
              <a:headEnd/>
              <a:tailEnd/>
            </a:ln>
          </p:spPr>
          <p:txBody>
            <a:bodyPr>
              <a:spAutoFit/>
            </a:bodyPr>
            <a:lstStyle/>
            <a:p>
              <a:pPr algn="l"/>
              <a:r>
                <a:rPr lang="en-US" altLang="zh-CN" sz="2000">
                  <a:solidFill>
                    <a:srgbClr val="333399"/>
                  </a:solidFill>
                </a:rPr>
                <a:t>r1</a:t>
              </a:r>
            </a:p>
          </p:txBody>
        </p:sp>
        <p:sp>
          <p:nvSpPr>
            <p:cNvPr id="36897" name="Rectangle 157"/>
            <p:cNvSpPr>
              <a:spLocks noChangeArrowheads="1"/>
            </p:cNvSpPr>
            <p:nvPr/>
          </p:nvSpPr>
          <p:spPr bwMode="auto">
            <a:xfrm>
              <a:off x="384" y="3638"/>
              <a:ext cx="2689" cy="250"/>
            </a:xfrm>
            <a:prstGeom prst="rect">
              <a:avLst/>
            </a:prstGeom>
            <a:noFill/>
            <a:ln w="9525" algn="ctr">
              <a:noFill/>
              <a:miter lim="800000"/>
              <a:headEnd/>
              <a:tailEnd/>
            </a:ln>
          </p:spPr>
          <p:txBody>
            <a:bodyPr>
              <a:spAutoFit/>
            </a:bodyPr>
            <a:lstStyle/>
            <a:p>
              <a:pPr algn="l"/>
              <a:r>
                <a:rPr kumimoji="0" lang="en-US" altLang="zh-CN" sz="2000" i="0" u="sng">
                  <a:solidFill>
                    <a:srgbClr val="333399"/>
                  </a:solidFill>
                  <a:sym typeface="Symbol" pitchFamily="18" charset="2"/>
                </a:rPr>
                <a:t>0 # </a:t>
              </a:r>
              <a:r>
                <a:rPr kumimoji="0" lang="en-US" altLang="zh-CN" sz="2000" i="0">
                  <a:solidFill>
                    <a:srgbClr val="333399"/>
                  </a:solidFill>
                  <a:sym typeface="Symbol" pitchFamily="18" charset="2"/>
                </a:rPr>
                <a:t> </a:t>
              </a:r>
              <a:r>
                <a:rPr kumimoji="0" lang="en-US" altLang="zh-CN" sz="2000" i="0" u="sng">
                  <a:solidFill>
                    <a:srgbClr val="333399"/>
                  </a:solidFill>
                  <a:sym typeface="Symbol" pitchFamily="18" charset="2"/>
                </a:rPr>
                <a:t>1 </a:t>
              </a:r>
              <a:r>
                <a:rPr kumimoji="0" lang="en-US" altLang="zh-CN" sz="2000" u="sng">
                  <a:solidFill>
                    <a:srgbClr val="333399"/>
                  </a:solidFill>
                  <a:sym typeface="Symbol" pitchFamily="18" charset="2"/>
                </a:rPr>
                <a:t>E 2</a:t>
              </a:r>
              <a:r>
                <a:rPr kumimoji="0" lang="en-US" altLang="zh-CN" sz="2000">
                  <a:solidFill>
                    <a:srgbClr val="333399"/>
                  </a:solidFill>
                  <a:sym typeface="Symbol" pitchFamily="18" charset="2"/>
                </a:rPr>
                <a:t> </a:t>
              </a:r>
              <a:r>
                <a:rPr kumimoji="0" lang="en-US" altLang="zh-CN" sz="2000" i="0" u="sng">
                  <a:solidFill>
                    <a:srgbClr val="333399"/>
                  </a:solidFill>
                  <a:sym typeface="Symbol" pitchFamily="18" charset="2"/>
                </a:rPr>
                <a:t>6 +</a:t>
              </a:r>
              <a:r>
                <a:rPr kumimoji="0" lang="en-US" altLang="zh-CN" sz="2000" u="sng">
                  <a:solidFill>
                    <a:srgbClr val="333399"/>
                  </a:solidFill>
                  <a:sym typeface="Symbol" pitchFamily="18" charset="2"/>
                </a:rPr>
                <a:t> </a:t>
              </a:r>
              <a:r>
                <a:rPr kumimoji="0" lang="en-US" altLang="zh-CN" sz="2000" i="0" u="sng">
                  <a:solidFill>
                    <a:srgbClr val="333399"/>
                  </a:solidFill>
                  <a:sym typeface="Symbol" pitchFamily="18" charset="2"/>
                </a:rPr>
                <a:t></a:t>
              </a:r>
              <a:r>
                <a:rPr kumimoji="0" lang="en-US" altLang="zh-CN" sz="2000">
                  <a:solidFill>
                    <a:srgbClr val="333399"/>
                  </a:solidFill>
                  <a:sym typeface="Symbol" pitchFamily="18" charset="2"/>
                </a:rPr>
                <a:t> </a:t>
              </a:r>
              <a:r>
                <a:rPr kumimoji="0" lang="en-US" altLang="zh-CN" sz="2000" i="0" u="sng">
                  <a:solidFill>
                    <a:srgbClr val="333399"/>
                  </a:solidFill>
                  <a:sym typeface="Symbol" pitchFamily="18" charset="2"/>
                </a:rPr>
                <a:t>9 </a:t>
              </a:r>
              <a:r>
                <a:rPr kumimoji="0" lang="en-US" altLang="zh-CN" sz="2000" u="sng">
                  <a:solidFill>
                    <a:srgbClr val="333399"/>
                  </a:solidFill>
                  <a:sym typeface="Symbol" pitchFamily="18" charset="2"/>
                </a:rPr>
                <a:t>T</a:t>
              </a:r>
              <a:r>
                <a:rPr kumimoji="0" lang="en-US" altLang="zh-CN" sz="2000" i="0" u="sng">
                  <a:solidFill>
                    <a:srgbClr val="333399"/>
                  </a:solidFill>
                  <a:sym typeface="Symbol" pitchFamily="18" charset="2"/>
                </a:rPr>
                <a:t> </a:t>
              </a:r>
              <a:r>
                <a:rPr kumimoji="0" lang="en-US" altLang="zh-CN" sz="2000" u="sng">
                  <a:solidFill>
                    <a:srgbClr val="333399"/>
                  </a:solidFill>
                  <a:sym typeface="Symbol" pitchFamily="18" charset="2"/>
                </a:rPr>
                <a:t>15</a:t>
              </a:r>
              <a:endParaRPr kumimoji="0" lang="en-US" altLang="zh-CN" sz="2000">
                <a:solidFill>
                  <a:srgbClr val="333399"/>
                </a:solidFill>
                <a:sym typeface="Symbol" pitchFamily="18" charset="2"/>
              </a:endParaRPr>
            </a:p>
          </p:txBody>
        </p:sp>
        <p:sp>
          <p:nvSpPr>
            <p:cNvPr id="36898" name="Rectangle 182"/>
            <p:cNvSpPr>
              <a:spLocks noChangeArrowheads="1"/>
            </p:cNvSpPr>
            <p:nvPr/>
          </p:nvSpPr>
          <p:spPr bwMode="auto">
            <a:xfrm>
              <a:off x="4416" y="3657"/>
              <a:ext cx="1344" cy="231"/>
            </a:xfrm>
            <a:prstGeom prst="rect">
              <a:avLst/>
            </a:prstGeom>
            <a:noFill/>
            <a:ln w="9525" algn="ctr">
              <a:noFill/>
              <a:miter lim="800000"/>
              <a:headEnd/>
              <a:tailEnd/>
            </a:ln>
          </p:spPr>
          <p:txBody>
            <a:bodyPr>
              <a:spAutoFit/>
            </a:bodyPr>
            <a:lstStyle/>
            <a:p>
              <a:pPr algn="l"/>
              <a:r>
                <a:rPr lang="en-US" altLang="zh-CN" sz="1800">
                  <a:solidFill>
                    <a:srgbClr val="333399"/>
                  </a:solidFill>
                  <a:sym typeface="Symbol" pitchFamily="18" charset="2"/>
                </a:rPr>
                <a:t>E</a:t>
              </a:r>
              <a:r>
                <a:rPr lang="en-US" altLang="zh-CN" sz="1800" b="1">
                  <a:solidFill>
                    <a:srgbClr val="333399"/>
                  </a:solidFill>
                </a:rPr>
                <a:t>.</a:t>
              </a:r>
              <a:r>
                <a:rPr lang="en-US" altLang="zh-CN" sz="1800">
                  <a:solidFill>
                    <a:srgbClr val="333399"/>
                  </a:solidFill>
                </a:rPr>
                <a:t>val</a:t>
              </a:r>
              <a:r>
                <a:rPr lang="en-US" altLang="zh-CN" sz="1800" i="0">
                  <a:solidFill>
                    <a:srgbClr val="333399"/>
                  </a:solidFill>
                  <a:sym typeface="Symbol" pitchFamily="18" charset="2"/>
                </a:rPr>
                <a:t>:=</a:t>
              </a:r>
              <a:r>
                <a:rPr lang="en-US" altLang="zh-CN" sz="1800">
                  <a:solidFill>
                    <a:srgbClr val="333399"/>
                  </a:solidFill>
                  <a:sym typeface="Symbol" pitchFamily="18" charset="2"/>
                </a:rPr>
                <a:t>E</a:t>
              </a:r>
              <a:r>
                <a:rPr lang="en-US" altLang="zh-CN" sz="1800" i="0" baseline="-25000">
                  <a:solidFill>
                    <a:srgbClr val="333399"/>
                  </a:solidFill>
                  <a:sym typeface="Symbol" pitchFamily="18" charset="2"/>
                </a:rPr>
                <a:t>1</a:t>
              </a:r>
              <a:r>
                <a:rPr lang="en-US" altLang="zh-CN" sz="1800" b="1">
                  <a:solidFill>
                    <a:srgbClr val="333399"/>
                  </a:solidFill>
                </a:rPr>
                <a:t>.</a:t>
              </a:r>
              <a:r>
                <a:rPr lang="en-US" altLang="zh-CN" sz="1800">
                  <a:solidFill>
                    <a:srgbClr val="333399"/>
                  </a:solidFill>
                </a:rPr>
                <a:t>val</a:t>
              </a:r>
              <a:r>
                <a:rPr lang="en-US" altLang="zh-CN" sz="1800" i="0">
                  <a:solidFill>
                    <a:srgbClr val="333399"/>
                  </a:solidFill>
                  <a:sym typeface="Symbol" pitchFamily="18" charset="2"/>
                </a:rPr>
                <a:t>+</a:t>
              </a:r>
              <a:r>
                <a:rPr lang="en-US" altLang="zh-CN" sz="1800">
                  <a:solidFill>
                    <a:srgbClr val="333399"/>
                  </a:solidFill>
                  <a:sym typeface="Symbol" pitchFamily="18" charset="2"/>
                </a:rPr>
                <a:t>T</a:t>
              </a:r>
              <a:r>
                <a:rPr lang="en-US" altLang="zh-CN" sz="1800" b="1">
                  <a:solidFill>
                    <a:srgbClr val="333399"/>
                  </a:solidFill>
                </a:rPr>
                <a:t>.</a:t>
              </a:r>
              <a:r>
                <a:rPr lang="en-US" altLang="zh-CN" sz="1800">
                  <a:solidFill>
                    <a:srgbClr val="333399"/>
                  </a:solidFill>
                </a:rPr>
                <a:t>val</a:t>
              </a:r>
            </a:p>
          </p:txBody>
        </p:sp>
      </p:grpSp>
      <p:sp>
        <p:nvSpPr>
          <p:cNvPr id="36894" name="Rectangle 198"/>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Bottom)">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lide(fromBottom)">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lide(fromBottom)">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slide(fromBottom)">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lide(fromBottom)">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slide(fromBottom)">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slide(fromBottom)">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slide(fromBottom)">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slide(fromBottom)">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slide(fromBottom)">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slide(fromBottom)">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slide(fromBottom)">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slide(fromBottom)">
                                      <p:cBhvr>
                                        <p:cTn id="7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3"/>
          <p:cNvSpPr txBox="1">
            <a:spLocks noChangeArrowheads="1"/>
          </p:cNvSpPr>
          <p:nvPr/>
        </p:nvSpPr>
        <p:spPr bwMode="auto">
          <a:xfrm>
            <a:off x="684213" y="1004888"/>
            <a:ext cx="8070850" cy="519112"/>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楷体_GB2312" pitchFamily="49" charset="-122"/>
              </a:rPr>
              <a:t> </a:t>
            </a:r>
            <a:r>
              <a:rPr lang="en-US" altLang="zh-CN" sz="2800" i="0"/>
              <a:t>L-</a:t>
            </a:r>
            <a:r>
              <a:rPr lang="zh-CN" altLang="en-US" sz="2800" b="1" i="0"/>
              <a:t>属性文法的语义计算</a:t>
            </a:r>
          </a:p>
        </p:txBody>
      </p:sp>
      <p:sp>
        <p:nvSpPr>
          <p:cNvPr id="37891"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2"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3"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4"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5" name="Rectangle 8"/>
          <p:cNvSpPr>
            <a:spLocks noChangeArrowheads="1"/>
          </p:cNvSpPr>
          <p:nvPr/>
        </p:nvSpPr>
        <p:spPr bwMode="auto">
          <a:xfrm>
            <a:off x="971550" y="1524000"/>
            <a:ext cx="8039100" cy="496570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t>   </a:t>
            </a:r>
            <a:r>
              <a:rPr lang="zh-CN" altLang="en-US" b="1" i="0">
                <a:solidFill>
                  <a:srgbClr val="333399"/>
                </a:solidFill>
              </a:rPr>
              <a:t>采用自上而下的方式可以较方便地进行</a:t>
            </a:r>
          </a:p>
          <a:p>
            <a:pPr algn="l">
              <a:buClrTx/>
              <a:buFont typeface="Symbol" pitchFamily="18" charset="2"/>
              <a:buNone/>
            </a:pPr>
            <a:endParaRPr lang="zh-CN" altLang="en-US" sz="1000" b="1" i="0"/>
          </a:p>
          <a:p>
            <a:pPr algn="l">
              <a:buClrTx/>
              <a:buFont typeface="Symbol" pitchFamily="18" charset="2"/>
              <a:buChar char="-"/>
            </a:pPr>
            <a:r>
              <a:rPr lang="zh-CN" altLang="en-US" b="1" i="0"/>
              <a:t>   </a:t>
            </a:r>
            <a:r>
              <a:rPr lang="zh-CN" altLang="en-US" b="1" i="0">
                <a:solidFill>
                  <a:srgbClr val="333399"/>
                </a:solidFill>
              </a:rPr>
              <a:t>可以采用下列基于</a:t>
            </a:r>
            <a:r>
              <a:rPr lang="zh-CN" altLang="en-US" b="1" i="0">
                <a:solidFill>
                  <a:srgbClr val="333399"/>
                </a:solidFill>
                <a:latin typeface="Times New Roman" pitchFamily="18" charset="0"/>
              </a:rPr>
              <a:t>深度优先后序遍历的算法</a:t>
            </a:r>
          </a:p>
          <a:p>
            <a:pPr algn="l">
              <a:buClrTx/>
              <a:buFont typeface="Symbol" pitchFamily="18" charset="2"/>
              <a:buNone/>
            </a:pPr>
            <a:r>
              <a:rPr lang="zh-CN" altLang="en-US" sz="2000" b="1" i="0">
                <a:solidFill>
                  <a:srgbClr val="333399"/>
                </a:solidFill>
                <a:latin typeface="Times New Roman" pitchFamily="18" charset="0"/>
              </a:rPr>
              <a:t>       </a:t>
            </a:r>
            <a:r>
              <a:rPr lang="en-US" altLang="zh-CN" sz="2000" b="1" i="0">
                <a:solidFill>
                  <a:srgbClr val="333399"/>
                </a:solidFill>
              </a:rPr>
              <a:t>procedure dfvisit(</a:t>
            </a:r>
            <a:r>
              <a:rPr lang="en-US" altLang="zh-CN" sz="2000" b="1">
                <a:solidFill>
                  <a:srgbClr val="333399"/>
                </a:solidFill>
              </a:rPr>
              <a:t>n</a:t>
            </a:r>
            <a:r>
              <a:rPr lang="en-US" altLang="zh-CN" sz="2000" b="1" i="0">
                <a:solidFill>
                  <a:srgbClr val="333399"/>
                </a:solidFill>
              </a:rPr>
              <a:t>: node);</a:t>
            </a:r>
            <a:endParaRPr lang="en-US" altLang="zh-CN" sz="2000" b="1" i="0">
              <a:solidFill>
                <a:srgbClr val="333399"/>
              </a:solidFill>
              <a:ea typeface="宋体" pitchFamily="2" charset="-122"/>
            </a:endParaRPr>
          </a:p>
          <a:p>
            <a:pPr algn="just">
              <a:buClrTx/>
              <a:buFont typeface="Symbol" pitchFamily="18" charset="2"/>
              <a:buNone/>
            </a:pPr>
            <a:r>
              <a:rPr lang="en-US" altLang="zh-CN" sz="2000" b="1" i="0">
                <a:solidFill>
                  <a:srgbClr val="333399"/>
                </a:solidFill>
              </a:rPr>
              <a:t>          begin</a:t>
            </a:r>
            <a:endParaRPr lang="en-US" altLang="zh-CN" sz="2000" b="1" i="0">
              <a:solidFill>
                <a:srgbClr val="333399"/>
              </a:solidFill>
              <a:ea typeface="宋体" pitchFamily="2" charset="-122"/>
            </a:endParaRPr>
          </a:p>
          <a:p>
            <a:pPr algn="just">
              <a:buClrTx/>
              <a:buFont typeface="Symbol" pitchFamily="18" charset="2"/>
              <a:buNone/>
            </a:pPr>
            <a:r>
              <a:rPr lang="en-US" altLang="zh-CN" sz="2000" b="1" i="0">
                <a:solidFill>
                  <a:srgbClr val="333399"/>
                </a:solidFill>
              </a:rPr>
              <a:t>              for </a:t>
            </a:r>
            <a:r>
              <a:rPr lang="en-US" altLang="zh-CN" sz="2000" b="1">
                <a:solidFill>
                  <a:srgbClr val="333399"/>
                </a:solidFill>
              </a:rPr>
              <a:t>n </a:t>
            </a:r>
            <a:r>
              <a:rPr lang="zh-CN" altLang="en-US" sz="2000" b="1" i="0">
                <a:solidFill>
                  <a:srgbClr val="333399"/>
                </a:solidFill>
              </a:rPr>
              <a:t>的每一孩子</a:t>
            </a:r>
            <a:r>
              <a:rPr lang="en-US" altLang="zh-CN" sz="2000" b="1">
                <a:solidFill>
                  <a:srgbClr val="333399"/>
                </a:solidFill>
              </a:rPr>
              <a:t>m</a:t>
            </a:r>
            <a:r>
              <a:rPr lang="en-US" altLang="zh-CN" sz="2000" b="1" i="0">
                <a:solidFill>
                  <a:srgbClr val="333399"/>
                </a:solidFill>
              </a:rPr>
              <a:t>, </a:t>
            </a:r>
            <a:r>
              <a:rPr lang="zh-CN" altLang="en-US" sz="2000" b="1" i="0">
                <a:solidFill>
                  <a:srgbClr val="333399"/>
                </a:solidFill>
              </a:rPr>
              <a:t>从左到右 </a:t>
            </a:r>
            <a:r>
              <a:rPr lang="en-US" altLang="zh-CN" sz="2000" b="1" i="0">
                <a:solidFill>
                  <a:srgbClr val="333399"/>
                </a:solidFill>
              </a:rPr>
              <a:t>do </a:t>
            </a:r>
            <a:endParaRPr lang="en-US" altLang="zh-CN" sz="2000" b="1" i="0">
              <a:solidFill>
                <a:srgbClr val="333399"/>
              </a:solidFill>
              <a:ea typeface="宋体" pitchFamily="2" charset="-122"/>
            </a:endParaRPr>
          </a:p>
          <a:p>
            <a:pPr algn="just">
              <a:buClrTx/>
              <a:buFont typeface="Symbol" pitchFamily="18" charset="2"/>
              <a:buNone/>
            </a:pPr>
            <a:r>
              <a:rPr lang="en-US" altLang="zh-CN" sz="2000" b="1" i="0">
                <a:solidFill>
                  <a:srgbClr val="333399"/>
                </a:solidFill>
              </a:rPr>
              <a:t>                    begin</a:t>
            </a:r>
            <a:endParaRPr lang="en-US" altLang="zh-CN" sz="2000" b="1" i="0">
              <a:solidFill>
                <a:srgbClr val="333399"/>
              </a:solidFill>
              <a:ea typeface="宋体" pitchFamily="2" charset="-122"/>
            </a:endParaRPr>
          </a:p>
          <a:p>
            <a:pPr algn="just">
              <a:buClrTx/>
              <a:buFont typeface="Symbol" pitchFamily="18" charset="2"/>
              <a:buNone/>
            </a:pPr>
            <a:r>
              <a:rPr lang="en-US" altLang="zh-CN" sz="2000" b="1" i="0">
                <a:solidFill>
                  <a:srgbClr val="333399"/>
                </a:solidFill>
              </a:rPr>
              <a:t>                         </a:t>
            </a:r>
            <a:r>
              <a:rPr lang="zh-CN" altLang="en-US" sz="2000" b="1" i="0">
                <a:solidFill>
                  <a:srgbClr val="333399"/>
                </a:solidFill>
              </a:rPr>
              <a:t>计算 </a:t>
            </a:r>
            <a:r>
              <a:rPr lang="en-US" altLang="zh-CN" sz="2000" b="1">
                <a:solidFill>
                  <a:srgbClr val="333399"/>
                </a:solidFill>
              </a:rPr>
              <a:t>m </a:t>
            </a:r>
            <a:r>
              <a:rPr lang="zh-CN" altLang="en-US" sz="2000" b="1" i="0">
                <a:solidFill>
                  <a:srgbClr val="333399"/>
                </a:solidFill>
              </a:rPr>
              <a:t>的继承属性值</a:t>
            </a:r>
            <a:r>
              <a:rPr lang="en-US" altLang="zh-CN" sz="2000" b="1" i="0">
                <a:solidFill>
                  <a:srgbClr val="333399"/>
                </a:solidFill>
              </a:rPr>
              <a:t>;</a:t>
            </a:r>
            <a:endParaRPr lang="en-US" altLang="zh-CN" sz="2000" b="1" i="0">
              <a:solidFill>
                <a:srgbClr val="333399"/>
              </a:solidFill>
              <a:ea typeface="宋体" pitchFamily="2" charset="-122"/>
            </a:endParaRPr>
          </a:p>
          <a:p>
            <a:pPr algn="just">
              <a:buClrTx/>
              <a:buFont typeface="Symbol" pitchFamily="18" charset="2"/>
              <a:buNone/>
            </a:pPr>
            <a:r>
              <a:rPr lang="en-US" altLang="zh-CN" sz="2000" b="1" i="0">
                <a:solidFill>
                  <a:srgbClr val="333399"/>
                </a:solidFill>
              </a:rPr>
              <a:t>                         dfvisit(</a:t>
            </a:r>
            <a:r>
              <a:rPr lang="en-US" altLang="zh-CN" sz="2000" b="1">
                <a:solidFill>
                  <a:srgbClr val="333399"/>
                </a:solidFill>
              </a:rPr>
              <a:t>m</a:t>
            </a:r>
            <a:r>
              <a:rPr lang="en-US" altLang="zh-CN" sz="2000" b="1" i="0">
                <a:solidFill>
                  <a:srgbClr val="333399"/>
                </a:solidFill>
              </a:rPr>
              <a:t>)</a:t>
            </a:r>
            <a:endParaRPr lang="en-US" altLang="zh-CN" sz="2000" b="1" i="0">
              <a:solidFill>
                <a:srgbClr val="333399"/>
              </a:solidFill>
              <a:ea typeface="宋体" pitchFamily="2" charset="-122"/>
            </a:endParaRPr>
          </a:p>
          <a:p>
            <a:pPr algn="just">
              <a:buClrTx/>
              <a:buFont typeface="Symbol" pitchFamily="18" charset="2"/>
              <a:buNone/>
            </a:pPr>
            <a:r>
              <a:rPr lang="en-US" altLang="zh-CN" sz="2000" b="1" i="0">
                <a:solidFill>
                  <a:srgbClr val="333399"/>
                </a:solidFill>
              </a:rPr>
              <a:t>                    end;</a:t>
            </a:r>
            <a:endParaRPr lang="en-US" altLang="zh-CN" sz="2000" b="1" i="0">
              <a:solidFill>
                <a:srgbClr val="333399"/>
              </a:solidFill>
              <a:ea typeface="宋体" pitchFamily="2" charset="-122"/>
            </a:endParaRPr>
          </a:p>
          <a:p>
            <a:pPr algn="just">
              <a:buClrTx/>
              <a:buFont typeface="Symbol" pitchFamily="18" charset="2"/>
              <a:buNone/>
            </a:pPr>
            <a:r>
              <a:rPr lang="en-US" altLang="zh-CN" sz="2000" b="1" i="0">
                <a:solidFill>
                  <a:srgbClr val="333399"/>
                </a:solidFill>
              </a:rPr>
              <a:t>                    </a:t>
            </a:r>
            <a:r>
              <a:rPr lang="zh-CN" altLang="en-US" sz="2000" b="1" i="0">
                <a:solidFill>
                  <a:srgbClr val="333399"/>
                </a:solidFill>
              </a:rPr>
              <a:t>计算</a:t>
            </a:r>
            <a:r>
              <a:rPr lang="en-US" altLang="zh-CN" sz="2000" b="1">
                <a:solidFill>
                  <a:srgbClr val="333399"/>
                </a:solidFill>
              </a:rPr>
              <a:t>n</a:t>
            </a:r>
            <a:r>
              <a:rPr lang="zh-CN" altLang="en-US" sz="2000" b="1" i="0">
                <a:solidFill>
                  <a:srgbClr val="333399"/>
                </a:solidFill>
              </a:rPr>
              <a:t>的综合属性值</a:t>
            </a:r>
            <a:endParaRPr lang="zh-CN" altLang="en-US" sz="2000" b="1" i="0">
              <a:solidFill>
                <a:srgbClr val="333399"/>
              </a:solidFill>
              <a:ea typeface="宋体" pitchFamily="2" charset="-122"/>
            </a:endParaRPr>
          </a:p>
          <a:p>
            <a:pPr algn="l">
              <a:buClrTx/>
              <a:buFont typeface="Symbol" pitchFamily="18" charset="2"/>
              <a:buNone/>
            </a:pPr>
            <a:r>
              <a:rPr lang="zh-CN" altLang="en-US" sz="2000" b="1" i="0">
                <a:solidFill>
                  <a:srgbClr val="333399"/>
                </a:solidFill>
              </a:rPr>
              <a:t>          </a:t>
            </a:r>
            <a:r>
              <a:rPr lang="en-US" altLang="zh-CN" sz="2000" b="1" i="0">
                <a:solidFill>
                  <a:srgbClr val="333399"/>
                </a:solidFill>
              </a:rPr>
              <a:t>end </a:t>
            </a:r>
          </a:p>
          <a:p>
            <a:pPr algn="l">
              <a:buClrTx/>
              <a:buFont typeface="Symbol" pitchFamily="18" charset="2"/>
              <a:buNone/>
            </a:pPr>
            <a:endParaRPr lang="en-US" altLang="zh-CN" sz="1000" b="1" i="0">
              <a:solidFill>
                <a:srgbClr val="333399"/>
              </a:solidFill>
            </a:endParaRPr>
          </a:p>
          <a:p>
            <a:pPr algn="l">
              <a:buClrTx/>
              <a:buFont typeface="Symbol" pitchFamily="18" charset="2"/>
              <a:buChar char="-"/>
            </a:pPr>
            <a:r>
              <a:rPr lang="en-US" altLang="zh-CN" b="1" i="0"/>
              <a:t>   </a:t>
            </a:r>
            <a:r>
              <a:rPr lang="zh-CN" altLang="en-US" b="1" i="0">
                <a:solidFill>
                  <a:srgbClr val="333399"/>
                </a:solidFill>
              </a:rPr>
              <a:t>该算法与自上而下预测分析过程对应</a:t>
            </a:r>
            <a:r>
              <a:rPr lang="en-US" altLang="zh-CN" b="1" i="0">
                <a:solidFill>
                  <a:srgbClr val="333399"/>
                </a:solidFill>
              </a:rPr>
              <a:t>. </a:t>
            </a:r>
            <a:r>
              <a:rPr lang="zh-CN" altLang="en-US" b="1" i="0">
                <a:solidFill>
                  <a:srgbClr val="333399"/>
                </a:solidFill>
              </a:rPr>
              <a:t>因此</a:t>
            </a:r>
            <a:r>
              <a:rPr lang="en-US" altLang="zh-CN" b="1" i="0">
                <a:solidFill>
                  <a:srgbClr val="333399"/>
                </a:solidFill>
              </a:rPr>
              <a:t>,</a:t>
            </a:r>
            <a:r>
              <a:rPr lang="zh-CN" altLang="en-US" b="1" i="0">
                <a:solidFill>
                  <a:srgbClr val="333399"/>
                </a:solidFill>
              </a:rPr>
              <a:t>基于 </a:t>
            </a:r>
            <a:r>
              <a:rPr lang="en-US" altLang="zh-CN" i="0">
                <a:solidFill>
                  <a:srgbClr val="333399"/>
                </a:solidFill>
              </a:rPr>
              <a:t>LL(1)</a:t>
            </a:r>
            <a:r>
              <a:rPr lang="en-US" altLang="zh-CN" b="1" i="0">
                <a:solidFill>
                  <a:srgbClr val="333399"/>
                </a:solidFill>
              </a:rPr>
              <a:t> </a:t>
            </a:r>
          </a:p>
          <a:p>
            <a:pPr algn="l">
              <a:buClrTx/>
              <a:buFont typeface="Symbol" pitchFamily="18" charset="2"/>
              <a:buNone/>
            </a:pPr>
            <a:r>
              <a:rPr lang="en-US" altLang="zh-CN" b="1" i="0">
                <a:solidFill>
                  <a:srgbClr val="333399"/>
                </a:solidFill>
              </a:rPr>
              <a:t>     </a:t>
            </a:r>
            <a:r>
              <a:rPr lang="zh-CN" altLang="en-US" b="1" i="0">
                <a:solidFill>
                  <a:srgbClr val="333399"/>
                </a:solidFill>
              </a:rPr>
              <a:t>文法的 </a:t>
            </a:r>
            <a:r>
              <a:rPr lang="en-US" altLang="zh-CN" i="0">
                <a:solidFill>
                  <a:srgbClr val="333399"/>
                </a:solidFill>
              </a:rPr>
              <a:t>L-</a:t>
            </a:r>
            <a:r>
              <a:rPr lang="zh-CN" altLang="en-US" b="1" i="0">
                <a:solidFill>
                  <a:srgbClr val="333399"/>
                </a:solidFill>
              </a:rPr>
              <a:t>属性文法可以采用这种方法进行语义计算</a:t>
            </a:r>
            <a:r>
              <a:rPr lang="en-US" altLang="zh-CN" b="1" i="0">
                <a:solidFill>
                  <a:srgbClr val="333399"/>
                </a:solidFill>
              </a:rPr>
              <a:t>.</a:t>
            </a:r>
          </a:p>
          <a:p>
            <a:pPr algn="l">
              <a:buClrTx/>
              <a:buFont typeface="Symbol" pitchFamily="18" charset="2"/>
              <a:buNone/>
            </a:pPr>
            <a:r>
              <a:rPr lang="en-US" altLang="zh-CN" b="1" i="0">
                <a:solidFill>
                  <a:srgbClr val="333399"/>
                </a:solidFill>
              </a:rPr>
              <a:t>     </a:t>
            </a:r>
            <a:r>
              <a:rPr lang="zh-CN" altLang="en-US" b="1" i="0">
                <a:solidFill>
                  <a:srgbClr val="333399"/>
                </a:solidFill>
              </a:rPr>
              <a:t>（随后将结合翻译模式的进一步讨论分析程序的构造） </a:t>
            </a:r>
          </a:p>
        </p:txBody>
      </p:sp>
      <p:sp>
        <p:nvSpPr>
          <p:cNvPr id="37896" name="Rectangle 9"/>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8915"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8916"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8917"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8918" name="Text Box 8"/>
          <p:cNvSpPr txBox="1">
            <a:spLocks noChangeArrowheads="1"/>
          </p:cNvSpPr>
          <p:nvPr/>
        </p:nvSpPr>
        <p:spPr bwMode="auto">
          <a:xfrm>
            <a:off x="762000" y="3054350"/>
            <a:ext cx="1371600" cy="3001963"/>
          </a:xfrm>
          <a:prstGeom prst="rect">
            <a:avLst/>
          </a:prstGeom>
          <a:noFill/>
          <a:ln w="9525">
            <a:noFill/>
            <a:miter lim="800000"/>
            <a:headEnd/>
            <a:tailEnd/>
          </a:ln>
        </p:spPr>
        <p:txBody>
          <a:bodyPr>
            <a:spAutoFit/>
          </a:bodyPr>
          <a:lstStyle/>
          <a:p>
            <a:pPr algn="l">
              <a:buClrTx/>
            </a:pPr>
            <a:r>
              <a:rPr kumimoji="0" lang="zh-CN" altLang="en-US" b="1" i="0">
                <a:sym typeface="Symbol" pitchFamily="18" charset="2"/>
              </a:rPr>
              <a:t>产生式</a:t>
            </a:r>
            <a:endParaRPr kumimoji="0" lang="zh-CN" altLang="en-US" i="0">
              <a:cs typeface="Times New Roman" pitchFamily="18" charset="0"/>
              <a:sym typeface="Symbol" pitchFamily="18" charset="2"/>
            </a:endParaRPr>
          </a:p>
          <a:p>
            <a:pPr algn="l">
              <a:buClrTx/>
            </a:pPr>
            <a:endParaRPr kumimoji="0" lang="zh-CN" altLang="en-US" sz="1000" i="0">
              <a:solidFill>
                <a:srgbClr val="333399"/>
              </a:solidFill>
              <a:cs typeface="Times New Roman" pitchFamily="18" charset="0"/>
              <a:sym typeface="Symbol" pitchFamily="18" charset="2"/>
            </a:endParaRPr>
          </a:p>
          <a:p>
            <a:pPr algn="l">
              <a:buClrTx/>
            </a:pPr>
            <a:r>
              <a:rPr lang="en-US" altLang="zh-CN" sz="2000">
                <a:solidFill>
                  <a:srgbClr val="333399"/>
                </a:solidFill>
                <a:sym typeface="Symbol" pitchFamily="18" charset="2"/>
              </a:rPr>
              <a:t>N </a:t>
            </a:r>
            <a:r>
              <a:rPr lang="en-US" altLang="zh-CN" sz="2000" i="0">
                <a:solidFill>
                  <a:srgbClr val="333399"/>
                </a:solidFill>
                <a:sym typeface="Symbol" pitchFamily="18" charset="2"/>
              </a:rPr>
              <a:t></a:t>
            </a:r>
            <a:r>
              <a:rPr lang="en-US" altLang="zh-CN" sz="2000">
                <a:solidFill>
                  <a:srgbClr val="333399"/>
                </a:solidFill>
                <a:sym typeface="Symbol" pitchFamily="18" charset="2"/>
              </a:rPr>
              <a:t> </a:t>
            </a:r>
            <a:r>
              <a:rPr lang="en-US" altLang="zh-CN" sz="2000" b="1" i="0">
                <a:solidFill>
                  <a:srgbClr val="333399"/>
                </a:solidFill>
                <a:sym typeface="Symbol" pitchFamily="18" charset="2"/>
              </a:rPr>
              <a:t>.</a:t>
            </a:r>
            <a:r>
              <a:rPr lang="en-US" altLang="zh-CN" sz="2000">
                <a:solidFill>
                  <a:srgbClr val="333399"/>
                </a:solidFill>
                <a:sym typeface="Symbol" pitchFamily="18" charset="2"/>
              </a:rPr>
              <a:t>S</a:t>
            </a:r>
            <a:endParaRPr lang="en-US" altLang="zh-CN" sz="2000" i="0" baseline="-25000">
              <a:solidFill>
                <a:srgbClr val="333399"/>
              </a:solidFill>
              <a:sym typeface="Symbol" pitchFamily="18" charset="2"/>
            </a:endParaRPr>
          </a:p>
          <a:p>
            <a:pPr algn="l">
              <a:buClrTx/>
            </a:pPr>
            <a:endParaRPr lang="en-US" altLang="zh-CN" sz="1000" i="0" baseline="-25000">
              <a:solidFill>
                <a:srgbClr val="333399"/>
              </a:solidFill>
              <a:sym typeface="Symbol" pitchFamily="18" charset="2"/>
            </a:endParaRPr>
          </a:p>
          <a:p>
            <a:pPr algn="l">
              <a:buClrTx/>
            </a:pPr>
            <a:r>
              <a:rPr lang="en-US" altLang="zh-CN" sz="2000">
                <a:solidFill>
                  <a:srgbClr val="333399"/>
                </a:solidFill>
                <a:sym typeface="Symbol" pitchFamily="18" charset="2"/>
              </a:rPr>
              <a:t>S </a:t>
            </a:r>
            <a:r>
              <a:rPr lang="en-US" altLang="zh-CN" sz="2000" i="0">
                <a:solidFill>
                  <a:srgbClr val="333399"/>
                </a:solidFill>
                <a:sym typeface="Symbol" pitchFamily="18" charset="2"/>
              </a:rPr>
              <a:t></a:t>
            </a:r>
            <a:r>
              <a:rPr lang="en-US" altLang="zh-CN" sz="2000">
                <a:solidFill>
                  <a:srgbClr val="333399"/>
                </a:solidFill>
                <a:sym typeface="Symbol" pitchFamily="18" charset="2"/>
              </a:rPr>
              <a:t> BS</a:t>
            </a:r>
            <a:r>
              <a:rPr lang="en-US" altLang="zh-CN" sz="2000" i="0" baseline="-25000">
                <a:solidFill>
                  <a:srgbClr val="333399"/>
                </a:solidFill>
                <a:sym typeface="Symbol" pitchFamily="18" charset="2"/>
              </a:rPr>
              <a:t>1</a:t>
            </a:r>
            <a:endParaRPr lang="en-US" altLang="zh-CN" sz="1000" baseline="-25000">
              <a:solidFill>
                <a:srgbClr val="333399"/>
              </a:solidFill>
              <a:sym typeface="Symbol" pitchFamily="18" charset="2"/>
            </a:endParaRPr>
          </a:p>
          <a:p>
            <a:pPr algn="l">
              <a:buClrTx/>
            </a:pPr>
            <a:endParaRPr lang="en-US" altLang="zh-CN" sz="2000">
              <a:solidFill>
                <a:srgbClr val="333399"/>
              </a:solidFill>
              <a:sym typeface="Symbol" pitchFamily="18" charset="2"/>
            </a:endParaRPr>
          </a:p>
          <a:p>
            <a:pPr algn="l">
              <a:buClrTx/>
            </a:pPr>
            <a:endParaRPr lang="en-US" altLang="zh-CN" sz="1000">
              <a:solidFill>
                <a:srgbClr val="333399"/>
              </a:solidFill>
              <a:sym typeface="Symbol" pitchFamily="18" charset="2"/>
            </a:endParaRPr>
          </a:p>
          <a:p>
            <a:pPr algn="l">
              <a:buClrTx/>
            </a:pPr>
            <a:r>
              <a:rPr lang="en-US" altLang="zh-CN" sz="2000">
                <a:solidFill>
                  <a:srgbClr val="333399"/>
                </a:solidFill>
                <a:sym typeface="Symbol" pitchFamily="18" charset="2"/>
              </a:rPr>
              <a:t>S </a:t>
            </a:r>
            <a:r>
              <a:rPr lang="en-US" altLang="zh-CN" sz="2000" i="0">
                <a:solidFill>
                  <a:srgbClr val="333399"/>
                </a:solidFill>
                <a:sym typeface="Symbol" pitchFamily="18" charset="2"/>
              </a:rPr>
              <a:t></a:t>
            </a:r>
            <a:r>
              <a:rPr lang="en-US" altLang="zh-CN" sz="2000">
                <a:solidFill>
                  <a:srgbClr val="333399"/>
                </a:solidFill>
                <a:sym typeface="Symbol" pitchFamily="18" charset="2"/>
              </a:rPr>
              <a:t> </a:t>
            </a:r>
          </a:p>
          <a:p>
            <a:pPr algn="l">
              <a:buClrTx/>
            </a:pPr>
            <a:endParaRPr kumimoji="0" lang="en-US" altLang="zh-CN" sz="1000" b="1">
              <a:solidFill>
                <a:srgbClr val="333399"/>
              </a:solidFill>
              <a:sym typeface="Symbol" pitchFamily="18" charset="2"/>
            </a:endParaRPr>
          </a:p>
          <a:p>
            <a:pPr algn="l">
              <a:buClrTx/>
            </a:pPr>
            <a:r>
              <a:rPr lang="en-US" altLang="zh-CN" sz="2000">
                <a:solidFill>
                  <a:srgbClr val="333399"/>
                </a:solidFill>
                <a:sym typeface="Symbol" pitchFamily="18" charset="2"/>
              </a:rPr>
              <a:t>B </a:t>
            </a:r>
            <a:r>
              <a:rPr lang="en-US" altLang="zh-CN" sz="2000" i="0">
                <a:solidFill>
                  <a:srgbClr val="333399"/>
                </a:solidFill>
                <a:ea typeface="华文行楷" pitchFamily="2" charset="-122"/>
                <a:sym typeface="Symbol" pitchFamily="18" charset="2"/>
              </a:rPr>
              <a:t> </a:t>
            </a:r>
            <a:r>
              <a:rPr lang="en-US" altLang="zh-CN" sz="2000">
                <a:solidFill>
                  <a:srgbClr val="333399"/>
                </a:solidFill>
                <a:ea typeface="华文行楷" pitchFamily="2" charset="-122"/>
                <a:sym typeface="Symbol" pitchFamily="18" charset="2"/>
              </a:rPr>
              <a:t>0</a:t>
            </a:r>
          </a:p>
          <a:p>
            <a:pPr algn="l">
              <a:buClrTx/>
            </a:pPr>
            <a:endParaRPr lang="en-US" altLang="zh-CN" sz="1000" u="sng">
              <a:solidFill>
                <a:srgbClr val="333399"/>
              </a:solidFill>
              <a:ea typeface="华文行楷" pitchFamily="2" charset="-122"/>
              <a:sym typeface="Symbol" pitchFamily="18" charset="2"/>
            </a:endParaRPr>
          </a:p>
          <a:p>
            <a:pPr algn="l">
              <a:buClrTx/>
            </a:pPr>
            <a:r>
              <a:rPr lang="en-US" altLang="zh-CN" sz="2000">
                <a:solidFill>
                  <a:srgbClr val="333399"/>
                </a:solidFill>
                <a:sym typeface="Symbol" pitchFamily="18" charset="2"/>
              </a:rPr>
              <a:t>B </a:t>
            </a:r>
            <a:r>
              <a:rPr lang="en-US" altLang="zh-CN" sz="2000" i="0">
                <a:solidFill>
                  <a:srgbClr val="333399"/>
                </a:solidFill>
                <a:sym typeface="Symbol" pitchFamily="18" charset="2"/>
              </a:rPr>
              <a:t> </a:t>
            </a:r>
            <a:r>
              <a:rPr lang="en-US" altLang="zh-CN" sz="2000">
                <a:solidFill>
                  <a:srgbClr val="333399"/>
                </a:solidFill>
                <a:sym typeface="Symbol" pitchFamily="18" charset="2"/>
              </a:rPr>
              <a:t>1</a:t>
            </a:r>
          </a:p>
        </p:txBody>
      </p:sp>
      <p:sp>
        <p:nvSpPr>
          <p:cNvPr id="38919" name="Text Box 9"/>
          <p:cNvSpPr txBox="1">
            <a:spLocks noChangeArrowheads="1"/>
          </p:cNvSpPr>
          <p:nvPr/>
        </p:nvSpPr>
        <p:spPr bwMode="auto">
          <a:xfrm>
            <a:off x="2185988" y="3048000"/>
            <a:ext cx="2919412" cy="3014663"/>
          </a:xfrm>
          <a:prstGeom prst="rect">
            <a:avLst/>
          </a:prstGeom>
          <a:noFill/>
          <a:ln w="9525">
            <a:noFill/>
            <a:miter lim="800000"/>
            <a:headEnd/>
            <a:tailEnd/>
          </a:ln>
        </p:spPr>
        <p:txBody>
          <a:bodyPr>
            <a:spAutoFit/>
          </a:bodyPr>
          <a:lstStyle/>
          <a:p>
            <a:pPr algn="l">
              <a:buClrTx/>
            </a:pPr>
            <a:r>
              <a:rPr kumimoji="0" lang="zh-CN" altLang="en-US" b="1" i="0">
                <a:sym typeface="Symbol" pitchFamily="18" charset="2"/>
              </a:rPr>
              <a:t>语义动作</a:t>
            </a:r>
          </a:p>
          <a:p>
            <a:pPr algn="l">
              <a:buClrTx/>
            </a:pPr>
            <a:endParaRPr kumimoji="0" lang="zh-CN" altLang="en-US" sz="800" i="0">
              <a:solidFill>
                <a:srgbClr val="333399"/>
              </a:solidFill>
              <a:cs typeface="Times New Roman" pitchFamily="18" charset="0"/>
              <a:sym typeface="Symbol" pitchFamily="18" charset="2"/>
            </a:endParaRPr>
          </a:p>
          <a:p>
            <a:pPr algn="l">
              <a:buClrTx/>
            </a:pPr>
            <a:r>
              <a:rPr lang="en-US" altLang="zh-CN" sz="2000" i="0">
                <a:solidFill>
                  <a:srgbClr val="333399"/>
                </a:solidFill>
                <a:cs typeface="Times New Roman" pitchFamily="18" charset="0"/>
                <a:sym typeface="Symbol" pitchFamily="18" charset="2"/>
              </a:rPr>
              <a:t>{ </a:t>
            </a:r>
            <a:r>
              <a:rPr lang="en-US" altLang="zh-CN" sz="2000">
                <a:solidFill>
                  <a:srgbClr val="333399"/>
                </a:solidFill>
                <a:sym typeface="Symbol" pitchFamily="18" charset="2"/>
              </a:rPr>
              <a:t>S</a:t>
            </a:r>
            <a:r>
              <a:rPr lang="en-US" altLang="zh-CN" sz="2000" b="1" i="0">
                <a:solidFill>
                  <a:srgbClr val="333399"/>
                </a:solidFill>
                <a:sym typeface="Symbol" pitchFamily="18" charset="2"/>
              </a:rPr>
              <a:t>.</a:t>
            </a:r>
            <a:r>
              <a:rPr lang="en-US" altLang="zh-CN" sz="2000">
                <a:solidFill>
                  <a:srgbClr val="333399"/>
                </a:solidFill>
              </a:rPr>
              <a:t>f</a:t>
            </a:r>
            <a:r>
              <a:rPr lang="en-US" altLang="zh-CN" sz="2000" i="0">
                <a:solidFill>
                  <a:srgbClr val="333399"/>
                </a:solidFill>
              </a:rPr>
              <a:t> : =1</a:t>
            </a:r>
            <a:r>
              <a:rPr lang="zh-CN" altLang="en-US" sz="2000" i="0">
                <a:solidFill>
                  <a:srgbClr val="333399"/>
                </a:solidFill>
              </a:rPr>
              <a:t>； </a:t>
            </a:r>
            <a:r>
              <a:rPr lang="en-US" altLang="zh-CN" sz="2000">
                <a:solidFill>
                  <a:srgbClr val="333399"/>
                </a:solidFill>
                <a:sym typeface="Symbol" pitchFamily="18" charset="2"/>
              </a:rPr>
              <a:t>p</a:t>
            </a:r>
            <a:r>
              <a:rPr lang="en-US" altLang="zh-CN" sz="2000">
                <a:solidFill>
                  <a:srgbClr val="333399"/>
                </a:solidFill>
              </a:rPr>
              <a:t>rint(</a:t>
            </a:r>
            <a:r>
              <a:rPr lang="en-US" altLang="zh-CN" sz="2000">
                <a:solidFill>
                  <a:srgbClr val="333399"/>
                </a:solidFill>
                <a:sym typeface="Symbol" pitchFamily="18" charset="2"/>
              </a:rPr>
              <a:t>S</a:t>
            </a:r>
            <a:r>
              <a:rPr lang="en-US" altLang="zh-CN" sz="2000" b="1" i="0">
                <a:solidFill>
                  <a:srgbClr val="333399"/>
                </a:solidFill>
                <a:sym typeface="Symbol" pitchFamily="18" charset="2"/>
              </a:rPr>
              <a:t>.</a:t>
            </a:r>
            <a:r>
              <a:rPr lang="en-US" altLang="zh-CN" sz="2000">
                <a:solidFill>
                  <a:srgbClr val="333399"/>
                </a:solidFill>
                <a:sym typeface="Symbol" pitchFamily="18" charset="2"/>
              </a:rPr>
              <a:t>v</a:t>
            </a:r>
            <a:r>
              <a:rPr lang="en-US" altLang="zh-CN" sz="2000">
                <a:solidFill>
                  <a:srgbClr val="333399"/>
                </a:solidFill>
              </a:rPr>
              <a:t>)</a:t>
            </a:r>
            <a:r>
              <a:rPr lang="en-US" altLang="zh-CN">
                <a:solidFill>
                  <a:srgbClr val="333399"/>
                </a:solidFill>
              </a:rPr>
              <a:t> </a:t>
            </a:r>
            <a:r>
              <a:rPr lang="en-US" altLang="zh-CN" sz="2000" i="0">
                <a:solidFill>
                  <a:srgbClr val="333399"/>
                </a:solidFill>
                <a:sym typeface="Symbol" pitchFamily="18" charset="2"/>
              </a:rPr>
              <a:t>}</a:t>
            </a:r>
          </a:p>
          <a:p>
            <a:pPr algn="l">
              <a:buClrTx/>
            </a:pPr>
            <a:endParaRPr kumimoji="0" lang="en-US" altLang="zh-CN" sz="900" i="0">
              <a:solidFill>
                <a:srgbClr val="333399"/>
              </a:solidFill>
              <a:sym typeface="Symbol" pitchFamily="18" charset="2"/>
            </a:endParaRPr>
          </a:p>
          <a:p>
            <a:pPr algn="l">
              <a:buClrTx/>
            </a:pPr>
            <a:r>
              <a:rPr lang="en-US" altLang="zh-CN" sz="2000" i="0">
                <a:solidFill>
                  <a:srgbClr val="333399"/>
                </a:solidFill>
                <a:sym typeface="Symbol" pitchFamily="18" charset="2"/>
              </a:rPr>
              <a:t>{ </a:t>
            </a:r>
            <a:r>
              <a:rPr lang="en-US" altLang="zh-CN" sz="2000">
                <a:solidFill>
                  <a:srgbClr val="333399"/>
                </a:solidFill>
                <a:sym typeface="Symbol" pitchFamily="18" charset="2"/>
              </a:rPr>
              <a:t>S</a:t>
            </a:r>
            <a:r>
              <a:rPr lang="en-US" altLang="zh-CN" sz="2000" i="0" baseline="-25000">
                <a:solidFill>
                  <a:srgbClr val="333399"/>
                </a:solidFill>
                <a:sym typeface="Symbol" pitchFamily="18" charset="2"/>
              </a:rPr>
              <a:t>1</a:t>
            </a:r>
            <a:r>
              <a:rPr lang="en-US" altLang="zh-CN" sz="2000" b="1">
                <a:solidFill>
                  <a:srgbClr val="333399"/>
                </a:solidFill>
                <a:sym typeface="Symbol" pitchFamily="18" charset="2"/>
              </a:rPr>
              <a:t>.</a:t>
            </a:r>
            <a:r>
              <a:rPr lang="en-US" altLang="zh-CN" sz="2000">
                <a:solidFill>
                  <a:srgbClr val="333399"/>
                </a:solidFill>
                <a:sym typeface="Symbol" pitchFamily="18" charset="2"/>
              </a:rPr>
              <a:t>f </a:t>
            </a:r>
            <a:r>
              <a:rPr lang="en-US" altLang="zh-CN" sz="2000" i="0">
                <a:solidFill>
                  <a:srgbClr val="333399"/>
                </a:solidFill>
              </a:rPr>
              <a:t>:= </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f+1</a:t>
            </a:r>
            <a:r>
              <a:rPr lang="en-US" altLang="zh-CN" sz="2000" i="0">
                <a:solidFill>
                  <a:srgbClr val="333399"/>
                </a:solidFill>
              </a:rPr>
              <a:t>; </a:t>
            </a:r>
            <a:r>
              <a:rPr lang="en-US" altLang="zh-CN" sz="2000">
                <a:solidFill>
                  <a:srgbClr val="333399"/>
                </a:solidFill>
                <a:sym typeface="Symbol" pitchFamily="18" charset="2"/>
              </a:rPr>
              <a:t>B</a:t>
            </a:r>
            <a:r>
              <a:rPr lang="en-US" altLang="zh-CN" sz="2000" b="1" i="0">
                <a:solidFill>
                  <a:srgbClr val="333399"/>
                </a:solidFill>
                <a:sym typeface="Symbol" pitchFamily="18" charset="2"/>
              </a:rPr>
              <a:t>.</a:t>
            </a:r>
            <a:r>
              <a:rPr lang="en-US" altLang="zh-CN" sz="2000">
                <a:solidFill>
                  <a:srgbClr val="333399"/>
                </a:solidFill>
              </a:rPr>
              <a:t>f</a:t>
            </a:r>
            <a:r>
              <a:rPr lang="en-US" altLang="zh-CN" sz="2000" i="0">
                <a:solidFill>
                  <a:srgbClr val="333399"/>
                </a:solidFill>
              </a:rPr>
              <a:t> : =</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f</a:t>
            </a:r>
            <a:r>
              <a:rPr lang="en-US" altLang="zh-CN" sz="2000" i="0">
                <a:solidFill>
                  <a:srgbClr val="333399"/>
                </a:solidFill>
              </a:rPr>
              <a:t>; </a:t>
            </a:r>
          </a:p>
          <a:p>
            <a:pPr algn="l">
              <a:buClrTx/>
            </a:pPr>
            <a:r>
              <a:rPr lang="en-US" altLang="zh-CN" sz="2000" i="0">
                <a:solidFill>
                  <a:srgbClr val="333399"/>
                </a:solidFill>
              </a:rPr>
              <a:t>  </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a:t>
            </a:r>
            <a:r>
              <a:rPr lang="en-US" altLang="zh-CN" sz="2000">
                <a:solidFill>
                  <a:srgbClr val="333399"/>
                </a:solidFill>
                <a:sym typeface="Symbol" pitchFamily="18" charset="2"/>
              </a:rPr>
              <a:t>S</a:t>
            </a:r>
            <a:r>
              <a:rPr lang="en-US" altLang="zh-CN" sz="2000" i="0" baseline="-25000">
                <a:solidFill>
                  <a:srgbClr val="333399"/>
                </a:solidFill>
                <a:sym typeface="Symbol" pitchFamily="18" charset="2"/>
              </a:rPr>
              <a:t>1</a:t>
            </a:r>
            <a:r>
              <a:rPr lang="en-US" altLang="zh-CN" sz="2000" b="1" i="0">
                <a:solidFill>
                  <a:srgbClr val="333399"/>
                </a:solidFill>
                <a:sym typeface="Symbol" pitchFamily="18" charset="2"/>
              </a:rPr>
              <a:t>.</a:t>
            </a:r>
            <a:r>
              <a:rPr lang="en-US" altLang="zh-CN" sz="2000">
                <a:solidFill>
                  <a:srgbClr val="333399"/>
                </a:solidFill>
                <a:sym typeface="Symbol" pitchFamily="18" charset="2"/>
              </a:rPr>
              <a:t>v</a:t>
            </a:r>
            <a:r>
              <a:rPr lang="en-US" altLang="zh-CN" sz="2000" i="0">
                <a:solidFill>
                  <a:srgbClr val="333399"/>
                </a:solidFill>
              </a:rPr>
              <a:t>+</a:t>
            </a:r>
            <a:r>
              <a:rPr lang="en-US" altLang="zh-CN" sz="2000">
                <a:solidFill>
                  <a:srgbClr val="333399"/>
                </a:solidFill>
                <a:sym typeface="Symbol" pitchFamily="18" charset="2"/>
              </a:rPr>
              <a:t>B</a:t>
            </a:r>
            <a:r>
              <a:rPr lang="en-US" altLang="zh-CN" sz="2000" b="1" i="0">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sym typeface="Symbol" pitchFamily="18" charset="2"/>
              </a:rPr>
              <a:t>}</a:t>
            </a:r>
          </a:p>
          <a:p>
            <a:pPr algn="l">
              <a:buClrTx/>
            </a:pPr>
            <a:endParaRPr lang="en-US" altLang="zh-CN" sz="900" i="0">
              <a:solidFill>
                <a:srgbClr val="333399"/>
              </a:solidFill>
              <a:sym typeface="Symbol" pitchFamily="18" charset="2"/>
            </a:endParaRPr>
          </a:p>
          <a:p>
            <a:pPr algn="l">
              <a:buClrTx/>
            </a:pPr>
            <a:r>
              <a:rPr lang="en-US" altLang="zh-CN" sz="2000" i="0">
                <a:solidFill>
                  <a:srgbClr val="333399"/>
                </a:solidFill>
                <a:sym typeface="Symbol" pitchFamily="18" charset="2"/>
              </a:rPr>
              <a:t>{ </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a:t>
            </a:r>
            <a:r>
              <a:rPr lang="en-US" altLang="zh-CN" sz="2000">
                <a:solidFill>
                  <a:srgbClr val="333399"/>
                </a:solidFill>
                <a:sym typeface="Symbol" pitchFamily="18" charset="2"/>
              </a:rPr>
              <a:t>0</a:t>
            </a:r>
            <a:r>
              <a:rPr lang="en-US" altLang="zh-CN" sz="2000" i="0">
                <a:solidFill>
                  <a:srgbClr val="333399"/>
                </a:solidFill>
              </a:rPr>
              <a:t> </a:t>
            </a:r>
            <a:r>
              <a:rPr lang="en-US" altLang="zh-CN" sz="2000" i="0">
                <a:solidFill>
                  <a:srgbClr val="333399"/>
                </a:solidFill>
                <a:sym typeface="Symbol" pitchFamily="18" charset="2"/>
              </a:rPr>
              <a:t>}</a:t>
            </a:r>
          </a:p>
          <a:p>
            <a:pPr algn="l">
              <a:buClrTx/>
            </a:pPr>
            <a:endParaRPr lang="en-US" altLang="zh-CN" sz="900" i="0">
              <a:solidFill>
                <a:srgbClr val="333399"/>
              </a:solidFill>
              <a:sym typeface="Symbol" pitchFamily="18" charset="2"/>
            </a:endParaRPr>
          </a:p>
          <a:p>
            <a:pPr algn="l">
              <a:buClrTx/>
            </a:pPr>
            <a:r>
              <a:rPr lang="en-US" altLang="zh-CN" sz="2000" i="0">
                <a:solidFill>
                  <a:srgbClr val="333399"/>
                </a:solidFill>
                <a:sym typeface="Symbol" pitchFamily="18" charset="2"/>
              </a:rPr>
              <a:t>{ </a:t>
            </a:r>
            <a:r>
              <a:rPr lang="en-US" altLang="zh-CN" sz="2000">
                <a:solidFill>
                  <a:srgbClr val="333399"/>
                </a:solidFill>
                <a:sym typeface="Symbol" pitchFamily="18" charset="2"/>
              </a:rPr>
              <a:t>B</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0 </a:t>
            </a:r>
            <a:r>
              <a:rPr lang="en-US" altLang="zh-CN" sz="2000" i="0">
                <a:solidFill>
                  <a:srgbClr val="333399"/>
                </a:solidFill>
                <a:sym typeface="Symbol" pitchFamily="18" charset="2"/>
              </a:rPr>
              <a:t>}</a:t>
            </a:r>
          </a:p>
          <a:p>
            <a:pPr algn="l">
              <a:buClrTx/>
            </a:pPr>
            <a:endParaRPr lang="en-US" altLang="zh-CN" sz="900" i="0">
              <a:solidFill>
                <a:srgbClr val="333399"/>
              </a:solidFill>
              <a:sym typeface="Symbol" pitchFamily="18" charset="2"/>
            </a:endParaRPr>
          </a:p>
          <a:p>
            <a:pPr algn="l">
              <a:buClrTx/>
            </a:pPr>
            <a:r>
              <a:rPr lang="en-US" altLang="zh-CN" sz="2000" i="0">
                <a:solidFill>
                  <a:srgbClr val="333399"/>
                </a:solidFill>
                <a:sym typeface="Symbol" pitchFamily="18" charset="2"/>
              </a:rPr>
              <a:t>{ </a:t>
            </a:r>
            <a:r>
              <a:rPr lang="en-US" altLang="zh-CN" sz="2000">
                <a:solidFill>
                  <a:srgbClr val="333399"/>
                </a:solidFill>
                <a:sym typeface="Symbol" pitchFamily="18" charset="2"/>
              </a:rPr>
              <a:t>B</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2</a:t>
            </a:r>
            <a:r>
              <a:rPr lang="en-US" altLang="zh-CN" sz="2000" i="0" baseline="30000">
                <a:solidFill>
                  <a:srgbClr val="333399"/>
                </a:solidFill>
              </a:rPr>
              <a:t>-</a:t>
            </a:r>
            <a:r>
              <a:rPr lang="en-US" altLang="zh-CN" sz="2000" baseline="30000">
                <a:solidFill>
                  <a:srgbClr val="333399"/>
                </a:solidFill>
                <a:sym typeface="Symbol" pitchFamily="18" charset="2"/>
              </a:rPr>
              <a:t>B</a:t>
            </a:r>
            <a:r>
              <a:rPr lang="en-US" altLang="zh-CN" sz="2000" b="1" i="0" baseline="30000">
                <a:solidFill>
                  <a:srgbClr val="333399"/>
                </a:solidFill>
                <a:sym typeface="Symbol" pitchFamily="18" charset="2"/>
              </a:rPr>
              <a:t>.</a:t>
            </a:r>
            <a:r>
              <a:rPr lang="en-US" altLang="zh-CN" sz="2000" baseline="30000">
                <a:solidFill>
                  <a:srgbClr val="333399"/>
                </a:solidFill>
              </a:rPr>
              <a:t>f</a:t>
            </a:r>
            <a:r>
              <a:rPr lang="en-US" altLang="zh-CN" sz="2000" i="0">
                <a:solidFill>
                  <a:srgbClr val="333399"/>
                </a:solidFill>
              </a:rPr>
              <a:t> </a:t>
            </a:r>
            <a:r>
              <a:rPr lang="en-US" altLang="zh-CN" sz="2000" i="0">
                <a:solidFill>
                  <a:srgbClr val="333399"/>
                </a:solidFill>
                <a:sym typeface="Symbol" pitchFamily="18" charset="2"/>
              </a:rPr>
              <a:t>}</a:t>
            </a:r>
          </a:p>
        </p:txBody>
      </p:sp>
      <p:sp>
        <p:nvSpPr>
          <p:cNvPr id="38920" name="Rectangle 12"/>
          <p:cNvSpPr>
            <a:spLocks noChangeArrowheads="1"/>
          </p:cNvSpPr>
          <p:nvPr/>
        </p:nvSpPr>
        <p:spPr bwMode="auto">
          <a:xfrm>
            <a:off x="762000" y="2362200"/>
            <a:ext cx="8229600" cy="45720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a:t>  </a:t>
            </a:r>
            <a:r>
              <a:rPr lang="zh-CN" altLang="en-US" b="1" i="0">
                <a:solidFill>
                  <a:srgbClr val="333399"/>
                </a:solidFill>
              </a:rPr>
              <a:t>考虑对于下列</a:t>
            </a:r>
            <a:r>
              <a:rPr lang="en-US" altLang="zh-CN" i="0">
                <a:solidFill>
                  <a:srgbClr val="333399"/>
                </a:solidFill>
              </a:rPr>
              <a:t>L-</a:t>
            </a:r>
            <a:r>
              <a:rPr lang="zh-CN" altLang="en-US" b="1" i="0">
                <a:solidFill>
                  <a:srgbClr val="333399"/>
                </a:solidFill>
              </a:rPr>
              <a:t>属性文法，输入串为 </a:t>
            </a:r>
            <a:r>
              <a:rPr lang="en-US" altLang="zh-CN" b="1" i="0"/>
              <a:t>.101</a:t>
            </a:r>
            <a:r>
              <a:rPr lang="en-US" altLang="zh-CN" b="1" i="0">
                <a:solidFill>
                  <a:srgbClr val="333399"/>
                </a:solidFill>
              </a:rPr>
              <a:t> </a:t>
            </a:r>
            <a:r>
              <a:rPr lang="zh-CN" altLang="en-US" b="1" i="0">
                <a:solidFill>
                  <a:srgbClr val="333399"/>
                </a:solidFill>
              </a:rPr>
              <a:t>时的计算过程</a:t>
            </a:r>
            <a:endParaRPr lang="zh-CN" altLang="en-US" b="1" i="0"/>
          </a:p>
        </p:txBody>
      </p:sp>
      <p:sp>
        <p:nvSpPr>
          <p:cNvPr id="38921" name="Text Box 14"/>
          <p:cNvSpPr txBox="1">
            <a:spLocks noChangeArrowheads="1"/>
          </p:cNvSpPr>
          <p:nvPr/>
        </p:nvSpPr>
        <p:spPr bwMode="auto">
          <a:xfrm>
            <a:off x="463550" y="1295400"/>
            <a:ext cx="8070850" cy="946150"/>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dirty="0">
                <a:latin typeface="楷体_GB2312" pitchFamily="49" charset="-122"/>
              </a:rPr>
              <a:t> </a:t>
            </a:r>
            <a:r>
              <a:rPr lang="zh-CN" altLang="en-US" sz="2800" b="1" i="0" dirty="0">
                <a:solidFill>
                  <a:srgbClr val="333399"/>
                </a:solidFill>
                <a:latin typeface="楷体_GB2312" pitchFamily="49" charset="-122"/>
              </a:rPr>
              <a:t>采用</a:t>
            </a:r>
            <a:r>
              <a:rPr lang="zh-CN" altLang="en-US" sz="2800" b="1" i="0" dirty="0">
                <a:solidFill>
                  <a:srgbClr val="333399"/>
                </a:solidFill>
              </a:rPr>
              <a:t>基于</a:t>
            </a:r>
            <a:r>
              <a:rPr lang="zh-CN" altLang="en-US" sz="2800" b="1" i="0" dirty="0">
                <a:solidFill>
                  <a:srgbClr val="333399"/>
                </a:solidFill>
                <a:latin typeface="Times New Roman" pitchFamily="18" charset="0"/>
              </a:rPr>
              <a:t>深度优先后序遍历算法进行 </a:t>
            </a:r>
            <a:r>
              <a:rPr lang="en-US" altLang="zh-CN" sz="2800" i="0" dirty="0">
                <a:solidFill>
                  <a:srgbClr val="333399"/>
                </a:solidFill>
              </a:rPr>
              <a:t>L-</a:t>
            </a:r>
            <a:r>
              <a:rPr lang="zh-CN" altLang="en-US" sz="2800" b="1" i="0" dirty="0">
                <a:solidFill>
                  <a:srgbClr val="333399"/>
                </a:solidFill>
              </a:rPr>
              <a:t>属性文</a:t>
            </a:r>
          </a:p>
          <a:p>
            <a:pPr algn="l">
              <a:buClrTx/>
            </a:pPr>
            <a:r>
              <a:rPr lang="zh-CN" altLang="en-US" sz="2800" b="1" i="0" dirty="0">
                <a:solidFill>
                  <a:srgbClr val="333399"/>
                </a:solidFill>
              </a:rPr>
              <a:t>     法的语义计算</a:t>
            </a:r>
            <a:r>
              <a:rPr lang="zh-CN" altLang="en-US" sz="2800" b="1" i="0" dirty="0"/>
              <a:t>举例</a:t>
            </a:r>
          </a:p>
        </p:txBody>
      </p:sp>
      <p:sp>
        <p:nvSpPr>
          <p:cNvPr id="581647" name="Rectangle 15"/>
          <p:cNvSpPr>
            <a:spLocks noChangeArrowheads="1"/>
          </p:cNvSpPr>
          <p:nvPr/>
        </p:nvSpPr>
        <p:spPr bwMode="auto">
          <a:xfrm>
            <a:off x="5092700" y="3094038"/>
            <a:ext cx="782638" cy="396875"/>
          </a:xfrm>
          <a:prstGeom prst="rect">
            <a:avLst/>
          </a:prstGeom>
          <a:noFill/>
          <a:ln w="9525">
            <a:noFill/>
            <a:miter lim="800000"/>
            <a:headEnd/>
            <a:tailEnd/>
          </a:ln>
        </p:spPr>
        <p:txBody>
          <a:bodyPr wrap="none">
            <a:spAutoFit/>
          </a:bodyPr>
          <a:lstStyle/>
          <a:p>
            <a:pPr algn="l"/>
            <a:r>
              <a:rPr lang="en-US" altLang="zh-CN" sz="2000">
                <a:sym typeface="Symbol" pitchFamily="18" charset="2"/>
              </a:rPr>
              <a:t>S</a:t>
            </a:r>
            <a:r>
              <a:rPr lang="en-US" altLang="zh-CN" sz="2000" b="1" i="0">
                <a:sym typeface="Symbol" pitchFamily="18" charset="2"/>
              </a:rPr>
              <a:t>.</a:t>
            </a:r>
            <a:r>
              <a:rPr lang="en-US" altLang="zh-CN" sz="2000"/>
              <a:t>f</a:t>
            </a:r>
            <a:r>
              <a:rPr lang="en-US" altLang="zh-CN" sz="2000" i="0"/>
              <a:t>=1</a:t>
            </a:r>
          </a:p>
        </p:txBody>
      </p:sp>
      <p:sp>
        <p:nvSpPr>
          <p:cNvPr id="581648" name="Rectangle 16"/>
          <p:cNvSpPr>
            <a:spLocks noChangeArrowheads="1"/>
          </p:cNvSpPr>
          <p:nvPr/>
        </p:nvSpPr>
        <p:spPr bwMode="auto">
          <a:xfrm>
            <a:off x="6061075" y="3719513"/>
            <a:ext cx="922338" cy="396875"/>
          </a:xfrm>
          <a:prstGeom prst="rect">
            <a:avLst/>
          </a:prstGeom>
          <a:noFill/>
          <a:ln w="9525">
            <a:noFill/>
            <a:miter lim="800000"/>
            <a:headEnd/>
            <a:tailEnd/>
          </a:ln>
        </p:spPr>
        <p:txBody>
          <a:bodyPr wrap="none">
            <a:spAutoFit/>
          </a:bodyPr>
          <a:lstStyle/>
          <a:p>
            <a:pPr algn="l"/>
            <a:r>
              <a:rPr lang="en-US" altLang="zh-CN" sz="2000">
                <a:sym typeface="Symbol" pitchFamily="18" charset="2"/>
              </a:rPr>
              <a:t>S</a:t>
            </a:r>
            <a:r>
              <a:rPr lang="en-US" altLang="zh-CN" sz="2000" b="1" i="0">
                <a:sym typeface="Symbol" pitchFamily="18" charset="2"/>
              </a:rPr>
              <a:t>.</a:t>
            </a:r>
            <a:r>
              <a:rPr lang="en-US" altLang="zh-CN" sz="2000">
                <a:sym typeface="Symbol" pitchFamily="18" charset="2"/>
              </a:rPr>
              <a:t>f </a:t>
            </a:r>
            <a:r>
              <a:rPr lang="en-US" altLang="zh-CN" sz="2000" i="0"/>
              <a:t>= 2</a:t>
            </a:r>
          </a:p>
        </p:txBody>
      </p:sp>
      <p:sp>
        <p:nvSpPr>
          <p:cNvPr id="581649" name="Rectangle 17"/>
          <p:cNvSpPr>
            <a:spLocks noChangeArrowheads="1"/>
          </p:cNvSpPr>
          <p:nvPr/>
        </p:nvSpPr>
        <p:spPr bwMode="auto">
          <a:xfrm>
            <a:off x="6137275" y="4344988"/>
            <a:ext cx="782638" cy="396875"/>
          </a:xfrm>
          <a:prstGeom prst="rect">
            <a:avLst/>
          </a:prstGeom>
          <a:noFill/>
          <a:ln w="9525">
            <a:noFill/>
            <a:miter lim="800000"/>
            <a:headEnd/>
            <a:tailEnd/>
          </a:ln>
        </p:spPr>
        <p:txBody>
          <a:bodyPr wrap="none">
            <a:spAutoFit/>
          </a:bodyPr>
          <a:lstStyle/>
          <a:p>
            <a:pPr algn="l"/>
            <a:r>
              <a:rPr lang="en-US" altLang="zh-CN" sz="2000">
                <a:sym typeface="Symbol" pitchFamily="18" charset="2"/>
              </a:rPr>
              <a:t>B</a:t>
            </a:r>
            <a:r>
              <a:rPr lang="en-US" altLang="zh-CN" sz="2000" b="1" i="0">
                <a:sym typeface="Symbol" pitchFamily="18" charset="2"/>
              </a:rPr>
              <a:t>.</a:t>
            </a:r>
            <a:r>
              <a:rPr lang="en-US" altLang="zh-CN" sz="2000">
                <a:sym typeface="Symbol" pitchFamily="18" charset="2"/>
              </a:rPr>
              <a:t>f</a:t>
            </a:r>
            <a:r>
              <a:rPr lang="en-US" altLang="zh-CN" sz="2000" i="0"/>
              <a:t>=2</a:t>
            </a:r>
          </a:p>
        </p:txBody>
      </p:sp>
      <p:sp>
        <p:nvSpPr>
          <p:cNvPr id="581651" name="Rectangle 19"/>
          <p:cNvSpPr>
            <a:spLocks noChangeArrowheads="1"/>
          </p:cNvSpPr>
          <p:nvPr/>
        </p:nvSpPr>
        <p:spPr bwMode="auto">
          <a:xfrm>
            <a:off x="6823075" y="4954588"/>
            <a:ext cx="922338" cy="396875"/>
          </a:xfrm>
          <a:prstGeom prst="rect">
            <a:avLst/>
          </a:prstGeom>
          <a:noFill/>
          <a:ln w="9525">
            <a:noFill/>
            <a:miter lim="800000"/>
            <a:headEnd/>
            <a:tailEnd/>
          </a:ln>
        </p:spPr>
        <p:txBody>
          <a:bodyPr wrap="none">
            <a:spAutoFit/>
          </a:bodyPr>
          <a:lstStyle/>
          <a:p>
            <a:pPr algn="l"/>
            <a:r>
              <a:rPr lang="en-US" altLang="zh-CN" sz="2000">
                <a:sym typeface="Symbol" pitchFamily="18" charset="2"/>
              </a:rPr>
              <a:t>B</a:t>
            </a:r>
            <a:r>
              <a:rPr lang="en-US" altLang="zh-CN" sz="2000" b="1" i="0">
                <a:sym typeface="Symbol" pitchFamily="18" charset="2"/>
              </a:rPr>
              <a:t>.</a:t>
            </a:r>
            <a:r>
              <a:rPr lang="en-US" altLang="zh-CN" sz="2000">
                <a:sym typeface="Symbol" pitchFamily="18" charset="2"/>
              </a:rPr>
              <a:t>f </a:t>
            </a:r>
            <a:r>
              <a:rPr lang="en-US" altLang="zh-CN" sz="2000" i="0"/>
              <a:t>= 3</a:t>
            </a:r>
          </a:p>
        </p:txBody>
      </p:sp>
      <p:sp>
        <p:nvSpPr>
          <p:cNvPr id="581653" name="Rectangle 21"/>
          <p:cNvSpPr>
            <a:spLocks noChangeArrowheads="1"/>
          </p:cNvSpPr>
          <p:nvPr/>
        </p:nvSpPr>
        <p:spPr bwMode="auto">
          <a:xfrm>
            <a:off x="6061075" y="4954588"/>
            <a:ext cx="839788" cy="396875"/>
          </a:xfrm>
          <a:prstGeom prst="rect">
            <a:avLst/>
          </a:prstGeom>
          <a:noFill/>
          <a:ln w="9525">
            <a:noFill/>
            <a:miter lim="800000"/>
            <a:headEnd/>
            <a:tailEnd/>
          </a:ln>
        </p:spPr>
        <p:txBody>
          <a:bodyPr wrap="none">
            <a:spAutoFit/>
          </a:bodyPr>
          <a:lstStyle/>
          <a:p>
            <a:pPr algn="l"/>
            <a:r>
              <a:rPr lang="en-US" altLang="zh-CN" sz="2000">
                <a:sym typeface="Symbol" pitchFamily="18" charset="2"/>
              </a:rPr>
              <a:t>B</a:t>
            </a:r>
            <a:r>
              <a:rPr lang="en-US" altLang="zh-CN" sz="2000" b="1" i="0">
                <a:sym typeface="Symbol" pitchFamily="18" charset="2"/>
              </a:rPr>
              <a:t>.</a:t>
            </a:r>
            <a:r>
              <a:rPr lang="en-US" altLang="zh-CN" sz="2000">
                <a:sym typeface="Symbol" pitchFamily="18" charset="2"/>
              </a:rPr>
              <a:t>v</a:t>
            </a:r>
            <a:r>
              <a:rPr lang="en-US" altLang="zh-CN" sz="2000" i="0"/>
              <a:t>=0</a:t>
            </a:r>
          </a:p>
        </p:txBody>
      </p:sp>
      <p:sp>
        <p:nvSpPr>
          <p:cNvPr id="581657" name="Rectangle 25"/>
          <p:cNvSpPr>
            <a:spLocks noChangeArrowheads="1"/>
          </p:cNvSpPr>
          <p:nvPr/>
        </p:nvSpPr>
        <p:spPr bwMode="auto">
          <a:xfrm>
            <a:off x="6338888" y="5624513"/>
            <a:ext cx="1473200" cy="396875"/>
          </a:xfrm>
          <a:prstGeom prst="rect">
            <a:avLst/>
          </a:prstGeom>
          <a:noFill/>
          <a:ln w="9525">
            <a:noFill/>
            <a:miter lim="800000"/>
            <a:headEnd/>
            <a:tailEnd/>
          </a:ln>
        </p:spPr>
        <p:txBody>
          <a:bodyPr wrap="none">
            <a:spAutoFit/>
          </a:bodyPr>
          <a:lstStyle/>
          <a:p>
            <a:pPr algn="l"/>
            <a:r>
              <a:rPr lang="en-US" altLang="zh-CN" sz="2000">
                <a:sym typeface="Symbol" pitchFamily="18" charset="2"/>
              </a:rPr>
              <a:t>B</a:t>
            </a:r>
            <a:r>
              <a:rPr lang="en-US" altLang="zh-CN" sz="2000" b="1" i="0">
                <a:sym typeface="Symbol" pitchFamily="18" charset="2"/>
              </a:rPr>
              <a:t>.</a:t>
            </a:r>
            <a:r>
              <a:rPr lang="en-US" altLang="zh-CN" sz="2000">
                <a:sym typeface="Symbol" pitchFamily="18" charset="2"/>
              </a:rPr>
              <a:t>v </a:t>
            </a:r>
            <a:r>
              <a:rPr lang="en-US" altLang="zh-CN" sz="2000" i="0"/>
              <a:t>= 0.125</a:t>
            </a:r>
          </a:p>
        </p:txBody>
      </p:sp>
      <p:sp>
        <p:nvSpPr>
          <p:cNvPr id="581659" name="Rectangle 27"/>
          <p:cNvSpPr>
            <a:spLocks noChangeArrowheads="1"/>
          </p:cNvSpPr>
          <p:nvPr/>
        </p:nvSpPr>
        <p:spPr bwMode="auto">
          <a:xfrm>
            <a:off x="5103813" y="4344988"/>
            <a:ext cx="1050925" cy="396875"/>
          </a:xfrm>
          <a:prstGeom prst="rect">
            <a:avLst/>
          </a:prstGeom>
          <a:noFill/>
          <a:ln w="9525">
            <a:noFill/>
            <a:miter lim="800000"/>
            <a:headEnd/>
            <a:tailEnd/>
          </a:ln>
        </p:spPr>
        <p:txBody>
          <a:bodyPr wrap="none">
            <a:spAutoFit/>
          </a:bodyPr>
          <a:lstStyle/>
          <a:p>
            <a:pPr algn="l"/>
            <a:r>
              <a:rPr lang="en-US" altLang="zh-CN" sz="2000">
                <a:sym typeface="Symbol" pitchFamily="18" charset="2"/>
              </a:rPr>
              <a:t>B</a:t>
            </a:r>
            <a:r>
              <a:rPr lang="en-US" altLang="zh-CN" sz="2000" b="1" i="0">
                <a:sym typeface="Symbol" pitchFamily="18" charset="2"/>
              </a:rPr>
              <a:t>.</a:t>
            </a:r>
            <a:r>
              <a:rPr lang="en-US" altLang="zh-CN" sz="2000">
                <a:sym typeface="Symbol" pitchFamily="18" charset="2"/>
              </a:rPr>
              <a:t>v</a:t>
            </a:r>
            <a:r>
              <a:rPr lang="en-US" altLang="zh-CN" sz="2000" i="0"/>
              <a:t>=0.5</a:t>
            </a:r>
          </a:p>
        </p:txBody>
      </p:sp>
      <p:sp>
        <p:nvSpPr>
          <p:cNvPr id="581662" name="Rectangle 30"/>
          <p:cNvSpPr>
            <a:spLocks noChangeArrowheads="1"/>
          </p:cNvSpPr>
          <p:nvPr/>
        </p:nvSpPr>
        <p:spPr bwMode="auto">
          <a:xfrm>
            <a:off x="7218363" y="2997200"/>
            <a:ext cx="1481137" cy="396875"/>
          </a:xfrm>
          <a:prstGeom prst="rect">
            <a:avLst/>
          </a:prstGeom>
          <a:noFill/>
          <a:ln w="9525">
            <a:noFill/>
            <a:miter lim="800000"/>
            <a:headEnd/>
            <a:tailEnd/>
          </a:ln>
        </p:spPr>
        <p:txBody>
          <a:bodyPr wrap="none">
            <a:spAutoFit/>
          </a:bodyPr>
          <a:lstStyle/>
          <a:p>
            <a:pPr algn="l"/>
            <a:r>
              <a:rPr lang="en-US" altLang="zh-CN" sz="2000">
                <a:sym typeface="Symbol" pitchFamily="18" charset="2"/>
              </a:rPr>
              <a:t>p</a:t>
            </a:r>
            <a:r>
              <a:rPr lang="en-US" altLang="zh-CN" sz="2000"/>
              <a:t>rint(</a:t>
            </a:r>
            <a:r>
              <a:rPr lang="en-US" altLang="zh-CN" sz="2000" i="0"/>
              <a:t>0.625</a:t>
            </a:r>
            <a:r>
              <a:rPr lang="en-US" altLang="zh-CN" sz="2000"/>
              <a:t>)</a:t>
            </a:r>
          </a:p>
        </p:txBody>
      </p:sp>
      <p:sp>
        <p:nvSpPr>
          <p:cNvPr id="581663" name="Rectangle 31"/>
          <p:cNvSpPr>
            <a:spLocks noChangeArrowheads="1"/>
          </p:cNvSpPr>
          <p:nvPr/>
        </p:nvSpPr>
        <p:spPr bwMode="auto">
          <a:xfrm>
            <a:off x="5092700" y="3719513"/>
            <a:ext cx="782638" cy="396875"/>
          </a:xfrm>
          <a:prstGeom prst="rect">
            <a:avLst/>
          </a:prstGeom>
          <a:noFill/>
          <a:ln w="9525">
            <a:noFill/>
            <a:miter lim="800000"/>
            <a:headEnd/>
            <a:tailEnd/>
          </a:ln>
        </p:spPr>
        <p:txBody>
          <a:bodyPr wrap="none">
            <a:spAutoFit/>
          </a:bodyPr>
          <a:lstStyle/>
          <a:p>
            <a:pPr algn="l"/>
            <a:r>
              <a:rPr lang="en-US" altLang="zh-CN" sz="2000">
                <a:sym typeface="Symbol" pitchFamily="18" charset="2"/>
              </a:rPr>
              <a:t>B</a:t>
            </a:r>
            <a:r>
              <a:rPr lang="en-US" altLang="zh-CN" sz="2000" b="1" i="0">
                <a:sym typeface="Symbol" pitchFamily="18" charset="2"/>
              </a:rPr>
              <a:t>.</a:t>
            </a:r>
            <a:r>
              <a:rPr lang="en-US" altLang="zh-CN" sz="2000"/>
              <a:t>f</a:t>
            </a:r>
            <a:r>
              <a:rPr lang="en-US" altLang="zh-CN" sz="2000" i="0"/>
              <a:t>=1</a:t>
            </a:r>
          </a:p>
        </p:txBody>
      </p:sp>
      <p:sp>
        <p:nvSpPr>
          <p:cNvPr id="581664" name="Rectangle 32"/>
          <p:cNvSpPr>
            <a:spLocks noChangeArrowheads="1"/>
          </p:cNvSpPr>
          <p:nvPr/>
        </p:nvSpPr>
        <p:spPr bwMode="auto">
          <a:xfrm>
            <a:off x="6845300" y="4344988"/>
            <a:ext cx="922338" cy="396875"/>
          </a:xfrm>
          <a:prstGeom prst="rect">
            <a:avLst/>
          </a:prstGeom>
          <a:noFill/>
          <a:ln w="9525">
            <a:noFill/>
            <a:miter lim="800000"/>
            <a:headEnd/>
            <a:tailEnd/>
          </a:ln>
        </p:spPr>
        <p:txBody>
          <a:bodyPr wrap="none">
            <a:spAutoFit/>
          </a:bodyPr>
          <a:lstStyle/>
          <a:p>
            <a:pPr algn="l"/>
            <a:r>
              <a:rPr lang="en-US" altLang="zh-CN" sz="2000">
                <a:sym typeface="Symbol" pitchFamily="18" charset="2"/>
              </a:rPr>
              <a:t>S</a:t>
            </a:r>
            <a:r>
              <a:rPr lang="en-US" altLang="zh-CN" sz="2000" b="1" i="0">
                <a:sym typeface="Symbol" pitchFamily="18" charset="2"/>
              </a:rPr>
              <a:t>.</a:t>
            </a:r>
            <a:r>
              <a:rPr lang="en-US" altLang="zh-CN" sz="2000">
                <a:sym typeface="Symbol" pitchFamily="18" charset="2"/>
              </a:rPr>
              <a:t>f </a:t>
            </a:r>
            <a:r>
              <a:rPr lang="en-US" altLang="zh-CN" sz="2000" i="0"/>
              <a:t>= 3</a:t>
            </a:r>
          </a:p>
        </p:txBody>
      </p:sp>
      <p:sp>
        <p:nvSpPr>
          <p:cNvPr id="581666" name="Rectangle 34"/>
          <p:cNvSpPr>
            <a:spLocks noChangeArrowheads="1"/>
          </p:cNvSpPr>
          <p:nvPr/>
        </p:nvSpPr>
        <p:spPr bwMode="auto">
          <a:xfrm>
            <a:off x="8243888" y="5624513"/>
            <a:ext cx="839787" cy="396875"/>
          </a:xfrm>
          <a:prstGeom prst="rect">
            <a:avLst/>
          </a:prstGeom>
          <a:noFill/>
          <a:ln w="9525">
            <a:noFill/>
            <a:miter lim="800000"/>
            <a:headEnd/>
            <a:tailEnd/>
          </a:ln>
        </p:spPr>
        <p:txBody>
          <a:bodyPr wrap="none">
            <a:spAutoFit/>
          </a:bodyPr>
          <a:lstStyle/>
          <a:p>
            <a:pPr algn="l"/>
            <a:r>
              <a:rPr lang="en-US" altLang="zh-CN" sz="2000">
                <a:sym typeface="Symbol" pitchFamily="18" charset="2"/>
              </a:rPr>
              <a:t>S</a:t>
            </a:r>
            <a:r>
              <a:rPr lang="en-US" altLang="zh-CN" sz="2000" b="1" i="0">
                <a:sym typeface="Symbol" pitchFamily="18" charset="2"/>
              </a:rPr>
              <a:t>.</a:t>
            </a:r>
            <a:r>
              <a:rPr lang="en-US" altLang="zh-CN" sz="2000">
                <a:sym typeface="Symbol" pitchFamily="18" charset="2"/>
              </a:rPr>
              <a:t>v</a:t>
            </a:r>
            <a:r>
              <a:rPr lang="en-US" altLang="zh-CN" sz="2000" i="0"/>
              <a:t>=0</a:t>
            </a:r>
          </a:p>
        </p:txBody>
      </p:sp>
      <p:sp>
        <p:nvSpPr>
          <p:cNvPr id="581668" name="Rectangle 36"/>
          <p:cNvSpPr>
            <a:spLocks noChangeArrowheads="1"/>
          </p:cNvSpPr>
          <p:nvPr/>
        </p:nvSpPr>
        <p:spPr bwMode="auto">
          <a:xfrm>
            <a:off x="7775575" y="4344988"/>
            <a:ext cx="1333500" cy="396875"/>
          </a:xfrm>
          <a:prstGeom prst="rect">
            <a:avLst/>
          </a:prstGeom>
          <a:noFill/>
          <a:ln w="9525">
            <a:noFill/>
            <a:miter lim="800000"/>
            <a:headEnd/>
            <a:tailEnd/>
          </a:ln>
        </p:spPr>
        <p:txBody>
          <a:bodyPr wrap="none">
            <a:spAutoFit/>
          </a:bodyPr>
          <a:lstStyle/>
          <a:p>
            <a:pPr algn="l"/>
            <a:r>
              <a:rPr lang="en-US" altLang="zh-CN" sz="2000">
                <a:sym typeface="Symbol" pitchFamily="18" charset="2"/>
              </a:rPr>
              <a:t>S</a:t>
            </a:r>
            <a:r>
              <a:rPr lang="en-US" altLang="zh-CN" sz="2000" b="1" i="0">
                <a:sym typeface="Symbol" pitchFamily="18" charset="2"/>
              </a:rPr>
              <a:t>.</a:t>
            </a:r>
            <a:r>
              <a:rPr lang="en-US" altLang="zh-CN" sz="2000">
                <a:sym typeface="Symbol" pitchFamily="18" charset="2"/>
              </a:rPr>
              <a:t>v</a:t>
            </a:r>
            <a:r>
              <a:rPr lang="en-US" altLang="zh-CN" sz="2000" i="0"/>
              <a:t>=0.125</a:t>
            </a:r>
          </a:p>
        </p:txBody>
      </p:sp>
      <p:sp>
        <p:nvSpPr>
          <p:cNvPr id="581669" name="Rectangle 37"/>
          <p:cNvSpPr>
            <a:spLocks noChangeArrowheads="1"/>
          </p:cNvSpPr>
          <p:nvPr/>
        </p:nvSpPr>
        <p:spPr bwMode="auto">
          <a:xfrm>
            <a:off x="7204075" y="3719513"/>
            <a:ext cx="1333500" cy="396875"/>
          </a:xfrm>
          <a:prstGeom prst="rect">
            <a:avLst/>
          </a:prstGeom>
          <a:noFill/>
          <a:ln w="9525">
            <a:noFill/>
            <a:miter lim="800000"/>
            <a:headEnd/>
            <a:tailEnd/>
          </a:ln>
        </p:spPr>
        <p:txBody>
          <a:bodyPr wrap="none">
            <a:spAutoFit/>
          </a:bodyPr>
          <a:lstStyle/>
          <a:p>
            <a:pPr algn="l"/>
            <a:r>
              <a:rPr lang="en-US" altLang="zh-CN" sz="2000">
                <a:sym typeface="Symbol" pitchFamily="18" charset="2"/>
              </a:rPr>
              <a:t>S</a:t>
            </a:r>
            <a:r>
              <a:rPr lang="en-US" altLang="zh-CN" sz="2000" b="1" i="0">
                <a:sym typeface="Symbol" pitchFamily="18" charset="2"/>
              </a:rPr>
              <a:t>.</a:t>
            </a:r>
            <a:r>
              <a:rPr lang="en-US" altLang="zh-CN" sz="2000">
                <a:sym typeface="Symbol" pitchFamily="18" charset="2"/>
              </a:rPr>
              <a:t>v</a:t>
            </a:r>
            <a:r>
              <a:rPr lang="en-US" altLang="zh-CN" sz="2000" i="0"/>
              <a:t>=0.625</a:t>
            </a:r>
          </a:p>
        </p:txBody>
      </p:sp>
      <p:sp>
        <p:nvSpPr>
          <p:cNvPr id="38935" name="Rectangle 38"/>
          <p:cNvSpPr>
            <a:spLocks noChangeArrowheads="1"/>
          </p:cNvSpPr>
          <p:nvPr/>
        </p:nvSpPr>
        <p:spPr bwMode="auto">
          <a:xfrm>
            <a:off x="1524000" y="188913"/>
            <a:ext cx="5842000"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基于属性文法的语义计算</a:t>
            </a:r>
          </a:p>
        </p:txBody>
      </p:sp>
      <p:grpSp>
        <p:nvGrpSpPr>
          <p:cNvPr id="2" name="Group 92"/>
          <p:cNvGrpSpPr>
            <a:grpSpLocks/>
          </p:cNvGrpSpPr>
          <p:nvPr/>
        </p:nvGrpSpPr>
        <p:grpSpPr bwMode="auto">
          <a:xfrm>
            <a:off x="3995738" y="4616450"/>
            <a:ext cx="2376487" cy="2052638"/>
            <a:chOff x="2653" y="2908"/>
            <a:chExt cx="1497" cy="1293"/>
          </a:xfrm>
        </p:grpSpPr>
        <p:sp>
          <p:nvSpPr>
            <p:cNvPr id="38952" name="Line 87"/>
            <p:cNvSpPr>
              <a:spLocks noChangeShapeType="1"/>
            </p:cNvSpPr>
            <p:nvPr/>
          </p:nvSpPr>
          <p:spPr bwMode="auto">
            <a:xfrm flipH="1" flipV="1">
              <a:off x="3198" y="3067"/>
              <a:ext cx="90" cy="91"/>
            </a:xfrm>
            <a:prstGeom prst="line">
              <a:avLst/>
            </a:prstGeom>
            <a:noFill/>
            <a:ln w="9525">
              <a:solidFill>
                <a:schemeClr val="tx1"/>
              </a:solidFill>
              <a:round/>
              <a:headEnd/>
              <a:tailEnd/>
            </a:ln>
          </p:spPr>
          <p:txBody>
            <a:bodyPr>
              <a:spAutoFit/>
            </a:bodyPr>
            <a:lstStyle/>
            <a:p>
              <a:endParaRPr lang="zh-CN" altLang="en-US"/>
            </a:p>
          </p:txBody>
        </p:sp>
        <p:sp>
          <p:nvSpPr>
            <p:cNvPr id="38953" name="Rectangle 53"/>
            <p:cNvSpPr>
              <a:spLocks noChangeArrowheads="1"/>
            </p:cNvSpPr>
            <p:nvPr/>
          </p:nvSpPr>
          <p:spPr bwMode="auto">
            <a:xfrm>
              <a:off x="3011" y="2908"/>
              <a:ext cx="232" cy="250"/>
            </a:xfrm>
            <a:prstGeom prst="rect">
              <a:avLst/>
            </a:prstGeom>
            <a:noFill/>
            <a:ln w="9525">
              <a:noFill/>
              <a:miter lim="800000"/>
              <a:headEnd/>
              <a:tailEnd/>
            </a:ln>
          </p:spPr>
          <p:txBody>
            <a:bodyPr wrap="none">
              <a:spAutoFit/>
            </a:bodyPr>
            <a:lstStyle/>
            <a:p>
              <a:pPr algn="l"/>
              <a:r>
                <a:rPr lang="en-US" altLang="zh-CN" sz="2000">
                  <a:solidFill>
                    <a:srgbClr val="333399"/>
                  </a:solidFill>
                  <a:sym typeface="Symbol" pitchFamily="18" charset="2"/>
                </a:rPr>
                <a:t>N</a:t>
              </a:r>
            </a:p>
          </p:txBody>
        </p:sp>
        <p:sp>
          <p:nvSpPr>
            <p:cNvPr id="38954" name="Rectangle 54"/>
            <p:cNvSpPr>
              <a:spLocks noChangeArrowheads="1"/>
            </p:cNvSpPr>
            <p:nvPr/>
          </p:nvSpPr>
          <p:spPr bwMode="auto">
            <a:xfrm>
              <a:off x="2744" y="3045"/>
              <a:ext cx="178" cy="327"/>
            </a:xfrm>
            <a:prstGeom prst="rect">
              <a:avLst/>
            </a:prstGeom>
            <a:noFill/>
            <a:ln w="9525">
              <a:noFill/>
              <a:miter lim="800000"/>
              <a:headEnd/>
              <a:tailEnd/>
            </a:ln>
          </p:spPr>
          <p:txBody>
            <a:bodyPr wrap="none">
              <a:spAutoFit/>
            </a:bodyPr>
            <a:lstStyle/>
            <a:p>
              <a:pPr algn="l"/>
              <a:r>
                <a:rPr lang="en-US" altLang="zh-CN" sz="2800" b="1" i="0">
                  <a:solidFill>
                    <a:srgbClr val="333399"/>
                  </a:solidFill>
                  <a:sym typeface="Symbol" pitchFamily="18" charset="2"/>
                </a:rPr>
                <a:t>.</a:t>
              </a:r>
            </a:p>
          </p:txBody>
        </p:sp>
        <p:sp>
          <p:nvSpPr>
            <p:cNvPr id="38955" name="Rectangle 55"/>
            <p:cNvSpPr>
              <a:spLocks noChangeArrowheads="1"/>
            </p:cNvSpPr>
            <p:nvPr/>
          </p:nvSpPr>
          <p:spPr bwMode="auto">
            <a:xfrm>
              <a:off x="3243" y="3135"/>
              <a:ext cx="223" cy="250"/>
            </a:xfrm>
            <a:prstGeom prst="rect">
              <a:avLst/>
            </a:prstGeom>
            <a:noFill/>
            <a:ln w="9525">
              <a:noFill/>
              <a:miter lim="800000"/>
              <a:headEnd/>
              <a:tailEnd/>
            </a:ln>
          </p:spPr>
          <p:txBody>
            <a:bodyPr wrap="none">
              <a:spAutoFit/>
            </a:bodyPr>
            <a:lstStyle/>
            <a:p>
              <a:pPr algn="l"/>
              <a:r>
                <a:rPr lang="en-US" altLang="zh-CN" sz="2000">
                  <a:solidFill>
                    <a:srgbClr val="333399"/>
                  </a:solidFill>
                  <a:sym typeface="Symbol" pitchFamily="18" charset="2"/>
                </a:rPr>
                <a:t>S</a:t>
              </a:r>
            </a:p>
          </p:txBody>
        </p:sp>
        <p:sp>
          <p:nvSpPr>
            <p:cNvPr id="38956" name="Rectangle 56"/>
            <p:cNvSpPr>
              <a:spLocks noChangeArrowheads="1"/>
            </p:cNvSpPr>
            <p:nvPr/>
          </p:nvSpPr>
          <p:spPr bwMode="auto">
            <a:xfrm>
              <a:off x="2922" y="3339"/>
              <a:ext cx="223" cy="250"/>
            </a:xfrm>
            <a:prstGeom prst="rect">
              <a:avLst/>
            </a:prstGeom>
            <a:noFill/>
            <a:ln w="9525">
              <a:noFill/>
              <a:miter lim="800000"/>
              <a:headEnd/>
              <a:tailEnd/>
            </a:ln>
          </p:spPr>
          <p:txBody>
            <a:bodyPr wrap="none">
              <a:spAutoFit/>
            </a:bodyPr>
            <a:lstStyle/>
            <a:p>
              <a:pPr algn="l"/>
              <a:r>
                <a:rPr lang="en-US" altLang="zh-CN" sz="2000">
                  <a:solidFill>
                    <a:srgbClr val="333399"/>
                  </a:solidFill>
                  <a:sym typeface="Symbol" pitchFamily="18" charset="2"/>
                </a:rPr>
                <a:t>B</a:t>
              </a:r>
            </a:p>
          </p:txBody>
        </p:sp>
        <p:sp>
          <p:nvSpPr>
            <p:cNvPr id="38957" name="Rectangle 57"/>
            <p:cNvSpPr>
              <a:spLocks noChangeArrowheads="1"/>
            </p:cNvSpPr>
            <p:nvPr/>
          </p:nvSpPr>
          <p:spPr bwMode="auto">
            <a:xfrm>
              <a:off x="3470" y="3339"/>
              <a:ext cx="223" cy="250"/>
            </a:xfrm>
            <a:prstGeom prst="rect">
              <a:avLst/>
            </a:prstGeom>
            <a:noFill/>
            <a:ln w="9525">
              <a:noFill/>
              <a:miter lim="800000"/>
              <a:headEnd/>
              <a:tailEnd/>
            </a:ln>
          </p:spPr>
          <p:txBody>
            <a:bodyPr wrap="none">
              <a:spAutoFit/>
            </a:bodyPr>
            <a:lstStyle/>
            <a:p>
              <a:pPr algn="l"/>
              <a:r>
                <a:rPr lang="en-US" altLang="zh-CN" sz="2000" dirty="0">
                  <a:solidFill>
                    <a:srgbClr val="333399"/>
                  </a:solidFill>
                  <a:sym typeface="Symbol" pitchFamily="18" charset="2"/>
                </a:rPr>
                <a:t>S</a:t>
              </a:r>
            </a:p>
          </p:txBody>
        </p:sp>
        <p:sp>
          <p:nvSpPr>
            <p:cNvPr id="38958" name="Rectangle 58"/>
            <p:cNvSpPr>
              <a:spLocks noChangeArrowheads="1"/>
            </p:cNvSpPr>
            <p:nvPr/>
          </p:nvSpPr>
          <p:spPr bwMode="auto">
            <a:xfrm>
              <a:off x="3149" y="3566"/>
              <a:ext cx="223" cy="250"/>
            </a:xfrm>
            <a:prstGeom prst="rect">
              <a:avLst/>
            </a:prstGeom>
            <a:noFill/>
            <a:ln w="9525">
              <a:noFill/>
              <a:miter lim="800000"/>
              <a:headEnd/>
              <a:tailEnd/>
            </a:ln>
          </p:spPr>
          <p:txBody>
            <a:bodyPr wrap="none">
              <a:spAutoFit/>
            </a:bodyPr>
            <a:lstStyle/>
            <a:p>
              <a:pPr algn="l"/>
              <a:r>
                <a:rPr lang="en-US" altLang="zh-CN" sz="2000">
                  <a:solidFill>
                    <a:srgbClr val="333399"/>
                  </a:solidFill>
                  <a:sym typeface="Symbol" pitchFamily="18" charset="2"/>
                </a:rPr>
                <a:t>B</a:t>
              </a:r>
            </a:p>
          </p:txBody>
        </p:sp>
        <p:sp>
          <p:nvSpPr>
            <p:cNvPr id="38959" name="Rectangle 59"/>
            <p:cNvSpPr>
              <a:spLocks noChangeArrowheads="1"/>
            </p:cNvSpPr>
            <p:nvPr/>
          </p:nvSpPr>
          <p:spPr bwMode="auto">
            <a:xfrm>
              <a:off x="3696" y="3566"/>
              <a:ext cx="223" cy="250"/>
            </a:xfrm>
            <a:prstGeom prst="rect">
              <a:avLst/>
            </a:prstGeom>
            <a:noFill/>
            <a:ln w="9525">
              <a:noFill/>
              <a:miter lim="800000"/>
              <a:headEnd/>
              <a:tailEnd/>
            </a:ln>
          </p:spPr>
          <p:txBody>
            <a:bodyPr wrap="none">
              <a:spAutoFit/>
            </a:bodyPr>
            <a:lstStyle/>
            <a:p>
              <a:pPr algn="l"/>
              <a:r>
                <a:rPr lang="en-US" altLang="zh-CN" sz="2000">
                  <a:solidFill>
                    <a:srgbClr val="333399"/>
                  </a:solidFill>
                  <a:sym typeface="Symbol" pitchFamily="18" charset="2"/>
                </a:rPr>
                <a:t>S</a:t>
              </a:r>
            </a:p>
          </p:txBody>
        </p:sp>
        <p:sp>
          <p:nvSpPr>
            <p:cNvPr id="38960" name="Rectangle 60"/>
            <p:cNvSpPr>
              <a:spLocks noChangeArrowheads="1"/>
            </p:cNvSpPr>
            <p:nvPr/>
          </p:nvSpPr>
          <p:spPr bwMode="auto">
            <a:xfrm>
              <a:off x="3379" y="3770"/>
              <a:ext cx="223" cy="250"/>
            </a:xfrm>
            <a:prstGeom prst="rect">
              <a:avLst/>
            </a:prstGeom>
            <a:noFill/>
            <a:ln w="9525">
              <a:noFill/>
              <a:miter lim="800000"/>
              <a:headEnd/>
              <a:tailEnd/>
            </a:ln>
          </p:spPr>
          <p:txBody>
            <a:bodyPr wrap="none">
              <a:spAutoFit/>
            </a:bodyPr>
            <a:lstStyle/>
            <a:p>
              <a:pPr algn="l"/>
              <a:r>
                <a:rPr lang="en-US" altLang="zh-CN" sz="2000">
                  <a:solidFill>
                    <a:srgbClr val="333399"/>
                  </a:solidFill>
                  <a:sym typeface="Symbol" pitchFamily="18" charset="2"/>
                </a:rPr>
                <a:t>B</a:t>
              </a:r>
            </a:p>
          </p:txBody>
        </p:sp>
        <p:sp>
          <p:nvSpPr>
            <p:cNvPr id="38961" name="Rectangle 61"/>
            <p:cNvSpPr>
              <a:spLocks noChangeArrowheads="1"/>
            </p:cNvSpPr>
            <p:nvPr/>
          </p:nvSpPr>
          <p:spPr bwMode="auto">
            <a:xfrm>
              <a:off x="3927" y="3748"/>
              <a:ext cx="223" cy="250"/>
            </a:xfrm>
            <a:prstGeom prst="rect">
              <a:avLst/>
            </a:prstGeom>
            <a:noFill/>
            <a:ln w="9525">
              <a:noFill/>
              <a:miter lim="800000"/>
              <a:headEnd/>
              <a:tailEnd/>
            </a:ln>
          </p:spPr>
          <p:txBody>
            <a:bodyPr wrap="none">
              <a:spAutoFit/>
            </a:bodyPr>
            <a:lstStyle/>
            <a:p>
              <a:pPr algn="l"/>
              <a:r>
                <a:rPr lang="en-US" altLang="zh-CN" sz="2000">
                  <a:solidFill>
                    <a:srgbClr val="333399"/>
                  </a:solidFill>
                  <a:sym typeface="Symbol" pitchFamily="18" charset="2"/>
                </a:rPr>
                <a:t>S</a:t>
              </a:r>
            </a:p>
          </p:txBody>
        </p:sp>
        <p:sp>
          <p:nvSpPr>
            <p:cNvPr id="38962" name="Rectangle 62"/>
            <p:cNvSpPr>
              <a:spLocks noChangeArrowheads="1"/>
            </p:cNvSpPr>
            <p:nvPr/>
          </p:nvSpPr>
          <p:spPr bwMode="auto">
            <a:xfrm>
              <a:off x="2653" y="3566"/>
              <a:ext cx="205" cy="250"/>
            </a:xfrm>
            <a:prstGeom prst="rect">
              <a:avLst/>
            </a:prstGeom>
            <a:noFill/>
            <a:ln w="9525">
              <a:noFill/>
              <a:miter lim="800000"/>
              <a:headEnd/>
              <a:tailEnd/>
            </a:ln>
          </p:spPr>
          <p:txBody>
            <a:bodyPr wrap="none">
              <a:spAutoFit/>
            </a:bodyPr>
            <a:lstStyle/>
            <a:p>
              <a:pPr algn="l"/>
              <a:r>
                <a:rPr lang="en-US" altLang="zh-CN" sz="2000">
                  <a:solidFill>
                    <a:srgbClr val="333399"/>
                  </a:solidFill>
                  <a:sym typeface="Symbol" pitchFamily="18" charset="2"/>
                </a:rPr>
                <a:t>1</a:t>
              </a:r>
            </a:p>
          </p:txBody>
        </p:sp>
        <p:sp>
          <p:nvSpPr>
            <p:cNvPr id="38963" name="Rectangle 63"/>
            <p:cNvSpPr>
              <a:spLocks noChangeArrowheads="1"/>
            </p:cNvSpPr>
            <p:nvPr/>
          </p:nvSpPr>
          <p:spPr bwMode="auto">
            <a:xfrm>
              <a:off x="2880" y="3748"/>
              <a:ext cx="205" cy="250"/>
            </a:xfrm>
            <a:prstGeom prst="rect">
              <a:avLst/>
            </a:prstGeom>
            <a:noFill/>
            <a:ln w="9525">
              <a:noFill/>
              <a:miter lim="800000"/>
              <a:headEnd/>
              <a:tailEnd/>
            </a:ln>
          </p:spPr>
          <p:txBody>
            <a:bodyPr wrap="none">
              <a:spAutoFit/>
            </a:bodyPr>
            <a:lstStyle/>
            <a:p>
              <a:pPr algn="l"/>
              <a:r>
                <a:rPr lang="en-US" altLang="zh-CN" sz="2000">
                  <a:solidFill>
                    <a:srgbClr val="333399"/>
                  </a:solidFill>
                  <a:sym typeface="Symbol" pitchFamily="18" charset="2"/>
                </a:rPr>
                <a:t>0</a:t>
              </a:r>
            </a:p>
          </p:txBody>
        </p:sp>
        <p:sp>
          <p:nvSpPr>
            <p:cNvPr id="38964" name="Rectangle 64"/>
            <p:cNvSpPr>
              <a:spLocks noChangeArrowheads="1"/>
            </p:cNvSpPr>
            <p:nvPr/>
          </p:nvSpPr>
          <p:spPr bwMode="auto">
            <a:xfrm>
              <a:off x="3107" y="3929"/>
              <a:ext cx="205" cy="250"/>
            </a:xfrm>
            <a:prstGeom prst="rect">
              <a:avLst/>
            </a:prstGeom>
            <a:noFill/>
            <a:ln w="9525">
              <a:noFill/>
              <a:miter lim="800000"/>
              <a:headEnd/>
              <a:tailEnd/>
            </a:ln>
          </p:spPr>
          <p:txBody>
            <a:bodyPr wrap="none">
              <a:spAutoFit/>
            </a:bodyPr>
            <a:lstStyle/>
            <a:p>
              <a:pPr algn="l"/>
              <a:r>
                <a:rPr lang="en-US" altLang="zh-CN" sz="2000">
                  <a:solidFill>
                    <a:srgbClr val="333399"/>
                  </a:solidFill>
                  <a:sym typeface="Symbol" pitchFamily="18" charset="2"/>
                </a:rPr>
                <a:t>1</a:t>
              </a:r>
            </a:p>
          </p:txBody>
        </p:sp>
        <p:sp>
          <p:nvSpPr>
            <p:cNvPr id="38965" name="Rectangle 65"/>
            <p:cNvSpPr>
              <a:spLocks noChangeArrowheads="1"/>
            </p:cNvSpPr>
            <p:nvPr/>
          </p:nvSpPr>
          <p:spPr bwMode="auto">
            <a:xfrm>
              <a:off x="3601" y="3951"/>
              <a:ext cx="186" cy="250"/>
            </a:xfrm>
            <a:prstGeom prst="rect">
              <a:avLst/>
            </a:prstGeom>
            <a:noFill/>
            <a:ln w="9525">
              <a:noFill/>
              <a:miter lim="800000"/>
              <a:headEnd/>
              <a:tailEnd/>
            </a:ln>
          </p:spPr>
          <p:txBody>
            <a:bodyPr wrap="none">
              <a:spAutoFit/>
            </a:bodyPr>
            <a:lstStyle/>
            <a:p>
              <a:pPr algn="l"/>
              <a:r>
                <a:rPr lang="en-US" altLang="zh-CN" sz="2000" b="1" i="0">
                  <a:solidFill>
                    <a:srgbClr val="333399"/>
                  </a:solidFill>
                  <a:sym typeface="Symbol" pitchFamily="18" charset="2"/>
                </a:rPr>
                <a:t></a:t>
              </a:r>
              <a:endParaRPr lang="en-US" altLang="en-US" sz="2000" b="1" i="0">
                <a:solidFill>
                  <a:srgbClr val="333399"/>
                </a:solidFill>
                <a:sym typeface="Symbol" pitchFamily="18" charset="2"/>
              </a:endParaRPr>
            </a:p>
          </p:txBody>
        </p:sp>
        <p:sp>
          <p:nvSpPr>
            <p:cNvPr id="38966" name="Line 79"/>
            <p:cNvSpPr>
              <a:spLocks noChangeShapeType="1"/>
            </p:cNvSpPr>
            <p:nvPr/>
          </p:nvSpPr>
          <p:spPr bwMode="auto">
            <a:xfrm flipV="1">
              <a:off x="2880" y="3113"/>
              <a:ext cx="181" cy="136"/>
            </a:xfrm>
            <a:prstGeom prst="line">
              <a:avLst/>
            </a:prstGeom>
            <a:noFill/>
            <a:ln w="9525">
              <a:solidFill>
                <a:schemeClr val="tx1"/>
              </a:solidFill>
              <a:round/>
              <a:headEnd/>
              <a:tailEnd/>
            </a:ln>
          </p:spPr>
          <p:txBody>
            <a:bodyPr>
              <a:spAutoFit/>
            </a:bodyPr>
            <a:lstStyle/>
            <a:p>
              <a:endParaRPr lang="zh-CN" altLang="en-US"/>
            </a:p>
          </p:txBody>
        </p:sp>
        <p:sp>
          <p:nvSpPr>
            <p:cNvPr id="38967" name="Line 80"/>
            <p:cNvSpPr>
              <a:spLocks noChangeShapeType="1"/>
            </p:cNvSpPr>
            <p:nvPr/>
          </p:nvSpPr>
          <p:spPr bwMode="auto">
            <a:xfrm flipV="1">
              <a:off x="3107" y="3339"/>
              <a:ext cx="136" cy="91"/>
            </a:xfrm>
            <a:prstGeom prst="line">
              <a:avLst/>
            </a:prstGeom>
            <a:noFill/>
            <a:ln w="9525">
              <a:solidFill>
                <a:schemeClr val="tx1"/>
              </a:solidFill>
              <a:round/>
              <a:headEnd/>
              <a:tailEnd/>
            </a:ln>
          </p:spPr>
          <p:txBody>
            <a:bodyPr>
              <a:spAutoFit/>
            </a:bodyPr>
            <a:lstStyle/>
            <a:p>
              <a:endParaRPr lang="zh-CN" altLang="en-US"/>
            </a:p>
          </p:txBody>
        </p:sp>
        <p:sp>
          <p:nvSpPr>
            <p:cNvPr id="38968" name="Line 81"/>
            <p:cNvSpPr>
              <a:spLocks noChangeShapeType="1"/>
            </p:cNvSpPr>
            <p:nvPr/>
          </p:nvSpPr>
          <p:spPr bwMode="auto">
            <a:xfrm flipV="1">
              <a:off x="2835" y="3521"/>
              <a:ext cx="136" cy="91"/>
            </a:xfrm>
            <a:prstGeom prst="line">
              <a:avLst/>
            </a:prstGeom>
            <a:noFill/>
            <a:ln w="9525">
              <a:solidFill>
                <a:schemeClr val="tx1"/>
              </a:solidFill>
              <a:round/>
              <a:headEnd/>
              <a:tailEnd/>
            </a:ln>
          </p:spPr>
          <p:txBody>
            <a:bodyPr>
              <a:spAutoFit/>
            </a:bodyPr>
            <a:lstStyle/>
            <a:p>
              <a:endParaRPr lang="zh-CN" altLang="en-US"/>
            </a:p>
          </p:txBody>
        </p:sp>
        <p:sp>
          <p:nvSpPr>
            <p:cNvPr id="38969" name="Line 82"/>
            <p:cNvSpPr>
              <a:spLocks noChangeShapeType="1"/>
            </p:cNvSpPr>
            <p:nvPr/>
          </p:nvSpPr>
          <p:spPr bwMode="auto">
            <a:xfrm flipV="1">
              <a:off x="3061" y="3702"/>
              <a:ext cx="136" cy="91"/>
            </a:xfrm>
            <a:prstGeom prst="line">
              <a:avLst/>
            </a:prstGeom>
            <a:noFill/>
            <a:ln w="9525">
              <a:solidFill>
                <a:schemeClr val="tx1"/>
              </a:solidFill>
              <a:round/>
              <a:headEnd/>
              <a:tailEnd/>
            </a:ln>
          </p:spPr>
          <p:txBody>
            <a:bodyPr>
              <a:spAutoFit/>
            </a:bodyPr>
            <a:lstStyle/>
            <a:p>
              <a:endParaRPr lang="zh-CN" altLang="en-US"/>
            </a:p>
          </p:txBody>
        </p:sp>
        <p:sp>
          <p:nvSpPr>
            <p:cNvPr id="38970" name="Line 83"/>
            <p:cNvSpPr>
              <a:spLocks noChangeShapeType="1"/>
            </p:cNvSpPr>
            <p:nvPr/>
          </p:nvSpPr>
          <p:spPr bwMode="auto">
            <a:xfrm flipV="1">
              <a:off x="3288" y="3929"/>
              <a:ext cx="136" cy="91"/>
            </a:xfrm>
            <a:prstGeom prst="line">
              <a:avLst/>
            </a:prstGeom>
            <a:noFill/>
            <a:ln w="9525">
              <a:solidFill>
                <a:schemeClr val="tx1"/>
              </a:solidFill>
              <a:round/>
              <a:headEnd/>
              <a:tailEnd/>
            </a:ln>
          </p:spPr>
          <p:txBody>
            <a:bodyPr>
              <a:spAutoFit/>
            </a:bodyPr>
            <a:lstStyle/>
            <a:p>
              <a:endParaRPr lang="zh-CN" altLang="en-US"/>
            </a:p>
          </p:txBody>
        </p:sp>
        <p:sp>
          <p:nvSpPr>
            <p:cNvPr id="38971" name="Line 84"/>
            <p:cNvSpPr>
              <a:spLocks noChangeShapeType="1"/>
            </p:cNvSpPr>
            <p:nvPr/>
          </p:nvSpPr>
          <p:spPr bwMode="auto">
            <a:xfrm flipV="1">
              <a:off x="3334" y="3521"/>
              <a:ext cx="136" cy="91"/>
            </a:xfrm>
            <a:prstGeom prst="line">
              <a:avLst/>
            </a:prstGeom>
            <a:noFill/>
            <a:ln w="9525">
              <a:solidFill>
                <a:schemeClr val="tx1"/>
              </a:solidFill>
              <a:round/>
              <a:headEnd/>
              <a:tailEnd/>
            </a:ln>
          </p:spPr>
          <p:txBody>
            <a:bodyPr>
              <a:spAutoFit/>
            </a:bodyPr>
            <a:lstStyle/>
            <a:p>
              <a:endParaRPr lang="zh-CN" altLang="en-US"/>
            </a:p>
          </p:txBody>
        </p:sp>
        <p:sp>
          <p:nvSpPr>
            <p:cNvPr id="38972" name="Line 85"/>
            <p:cNvSpPr>
              <a:spLocks noChangeShapeType="1"/>
            </p:cNvSpPr>
            <p:nvPr/>
          </p:nvSpPr>
          <p:spPr bwMode="auto">
            <a:xfrm flipV="1">
              <a:off x="3560" y="3748"/>
              <a:ext cx="136" cy="91"/>
            </a:xfrm>
            <a:prstGeom prst="line">
              <a:avLst/>
            </a:prstGeom>
            <a:noFill/>
            <a:ln w="9525">
              <a:solidFill>
                <a:schemeClr val="tx1"/>
              </a:solidFill>
              <a:round/>
              <a:headEnd/>
              <a:tailEnd/>
            </a:ln>
          </p:spPr>
          <p:txBody>
            <a:bodyPr>
              <a:spAutoFit/>
            </a:bodyPr>
            <a:lstStyle/>
            <a:p>
              <a:endParaRPr lang="zh-CN" altLang="en-US"/>
            </a:p>
          </p:txBody>
        </p:sp>
        <p:sp>
          <p:nvSpPr>
            <p:cNvPr id="38973" name="Line 86"/>
            <p:cNvSpPr>
              <a:spLocks noChangeShapeType="1"/>
            </p:cNvSpPr>
            <p:nvPr/>
          </p:nvSpPr>
          <p:spPr bwMode="auto">
            <a:xfrm flipV="1">
              <a:off x="3787" y="3974"/>
              <a:ext cx="136" cy="91"/>
            </a:xfrm>
            <a:prstGeom prst="line">
              <a:avLst/>
            </a:prstGeom>
            <a:noFill/>
            <a:ln w="9525">
              <a:solidFill>
                <a:schemeClr val="tx1"/>
              </a:solidFill>
              <a:round/>
              <a:headEnd/>
              <a:tailEnd/>
            </a:ln>
          </p:spPr>
          <p:txBody>
            <a:bodyPr>
              <a:spAutoFit/>
            </a:bodyPr>
            <a:lstStyle/>
            <a:p>
              <a:endParaRPr lang="zh-CN" altLang="en-US"/>
            </a:p>
          </p:txBody>
        </p:sp>
        <p:sp>
          <p:nvSpPr>
            <p:cNvPr id="38974" name="Line 88"/>
            <p:cNvSpPr>
              <a:spLocks noChangeShapeType="1"/>
            </p:cNvSpPr>
            <p:nvPr/>
          </p:nvSpPr>
          <p:spPr bwMode="auto">
            <a:xfrm flipH="1" flipV="1">
              <a:off x="3424" y="3294"/>
              <a:ext cx="91" cy="91"/>
            </a:xfrm>
            <a:prstGeom prst="line">
              <a:avLst/>
            </a:prstGeom>
            <a:noFill/>
            <a:ln w="9525">
              <a:solidFill>
                <a:schemeClr val="tx1"/>
              </a:solidFill>
              <a:round/>
              <a:headEnd/>
              <a:tailEnd/>
            </a:ln>
          </p:spPr>
          <p:txBody>
            <a:bodyPr>
              <a:spAutoFit/>
            </a:bodyPr>
            <a:lstStyle/>
            <a:p>
              <a:endParaRPr lang="zh-CN" altLang="en-US"/>
            </a:p>
          </p:txBody>
        </p:sp>
        <p:sp>
          <p:nvSpPr>
            <p:cNvPr id="38975" name="Line 89"/>
            <p:cNvSpPr>
              <a:spLocks noChangeShapeType="1"/>
            </p:cNvSpPr>
            <p:nvPr/>
          </p:nvSpPr>
          <p:spPr bwMode="auto">
            <a:xfrm flipH="1" flipV="1">
              <a:off x="3651" y="3521"/>
              <a:ext cx="91" cy="90"/>
            </a:xfrm>
            <a:prstGeom prst="line">
              <a:avLst/>
            </a:prstGeom>
            <a:noFill/>
            <a:ln w="9525">
              <a:solidFill>
                <a:schemeClr val="tx1"/>
              </a:solidFill>
              <a:round/>
              <a:headEnd/>
              <a:tailEnd/>
            </a:ln>
          </p:spPr>
          <p:txBody>
            <a:bodyPr>
              <a:spAutoFit/>
            </a:bodyPr>
            <a:lstStyle/>
            <a:p>
              <a:endParaRPr lang="zh-CN" altLang="en-US"/>
            </a:p>
          </p:txBody>
        </p:sp>
        <p:sp>
          <p:nvSpPr>
            <p:cNvPr id="38976" name="Line 90"/>
            <p:cNvSpPr>
              <a:spLocks noChangeShapeType="1"/>
            </p:cNvSpPr>
            <p:nvPr/>
          </p:nvSpPr>
          <p:spPr bwMode="auto">
            <a:xfrm flipH="1" flipV="1">
              <a:off x="3879" y="3747"/>
              <a:ext cx="90" cy="91"/>
            </a:xfrm>
            <a:prstGeom prst="line">
              <a:avLst/>
            </a:prstGeom>
            <a:noFill/>
            <a:ln w="9525">
              <a:solidFill>
                <a:schemeClr val="tx1"/>
              </a:solidFill>
              <a:round/>
              <a:headEnd/>
              <a:tailEnd/>
            </a:ln>
          </p:spPr>
          <p:txBody>
            <a:bodyPr>
              <a:spAutoFit/>
            </a:bodyPr>
            <a:lstStyle/>
            <a:p>
              <a:endParaRPr lang="zh-CN" altLang="en-US"/>
            </a:p>
          </p:txBody>
        </p:sp>
      </p:grpSp>
      <p:grpSp>
        <p:nvGrpSpPr>
          <p:cNvPr id="3" name="Group 95"/>
          <p:cNvGrpSpPr>
            <a:grpSpLocks/>
          </p:cNvGrpSpPr>
          <p:nvPr/>
        </p:nvGrpSpPr>
        <p:grpSpPr bwMode="auto">
          <a:xfrm>
            <a:off x="5475288" y="3417888"/>
            <a:ext cx="3025775" cy="2459037"/>
            <a:chOff x="3449" y="2153"/>
            <a:chExt cx="1906" cy="1549"/>
          </a:xfrm>
        </p:grpSpPr>
        <p:sp>
          <p:nvSpPr>
            <p:cNvPr id="38939" name="Line 40"/>
            <p:cNvSpPr>
              <a:spLocks noChangeShapeType="1"/>
            </p:cNvSpPr>
            <p:nvPr/>
          </p:nvSpPr>
          <p:spPr bwMode="auto">
            <a:xfrm>
              <a:off x="3449" y="2153"/>
              <a:ext cx="1" cy="226"/>
            </a:xfrm>
            <a:prstGeom prst="line">
              <a:avLst/>
            </a:prstGeom>
            <a:noFill/>
            <a:ln w="9525">
              <a:solidFill>
                <a:srgbClr val="000080"/>
              </a:solidFill>
              <a:round/>
              <a:headEnd/>
              <a:tailEnd type="stealth" w="med" len="med"/>
            </a:ln>
          </p:spPr>
          <p:txBody>
            <a:bodyPr>
              <a:spAutoFit/>
            </a:bodyPr>
            <a:lstStyle/>
            <a:p>
              <a:endParaRPr lang="zh-CN" altLang="en-US"/>
            </a:p>
          </p:txBody>
        </p:sp>
        <p:sp>
          <p:nvSpPr>
            <p:cNvPr id="38940" name="Line 41"/>
            <p:cNvSpPr>
              <a:spLocks noChangeShapeType="1"/>
            </p:cNvSpPr>
            <p:nvPr/>
          </p:nvSpPr>
          <p:spPr bwMode="auto">
            <a:xfrm>
              <a:off x="3450" y="2562"/>
              <a:ext cx="1" cy="226"/>
            </a:xfrm>
            <a:prstGeom prst="line">
              <a:avLst/>
            </a:prstGeom>
            <a:noFill/>
            <a:ln w="9525">
              <a:solidFill>
                <a:srgbClr val="000080"/>
              </a:solidFill>
              <a:round/>
              <a:headEnd/>
              <a:tailEnd type="stealth" w="med" len="med"/>
            </a:ln>
          </p:spPr>
          <p:txBody>
            <a:bodyPr>
              <a:spAutoFit/>
            </a:bodyPr>
            <a:lstStyle/>
            <a:p>
              <a:endParaRPr lang="zh-CN" altLang="en-US"/>
            </a:p>
          </p:txBody>
        </p:sp>
        <p:sp>
          <p:nvSpPr>
            <p:cNvPr id="38941" name="Line 42"/>
            <p:cNvSpPr>
              <a:spLocks noChangeShapeType="1"/>
            </p:cNvSpPr>
            <p:nvPr/>
          </p:nvSpPr>
          <p:spPr bwMode="auto">
            <a:xfrm>
              <a:off x="4130" y="2562"/>
              <a:ext cx="1" cy="226"/>
            </a:xfrm>
            <a:prstGeom prst="line">
              <a:avLst/>
            </a:prstGeom>
            <a:noFill/>
            <a:ln w="9525">
              <a:solidFill>
                <a:srgbClr val="000080"/>
              </a:solidFill>
              <a:round/>
              <a:headEnd/>
              <a:tailEnd type="stealth" w="med" len="med"/>
            </a:ln>
          </p:spPr>
          <p:txBody>
            <a:bodyPr>
              <a:spAutoFit/>
            </a:bodyPr>
            <a:lstStyle/>
            <a:p>
              <a:endParaRPr lang="zh-CN" altLang="en-US"/>
            </a:p>
          </p:txBody>
        </p:sp>
        <p:sp>
          <p:nvSpPr>
            <p:cNvPr id="38942" name="Line 43"/>
            <p:cNvSpPr>
              <a:spLocks noChangeShapeType="1"/>
            </p:cNvSpPr>
            <p:nvPr/>
          </p:nvSpPr>
          <p:spPr bwMode="auto">
            <a:xfrm>
              <a:off x="4130" y="2970"/>
              <a:ext cx="1" cy="226"/>
            </a:xfrm>
            <a:prstGeom prst="line">
              <a:avLst/>
            </a:prstGeom>
            <a:noFill/>
            <a:ln w="9525">
              <a:solidFill>
                <a:srgbClr val="000080"/>
              </a:solidFill>
              <a:round/>
              <a:headEnd/>
              <a:tailEnd type="stealth" w="med" len="med"/>
            </a:ln>
          </p:spPr>
          <p:txBody>
            <a:bodyPr>
              <a:spAutoFit/>
            </a:bodyPr>
            <a:lstStyle/>
            <a:p>
              <a:endParaRPr lang="zh-CN" altLang="en-US"/>
            </a:p>
          </p:txBody>
        </p:sp>
        <p:sp>
          <p:nvSpPr>
            <p:cNvPr id="38943" name="Line 44"/>
            <p:cNvSpPr>
              <a:spLocks noChangeShapeType="1"/>
            </p:cNvSpPr>
            <p:nvPr/>
          </p:nvSpPr>
          <p:spPr bwMode="auto">
            <a:xfrm>
              <a:off x="4629" y="2970"/>
              <a:ext cx="1" cy="226"/>
            </a:xfrm>
            <a:prstGeom prst="line">
              <a:avLst/>
            </a:prstGeom>
            <a:noFill/>
            <a:ln w="9525">
              <a:solidFill>
                <a:srgbClr val="000080"/>
              </a:solidFill>
              <a:round/>
              <a:headEnd/>
              <a:tailEnd type="stealth" w="med" len="med"/>
            </a:ln>
          </p:spPr>
          <p:txBody>
            <a:bodyPr>
              <a:spAutoFit/>
            </a:bodyPr>
            <a:lstStyle/>
            <a:p>
              <a:endParaRPr lang="zh-CN" altLang="en-US"/>
            </a:p>
          </p:txBody>
        </p:sp>
        <p:sp>
          <p:nvSpPr>
            <p:cNvPr id="38944" name="Line 45"/>
            <p:cNvSpPr>
              <a:spLocks noChangeShapeType="1"/>
            </p:cNvSpPr>
            <p:nvPr/>
          </p:nvSpPr>
          <p:spPr bwMode="auto">
            <a:xfrm>
              <a:off x="4422" y="3333"/>
              <a:ext cx="1" cy="226"/>
            </a:xfrm>
            <a:prstGeom prst="line">
              <a:avLst/>
            </a:prstGeom>
            <a:noFill/>
            <a:ln w="9525">
              <a:solidFill>
                <a:srgbClr val="000080"/>
              </a:solidFill>
              <a:round/>
              <a:headEnd/>
              <a:tailEnd type="stealth" w="med" len="med"/>
            </a:ln>
          </p:spPr>
          <p:txBody>
            <a:bodyPr>
              <a:spAutoFit/>
            </a:bodyPr>
            <a:lstStyle/>
            <a:p>
              <a:endParaRPr lang="zh-CN" altLang="en-US"/>
            </a:p>
          </p:txBody>
        </p:sp>
        <p:sp>
          <p:nvSpPr>
            <p:cNvPr id="38945" name="Line 46"/>
            <p:cNvSpPr>
              <a:spLocks noChangeShapeType="1"/>
            </p:cNvSpPr>
            <p:nvPr/>
          </p:nvSpPr>
          <p:spPr bwMode="auto">
            <a:xfrm flipV="1">
              <a:off x="3722" y="2561"/>
              <a:ext cx="318" cy="182"/>
            </a:xfrm>
            <a:prstGeom prst="line">
              <a:avLst/>
            </a:prstGeom>
            <a:noFill/>
            <a:ln w="9525">
              <a:solidFill>
                <a:srgbClr val="000080"/>
              </a:solidFill>
              <a:round/>
              <a:headEnd/>
              <a:tailEnd type="stealth" w="med" len="med"/>
            </a:ln>
          </p:spPr>
          <p:txBody>
            <a:bodyPr>
              <a:spAutoFit/>
            </a:bodyPr>
            <a:lstStyle/>
            <a:p>
              <a:endParaRPr lang="zh-CN" altLang="en-US"/>
            </a:p>
          </p:txBody>
        </p:sp>
        <p:sp>
          <p:nvSpPr>
            <p:cNvPr id="38946" name="Line 47"/>
            <p:cNvSpPr>
              <a:spLocks noChangeShapeType="1"/>
            </p:cNvSpPr>
            <p:nvPr/>
          </p:nvSpPr>
          <p:spPr bwMode="auto">
            <a:xfrm flipV="1">
              <a:off x="4266" y="2970"/>
              <a:ext cx="318" cy="182"/>
            </a:xfrm>
            <a:prstGeom prst="line">
              <a:avLst/>
            </a:prstGeom>
            <a:noFill/>
            <a:ln w="9525">
              <a:solidFill>
                <a:srgbClr val="000080"/>
              </a:solidFill>
              <a:round/>
              <a:headEnd/>
              <a:tailEnd type="stealth" w="med" len="med"/>
            </a:ln>
          </p:spPr>
          <p:txBody>
            <a:bodyPr>
              <a:spAutoFit/>
            </a:bodyPr>
            <a:lstStyle/>
            <a:p>
              <a:endParaRPr lang="zh-CN" altLang="en-US"/>
            </a:p>
          </p:txBody>
        </p:sp>
        <p:sp>
          <p:nvSpPr>
            <p:cNvPr id="38947" name="Line 48"/>
            <p:cNvSpPr>
              <a:spLocks noChangeShapeType="1"/>
            </p:cNvSpPr>
            <p:nvPr/>
          </p:nvSpPr>
          <p:spPr bwMode="auto">
            <a:xfrm flipV="1">
              <a:off x="4921" y="3702"/>
              <a:ext cx="272" cy="0"/>
            </a:xfrm>
            <a:prstGeom prst="line">
              <a:avLst/>
            </a:prstGeom>
            <a:noFill/>
            <a:ln w="9525">
              <a:solidFill>
                <a:srgbClr val="000080"/>
              </a:solidFill>
              <a:round/>
              <a:headEnd/>
              <a:tailEnd type="stealth" w="med" len="med"/>
            </a:ln>
          </p:spPr>
          <p:txBody>
            <a:bodyPr>
              <a:spAutoFit/>
            </a:bodyPr>
            <a:lstStyle/>
            <a:p>
              <a:endParaRPr lang="zh-CN" altLang="en-US"/>
            </a:p>
          </p:txBody>
        </p:sp>
        <p:sp>
          <p:nvSpPr>
            <p:cNvPr id="38948" name="Line 49"/>
            <p:cNvSpPr>
              <a:spLocks noChangeShapeType="1"/>
            </p:cNvSpPr>
            <p:nvPr/>
          </p:nvSpPr>
          <p:spPr bwMode="auto">
            <a:xfrm flipV="1">
              <a:off x="5219" y="2924"/>
              <a:ext cx="0" cy="226"/>
            </a:xfrm>
            <a:prstGeom prst="line">
              <a:avLst/>
            </a:prstGeom>
            <a:noFill/>
            <a:ln w="9525">
              <a:solidFill>
                <a:srgbClr val="000080"/>
              </a:solidFill>
              <a:round/>
              <a:headEnd/>
              <a:tailEnd type="stealth" w="med" len="med"/>
            </a:ln>
          </p:spPr>
          <p:txBody>
            <a:bodyPr>
              <a:spAutoFit/>
            </a:bodyPr>
            <a:lstStyle/>
            <a:p>
              <a:endParaRPr lang="zh-CN" altLang="en-US"/>
            </a:p>
          </p:txBody>
        </p:sp>
        <p:sp>
          <p:nvSpPr>
            <p:cNvPr id="38949" name="Line 50"/>
            <p:cNvSpPr>
              <a:spLocks noChangeShapeType="1"/>
            </p:cNvSpPr>
            <p:nvPr/>
          </p:nvSpPr>
          <p:spPr bwMode="auto">
            <a:xfrm flipV="1">
              <a:off x="5219" y="2561"/>
              <a:ext cx="0" cy="226"/>
            </a:xfrm>
            <a:prstGeom prst="line">
              <a:avLst/>
            </a:prstGeom>
            <a:noFill/>
            <a:ln w="9525">
              <a:solidFill>
                <a:srgbClr val="000080"/>
              </a:solidFill>
              <a:round/>
              <a:headEnd/>
              <a:tailEnd type="stealth" w="med" len="med"/>
            </a:ln>
          </p:spPr>
          <p:txBody>
            <a:bodyPr>
              <a:spAutoFit/>
            </a:bodyPr>
            <a:lstStyle/>
            <a:p>
              <a:endParaRPr lang="zh-CN" altLang="en-US"/>
            </a:p>
          </p:txBody>
        </p:sp>
        <p:sp>
          <p:nvSpPr>
            <p:cNvPr id="38950" name="Line 51"/>
            <p:cNvSpPr>
              <a:spLocks noChangeShapeType="1"/>
            </p:cNvSpPr>
            <p:nvPr/>
          </p:nvSpPr>
          <p:spPr bwMode="auto">
            <a:xfrm flipV="1">
              <a:off x="5219" y="2154"/>
              <a:ext cx="0" cy="226"/>
            </a:xfrm>
            <a:prstGeom prst="line">
              <a:avLst/>
            </a:prstGeom>
            <a:noFill/>
            <a:ln w="9525">
              <a:solidFill>
                <a:srgbClr val="000080"/>
              </a:solidFill>
              <a:round/>
              <a:headEnd/>
              <a:tailEnd type="stealth" w="med" len="med"/>
            </a:ln>
          </p:spPr>
          <p:txBody>
            <a:bodyPr>
              <a:spAutoFit/>
            </a:bodyPr>
            <a:lstStyle/>
            <a:p>
              <a:endParaRPr lang="zh-CN" altLang="en-US"/>
            </a:p>
          </p:txBody>
        </p:sp>
        <p:sp>
          <p:nvSpPr>
            <p:cNvPr id="38951" name="Line 93"/>
            <p:cNvSpPr>
              <a:spLocks noChangeShapeType="1"/>
            </p:cNvSpPr>
            <p:nvPr/>
          </p:nvSpPr>
          <p:spPr bwMode="auto">
            <a:xfrm flipV="1">
              <a:off x="5355" y="3340"/>
              <a:ext cx="0" cy="226"/>
            </a:xfrm>
            <a:prstGeom prst="line">
              <a:avLst/>
            </a:prstGeom>
            <a:noFill/>
            <a:ln w="9525">
              <a:solidFill>
                <a:srgbClr val="000080"/>
              </a:solidFill>
              <a:round/>
              <a:headEnd/>
              <a:tailEnd type="stealth" w="med" len="med"/>
            </a:ln>
          </p:spPr>
          <p:txBody>
            <a:bodyPr>
              <a:spAutoFit/>
            </a:bodyPr>
            <a:lstStyle/>
            <a:p>
              <a:endParaRPr lang="zh-CN" altLang="en-US"/>
            </a:p>
          </p:txBody>
        </p:sp>
      </p:grpSp>
      <p:sp>
        <p:nvSpPr>
          <p:cNvPr id="581726" name="Rectangle 94"/>
          <p:cNvSpPr>
            <a:spLocks noChangeArrowheads="1"/>
          </p:cNvSpPr>
          <p:nvPr/>
        </p:nvSpPr>
        <p:spPr bwMode="auto">
          <a:xfrm>
            <a:off x="7740650" y="4941888"/>
            <a:ext cx="1333500" cy="396875"/>
          </a:xfrm>
          <a:prstGeom prst="rect">
            <a:avLst/>
          </a:prstGeom>
          <a:noFill/>
          <a:ln w="9525">
            <a:noFill/>
            <a:miter lim="800000"/>
            <a:headEnd/>
            <a:tailEnd/>
          </a:ln>
        </p:spPr>
        <p:txBody>
          <a:bodyPr wrap="none">
            <a:spAutoFit/>
          </a:bodyPr>
          <a:lstStyle/>
          <a:p>
            <a:pPr algn="l"/>
            <a:r>
              <a:rPr lang="en-US" altLang="zh-CN" sz="2000">
                <a:sym typeface="Symbol" pitchFamily="18" charset="2"/>
              </a:rPr>
              <a:t>S</a:t>
            </a:r>
            <a:r>
              <a:rPr lang="en-US" altLang="zh-CN" sz="2000" b="1" i="0">
                <a:sym typeface="Symbol" pitchFamily="18" charset="2"/>
              </a:rPr>
              <a:t>.</a:t>
            </a:r>
            <a:r>
              <a:rPr lang="en-US" altLang="zh-CN" sz="2000">
                <a:sym typeface="Symbol" pitchFamily="18" charset="2"/>
              </a:rPr>
              <a:t>v</a:t>
            </a:r>
            <a:r>
              <a:rPr lang="en-US" altLang="zh-CN" sz="2000" i="0"/>
              <a:t>=0.125</a:t>
            </a:r>
          </a:p>
        </p:txBody>
      </p:sp>
      <p:sp>
        <p:nvSpPr>
          <p:cNvPr id="65" name="Rectangle 8">
            <a:extLst>
              <a:ext uri="{FF2B5EF4-FFF2-40B4-BE49-F238E27FC236}">
                <a16:creationId xmlns:a16="http://schemas.microsoft.com/office/drawing/2014/main" id="{326C8DDA-7F9F-2D42-9D78-B2C370833FE6}"/>
              </a:ext>
            </a:extLst>
          </p:cNvPr>
          <p:cNvSpPr>
            <a:spLocks noChangeArrowheads="1"/>
          </p:cNvSpPr>
          <p:nvPr/>
        </p:nvSpPr>
        <p:spPr bwMode="auto">
          <a:xfrm>
            <a:off x="859632" y="1109531"/>
            <a:ext cx="3600450" cy="2031325"/>
          </a:xfrm>
          <a:prstGeom prst="rect">
            <a:avLst/>
          </a:prstGeom>
          <a:noFill/>
          <a:ln w="9525">
            <a:noFill/>
            <a:miter lim="800000"/>
            <a:headEnd/>
            <a:tailEnd/>
          </a:ln>
        </p:spPr>
        <p:txBody>
          <a:bodyPr wrap="square">
            <a:spAutoFit/>
          </a:bodyPr>
          <a:lstStyle/>
          <a:p>
            <a:pPr algn="l">
              <a:buClrTx/>
              <a:buFont typeface="Symbol" pitchFamily="18" charset="2"/>
              <a:buNone/>
            </a:pPr>
            <a:r>
              <a:rPr lang="en-US" altLang="zh-CN" sz="1400" b="1" i="0" dirty="0">
                <a:solidFill>
                  <a:srgbClr val="333399"/>
                </a:solidFill>
              </a:rPr>
              <a:t>procedure </a:t>
            </a:r>
            <a:r>
              <a:rPr lang="en-US" altLang="zh-CN" sz="1400" b="1" i="0" dirty="0" err="1">
                <a:solidFill>
                  <a:srgbClr val="333399"/>
                </a:solidFill>
              </a:rPr>
              <a:t>dfvisit</a:t>
            </a:r>
            <a:r>
              <a:rPr lang="en-US" altLang="zh-CN" sz="1400" b="1" i="0" dirty="0">
                <a:solidFill>
                  <a:srgbClr val="333399"/>
                </a:solidFill>
              </a:rPr>
              <a:t>(</a:t>
            </a:r>
            <a:r>
              <a:rPr lang="en-US" altLang="zh-CN" sz="1400" b="1" dirty="0">
                <a:solidFill>
                  <a:srgbClr val="333399"/>
                </a:solidFill>
              </a:rPr>
              <a:t>n</a:t>
            </a:r>
            <a:r>
              <a:rPr lang="en-US" altLang="zh-CN" sz="1400" b="1" i="0" dirty="0">
                <a:solidFill>
                  <a:srgbClr val="333399"/>
                </a:solidFill>
              </a:rPr>
              <a:t>: node);</a:t>
            </a:r>
            <a:endParaRPr lang="en-US" altLang="zh-CN" sz="1400" b="1" i="0" dirty="0">
              <a:solidFill>
                <a:srgbClr val="333399"/>
              </a:solidFill>
              <a:ea typeface="宋体" pitchFamily="2" charset="-122"/>
            </a:endParaRPr>
          </a:p>
          <a:p>
            <a:pPr algn="just">
              <a:buClrTx/>
              <a:buFont typeface="Symbol" pitchFamily="18" charset="2"/>
              <a:buNone/>
            </a:pPr>
            <a:r>
              <a:rPr lang="en-US" altLang="zh-CN" sz="1400" b="1" i="0" dirty="0">
                <a:solidFill>
                  <a:srgbClr val="333399"/>
                </a:solidFill>
              </a:rPr>
              <a:t>          begin</a:t>
            </a:r>
            <a:endParaRPr lang="en-US" altLang="zh-CN" sz="1400" b="1" i="0" dirty="0">
              <a:solidFill>
                <a:srgbClr val="333399"/>
              </a:solidFill>
              <a:ea typeface="宋体" pitchFamily="2" charset="-122"/>
            </a:endParaRPr>
          </a:p>
          <a:p>
            <a:pPr algn="just">
              <a:buClrTx/>
              <a:buFont typeface="Symbol" pitchFamily="18" charset="2"/>
              <a:buNone/>
            </a:pPr>
            <a:r>
              <a:rPr lang="en-US" altLang="zh-CN" sz="1400" b="1" i="0" dirty="0">
                <a:solidFill>
                  <a:srgbClr val="333399"/>
                </a:solidFill>
              </a:rPr>
              <a:t>              for </a:t>
            </a:r>
            <a:r>
              <a:rPr lang="en-US" altLang="zh-CN" sz="1400" b="1" dirty="0">
                <a:solidFill>
                  <a:srgbClr val="333399"/>
                </a:solidFill>
              </a:rPr>
              <a:t>n </a:t>
            </a:r>
            <a:r>
              <a:rPr lang="zh-CN" altLang="en-US" sz="1400" b="1" i="0" dirty="0">
                <a:solidFill>
                  <a:srgbClr val="333399"/>
                </a:solidFill>
              </a:rPr>
              <a:t>的每一孩子</a:t>
            </a:r>
            <a:r>
              <a:rPr lang="en-US" altLang="zh-CN" sz="1400" b="1" dirty="0">
                <a:solidFill>
                  <a:srgbClr val="333399"/>
                </a:solidFill>
              </a:rPr>
              <a:t>m</a:t>
            </a:r>
            <a:r>
              <a:rPr lang="en-US" altLang="zh-CN" sz="1400" b="1" i="0" dirty="0">
                <a:solidFill>
                  <a:srgbClr val="333399"/>
                </a:solidFill>
              </a:rPr>
              <a:t>, </a:t>
            </a:r>
            <a:r>
              <a:rPr lang="zh-CN" altLang="en-US" sz="1400" b="1" i="0" dirty="0">
                <a:solidFill>
                  <a:srgbClr val="333399"/>
                </a:solidFill>
              </a:rPr>
              <a:t>从左到右 </a:t>
            </a:r>
            <a:r>
              <a:rPr lang="en-US" altLang="zh-CN" sz="1400" b="1" i="0" dirty="0">
                <a:solidFill>
                  <a:srgbClr val="333399"/>
                </a:solidFill>
              </a:rPr>
              <a:t>do </a:t>
            </a:r>
            <a:endParaRPr lang="en-US" altLang="zh-CN" sz="1400" b="1" i="0" dirty="0">
              <a:solidFill>
                <a:srgbClr val="333399"/>
              </a:solidFill>
              <a:ea typeface="宋体" pitchFamily="2" charset="-122"/>
            </a:endParaRPr>
          </a:p>
          <a:p>
            <a:pPr algn="just">
              <a:buClrTx/>
              <a:buFont typeface="Symbol" pitchFamily="18" charset="2"/>
              <a:buNone/>
            </a:pPr>
            <a:r>
              <a:rPr lang="en-US" altLang="zh-CN" sz="1400" b="1" i="0" dirty="0">
                <a:solidFill>
                  <a:srgbClr val="333399"/>
                </a:solidFill>
              </a:rPr>
              <a:t>                    begin</a:t>
            </a:r>
            <a:endParaRPr lang="en-US" altLang="zh-CN" sz="1400" b="1" i="0" dirty="0">
              <a:solidFill>
                <a:srgbClr val="333399"/>
              </a:solidFill>
              <a:ea typeface="宋体" pitchFamily="2" charset="-122"/>
            </a:endParaRPr>
          </a:p>
          <a:p>
            <a:pPr algn="just">
              <a:buClrTx/>
              <a:buFont typeface="Symbol" pitchFamily="18" charset="2"/>
              <a:buNone/>
            </a:pPr>
            <a:r>
              <a:rPr lang="en-US" altLang="zh-CN" sz="1400" b="1" i="0" dirty="0">
                <a:solidFill>
                  <a:srgbClr val="333399"/>
                </a:solidFill>
              </a:rPr>
              <a:t>                         </a:t>
            </a:r>
            <a:r>
              <a:rPr lang="zh-CN" altLang="en-US" sz="1400" b="1" i="0" dirty="0">
                <a:solidFill>
                  <a:srgbClr val="333399"/>
                </a:solidFill>
              </a:rPr>
              <a:t>计算 </a:t>
            </a:r>
            <a:r>
              <a:rPr lang="en-US" altLang="zh-CN" sz="1400" b="1" dirty="0">
                <a:solidFill>
                  <a:srgbClr val="333399"/>
                </a:solidFill>
              </a:rPr>
              <a:t>m </a:t>
            </a:r>
            <a:r>
              <a:rPr lang="zh-CN" altLang="en-US" sz="1400" b="1" i="0" dirty="0">
                <a:solidFill>
                  <a:srgbClr val="333399"/>
                </a:solidFill>
              </a:rPr>
              <a:t>的继承属性值</a:t>
            </a:r>
            <a:r>
              <a:rPr lang="en-US" altLang="zh-CN" sz="1400" b="1" i="0" dirty="0">
                <a:solidFill>
                  <a:srgbClr val="333399"/>
                </a:solidFill>
              </a:rPr>
              <a:t>;</a:t>
            </a:r>
            <a:endParaRPr lang="en-US" altLang="zh-CN" sz="1400" b="1" i="0" dirty="0">
              <a:solidFill>
                <a:srgbClr val="333399"/>
              </a:solidFill>
              <a:ea typeface="宋体" pitchFamily="2" charset="-122"/>
            </a:endParaRPr>
          </a:p>
          <a:p>
            <a:pPr algn="just">
              <a:buClrTx/>
              <a:buFont typeface="Symbol" pitchFamily="18" charset="2"/>
              <a:buNone/>
            </a:pPr>
            <a:r>
              <a:rPr lang="en-US" altLang="zh-CN" sz="1400" b="1" i="0" dirty="0">
                <a:solidFill>
                  <a:srgbClr val="333399"/>
                </a:solidFill>
              </a:rPr>
              <a:t>                         </a:t>
            </a:r>
            <a:r>
              <a:rPr lang="en-US" altLang="zh-CN" sz="1400" b="1" i="0" dirty="0" err="1">
                <a:solidFill>
                  <a:srgbClr val="333399"/>
                </a:solidFill>
              </a:rPr>
              <a:t>dfvisit</a:t>
            </a:r>
            <a:r>
              <a:rPr lang="en-US" altLang="zh-CN" sz="1400" b="1" i="0" dirty="0">
                <a:solidFill>
                  <a:srgbClr val="333399"/>
                </a:solidFill>
              </a:rPr>
              <a:t>(</a:t>
            </a:r>
            <a:r>
              <a:rPr lang="en-US" altLang="zh-CN" sz="1400" b="1" dirty="0">
                <a:solidFill>
                  <a:srgbClr val="333399"/>
                </a:solidFill>
              </a:rPr>
              <a:t>m</a:t>
            </a:r>
            <a:r>
              <a:rPr lang="en-US" altLang="zh-CN" sz="1400" b="1" i="0" dirty="0">
                <a:solidFill>
                  <a:srgbClr val="333399"/>
                </a:solidFill>
              </a:rPr>
              <a:t>)</a:t>
            </a:r>
            <a:endParaRPr lang="en-US" altLang="zh-CN" sz="1400" b="1" i="0" dirty="0">
              <a:solidFill>
                <a:srgbClr val="333399"/>
              </a:solidFill>
              <a:ea typeface="宋体" pitchFamily="2" charset="-122"/>
            </a:endParaRPr>
          </a:p>
          <a:p>
            <a:pPr algn="just">
              <a:buClrTx/>
              <a:buFont typeface="Symbol" pitchFamily="18" charset="2"/>
              <a:buNone/>
            </a:pPr>
            <a:r>
              <a:rPr lang="en-US" altLang="zh-CN" sz="1400" b="1" i="0" dirty="0">
                <a:solidFill>
                  <a:srgbClr val="333399"/>
                </a:solidFill>
              </a:rPr>
              <a:t>                    end;</a:t>
            </a:r>
            <a:endParaRPr lang="en-US" altLang="zh-CN" sz="1400" b="1" i="0" dirty="0">
              <a:solidFill>
                <a:srgbClr val="333399"/>
              </a:solidFill>
              <a:ea typeface="宋体" pitchFamily="2" charset="-122"/>
            </a:endParaRPr>
          </a:p>
          <a:p>
            <a:pPr algn="just">
              <a:buClrTx/>
              <a:buFont typeface="Symbol" pitchFamily="18" charset="2"/>
              <a:buNone/>
            </a:pPr>
            <a:r>
              <a:rPr lang="en-US" altLang="zh-CN" sz="1400" b="1" i="0" dirty="0">
                <a:solidFill>
                  <a:srgbClr val="333399"/>
                </a:solidFill>
              </a:rPr>
              <a:t>                    </a:t>
            </a:r>
            <a:r>
              <a:rPr lang="zh-CN" altLang="en-US" sz="1400" b="1" i="0" dirty="0">
                <a:solidFill>
                  <a:srgbClr val="333399"/>
                </a:solidFill>
              </a:rPr>
              <a:t>计算</a:t>
            </a:r>
            <a:r>
              <a:rPr lang="en-US" altLang="zh-CN" sz="1400" b="1" dirty="0">
                <a:solidFill>
                  <a:srgbClr val="333399"/>
                </a:solidFill>
              </a:rPr>
              <a:t>n</a:t>
            </a:r>
            <a:r>
              <a:rPr lang="zh-CN" altLang="en-US" sz="1400" b="1" i="0" dirty="0">
                <a:solidFill>
                  <a:srgbClr val="333399"/>
                </a:solidFill>
              </a:rPr>
              <a:t>的综合属性值</a:t>
            </a:r>
            <a:endParaRPr lang="en-US" altLang="zh-CN" sz="1400" b="1" i="0" dirty="0">
              <a:solidFill>
                <a:srgbClr val="333399"/>
              </a:solidFill>
              <a:ea typeface="宋体" pitchFamily="2" charset="-122"/>
            </a:endParaRPr>
          </a:p>
          <a:p>
            <a:pPr algn="just">
              <a:buClrTx/>
              <a:buFont typeface="Symbol" pitchFamily="18" charset="2"/>
              <a:buNone/>
            </a:pPr>
            <a:r>
              <a:rPr lang="en-US" altLang="zh-CN" sz="1400" b="1" i="0" dirty="0">
                <a:solidFill>
                  <a:srgbClr val="333399"/>
                </a:solidFill>
              </a:rPr>
              <a:t>end </a:t>
            </a:r>
          </a:p>
        </p:txBody>
      </p:sp>
    </p:spTree>
    <p:extLst>
      <p:ext uri="{BB962C8B-B14F-4D97-AF65-F5344CB8AC3E}">
        <p14:creationId xmlns:p14="http://schemas.microsoft.com/office/powerpoint/2010/main" val="282125281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8921"/>
                                        </p:tgtEl>
                                        <p:attrNameLst>
                                          <p:attrName>ppt_x</p:attrName>
                                        </p:attrNameLst>
                                      </p:cBhvr>
                                      <p:tavLst>
                                        <p:tav tm="0">
                                          <p:val>
                                            <p:strVal val="ppt_x"/>
                                          </p:val>
                                        </p:tav>
                                        <p:tav tm="100000">
                                          <p:val>
                                            <p:strVal val="ppt_x"/>
                                          </p:val>
                                        </p:tav>
                                      </p:tavLst>
                                    </p:anim>
                                    <p:anim calcmode="lin" valueType="num">
                                      <p:cBhvr additive="base">
                                        <p:cTn id="7" dur="500"/>
                                        <p:tgtEl>
                                          <p:spTgt spid="38921"/>
                                        </p:tgtEl>
                                        <p:attrNameLst>
                                          <p:attrName>ppt_y</p:attrName>
                                        </p:attrNameLst>
                                      </p:cBhvr>
                                      <p:tavLst>
                                        <p:tav tm="0">
                                          <p:val>
                                            <p:strVal val="ppt_y"/>
                                          </p:val>
                                        </p:tav>
                                        <p:tav tm="100000">
                                          <p:val>
                                            <p:strVal val="1+ppt_h/2"/>
                                          </p:val>
                                        </p:tav>
                                      </p:tavLst>
                                    </p:anim>
                                    <p:set>
                                      <p:cBhvr>
                                        <p:cTn id="8" dur="1" fill="hold">
                                          <p:stCondLst>
                                            <p:cond delay="499"/>
                                          </p:stCondLst>
                                        </p:cTn>
                                        <p:tgtEl>
                                          <p:spTgt spid="38921"/>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38920"/>
                                        </p:tgtEl>
                                        <p:attrNameLst>
                                          <p:attrName>ppt_x</p:attrName>
                                        </p:attrNameLst>
                                      </p:cBhvr>
                                      <p:tavLst>
                                        <p:tav tm="0">
                                          <p:val>
                                            <p:strVal val="ppt_x"/>
                                          </p:val>
                                        </p:tav>
                                        <p:tav tm="100000">
                                          <p:val>
                                            <p:strVal val="ppt_x"/>
                                          </p:val>
                                        </p:tav>
                                      </p:tavLst>
                                    </p:anim>
                                    <p:anim calcmode="lin" valueType="num">
                                      <p:cBhvr additive="base">
                                        <p:cTn id="11" dur="500"/>
                                        <p:tgtEl>
                                          <p:spTgt spid="38920"/>
                                        </p:tgtEl>
                                        <p:attrNameLst>
                                          <p:attrName>ppt_y</p:attrName>
                                        </p:attrNameLst>
                                      </p:cBhvr>
                                      <p:tavLst>
                                        <p:tav tm="0">
                                          <p:val>
                                            <p:strVal val="ppt_y"/>
                                          </p:val>
                                        </p:tav>
                                        <p:tav tm="100000">
                                          <p:val>
                                            <p:strVal val="1+ppt_h/2"/>
                                          </p:val>
                                        </p:tav>
                                      </p:tavLst>
                                    </p:anim>
                                    <p:set>
                                      <p:cBhvr>
                                        <p:cTn id="12" dur="1" fill="hold">
                                          <p:stCondLst>
                                            <p:cond delay="499"/>
                                          </p:stCondLst>
                                        </p:cTn>
                                        <p:tgtEl>
                                          <p:spTgt spid="3892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 calcmode="lin" valueType="num">
                                      <p:cBhvr additive="base">
                                        <p:cTn id="17" dur="500" fill="hold"/>
                                        <p:tgtEl>
                                          <p:spTgt spid="65"/>
                                        </p:tgtEl>
                                        <p:attrNameLst>
                                          <p:attrName>ppt_x</p:attrName>
                                        </p:attrNameLst>
                                      </p:cBhvr>
                                      <p:tavLst>
                                        <p:tav tm="0">
                                          <p:val>
                                            <p:strVal val="#ppt_x"/>
                                          </p:val>
                                        </p:tav>
                                        <p:tav tm="100000">
                                          <p:val>
                                            <p:strVal val="#ppt_x"/>
                                          </p:val>
                                        </p:tav>
                                      </p:tavLst>
                                    </p:anim>
                                    <p:anim calcmode="lin" valueType="num">
                                      <p:cBhvr additive="base">
                                        <p:cTn id="1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581647"/>
                                        </p:tgtEl>
                                        <p:attrNameLst>
                                          <p:attrName>style.visibility</p:attrName>
                                        </p:attrNameLst>
                                      </p:cBhvr>
                                      <p:to>
                                        <p:strVal val="visible"/>
                                      </p:to>
                                    </p:set>
                                    <p:animEffect transition="in" filter="slide(fromBottom)">
                                      <p:cBhvr>
                                        <p:cTn id="28" dur="500"/>
                                        <p:tgtEl>
                                          <p:spTgt spid="581647"/>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581663"/>
                                        </p:tgtEl>
                                        <p:attrNameLst>
                                          <p:attrName>style.visibility</p:attrName>
                                        </p:attrNameLst>
                                      </p:cBhvr>
                                      <p:to>
                                        <p:strVal val="visible"/>
                                      </p:to>
                                    </p:set>
                                    <p:animEffect transition="in" filter="slide(fromBottom)">
                                      <p:cBhvr>
                                        <p:cTn id="33" dur="500"/>
                                        <p:tgtEl>
                                          <p:spTgt spid="581663"/>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581659"/>
                                        </p:tgtEl>
                                        <p:attrNameLst>
                                          <p:attrName>style.visibility</p:attrName>
                                        </p:attrNameLst>
                                      </p:cBhvr>
                                      <p:to>
                                        <p:strVal val="visible"/>
                                      </p:to>
                                    </p:set>
                                    <p:animEffect transition="in" filter="slide(fromBottom)">
                                      <p:cBhvr>
                                        <p:cTn id="38" dur="500"/>
                                        <p:tgtEl>
                                          <p:spTgt spid="581659"/>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581648"/>
                                        </p:tgtEl>
                                        <p:attrNameLst>
                                          <p:attrName>style.visibility</p:attrName>
                                        </p:attrNameLst>
                                      </p:cBhvr>
                                      <p:to>
                                        <p:strVal val="visible"/>
                                      </p:to>
                                    </p:set>
                                    <p:animEffect transition="in" filter="slide(fromBottom)">
                                      <p:cBhvr>
                                        <p:cTn id="43" dur="500"/>
                                        <p:tgtEl>
                                          <p:spTgt spid="581648"/>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581649"/>
                                        </p:tgtEl>
                                        <p:attrNameLst>
                                          <p:attrName>style.visibility</p:attrName>
                                        </p:attrNameLst>
                                      </p:cBhvr>
                                      <p:to>
                                        <p:strVal val="visible"/>
                                      </p:to>
                                    </p:set>
                                    <p:animEffect transition="in" filter="slide(fromBottom)">
                                      <p:cBhvr>
                                        <p:cTn id="48" dur="500"/>
                                        <p:tgtEl>
                                          <p:spTgt spid="581649"/>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581653"/>
                                        </p:tgtEl>
                                        <p:attrNameLst>
                                          <p:attrName>style.visibility</p:attrName>
                                        </p:attrNameLst>
                                      </p:cBhvr>
                                      <p:to>
                                        <p:strVal val="visible"/>
                                      </p:to>
                                    </p:set>
                                    <p:animEffect transition="in" filter="slide(fromBottom)">
                                      <p:cBhvr>
                                        <p:cTn id="53" dur="500"/>
                                        <p:tgtEl>
                                          <p:spTgt spid="581653"/>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581664"/>
                                        </p:tgtEl>
                                        <p:attrNameLst>
                                          <p:attrName>style.visibility</p:attrName>
                                        </p:attrNameLst>
                                      </p:cBhvr>
                                      <p:to>
                                        <p:strVal val="visible"/>
                                      </p:to>
                                    </p:set>
                                    <p:animEffect transition="in" filter="slide(fromBottom)">
                                      <p:cBhvr>
                                        <p:cTn id="58" dur="500"/>
                                        <p:tgtEl>
                                          <p:spTgt spid="581664"/>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581651"/>
                                        </p:tgtEl>
                                        <p:attrNameLst>
                                          <p:attrName>style.visibility</p:attrName>
                                        </p:attrNameLst>
                                      </p:cBhvr>
                                      <p:to>
                                        <p:strVal val="visible"/>
                                      </p:to>
                                    </p:set>
                                    <p:animEffect transition="in" filter="slide(fromBottom)">
                                      <p:cBhvr>
                                        <p:cTn id="63" dur="500"/>
                                        <p:tgtEl>
                                          <p:spTgt spid="581651"/>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4" fill="hold" grpId="0" nodeType="clickEffect">
                                  <p:stCondLst>
                                    <p:cond delay="0"/>
                                  </p:stCondLst>
                                  <p:childTnLst>
                                    <p:set>
                                      <p:cBhvr>
                                        <p:cTn id="67" dur="1" fill="hold">
                                          <p:stCondLst>
                                            <p:cond delay="0"/>
                                          </p:stCondLst>
                                        </p:cTn>
                                        <p:tgtEl>
                                          <p:spTgt spid="581657"/>
                                        </p:tgtEl>
                                        <p:attrNameLst>
                                          <p:attrName>style.visibility</p:attrName>
                                        </p:attrNameLst>
                                      </p:cBhvr>
                                      <p:to>
                                        <p:strVal val="visible"/>
                                      </p:to>
                                    </p:set>
                                    <p:animEffect transition="in" filter="slide(fromBottom)">
                                      <p:cBhvr>
                                        <p:cTn id="68" dur="500"/>
                                        <p:tgtEl>
                                          <p:spTgt spid="581657"/>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grpId="0" nodeType="clickEffect">
                                  <p:stCondLst>
                                    <p:cond delay="0"/>
                                  </p:stCondLst>
                                  <p:childTnLst>
                                    <p:set>
                                      <p:cBhvr>
                                        <p:cTn id="72" dur="1" fill="hold">
                                          <p:stCondLst>
                                            <p:cond delay="0"/>
                                          </p:stCondLst>
                                        </p:cTn>
                                        <p:tgtEl>
                                          <p:spTgt spid="581666"/>
                                        </p:tgtEl>
                                        <p:attrNameLst>
                                          <p:attrName>style.visibility</p:attrName>
                                        </p:attrNameLst>
                                      </p:cBhvr>
                                      <p:to>
                                        <p:strVal val="visible"/>
                                      </p:to>
                                    </p:set>
                                    <p:animEffect transition="in" filter="slide(fromBottom)">
                                      <p:cBhvr>
                                        <p:cTn id="73" dur="500"/>
                                        <p:tgtEl>
                                          <p:spTgt spid="581666"/>
                                        </p:tgtEl>
                                      </p:cBhvr>
                                    </p:animEffect>
                                  </p:childTnLst>
                                </p:cTn>
                              </p:par>
                            </p:childTnLst>
                          </p:cTn>
                        </p:par>
                      </p:childTnLst>
                    </p:cTn>
                  </p:par>
                  <p:par>
                    <p:cTn id="74" fill="hold">
                      <p:stCondLst>
                        <p:cond delay="indefinite"/>
                      </p:stCondLst>
                      <p:childTnLst>
                        <p:par>
                          <p:cTn id="75" fill="hold">
                            <p:stCondLst>
                              <p:cond delay="0"/>
                            </p:stCondLst>
                            <p:childTnLst>
                              <p:par>
                                <p:cTn id="76" presetID="12" presetClass="entr" presetSubtype="4" fill="hold" grpId="0" nodeType="clickEffect">
                                  <p:stCondLst>
                                    <p:cond delay="0"/>
                                  </p:stCondLst>
                                  <p:childTnLst>
                                    <p:set>
                                      <p:cBhvr>
                                        <p:cTn id="77" dur="1" fill="hold">
                                          <p:stCondLst>
                                            <p:cond delay="0"/>
                                          </p:stCondLst>
                                        </p:cTn>
                                        <p:tgtEl>
                                          <p:spTgt spid="581726"/>
                                        </p:tgtEl>
                                        <p:attrNameLst>
                                          <p:attrName>style.visibility</p:attrName>
                                        </p:attrNameLst>
                                      </p:cBhvr>
                                      <p:to>
                                        <p:strVal val="visible"/>
                                      </p:to>
                                    </p:set>
                                    <p:animEffect transition="in" filter="slide(fromBottom)">
                                      <p:cBhvr>
                                        <p:cTn id="78" dur="500"/>
                                        <p:tgtEl>
                                          <p:spTgt spid="581726"/>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ntr" presetSubtype="4" fill="hold" grpId="0" nodeType="clickEffect">
                                  <p:stCondLst>
                                    <p:cond delay="0"/>
                                  </p:stCondLst>
                                  <p:childTnLst>
                                    <p:set>
                                      <p:cBhvr>
                                        <p:cTn id="82" dur="1" fill="hold">
                                          <p:stCondLst>
                                            <p:cond delay="0"/>
                                          </p:stCondLst>
                                        </p:cTn>
                                        <p:tgtEl>
                                          <p:spTgt spid="581668"/>
                                        </p:tgtEl>
                                        <p:attrNameLst>
                                          <p:attrName>style.visibility</p:attrName>
                                        </p:attrNameLst>
                                      </p:cBhvr>
                                      <p:to>
                                        <p:strVal val="visible"/>
                                      </p:to>
                                    </p:set>
                                    <p:animEffect transition="in" filter="slide(fromBottom)">
                                      <p:cBhvr>
                                        <p:cTn id="83" dur="500"/>
                                        <p:tgtEl>
                                          <p:spTgt spid="581668"/>
                                        </p:tgtEl>
                                      </p:cBhvr>
                                    </p:animEffect>
                                  </p:childTnLst>
                                </p:cTn>
                              </p:par>
                            </p:childTnLst>
                          </p:cTn>
                        </p:par>
                      </p:childTnLst>
                    </p:cTn>
                  </p:par>
                  <p:par>
                    <p:cTn id="84" fill="hold">
                      <p:stCondLst>
                        <p:cond delay="indefinite"/>
                      </p:stCondLst>
                      <p:childTnLst>
                        <p:par>
                          <p:cTn id="85" fill="hold">
                            <p:stCondLst>
                              <p:cond delay="0"/>
                            </p:stCondLst>
                            <p:childTnLst>
                              <p:par>
                                <p:cTn id="86" presetID="12" presetClass="entr" presetSubtype="4" fill="hold" grpId="0" nodeType="clickEffect">
                                  <p:stCondLst>
                                    <p:cond delay="0"/>
                                  </p:stCondLst>
                                  <p:childTnLst>
                                    <p:set>
                                      <p:cBhvr>
                                        <p:cTn id="87" dur="1" fill="hold">
                                          <p:stCondLst>
                                            <p:cond delay="0"/>
                                          </p:stCondLst>
                                        </p:cTn>
                                        <p:tgtEl>
                                          <p:spTgt spid="581669"/>
                                        </p:tgtEl>
                                        <p:attrNameLst>
                                          <p:attrName>style.visibility</p:attrName>
                                        </p:attrNameLst>
                                      </p:cBhvr>
                                      <p:to>
                                        <p:strVal val="visible"/>
                                      </p:to>
                                    </p:set>
                                    <p:animEffect transition="in" filter="slide(fromBottom)">
                                      <p:cBhvr>
                                        <p:cTn id="88" dur="500"/>
                                        <p:tgtEl>
                                          <p:spTgt spid="581669"/>
                                        </p:tgtEl>
                                      </p:cBhvr>
                                    </p:animEffect>
                                  </p:childTnLst>
                                </p:cTn>
                              </p:par>
                            </p:childTnLst>
                          </p:cTn>
                        </p:par>
                      </p:childTnLst>
                    </p:cTn>
                  </p:par>
                  <p:par>
                    <p:cTn id="89" fill="hold">
                      <p:stCondLst>
                        <p:cond delay="indefinite"/>
                      </p:stCondLst>
                      <p:childTnLst>
                        <p:par>
                          <p:cTn id="90" fill="hold">
                            <p:stCondLst>
                              <p:cond delay="0"/>
                            </p:stCondLst>
                            <p:childTnLst>
                              <p:par>
                                <p:cTn id="91" presetID="12" presetClass="entr" presetSubtype="4" fill="hold" grpId="0" nodeType="clickEffect">
                                  <p:stCondLst>
                                    <p:cond delay="0"/>
                                  </p:stCondLst>
                                  <p:childTnLst>
                                    <p:set>
                                      <p:cBhvr>
                                        <p:cTn id="92" dur="1" fill="hold">
                                          <p:stCondLst>
                                            <p:cond delay="0"/>
                                          </p:stCondLst>
                                        </p:cTn>
                                        <p:tgtEl>
                                          <p:spTgt spid="581662"/>
                                        </p:tgtEl>
                                        <p:attrNameLst>
                                          <p:attrName>style.visibility</p:attrName>
                                        </p:attrNameLst>
                                      </p:cBhvr>
                                      <p:to>
                                        <p:strVal val="visible"/>
                                      </p:to>
                                    </p:set>
                                    <p:animEffect transition="in" filter="slide(fromBottom)">
                                      <p:cBhvr>
                                        <p:cTn id="93" dur="500"/>
                                        <p:tgtEl>
                                          <p:spTgt spid="581662"/>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3"/>
                                        </p:tgtEl>
                                        <p:attrNameLst>
                                          <p:attrName>style.visibility</p:attrName>
                                        </p:attrNameLst>
                                      </p:cBhvr>
                                      <p:to>
                                        <p:strVal val="visible"/>
                                      </p:to>
                                    </p:set>
                                    <p:animEffect transition="in" filter="dissolve">
                                      <p:cBhvr>
                                        <p:cTn id="9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0" grpId="0"/>
      <p:bldP spid="38921" grpId="0"/>
      <p:bldP spid="581647" grpId="0" autoUpdateAnimBg="0"/>
      <p:bldP spid="581648" grpId="0" autoUpdateAnimBg="0"/>
      <p:bldP spid="581649" grpId="0" autoUpdateAnimBg="0"/>
      <p:bldP spid="581651" grpId="0" autoUpdateAnimBg="0"/>
      <p:bldP spid="581653" grpId="0" autoUpdateAnimBg="0"/>
      <p:bldP spid="581657" grpId="0" autoUpdateAnimBg="0"/>
      <p:bldP spid="581659" grpId="0" autoUpdateAnimBg="0"/>
      <p:bldP spid="581662" grpId="0" autoUpdateAnimBg="0"/>
      <p:bldP spid="581663" grpId="0" autoUpdateAnimBg="0"/>
      <p:bldP spid="581664" grpId="0" autoUpdateAnimBg="0"/>
      <p:bldP spid="581666" grpId="0" autoUpdateAnimBg="0"/>
      <p:bldP spid="581668" grpId="0" autoUpdateAnimBg="0"/>
      <p:bldP spid="581669" grpId="0" autoUpdateAnimBg="0"/>
      <p:bldP spid="581726" grpId="0" autoUpdateAnimBg="0"/>
      <p:bldP spid="6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2">
            <a:hlinkClick r:id="rId3"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6"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7"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8"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9" name="Text Box 6"/>
          <p:cNvSpPr txBox="1">
            <a:spLocks noChangeArrowheads="1"/>
          </p:cNvSpPr>
          <p:nvPr/>
        </p:nvSpPr>
        <p:spPr bwMode="auto">
          <a:xfrm>
            <a:off x="4765675" y="1187450"/>
            <a:ext cx="1371600" cy="2484438"/>
          </a:xfrm>
          <a:prstGeom prst="rect">
            <a:avLst/>
          </a:prstGeom>
          <a:noFill/>
          <a:ln w="9525">
            <a:noFill/>
            <a:miter lim="800000"/>
            <a:headEnd/>
            <a:tailEnd/>
          </a:ln>
        </p:spPr>
        <p:txBody>
          <a:bodyPr>
            <a:spAutoFit/>
          </a:bodyPr>
          <a:lstStyle/>
          <a:p>
            <a:pPr algn="l">
              <a:buClrTx/>
            </a:pPr>
            <a:r>
              <a:rPr lang="en-US" altLang="zh-CN" sz="2000">
                <a:solidFill>
                  <a:srgbClr val="333399"/>
                </a:solidFill>
                <a:sym typeface="Symbol" pitchFamily="18" charset="2"/>
              </a:rPr>
              <a:t>N </a:t>
            </a:r>
            <a:r>
              <a:rPr lang="en-US" altLang="zh-CN" sz="2000" i="0">
                <a:solidFill>
                  <a:srgbClr val="333399"/>
                </a:solidFill>
                <a:sym typeface="Symbol" pitchFamily="18" charset="2"/>
              </a:rPr>
              <a:t></a:t>
            </a:r>
            <a:r>
              <a:rPr lang="en-US" altLang="zh-CN" sz="2000">
                <a:solidFill>
                  <a:srgbClr val="333399"/>
                </a:solidFill>
                <a:sym typeface="Symbol" pitchFamily="18" charset="2"/>
              </a:rPr>
              <a:t> </a:t>
            </a:r>
            <a:r>
              <a:rPr lang="en-US" altLang="zh-CN" sz="2000" b="1" i="0">
                <a:solidFill>
                  <a:srgbClr val="333399"/>
                </a:solidFill>
                <a:sym typeface="Symbol" pitchFamily="18" charset="2"/>
              </a:rPr>
              <a:t>.</a:t>
            </a:r>
            <a:r>
              <a:rPr lang="en-US" altLang="zh-CN" sz="2000">
                <a:solidFill>
                  <a:srgbClr val="333399"/>
                </a:solidFill>
                <a:sym typeface="Symbol" pitchFamily="18" charset="2"/>
              </a:rPr>
              <a:t>S</a:t>
            </a:r>
            <a:endParaRPr lang="en-US" altLang="zh-CN" sz="2000" i="0" baseline="-25000">
              <a:solidFill>
                <a:srgbClr val="333399"/>
              </a:solidFill>
              <a:sym typeface="Symbol" pitchFamily="18" charset="2"/>
            </a:endParaRPr>
          </a:p>
          <a:p>
            <a:pPr algn="l">
              <a:buClrTx/>
            </a:pPr>
            <a:endParaRPr lang="en-US" altLang="zh-CN" sz="1000" i="0" baseline="-25000">
              <a:solidFill>
                <a:srgbClr val="333399"/>
              </a:solidFill>
              <a:sym typeface="Symbol" pitchFamily="18" charset="2"/>
            </a:endParaRPr>
          </a:p>
          <a:p>
            <a:pPr algn="l">
              <a:buClrTx/>
            </a:pPr>
            <a:r>
              <a:rPr lang="en-US" altLang="zh-CN" sz="2000">
                <a:solidFill>
                  <a:srgbClr val="333399"/>
                </a:solidFill>
                <a:sym typeface="Symbol" pitchFamily="18" charset="2"/>
              </a:rPr>
              <a:t>S </a:t>
            </a:r>
            <a:r>
              <a:rPr lang="en-US" altLang="zh-CN" sz="2000" i="0">
                <a:solidFill>
                  <a:srgbClr val="333399"/>
                </a:solidFill>
                <a:sym typeface="Symbol" pitchFamily="18" charset="2"/>
              </a:rPr>
              <a:t></a:t>
            </a:r>
            <a:r>
              <a:rPr lang="en-US" altLang="zh-CN" sz="2000">
                <a:solidFill>
                  <a:srgbClr val="333399"/>
                </a:solidFill>
                <a:sym typeface="Symbol" pitchFamily="18" charset="2"/>
              </a:rPr>
              <a:t> BS</a:t>
            </a:r>
            <a:r>
              <a:rPr lang="en-US" altLang="zh-CN" sz="2000" i="0" baseline="-25000">
                <a:solidFill>
                  <a:srgbClr val="333399"/>
                </a:solidFill>
                <a:sym typeface="Symbol" pitchFamily="18" charset="2"/>
              </a:rPr>
              <a:t>1</a:t>
            </a:r>
            <a:endParaRPr lang="en-US" altLang="zh-CN" sz="1000" baseline="-25000">
              <a:solidFill>
                <a:srgbClr val="333399"/>
              </a:solidFill>
              <a:sym typeface="Symbol" pitchFamily="18" charset="2"/>
            </a:endParaRPr>
          </a:p>
          <a:p>
            <a:pPr algn="l">
              <a:buClrTx/>
            </a:pPr>
            <a:endParaRPr lang="en-US" altLang="zh-CN" sz="2000">
              <a:solidFill>
                <a:srgbClr val="333399"/>
              </a:solidFill>
              <a:sym typeface="Symbol" pitchFamily="18" charset="2"/>
            </a:endParaRPr>
          </a:p>
          <a:p>
            <a:pPr algn="l">
              <a:buClrTx/>
            </a:pPr>
            <a:endParaRPr lang="en-US" altLang="zh-CN" sz="1000">
              <a:solidFill>
                <a:srgbClr val="333399"/>
              </a:solidFill>
              <a:sym typeface="Symbol" pitchFamily="18" charset="2"/>
            </a:endParaRPr>
          </a:p>
          <a:p>
            <a:pPr algn="l">
              <a:buClrTx/>
            </a:pPr>
            <a:r>
              <a:rPr lang="en-US" altLang="zh-CN" sz="2000">
                <a:solidFill>
                  <a:srgbClr val="333399"/>
                </a:solidFill>
                <a:sym typeface="Symbol" pitchFamily="18" charset="2"/>
              </a:rPr>
              <a:t>S </a:t>
            </a:r>
            <a:r>
              <a:rPr lang="en-US" altLang="zh-CN" sz="2000" i="0">
                <a:solidFill>
                  <a:srgbClr val="333399"/>
                </a:solidFill>
                <a:sym typeface="Symbol" pitchFamily="18" charset="2"/>
              </a:rPr>
              <a:t></a:t>
            </a:r>
            <a:r>
              <a:rPr lang="en-US" altLang="zh-CN" sz="2000">
                <a:solidFill>
                  <a:srgbClr val="333399"/>
                </a:solidFill>
                <a:sym typeface="Symbol" pitchFamily="18" charset="2"/>
              </a:rPr>
              <a:t> </a:t>
            </a:r>
          </a:p>
          <a:p>
            <a:pPr algn="l">
              <a:buClrTx/>
            </a:pPr>
            <a:endParaRPr kumimoji="0" lang="en-US" altLang="zh-CN" sz="1000" b="1">
              <a:solidFill>
                <a:srgbClr val="333399"/>
              </a:solidFill>
              <a:sym typeface="Symbol" pitchFamily="18" charset="2"/>
            </a:endParaRPr>
          </a:p>
          <a:p>
            <a:pPr algn="l">
              <a:buClrTx/>
            </a:pPr>
            <a:r>
              <a:rPr lang="en-US" altLang="zh-CN" sz="2000">
                <a:solidFill>
                  <a:srgbClr val="333399"/>
                </a:solidFill>
                <a:sym typeface="Symbol" pitchFamily="18" charset="2"/>
              </a:rPr>
              <a:t>B </a:t>
            </a:r>
            <a:r>
              <a:rPr lang="en-US" altLang="zh-CN" sz="2000" i="0">
                <a:solidFill>
                  <a:srgbClr val="333399"/>
                </a:solidFill>
                <a:ea typeface="华文行楷" pitchFamily="2" charset="-122"/>
                <a:sym typeface="Symbol" pitchFamily="18" charset="2"/>
              </a:rPr>
              <a:t> </a:t>
            </a:r>
            <a:r>
              <a:rPr lang="en-US" altLang="zh-CN" sz="2000">
                <a:solidFill>
                  <a:srgbClr val="333399"/>
                </a:solidFill>
                <a:ea typeface="华文行楷" pitchFamily="2" charset="-122"/>
                <a:sym typeface="Symbol" pitchFamily="18" charset="2"/>
              </a:rPr>
              <a:t>0</a:t>
            </a:r>
          </a:p>
          <a:p>
            <a:pPr algn="l">
              <a:buClrTx/>
            </a:pPr>
            <a:endParaRPr lang="en-US" altLang="zh-CN" sz="1000" u="sng">
              <a:solidFill>
                <a:srgbClr val="333399"/>
              </a:solidFill>
              <a:ea typeface="华文行楷" pitchFamily="2" charset="-122"/>
              <a:sym typeface="Symbol" pitchFamily="18" charset="2"/>
            </a:endParaRPr>
          </a:p>
          <a:p>
            <a:pPr algn="l">
              <a:buClrTx/>
            </a:pPr>
            <a:r>
              <a:rPr lang="en-US" altLang="zh-CN" sz="2000">
                <a:solidFill>
                  <a:srgbClr val="333399"/>
                </a:solidFill>
                <a:sym typeface="Symbol" pitchFamily="18" charset="2"/>
              </a:rPr>
              <a:t>B </a:t>
            </a:r>
            <a:r>
              <a:rPr lang="en-US" altLang="zh-CN" sz="2000" i="0">
                <a:solidFill>
                  <a:srgbClr val="333399"/>
                </a:solidFill>
                <a:sym typeface="Symbol" pitchFamily="18" charset="2"/>
              </a:rPr>
              <a:t> </a:t>
            </a:r>
            <a:r>
              <a:rPr lang="en-US" altLang="zh-CN" sz="2000">
                <a:solidFill>
                  <a:srgbClr val="333399"/>
                </a:solidFill>
                <a:sym typeface="Symbol" pitchFamily="18" charset="2"/>
              </a:rPr>
              <a:t>1</a:t>
            </a:r>
          </a:p>
        </p:txBody>
      </p:sp>
      <p:sp>
        <p:nvSpPr>
          <p:cNvPr id="3080" name="Text Box 7"/>
          <p:cNvSpPr txBox="1">
            <a:spLocks noChangeArrowheads="1"/>
          </p:cNvSpPr>
          <p:nvPr/>
        </p:nvSpPr>
        <p:spPr bwMode="auto">
          <a:xfrm>
            <a:off x="6189663" y="1125538"/>
            <a:ext cx="2919412" cy="2527300"/>
          </a:xfrm>
          <a:prstGeom prst="rect">
            <a:avLst/>
          </a:prstGeom>
          <a:noFill/>
          <a:ln w="9525">
            <a:noFill/>
            <a:miter lim="800000"/>
            <a:headEnd/>
            <a:tailEnd/>
          </a:ln>
        </p:spPr>
        <p:txBody>
          <a:bodyPr>
            <a:spAutoFit/>
          </a:bodyPr>
          <a:lstStyle/>
          <a:p>
            <a:pPr algn="l">
              <a:buClrTx/>
            </a:pPr>
            <a:r>
              <a:rPr lang="en-US" altLang="zh-CN" sz="2000" i="0">
                <a:solidFill>
                  <a:srgbClr val="333399"/>
                </a:solidFill>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S</a:t>
            </a:r>
            <a:r>
              <a:rPr lang="en-US" altLang="zh-CN" sz="2000" b="1"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rPr>
              <a:t>f</a:t>
            </a:r>
            <a:r>
              <a:rPr lang="en-US" altLang="zh-CN" sz="2000" i="0">
                <a:solidFill>
                  <a:srgbClr val="333399"/>
                </a:solidFill>
                <a:cs typeface="Times New Roman" pitchFamily="18" charset="0"/>
              </a:rPr>
              <a:t> : =1</a:t>
            </a:r>
            <a:r>
              <a:rPr lang="zh-CN" altLang="en-US" sz="2000" i="0">
                <a:solidFill>
                  <a:srgbClr val="333399"/>
                </a:solidFill>
                <a:cs typeface="Times New Roman" pitchFamily="18" charset="0"/>
              </a:rPr>
              <a:t>； </a:t>
            </a:r>
            <a:r>
              <a:rPr lang="en-US" altLang="zh-CN" sz="2000">
                <a:solidFill>
                  <a:srgbClr val="333399"/>
                </a:solidFill>
                <a:cs typeface="Times New Roman" pitchFamily="18" charset="0"/>
                <a:sym typeface="Symbol" pitchFamily="18" charset="2"/>
              </a:rPr>
              <a:t>p</a:t>
            </a:r>
            <a:r>
              <a:rPr lang="en-US" altLang="zh-CN" sz="2000">
                <a:solidFill>
                  <a:srgbClr val="333399"/>
                </a:solidFill>
                <a:cs typeface="Times New Roman" pitchFamily="18" charset="0"/>
              </a:rPr>
              <a:t>rint(</a:t>
            </a:r>
            <a:r>
              <a:rPr lang="en-US" altLang="zh-CN" sz="2000">
                <a:solidFill>
                  <a:srgbClr val="333399"/>
                </a:solidFill>
                <a:cs typeface="Times New Roman" pitchFamily="18" charset="0"/>
                <a:sym typeface="Symbol" pitchFamily="18" charset="2"/>
              </a:rPr>
              <a:t>S</a:t>
            </a:r>
            <a:r>
              <a:rPr lang="en-US" altLang="zh-CN" sz="2000" b="1"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v</a:t>
            </a:r>
            <a:r>
              <a:rPr lang="en-US" altLang="zh-CN" sz="2000">
                <a:solidFill>
                  <a:srgbClr val="333399"/>
                </a:solidFill>
                <a:cs typeface="Times New Roman" pitchFamily="18" charset="0"/>
              </a:rPr>
              <a:t>)</a:t>
            </a:r>
            <a:r>
              <a:rPr lang="en-US" altLang="zh-CN">
                <a:solidFill>
                  <a:srgbClr val="333399"/>
                </a:solidFill>
                <a:cs typeface="Times New Roman" pitchFamily="18" charset="0"/>
              </a:rPr>
              <a:t> </a:t>
            </a:r>
            <a:r>
              <a:rPr lang="en-US" altLang="zh-CN" sz="2000" i="0">
                <a:solidFill>
                  <a:srgbClr val="333399"/>
                </a:solidFill>
                <a:cs typeface="Times New Roman" pitchFamily="18" charset="0"/>
                <a:sym typeface="Symbol" pitchFamily="18" charset="2"/>
              </a:rPr>
              <a:t>}</a:t>
            </a:r>
          </a:p>
          <a:p>
            <a:pPr algn="l">
              <a:buClrTx/>
            </a:pPr>
            <a:endParaRPr kumimoji="0" lang="en-US" altLang="zh-CN" sz="900" i="0">
              <a:solidFill>
                <a:srgbClr val="333399"/>
              </a:solidFill>
              <a:cs typeface="Times New Roman" pitchFamily="18" charset="0"/>
              <a:sym typeface="Symbol" pitchFamily="18" charset="2"/>
            </a:endParaRPr>
          </a:p>
          <a:p>
            <a:pPr algn="l">
              <a:buClrTx/>
            </a:pPr>
            <a:r>
              <a:rPr lang="en-US" altLang="zh-CN" sz="2000" i="0">
                <a:solidFill>
                  <a:srgbClr val="333399"/>
                </a:solidFill>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S</a:t>
            </a:r>
            <a:r>
              <a:rPr lang="en-US" altLang="zh-CN" sz="2000" i="0" baseline="-25000">
                <a:solidFill>
                  <a:srgbClr val="333399"/>
                </a:solidFill>
                <a:cs typeface="Times New Roman" pitchFamily="18" charset="0"/>
                <a:sym typeface="Symbol" pitchFamily="18" charset="2"/>
              </a:rPr>
              <a:t>1</a:t>
            </a:r>
            <a:r>
              <a:rPr lang="en-US" altLang="zh-CN" sz="2000" b="1">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f </a:t>
            </a:r>
            <a:r>
              <a:rPr lang="en-US" altLang="zh-CN" sz="2000" i="0">
                <a:solidFill>
                  <a:srgbClr val="333399"/>
                </a:solidFill>
                <a:cs typeface="Times New Roman" pitchFamily="18" charset="0"/>
              </a:rPr>
              <a:t>:= </a:t>
            </a:r>
            <a:r>
              <a:rPr lang="en-US" altLang="zh-CN" sz="2000">
                <a:solidFill>
                  <a:srgbClr val="333399"/>
                </a:solidFill>
                <a:cs typeface="Times New Roman" pitchFamily="18" charset="0"/>
                <a:sym typeface="Symbol" pitchFamily="18" charset="2"/>
              </a:rPr>
              <a:t>S</a:t>
            </a:r>
            <a:r>
              <a:rPr lang="en-US" altLang="zh-CN" sz="2000" b="1">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f+1</a:t>
            </a:r>
            <a:r>
              <a:rPr lang="en-US" altLang="zh-CN" sz="2000" i="0">
                <a:solidFill>
                  <a:srgbClr val="333399"/>
                </a:solidFill>
                <a:cs typeface="Times New Roman" pitchFamily="18" charset="0"/>
              </a:rPr>
              <a:t>; </a:t>
            </a:r>
            <a:r>
              <a:rPr lang="en-US" altLang="zh-CN" sz="2000">
                <a:solidFill>
                  <a:srgbClr val="333399"/>
                </a:solidFill>
                <a:cs typeface="Times New Roman" pitchFamily="18" charset="0"/>
                <a:sym typeface="Symbol" pitchFamily="18" charset="2"/>
              </a:rPr>
              <a:t>B</a:t>
            </a:r>
            <a:r>
              <a:rPr lang="en-US" altLang="zh-CN" sz="2000" b="1"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rPr>
              <a:t>f</a:t>
            </a:r>
            <a:r>
              <a:rPr lang="en-US" altLang="zh-CN" sz="2000" i="0">
                <a:solidFill>
                  <a:srgbClr val="333399"/>
                </a:solidFill>
                <a:cs typeface="Times New Roman" pitchFamily="18" charset="0"/>
              </a:rPr>
              <a:t> : =</a:t>
            </a:r>
            <a:r>
              <a:rPr lang="en-US" altLang="zh-CN" sz="2000">
                <a:solidFill>
                  <a:srgbClr val="333399"/>
                </a:solidFill>
                <a:cs typeface="Times New Roman" pitchFamily="18" charset="0"/>
                <a:sym typeface="Symbol" pitchFamily="18" charset="2"/>
              </a:rPr>
              <a:t>S</a:t>
            </a:r>
            <a:r>
              <a:rPr lang="en-US" altLang="zh-CN" sz="2000" b="1">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f</a:t>
            </a:r>
            <a:r>
              <a:rPr lang="en-US" altLang="zh-CN" sz="2000" i="0">
                <a:solidFill>
                  <a:srgbClr val="333399"/>
                </a:solidFill>
                <a:cs typeface="Times New Roman" pitchFamily="18" charset="0"/>
              </a:rPr>
              <a:t>; </a:t>
            </a:r>
          </a:p>
          <a:p>
            <a:pPr algn="l">
              <a:buClrTx/>
            </a:pPr>
            <a:r>
              <a:rPr lang="en-US" altLang="zh-CN" sz="2000" i="0">
                <a:solidFill>
                  <a:srgbClr val="333399"/>
                </a:solidFill>
                <a:cs typeface="Times New Roman" pitchFamily="18" charset="0"/>
              </a:rPr>
              <a:t>  </a:t>
            </a:r>
            <a:r>
              <a:rPr lang="en-US" altLang="zh-CN" sz="2000">
                <a:solidFill>
                  <a:srgbClr val="333399"/>
                </a:solidFill>
                <a:cs typeface="Times New Roman" pitchFamily="18" charset="0"/>
                <a:sym typeface="Symbol" pitchFamily="18" charset="2"/>
              </a:rPr>
              <a:t>S</a:t>
            </a:r>
            <a:r>
              <a:rPr lang="en-US" altLang="zh-CN" sz="2000" b="1">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v </a:t>
            </a:r>
            <a:r>
              <a:rPr lang="en-US" altLang="zh-CN" sz="2000" i="0">
                <a:solidFill>
                  <a:srgbClr val="333399"/>
                </a:solidFill>
                <a:cs typeface="Times New Roman" pitchFamily="18" charset="0"/>
              </a:rPr>
              <a:t>:= </a:t>
            </a:r>
            <a:r>
              <a:rPr lang="en-US" altLang="zh-CN" sz="2000">
                <a:solidFill>
                  <a:srgbClr val="333399"/>
                </a:solidFill>
                <a:cs typeface="Times New Roman" pitchFamily="18" charset="0"/>
                <a:sym typeface="Symbol" pitchFamily="18" charset="2"/>
              </a:rPr>
              <a:t>S</a:t>
            </a:r>
            <a:r>
              <a:rPr lang="en-US" altLang="zh-CN" sz="2000" i="0" baseline="-25000">
                <a:solidFill>
                  <a:srgbClr val="333399"/>
                </a:solidFill>
                <a:cs typeface="Times New Roman" pitchFamily="18" charset="0"/>
                <a:sym typeface="Symbol" pitchFamily="18" charset="2"/>
              </a:rPr>
              <a:t>1</a:t>
            </a:r>
            <a:r>
              <a:rPr lang="en-US" altLang="zh-CN" sz="2000" b="1"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v</a:t>
            </a:r>
            <a:r>
              <a:rPr lang="en-US" altLang="zh-CN" sz="2000" i="0">
                <a:solidFill>
                  <a:srgbClr val="333399"/>
                </a:solidFill>
                <a:cs typeface="Times New Roman" pitchFamily="18" charset="0"/>
              </a:rPr>
              <a:t>+</a:t>
            </a:r>
            <a:r>
              <a:rPr lang="en-US" altLang="zh-CN" sz="2000">
                <a:solidFill>
                  <a:srgbClr val="333399"/>
                </a:solidFill>
                <a:cs typeface="Times New Roman" pitchFamily="18" charset="0"/>
                <a:sym typeface="Symbol" pitchFamily="18" charset="2"/>
              </a:rPr>
              <a:t>B</a:t>
            </a:r>
            <a:r>
              <a:rPr lang="en-US" altLang="zh-CN" sz="2000" b="1"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v </a:t>
            </a:r>
            <a:r>
              <a:rPr lang="en-US" altLang="zh-CN" sz="2000" i="0">
                <a:solidFill>
                  <a:srgbClr val="333399"/>
                </a:solidFill>
                <a:cs typeface="Times New Roman" pitchFamily="18" charset="0"/>
                <a:sym typeface="Symbol" pitchFamily="18" charset="2"/>
              </a:rPr>
              <a:t>}</a:t>
            </a:r>
          </a:p>
          <a:p>
            <a:pPr algn="l">
              <a:buClrTx/>
            </a:pPr>
            <a:endParaRPr lang="en-US" altLang="zh-CN" sz="900" i="0">
              <a:solidFill>
                <a:srgbClr val="333399"/>
              </a:solidFill>
              <a:cs typeface="Times New Roman" pitchFamily="18" charset="0"/>
              <a:sym typeface="Symbol" pitchFamily="18" charset="2"/>
            </a:endParaRPr>
          </a:p>
          <a:p>
            <a:pPr algn="l">
              <a:buClrTx/>
            </a:pPr>
            <a:r>
              <a:rPr lang="en-US" altLang="zh-CN" sz="2000" i="0">
                <a:solidFill>
                  <a:srgbClr val="333399"/>
                </a:solidFill>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S</a:t>
            </a:r>
            <a:r>
              <a:rPr lang="en-US" altLang="zh-CN" sz="2000" b="1">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v </a:t>
            </a:r>
            <a:r>
              <a:rPr lang="en-US" altLang="zh-CN" sz="2000" i="0">
                <a:solidFill>
                  <a:srgbClr val="333399"/>
                </a:solidFill>
                <a:cs typeface="Times New Roman" pitchFamily="18" charset="0"/>
              </a:rPr>
              <a:t>:= </a:t>
            </a:r>
            <a:r>
              <a:rPr lang="en-US" altLang="zh-CN" sz="2000">
                <a:solidFill>
                  <a:srgbClr val="333399"/>
                </a:solidFill>
                <a:cs typeface="Times New Roman" pitchFamily="18" charset="0"/>
                <a:sym typeface="Symbol" pitchFamily="18" charset="2"/>
              </a:rPr>
              <a:t>0</a:t>
            </a:r>
            <a:r>
              <a:rPr lang="en-US" altLang="zh-CN" sz="2000" i="0">
                <a:solidFill>
                  <a:srgbClr val="333399"/>
                </a:solidFill>
                <a:cs typeface="Times New Roman" pitchFamily="18" charset="0"/>
              </a:rPr>
              <a:t> </a:t>
            </a:r>
            <a:r>
              <a:rPr lang="en-US" altLang="zh-CN" sz="2000" i="0">
                <a:solidFill>
                  <a:srgbClr val="333399"/>
                </a:solidFill>
                <a:cs typeface="Times New Roman" pitchFamily="18" charset="0"/>
                <a:sym typeface="Symbol" pitchFamily="18" charset="2"/>
              </a:rPr>
              <a:t>}</a:t>
            </a:r>
          </a:p>
          <a:p>
            <a:pPr algn="l">
              <a:buClrTx/>
            </a:pPr>
            <a:endParaRPr lang="en-US" altLang="zh-CN" sz="900" i="0">
              <a:solidFill>
                <a:srgbClr val="333399"/>
              </a:solidFill>
              <a:cs typeface="Times New Roman" pitchFamily="18" charset="0"/>
              <a:sym typeface="Symbol" pitchFamily="18" charset="2"/>
            </a:endParaRPr>
          </a:p>
          <a:p>
            <a:pPr algn="l">
              <a:buClrTx/>
            </a:pPr>
            <a:r>
              <a:rPr lang="en-US" altLang="zh-CN" sz="2000" i="0">
                <a:solidFill>
                  <a:srgbClr val="333399"/>
                </a:solidFill>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B</a:t>
            </a:r>
            <a:r>
              <a:rPr lang="en-US" altLang="zh-CN" sz="2000" b="1">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v </a:t>
            </a:r>
            <a:r>
              <a:rPr lang="en-US" altLang="zh-CN" sz="2000" i="0">
                <a:solidFill>
                  <a:srgbClr val="333399"/>
                </a:solidFill>
                <a:cs typeface="Times New Roman" pitchFamily="18" charset="0"/>
              </a:rPr>
              <a:t>:= 0 </a:t>
            </a:r>
            <a:r>
              <a:rPr lang="en-US" altLang="zh-CN" sz="2000" i="0">
                <a:solidFill>
                  <a:srgbClr val="333399"/>
                </a:solidFill>
                <a:cs typeface="Times New Roman" pitchFamily="18" charset="0"/>
                <a:sym typeface="Symbol" pitchFamily="18" charset="2"/>
              </a:rPr>
              <a:t>}</a:t>
            </a:r>
          </a:p>
          <a:p>
            <a:pPr algn="l">
              <a:buClrTx/>
            </a:pPr>
            <a:endParaRPr lang="en-US" altLang="zh-CN" sz="900" i="0">
              <a:solidFill>
                <a:srgbClr val="333399"/>
              </a:solidFill>
              <a:cs typeface="Times New Roman" pitchFamily="18" charset="0"/>
              <a:sym typeface="Symbol" pitchFamily="18" charset="2"/>
            </a:endParaRPr>
          </a:p>
          <a:p>
            <a:pPr algn="l">
              <a:buClrTx/>
            </a:pPr>
            <a:r>
              <a:rPr lang="en-US" altLang="zh-CN" sz="2000" i="0">
                <a:solidFill>
                  <a:srgbClr val="333399"/>
                </a:solidFill>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B</a:t>
            </a:r>
            <a:r>
              <a:rPr lang="en-US" altLang="zh-CN" sz="2000" b="1">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v </a:t>
            </a:r>
            <a:r>
              <a:rPr lang="en-US" altLang="zh-CN" sz="2000" i="0">
                <a:solidFill>
                  <a:srgbClr val="333399"/>
                </a:solidFill>
                <a:cs typeface="Times New Roman" pitchFamily="18" charset="0"/>
              </a:rPr>
              <a:t>:= 2</a:t>
            </a:r>
            <a:r>
              <a:rPr lang="en-US" altLang="zh-CN" sz="2000" i="0" baseline="30000">
                <a:solidFill>
                  <a:srgbClr val="333399"/>
                </a:solidFill>
                <a:cs typeface="Times New Roman" pitchFamily="18" charset="0"/>
              </a:rPr>
              <a:t>-</a:t>
            </a:r>
            <a:r>
              <a:rPr lang="en-US" altLang="zh-CN" sz="2000" baseline="30000">
                <a:solidFill>
                  <a:srgbClr val="333399"/>
                </a:solidFill>
                <a:cs typeface="Times New Roman" pitchFamily="18" charset="0"/>
                <a:sym typeface="Symbol" pitchFamily="18" charset="2"/>
              </a:rPr>
              <a:t>B</a:t>
            </a:r>
            <a:r>
              <a:rPr lang="en-US" altLang="zh-CN" sz="2000" b="1" i="0" baseline="30000">
                <a:solidFill>
                  <a:srgbClr val="333399"/>
                </a:solidFill>
                <a:cs typeface="Times New Roman" pitchFamily="18" charset="0"/>
                <a:sym typeface="Symbol" pitchFamily="18" charset="2"/>
              </a:rPr>
              <a:t>.</a:t>
            </a:r>
            <a:r>
              <a:rPr lang="en-US" altLang="zh-CN" sz="2000" baseline="30000">
                <a:solidFill>
                  <a:srgbClr val="333399"/>
                </a:solidFill>
                <a:cs typeface="Times New Roman" pitchFamily="18" charset="0"/>
              </a:rPr>
              <a:t>f</a:t>
            </a:r>
            <a:r>
              <a:rPr lang="en-US" altLang="zh-CN" sz="2000" i="0">
                <a:solidFill>
                  <a:srgbClr val="333399"/>
                </a:solidFill>
                <a:cs typeface="Times New Roman" pitchFamily="18" charset="0"/>
              </a:rPr>
              <a:t> </a:t>
            </a:r>
            <a:r>
              <a:rPr lang="en-US" altLang="zh-CN" sz="2000" i="0">
                <a:solidFill>
                  <a:srgbClr val="333399"/>
                </a:solidFill>
                <a:cs typeface="Times New Roman" pitchFamily="18" charset="0"/>
                <a:sym typeface="Symbol" pitchFamily="18" charset="2"/>
              </a:rPr>
              <a:t>}</a:t>
            </a:r>
          </a:p>
        </p:txBody>
      </p:sp>
      <p:sp>
        <p:nvSpPr>
          <p:cNvPr id="3081" name="Text Box 9"/>
          <p:cNvSpPr txBox="1">
            <a:spLocks noChangeArrowheads="1"/>
          </p:cNvSpPr>
          <p:nvPr/>
        </p:nvSpPr>
        <p:spPr bwMode="auto">
          <a:xfrm>
            <a:off x="966788" y="1268413"/>
            <a:ext cx="3244850" cy="519112"/>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楷体_GB2312" pitchFamily="49" charset="-122"/>
              </a:rPr>
              <a:t> </a:t>
            </a:r>
            <a:r>
              <a:rPr lang="zh-CN" altLang="en-US" sz="2800" b="1" i="0"/>
              <a:t>接上页例子</a:t>
            </a:r>
          </a:p>
        </p:txBody>
      </p:sp>
      <p:sp>
        <p:nvSpPr>
          <p:cNvPr id="3082" name="Rectangle 23"/>
          <p:cNvSpPr>
            <a:spLocks noChangeArrowheads="1"/>
          </p:cNvSpPr>
          <p:nvPr/>
        </p:nvSpPr>
        <p:spPr bwMode="auto">
          <a:xfrm>
            <a:off x="1043608" y="247000"/>
            <a:ext cx="6656784" cy="661720"/>
          </a:xfrm>
          <a:prstGeom prst="rect">
            <a:avLst/>
          </a:prstGeom>
          <a:noFill/>
          <a:ln w="9525" algn="ctr">
            <a:noFill/>
            <a:miter lim="800000"/>
            <a:headEnd/>
            <a:tailEnd/>
          </a:ln>
        </p:spPr>
        <p:txBody>
          <a:bodyPr wrap="square">
            <a:spAutoFit/>
          </a:bodyPr>
          <a:lstStyle/>
          <a:p>
            <a:pPr algn="l">
              <a:lnSpc>
                <a:spcPct val="90000"/>
              </a:lnSpc>
              <a:buClrTx/>
              <a:buFontTx/>
              <a:buNone/>
            </a:pPr>
            <a:r>
              <a:rPr lang="en-US" altLang="zh-CN" sz="4000" b="1" i="0" dirty="0">
                <a:ea typeface="华文行楷" pitchFamily="2" charset="-122"/>
              </a:rPr>
              <a:t>7.1</a:t>
            </a:r>
            <a:r>
              <a:rPr lang="zh-CN" altLang="en-US" sz="4000" b="1" i="0" dirty="0">
                <a:ea typeface="华文行楷" pitchFamily="2" charset="-122"/>
              </a:rPr>
              <a:t>基于属性文法的语义计算</a:t>
            </a:r>
          </a:p>
        </p:txBody>
      </p:sp>
      <p:graphicFrame>
        <p:nvGraphicFramePr>
          <p:cNvPr id="3074" name="Object 65"/>
          <p:cNvGraphicFramePr>
            <a:graphicFrameLocks noChangeAspect="1"/>
          </p:cNvGraphicFramePr>
          <p:nvPr/>
        </p:nvGraphicFramePr>
        <p:xfrm>
          <a:off x="755650" y="2547938"/>
          <a:ext cx="6551613" cy="4194175"/>
        </p:xfrm>
        <a:graphic>
          <a:graphicData uri="http://schemas.openxmlformats.org/presentationml/2006/ole">
            <mc:AlternateContent xmlns:mc="http://schemas.openxmlformats.org/markup-compatibility/2006">
              <mc:Choice xmlns:v="urn:schemas-microsoft-com:vml" Requires="v">
                <p:oleObj spid="_x0000_s3109" name="Visio" r:id="rId4" imgW="3313786" imgH="2026920" progId="">
                  <p:embed/>
                </p:oleObj>
              </mc:Choice>
              <mc:Fallback>
                <p:oleObj name="Visio" r:id="rId4" imgW="3313786" imgH="2026920" progId="">
                  <p:embed/>
                  <p:pic>
                    <p:nvPicPr>
                      <p:cNvPr id="0" name="Object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2547938"/>
                        <a:ext cx="655161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6"/>
          <p:cNvSpPr txBox="1">
            <a:spLocks noChangeArrowheads="1"/>
          </p:cNvSpPr>
          <p:nvPr/>
        </p:nvSpPr>
        <p:spPr bwMode="auto">
          <a:xfrm>
            <a:off x="719138" y="1687354"/>
            <a:ext cx="7842250" cy="3970318"/>
          </a:xfrm>
          <a:prstGeom prst="rect">
            <a:avLst/>
          </a:prstGeom>
          <a:noFill/>
          <a:ln w="9525">
            <a:noFill/>
            <a:miter lim="800000"/>
            <a:headEnd/>
            <a:tailEnd/>
          </a:ln>
        </p:spPr>
        <p:txBody>
          <a:bodyPr>
            <a:spAutoFit/>
          </a:bodyPr>
          <a:lstStyle/>
          <a:p>
            <a:pPr algn="l">
              <a:buClrTx/>
            </a:pPr>
            <a:endParaRPr lang="en-US" altLang="zh-CN" b="1" i="0" dirty="0">
              <a:solidFill>
                <a:srgbClr val="333399"/>
              </a:solidFill>
              <a:latin typeface="Times New Roman" pitchFamily="18" charset="0"/>
            </a:endParaRPr>
          </a:p>
          <a:p>
            <a:pPr lvl="1" algn="l">
              <a:buClrTx/>
              <a:buFont typeface="Symbol" pitchFamily="18" charset="2"/>
              <a:buChar char="-"/>
            </a:pPr>
            <a:r>
              <a:rPr lang="zh-CN" altLang="en-US" b="1" i="0" dirty="0">
                <a:solidFill>
                  <a:srgbClr val="990099"/>
                </a:solidFill>
                <a:latin typeface="Times New Roman" pitchFamily="18" charset="0"/>
              </a:rPr>
              <a:t>属性文法</a:t>
            </a:r>
            <a:r>
              <a:rPr lang="zh-CN" altLang="en-US" b="1" i="0" dirty="0">
                <a:solidFill>
                  <a:srgbClr val="333399"/>
                </a:solidFill>
                <a:latin typeface="Times New Roman" pitchFamily="18" charset="0"/>
              </a:rPr>
              <a:t>不能表达动作和属性计算的</a:t>
            </a:r>
            <a:r>
              <a:rPr lang="zh-CN" altLang="en-US" b="1" i="0" dirty="0">
                <a:solidFill>
                  <a:srgbClr val="990099"/>
                </a:solidFill>
                <a:latin typeface="Times New Roman" pitchFamily="18" charset="0"/>
              </a:rPr>
              <a:t>次序</a:t>
            </a:r>
            <a:endParaRPr lang="zh-CN" altLang="en-US" b="1" i="0" dirty="0">
              <a:solidFill>
                <a:srgbClr val="333399"/>
              </a:solidFill>
              <a:latin typeface="Times New Roman" pitchFamily="18" charset="0"/>
            </a:endParaRPr>
          </a:p>
          <a:p>
            <a:pPr lvl="1" algn="l">
              <a:buClrTx/>
              <a:buFont typeface="Symbol" pitchFamily="18" charset="2"/>
              <a:buChar char="-"/>
            </a:pPr>
            <a:endParaRPr lang="zh-CN" altLang="en-US" b="1" i="0" dirty="0">
              <a:solidFill>
                <a:srgbClr val="333399"/>
              </a:solidFill>
              <a:latin typeface="Times New Roman" pitchFamily="18" charset="0"/>
            </a:endParaRPr>
          </a:p>
          <a:p>
            <a:pPr lvl="1" algn="l">
              <a:buClrTx/>
              <a:buFont typeface="Symbol" pitchFamily="18" charset="2"/>
              <a:buChar char="-"/>
            </a:pPr>
            <a:r>
              <a:rPr lang="zh-CN" altLang="en-US" b="1" i="0" dirty="0"/>
              <a:t> 翻译模式</a:t>
            </a:r>
            <a:r>
              <a:rPr lang="zh-CN" altLang="en-US" b="1" i="0" dirty="0">
                <a:solidFill>
                  <a:srgbClr val="333399"/>
                </a:solidFill>
                <a:latin typeface="Times New Roman" pitchFamily="18" charset="0"/>
              </a:rPr>
              <a:t>可体现一种</a:t>
            </a:r>
            <a:r>
              <a:rPr lang="zh-CN" altLang="en-US" b="1" i="0" dirty="0">
                <a:solidFill>
                  <a:srgbClr val="990099"/>
                </a:solidFill>
                <a:latin typeface="Times New Roman" pitchFamily="18" charset="0"/>
              </a:rPr>
              <a:t>合理调用</a:t>
            </a:r>
            <a:r>
              <a:rPr lang="zh-CN" altLang="en-US" b="1" i="0" dirty="0">
                <a:solidFill>
                  <a:srgbClr val="333399"/>
                </a:solidFill>
                <a:latin typeface="Times New Roman" pitchFamily="18" charset="0"/>
              </a:rPr>
              <a:t>语义动作的翻译算法</a:t>
            </a:r>
          </a:p>
          <a:p>
            <a:pPr lvl="1" algn="l">
              <a:buClrTx/>
              <a:buFont typeface="Symbol" pitchFamily="18" charset="2"/>
              <a:buChar char="-"/>
            </a:pPr>
            <a:endParaRPr lang="zh-CN" altLang="en-US" b="1" i="0" dirty="0">
              <a:solidFill>
                <a:srgbClr val="333399"/>
              </a:solidFill>
              <a:latin typeface="Times New Roman" pitchFamily="18" charset="0"/>
            </a:endParaRPr>
          </a:p>
          <a:p>
            <a:pPr lvl="2" algn="l">
              <a:buClrTx/>
              <a:buFont typeface="Symbol" pitchFamily="18" charset="2"/>
              <a:buChar char="-"/>
            </a:pPr>
            <a:r>
              <a:rPr lang="zh-CN" altLang="en-US" sz="2000" b="1" i="0" dirty="0">
                <a:solidFill>
                  <a:srgbClr val="333399"/>
                </a:solidFill>
                <a:latin typeface="Times New Roman" pitchFamily="18" charset="0"/>
              </a:rPr>
              <a:t>属性的计算动作与次序：允许由</a:t>
            </a:r>
            <a:r>
              <a:rPr lang="en-US" altLang="zh-CN" sz="2000" b="1" i="0" dirty="0">
                <a:solidFill>
                  <a:srgbClr val="990099"/>
                </a:solidFill>
                <a:latin typeface="Times New Roman" pitchFamily="18" charset="0"/>
              </a:rPr>
              <a:t>{}</a:t>
            </a:r>
            <a:r>
              <a:rPr lang="zh-CN" altLang="en-US" sz="2000" b="1" i="0" dirty="0">
                <a:solidFill>
                  <a:srgbClr val="333399"/>
                </a:solidFill>
                <a:latin typeface="Times New Roman" pitchFamily="18" charset="0"/>
              </a:rPr>
              <a:t>括起来的语义规则集合出现在产生式</a:t>
            </a:r>
            <a:r>
              <a:rPr lang="zh-CN" altLang="en-US" sz="2000" b="1" i="0" dirty="0">
                <a:solidFill>
                  <a:srgbClr val="990099"/>
                </a:solidFill>
                <a:latin typeface="Times New Roman" pitchFamily="18" charset="0"/>
              </a:rPr>
              <a:t>右端的任何位置</a:t>
            </a:r>
            <a:endParaRPr lang="en-US" altLang="zh-CN" sz="2000" b="1" i="0" dirty="0">
              <a:solidFill>
                <a:srgbClr val="333399"/>
              </a:solidFill>
              <a:latin typeface="Times New Roman" pitchFamily="18" charset="0"/>
            </a:endParaRPr>
          </a:p>
          <a:p>
            <a:pPr lvl="2" algn="l">
              <a:buClrTx/>
              <a:buFont typeface="Symbol" pitchFamily="18" charset="2"/>
              <a:buChar char="-"/>
            </a:pPr>
            <a:endParaRPr lang="en-US" altLang="zh-CN" sz="2000" b="1" i="0" dirty="0">
              <a:solidFill>
                <a:srgbClr val="333399"/>
              </a:solidFill>
              <a:latin typeface="Times New Roman" pitchFamily="18" charset="0"/>
            </a:endParaRPr>
          </a:p>
          <a:p>
            <a:pPr lvl="2" algn="l">
              <a:buClrTx/>
              <a:buFont typeface="Symbol" pitchFamily="18" charset="2"/>
              <a:buChar char="-"/>
            </a:pPr>
            <a:r>
              <a:rPr lang="zh-CN" altLang="en-US" sz="2000" b="1" i="0" dirty="0">
                <a:solidFill>
                  <a:srgbClr val="333399"/>
                </a:solidFill>
              </a:rPr>
              <a:t>属性的可访问：设计翻译模式时，必须作某些限制，以确保每个属性值在被访问到的时候已经存在</a:t>
            </a:r>
            <a:endParaRPr lang="en-US" altLang="zh-CN" sz="2000" b="1" i="0" dirty="0">
              <a:solidFill>
                <a:srgbClr val="333399"/>
              </a:solidFill>
              <a:latin typeface="Times New Roman" pitchFamily="18" charset="0"/>
            </a:endParaRPr>
          </a:p>
          <a:p>
            <a:pPr lvl="1" algn="l">
              <a:buClrTx/>
              <a:buFont typeface="Symbol" pitchFamily="18" charset="2"/>
              <a:buChar char="-"/>
            </a:pPr>
            <a:endParaRPr lang="en-US" altLang="zh-CN" b="1" i="0" dirty="0">
              <a:solidFill>
                <a:srgbClr val="333399"/>
              </a:solidFill>
              <a:latin typeface="Times New Roman" pitchFamily="18" charset="0"/>
            </a:endParaRPr>
          </a:p>
        </p:txBody>
      </p:sp>
      <p:sp>
        <p:nvSpPr>
          <p:cNvPr id="39939" name="AutoShape 1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9940" name="AutoShape 1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9941" name="AutoShape 1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9942" name="AutoShape 2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 name="Rectangle 193">
            <a:extLst>
              <a:ext uri="{FF2B5EF4-FFF2-40B4-BE49-F238E27FC236}">
                <a16:creationId xmlns:a16="http://schemas.microsoft.com/office/drawing/2014/main" id="{01C7A209-65C6-234D-8DDC-07AE6D702439}"/>
              </a:ext>
            </a:extLst>
          </p:cNvPr>
          <p:cNvSpPr>
            <a:spLocks noChangeArrowheads="1"/>
          </p:cNvSpPr>
          <p:nvPr/>
        </p:nvSpPr>
        <p:spPr bwMode="auto">
          <a:xfrm>
            <a:off x="1083568" y="247000"/>
            <a:ext cx="6584776" cy="661720"/>
          </a:xfrm>
          <a:prstGeom prst="rect">
            <a:avLst/>
          </a:prstGeom>
          <a:noFill/>
          <a:ln w="9525" algn="ctr">
            <a:noFill/>
            <a:miter lim="800000"/>
            <a:headEnd/>
            <a:tailEnd/>
          </a:ln>
        </p:spPr>
        <p:txBody>
          <a:bodyPr wrap="square">
            <a:spAutoFit/>
          </a:bodyPr>
          <a:lstStyle/>
          <a:p>
            <a:pPr algn="l">
              <a:lnSpc>
                <a:spcPct val="90000"/>
              </a:lnSpc>
              <a:buClrTx/>
              <a:buFontTx/>
              <a:buNone/>
            </a:pPr>
            <a:r>
              <a:rPr lang="en-US" altLang="zh-CN" sz="4000" b="1" i="0" dirty="0">
                <a:ea typeface="华文行楷" pitchFamily="2" charset="-122"/>
              </a:rPr>
              <a:t>7.2</a:t>
            </a:r>
            <a:r>
              <a:rPr lang="zh-CN" altLang="en-US" sz="4000" b="1" i="0" dirty="0">
                <a:ea typeface="华文行楷" pitchFamily="2" charset="-122"/>
              </a:rPr>
              <a:t>基于翻译模式的语义计算</a:t>
            </a:r>
          </a:p>
        </p:txBody>
      </p:sp>
      <p:sp>
        <p:nvSpPr>
          <p:cNvPr id="9" name="Rectangle 13">
            <a:extLst>
              <a:ext uri="{FF2B5EF4-FFF2-40B4-BE49-F238E27FC236}">
                <a16:creationId xmlns:a16="http://schemas.microsoft.com/office/drawing/2014/main" id="{D24907CE-CD81-3E47-97A0-1389FFA80213}"/>
              </a:ext>
            </a:extLst>
          </p:cNvPr>
          <p:cNvSpPr>
            <a:spLocks noChangeArrowheads="1"/>
          </p:cNvSpPr>
          <p:nvPr/>
        </p:nvSpPr>
        <p:spPr bwMode="auto">
          <a:xfrm>
            <a:off x="395536" y="1039088"/>
            <a:ext cx="8748464" cy="661720"/>
          </a:xfrm>
          <a:prstGeom prst="rect">
            <a:avLst/>
          </a:prstGeom>
          <a:noFill/>
          <a:ln w="9525" algn="ctr">
            <a:noFill/>
            <a:miter lim="800000"/>
            <a:headEnd/>
            <a:tailEnd/>
          </a:ln>
        </p:spPr>
        <p:txBody>
          <a:bodyPr wrap="square">
            <a:spAutoFit/>
          </a:bodyPr>
          <a:lstStyle/>
          <a:p>
            <a:pPr algn="l">
              <a:lnSpc>
                <a:spcPct val="90000"/>
              </a:lnSpc>
              <a:buClrTx/>
              <a:buFontTx/>
              <a:buNone/>
            </a:pPr>
            <a:r>
              <a:rPr lang="en-US" altLang="zh-CN" sz="4000" b="1" i="0" dirty="0">
                <a:ea typeface="华文行楷" pitchFamily="2" charset="-122"/>
              </a:rPr>
              <a:t>7.2.1</a:t>
            </a:r>
            <a:r>
              <a:rPr lang="zh-CN" altLang="en-US" sz="4000" b="1" i="0" dirty="0">
                <a:ea typeface="华文行楷" pitchFamily="2" charset="-122"/>
              </a:rPr>
              <a:t> 翻译模式</a:t>
            </a:r>
            <a:r>
              <a:rPr lang="en-US" altLang="zh-CN" sz="4000" b="1" i="0" dirty="0">
                <a:ea typeface="华文行楷" pitchFamily="2" charset="-122"/>
              </a:rPr>
              <a:t>_</a:t>
            </a:r>
            <a:r>
              <a:rPr lang="zh-CN" altLang="en-US" b="1" i="0" dirty="0">
                <a:solidFill>
                  <a:srgbClr val="333399"/>
                </a:solidFill>
                <a:latin typeface="Times New Roman" pitchFamily="18" charset="0"/>
              </a:rPr>
              <a:t>语法制导语义计算的另一种描述形式</a:t>
            </a:r>
            <a:endParaRPr lang="zh-CN" altLang="en-US" b="1" i="0" dirty="0">
              <a:ea typeface="华文行楷" pitchFamily="2" charset="-122"/>
            </a:endParaRPr>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684213" y="1219200"/>
            <a:ext cx="7129462" cy="579438"/>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3200" b="1" i="0">
                <a:latin typeface="楷体_GB2312" pitchFamily="49" charset="-122"/>
              </a:rPr>
              <a:t>翻译模式举例</a:t>
            </a:r>
          </a:p>
        </p:txBody>
      </p:sp>
      <p:sp>
        <p:nvSpPr>
          <p:cNvPr id="11267" name="Rectangle 9"/>
          <p:cNvSpPr>
            <a:spLocks noChangeArrowheads="1"/>
          </p:cNvSpPr>
          <p:nvPr/>
        </p:nvSpPr>
        <p:spPr bwMode="auto">
          <a:xfrm>
            <a:off x="1008063" y="1905000"/>
            <a:ext cx="7451725" cy="946150"/>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a:latin typeface="楷体_GB2312" pitchFamily="49" charset="-122"/>
              </a:rPr>
              <a:t> </a:t>
            </a:r>
            <a:r>
              <a:rPr lang="zh-CN" altLang="en-US" sz="2800" b="1" i="0">
                <a:solidFill>
                  <a:srgbClr val="333399"/>
                </a:solidFill>
                <a:latin typeface="楷体_GB2312" pitchFamily="49" charset="-122"/>
              </a:rPr>
              <a:t>识别语言 </a:t>
            </a:r>
            <a:r>
              <a:rPr lang="pt-BR" altLang="zh-CN" b="1"/>
              <a:t>L</a:t>
            </a:r>
            <a:r>
              <a:rPr lang="pt-BR" altLang="zh-CN" b="1" i="0"/>
              <a:t> = { </a:t>
            </a:r>
            <a:r>
              <a:rPr lang="pt-BR" altLang="zh-CN" b="1"/>
              <a:t>a</a:t>
            </a:r>
            <a:r>
              <a:rPr lang="pt-BR" altLang="zh-CN" b="1" baseline="30000"/>
              <a:t>i</a:t>
            </a:r>
            <a:r>
              <a:rPr lang="pt-BR" altLang="zh-CN" b="1"/>
              <a:t>b</a:t>
            </a:r>
            <a:r>
              <a:rPr lang="pt-BR" altLang="zh-CN" b="1" baseline="30000"/>
              <a:t>j</a:t>
            </a:r>
            <a:r>
              <a:rPr lang="pt-BR" altLang="zh-CN" b="1"/>
              <a:t>c</a:t>
            </a:r>
            <a:r>
              <a:rPr lang="pt-BR" altLang="zh-CN" b="1" baseline="30000"/>
              <a:t>k</a:t>
            </a:r>
            <a:r>
              <a:rPr lang="pt-BR" altLang="zh-CN" b="1" i="0"/>
              <a:t> </a:t>
            </a:r>
            <a:r>
              <a:rPr lang="pt-BR" altLang="zh-CN" b="1" i="0">
                <a:sym typeface="Symbol" pitchFamily="18" charset="2"/>
              </a:rPr>
              <a:t></a:t>
            </a:r>
            <a:r>
              <a:rPr lang="pt-BR" altLang="zh-CN" b="1" i="0"/>
              <a:t> </a:t>
            </a:r>
            <a:r>
              <a:rPr lang="pt-BR" altLang="zh-CN" b="1"/>
              <a:t>i, j, k</a:t>
            </a:r>
            <a:r>
              <a:rPr lang="pt-BR" altLang="zh-CN" b="1" i="0"/>
              <a:t> </a:t>
            </a:r>
            <a:r>
              <a:rPr lang="en-US" altLang="zh-CN" b="1" i="0">
                <a:sym typeface="Symbol" pitchFamily="18" charset="2"/>
              </a:rPr>
              <a:t></a:t>
            </a:r>
            <a:r>
              <a:rPr lang="en-US" altLang="zh-CN" b="1" i="0"/>
              <a:t> </a:t>
            </a:r>
            <a:r>
              <a:rPr lang="pt-BR" altLang="zh-CN" b="1" i="0"/>
              <a:t>1}</a:t>
            </a:r>
            <a:endParaRPr lang="pt-BR" altLang="zh-CN"/>
          </a:p>
          <a:p>
            <a:pPr algn="l">
              <a:buClrTx/>
              <a:buFont typeface="Symbol" pitchFamily="18" charset="2"/>
              <a:buNone/>
            </a:pPr>
            <a:r>
              <a:rPr lang="zh-CN" altLang="pt-BR" b="1" i="0"/>
              <a:t>     </a:t>
            </a:r>
            <a:r>
              <a:rPr lang="zh-CN" altLang="pt-BR" sz="2800" b="1" i="0">
                <a:solidFill>
                  <a:srgbClr val="333399"/>
                </a:solidFill>
              </a:rPr>
              <a:t>显示</a:t>
            </a:r>
            <a:r>
              <a:rPr lang="pt-BR" altLang="zh-CN" b="1"/>
              <a:t> a</a:t>
            </a:r>
            <a:r>
              <a:rPr lang="pt-BR" altLang="zh-CN" b="1" baseline="30000"/>
              <a:t>n</a:t>
            </a:r>
            <a:r>
              <a:rPr lang="pt-BR" altLang="zh-CN" b="1"/>
              <a:t>b</a:t>
            </a:r>
            <a:r>
              <a:rPr lang="pt-BR" altLang="zh-CN" b="1" baseline="30000"/>
              <a:t>n</a:t>
            </a:r>
            <a:r>
              <a:rPr lang="pt-BR" altLang="zh-CN" b="1"/>
              <a:t>c</a:t>
            </a:r>
            <a:r>
              <a:rPr lang="pt-BR" altLang="zh-CN" b="1" baseline="30000"/>
              <a:t>n</a:t>
            </a:r>
            <a:r>
              <a:rPr lang="pt-BR" altLang="zh-CN" b="1" i="0"/>
              <a:t> </a:t>
            </a:r>
            <a:r>
              <a:rPr lang="pt-BR" altLang="zh-CN" b="1" i="0">
                <a:sym typeface="Symbol" pitchFamily="18" charset="2"/>
              </a:rPr>
              <a:t>(</a:t>
            </a:r>
            <a:r>
              <a:rPr lang="pt-BR" altLang="zh-CN" b="1"/>
              <a:t>n</a:t>
            </a:r>
            <a:r>
              <a:rPr lang="pt-BR" altLang="zh-CN" b="1" i="0"/>
              <a:t> </a:t>
            </a:r>
            <a:r>
              <a:rPr lang="en-US" altLang="zh-CN" b="1" i="0">
                <a:sym typeface="Symbol" pitchFamily="18" charset="2"/>
              </a:rPr>
              <a:t></a:t>
            </a:r>
            <a:r>
              <a:rPr lang="en-US" altLang="zh-CN" b="1" i="0"/>
              <a:t> </a:t>
            </a:r>
            <a:r>
              <a:rPr lang="pt-BR" altLang="zh-CN" b="1" i="0"/>
              <a:t>1) </a:t>
            </a:r>
            <a:r>
              <a:rPr lang="zh-CN" altLang="pt-BR" sz="2800" b="1" i="0">
                <a:solidFill>
                  <a:srgbClr val="333399"/>
                </a:solidFill>
              </a:rPr>
              <a:t>是合法的</a:t>
            </a:r>
            <a:endParaRPr lang="zh-CN" altLang="en-US" sz="2800" i="0">
              <a:solidFill>
                <a:srgbClr val="333399"/>
              </a:solidFill>
            </a:endParaRPr>
          </a:p>
        </p:txBody>
      </p:sp>
      <p:sp>
        <p:nvSpPr>
          <p:cNvPr id="11268" name="Text Box 11"/>
          <p:cNvSpPr txBox="1">
            <a:spLocks noChangeArrowheads="1"/>
          </p:cNvSpPr>
          <p:nvPr/>
        </p:nvSpPr>
        <p:spPr bwMode="auto">
          <a:xfrm>
            <a:off x="1403350" y="2997200"/>
            <a:ext cx="6985000" cy="3565525"/>
          </a:xfrm>
          <a:prstGeom prst="rect">
            <a:avLst/>
          </a:prstGeom>
          <a:noFill/>
          <a:ln w="9525">
            <a:noFill/>
            <a:miter lim="800000"/>
            <a:headEnd/>
            <a:tailEnd/>
          </a:ln>
        </p:spPr>
        <p:txBody>
          <a:bodyPr>
            <a:spAutoFit/>
          </a:bodyPr>
          <a:lstStyle/>
          <a:p>
            <a:pPr algn="l">
              <a:buClrTx/>
            </a:pPr>
            <a:r>
              <a:rPr lang="en-US" altLang="zh-CN" sz="2000">
                <a:solidFill>
                  <a:srgbClr val="333399"/>
                </a:solidFill>
                <a:cs typeface="Times New Roman" pitchFamily="18" charset="0"/>
                <a:sym typeface="Symbol" pitchFamily="18" charset="2"/>
              </a:rPr>
              <a:t>S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A</a:t>
            </a:r>
          </a:p>
          <a:p>
            <a:pPr algn="l">
              <a:buClrTx/>
            </a:pPr>
            <a:r>
              <a:rPr lang="en-US" altLang="zh-CN" sz="2000">
                <a:solidFill>
                  <a:srgbClr val="333399"/>
                </a:solidFill>
                <a:cs typeface="Times New Roman" pitchFamily="18" charset="0"/>
                <a:sym typeface="Symbol" pitchFamily="18" charset="2"/>
              </a:rPr>
              <a:t>        </a:t>
            </a:r>
            <a:r>
              <a:rPr lang="en-US" altLang="zh-CN" sz="2000" i="0">
                <a:solidFill>
                  <a:srgbClr val="333399"/>
                </a:solidFill>
                <a:cs typeface="Times New Roman" pitchFamily="18" charset="0"/>
                <a:sym typeface="Symbol" pitchFamily="18" charset="2"/>
              </a:rPr>
              <a:t>{  </a:t>
            </a:r>
            <a:r>
              <a:rPr lang="pt-BR" altLang="zh-CN" sz="2000">
                <a:solidFill>
                  <a:srgbClr val="333399"/>
                </a:solidFill>
                <a:cs typeface="Times New Roman" pitchFamily="18" charset="0"/>
                <a:sym typeface="Symbol" pitchFamily="18" charset="2"/>
              </a:rPr>
              <a:t>B</a:t>
            </a:r>
            <a:r>
              <a:rPr lang="pt-BR" altLang="zh-CN" sz="2000" b="1">
                <a:solidFill>
                  <a:srgbClr val="333399"/>
                </a:solidFill>
                <a:cs typeface="Times New Roman" pitchFamily="18" charset="0"/>
                <a:sym typeface="Symbol" pitchFamily="18" charset="2"/>
              </a:rPr>
              <a:t>.</a:t>
            </a:r>
            <a:r>
              <a:rPr lang="pt-BR" altLang="zh-CN" sz="2000">
                <a:solidFill>
                  <a:srgbClr val="333399"/>
                </a:solidFill>
                <a:cs typeface="Times New Roman" pitchFamily="18" charset="0"/>
                <a:sym typeface="Symbol" pitchFamily="18" charset="2"/>
              </a:rPr>
              <a:t>in</a:t>
            </a:r>
            <a:r>
              <a:rPr lang="pt-BR" altLang="zh-CN" sz="2000" b="1">
                <a:solidFill>
                  <a:srgbClr val="333399"/>
                </a:solidFill>
                <a:cs typeface="Times New Roman" pitchFamily="18" charset="0"/>
                <a:sym typeface="Symbol" pitchFamily="18" charset="2"/>
              </a:rPr>
              <a:t>_</a:t>
            </a:r>
            <a:r>
              <a:rPr lang="pt-BR" altLang="zh-CN" sz="2000">
                <a:solidFill>
                  <a:srgbClr val="333399"/>
                </a:solidFill>
                <a:cs typeface="Times New Roman" pitchFamily="18" charset="0"/>
                <a:sym typeface="Symbol" pitchFamily="18" charset="2"/>
              </a:rPr>
              <a:t>num := A </a:t>
            </a:r>
            <a:r>
              <a:rPr lang="pt-BR" altLang="zh-CN" sz="2000" b="1">
                <a:solidFill>
                  <a:srgbClr val="333399"/>
                </a:solidFill>
                <a:cs typeface="Times New Roman" pitchFamily="18" charset="0"/>
                <a:sym typeface="Symbol" pitchFamily="18" charset="2"/>
              </a:rPr>
              <a:t>.</a:t>
            </a:r>
            <a:r>
              <a:rPr lang="pt-BR" altLang="zh-CN" sz="2000">
                <a:solidFill>
                  <a:srgbClr val="333399"/>
                </a:solidFill>
                <a:cs typeface="Times New Roman" pitchFamily="18" charset="0"/>
                <a:sym typeface="Symbol" pitchFamily="18" charset="2"/>
              </a:rPr>
              <a:t>num  </a:t>
            </a:r>
            <a:r>
              <a:rPr lang="pt-BR" altLang="zh-CN" sz="2000" i="0">
                <a:solidFill>
                  <a:srgbClr val="333399"/>
                </a:solidFill>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 B</a:t>
            </a:r>
          </a:p>
          <a:p>
            <a:pPr algn="l">
              <a:buClrTx/>
            </a:pPr>
            <a:r>
              <a:rPr lang="en-US" altLang="zh-CN" sz="2000" i="0">
                <a:solidFill>
                  <a:srgbClr val="333399"/>
                </a:solidFill>
                <a:cs typeface="Times New Roman" pitchFamily="18" charset="0"/>
                <a:sym typeface="Symbol" pitchFamily="18" charset="2"/>
              </a:rPr>
              <a:t>        {  </a:t>
            </a:r>
            <a:r>
              <a:rPr lang="pt-BR" altLang="zh-CN" sz="2000">
                <a:solidFill>
                  <a:srgbClr val="333399"/>
                </a:solidFill>
                <a:cs typeface="Times New Roman" pitchFamily="18" charset="0"/>
                <a:sym typeface="Symbol" pitchFamily="18" charset="2"/>
              </a:rPr>
              <a:t>C</a:t>
            </a:r>
            <a:r>
              <a:rPr lang="pt-BR" altLang="zh-CN" sz="2000" b="1">
                <a:solidFill>
                  <a:srgbClr val="333399"/>
                </a:solidFill>
                <a:cs typeface="Times New Roman" pitchFamily="18" charset="0"/>
                <a:sym typeface="Symbol" pitchFamily="18" charset="2"/>
              </a:rPr>
              <a:t>.</a:t>
            </a:r>
            <a:r>
              <a:rPr lang="pt-BR" altLang="zh-CN" sz="2000">
                <a:solidFill>
                  <a:srgbClr val="333399"/>
                </a:solidFill>
                <a:cs typeface="Times New Roman" pitchFamily="18" charset="0"/>
                <a:sym typeface="Symbol" pitchFamily="18" charset="2"/>
              </a:rPr>
              <a:t>in</a:t>
            </a:r>
            <a:r>
              <a:rPr lang="pt-BR" altLang="zh-CN" sz="2000" b="1">
                <a:solidFill>
                  <a:srgbClr val="333399"/>
                </a:solidFill>
                <a:cs typeface="Times New Roman" pitchFamily="18" charset="0"/>
                <a:sym typeface="Symbol" pitchFamily="18" charset="2"/>
              </a:rPr>
              <a:t>_</a:t>
            </a:r>
            <a:r>
              <a:rPr lang="pt-BR" altLang="zh-CN" sz="2000">
                <a:solidFill>
                  <a:srgbClr val="333399"/>
                </a:solidFill>
                <a:cs typeface="Times New Roman" pitchFamily="18" charset="0"/>
                <a:sym typeface="Symbol" pitchFamily="18" charset="2"/>
              </a:rPr>
              <a:t>num := A </a:t>
            </a:r>
            <a:r>
              <a:rPr lang="pt-BR" altLang="zh-CN" sz="2000" b="1">
                <a:solidFill>
                  <a:srgbClr val="333399"/>
                </a:solidFill>
                <a:cs typeface="Times New Roman" pitchFamily="18" charset="0"/>
                <a:sym typeface="Symbol" pitchFamily="18" charset="2"/>
              </a:rPr>
              <a:t>.</a:t>
            </a:r>
            <a:r>
              <a:rPr lang="pt-BR" altLang="zh-CN" sz="2000">
                <a:solidFill>
                  <a:srgbClr val="333399"/>
                </a:solidFill>
                <a:cs typeface="Times New Roman" pitchFamily="18" charset="0"/>
                <a:sym typeface="Symbol" pitchFamily="18" charset="2"/>
              </a:rPr>
              <a:t>num  </a:t>
            </a:r>
            <a:r>
              <a:rPr lang="pt-BR" altLang="zh-CN" sz="2000" i="0">
                <a:solidFill>
                  <a:srgbClr val="333399"/>
                </a:solidFill>
                <a:cs typeface="Times New Roman" pitchFamily="18" charset="0"/>
                <a:sym typeface="Symbol" pitchFamily="18" charset="2"/>
              </a:rPr>
              <a:t>}</a:t>
            </a:r>
            <a:r>
              <a:rPr lang="en-US" altLang="zh-CN" sz="2000">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C</a:t>
            </a:r>
          </a:p>
          <a:p>
            <a:pPr algn="l"/>
            <a:r>
              <a:rPr kumimoji="0" lang="en-US" altLang="zh-CN" sz="2000" i="0">
                <a:solidFill>
                  <a:srgbClr val="333399"/>
                </a:solidFill>
                <a:cs typeface="Times New Roman" pitchFamily="18" charset="0"/>
                <a:sym typeface="Symbol" pitchFamily="18" charset="2"/>
              </a:rPr>
              <a:t>        {  </a:t>
            </a:r>
            <a:r>
              <a:rPr lang="en-US" altLang="zh-CN" sz="2000" i="0">
                <a:solidFill>
                  <a:srgbClr val="333399"/>
                </a:solidFill>
                <a:cs typeface="Times New Roman" pitchFamily="18" charset="0"/>
                <a:sym typeface="Symbol" pitchFamily="18" charset="2"/>
              </a:rPr>
              <a:t>if  (</a:t>
            </a:r>
            <a:r>
              <a:rPr lang="en-US" altLang="zh-CN" sz="2000">
                <a:solidFill>
                  <a:srgbClr val="333399"/>
                </a:solidFill>
                <a:cs typeface="Times New Roman" pitchFamily="18" charset="0"/>
                <a:sym typeface="Symbol" pitchFamily="18" charset="2"/>
              </a:rPr>
              <a:t>B</a:t>
            </a:r>
            <a:r>
              <a:rPr lang="en-US" altLang="zh-CN" sz="2000" b="1">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num=0</a:t>
            </a:r>
            <a:r>
              <a:rPr lang="en-US" altLang="zh-CN" sz="2000" i="0">
                <a:solidFill>
                  <a:srgbClr val="333399"/>
                </a:solidFill>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and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rPr>
              <a:t>C</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num=0</a:t>
            </a:r>
            <a:r>
              <a:rPr lang="en-US" altLang="zh-CN" sz="2000" i="0">
                <a:solidFill>
                  <a:srgbClr val="333399"/>
                </a:solidFill>
                <a:cs typeface="Times New Roman" pitchFamily="18" charset="0"/>
              </a:rPr>
              <a:t>))</a:t>
            </a:r>
          </a:p>
          <a:p>
            <a:pPr algn="l"/>
            <a:r>
              <a:rPr lang="en-US" altLang="zh-CN" sz="2000" i="0">
                <a:solidFill>
                  <a:srgbClr val="333399"/>
                </a:solidFill>
                <a:cs typeface="Times New Roman" pitchFamily="18" charset="0"/>
              </a:rPr>
              <a:t>           then  </a:t>
            </a:r>
            <a:r>
              <a:rPr lang="en-US" altLang="zh-CN" sz="2000">
                <a:solidFill>
                  <a:srgbClr val="333399"/>
                </a:solidFill>
                <a:cs typeface="Times New Roman" pitchFamily="18" charset="0"/>
              </a:rPr>
              <a:t>print(</a:t>
            </a:r>
            <a:r>
              <a:rPr lang="pt-BR" altLang="zh-CN" sz="2000">
                <a:solidFill>
                  <a:srgbClr val="333399"/>
                </a:solidFill>
                <a:cs typeface="Times New Roman" pitchFamily="18" charset="0"/>
              </a:rPr>
              <a:t>“Accepted!” </a:t>
            </a:r>
            <a:r>
              <a:rPr lang="en-US" altLang="zh-CN" sz="2000">
                <a:solidFill>
                  <a:srgbClr val="333399"/>
                </a:solidFill>
                <a:cs typeface="Times New Roman" pitchFamily="18" charset="0"/>
              </a:rPr>
              <a:t>)  </a:t>
            </a:r>
            <a:r>
              <a:rPr lang="en-US" altLang="zh-CN" sz="2000" i="0">
                <a:solidFill>
                  <a:srgbClr val="333399"/>
                </a:solidFill>
                <a:cs typeface="Times New Roman" pitchFamily="18" charset="0"/>
              </a:rPr>
              <a:t>else  </a:t>
            </a:r>
            <a:r>
              <a:rPr lang="en-US" altLang="zh-CN" sz="2000">
                <a:solidFill>
                  <a:srgbClr val="333399"/>
                </a:solidFill>
                <a:cs typeface="Times New Roman" pitchFamily="18" charset="0"/>
              </a:rPr>
              <a:t>print(</a:t>
            </a:r>
            <a:r>
              <a:rPr lang="pt-BR" altLang="zh-CN" sz="2000">
                <a:solidFill>
                  <a:srgbClr val="333399"/>
                </a:solidFill>
                <a:cs typeface="Times New Roman" pitchFamily="18" charset="0"/>
              </a:rPr>
              <a:t>“Refused!” </a:t>
            </a:r>
            <a:r>
              <a:rPr lang="en-US" altLang="zh-CN" sz="2000">
                <a:solidFill>
                  <a:srgbClr val="333399"/>
                </a:solidFill>
                <a:cs typeface="Times New Roman" pitchFamily="18" charset="0"/>
              </a:rPr>
              <a:t>) </a:t>
            </a:r>
            <a:r>
              <a:rPr lang="en-US" altLang="zh-CN" sz="2000" i="0">
                <a:solidFill>
                  <a:srgbClr val="333399"/>
                </a:solidFill>
                <a:cs typeface="Times New Roman" pitchFamily="18" charset="0"/>
                <a:sym typeface="Symbol" pitchFamily="18" charset="2"/>
              </a:rPr>
              <a:t>}</a:t>
            </a:r>
            <a:endParaRPr kumimoji="0" lang="en-US" altLang="zh-CN" sz="2000" i="0">
              <a:solidFill>
                <a:srgbClr val="333399"/>
              </a:solidFill>
              <a:cs typeface="Times New Roman" pitchFamily="18" charset="0"/>
              <a:sym typeface="Symbol" pitchFamily="18" charset="2"/>
            </a:endParaRPr>
          </a:p>
          <a:p>
            <a:pPr algn="l">
              <a:buClrTx/>
            </a:pPr>
            <a:r>
              <a:rPr lang="en-US" altLang="zh-CN" sz="2000">
                <a:solidFill>
                  <a:srgbClr val="333399"/>
                </a:solidFill>
                <a:cs typeface="Times New Roman" pitchFamily="18" charset="0"/>
                <a:sym typeface="Symbol" pitchFamily="18" charset="2"/>
              </a:rPr>
              <a:t>A </a:t>
            </a:r>
            <a:r>
              <a:rPr lang="en-US" altLang="zh-CN" sz="2000" i="0">
                <a:solidFill>
                  <a:srgbClr val="333399"/>
                </a:solidFill>
                <a:ea typeface="华文行楷" pitchFamily="2" charset="-122"/>
                <a:cs typeface="Times New Roman" pitchFamily="18" charset="0"/>
                <a:sym typeface="Symbol" pitchFamily="18" charset="2"/>
              </a:rPr>
              <a:t></a:t>
            </a:r>
            <a:r>
              <a:rPr lang="en-US" altLang="zh-CN" sz="2000">
                <a:solidFill>
                  <a:srgbClr val="333399"/>
                </a:solidFill>
                <a:ea typeface="华文行楷" pitchFamily="2" charset="-122"/>
                <a:cs typeface="Times New Roman" pitchFamily="18" charset="0"/>
                <a:sym typeface="Symbol" pitchFamily="18" charset="2"/>
              </a:rPr>
              <a:t> A</a:t>
            </a:r>
            <a:r>
              <a:rPr lang="en-US" altLang="zh-CN" sz="2000" i="0" baseline="-25000">
                <a:solidFill>
                  <a:srgbClr val="333399"/>
                </a:solidFill>
                <a:ea typeface="华文行楷" pitchFamily="2" charset="-122"/>
                <a:cs typeface="Times New Roman" pitchFamily="18" charset="0"/>
                <a:sym typeface="Symbol" pitchFamily="18" charset="2"/>
              </a:rPr>
              <a:t>1</a:t>
            </a:r>
            <a:r>
              <a:rPr lang="en-US" altLang="zh-CN" sz="2000">
                <a:solidFill>
                  <a:srgbClr val="333399"/>
                </a:solidFill>
                <a:ea typeface="华文行楷" pitchFamily="2" charset="-122"/>
                <a:cs typeface="Times New Roman" pitchFamily="18" charset="0"/>
                <a:sym typeface="Symbol" pitchFamily="18" charset="2"/>
              </a:rPr>
              <a:t>a     </a:t>
            </a:r>
            <a:r>
              <a:rPr lang="en-US" altLang="zh-CN" sz="2000" i="0">
                <a:solidFill>
                  <a:srgbClr val="333399"/>
                </a:solidFill>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A</a:t>
            </a:r>
            <a:r>
              <a:rPr lang="en-US" altLang="zh-CN" sz="2000" b="1">
                <a:solidFill>
                  <a:srgbClr val="333399"/>
                </a:solidFill>
                <a:cs typeface="Times New Roman" pitchFamily="18" charset="0"/>
                <a:sym typeface="Symbol" pitchFamily="18" charset="2"/>
              </a:rPr>
              <a:t>.</a:t>
            </a:r>
            <a:r>
              <a:rPr lang="en-US" altLang="zh-CN" sz="2000">
                <a:solidFill>
                  <a:srgbClr val="333399"/>
                </a:solidFill>
                <a:cs typeface="Times New Roman" pitchFamily="18" charset="0"/>
              </a:rPr>
              <a:t>num</a:t>
            </a:r>
            <a:r>
              <a:rPr lang="en-US" altLang="zh-CN" sz="2000">
                <a:solidFill>
                  <a:srgbClr val="333399"/>
                </a:solidFill>
                <a:cs typeface="Times New Roman" pitchFamily="18" charset="0"/>
                <a:sym typeface="Symbol" pitchFamily="18" charset="2"/>
              </a:rPr>
              <a:t>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A</a:t>
            </a:r>
            <a:r>
              <a:rPr lang="en-US" altLang="zh-CN" sz="2000" i="0" baseline="-25000">
                <a:solidFill>
                  <a:srgbClr val="333399"/>
                </a:solidFill>
                <a:cs typeface="Times New Roman" pitchFamily="18" charset="0"/>
                <a:sym typeface="Symbol" pitchFamily="18" charset="2"/>
              </a:rPr>
              <a:t>1</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num</a:t>
            </a:r>
            <a:r>
              <a:rPr lang="en-US" altLang="zh-CN" sz="2000">
                <a:solidFill>
                  <a:srgbClr val="333399"/>
                </a:solidFill>
                <a:cs typeface="Times New Roman" pitchFamily="18" charset="0"/>
                <a:sym typeface="Symbol" pitchFamily="18" charset="2"/>
              </a:rPr>
              <a:t> + 1</a:t>
            </a:r>
            <a:r>
              <a:rPr lang="en-US" altLang="zh-CN" sz="2000" i="0">
                <a:solidFill>
                  <a:srgbClr val="333399"/>
                </a:solidFill>
                <a:cs typeface="Times New Roman" pitchFamily="18" charset="0"/>
                <a:sym typeface="Symbol" pitchFamily="18" charset="2"/>
              </a:rPr>
              <a:t> }</a:t>
            </a:r>
            <a:endParaRPr lang="en-US" altLang="zh-CN" sz="2000">
              <a:solidFill>
                <a:srgbClr val="333399"/>
              </a:solidFill>
              <a:ea typeface="华文行楷" pitchFamily="2" charset="-122"/>
              <a:sym typeface="Symbol" pitchFamily="18" charset="2"/>
            </a:endParaRPr>
          </a:p>
          <a:p>
            <a:pPr algn="l">
              <a:buClrTx/>
            </a:pPr>
            <a:r>
              <a:rPr lang="en-US" altLang="zh-CN" sz="2000">
                <a:solidFill>
                  <a:srgbClr val="333399"/>
                </a:solidFill>
                <a:cs typeface="Times New Roman" pitchFamily="18" charset="0"/>
                <a:sym typeface="Symbol" pitchFamily="18" charset="2"/>
              </a:rPr>
              <a:t>A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a         </a:t>
            </a:r>
            <a:r>
              <a:rPr lang="en-US" altLang="zh-CN" sz="2000" i="0">
                <a:solidFill>
                  <a:srgbClr val="333399"/>
                </a:solidFill>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A</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num</a:t>
            </a:r>
            <a:r>
              <a:rPr lang="en-US" altLang="zh-CN" sz="2000">
                <a:solidFill>
                  <a:srgbClr val="333399"/>
                </a:solidFill>
                <a:cs typeface="Times New Roman" pitchFamily="18" charset="0"/>
                <a:sym typeface="Symbol" pitchFamily="18" charset="2"/>
              </a:rPr>
              <a:t>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1</a:t>
            </a:r>
            <a:r>
              <a:rPr lang="en-US" altLang="zh-CN" sz="2000" i="0">
                <a:solidFill>
                  <a:srgbClr val="333399"/>
                </a:solidFill>
                <a:cs typeface="Times New Roman" pitchFamily="18" charset="0"/>
                <a:sym typeface="Symbol" pitchFamily="18" charset="2"/>
              </a:rPr>
              <a:t> }</a:t>
            </a:r>
            <a:endParaRPr lang="en-US" altLang="zh-CN" sz="2000">
              <a:solidFill>
                <a:srgbClr val="333399"/>
              </a:solidFill>
              <a:ea typeface="华文行楷" pitchFamily="2" charset="-122"/>
              <a:sym typeface="Symbol" pitchFamily="18" charset="2"/>
            </a:endParaRPr>
          </a:p>
          <a:p>
            <a:pPr algn="l">
              <a:buClrTx/>
            </a:pPr>
            <a:r>
              <a:rPr lang="en-US" altLang="zh-CN" sz="2000">
                <a:solidFill>
                  <a:srgbClr val="333399"/>
                </a:solidFill>
                <a:cs typeface="Times New Roman" pitchFamily="18" charset="0"/>
                <a:sym typeface="Symbol" pitchFamily="18" charset="2"/>
              </a:rPr>
              <a:t>B </a:t>
            </a:r>
            <a:r>
              <a:rPr lang="en-US" altLang="zh-CN" sz="2000" i="0">
                <a:solidFill>
                  <a:srgbClr val="333399"/>
                </a:solidFill>
                <a:ea typeface="华文行楷" pitchFamily="2" charset="-122"/>
                <a:sym typeface="Symbol" pitchFamily="18" charset="2"/>
              </a:rPr>
              <a:t></a:t>
            </a:r>
            <a:r>
              <a:rPr lang="en-US" altLang="zh-CN" sz="2000">
                <a:solidFill>
                  <a:srgbClr val="333399"/>
                </a:solidFill>
                <a:ea typeface="华文行楷" pitchFamily="2" charset="-122"/>
                <a:sym typeface="Symbol" pitchFamily="18" charset="2"/>
              </a:rPr>
              <a:t> </a:t>
            </a:r>
            <a:r>
              <a:rPr lang="en-US" altLang="zh-CN" sz="2000" i="0">
                <a:solidFill>
                  <a:srgbClr val="333399"/>
                </a:solidFill>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B</a:t>
            </a:r>
            <a:r>
              <a:rPr lang="en-US" altLang="zh-CN" sz="2000" i="0" baseline="-25000">
                <a:solidFill>
                  <a:srgbClr val="333399"/>
                </a:solidFill>
                <a:cs typeface="Times New Roman" pitchFamily="18" charset="0"/>
                <a:sym typeface="Symbol" pitchFamily="18" charset="2"/>
              </a:rPr>
              <a:t>1</a:t>
            </a:r>
            <a:r>
              <a:rPr lang="en-US" altLang="zh-CN" sz="2000" b="1">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in_</a:t>
            </a:r>
            <a:r>
              <a:rPr lang="en-US" altLang="zh-CN" sz="2000">
                <a:solidFill>
                  <a:srgbClr val="333399"/>
                </a:solidFill>
                <a:cs typeface="Times New Roman" pitchFamily="18" charset="0"/>
              </a:rPr>
              <a:t>num</a:t>
            </a:r>
            <a:r>
              <a:rPr lang="en-US" altLang="zh-CN" sz="2000">
                <a:solidFill>
                  <a:srgbClr val="333399"/>
                </a:solidFill>
                <a:cs typeface="Times New Roman" pitchFamily="18" charset="0"/>
                <a:sym typeface="Symbol" pitchFamily="18" charset="2"/>
              </a:rPr>
              <a:t>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B</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in_num </a:t>
            </a:r>
            <a:r>
              <a:rPr lang="en-US" altLang="zh-CN" sz="2000" i="0">
                <a:solidFill>
                  <a:srgbClr val="333399"/>
                </a:solidFill>
                <a:cs typeface="Times New Roman" pitchFamily="18" charset="0"/>
                <a:sym typeface="Symbol" pitchFamily="18" charset="2"/>
              </a:rPr>
              <a:t>}</a:t>
            </a:r>
            <a:r>
              <a:rPr lang="en-US" altLang="zh-CN">
                <a:cs typeface="Times New Roman" pitchFamily="18" charset="0"/>
                <a:sym typeface="Symbol" pitchFamily="18" charset="2"/>
              </a:rPr>
              <a:t>  </a:t>
            </a:r>
            <a:r>
              <a:rPr lang="en-US" altLang="zh-CN" sz="2000">
                <a:solidFill>
                  <a:srgbClr val="333399"/>
                </a:solidFill>
                <a:ea typeface="华文行楷" pitchFamily="2" charset="-122"/>
                <a:sym typeface="Symbol" pitchFamily="18" charset="2"/>
              </a:rPr>
              <a:t>B</a:t>
            </a:r>
            <a:r>
              <a:rPr lang="en-US" altLang="zh-CN" sz="2000" i="0" baseline="-25000">
                <a:solidFill>
                  <a:srgbClr val="333399"/>
                </a:solidFill>
                <a:cs typeface="Times New Roman" pitchFamily="18" charset="0"/>
                <a:sym typeface="Symbol" pitchFamily="18" charset="2"/>
              </a:rPr>
              <a:t>1</a:t>
            </a:r>
            <a:r>
              <a:rPr lang="en-US" altLang="zh-CN" sz="2000">
                <a:solidFill>
                  <a:srgbClr val="333399"/>
                </a:solidFill>
                <a:ea typeface="华文行楷" pitchFamily="2" charset="-122"/>
                <a:sym typeface="Symbol" pitchFamily="18" charset="2"/>
              </a:rPr>
              <a:t>b  </a:t>
            </a:r>
            <a:r>
              <a:rPr lang="en-US" altLang="zh-CN" sz="2000" i="0">
                <a:solidFill>
                  <a:srgbClr val="333399"/>
                </a:solidFill>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B</a:t>
            </a:r>
            <a:r>
              <a:rPr lang="en-US" altLang="zh-CN" sz="2000" b="1">
                <a:solidFill>
                  <a:srgbClr val="333399"/>
                </a:solidFill>
                <a:cs typeface="Times New Roman" pitchFamily="18" charset="0"/>
                <a:sym typeface="Symbol" pitchFamily="18" charset="2"/>
              </a:rPr>
              <a:t>.</a:t>
            </a:r>
            <a:r>
              <a:rPr lang="en-US" altLang="zh-CN" sz="2000">
                <a:solidFill>
                  <a:srgbClr val="333399"/>
                </a:solidFill>
                <a:cs typeface="Times New Roman" pitchFamily="18" charset="0"/>
              </a:rPr>
              <a:t>num</a:t>
            </a:r>
            <a:r>
              <a:rPr lang="en-US" altLang="zh-CN" sz="2000">
                <a:solidFill>
                  <a:srgbClr val="333399"/>
                </a:solidFill>
                <a:cs typeface="Times New Roman" pitchFamily="18" charset="0"/>
                <a:sym typeface="Symbol" pitchFamily="18" charset="2"/>
              </a:rPr>
              <a:t>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B</a:t>
            </a:r>
            <a:r>
              <a:rPr lang="en-US" altLang="zh-CN" sz="2000" i="0" baseline="-25000">
                <a:solidFill>
                  <a:srgbClr val="333399"/>
                </a:solidFill>
                <a:cs typeface="Times New Roman" pitchFamily="18" charset="0"/>
                <a:sym typeface="Symbol" pitchFamily="18" charset="2"/>
              </a:rPr>
              <a:t>1</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num-1</a:t>
            </a:r>
            <a:r>
              <a:rPr lang="en-US" altLang="zh-CN" sz="2000" i="0">
                <a:solidFill>
                  <a:srgbClr val="333399"/>
                </a:solidFill>
                <a:cs typeface="Times New Roman" pitchFamily="18" charset="0"/>
                <a:sym typeface="Symbol" pitchFamily="18" charset="2"/>
              </a:rPr>
              <a:t> }</a:t>
            </a:r>
            <a:endParaRPr lang="en-US" altLang="zh-CN" sz="2000">
              <a:solidFill>
                <a:srgbClr val="333399"/>
              </a:solidFill>
              <a:cs typeface="Times New Roman" pitchFamily="18" charset="0"/>
              <a:sym typeface="Symbol" pitchFamily="18" charset="2"/>
            </a:endParaRPr>
          </a:p>
          <a:p>
            <a:pPr algn="l">
              <a:buClrTx/>
            </a:pPr>
            <a:r>
              <a:rPr lang="en-US" altLang="zh-CN" sz="2000">
                <a:solidFill>
                  <a:srgbClr val="333399"/>
                </a:solidFill>
                <a:cs typeface="Times New Roman" pitchFamily="18" charset="0"/>
                <a:sym typeface="Symbol" pitchFamily="18" charset="2"/>
              </a:rPr>
              <a:t>B </a:t>
            </a:r>
            <a:r>
              <a:rPr lang="en-US" altLang="zh-CN" sz="2000" i="0">
                <a:solidFill>
                  <a:srgbClr val="333399"/>
                </a:solidFill>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b  </a:t>
            </a:r>
            <a:r>
              <a:rPr lang="en-US" altLang="zh-CN" sz="2000" i="0">
                <a:solidFill>
                  <a:srgbClr val="333399"/>
                </a:solidFill>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B</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num</a:t>
            </a:r>
            <a:r>
              <a:rPr lang="en-US" altLang="zh-CN" sz="2000">
                <a:solidFill>
                  <a:srgbClr val="333399"/>
                </a:solidFill>
                <a:cs typeface="Times New Roman" pitchFamily="18" charset="0"/>
                <a:sym typeface="Symbol" pitchFamily="18" charset="2"/>
              </a:rPr>
              <a:t>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B</a:t>
            </a:r>
            <a:r>
              <a:rPr lang="en-US" altLang="zh-CN" sz="2000" b="1">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in_</a:t>
            </a:r>
            <a:r>
              <a:rPr lang="en-US" altLang="zh-CN" sz="2000">
                <a:solidFill>
                  <a:srgbClr val="333399"/>
                </a:solidFill>
                <a:cs typeface="Times New Roman" pitchFamily="18" charset="0"/>
              </a:rPr>
              <a:t>num</a:t>
            </a:r>
            <a:r>
              <a:rPr lang="en-US" altLang="zh-CN" sz="2000">
                <a:solidFill>
                  <a:srgbClr val="333399"/>
                </a:solidFill>
                <a:cs typeface="Times New Roman" pitchFamily="18" charset="0"/>
                <a:sym typeface="Symbol" pitchFamily="18" charset="2"/>
              </a:rPr>
              <a:t> -1</a:t>
            </a:r>
            <a:r>
              <a:rPr lang="en-US" altLang="zh-CN" sz="2000" i="0">
                <a:solidFill>
                  <a:srgbClr val="333399"/>
                </a:solidFill>
                <a:cs typeface="Times New Roman" pitchFamily="18" charset="0"/>
                <a:sym typeface="Symbol" pitchFamily="18" charset="2"/>
              </a:rPr>
              <a:t> }</a:t>
            </a:r>
            <a:endParaRPr lang="en-US" altLang="zh-CN" sz="2000">
              <a:solidFill>
                <a:srgbClr val="333399"/>
              </a:solidFill>
              <a:cs typeface="Times New Roman" pitchFamily="18" charset="0"/>
              <a:sym typeface="Symbol" pitchFamily="18" charset="2"/>
            </a:endParaRPr>
          </a:p>
          <a:p>
            <a:pPr algn="l">
              <a:buClrTx/>
            </a:pPr>
            <a:r>
              <a:rPr lang="en-US" altLang="zh-CN" sz="2000">
                <a:solidFill>
                  <a:srgbClr val="333399"/>
                </a:solidFill>
                <a:cs typeface="Times New Roman" pitchFamily="18" charset="0"/>
                <a:sym typeface="Symbol" pitchFamily="18" charset="2"/>
              </a:rPr>
              <a:t>C </a:t>
            </a:r>
            <a:r>
              <a:rPr lang="en-US" altLang="zh-CN" sz="2000" i="0">
                <a:solidFill>
                  <a:srgbClr val="333399"/>
                </a:solidFill>
                <a:cs typeface="Times New Roman" pitchFamily="18" charset="0"/>
                <a:sym typeface="Symbol" pitchFamily="18" charset="2"/>
              </a:rPr>
              <a:t> { </a:t>
            </a:r>
            <a:r>
              <a:rPr lang="en-US" altLang="zh-CN" sz="2000">
                <a:solidFill>
                  <a:srgbClr val="333399"/>
                </a:solidFill>
                <a:cs typeface="Times New Roman" pitchFamily="18" charset="0"/>
                <a:sym typeface="Symbol" pitchFamily="18" charset="2"/>
              </a:rPr>
              <a:t>C</a:t>
            </a:r>
            <a:r>
              <a:rPr lang="en-US" altLang="zh-CN" sz="2000" i="0" baseline="-25000">
                <a:solidFill>
                  <a:srgbClr val="333399"/>
                </a:solidFill>
                <a:cs typeface="Times New Roman" pitchFamily="18" charset="0"/>
                <a:sym typeface="Symbol" pitchFamily="18" charset="2"/>
              </a:rPr>
              <a:t>1</a:t>
            </a:r>
            <a:r>
              <a:rPr lang="en-US" altLang="zh-CN" sz="2000" b="1">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in_</a:t>
            </a:r>
            <a:r>
              <a:rPr lang="en-US" altLang="zh-CN" sz="2000">
                <a:solidFill>
                  <a:srgbClr val="333399"/>
                </a:solidFill>
                <a:cs typeface="Times New Roman" pitchFamily="18" charset="0"/>
              </a:rPr>
              <a:t>num</a:t>
            </a:r>
            <a:r>
              <a:rPr lang="en-US" altLang="zh-CN" sz="2000">
                <a:solidFill>
                  <a:srgbClr val="333399"/>
                </a:solidFill>
                <a:cs typeface="Times New Roman" pitchFamily="18" charset="0"/>
                <a:sym typeface="Symbol" pitchFamily="18" charset="2"/>
              </a:rPr>
              <a:t>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C</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in_num </a:t>
            </a:r>
            <a:r>
              <a:rPr lang="en-US" altLang="zh-CN" sz="2000" i="0">
                <a:solidFill>
                  <a:srgbClr val="333399"/>
                </a:solidFill>
                <a:cs typeface="Times New Roman" pitchFamily="18" charset="0"/>
                <a:sym typeface="Symbol" pitchFamily="18" charset="2"/>
              </a:rPr>
              <a:t>}</a:t>
            </a:r>
            <a:r>
              <a:rPr lang="en-US" altLang="zh-CN">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C</a:t>
            </a:r>
            <a:r>
              <a:rPr lang="en-US" altLang="zh-CN" sz="2000" i="0" baseline="-25000">
                <a:solidFill>
                  <a:srgbClr val="333399"/>
                </a:solidFill>
                <a:cs typeface="Times New Roman" pitchFamily="18" charset="0"/>
                <a:sym typeface="Symbol" pitchFamily="18" charset="2"/>
              </a:rPr>
              <a:t>1</a:t>
            </a:r>
            <a:r>
              <a:rPr lang="en-US" altLang="zh-CN" sz="2000">
                <a:solidFill>
                  <a:srgbClr val="333399"/>
                </a:solidFill>
                <a:cs typeface="Times New Roman" pitchFamily="18" charset="0"/>
                <a:sym typeface="Symbol" pitchFamily="18" charset="2"/>
              </a:rPr>
              <a:t>c  </a:t>
            </a:r>
            <a:r>
              <a:rPr lang="en-US" altLang="zh-CN" sz="2000" i="0">
                <a:solidFill>
                  <a:srgbClr val="333399"/>
                </a:solidFill>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C</a:t>
            </a:r>
            <a:r>
              <a:rPr lang="en-US" altLang="zh-CN" sz="2000" b="1">
                <a:solidFill>
                  <a:srgbClr val="333399"/>
                </a:solidFill>
                <a:cs typeface="Times New Roman" pitchFamily="18" charset="0"/>
                <a:sym typeface="Symbol" pitchFamily="18" charset="2"/>
              </a:rPr>
              <a:t>.</a:t>
            </a:r>
            <a:r>
              <a:rPr lang="en-US" altLang="zh-CN" sz="2000">
                <a:solidFill>
                  <a:srgbClr val="333399"/>
                </a:solidFill>
                <a:cs typeface="Times New Roman" pitchFamily="18" charset="0"/>
              </a:rPr>
              <a:t>num</a:t>
            </a:r>
            <a:r>
              <a:rPr lang="en-US" altLang="zh-CN" sz="2000">
                <a:solidFill>
                  <a:srgbClr val="333399"/>
                </a:solidFill>
                <a:cs typeface="Times New Roman" pitchFamily="18" charset="0"/>
                <a:sym typeface="Symbol" pitchFamily="18" charset="2"/>
              </a:rPr>
              <a:t>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C</a:t>
            </a:r>
            <a:r>
              <a:rPr lang="en-US" altLang="zh-CN" sz="2000" i="0" baseline="-25000">
                <a:solidFill>
                  <a:srgbClr val="333399"/>
                </a:solidFill>
                <a:cs typeface="Times New Roman" pitchFamily="18" charset="0"/>
                <a:sym typeface="Symbol" pitchFamily="18" charset="2"/>
              </a:rPr>
              <a:t>1</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num-1</a:t>
            </a:r>
            <a:r>
              <a:rPr lang="en-US" altLang="zh-CN" sz="2000" i="0">
                <a:solidFill>
                  <a:srgbClr val="333399"/>
                </a:solidFill>
                <a:cs typeface="Times New Roman" pitchFamily="18" charset="0"/>
                <a:sym typeface="Symbol" pitchFamily="18" charset="2"/>
              </a:rPr>
              <a:t> }</a:t>
            </a:r>
            <a:endParaRPr lang="en-US" altLang="zh-CN" sz="2000">
              <a:solidFill>
                <a:srgbClr val="333399"/>
              </a:solidFill>
              <a:ea typeface="华文行楷" pitchFamily="2" charset="-122"/>
              <a:sym typeface="Symbol" pitchFamily="18" charset="2"/>
            </a:endParaRPr>
          </a:p>
          <a:p>
            <a:pPr algn="l">
              <a:buClrTx/>
            </a:pPr>
            <a:r>
              <a:rPr lang="en-US" altLang="zh-CN" sz="2000">
                <a:solidFill>
                  <a:srgbClr val="333399"/>
                </a:solidFill>
                <a:cs typeface="Times New Roman" pitchFamily="18" charset="0"/>
                <a:sym typeface="Symbol" pitchFamily="18" charset="2"/>
              </a:rPr>
              <a:t>C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c  </a:t>
            </a:r>
            <a:r>
              <a:rPr lang="en-US" altLang="zh-CN" sz="2000" i="0">
                <a:solidFill>
                  <a:srgbClr val="333399"/>
                </a:solidFill>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C</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num</a:t>
            </a:r>
            <a:r>
              <a:rPr lang="en-US" altLang="zh-CN" sz="2000">
                <a:solidFill>
                  <a:srgbClr val="333399"/>
                </a:solidFill>
                <a:cs typeface="Times New Roman" pitchFamily="18" charset="0"/>
                <a:sym typeface="Symbol" pitchFamily="18" charset="2"/>
              </a:rPr>
              <a:t>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C</a:t>
            </a:r>
            <a:r>
              <a:rPr lang="en-US" altLang="zh-CN" sz="2000" b="1">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in_</a:t>
            </a:r>
            <a:r>
              <a:rPr lang="en-US" altLang="zh-CN" sz="2000">
                <a:solidFill>
                  <a:srgbClr val="333399"/>
                </a:solidFill>
                <a:cs typeface="Times New Roman" pitchFamily="18" charset="0"/>
              </a:rPr>
              <a:t>num</a:t>
            </a:r>
            <a:r>
              <a:rPr lang="en-US" altLang="zh-CN" sz="2000">
                <a:solidFill>
                  <a:srgbClr val="333399"/>
                </a:solidFill>
                <a:cs typeface="Times New Roman" pitchFamily="18" charset="0"/>
                <a:sym typeface="Symbol" pitchFamily="18" charset="2"/>
              </a:rPr>
              <a:t> -1</a:t>
            </a:r>
            <a:r>
              <a:rPr lang="en-US" altLang="zh-CN" sz="2000" i="0">
                <a:solidFill>
                  <a:srgbClr val="333399"/>
                </a:solidFill>
                <a:cs typeface="Times New Roman" pitchFamily="18" charset="0"/>
                <a:sym typeface="Symbol" pitchFamily="18" charset="2"/>
              </a:rPr>
              <a:t> }</a:t>
            </a:r>
          </a:p>
        </p:txBody>
      </p:sp>
      <p:sp>
        <p:nvSpPr>
          <p:cNvPr id="11269" name="AutoShape 5">
            <a:hlinkClick r:id="rId2"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1270"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1271"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1272"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 name="Rectangle 10"/>
          <p:cNvSpPr>
            <a:spLocks noChangeArrowheads="1"/>
          </p:cNvSpPr>
          <p:nvPr/>
        </p:nvSpPr>
        <p:spPr bwMode="auto">
          <a:xfrm>
            <a:off x="1549400" y="188913"/>
            <a:ext cx="3742680" cy="646331"/>
          </a:xfrm>
          <a:prstGeom prst="rect">
            <a:avLst/>
          </a:prstGeom>
          <a:noFill/>
          <a:ln w="9525" algn="ctr">
            <a:noFill/>
            <a:miter lim="800000"/>
            <a:headEnd/>
            <a:tailEnd/>
          </a:ln>
        </p:spPr>
        <p:txBody>
          <a:bodyPr wrap="square">
            <a:spAutoFit/>
          </a:bodyPr>
          <a:lstStyle/>
          <a:p>
            <a:pPr algn="l">
              <a:lnSpc>
                <a:spcPct val="90000"/>
              </a:lnSpc>
              <a:buClrTx/>
              <a:buFontTx/>
              <a:buNone/>
            </a:pPr>
            <a:r>
              <a:rPr lang="zh-CN" altLang="en-US" sz="4000" b="1" i="0" dirty="0">
                <a:ea typeface="华文行楷" pitchFamily="2" charset="-122"/>
              </a:rPr>
              <a:t>第</a:t>
            </a:r>
            <a:r>
              <a:rPr lang="en-US" altLang="zh-CN" sz="4000" b="1" i="0" dirty="0">
                <a:ea typeface="华文行楷" pitchFamily="2" charset="-122"/>
              </a:rPr>
              <a:t>7</a:t>
            </a:r>
            <a:r>
              <a:rPr lang="zh-CN" altLang="en-US" sz="4000" b="1" i="0" dirty="0">
                <a:ea typeface="华文行楷" pitchFamily="2" charset="-122"/>
              </a:rPr>
              <a:t>章本讲导引</a:t>
            </a:r>
          </a:p>
        </p:txBody>
      </p:sp>
    </p:spTree>
    <p:extLst>
      <p:ext uri="{BB962C8B-B14F-4D97-AF65-F5344CB8AC3E}">
        <p14:creationId xmlns:p14="http://schemas.microsoft.com/office/powerpoint/2010/main" val="3466647857"/>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88"/>
          <p:cNvSpPr txBox="1">
            <a:spLocks noChangeArrowheads="1"/>
          </p:cNvSpPr>
          <p:nvPr/>
        </p:nvSpPr>
        <p:spPr bwMode="auto">
          <a:xfrm>
            <a:off x="539552" y="1268413"/>
            <a:ext cx="8425061" cy="4616648"/>
          </a:xfrm>
          <a:prstGeom prst="rect">
            <a:avLst/>
          </a:prstGeom>
          <a:noFill/>
          <a:ln w="9525">
            <a:noFill/>
            <a:miter lim="800000"/>
            <a:headEnd/>
            <a:tailEnd/>
          </a:ln>
        </p:spPr>
        <p:txBody>
          <a:bodyPr wrap="square">
            <a:spAutoFit/>
          </a:bodyPr>
          <a:lstStyle/>
          <a:p>
            <a:pPr algn="l">
              <a:buClrTx/>
              <a:buFont typeface="Wingdings" pitchFamily="2" charset="2"/>
              <a:buChar char="²"/>
            </a:pPr>
            <a:r>
              <a:rPr lang="en-US" altLang="zh-CN" sz="3200" b="1" i="0" dirty="0">
                <a:latin typeface="Times New Roman" pitchFamily="18" charset="0"/>
              </a:rPr>
              <a:t>  </a:t>
            </a:r>
            <a:r>
              <a:rPr lang="zh-CN" altLang="en-US" b="1" i="0" dirty="0">
                <a:solidFill>
                  <a:srgbClr val="333399"/>
                </a:solidFill>
                <a:latin typeface="Times New Roman" pitchFamily="18" charset="0"/>
              </a:rPr>
              <a:t>仅</a:t>
            </a:r>
            <a:r>
              <a:rPr lang="zh-CN" altLang="en-US" b="1" i="0" dirty="0">
                <a:latin typeface="Times New Roman" pitchFamily="18" charset="0"/>
              </a:rPr>
              <a:t>讨论两类受限的翻译模式</a:t>
            </a:r>
          </a:p>
          <a:p>
            <a:pPr lvl="1" algn="l">
              <a:buFont typeface="Symbol" pitchFamily="18" charset="2"/>
              <a:buNone/>
            </a:pPr>
            <a:endParaRPr lang="zh-CN" altLang="en-US" sz="1000" b="1" i="0" dirty="0">
              <a:solidFill>
                <a:srgbClr val="333399"/>
              </a:solidFill>
              <a:latin typeface="Times New Roman" pitchFamily="18" charset="0"/>
            </a:endParaRPr>
          </a:p>
          <a:p>
            <a:pPr marL="800100" lvl="1" indent="-342900" algn="l">
              <a:buClrTx/>
              <a:buFont typeface="Wingdings" pitchFamily="2" charset="2"/>
              <a:buChar char="Ø"/>
            </a:pPr>
            <a:r>
              <a:rPr lang="zh-CN" altLang="en-US" sz="2000" b="1" i="0" dirty="0"/>
              <a:t> </a:t>
            </a:r>
            <a:r>
              <a:rPr lang="en-US" altLang="zh-CN" sz="2000" b="1" i="0" dirty="0">
                <a:solidFill>
                  <a:srgbClr val="333399"/>
                </a:solidFill>
              </a:rPr>
              <a:t>S-</a:t>
            </a:r>
            <a:r>
              <a:rPr lang="zh-CN" altLang="en-US" sz="2000" b="1" i="0" dirty="0">
                <a:solidFill>
                  <a:srgbClr val="333399"/>
                </a:solidFill>
              </a:rPr>
              <a:t>翻译模式，</a:t>
            </a:r>
            <a:r>
              <a:rPr lang="zh-CN" altLang="en-US" sz="2000" b="1" i="0" dirty="0"/>
              <a:t>仅含综合属性</a:t>
            </a:r>
            <a:endParaRPr lang="en-US" altLang="zh-CN" sz="2000" b="1" i="0" dirty="0">
              <a:solidFill>
                <a:srgbClr val="333399"/>
              </a:solidFill>
            </a:endParaRPr>
          </a:p>
          <a:p>
            <a:pPr marL="2171700" lvl="4" indent="-342900" algn="l">
              <a:buClrTx/>
              <a:buFont typeface="Wingdings" pitchFamily="2" charset="2"/>
              <a:buChar char="u"/>
            </a:pPr>
            <a:r>
              <a:rPr lang="zh-CN" altLang="en-US" sz="2000" b="1" i="0" dirty="0">
                <a:solidFill>
                  <a:srgbClr val="990099"/>
                </a:solidFill>
              </a:rPr>
              <a:t>计算动作的位置</a:t>
            </a:r>
            <a:r>
              <a:rPr lang="en-US" altLang="zh-CN" sz="2000" b="1" i="0" dirty="0">
                <a:solidFill>
                  <a:srgbClr val="333399"/>
                </a:solidFill>
              </a:rPr>
              <a:t>——</a:t>
            </a:r>
            <a:r>
              <a:rPr lang="zh-CN" altLang="en-US" sz="2000" b="1" i="0" dirty="0">
                <a:solidFill>
                  <a:srgbClr val="333399"/>
                </a:solidFill>
              </a:rPr>
              <a:t>含所有属性计算语义规则的集合置于相应产生式右端的末尾</a:t>
            </a:r>
          </a:p>
          <a:p>
            <a:pPr marL="628650" lvl="1" indent="-171450" algn="l">
              <a:buClrTx/>
              <a:buFont typeface="Wingdings" pitchFamily="2" charset="2"/>
              <a:buChar char="Ø"/>
            </a:pPr>
            <a:endParaRPr lang="zh-CN" altLang="en-US" sz="1000" b="1" i="0" dirty="0">
              <a:solidFill>
                <a:srgbClr val="333399"/>
              </a:solidFill>
            </a:endParaRPr>
          </a:p>
          <a:p>
            <a:pPr marL="800100" lvl="1" indent="-342900" algn="l">
              <a:buClrTx/>
              <a:buFont typeface="Wingdings" pitchFamily="2" charset="2"/>
              <a:buChar char="Ø"/>
            </a:pPr>
            <a:r>
              <a:rPr lang="zh-CN" altLang="en-US" sz="2000" b="1" i="0" dirty="0"/>
              <a:t> </a:t>
            </a:r>
            <a:r>
              <a:rPr lang="en-US" altLang="zh-CN" sz="2000" b="1" i="0" dirty="0">
                <a:solidFill>
                  <a:srgbClr val="333399"/>
                </a:solidFill>
              </a:rPr>
              <a:t>L-</a:t>
            </a:r>
            <a:r>
              <a:rPr lang="zh-CN" altLang="en-US" sz="2000" b="1" i="0" dirty="0">
                <a:solidFill>
                  <a:srgbClr val="333399"/>
                </a:solidFill>
              </a:rPr>
              <a:t>翻译模式，</a:t>
            </a:r>
            <a:r>
              <a:rPr lang="zh-CN" altLang="en-US" sz="2000" b="1" i="0" dirty="0"/>
              <a:t>既包含继承属性又包含综合属性</a:t>
            </a:r>
            <a:r>
              <a:rPr lang="zh-CN" altLang="en-US" sz="2000" b="1" i="0" dirty="0">
                <a:solidFill>
                  <a:srgbClr val="333399"/>
                </a:solidFill>
              </a:rPr>
              <a:t>，要满足：</a:t>
            </a:r>
            <a:endParaRPr lang="en-US" altLang="zh-CN" sz="2000" b="1" i="0" dirty="0">
              <a:solidFill>
                <a:srgbClr val="333399"/>
              </a:solidFill>
            </a:endParaRPr>
          </a:p>
          <a:p>
            <a:pPr lvl="3" algn="l">
              <a:buClrTx/>
            </a:pPr>
            <a:endParaRPr lang="en-US" altLang="zh-CN" sz="1800" b="1" i="0" dirty="0">
              <a:solidFill>
                <a:srgbClr val="333399"/>
              </a:solidFill>
            </a:endParaRPr>
          </a:p>
          <a:p>
            <a:pPr lvl="3" algn="l">
              <a:buClrTx/>
            </a:pPr>
            <a:r>
              <a:rPr lang="zh-CN" altLang="en-US" sz="1800" b="1" i="0" dirty="0">
                <a:solidFill>
                  <a:srgbClr val="333399"/>
                </a:solidFill>
              </a:rPr>
              <a:t>（</a:t>
            </a:r>
            <a:r>
              <a:rPr lang="en-US" altLang="zh-CN" sz="1800" b="1" i="0" dirty="0">
                <a:solidFill>
                  <a:srgbClr val="333399"/>
                </a:solidFill>
              </a:rPr>
              <a:t>1</a:t>
            </a:r>
            <a:r>
              <a:rPr lang="zh-CN" altLang="en-US" sz="1800" b="1" i="0" dirty="0">
                <a:solidFill>
                  <a:srgbClr val="333399"/>
                </a:solidFill>
              </a:rPr>
              <a:t>）产生式右端某个符号的继承属性</a:t>
            </a:r>
            <a:endParaRPr lang="en-US" altLang="zh-CN" sz="1800" b="1" i="0" dirty="0">
              <a:solidFill>
                <a:srgbClr val="333399"/>
              </a:solidFill>
            </a:endParaRPr>
          </a:p>
          <a:p>
            <a:pPr marL="2114550" lvl="4" indent="-285750" algn="l">
              <a:buClrTx/>
              <a:buFont typeface="Wingdings" pitchFamily="2" charset="2"/>
              <a:buChar char="u"/>
            </a:pPr>
            <a:r>
              <a:rPr lang="zh-CN" altLang="en-US" sz="1800" b="1" i="0" dirty="0">
                <a:solidFill>
                  <a:srgbClr val="990099"/>
                </a:solidFill>
              </a:rPr>
              <a:t>计算动作的位置</a:t>
            </a:r>
            <a:r>
              <a:rPr lang="en-US" altLang="zh-CN" sz="1800" b="1" i="0" dirty="0">
                <a:solidFill>
                  <a:srgbClr val="333399"/>
                </a:solidFill>
              </a:rPr>
              <a:t>——</a:t>
            </a:r>
            <a:r>
              <a:rPr lang="zh-CN" altLang="en-US" sz="1800" b="1" i="0" dirty="0">
                <a:solidFill>
                  <a:srgbClr val="333399"/>
                </a:solidFill>
              </a:rPr>
              <a:t>须置于该符号之前</a:t>
            </a:r>
            <a:endParaRPr lang="en-US" altLang="zh-CN" sz="1800" b="1" i="0" dirty="0">
              <a:solidFill>
                <a:srgbClr val="333399"/>
              </a:solidFill>
            </a:endParaRPr>
          </a:p>
          <a:p>
            <a:pPr marL="2114550" lvl="4" indent="-285750" algn="l">
              <a:buClrTx/>
              <a:buFont typeface="Wingdings" pitchFamily="2" charset="2"/>
              <a:buChar char="u"/>
            </a:pPr>
            <a:r>
              <a:rPr lang="zh-CN" altLang="en-US" sz="1800" b="1" i="0" dirty="0">
                <a:solidFill>
                  <a:srgbClr val="990099"/>
                </a:solidFill>
              </a:rPr>
              <a:t>属性的可访问</a:t>
            </a:r>
            <a:r>
              <a:rPr lang="en-US" altLang="zh-CN" sz="1800" b="1" i="0" dirty="0">
                <a:solidFill>
                  <a:srgbClr val="990099"/>
                </a:solidFill>
              </a:rPr>
              <a:t>——</a:t>
            </a:r>
            <a:r>
              <a:rPr lang="zh-CN" altLang="en-US" sz="1800" b="1" i="0" dirty="0">
                <a:solidFill>
                  <a:srgbClr val="333399"/>
                </a:solidFill>
              </a:rPr>
              <a:t>只依赖于其左边符号属性，不能反问其右边符号属性；</a:t>
            </a:r>
            <a:endParaRPr lang="en-US" altLang="zh-CN" sz="1800" b="1" i="0" dirty="0">
              <a:solidFill>
                <a:srgbClr val="333399"/>
              </a:solidFill>
            </a:endParaRPr>
          </a:p>
          <a:p>
            <a:pPr lvl="3" algn="l">
              <a:buClrTx/>
            </a:pPr>
            <a:endParaRPr lang="en-US" altLang="zh-CN" sz="1800" b="1" i="0" dirty="0">
              <a:solidFill>
                <a:srgbClr val="333399"/>
              </a:solidFill>
            </a:endParaRPr>
          </a:p>
          <a:p>
            <a:pPr lvl="3" algn="l">
              <a:buClrTx/>
            </a:pPr>
            <a:r>
              <a:rPr lang="zh-CN" altLang="en-US" sz="1800" b="1" i="0" dirty="0">
                <a:solidFill>
                  <a:srgbClr val="333399"/>
                </a:solidFill>
              </a:rPr>
              <a:t>（</a:t>
            </a:r>
            <a:r>
              <a:rPr lang="en-US" altLang="zh-CN" sz="1800" b="1" i="0" dirty="0">
                <a:solidFill>
                  <a:srgbClr val="333399"/>
                </a:solidFill>
              </a:rPr>
              <a:t>2</a:t>
            </a:r>
            <a:r>
              <a:rPr lang="zh-CN" altLang="en-US" sz="1800" b="1" i="0" dirty="0">
                <a:solidFill>
                  <a:srgbClr val="333399"/>
                </a:solidFill>
              </a:rPr>
              <a:t>）产生式左部非终结符综合属性</a:t>
            </a:r>
            <a:endParaRPr lang="en-US" altLang="zh-CN" sz="1800" b="1" i="0" dirty="0">
              <a:solidFill>
                <a:srgbClr val="333399"/>
              </a:solidFill>
            </a:endParaRPr>
          </a:p>
          <a:p>
            <a:pPr marL="2114550" lvl="4" indent="-285750" algn="l">
              <a:buClrTx/>
              <a:buFont typeface="Wingdings" pitchFamily="2" charset="2"/>
              <a:buChar char="u"/>
            </a:pPr>
            <a:r>
              <a:rPr lang="zh-CN" altLang="en-US" sz="1800" b="1" i="0" dirty="0">
                <a:solidFill>
                  <a:srgbClr val="990099"/>
                </a:solidFill>
              </a:rPr>
              <a:t>计算动作的位置</a:t>
            </a:r>
            <a:r>
              <a:rPr lang="en-US" altLang="zh-CN" sz="1800" b="1" i="0" dirty="0">
                <a:solidFill>
                  <a:srgbClr val="333399"/>
                </a:solidFill>
              </a:rPr>
              <a:t>——</a:t>
            </a:r>
            <a:r>
              <a:rPr lang="zh-CN" altLang="en-US" sz="1800" b="1" i="0" dirty="0">
                <a:solidFill>
                  <a:srgbClr val="333399"/>
                </a:solidFill>
              </a:rPr>
              <a:t>置于产生式的</a:t>
            </a:r>
            <a:r>
              <a:rPr lang="zh-CN" altLang="en-US" sz="1800" b="1" i="0" dirty="0">
                <a:solidFill>
                  <a:srgbClr val="990099"/>
                </a:solidFill>
              </a:rPr>
              <a:t>尾部</a:t>
            </a:r>
            <a:endParaRPr lang="en-US" altLang="zh-CN" sz="1800" b="1" i="0" dirty="0">
              <a:solidFill>
                <a:srgbClr val="333399"/>
              </a:solidFill>
            </a:endParaRPr>
          </a:p>
          <a:p>
            <a:pPr marL="2114550" lvl="4" indent="-285750" algn="l">
              <a:buClrTx/>
              <a:buFont typeface="Wingdings" pitchFamily="2" charset="2"/>
              <a:buChar char="u"/>
            </a:pPr>
            <a:r>
              <a:rPr lang="zh-CN" altLang="en-US" sz="1800" b="1" i="0" dirty="0">
                <a:solidFill>
                  <a:srgbClr val="990099"/>
                </a:solidFill>
              </a:rPr>
              <a:t>属性的可访问</a:t>
            </a:r>
            <a:r>
              <a:rPr lang="en-US" altLang="zh-CN" sz="1800" b="1" i="0" dirty="0">
                <a:solidFill>
                  <a:srgbClr val="990099"/>
                </a:solidFill>
              </a:rPr>
              <a:t>——</a:t>
            </a:r>
            <a:r>
              <a:rPr lang="zh-CN" altLang="en-US" sz="1800" b="1" i="0" dirty="0">
                <a:solidFill>
                  <a:srgbClr val="333399"/>
                </a:solidFill>
              </a:rPr>
              <a:t>所用到属性均已计算出来。 </a:t>
            </a:r>
          </a:p>
        </p:txBody>
      </p:sp>
      <p:sp>
        <p:nvSpPr>
          <p:cNvPr id="40964" name="AutoShape 18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0965" name="AutoShape 19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0966" name="AutoShape 19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0967" name="AutoShape 19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 name="Rectangle 13">
            <a:extLst>
              <a:ext uri="{FF2B5EF4-FFF2-40B4-BE49-F238E27FC236}">
                <a16:creationId xmlns:a16="http://schemas.microsoft.com/office/drawing/2014/main" id="{1642322E-E6D0-DC40-9D5A-B4C5AD2EB4E9}"/>
              </a:ext>
            </a:extLst>
          </p:cNvPr>
          <p:cNvSpPr>
            <a:spLocks noChangeArrowheads="1"/>
          </p:cNvSpPr>
          <p:nvPr/>
        </p:nvSpPr>
        <p:spPr bwMode="auto">
          <a:xfrm>
            <a:off x="1405384" y="260648"/>
            <a:ext cx="3958704" cy="661720"/>
          </a:xfrm>
          <a:prstGeom prst="rect">
            <a:avLst/>
          </a:prstGeom>
          <a:noFill/>
          <a:ln w="9525" algn="ctr">
            <a:noFill/>
            <a:miter lim="800000"/>
            <a:headEnd/>
            <a:tailEnd/>
          </a:ln>
        </p:spPr>
        <p:txBody>
          <a:bodyPr wrap="square">
            <a:spAutoFit/>
          </a:bodyPr>
          <a:lstStyle/>
          <a:p>
            <a:pPr algn="l">
              <a:lnSpc>
                <a:spcPct val="90000"/>
              </a:lnSpc>
              <a:buClrTx/>
              <a:buFontTx/>
              <a:buNone/>
            </a:pPr>
            <a:r>
              <a:rPr lang="en-US" altLang="zh-CN" sz="4000" b="1" i="0" dirty="0">
                <a:ea typeface="华文行楷" pitchFamily="2" charset="-122"/>
              </a:rPr>
              <a:t>7.2.1</a:t>
            </a:r>
            <a:r>
              <a:rPr lang="zh-CN" altLang="en-US" sz="4000" b="1" i="0" dirty="0">
                <a:ea typeface="华文行楷" pitchFamily="2" charset="-122"/>
              </a:rPr>
              <a:t> 翻译模式</a:t>
            </a:r>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684213" y="1219200"/>
            <a:ext cx="7129462" cy="579438"/>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3200" b="1" i="0" dirty="0">
                <a:latin typeface="楷体_GB2312" pitchFamily="49" charset="-122"/>
              </a:rPr>
              <a:t>翻译模式举例</a:t>
            </a:r>
            <a:r>
              <a:rPr lang="en-US" altLang="zh-CN" sz="3200" b="1" i="0" dirty="0">
                <a:latin typeface="楷体_GB2312" pitchFamily="49" charset="-122"/>
              </a:rPr>
              <a:t>7-7</a:t>
            </a:r>
            <a:endParaRPr lang="zh-CN" altLang="en-US" sz="3200" b="1" i="0" dirty="0">
              <a:latin typeface="楷体_GB2312" pitchFamily="49" charset="-122"/>
            </a:endParaRPr>
          </a:p>
        </p:txBody>
      </p:sp>
      <p:sp>
        <p:nvSpPr>
          <p:cNvPr id="11267" name="Rectangle 9"/>
          <p:cNvSpPr>
            <a:spLocks noChangeArrowheads="1"/>
          </p:cNvSpPr>
          <p:nvPr/>
        </p:nvSpPr>
        <p:spPr bwMode="auto">
          <a:xfrm>
            <a:off x="1008063" y="1905000"/>
            <a:ext cx="7451725" cy="892552"/>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dirty="0">
                <a:latin typeface="楷体_GB2312" pitchFamily="49" charset="-122"/>
              </a:rPr>
              <a:t> </a:t>
            </a:r>
            <a:r>
              <a:rPr lang="zh-CN" altLang="en-US" b="1" i="0" dirty="0">
                <a:solidFill>
                  <a:srgbClr val="333399"/>
                </a:solidFill>
                <a:latin typeface="+mj-ea"/>
                <a:ea typeface="+mj-ea"/>
              </a:rPr>
              <a:t>语言 </a:t>
            </a:r>
            <a:r>
              <a:rPr lang="pt-BR" altLang="zh-CN" b="1" dirty="0">
                <a:latin typeface="+mj-ea"/>
                <a:ea typeface="+mj-ea"/>
              </a:rPr>
              <a:t>L</a:t>
            </a:r>
            <a:r>
              <a:rPr lang="pt-BR" altLang="zh-CN" b="1" i="0" dirty="0">
                <a:latin typeface="+mj-ea"/>
                <a:ea typeface="+mj-ea"/>
              </a:rPr>
              <a:t> = {</a:t>
            </a:r>
            <a:r>
              <a:rPr lang="pt-BR" altLang="zh-CN" b="1" dirty="0" err="1">
                <a:latin typeface="+mj-ea"/>
                <a:ea typeface="+mj-ea"/>
              </a:rPr>
              <a:t>a</a:t>
            </a:r>
            <a:r>
              <a:rPr lang="pt-BR" altLang="zh-CN" b="1" baseline="30000" dirty="0" err="1">
                <a:latin typeface="+mj-ea"/>
                <a:ea typeface="+mj-ea"/>
              </a:rPr>
              <a:t>n</a:t>
            </a:r>
            <a:r>
              <a:rPr lang="pt-BR" altLang="zh-CN" b="1" dirty="0" err="1">
                <a:latin typeface="+mj-ea"/>
                <a:ea typeface="+mj-ea"/>
              </a:rPr>
              <a:t>b</a:t>
            </a:r>
            <a:r>
              <a:rPr lang="pt-BR" altLang="zh-CN" b="1" baseline="30000" dirty="0" err="1">
                <a:latin typeface="+mj-ea"/>
                <a:ea typeface="+mj-ea"/>
              </a:rPr>
              <a:t>n</a:t>
            </a:r>
            <a:r>
              <a:rPr lang="pt-BR" altLang="zh-CN" b="1" dirty="0" err="1">
                <a:latin typeface="+mj-ea"/>
                <a:ea typeface="+mj-ea"/>
              </a:rPr>
              <a:t>c</a:t>
            </a:r>
            <a:r>
              <a:rPr lang="pt-BR" altLang="zh-CN" b="1" baseline="30000" dirty="0" err="1">
                <a:latin typeface="+mj-ea"/>
                <a:ea typeface="+mj-ea"/>
              </a:rPr>
              <a:t>n</a:t>
            </a:r>
            <a:r>
              <a:rPr lang="pt-BR" altLang="zh-CN" b="1" i="0" dirty="0">
                <a:latin typeface="+mj-ea"/>
                <a:ea typeface="+mj-ea"/>
              </a:rPr>
              <a:t> </a:t>
            </a:r>
            <a:r>
              <a:rPr lang="zh-CN" altLang="en-US" b="1" i="0" dirty="0">
                <a:latin typeface="+mj-ea"/>
                <a:ea typeface="+mj-ea"/>
                <a:sym typeface="Symbol" pitchFamily="18" charset="2"/>
              </a:rPr>
              <a:t>｜</a:t>
            </a:r>
            <a:r>
              <a:rPr lang="pt-BR" altLang="zh-CN" b="1" dirty="0" err="1">
                <a:latin typeface="+mj-ea"/>
                <a:ea typeface="+mj-ea"/>
              </a:rPr>
              <a:t>n</a:t>
            </a:r>
            <a:r>
              <a:rPr lang="pt-BR" altLang="zh-CN" b="1" dirty="0">
                <a:latin typeface="+mj-ea"/>
                <a:ea typeface="+mj-ea"/>
              </a:rPr>
              <a:t> </a:t>
            </a:r>
            <a:r>
              <a:rPr lang="en-US" altLang="zh-CN" b="1" i="0" dirty="0">
                <a:latin typeface="+mj-ea"/>
                <a:ea typeface="+mj-ea"/>
                <a:sym typeface="Symbol" pitchFamily="18" charset="2"/>
              </a:rPr>
              <a:t></a:t>
            </a:r>
            <a:r>
              <a:rPr lang="en-US" altLang="zh-CN" b="1" i="0" dirty="0">
                <a:latin typeface="+mj-ea"/>
                <a:ea typeface="+mj-ea"/>
              </a:rPr>
              <a:t> </a:t>
            </a:r>
            <a:r>
              <a:rPr lang="pt-BR" altLang="zh-CN" b="1" i="0" dirty="0">
                <a:latin typeface="+mj-ea"/>
                <a:ea typeface="+mj-ea"/>
              </a:rPr>
              <a:t>1}</a:t>
            </a:r>
          </a:p>
          <a:p>
            <a:pPr algn="l">
              <a:buClrTx/>
              <a:buFont typeface="Symbol" pitchFamily="18" charset="2"/>
              <a:buChar char="-"/>
            </a:pPr>
            <a:r>
              <a:rPr lang="zh-CN" altLang="en-US" b="1" i="0" dirty="0">
                <a:latin typeface="+mj-ea"/>
                <a:ea typeface="+mj-ea"/>
              </a:rPr>
              <a:t> 既包含继承属性又包含综合属性</a:t>
            </a:r>
            <a:endParaRPr lang="pt-BR" altLang="zh-CN" dirty="0">
              <a:latin typeface="+mj-ea"/>
              <a:ea typeface="+mj-ea"/>
            </a:endParaRPr>
          </a:p>
        </p:txBody>
      </p:sp>
      <p:sp>
        <p:nvSpPr>
          <p:cNvPr id="11268" name="Text Box 11"/>
          <p:cNvSpPr txBox="1">
            <a:spLocks noChangeArrowheads="1"/>
          </p:cNvSpPr>
          <p:nvPr/>
        </p:nvSpPr>
        <p:spPr bwMode="auto">
          <a:xfrm>
            <a:off x="1397000" y="2823518"/>
            <a:ext cx="6985000" cy="3565525"/>
          </a:xfrm>
          <a:prstGeom prst="rect">
            <a:avLst/>
          </a:prstGeom>
          <a:noFill/>
          <a:ln w="9525">
            <a:noFill/>
            <a:miter lim="800000"/>
            <a:headEnd/>
            <a:tailEnd/>
          </a:ln>
        </p:spPr>
        <p:txBody>
          <a:bodyPr>
            <a:spAutoFit/>
          </a:bodyPr>
          <a:lstStyle/>
          <a:p>
            <a:pPr algn="l">
              <a:buClrTx/>
            </a:pPr>
            <a:r>
              <a:rPr lang="en-US" altLang="zh-CN" sz="2000" dirty="0">
                <a:solidFill>
                  <a:srgbClr val="333399"/>
                </a:solidFill>
                <a:cs typeface="Times New Roman" pitchFamily="18" charset="0"/>
                <a:sym typeface="Symbol" pitchFamily="18" charset="2"/>
              </a:rPr>
              <a:t>S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a:t>
            </a:r>
          </a:p>
          <a:p>
            <a:pPr algn="l">
              <a:buClrTx/>
            </a:pP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  </a:t>
            </a:r>
            <a:r>
              <a:rPr lang="pt-BR" altLang="zh-CN" sz="2000" dirty="0" err="1">
                <a:solidFill>
                  <a:srgbClr val="333399"/>
                </a:solidFill>
                <a:cs typeface="Times New Roman" pitchFamily="18" charset="0"/>
                <a:sym typeface="Symbol" pitchFamily="18" charset="2"/>
              </a:rPr>
              <a:t>B</a:t>
            </a:r>
            <a:r>
              <a:rPr lang="pt-BR" altLang="zh-CN" sz="2000" b="1" dirty="0" err="1">
                <a:solidFill>
                  <a:srgbClr val="333399"/>
                </a:solidFill>
                <a:cs typeface="Times New Roman" pitchFamily="18" charset="0"/>
                <a:sym typeface="Symbol" pitchFamily="18" charset="2"/>
              </a:rPr>
              <a:t>.</a:t>
            </a:r>
            <a:r>
              <a:rPr lang="pt-BR" altLang="zh-CN" sz="2000" dirty="0" err="1">
                <a:solidFill>
                  <a:srgbClr val="333399"/>
                </a:solidFill>
                <a:cs typeface="Times New Roman" pitchFamily="18" charset="0"/>
                <a:sym typeface="Symbol" pitchFamily="18" charset="2"/>
              </a:rPr>
              <a:t>in</a:t>
            </a:r>
            <a:r>
              <a:rPr lang="pt-BR" altLang="zh-CN" sz="2000" b="1" dirty="0" err="1">
                <a:solidFill>
                  <a:srgbClr val="333399"/>
                </a:solidFill>
                <a:cs typeface="Times New Roman" pitchFamily="18" charset="0"/>
                <a:sym typeface="Symbol" pitchFamily="18" charset="2"/>
              </a:rPr>
              <a:t>_</a:t>
            </a:r>
            <a:r>
              <a:rPr lang="pt-BR" altLang="zh-CN" sz="2000" dirty="0" err="1">
                <a:solidFill>
                  <a:srgbClr val="333399"/>
                </a:solidFill>
                <a:cs typeface="Times New Roman" pitchFamily="18" charset="0"/>
                <a:sym typeface="Symbol" pitchFamily="18" charset="2"/>
              </a:rPr>
              <a:t>num</a:t>
            </a:r>
            <a:r>
              <a:rPr lang="pt-BR" altLang="zh-CN" sz="2000" dirty="0">
                <a:solidFill>
                  <a:srgbClr val="333399"/>
                </a:solidFill>
                <a:cs typeface="Times New Roman" pitchFamily="18" charset="0"/>
                <a:sym typeface="Symbol" pitchFamily="18" charset="2"/>
              </a:rPr>
              <a:t> := A </a:t>
            </a:r>
            <a:r>
              <a:rPr lang="pt-BR" altLang="zh-CN" sz="2000" b="1" dirty="0">
                <a:solidFill>
                  <a:srgbClr val="333399"/>
                </a:solidFill>
                <a:cs typeface="Times New Roman" pitchFamily="18" charset="0"/>
                <a:sym typeface="Symbol" pitchFamily="18" charset="2"/>
              </a:rPr>
              <a:t>.</a:t>
            </a:r>
            <a:r>
              <a:rPr lang="pt-BR" altLang="zh-CN" sz="2000" dirty="0">
                <a:solidFill>
                  <a:srgbClr val="333399"/>
                </a:solidFill>
                <a:cs typeface="Times New Roman" pitchFamily="18" charset="0"/>
                <a:sym typeface="Symbol" pitchFamily="18" charset="2"/>
              </a:rPr>
              <a:t>num  </a:t>
            </a:r>
            <a:r>
              <a:rPr lang="pt-BR"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 B</a:t>
            </a:r>
          </a:p>
          <a:p>
            <a:pPr algn="l">
              <a:buClrTx/>
            </a:pPr>
            <a:r>
              <a:rPr lang="en-US" altLang="zh-CN" sz="2000" i="0" dirty="0">
                <a:solidFill>
                  <a:srgbClr val="333399"/>
                </a:solidFill>
                <a:cs typeface="Times New Roman" pitchFamily="18" charset="0"/>
                <a:sym typeface="Symbol" pitchFamily="18" charset="2"/>
              </a:rPr>
              <a:t>        {  </a:t>
            </a:r>
            <a:r>
              <a:rPr lang="pt-BR" altLang="zh-CN" sz="2000" dirty="0" err="1">
                <a:solidFill>
                  <a:srgbClr val="333399"/>
                </a:solidFill>
                <a:cs typeface="Times New Roman" pitchFamily="18" charset="0"/>
                <a:sym typeface="Symbol" pitchFamily="18" charset="2"/>
              </a:rPr>
              <a:t>C</a:t>
            </a:r>
            <a:r>
              <a:rPr lang="pt-BR" altLang="zh-CN" sz="2000" b="1" dirty="0" err="1">
                <a:solidFill>
                  <a:srgbClr val="333399"/>
                </a:solidFill>
                <a:cs typeface="Times New Roman" pitchFamily="18" charset="0"/>
                <a:sym typeface="Symbol" pitchFamily="18" charset="2"/>
              </a:rPr>
              <a:t>.</a:t>
            </a:r>
            <a:r>
              <a:rPr lang="pt-BR" altLang="zh-CN" sz="2000" dirty="0" err="1">
                <a:solidFill>
                  <a:srgbClr val="333399"/>
                </a:solidFill>
                <a:cs typeface="Times New Roman" pitchFamily="18" charset="0"/>
                <a:sym typeface="Symbol" pitchFamily="18" charset="2"/>
              </a:rPr>
              <a:t>in</a:t>
            </a:r>
            <a:r>
              <a:rPr lang="pt-BR" altLang="zh-CN" sz="2000" b="1" dirty="0" err="1">
                <a:solidFill>
                  <a:srgbClr val="333399"/>
                </a:solidFill>
                <a:cs typeface="Times New Roman" pitchFamily="18" charset="0"/>
                <a:sym typeface="Symbol" pitchFamily="18" charset="2"/>
              </a:rPr>
              <a:t>_</a:t>
            </a:r>
            <a:r>
              <a:rPr lang="pt-BR" altLang="zh-CN" sz="2000" dirty="0" err="1">
                <a:solidFill>
                  <a:srgbClr val="333399"/>
                </a:solidFill>
                <a:cs typeface="Times New Roman" pitchFamily="18" charset="0"/>
                <a:sym typeface="Symbol" pitchFamily="18" charset="2"/>
              </a:rPr>
              <a:t>num</a:t>
            </a:r>
            <a:r>
              <a:rPr lang="pt-BR" altLang="zh-CN" sz="2000" dirty="0">
                <a:solidFill>
                  <a:srgbClr val="333399"/>
                </a:solidFill>
                <a:cs typeface="Times New Roman" pitchFamily="18" charset="0"/>
                <a:sym typeface="Symbol" pitchFamily="18" charset="2"/>
              </a:rPr>
              <a:t> := A </a:t>
            </a:r>
            <a:r>
              <a:rPr lang="pt-BR" altLang="zh-CN" sz="2000" b="1" dirty="0">
                <a:solidFill>
                  <a:srgbClr val="333399"/>
                </a:solidFill>
                <a:cs typeface="Times New Roman" pitchFamily="18" charset="0"/>
                <a:sym typeface="Symbol" pitchFamily="18" charset="2"/>
              </a:rPr>
              <a:t>.</a:t>
            </a:r>
            <a:r>
              <a:rPr lang="pt-BR" altLang="zh-CN" sz="2000" dirty="0">
                <a:solidFill>
                  <a:srgbClr val="333399"/>
                </a:solidFill>
                <a:cs typeface="Times New Roman" pitchFamily="18" charset="0"/>
                <a:sym typeface="Symbol" pitchFamily="18" charset="2"/>
              </a:rPr>
              <a:t>num  </a:t>
            </a:r>
            <a:r>
              <a:rPr lang="pt-BR" altLang="zh-CN" sz="2000" i="0" dirty="0">
                <a:solidFill>
                  <a:srgbClr val="333399"/>
                </a:solidFill>
                <a:cs typeface="Times New Roman" pitchFamily="18" charset="0"/>
                <a:sym typeface="Symbol" pitchFamily="18" charset="2"/>
              </a:rPr>
              <a:t>}</a:t>
            </a:r>
            <a:r>
              <a:rPr lang="en-US" altLang="zh-CN" sz="2000" dirty="0">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C</a:t>
            </a:r>
          </a:p>
          <a:p>
            <a:pPr algn="l"/>
            <a:r>
              <a:rPr kumimoji="0" lang="en-US" altLang="zh-CN" sz="2000" i="0" dirty="0">
                <a:solidFill>
                  <a:srgbClr val="333399"/>
                </a:solidFill>
                <a:cs typeface="Times New Roman" pitchFamily="18" charset="0"/>
                <a:sym typeface="Symbol" pitchFamily="18" charset="2"/>
              </a:rPr>
              <a:t>        {  </a:t>
            </a:r>
            <a:r>
              <a:rPr lang="en-US" altLang="zh-CN" sz="2000" i="0" dirty="0">
                <a:solidFill>
                  <a:srgbClr val="333399"/>
                </a:solidFill>
                <a:cs typeface="Times New Roman" pitchFamily="18" charset="0"/>
                <a:sym typeface="Symbol" pitchFamily="18" charset="2"/>
              </a:rPr>
              <a:t>if  (</a:t>
            </a:r>
            <a:r>
              <a:rPr lang="en-US" altLang="zh-CN" sz="2000" dirty="0" err="1">
                <a:solidFill>
                  <a:srgbClr val="333399"/>
                </a:solidFill>
                <a:cs typeface="Times New Roman" pitchFamily="18" charset="0"/>
                <a:sym typeface="Symbol" pitchFamily="18" charset="2"/>
              </a:rPr>
              <a:t>B</a:t>
            </a:r>
            <a:r>
              <a:rPr lang="en-US" altLang="zh-CN" sz="2000" b="1"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num</a:t>
            </a:r>
            <a:r>
              <a:rPr lang="en-US" altLang="zh-CN" sz="2000" dirty="0">
                <a:solidFill>
                  <a:srgbClr val="333399"/>
                </a:solidFill>
                <a:cs typeface="Times New Roman" pitchFamily="18" charset="0"/>
                <a:sym typeface="Symbol" pitchFamily="18" charset="2"/>
              </a:rPr>
              <a:t>=0</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and </a:t>
            </a:r>
            <a:r>
              <a:rPr lang="en-US" altLang="zh-CN" sz="2000" i="0" dirty="0">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rPr>
              <a:t>C</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num</a:t>
            </a:r>
            <a:r>
              <a:rPr lang="en-US" altLang="zh-CN" sz="2000" dirty="0">
                <a:solidFill>
                  <a:srgbClr val="333399"/>
                </a:solidFill>
                <a:cs typeface="Times New Roman" pitchFamily="18" charset="0"/>
              </a:rPr>
              <a:t>=0</a:t>
            </a:r>
            <a:r>
              <a:rPr lang="en-US" altLang="zh-CN" sz="2000" i="0" dirty="0">
                <a:solidFill>
                  <a:srgbClr val="333399"/>
                </a:solidFill>
                <a:cs typeface="Times New Roman" pitchFamily="18" charset="0"/>
              </a:rPr>
              <a:t>))</a:t>
            </a:r>
          </a:p>
          <a:p>
            <a:pPr algn="l"/>
            <a:r>
              <a:rPr lang="en-US" altLang="zh-CN" sz="2000" i="0" dirty="0">
                <a:solidFill>
                  <a:srgbClr val="333399"/>
                </a:solidFill>
                <a:cs typeface="Times New Roman" pitchFamily="18" charset="0"/>
              </a:rPr>
              <a:t>           then  </a:t>
            </a:r>
            <a:r>
              <a:rPr lang="en-US" altLang="zh-CN" sz="2000" dirty="0">
                <a:solidFill>
                  <a:srgbClr val="333399"/>
                </a:solidFill>
                <a:cs typeface="Times New Roman" pitchFamily="18" charset="0"/>
              </a:rPr>
              <a:t>print(</a:t>
            </a:r>
            <a:r>
              <a:rPr lang="pt-BR" altLang="zh-CN" sz="2000" dirty="0">
                <a:solidFill>
                  <a:srgbClr val="333399"/>
                </a:solidFill>
                <a:cs typeface="Times New Roman" pitchFamily="18" charset="0"/>
              </a:rPr>
              <a:t>“</a:t>
            </a:r>
            <a:r>
              <a:rPr lang="pt-BR" altLang="zh-CN" sz="2000" dirty="0" err="1">
                <a:solidFill>
                  <a:srgbClr val="333399"/>
                </a:solidFill>
                <a:cs typeface="Times New Roman" pitchFamily="18" charset="0"/>
              </a:rPr>
              <a:t>Accepted</a:t>
            </a:r>
            <a:r>
              <a:rPr lang="pt-BR" altLang="zh-CN" sz="2000" dirty="0">
                <a:solidFill>
                  <a:srgbClr val="333399"/>
                </a:solidFill>
                <a:cs typeface="Times New Roman" pitchFamily="18" charset="0"/>
              </a:rPr>
              <a:t>!” </a:t>
            </a:r>
            <a:r>
              <a:rPr lang="en-US" altLang="zh-CN" sz="2000" dirty="0">
                <a:solidFill>
                  <a:srgbClr val="333399"/>
                </a:solidFill>
                <a:cs typeface="Times New Roman" pitchFamily="18" charset="0"/>
              </a:rPr>
              <a:t>)  </a:t>
            </a:r>
            <a:r>
              <a:rPr lang="en-US" altLang="zh-CN" sz="2000" i="0" dirty="0">
                <a:solidFill>
                  <a:srgbClr val="333399"/>
                </a:solidFill>
                <a:cs typeface="Times New Roman" pitchFamily="18" charset="0"/>
              </a:rPr>
              <a:t>else  </a:t>
            </a:r>
            <a:r>
              <a:rPr lang="en-US" altLang="zh-CN" sz="2000" dirty="0">
                <a:solidFill>
                  <a:srgbClr val="333399"/>
                </a:solidFill>
                <a:cs typeface="Times New Roman" pitchFamily="18" charset="0"/>
              </a:rPr>
              <a:t>print(</a:t>
            </a:r>
            <a:r>
              <a:rPr lang="pt-BR" altLang="zh-CN" sz="2000" dirty="0">
                <a:solidFill>
                  <a:srgbClr val="333399"/>
                </a:solidFill>
                <a:cs typeface="Times New Roman" pitchFamily="18" charset="0"/>
              </a:rPr>
              <a:t>“</a:t>
            </a:r>
            <a:r>
              <a:rPr lang="pt-BR" altLang="zh-CN" sz="2000" dirty="0" err="1">
                <a:solidFill>
                  <a:srgbClr val="333399"/>
                </a:solidFill>
                <a:cs typeface="Times New Roman" pitchFamily="18" charset="0"/>
              </a:rPr>
              <a:t>Refused</a:t>
            </a:r>
            <a:r>
              <a:rPr lang="pt-BR" altLang="zh-CN" sz="2000" dirty="0">
                <a:solidFill>
                  <a:srgbClr val="333399"/>
                </a:solidFill>
                <a:cs typeface="Times New Roman" pitchFamily="18" charset="0"/>
              </a:rPr>
              <a:t>!” </a:t>
            </a:r>
            <a:r>
              <a:rPr lang="en-US" altLang="zh-CN" sz="2000" dirty="0">
                <a:solidFill>
                  <a:srgbClr val="333399"/>
                </a:solidFill>
                <a:cs typeface="Times New Roman" pitchFamily="18" charset="0"/>
              </a:rPr>
              <a:t>) </a:t>
            </a:r>
            <a:r>
              <a:rPr lang="en-US" altLang="zh-CN" sz="2000" i="0" dirty="0">
                <a:solidFill>
                  <a:srgbClr val="333399"/>
                </a:solidFill>
                <a:cs typeface="Times New Roman" pitchFamily="18" charset="0"/>
                <a:sym typeface="Symbol" pitchFamily="18" charset="2"/>
              </a:rPr>
              <a:t>}</a:t>
            </a:r>
            <a:endParaRPr kumimoji="0" lang="en-US" altLang="zh-CN" sz="2000" i="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A </a:t>
            </a:r>
            <a:r>
              <a:rPr lang="en-US" altLang="zh-CN" sz="2000" i="0" dirty="0">
                <a:solidFill>
                  <a:srgbClr val="333399"/>
                </a:solidFill>
                <a:ea typeface="华文行楷" pitchFamily="2" charset="-122"/>
                <a:cs typeface="Times New Roman" pitchFamily="18" charset="0"/>
                <a:sym typeface="Symbol" pitchFamily="18" charset="2"/>
              </a:rPr>
              <a:t></a:t>
            </a:r>
            <a:r>
              <a:rPr lang="en-US" altLang="zh-CN" sz="2000" dirty="0">
                <a:solidFill>
                  <a:srgbClr val="333399"/>
                </a:solidFill>
                <a:ea typeface="华文行楷" pitchFamily="2" charset="-122"/>
                <a:cs typeface="Times New Roman" pitchFamily="18" charset="0"/>
                <a:sym typeface="Symbol" pitchFamily="18" charset="2"/>
              </a:rPr>
              <a:t> A</a:t>
            </a:r>
            <a:r>
              <a:rPr lang="en-US" altLang="zh-CN" sz="2000" i="0" baseline="-25000" dirty="0">
                <a:solidFill>
                  <a:srgbClr val="333399"/>
                </a:solidFill>
                <a:ea typeface="华文行楷" pitchFamily="2" charset="-122"/>
                <a:cs typeface="Times New Roman" pitchFamily="18" charset="0"/>
                <a:sym typeface="Symbol" pitchFamily="18" charset="2"/>
              </a:rPr>
              <a:t>1</a:t>
            </a:r>
            <a:r>
              <a:rPr lang="en-US" altLang="zh-CN" sz="2000" dirty="0">
                <a:solidFill>
                  <a:srgbClr val="333399"/>
                </a:solidFill>
                <a:ea typeface="华文行楷" pitchFamily="2" charset="-122"/>
                <a:cs typeface="Times New Roman" pitchFamily="18" charset="0"/>
                <a:sym typeface="Symbol" pitchFamily="18" charset="2"/>
              </a:rPr>
              <a:t>a     </a:t>
            </a:r>
            <a:r>
              <a:rPr lang="en-US" altLang="zh-CN" sz="2000" i="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A</a:t>
            </a:r>
            <a:r>
              <a:rPr lang="en-US" altLang="zh-CN" sz="2000" b="1"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a:t>
            </a:r>
            <a:r>
              <a:rPr lang="en-US" altLang="zh-CN" sz="2000" i="0" baseline="-25000" dirty="0">
                <a:solidFill>
                  <a:srgbClr val="333399"/>
                </a:solidFill>
                <a:cs typeface="Times New Roman" pitchFamily="18" charset="0"/>
                <a:sym typeface="Symbol" pitchFamily="18" charset="2"/>
              </a:rPr>
              <a:t>1</a:t>
            </a:r>
            <a:r>
              <a:rPr lang="en-US" altLang="zh-CN" sz="2000" b="1" dirty="0">
                <a:solidFill>
                  <a:srgbClr val="333399"/>
                </a:solidFill>
                <a:cs typeface="Times New Roman" pitchFamily="18" charset="0"/>
              </a:rPr>
              <a:t>.</a:t>
            </a:r>
            <a:r>
              <a:rPr lang="en-US" altLang="zh-CN" sz="2000" dirty="0">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+ 1</a:t>
            </a:r>
            <a:r>
              <a:rPr lang="en-US" altLang="zh-CN" sz="2000" i="0" dirty="0">
                <a:solidFill>
                  <a:srgbClr val="333399"/>
                </a:solidFill>
                <a:cs typeface="Times New Roman" pitchFamily="18" charset="0"/>
                <a:sym typeface="Symbol" pitchFamily="18" charset="2"/>
              </a:rPr>
              <a:t> }</a:t>
            </a:r>
            <a:endParaRPr lang="en-US" altLang="zh-CN" sz="2000" dirty="0">
              <a:solidFill>
                <a:srgbClr val="333399"/>
              </a:solidFill>
              <a:ea typeface="华文行楷" pitchFamily="2" charset="-122"/>
              <a:sym typeface="Symbol" pitchFamily="18" charset="2"/>
            </a:endParaRPr>
          </a:p>
          <a:p>
            <a:pPr algn="l">
              <a:buClrTx/>
            </a:pPr>
            <a:r>
              <a:rPr lang="en-US" altLang="zh-CN" sz="2000" dirty="0">
                <a:solidFill>
                  <a:srgbClr val="333399"/>
                </a:solidFill>
                <a:cs typeface="Times New Roman" pitchFamily="18" charset="0"/>
                <a:sym typeface="Symbol" pitchFamily="18" charset="2"/>
              </a:rPr>
              <a:t>A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         </a:t>
            </a:r>
            <a:r>
              <a:rPr lang="en-US" altLang="zh-CN" sz="2000" i="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A</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1</a:t>
            </a:r>
            <a:r>
              <a:rPr lang="en-US" altLang="zh-CN" sz="2000" i="0" dirty="0">
                <a:solidFill>
                  <a:srgbClr val="333399"/>
                </a:solidFill>
                <a:cs typeface="Times New Roman" pitchFamily="18" charset="0"/>
                <a:sym typeface="Symbol" pitchFamily="18" charset="2"/>
              </a:rPr>
              <a:t> }</a:t>
            </a:r>
            <a:endParaRPr lang="en-US" altLang="zh-CN" sz="2000" dirty="0">
              <a:solidFill>
                <a:srgbClr val="333399"/>
              </a:solidFill>
              <a:ea typeface="华文行楷" pitchFamily="2" charset="-122"/>
              <a:sym typeface="Symbol" pitchFamily="18" charset="2"/>
            </a:endParaRPr>
          </a:p>
          <a:p>
            <a:pPr algn="l">
              <a:buClrTx/>
            </a:pPr>
            <a:r>
              <a:rPr lang="en-US" altLang="zh-CN" sz="2000" dirty="0">
                <a:solidFill>
                  <a:srgbClr val="333399"/>
                </a:solidFill>
                <a:cs typeface="Times New Roman" pitchFamily="18" charset="0"/>
                <a:sym typeface="Symbol" pitchFamily="18" charset="2"/>
              </a:rPr>
              <a:t>B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 </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B</a:t>
            </a:r>
            <a:r>
              <a:rPr lang="en-US" altLang="zh-CN" sz="2000" i="0" baseline="-25000" dirty="0">
                <a:solidFill>
                  <a:srgbClr val="333399"/>
                </a:solidFill>
                <a:cs typeface="Times New Roman" pitchFamily="18" charset="0"/>
                <a:sym typeface="Symbol" pitchFamily="18" charset="2"/>
              </a:rPr>
              <a:t>1</a:t>
            </a:r>
            <a:r>
              <a:rPr lang="en-US" altLang="zh-CN" sz="2000" b="1"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in_</a:t>
            </a:r>
            <a:r>
              <a:rPr lang="en-US" altLang="zh-CN" sz="2000" dirty="0">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B</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in_num</a:t>
            </a:r>
            <a:r>
              <a:rPr lang="en-US" altLang="zh-CN" sz="2000" dirty="0">
                <a:solidFill>
                  <a:srgbClr val="333399"/>
                </a:solidFill>
                <a:cs typeface="Times New Roman" pitchFamily="18" charset="0"/>
              </a:rPr>
              <a:t> </a:t>
            </a:r>
            <a:r>
              <a:rPr lang="en-US" altLang="zh-CN" sz="2000" i="0" dirty="0">
                <a:solidFill>
                  <a:srgbClr val="333399"/>
                </a:solidFill>
                <a:cs typeface="Times New Roman" pitchFamily="18" charset="0"/>
                <a:sym typeface="Symbol" pitchFamily="18" charset="2"/>
              </a:rPr>
              <a:t>}</a:t>
            </a:r>
            <a:r>
              <a:rPr lang="en-US" altLang="zh-CN" dirty="0">
                <a:cs typeface="Times New Roman" pitchFamily="18" charset="0"/>
                <a:sym typeface="Symbol" pitchFamily="18" charset="2"/>
              </a:rPr>
              <a:t>  </a:t>
            </a:r>
            <a:r>
              <a:rPr lang="en-US" altLang="zh-CN" sz="2000" dirty="0">
                <a:solidFill>
                  <a:srgbClr val="333399"/>
                </a:solidFill>
                <a:ea typeface="华文行楷" pitchFamily="2" charset="-122"/>
                <a:sym typeface="Symbol" pitchFamily="18" charset="2"/>
              </a:rPr>
              <a:t>B</a:t>
            </a:r>
            <a:r>
              <a:rPr lang="en-US" altLang="zh-CN" sz="2000" i="0" baseline="-25000" dirty="0">
                <a:solidFill>
                  <a:srgbClr val="333399"/>
                </a:solidFill>
                <a:cs typeface="Times New Roman" pitchFamily="18" charset="0"/>
                <a:sym typeface="Symbol" pitchFamily="18" charset="2"/>
              </a:rPr>
              <a:t>1</a:t>
            </a:r>
            <a:r>
              <a:rPr lang="en-US" altLang="zh-CN" sz="2000" dirty="0">
                <a:solidFill>
                  <a:srgbClr val="333399"/>
                </a:solidFill>
                <a:ea typeface="华文行楷" pitchFamily="2" charset="-122"/>
                <a:sym typeface="Symbol" pitchFamily="18" charset="2"/>
              </a:rPr>
              <a:t>b  </a:t>
            </a:r>
            <a:r>
              <a:rPr lang="en-US" altLang="zh-CN" sz="2000" i="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B</a:t>
            </a:r>
            <a:r>
              <a:rPr lang="en-US" altLang="zh-CN" sz="2000" b="1"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B</a:t>
            </a:r>
            <a:r>
              <a:rPr lang="en-US" altLang="zh-CN" sz="2000" i="0" baseline="-25000" dirty="0">
                <a:solidFill>
                  <a:srgbClr val="333399"/>
                </a:solidFill>
                <a:cs typeface="Times New Roman" pitchFamily="18" charset="0"/>
                <a:sym typeface="Symbol" pitchFamily="18" charset="2"/>
              </a:rPr>
              <a:t>1</a:t>
            </a:r>
            <a:r>
              <a:rPr lang="en-US" altLang="zh-CN" sz="2000" b="1" dirty="0">
                <a:solidFill>
                  <a:srgbClr val="333399"/>
                </a:solidFill>
                <a:cs typeface="Times New Roman" pitchFamily="18" charset="0"/>
              </a:rPr>
              <a:t>.</a:t>
            </a:r>
            <a:r>
              <a:rPr lang="en-US" altLang="zh-CN" sz="2000" dirty="0">
                <a:solidFill>
                  <a:srgbClr val="333399"/>
                </a:solidFill>
                <a:cs typeface="Times New Roman" pitchFamily="18" charset="0"/>
              </a:rPr>
              <a:t>num-1</a:t>
            </a:r>
            <a:r>
              <a:rPr lang="en-US" altLang="zh-CN" sz="2000" i="0" dirty="0">
                <a:solidFill>
                  <a:srgbClr val="333399"/>
                </a:solidFill>
                <a:cs typeface="Times New Roman" pitchFamily="18" charset="0"/>
                <a:sym typeface="Symbol" pitchFamily="18" charset="2"/>
              </a:rPr>
              <a:t> }</a:t>
            </a:r>
            <a:endParaRPr lang="en-US" altLang="zh-CN" sz="200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B </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b  </a:t>
            </a:r>
            <a:r>
              <a:rPr lang="en-US" altLang="zh-CN" sz="2000" i="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B</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B</a:t>
            </a:r>
            <a:r>
              <a:rPr lang="en-US" altLang="zh-CN" sz="2000" b="1"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in_</a:t>
            </a:r>
            <a:r>
              <a:rPr lang="en-US" altLang="zh-CN" sz="2000" dirty="0" err="1">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-1</a:t>
            </a:r>
            <a:r>
              <a:rPr lang="en-US" altLang="zh-CN" sz="2000" i="0" dirty="0">
                <a:solidFill>
                  <a:srgbClr val="333399"/>
                </a:solidFill>
                <a:cs typeface="Times New Roman" pitchFamily="18" charset="0"/>
                <a:sym typeface="Symbol" pitchFamily="18" charset="2"/>
              </a:rPr>
              <a:t> }</a:t>
            </a:r>
            <a:endParaRPr lang="en-US" altLang="zh-CN" sz="200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C </a:t>
            </a:r>
            <a:r>
              <a:rPr lang="en-US" altLang="zh-CN" sz="2000" i="0" dirty="0">
                <a:solidFill>
                  <a:srgbClr val="333399"/>
                </a:solidFill>
                <a:cs typeface="Times New Roman" pitchFamily="18" charset="0"/>
                <a:sym typeface="Symbol" pitchFamily="18" charset="2"/>
              </a:rPr>
              <a:t> { </a:t>
            </a:r>
            <a:r>
              <a:rPr lang="en-US" altLang="zh-CN" sz="2000" dirty="0">
                <a:solidFill>
                  <a:srgbClr val="333399"/>
                </a:solidFill>
                <a:cs typeface="Times New Roman" pitchFamily="18" charset="0"/>
                <a:sym typeface="Symbol" pitchFamily="18" charset="2"/>
              </a:rPr>
              <a:t>C</a:t>
            </a:r>
            <a:r>
              <a:rPr lang="en-US" altLang="zh-CN" sz="2000" i="0" baseline="-25000" dirty="0">
                <a:solidFill>
                  <a:srgbClr val="333399"/>
                </a:solidFill>
                <a:cs typeface="Times New Roman" pitchFamily="18" charset="0"/>
                <a:sym typeface="Symbol" pitchFamily="18" charset="2"/>
              </a:rPr>
              <a:t>1</a:t>
            </a:r>
            <a:r>
              <a:rPr lang="en-US" altLang="zh-CN" sz="2000" b="1"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in_</a:t>
            </a:r>
            <a:r>
              <a:rPr lang="en-US" altLang="zh-CN" sz="2000" dirty="0">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C</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in_num</a:t>
            </a:r>
            <a:r>
              <a:rPr lang="en-US" altLang="zh-CN" sz="2000" dirty="0">
                <a:solidFill>
                  <a:srgbClr val="333399"/>
                </a:solidFill>
                <a:cs typeface="Times New Roman" pitchFamily="18" charset="0"/>
              </a:rPr>
              <a:t> </a:t>
            </a:r>
            <a:r>
              <a:rPr lang="en-US" altLang="zh-CN" sz="2000" i="0" dirty="0">
                <a:solidFill>
                  <a:srgbClr val="333399"/>
                </a:solidFill>
                <a:cs typeface="Times New Roman" pitchFamily="18" charset="0"/>
                <a:sym typeface="Symbol" pitchFamily="18" charset="2"/>
              </a:rPr>
              <a:t>}</a:t>
            </a:r>
            <a:r>
              <a:rPr lang="en-US" altLang="zh-CN" dirty="0">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C</a:t>
            </a:r>
            <a:r>
              <a:rPr lang="en-US" altLang="zh-CN" sz="2000" i="0" baseline="-25000" dirty="0">
                <a:solidFill>
                  <a:srgbClr val="333399"/>
                </a:solidFill>
                <a:cs typeface="Times New Roman" pitchFamily="18" charset="0"/>
                <a:sym typeface="Symbol" pitchFamily="18" charset="2"/>
              </a:rPr>
              <a:t>1</a:t>
            </a:r>
            <a:r>
              <a:rPr lang="en-US" altLang="zh-CN" sz="2000" dirty="0">
                <a:solidFill>
                  <a:srgbClr val="333399"/>
                </a:solidFill>
                <a:cs typeface="Times New Roman" pitchFamily="18" charset="0"/>
                <a:sym typeface="Symbol" pitchFamily="18" charset="2"/>
              </a:rPr>
              <a:t>c  </a:t>
            </a:r>
            <a:r>
              <a:rPr lang="en-US" altLang="zh-CN" sz="2000" i="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C</a:t>
            </a:r>
            <a:r>
              <a:rPr lang="en-US" altLang="zh-CN" sz="2000" b="1"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C</a:t>
            </a:r>
            <a:r>
              <a:rPr lang="en-US" altLang="zh-CN" sz="2000" i="0" baseline="-25000" dirty="0">
                <a:solidFill>
                  <a:srgbClr val="333399"/>
                </a:solidFill>
                <a:cs typeface="Times New Roman" pitchFamily="18" charset="0"/>
                <a:sym typeface="Symbol" pitchFamily="18" charset="2"/>
              </a:rPr>
              <a:t>1</a:t>
            </a:r>
            <a:r>
              <a:rPr lang="en-US" altLang="zh-CN" sz="2000" b="1" dirty="0">
                <a:solidFill>
                  <a:srgbClr val="333399"/>
                </a:solidFill>
                <a:cs typeface="Times New Roman" pitchFamily="18" charset="0"/>
              </a:rPr>
              <a:t>.</a:t>
            </a:r>
            <a:r>
              <a:rPr lang="en-US" altLang="zh-CN" sz="2000" dirty="0">
                <a:solidFill>
                  <a:srgbClr val="333399"/>
                </a:solidFill>
                <a:cs typeface="Times New Roman" pitchFamily="18" charset="0"/>
              </a:rPr>
              <a:t>num-1</a:t>
            </a:r>
            <a:r>
              <a:rPr lang="en-US" altLang="zh-CN" sz="2000" i="0" dirty="0">
                <a:solidFill>
                  <a:srgbClr val="333399"/>
                </a:solidFill>
                <a:cs typeface="Times New Roman" pitchFamily="18" charset="0"/>
                <a:sym typeface="Symbol" pitchFamily="18" charset="2"/>
              </a:rPr>
              <a:t> }</a:t>
            </a:r>
            <a:endParaRPr lang="en-US" altLang="zh-CN" sz="2000" dirty="0">
              <a:solidFill>
                <a:srgbClr val="333399"/>
              </a:solidFill>
              <a:ea typeface="华文行楷" pitchFamily="2" charset="-122"/>
              <a:sym typeface="Symbol" pitchFamily="18" charset="2"/>
            </a:endParaRPr>
          </a:p>
          <a:p>
            <a:pPr algn="l">
              <a:buClrTx/>
            </a:pPr>
            <a:r>
              <a:rPr lang="en-US" altLang="zh-CN" sz="2000" dirty="0">
                <a:solidFill>
                  <a:srgbClr val="333399"/>
                </a:solidFill>
                <a:cs typeface="Times New Roman" pitchFamily="18" charset="0"/>
                <a:sym typeface="Symbol" pitchFamily="18" charset="2"/>
              </a:rPr>
              <a:t>C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c  </a:t>
            </a:r>
            <a:r>
              <a:rPr lang="en-US" altLang="zh-CN" sz="2000" i="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C</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C</a:t>
            </a:r>
            <a:r>
              <a:rPr lang="en-US" altLang="zh-CN" sz="2000" b="1"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in_</a:t>
            </a:r>
            <a:r>
              <a:rPr lang="en-US" altLang="zh-CN" sz="2000" dirty="0" err="1">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-1</a:t>
            </a:r>
            <a:r>
              <a:rPr lang="en-US" altLang="zh-CN" sz="2000" i="0" dirty="0">
                <a:solidFill>
                  <a:srgbClr val="333399"/>
                </a:solidFill>
                <a:cs typeface="Times New Roman" pitchFamily="18" charset="0"/>
                <a:sym typeface="Symbol" pitchFamily="18" charset="2"/>
              </a:rPr>
              <a:t> }</a:t>
            </a:r>
          </a:p>
        </p:txBody>
      </p:sp>
      <p:sp>
        <p:nvSpPr>
          <p:cNvPr id="11269" name="AutoShape 5">
            <a:hlinkClick r:id="rId2"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1270"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1271"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1272"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1273" name="Rectangle 13"/>
          <p:cNvSpPr>
            <a:spLocks noChangeArrowheads="1"/>
          </p:cNvSpPr>
          <p:nvPr/>
        </p:nvSpPr>
        <p:spPr bwMode="auto">
          <a:xfrm>
            <a:off x="1549400" y="188913"/>
            <a:ext cx="3958704" cy="661720"/>
          </a:xfrm>
          <a:prstGeom prst="rect">
            <a:avLst/>
          </a:prstGeom>
          <a:noFill/>
          <a:ln w="9525" algn="ctr">
            <a:noFill/>
            <a:miter lim="800000"/>
            <a:headEnd/>
            <a:tailEnd/>
          </a:ln>
        </p:spPr>
        <p:txBody>
          <a:bodyPr wrap="square">
            <a:spAutoFit/>
          </a:bodyPr>
          <a:lstStyle/>
          <a:p>
            <a:pPr algn="l">
              <a:lnSpc>
                <a:spcPct val="90000"/>
              </a:lnSpc>
              <a:buClrTx/>
              <a:buFontTx/>
              <a:buNone/>
            </a:pPr>
            <a:r>
              <a:rPr lang="en-US" altLang="zh-CN" sz="4000" b="1" i="0" dirty="0">
                <a:ea typeface="华文行楷" pitchFamily="2" charset="-122"/>
              </a:rPr>
              <a:t>7.2.1</a:t>
            </a:r>
            <a:r>
              <a:rPr lang="zh-CN" altLang="en-US" sz="4000" b="1" i="0" dirty="0">
                <a:ea typeface="华文行楷" pitchFamily="2" charset="-122"/>
              </a:rPr>
              <a:t> 翻译模式</a:t>
            </a:r>
          </a:p>
        </p:txBody>
      </p:sp>
      <p:sp>
        <p:nvSpPr>
          <p:cNvPr id="10" name="Text Box 188">
            <a:extLst>
              <a:ext uri="{FF2B5EF4-FFF2-40B4-BE49-F238E27FC236}">
                <a16:creationId xmlns:a16="http://schemas.microsoft.com/office/drawing/2014/main" id="{F0D7BE3A-58B7-3E40-8B31-4012E74EA2E3}"/>
              </a:ext>
            </a:extLst>
          </p:cNvPr>
          <p:cNvSpPr txBox="1">
            <a:spLocks noChangeArrowheads="1"/>
          </p:cNvSpPr>
          <p:nvPr/>
        </p:nvSpPr>
        <p:spPr bwMode="auto">
          <a:xfrm>
            <a:off x="5436096" y="2644694"/>
            <a:ext cx="3635896" cy="1277273"/>
          </a:xfrm>
          <a:prstGeom prst="rect">
            <a:avLst/>
          </a:prstGeom>
          <a:noFill/>
          <a:ln w="9525">
            <a:noFill/>
            <a:miter lim="800000"/>
            <a:headEnd/>
            <a:tailEnd/>
          </a:ln>
        </p:spPr>
        <p:txBody>
          <a:bodyPr wrap="square">
            <a:spAutoFit/>
          </a:bodyPr>
          <a:lstStyle/>
          <a:p>
            <a:pPr algn="l">
              <a:buClrTx/>
            </a:pPr>
            <a:r>
              <a:rPr lang="zh-CN" altLang="en-US" sz="1100" b="1" i="0" dirty="0">
                <a:solidFill>
                  <a:srgbClr val="333399"/>
                </a:solidFill>
                <a:latin typeface="+mn-ea"/>
                <a:ea typeface="+mn-ea"/>
              </a:rPr>
              <a:t>（</a:t>
            </a:r>
            <a:r>
              <a:rPr lang="en-US" altLang="zh-CN" sz="1100" b="1" i="0" dirty="0">
                <a:solidFill>
                  <a:srgbClr val="333399"/>
                </a:solidFill>
                <a:latin typeface="+mn-ea"/>
                <a:ea typeface="+mn-ea"/>
              </a:rPr>
              <a:t>1</a:t>
            </a:r>
            <a:r>
              <a:rPr lang="zh-CN" altLang="en-US" sz="1100" b="1" i="0" dirty="0">
                <a:solidFill>
                  <a:srgbClr val="333399"/>
                </a:solidFill>
                <a:latin typeface="+mn-ea"/>
                <a:ea typeface="+mn-ea"/>
              </a:rPr>
              <a:t>）产生式右端某个符号的继承属性</a:t>
            </a:r>
            <a:endParaRPr lang="en-US" altLang="zh-CN" sz="1100" b="1" i="0" dirty="0">
              <a:solidFill>
                <a:srgbClr val="333399"/>
              </a:solidFill>
              <a:latin typeface="+mn-ea"/>
              <a:ea typeface="+mn-ea"/>
            </a:endParaRPr>
          </a:p>
          <a:p>
            <a:pPr marL="742950" lvl="1" indent="-285750" algn="l">
              <a:buClrTx/>
              <a:buFont typeface="Wingdings" pitchFamily="2" charset="2"/>
              <a:buChar char="u"/>
            </a:pPr>
            <a:r>
              <a:rPr lang="zh-CN" altLang="en-US" sz="1100" b="1" i="0" dirty="0">
                <a:solidFill>
                  <a:srgbClr val="990099"/>
                </a:solidFill>
                <a:latin typeface="+mn-ea"/>
                <a:ea typeface="+mn-ea"/>
              </a:rPr>
              <a:t>计算动作的位置</a:t>
            </a:r>
            <a:r>
              <a:rPr lang="en-US" altLang="zh-CN" sz="1100" b="1" i="0" dirty="0">
                <a:solidFill>
                  <a:srgbClr val="333399"/>
                </a:solidFill>
                <a:latin typeface="+mn-ea"/>
                <a:ea typeface="+mn-ea"/>
              </a:rPr>
              <a:t>——</a:t>
            </a:r>
            <a:r>
              <a:rPr lang="zh-CN" altLang="en-US" sz="1100" b="1" i="0" dirty="0">
                <a:solidFill>
                  <a:srgbClr val="333399"/>
                </a:solidFill>
                <a:latin typeface="+mn-ea"/>
                <a:ea typeface="+mn-ea"/>
              </a:rPr>
              <a:t>须置于该符号之前</a:t>
            </a:r>
            <a:endParaRPr lang="en-US" altLang="zh-CN" sz="1100" b="1" i="0" dirty="0">
              <a:solidFill>
                <a:srgbClr val="333399"/>
              </a:solidFill>
              <a:latin typeface="+mn-ea"/>
              <a:ea typeface="+mn-ea"/>
            </a:endParaRPr>
          </a:p>
          <a:p>
            <a:pPr marL="742950" lvl="1" indent="-285750" algn="l">
              <a:buClrTx/>
              <a:buFont typeface="Wingdings" pitchFamily="2" charset="2"/>
              <a:buChar char="u"/>
            </a:pPr>
            <a:r>
              <a:rPr lang="zh-CN" altLang="en-US" sz="1100" b="1" i="0" dirty="0">
                <a:solidFill>
                  <a:srgbClr val="990099"/>
                </a:solidFill>
                <a:latin typeface="+mn-ea"/>
                <a:ea typeface="+mn-ea"/>
              </a:rPr>
              <a:t>属性的可访问</a:t>
            </a:r>
            <a:r>
              <a:rPr lang="en-US" altLang="zh-CN" sz="1100" b="1" i="0" dirty="0">
                <a:solidFill>
                  <a:srgbClr val="990099"/>
                </a:solidFill>
                <a:latin typeface="+mn-ea"/>
                <a:ea typeface="+mn-ea"/>
              </a:rPr>
              <a:t>——</a:t>
            </a:r>
            <a:r>
              <a:rPr lang="zh-CN" altLang="en-US" sz="1100" b="1" i="0" dirty="0">
                <a:solidFill>
                  <a:srgbClr val="333399"/>
                </a:solidFill>
                <a:latin typeface="+mn-ea"/>
                <a:ea typeface="+mn-ea"/>
              </a:rPr>
              <a:t>只依赖于其左边符号属性，不能反问其右边符号属性；</a:t>
            </a:r>
            <a:endParaRPr lang="en-US" altLang="zh-CN" sz="1100" b="1" i="0" dirty="0">
              <a:solidFill>
                <a:srgbClr val="333399"/>
              </a:solidFill>
              <a:latin typeface="+mn-ea"/>
              <a:ea typeface="+mn-ea"/>
            </a:endParaRPr>
          </a:p>
          <a:p>
            <a:pPr algn="l">
              <a:buClrTx/>
            </a:pPr>
            <a:r>
              <a:rPr lang="zh-CN" altLang="en-US" sz="1100" b="1" i="0" dirty="0">
                <a:solidFill>
                  <a:srgbClr val="333399"/>
                </a:solidFill>
                <a:latin typeface="+mn-ea"/>
                <a:ea typeface="+mn-ea"/>
              </a:rPr>
              <a:t>（</a:t>
            </a:r>
            <a:r>
              <a:rPr lang="en-US" altLang="zh-CN" sz="1100" b="1" i="0" dirty="0">
                <a:solidFill>
                  <a:srgbClr val="333399"/>
                </a:solidFill>
                <a:latin typeface="+mn-ea"/>
                <a:ea typeface="+mn-ea"/>
              </a:rPr>
              <a:t>2</a:t>
            </a:r>
            <a:r>
              <a:rPr lang="zh-CN" altLang="en-US" sz="1100" b="1" i="0" dirty="0">
                <a:solidFill>
                  <a:srgbClr val="333399"/>
                </a:solidFill>
                <a:latin typeface="+mn-ea"/>
                <a:ea typeface="+mn-ea"/>
              </a:rPr>
              <a:t>）产生式左部非终结符综合属性</a:t>
            </a:r>
            <a:endParaRPr lang="en-US" altLang="zh-CN" sz="1100" b="1" i="0" dirty="0">
              <a:solidFill>
                <a:srgbClr val="333399"/>
              </a:solidFill>
              <a:latin typeface="+mn-ea"/>
              <a:ea typeface="+mn-ea"/>
            </a:endParaRPr>
          </a:p>
          <a:p>
            <a:pPr marL="742950" lvl="1" indent="-285750" algn="l">
              <a:buClrTx/>
              <a:buFont typeface="Wingdings" pitchFamily="2" charset="2"/>
              <a:buChar char="u"/>
            </a:pPr>
            <a:r>
              <a:rPr lang="zh-CN" altLang="en-US" sz="1100" b="1" i="0" dirty="0">
                <a:solidFill>
                  <a:srgbClr val="990099"/>
                </a:solidFill>
                <a:latin typeface="+mn-ea"/>
                <a:ea typeface="+mn-ea"/>
              </a:rPr>
              <a:t>计算动作的位置</a:t>
            </a:r>
            <a:r>
              <a:rPr lang="en-US" altLang="zh-CN" sz="1100" b="1" i="0" dirty="0">
                <a:solidFill>
                  <a:srgbClr val="333399"/>
                </a:solidFill>
                <a:latin typeface="+mn-ea"/>
                <a:ea typeface="+mn-ea"/>
              </a:rPr>
              <a:t>——</a:t>
            </a:r>
            <a:r>
              <a:rPr lang="zh-CN" altLang="en-US" sz="1100" b="1" i="0" dirty="0">
                <a:solidFill>
                  <a:srgbClr val="333399"/>
                </a:solidFill>
                <a:latin typeface="+mn-ea"/>
                <a:ea typeface="+mn-ea"/>
              </a:rPr>
              <a:t>置于产生式的</a:t>
            </a:r>
            <a:r>
              <a:rPr lang="zh-CN" altLang="en-US" sz="1100" b="1" i="0" dirty="0">
                <a:solidFill>
                  <a:srgbClr val="990099"/>
                </a:solidFill>
                <a:latin typeface="+mn-ea"/>
                <a:ea typeface="+mn-ea"/>
              </a:rPr>
              <a:t>尾部</a:t>
            </a:r>
            <a:endParaRPr lang="en-US" altLang="zh-CN" sz="1100" b="1" i="0" dirty="0">
              <a:solidFill>
                <a:srgbClr val="333399"/>
              </a:solidFill>
              <a:latin typeface="+mn-ea"/>
              <a:ea typeface="+mn-ea"/>
            </a:endParaRPr>
          </a:p>
          <a:p>
            <a:pPr marL="742950" lvl="1" indent="-285750" algn="l">
              <a:buClrTx/>
              <a:buFont typeface="Wingdings" pitchFamily="2" charset="2"/>
              <a:buChar char="u"/>
            </a:pPr>
            <a:r>
              <a:rPr lang="zh-CN" altLang="en-US" sz="1100" b="1" i="0" dirty="0">
                <a:solidFill>
                  <a:srgbClr val="990099"/>
                </a:solidFill>
                <a:latin typeface="+mn-ea"/>
                <a:ea typeface="+mn-ea"/>
              </a:rPr>
              <a:t>属性的可访问</a:t>
            </a:r>
            <a:r>
              <a:rPr lang="en-US" altLang="zh-CN" sz="1100" b="1" i="0" dirty="0">
                <a:solidFill>
                  <a:srgbClr val="990099"/>
                </a:solidFill>
                <a:latin typeface="+mn-ea"/>
                <a:ea typeface="+mn-ea"/>
              </a:rPr>
              <a:t>——</a:t>
            </a:r>
            <a:r>
              <a:rPr lang="zh-CN" altLang="en-US" sz="1100" b="1" i="0" dirty="0">
                <a:solidFill>
                  <a:srgbClr val="333399"/>
                </a:solidFill>
                <a:latin typeface="+mn-ea"/>
                <a:ea typeface="+mn-ea"/>
              </a:rPr>
              <a:t>所用到属性均已计算出来。 </a:t>
            </a:r>
          </a:p>
        </p:txBody>
      </p:sp>
    </p:spTree>
    <p:extLst>
      <p:ext uri="{BB962C8B-B14F-4D97-AF65-F5344CB8AC3E}">
        <p14:creationId xmlns:p14="http://schemas.microsoft.com/office/powerpoint/2010/main" val="323247633"/>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6"/>
          <p:cNvSpPr txBox="1">
            <a:spLocks noChangeArrowheads="1"/>
          </p:cNvSpPr>
          <p:nvPr/>
        </p:nvSpPr>
        <p:spPr bwMode="auto">
          <a:xfrm>
            <a:off x="768350" y="1295400"/>
            <a:ext cx="7842250" cy="24622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3200" b="1" i="0" dirty="0">
                <a:solidFill>
                  <a:srgbClr val="333399"/>
                </a:solidFill>
                <a:latin typeface="楷体_GB2312" pitchFamily="49" charset="-122"/>
              </a:rPr>
              <a:t>翻译模式</a:t>
            </a:r>
            <a:r>
              <a:rPr lang="zh-CN" altLang="en-US" sz="3200" b="1" i="0" dirty="0">
                <a:latin typeface="楷体_GB2312" pitchFamily="49" charset="-122"/>
              </a:rPr>
              <a:t>举例</a:t>
            </a:r>
            <a:r>
              <a:rPr lang="en-US" altLang="zh-CN" sz="3200" b="1" i="0" dirty="0">
                <a:latin typeface="楷体_GB2312" pitchFamily="49" charset="-122"/>
              </a:rPr>
              <a:t>7.9</a:t>
            </a:r>
            <a:endParaRPr lang="zh-CN" altLang="en-US" sz="3200" b="1" i="0" dirty="0">
              <a:latin typeface="楷体_GB2312" pitchFamily="49" charset="-122"/>
            </a:endParaRPr>
          </a:p>
          <a:p>
            <a:pPr algn="l">
              <a:buClrTx/>
            </a:pPr>
            <a:endParaRPr lang="zh-CN" altLang="en-US" sz="1000" b="1" i="0" dirty="0">
              <a:latin typeface="楷体_GB2312" pitchFamily="49" charset="-122"/>
            </a:endParaRPr>
          </a:p>
          <a:p>
            <a:pPr lvl="1" algn="l">
              <a:buClrTx/>
              <a:buFont typeface="Symbol" pitchFamily="18" charset="2"/>
              <a:buChar char="-"/>
            </a:pPr>
            <a:r>
              <a:rPr lang="zh-CN" altLang="en-US" sz="2800" b="1" i="0" dirty="0"/>
              <a:t>  </a:t>
            </a:r>
            <a:r>
              <a:rPr lang="zh-CN" altLang="en-US" sz="2800" b="1" i="0" dirty="0">
                <a:solidFill>
                  <a:srgbClr val="333399"/>
                </a:solidFill>
                <a:latin typeface="楷体_GB2312" pitchFamily="49" charset="-122"/>
              </a:rPr>
              <a:t>定点二进制小数转换为十进制小数</a:t>
            </a:r>
            <a:endParaRPr lang="en-US" altLang="zh-CN" sz="2800" b="1" i="0" dirty="0">
              <a:solidFill>
                <a:srgbClr val="333399"/>
              </a:solidFill>
              <a:latin typeface="楷体_GB2312" pitchFamily="49" charset="-122"/>
            </a:endParaRPr>
          </a:p>
          <a:p>
            <a:pPr marL="1257300" lvl="2" indent="-342900" algn="l">
              <a:buClrTx/>
              <a:buFont typeface="Wingdings" pitchFamily="2" charset="2"/>
              <a:buChar char="u"/>
            </a:pPr>
            <a:endParaRPr lang="en-US" altLang="zh-CN" sz="2000" b="1" i="0" dirty="0">
              <a:solidFill>
                <a:srgbClr val="990099"/>
              </a:solidFill>
              <a:latin typeface="楷体_GB2312" pitchFamily="49" charset="-122"/>
            </a:endParaRPr>
          </a:p>
          <a:p>
            <a:pPr marL="1257300" lvl="2" indent="-342900" algn="l">
              <a:buClrTx/>
              <a:buFont typeface="Wingdings" pitchFamily="2" charset="2"/>
              <a:buChar char="u"/>
            </a:pPr>
            <a:r>
              <a:rPr lang="zh-CN" altLang="en-US" sz="2000" b="1" i="0" dirty="0">
                <a:solidFill>
                  <a:srgbClr val="990099"/>
                </a:solidFill>
                <a:latin typeface="楷体_GB2312" pitchFamily="49" charset="-122"/>
              </a:rPr>
              <a:t>综合属性</a:t>
            </a:r>
            <a:r>
              <a:rPr lang="en-US" altLang="zh-CN" sz="2000" b="1" i="0" dirty="0">
                <a:solidFill>
                  <a:srgbClr val="990099"/>
                </a:solidFill>
                <a:latin typeface="楷体_GB2312" pitchFamily="49" charset="-122"/>
              </a:rPr>
              <a:t>f</a:t>
            </a:r>
          </a:p>
          <a:p>
            <a:pPr marL="1257300" lvl="2" indent="-342900" algn="l">
              <a:buClrTx/>
              <a:buFont typeface="Wingdings" pitchFamily="2" charset="2"/>
              <a:buChar char="u"/>
            </a:pPr>
            <a:r>
              <a:rPr lang="zh-CN" altLang="en-US" sz="2000" b="1" i="0" dirty="0">
                <a:solidFill>
                  <a:srgbClr val="990099"/>
                </a:solidFill>
                <a:latin typeface="楷体_GB2312" pitchFamily="49" charset="-122"/>
              </a:rPr>
              <a:t>继承属性</a:t>
            </a:r>
            <a:r>
              <a:rPr lang="en-US" altLang="zh-CN" sz="2000" b="1" i="0" dirty="0">
                <a:solidFill>
                  <a:srgbClr val="990099"/>
                </a:solidFill>
                <a:latin typeface="楷体_GB2312" pitchFamily="49" charset="-122"/>
              </a:rPr>
              <a:t>v</a:t>
            </a:r>
          </a:p>
          <a:p>
            <a:pPr lvl="2" algn="l">
              <a:buClrTx/>
              <a:buFont typeface="Symbol" pitchFamily="18" charset="2"/>
              <a:buChar char="-"/>
            </a:pPr>
            <a:endParaRPr lang="zh-CN" altLang="en-US" b="1" i="0" dirty="0">
              <a:solidFill>
                <a:srgbClr val="333399"/>
              </a:solidFill>
              <a:latin typeface="楷体_GB2312" pitchFamily="49" charset="-122"/>
            </a:endParaRPr>
          </a:p>
        </p:txBody>
      </p:sp>
      <p:sp>
        <p:nvSpPr>
          <p:cNvPr id="41987" name="AutoShape 2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1988" name="AutoShape 2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1989" name="AutoShape 2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1990" name="AutoShape 3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1991" name="Text Box 32"/>
          <p:cNvSpPr txBox="1">
            <a:spLocks noChangeArrowheads="1"/>
          </p:cNvSpPr>
          <p:nvPr/>
        </p:nvSpPr>
        <p:spPr bwMode="auto">
          <a:xfrm>
            <a:off x="1676400" y="3501008"/>
            <a:ext cx="6705600" cy="2239962"/>
          </a:xfrm>
          <a:prstGeom prst="rect">
            <a:avLst/>
          </a:prstGeom>
          <a:noFill/>
          <a:ln w="9525">
            <a:noFill/>
            <a:miter lim="800000"/>
            <a:headEnd/>
            <a:tailEnd/>
          </a:ln>
        </p:spPr>
        <p:txBody>
          <a:bodyPr>
            <a:spAutoFit/>
          </a:bodyPr>
          <a:lstStyle/>
          <a:p>
            <a:pPr algn="l">
              <a:buClrTx/>
            </a:pPr>
            <a:r>
              <a:rPr lang="en-US" altLang="zh-CN" sz="2000" dirty="0">
                <a:solidFill>
                  <a:srgbClr val="333399"/>
                </a:solidFill>
                <a:sym typeface="Symbol" pitchFamily="18" charset="2"/>
              </a:rPr>
              <a:t>N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b="1" i="0" dirty="0">
                <a:solidFill>
                  <a:srgbClr val="333399"/>
                </a:solidFill>
                <a:sym typeface="Symbol" pitchFamily="18" charset="2"/>
              </a:rPr>
              <a:t>.  </a:t>
            </a:r>
            <a:r>
              <a:rPr lang="en-US" altLang="zh-CN" sz="2000" i="0" dirty="0">
                <a:solidFill>
                  <a:srgbClr val="333399"/>
                </a:solidFill>
                <a:cs typeface="Times New Roman" pitchFamily="18" charset="0"/>
                <a:sym typeface="Symbol" pitchFamily="18" charset="2"/>
              </a:rPr>
              <a:t>{ </a:t>
            </a:r>
            <a:r>
              <a:rPr lang="en-US" altLang="zh-CN" sz="2000" dirty="0" err="1">
                <a:solidFill>
                  <a:srgbClr val="333399"/>
                </a:solidFill>
                <a:sym typeface="Symbol" pitchFamily="18" charset="2"/>
              </a:rPr>
              <a:t>S</a:t>
            </a:r>
            <a:r>
              <a:rPr lang="en-US" altLang="zh-CN" sz="2000" b="1" i="0" dirty="0" err="1">
                <a:solidFill>
                  <a:srgbClr val="333399"/>
                </a:solidFill>
                <a:sym typeface="Symbol" pitchFamily="18" charset="2"/>
              </a:rPr>
              <a:t>.</a:t>
            </a:r>
            <a:r>
              <a:rPr lang="en-US" altLang="zh-CN" sz="2000" dirty="0" err="1">
                <a:solidFill>
                  <a:srgbClr val="333399"/>
                </a:solidFill>
              </a:rPr>
              <a:t>f</a:t>
            </a:r>
            <a:r>
              <a:rPr lang="en-US" altLang="zh-CN" sz="2000" i="0" dirty="0">
                <a:solidFill>
                  <a:srgbClr val="333399"/>
                </a:solidFill>
              </a:rPr>
              <a:t> : =1</a:t>
            </a:r>
            <a:r>
              <a:rPr lang="en-US" altLang="zh-CN" sz="2000" i="0" dirty="0">
                <a:solidFill>
                  <a:srgbClr val="333399"/>
                </a:solidFill>
                <a:sym typeface="Symbol" pitchFamily="18" charset="2"/>
              </a:rPr>
              <a:t>}</a:t>
            </a:r>
            <a:r>
              <a:rPr lang="en-US" altLang="zh-CN" sz="2000" b="1" i="0" dirty="0">
                <a:solidFill>
                  <a:srgbClr val="333399"/>
                </a:solidFill>
                <a:sym typeface="Symbol" pitchFamily="18" charset="2"/>
              </a:rPr>
              <a:t>  </a:t>
            </a:r>
            <a:r>
              <a:rPr lang="en-US" altLang="zh-CN" sz="2000" dirty="0">
                <a:solidFill>
                  <a:srgbClr val="333399"/>
                </a:solidFill>
                <a:sym typeface="Symbol" pitchFamily="18" charset="2"/>
              </a:rPr>
              <a:t>S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p</a:t>
            </a:r>
            <a:r>
              <a:rPr lang="en-US" altLang="zh-CN" sz="2000" dirty="0">
                <a:solidFill>
                  <a:srgbClr val="333399"/>
                </a:solidFill>
              </a:rPr>
              <a:t>rint(</a:t>
            </a:r>
            <a:r>
              <a:rPr lang="en-US" altLang="zh-CN" sz="2000" dirty="0" err="1">
                <a:solidFill>
                  <a:srgbClr val="333399"/>
                </a:solidFill>
                <a:sym typeface="Symbol" pitchFamily="18" charset="2"/>
              </a:rPr>
              <a:t>S</a:t>
            </a:r>
            <a:r>
              <a:rPr lang="en-US" altLang="zh-CN" sz="2000" b="1" i="0"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rPr>
              <a:t>)</a:t>
            </a:r>
            <a:r>
              <a:rPr lang="en-US" altLang="zh-CN" dirty="0">
                <a:solidFill>
                  <a:srgbClr val="333399"/>
                </a:solidFill>
              </a:rPr>
              <a:t> </a:t>
            </a:r>
            <a:r>
              <a:rPr lang="en-US" altLang="zh-CN" sz="2000" i="0" dirty="0">
                <a:solidFill>
                  <a:srgbClr val="333399"/>
                </a:solidFill>
                <a:sym typeface="Symbol" pitchFamily="18" charset="2"/>
              </a:rPr>
              <a:t>}</a:t>
            </a:r>
            <a:endParaRPr lang="en-US" altLang="zh-CN" sz="2000" i="0" baseline="-25000" dirty="0">
              <a:solidFill>
                <a:srgbClr val="333399"/>
              </a:solidFill>
              <a:sym typeface="Symbol" pitchFamily="18" charset="2"/>
            </a:endParaRPr>
          </a:p>
          <a:p>
            <a:pPr algn="l">
              <a:buClrTx/>
            </a:pPr>
            <a:endParaRPr lang="en-US" altLang="zh-CN" sz="1000" i="0" baseline="-25000" dirty="0">
              <a:solidFill>
                <a:srgbClr val="333399"/>
              </a:solidFill>
              <a:sym typeface="Symbol" pitchFamily="18" charset="2"/>
            </a:endParaRPr>
          </a:p>
          <a:p>
            <a:pPr algn="l">
              <a:buClrTx/>
            </a:pPr>
            <a:r>
              <a:rPr lang="en-US" altLang="zh-CN" sz="2000" dirty="0">
                <a:solidFill>
                  <a:srgbClr val="333399"/>
                </a:solidFill>
                <a:sym typeface="Symbol" pitchFamily="18" charset="2"/>
              </a:rPr>
              <a:t>S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i="0" dirty="0" err="1">
                <a:solidFill>
                  <a:srgbClr val="333399"/>
                </a:solidFill>
                <a:sym typeface="Symbol" pitchFamily="18" charset="2"/>
              </a:rPr>
              <a:t>.</a:t>
            </a:r>
            <a:r>
              <a:rPr lang="en-US" altLang="zh-CN" sz="2000" dirty="0" err="1">
                <a:solidFill>
                  <a:srgbClr val="333399"/>
                </a:solidFill>
              </a:rPr>
              <a:t>f</a:t>
            </a:r>
            <a:r>
              <a:rPr lang="en-US" altLang="zh-CN" sz="2000" i="0" dirty="0">
                <a:solidFill>
                  <a:srgbClr val="333399"/>
                </a:solidFill>
              </a:rPr>
              <a:t> : =</a:t>
            </a:r>
            <a:r>
              <a:rPr lang="en-US" altLang="zh-CN" sz="2000" dirty="0" err="1">
                <a:solidFill>
                  <a:srgbClr val="333399"/>
                </a:solidFill>
                <a:sym typeface="Symbol" pitchFamily="18" charset="2"/>
              </a:rPr>
              <a:t>S</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f</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B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S</a:t>
            </a:r>
            <a:r>
              <a:rPr lang="en-US" altLang="zh-CN" sz="2000" i="0" baseline="-25000" dirty="0">
                <a:solidFill>
                  <a:srgbClr val="333399"/>
                </a:solidFill>
                <a:sym typeface="Symbol" pitchFamily="18" charset="2"/>
              </a:rPr>
              <a:t>1</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f </a:t>
            </a:r>
            <a:r>
              <a:rPr lang="en-US" altLang="zh-CN" sz="2000" i="0" dirty="0">
                <a:solidFill>
                  <a:srgbClr val="333399"/>
                </a:solidFill>
              </a:rPr>
              <a:t>:= </a:t>
            </a:r>
            <a:r>
              <a:rPr lang="en-US" altLang="zh-CN" sz="2000" dirty="0" err="1">
                <a:solidFill>
                  <a:srgbClr val="333399"/>
                </a:solidFill>
                <a:sym typeface="Symbol" pitchFamily="18" charset="2"/>
              </a:rPr>
              <a:t>S</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f</a:t>
            </a:r>
            <a:r>
              <a:rPr lang="en-US" altLang="zh-CN" sz="2000" dirty="0">
                <a:solidFill>
                  <a:srgbClr val="333399"/>
                </a:solidFill>
                <a:sym typeface="Symbol" pitchFamily="18" charset="2"/>
              </a:rPr>
              <a:t> +1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S</a:t>
            </a:r>
            <a:r>
              <a:rPr lang="en-US" altLang="zh-CN" sz="2000" i="0" baseline="-25000" dirty="0">
                <a:solidFill>
                  <a:srgbClr val="333399"/>
                </a:solidFill>
                <a:sym typeface="Symbol" pitchFamily="18" charset="2"/>
              </a:rPr>
              <a:t>1 </a:t>
            </a:r>
            <a:r>
              <a:rPr lang="en-US" altLang="zh-CN" sz="2000" i="0" dirty="0">
                <a:solidFill>
                  <a:srgbClr val="333399"/>
                </a:solidFill>
                <a:sym typeface="Symbol" pitchFamily="18" charset="2"/>
              </a:rPr>
              <a:t>{</a:t>
            </a:r>
            <a:r>
              <a:rPr lang="en-US" altLang="zh-CN" sz="2000" dirty="0" err="1">
                <a:solidFill>
                  <a:srgbClr val="333399"/>
                </a:solidFill>
                <a:sym typeface="Symbol" pitchFamily="18" charset="2"/>
              </a:rPr>
              <a:t>S</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a:t>
            </a:r>
            <a:r>
              <a:rPr lang="en-US" altLang="zh-CN" sz="2000" dirty="0">
                <a:solidFill>
                  <a:srgbClr val="333399"/>
                </a:solidFill>
                <a:sym typeface="Symbol" pitchFamily="18" charset="2"/>
              </a:rPr>
              <a:t>S</a:t>
            </a:r>
            <a:r>
              <a:rPr lang="en-US" altLang="zh-CN" sz="2000" i="0" baseline="-25000" dirty="0">
                <a:solidFill>
                  <a:srgbClr val="333399"/>
                </a:solidFill>
                <a:sym typeface="Symbol" pitchFamily="18" charset="2"/>
              </a:rPr>
              <a:t>1</a:t>
            </a:r>
            <a:r>
              <a:rPr lang="en-US" altLang="zh-CN" sz="2000" b="1" i="0" dirty="0">
                <a:solidFill>
                  <a:srgbClr val="333399"/>
                </a:solidFill>
                <a:sym typeface="Symbol" pitchFamily="18" charset="2"/>
              </a:rPr>
              <a:t>.</a:t>
            </a:r>
            <a:r>
              <a:rPr lang="en-US" altLang="zh-CN" sz="2000" dirty="0">
                <a:solidFill>
                  <a:srgbClr val="333399"/>
                </a:solidFill>
                <a:sym typeface="Symbol" pitchFamily="18" charset="2"/>
              </a:rPr>
              <a:t>v</a:t>
            </a:r>
            <a:r>
              <a:rPr lang="en-US" altLang="zh-CN" sz="2000" i="0" dirty="0">
                <a:solidFill>
                  <a:srgbClr val="333399"/>
                </a:solidFill>
              </a:rPr>
              <a:t>+</a:t>
            </a:r>
            <a:r>
              <a:rPr lang="en-US" altLang="zh-CN" sz="2000" dirty="0">
                <a:solidFill>
                  <a:srgbClr val="333399"/>
                </a:solidFill>
                <a:sym typeface="Symbol" pitchFamily="18" charset="2"/>
              </a:rPr>
              <a:t>B</a:t>
            </a:r>
            <a:r>
              <a:rPr lang="en-US" altLang="zh-CN" sz="2000" b="1" i="0" dirty="0">
                <a:solidFill>
                  <a:srgbClr val="333399"/>
                </a:solidFill>
                <a:sym typeface="Symbol" pitchFamily="18" charset="2"/>
              </a:rPr>
              <a:t>.</a:t>
            </a:r>
            <a:r>
              <a:rPr lang="en-US" altLang="zh-CN" sz="2000" dirty="0">
                <a:solidFill>
                  <a:srgbClr val="333399"/>
                </a:solidFill>
                <a:sym typeface="Symbol" pitchFamily="18" charset="2"/>
              </a:rPr>
              <a:t>v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endParaRPr lang="en-US" altLang="zh-CN" sz="1000" baseline="-25000" dirty="0">
              <a:solidFill>
                <a:srgbClr val="333399"/>
              </a:solidFill>
              <a:sym typeface="Symbol" pitchFamily="18" charset="2"/>
            </a:endParaRPr>
          </a:p>
          <a:p>
            <a:pPr algn="l">
              <a:buClrTx/>
            </a:pPr>
            <a:endParaRPr lang="en-US" altLang="zh-CN" sz="1000" dirty="0">
              <a:solidFill>
                <a:srgbClr val="333399"/>
              </a:solidFill>
              <a:sym typeface="Symbol" pitchFamily="18" charset="2"/>
            </a:endParaRPr>
          </a:p>
          <a:p>
            <a:pPr algn="l">
              <a:buClrTx/>
            </a:pPr>
            <a:r>
              <a:rPr lang="en-US" altLang="zh-CN" sz="2000" dirty="0">
                <a:solidFill>
                  <a:srgbClr val="333399"/>
                </a:solidFill>
                <a:sym typeface="Symbol" pitchFamily="18" charset="2"/>
              </a:rPr>
              <a:t>S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  </a:t>
            </a: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S</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a:t>
            </a:r>
            <a:r>
              <a:rPr lang="en-US" altLang="zh-CN" sz="2000" dirty="0">
                <a:solidFill>
                  <a:srgbClr val="333399"/>
                </a:solidFill>
                <a:sym typeface="Symbol" pitchFamily="18" charset="2"/>
              </a:rPr>
              <a:t>0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p>
          <a:p>
            <a:pPr algn="l">
              <a:buClrTx/>
            </a:pPr>
            <a:endParaRPr kumimoji="0" lang="en-US" altLang="zh-CN" sz="1000" b="1" dirty="0">
              <a:solidFill>
                <a:srgbClr val="333399"/>
              </a:solidFill>
              <a:sym typeface="Symbol" pitchFamily="18" charset="2"/>
            </a:endParaRPr>
          </a:p>
          <a:p>
            <a:pPr algn="l">
              <a:buClrTx/>
            </a:pPr>
            <a:r>
              <a:rPr lang="en-US" altLang="zh-CN" sz="2000" dirty="0">
                <a:solidFill>
                  <a:srgbClr val="333399"/>
                </a:solidFill>
                <a:sym typeface="Symbol" pitchFamily="18" charset="2"/>
              </a:rPr>
              <a:t>B </a:t>
            </a:r>
            <a:r>
              <a:rPr lang="en-US" altLang="zh-CN" sz="2000" i="0" dirty="0">
                <a:solidFill>
                  <a:srgbClr val="333399"/>
                </a:solidFill>
                <a:ea typeface="华文行楷" pitchFamily="2" charset="-122"/>
                <a:sym typeface="Symbol" pitchFamily="18" charset="2"/>
              </a:rPr>
              <a:t> </a:t>
            </a:r>
            <a:r>
              <a:rPr lang="en-US" altLang="zh-CN" sz="2000" dirty="0">
                <a:solidFill>
                  <a:srgbClr val="333399"/>
                </a:solidFill>
                <a:ea typeface="华文行楷" pitchFamily="2" charset="-122"/>
                <a:sym typeface="Symbol" pitchFamily="18" charset="2"/>
              </a:rPr>
              <a:t>0  </a:t>
            </a: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0 </a:t>
            </a:r>
            <a:r>
              <a:rPr lang="en-US" altLang="zh-CN" sz="2000" i="0" dirty="0">
                <a:solidFill>
                  <a:srgbClr val="333399"/>
                </a:solidFill>
                <a:sym typeface="Symbol" pitchFamily="18" charset="2"/>
              </a:rPr>
              <a:t>}</a:t>
            </a:r>
            <a:endParaRPr lang="en-US" altLang="zh-CN" sz="2000" dirty="0">
              <a:solidFill>
                <a:srgbClr val="333399"/>
              </a:solidFill>
              <a:ea typeface="华文行楷" pitchFamily="2" charset="-122"/>
              <a:sym typeface="Symbol" pitchFamily="18" charset="2"/>
            </a:endParaRPr>
          </a:p>
          <a:p>
            <a:pPr algn="l">
              <a:buClrTx/>
            </a:pPr>
            <a:endParaRPr lang="en-US" altLang="zh-CN" sz="1000" u="sng" dirty="0">
              <a:solidFill>
                <a:srgbClr val="333399"/>
              </a:solidFill>
              <a:ea typeface="华文行楷" pitchFamily="2" charset="-122"/>
              <a:sym typeface="Symbol" pitchFamily="18" charset="2"/>
            </a:endParaRPr>
          </a:p>
          <a:p>
            <a:pPr algn="l">
              <a:buClrTx/>
            </a:pPr>
            <a:r>
              <a:rPr lang="en-US" altLang="zh-CN" sz="2000" dirty="0">
                <a:solidFill>
                  <a:srgbClr val="333399"/>
                </a:solidFill>
                <a:sym typeface="Symbol" pitchFamily="18" charset="2"/>
              </a:rPr>
              <a:t>B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1  </a:t>
            </a: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2</a:t>
            </a:r>
            <a:r>
              <a:rPr lang="en-US" altLang="zh-CN" sz="2000" i="0" baseline="30000" dirty="0">
                <a:solidFill>
                  <a:srgbClr val="333399"/>
                </a:solidFill>
              </a:rPr>
              <a:t>-</a:t>
            </a:r>
            <a:r>
              <a:rPr lang="en-US" altLang="zh-CN" sz="2000" baseline="30000" dirty="0">
                <a:solidFill>
                  <a:srgbClr val="333399"/>
                </a:solidFill>
                <a:sym typeface="Symbol" pitchFamily="18" charset="2"/>
              </a:rPr>
              <a:t>B</a:t>
            </a:r>
            <a:r>
              <a:rPr lang="en-US" altLang="zh-CN" sz="2000" b="1" i="0" baseline="30000" dirty="0">
                <a:solidFill>
                  <a:srgbClr val="333399"/>
                </a:solidFill>
                <a:sym typeface="Symbol" pitchFamily="18" charset="2"/>
              </a:rPr>
              <a:t>.</a:t>
            </a:r>
            <a:r>
              <a:rPr lang="en-US" altLang="zh-CN" sz="2000" baseline="30000" dirty="0">
                <a:solidFill>
                  <a:srgbClr val="333399"/>
                </a:solidFill>
              </a:rPr>
              <a:t>f</a:t>
            </a:r>
            <a:r>
              <a:rPr lang="en-US" altLang="zh-CN" sz="2000" i="0" dirty="0">
                <a:solidFill>
                  <a:srgbClr val="333399"/>
                </a:solidFill>
              </a:rPr>
              <a:t> </a:t>
            </a:r>
            <a:r>
              <a:rPr lang="en-US" altLang="zh-CN" sz="2000" i="0" dirty="0">
                <a:solidFill>
                  <a:srgbClr val="333399"/>
                </a:solidFill>
                <a:sym typeface="Symbol" pitchFamily="18" charset="2"/>
              </a:rPr>
              <a:t>}</a:t>
            </a:r>
          </a:p>
        </p:txBody>
      </p:sp>
      <p:sp>
        <p:nvSpPr>
          <p:cNvPr id="41992" name="Rectangle 33"/>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3"/>
          <p:cNvSpPr txBox="1">
            <a:spLocks noChangeArrowheads="1"/>
          </p:cNvSpPr>
          <p:nvPr/>
        </p:nvSpPr>
        <p:spPr bwMode="auto">
          <a:xfrm>
            <a:off x="768350" y="1295400"/>
            <a:ext cx="7842250" cy="38465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3200" b="1" i="0" dirty="0">
                <a:latin typeface="楷体_GB2312" pitchFamily="49" charset="-122"/>
              </a:rPr>
              <a:t>基于翻译模式的语义计算</a:t>
            </a:r>
          </a:p>
          <a:p>
            <a:pPr algn="l">
              <a:buClrTx/>
            </a:pPr>
            <a:endParaRPr lang="zh-CN" altLang="en-US" sz="1000" b="1" i="0" dirty="0">
              <a:latin typeface="楷体_GB2312" pitchFamily="49" charset="-122"/>
            </a:endParaRPr>
          </a:p>
          <a:p>
            <a:pPr lvl="1" algn="l">
              <a:buClrTx/>
              <a:buFont typeface="Symbol" pitchFamily="18" charset="2"/>
              <a:buChar char="-"/>
            </a:pPr>
            <a:r>
              <a:rPr lang="zh-CN" altLang="en-US" sz="2800" b="1" i="0" dirty="0"/>
              <a:t>  </a:t>
            </a:r>
            <a:r>
              <a:rPr lang="zh-CN" altLang="en-US" sz="2800" b="1" i="0" dirty="0">
                <a:solidFill>
                  <a:srgbClr val="333399"/>
                </a:solidFill>
              </a:rPr>
              <a:t>仅考虑</a:t>
            </a:r>
            <a:r>
              <a:rPr lang="zh-CN" altLang="en-US" sz="2800" b="1" i="0" dirty="0">
                <a:latin typeface="Times New Roman" pitchFamily="18" charset="0"/>
              </a:rPr>
              <a:t>单遍的方法 </a:t>
            </a:r>
            <a:endParaRPr lang="zh-CN" altLang="en-US" sz="2800" b="1" i="0" dirty="0">
              <a:solidFill>
                <a:srgbClr val="333399"/>
              </a:solidFill>
              <a:latin typeface="Times New Roman" pitchFamily="18" charset="0"/>
            </a:endParaRPr>
          </a:p>
          <a:p>
            <a:pPr lvl="1" algn="l">
              <a:buFont typeface="Symbol" pitchFamily="18" charset="2"/>
              <a:buNone/>
            </a:pPr>
            <a:endParaRPr lang="zh-CN" altLang="en-US" sz="1000" b="1" i="0" dirty="0">
              <a:solidFill>
                <a:srgbClr val="333399"/>
              </a:solidFill>
              <a:latin typeface="Times New Roman" pitchFamily="18" charset="0"/>
            </a:endParaRPr>
          </a:p>
          <a:p>
            <a:pPr marL="1257300" lvl="2" indent="-342900" algn="l">
              <a:buClrTx/>
              <a:buFont typeface="Wingdings" pitchFamily="2" charset="2"/>
              <a:buChar char="u"/>
            </a:pPr>
            <a:r>
              <a:rPr lang="zh-CN" altLang="en-US" b="1" i="0" dirty="0"/>
              <a:t> </a:t>
            </a:r>
            <a:r>
              <a:rPr lang="zh-CN" altLang="en-US" b="1" i="0" dirty="0">
                <a:solidFill>
                  <a:srgbClr val="333399"/>
                </a:solidFill>
              </a:rPr>
              <a:t>自上而下的语义计算</a:t>
            </a:r>
          </a:p>
          <a:p>
            <a:pPr lvl="2" algn="l">
              <a:buClrTx/>
              <a:buFontTx/>
              <a:buNone/>
            </a:pPr>
            <a:endParaRPr lang="zh-CN" altLang="en-US" sz="1000" b="1" i="0" dirty="0">
              <a:solidFill>
                <a:srgbClr val="333399"/>
              </a:solidFill>
            </a:endParaRPr>
          </a:p>
          <a:p>
            <a:pPr marL="2171700" lvl="4" indent="-342900" algn="l">
              <a:buClrTx/>
              <a:buFont typeface="Wingdings" pitchFamily="2" charset="2"/>
              <a:buChar char="ü"/>
            </a:pPr>
            <a:r>
              <a:rPr lang="zh-CN" altLang="en-US" b="1" i="0" dirty="0">
                <a:solidFill>
                  <a:srgbClr val="333399"/>
                </a:solidFill>
              </a:rPr>
              <a:t>  </a:t>
            </a:r>
            <a:r>
              <a:rPr lang="zh-CN" altLang="en-US" sz="2000" b="1" i="0" dirty="0">
                <a:solidFill>
                  <a:srgbClr val="333399"/>
                </a:solidFill>
              </a:rPr>
              <a:t>借助于自上而下的预测分析技术</a:t>
            </a:r>
          </a:p>
          <a:p>
            <a:pPr lvl="2" algn="l">
              <a:buClrTx/>
              <a:buFontTx/>
              <a:buNone/>
            </a:pPr>
            <a:endParaRPr lang="zh-CN" altLang="en-US" sz="1000" b="1" i="0" dirty="0">
              <a:solidFill>
                <a:srgbClr val="333399"/>
              </a:solidFill>
            </a:endParaRPr>
          </a:p>
          <a:p>
            <a:pPr marL="1257300" lvl="2" indent="-342900" algn="l">
              <a:buClrTx/>
              <a:buFont typeface="Wingdings" pitchFamily="2" charset="2"/>
              <a:buChar char="u"/>
            </a:pPr>
            <a:r>
              <a:rPr lang="zh-CN" altLang="en-US" b="1" i="0" dirty="0"/>
              <a:t> </a:t>
            </a:r>
            <a:r>
              <a:rPr lang="zh-CN" altLang="en-US" b="1" i="0" dirty="0">
                <a:solidFill>
                  <a:srgbClr val="333399"/>
                </a:solidFill>
              </a:rPr>
              <a:t>自下而上的语义计算</a:t>
            </a:r>
          </a:p>
          <a:p>
            <a:pPr lvl="2" algn="l">
              <a:buClrTx/>
              <a:buFontTx/>
              <a:buNone/>
            </a:pPr>
            <a:r>
              <a:rPr lang="zh-CN" altLang="en-US" sz="1000" b="1" i="0" dirty="0">
                <a:solidFill>
                  <a:srgbClr val="333399"/>
                </a:solidFill>
              </a:rPr>
              <a:t> </a:t>
            </a:r>
          </a:p>
          <a:p>
            <a:pPr marL="2171700" lvl="4" indent="-342900" algn="l">
              <a:buClrTx/>
              <a:buFont typeface="Wingdings" pitchFamily="2" charset="2"/>
              <a:buChar char="ü"/>
            </a:pPr>
            <a:r>
              <a:rPr lang="zh-CN" altLang="en-US" b="1" i="0" dirty="0">
                <a:solidFill>
                  <a:srgbClr val="333399"/>
                </a:solidFill>
              </a:rPr>
              <a:t> </a:t>
            </a:r>
            <a:r>
              <a:rPr lang="zh-CN" altLang="en-US" sz="2000" b="1" i="0" dirty="0">
                <a:solidFill>
                  <a:srgbClr val="333399"/>
                </a:solidFill>
              </a:rPr>
              <a:t> 借助于自下而上的移进</a:t>
            </a:r>
            <a:r>
              <a:rPr lang="zh-CN" altLang="en-US" sz="2000" b="1" i="0" dirty="0">
                <a:solidFill>
                  <a:srgbClr val="333399"/>
                </a:solidFill>
                <a:sym typeface="Symbol" pitchFamily="18" charset="2"/>
              </a:rPr>
              <a:t></a:t>
            </a:r>
            <a:r>
              <a:rPr lang="zh-CN" altLang="en-US" sz="2000" b="1" i="0" dirty="0">
                <a:solidFill>
                  <a:srgbClr val="333399"/>
                </a:solidFill>
              </a:rPr>
              <a:t>归约分析技术</a:t>
            </a:r>
          </a:p>
          <a:p>
            <a:pPr lvl="2" algn="l">
              <a:buClrTx/>
              <a:buFontTx/>
              <a:buNone/>
            </a:pPr>
            <a:endParaRPr lang="zh-CN" altLang="en-US" sz="1000" b="1" i="0" dirty="0">
              <a:solidFill>
                <a:srgbClr val="333399"/>
              </a:solidFill>
            </a:endParaRPr>
          </a:p>
          <a:p>
            <a:pPr lvl="1" algn="l">
              <a:buClrTx/>
              <a:buFont typeface="Symbol" pitchFamily="18" charset="2"/>
              <a:buChar char="-"/>
            </a:pPr>
            <a:r>
              <a:rPr lang="zh-CN" altLang="en-US" sz="2800" b="1" i="0" dirty="0"/>
              <a:t>  </a:t>
            </a:r>
            <a:r>
              <a:rPr lang="zh-CN" altLang="en-US" sz="2800" b="1" i="0" dirty="0">
                <a:solidFill>
                  <a:srgbClr val="333399"/>
                </a:solidFill>
              </a:rPr>
              <a:t>仅考虑上述</a:t>
            </a:r>
            <a:r>
              <a:rPr lang="zh-CN" altLang="en-US" sz="2800" b="1" i="0" dirty="0">
                <a:solidFill>
                  <a:srgbClr val="333399"/>
                </a:solidFill>
                <a:latin typeface="Times New Roman" pitchFamily="18" charset="0"/>
              </a:rPr>
              <a:t>受限的翻译模式，</a:t>
            </a:r>
          </a:p>
        </p:txBody>
      </p:sp>
      <p:sp>
        <p:nvSpPr>
          <p:cNvPr id="43011" name="AutoShape 1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3012" name="AutoShape 1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3013" name="AutoShape 1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3014" name="AutoShape 1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3015" name="Rectangle 19"/>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3"/>
          <p:cNvSpPr txBox="1">
            <a:spLocks noChangeArrowheads="1"/>
          </p:cNvSpPr>
          <p:nvPr/>
        </p:nvSpPr>
        <p:spPr bwMode="auto">
          <a:xfrm>
            <a:off x="768350" y="1295400"/>
            <a:ext cx="8268146" cy="4247317"/>
          </a:xfrm>
          <a:prstGeom prst="rect">
            <a:avLst/>
          </a:prstGeom>
          <a:noFill/>
          <a:ln w="9525">
            <a:noFill/>
            <a:miter lim="800000"/>
            <a:headEnd/>
            <a:tailEnd/>
          </a:ln>
        </p:spPr>
        <p:txBody>
          <a:bodyPr wrap="square">
            <a:spAutoFit/>
          </a:bodyPr>
          <a:lstStyle/>
          <a:p>
            <a:pPr algn="l">
              <a:buClrTx/>
              <a:buFont typeface="Wingdings" pitchFamily="2" charset="2"/>
              <a:buChar char="²"/>
            </a:pPr>
            <a:r>
              <a:rPr lang="en-US" altLang="zh-CN" sz="3200" b="1" i="0" dirty="0">
                <a:latin typeface="楷体_GB2312" pitchFamily="49" charset="-122"/>
              </a:rPr>
              <a:t> </a:t>
            </a:r>
            <a:r>
              <a:rPr lang="zh-CN" altLang="en-US" sz="2800" b="1" i="0" dirty="0">
                <a:latin typeface="楷体_GB2312" pitchFamily="49" charset="-122"/>
              </a:rPr>
              <a:t>基于翻译模式的</a:t>
            </a:r>
            <a:r>
              <a:rPr lang="zh-CN" altLang="en-US" sz="2800" b="1" i="0" dirty="0"/>
              <a:t>自上而下</a:t>
            </a:r>
            <a:r>
              <a:rPr lang="zh-CN" altLang="en-US" sz="2800" b="1" i="0" dirty="0">
                <a:latin typeface="楷体_GB2312" pitchFamily="49" charset="-122"/>
              </a:rPr>
              <a:t>语义计算</a:t>
            </a:r>
          </a:p>
          <a:p>
            <a:pPr algn="l">
              <a:buClrTx/>
            </a:pPr>
            <a:endParaRPr lang="zh-CN" altLang="en-US" sz="1000" b="1" i="0" dirty="0">
              <a:latin typeface="楷体_GB2312" pitchFamily="49" charset="-122"/>
            </a:endParaRPr>
          </a:p>
          <a:p>
            <a:pPr lvl="1" algn="l">
              <a:buClrTx/>
              <a:buFont typeface="Symbol" pitchFamily="18" charset="2"/>
              <a:buChar char="-"/>
            </a:pPr>
            <a:r>
              <a:rPr lang="zh-CN" altLang="en-US" sz="2800" b="1" i="0" dirty="0"/>
              <a:t>  </a:t>
            </a:r>
            <a:r>
              <a:rPr lang="zh-CN" altLang="en-US" b="1" i="0" dirty="0">
                <a:solidFill>
                  <a:srgbClr val="333399"/>
                </a:solidFill>
                <a:latin typeface="Times New Roman" pitchFamily="18" charset="0"/>
              </a:rPr>
              <a:t>对适合于自上而下预测技术的翻译模式，语法制导</a:t>
            </a:r>
          </a:p>
          <a:p>
            <a:pPr lvl="1" algn="l">
              <a:buClrTx/>
              <a:buFont typeface="Symbol" pitchFamily="18" charset="2"/>
              <a:buNone/>
            </a:pPr>
            <a:r>
              <a:rPr lang="zh-CN" altLang="en-US" b="1" i="0" dirty="0">
                <a:solidFill>
                  <a:srgbClr val="333399"/>
                </a:solidFill>
                <a:latin typeface="Times New Roman" pitchFamily="18" charset="0"/>
              </a:rPr>
              <a:t>     的语义计算程序可以如下思路构造</a:t>
            </a:r>
            <a:r>
              <a:rPr lang="zh-CN" altLang="en-US" sz="2800" b="1" i="0" dirty="0">
                <a:solidFill>
                  <a:srgbClr val="333399"/>
                </a:solidFill>
                <a:latin typeface="Times New Roman" pitchFamily="18" charset="0"/>
              </a:rPr>
              <a:t>  </a:t>
            </a:r>
          </a:p>
          <a:p>
            <a:pPr lvl="1" algn="l">
              <a:buFont typeface="Symbol" pitchFamily="18" charset="2"/>
              <a:buNone/>
            </a:pPr>
            <a:endParaRPr lang="zh-CN" altLang="en-US" sz="1000" b="1" i="0" dirty="0">
              <a:solidFill>
                <a:srgbClr val="333399"/>
              </a:solidFill>
              <a:latin typeface="Times New Roman" pitchFamily="18" charset="0"/>
            </a:endParaRPr>
          </a:p>
          <a:p>
            <a:pPr lvl="2" algn="l">
              <a:buClrTx/>
              <a:buFontTx/>
              <a:buChar char="•"/>
            </a:pPr>
            <a:r>
              <a:rPr lang="zh-CN" altLang="en-US" b="1" i="0" dirty="0"/>
              <a:t>  </a:t>
            </a:r>
            <a:r>
              <a:rPr lang="zh-CN" altLang="en-US" b="1" i="0" dirty="0">
                <a:solidFill>
                  <a:srgbClr val="333399"/>
                </a:solidFill>
              </a:rPr>
              <a:t>对每个非终结符 </a:t>
            </a:r>
            <a:r>
              <a:rPr lang="en-US" altLang="zh-CN" b="1" i="0" dirty="0">
                <a:solidFill>
                  <a:srgbClr val="333399"/>
                </a:solidFill>
                <a:ea typeface="宋体" pitchFamily="2" charset="-122"/>
                <a:cs typeface="Times New Roman" pitchFamily="18" charset="0"/>
              </a:rPr>
              <a:t>A</a:t>
            </a:r>
            <a:r>
              <a:rPr lang="zh-CN" altLang="en-US" b="1" i="0" dirty="0">
                <a:solidFill>
                  <a:srgbClr val="333399"/>
                </a:solidFill>
              </a:rPr>
              <a:t>，构造一个函数</a:t>
            </a:r>
            <a:endParaRPr lang="en-US" altLang="zh-CN" b="1" i="0" dirty="0">
              <a:solidFill>
                <a:srgbClr val="333399"/>
              </a:solidFill>
            </a:endParaRPr>
          </a:p>
          <a:p>
            <a:pPr marL="1714500" lvl="3" indent="-342900" algn="l">
              <a:buClrTx/>
              <a:buFont typeface="Wingdings" pitchFamily="2" charset="2"/>
              <a:buChar char="ü"/>
            </a:pPr>
            <a:r>
              <a:rPr lang="zh-CN" altLang="en-US" sz="2000" b="1" i="0" dirty="0">
                <a:solidFill>
                  <a:srgbClr val="333399"/>
                </a:solidFill>
              </a:rPr>
              <a:t> </a:t>
            </a:r>
            <a:r>
              <a:rPr lang="en-US" altLang="zh-CN" sz="2000" b="1" i="0" dirty="0">
                <a:solidFill>
                  <a:srgbClr val="333399"/>
                </a:solidFill>
                <a:ea typeface="宋体" pitchFamily="2" charset="-122"/>
              </a:rPr>
              <a:t>A </a:t>
            </a:r>
            <a:r>
              <a:rPr lang="zh-CN" altLang="en-US" sz="2000" b="1" i="0" dirty="0">
                <a:solidFill>
                  <a:srgbClr val="333399"/>
                </a:solidFill>
              </a:rPr>
              <a:t>的</a:t>
            </a:r>
            <a:r>
              <a:rPr lang="zh-CN" altLang="en-US" sz="2000" b="1" i="0" dirty="0"/>
              <a:t>每个继承属性为形参</a:t>
            </a:r>
            <a:endParaRPr lang="en-US" altLang="zh-CN" sz="2000" b="1" i="0" dirty="0">
              <a:solidFill>
                <a:srgbClr val="333399"/>
              </a:solidFill>
            </a:endParaRPr>
          </a:p>
          <a:p>
            <a:pPr marL="1714500" lvl="3" indent="-342900" algn="l">
              <a:buClrTx/>
              <a:buFont typeface="Wingdings" pitchFamily="2" charset="2"/>
              <a:buChar char="ü"/>
            </a:pPr>
            <a:r>
              <a:rPr lang="en-US" altLang="zh-CN" sz="2000" b="1" i="0" dirty="0">
                <a:solidFill>
                  <a:srgbClr val="333399"/>
                </a:solidFill>
                <a:ea typeface="宋体" pitchFamily="2" charset="-122"/>
              </a:rPr>
              <a:t> A </a:t>
            </a:r>
            <a:r>
              <a:rPr lang="zh-CN" altLang="en-US" sz="2000" b="1" i="0" dirty="0">
                <a:solidFill>
                  <a:srgbClr val="333399"/>
                </a:solidFill>
              </a:rPr>
              <a:t>的</a:t>
            </a:r>
            <a:r>
              <a:rPr lang="zh-CN" altLang="en-US" sz="2000" b="1" i="0" dirty="0"/>
              <a:t>综合属性为返回值</a:t>
            </a:r>
            <a:r>
              <a:rPr lang="zh-CN" altLang="en-US" sz="1600" b="1" i="0" dirty="0">
                <a:solidFill>
                  <a:srgbClr val="333399"/>
                </a:solidFill>
              </a:rPr>
              <a:t>（若有多个综合属性，可返回记录类型值） </a:t>
            </a:r>
            <a:endParaRPr lang="en-US" altLang="zh-CN" sz="1600" b="1" i="0" dirty="0">
              <a:solidFill>
                <a:srgbClr val="333399"/>
              </a:solidFill>
            </a:endParaRPr>
          </a:p>
          <a:p>
            <a:pPr marL="1714500" lvl="3" indent="-342900" algn="l">
              <a:buClrTx/>
              <a:buFont typeface="Wingdings" pitchFamily="2" charset="2"/>
              <a:buChar char="ü"/>
            </a:pPr>
            <a:r>
              <a:rPr lang="zh-CN" altLang="en-US" sz="2000" b="1" i="0" dirty="0">
                <a:solidFill>
                  <a:srgbClr val="333399"/>
                </a:solidFill>
              </a:rPr>
              <a:t>如同预测分析程序的构造，该函数代码的流程是根据当前的输入符号来决定调用哪个产生式。</a:t>
            </a:r>
          </a:p>
          <a:p>
            <a:pPr lvl="2" algn="l">
              <a:buClrTx/>
              <a:buFontTx/>
              <a:buNone/>
            </a:pPr>
            <a:endParaRPr lang="zh-CN" altLang="en-US" sz="1000" b="1" i="0" dirty="0">
              <a:solidFill>
                <a:srgbClr val="333399"/>
              </a:solidFill>
            </a:endParaRPr>
          </a:p>
          <a:p>
            <a:pPr lvl="2" algn="l">
              <a:buClrTx/>
              <a:buFontTx/>
              <a:buChar char="•"/>
            </a:pPr>
            <a:r>
              <a:rPr lang="zh-CN" altLang="en-US" b="1" i="0" dirty="0"/>
              <a:t>  </a:t>
            </a:r>
            <a:r>
              <a:rPr lang="zh-CN" altLang="en-US" b="1" i="0" dirty="0">
                <a:solidFill>
                  <a:srgbClr val="333399"/>
                </a:solidFill>
              </a:rPr>
              <a:t>与每个产生式相关的代码根据其右端的结构来构</a:t>
            </a:r>
          </a:p>
          <a:p>
            <a:pPr lvl="2" algn="l">
              <a:buClrTx/>
              <a:buFontTx/>
              <a:buNone/>
            </a:pPr>
            <a:r>
              <a:rPr lang="zh-CN" altLang="en-US" b="1" i="0" dirty="0">
                <a:solidFill>
                  <a:srgbClr val="333399"/>
                </a:solidFill>
              </a:rPr>
              <a:t>   造（见下页）</a:t>
            </a:r>
          </a:p>
        </p:txBody>
      </p:sp>
      <p:sp>
        <p:nvSpPr>
          <p:cNvPr id="44035" name="AutoShape 1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4036" name="AutoShape 1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4037" name="AutoShape 1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4038" name="AutoShape 1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4039" name="Rectangle 18"/>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1"/>
          <p:cNvSpPr txBox="1">
            <a:spLocks noChangeArrowheads="1"/>
          </p:cNvSpPr>
          <p:nvPr/>
        </p:nvSpPr>
        <p:spPr bwMode="auto">
          <a:xfrm>
            <a:off x="768350" y="1327150"/>
            <a:ext cx="7918450" cy="5149850"/>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2800" b="1" i="0" dirty="0">
                <a:latin typeface="楷体_GB2312" pitchFamily="49" charset="-122"/>
              </a:rPr>
              <a:t>基于翻译模式的</a:t>
            </a:r>
            <a:r>
              <a:rPr lang="zh-CN" altLang="en-US" sz="2800" b="1" i="0" dirty="0"/>
              <a:t>自上而下</a:t>
            </a:r>
            <a:r>
              <a:rPr lang="zh-CN" altLang="en-US" sz="2800" b="1" i="0" dirty="0">
                <a:latin typeface="楷体_GB2312" pitchFamily="49" charset="-122"/>
              </a:rPr>
              <a:t>语义计算</a:t>
            </a:r>
          </a:p>
          <a:p>
            <a:pPr algn="l">
              <a:buClrTx/>
            </a:pPr>
            <a:endParaRPr lang="zh-CN" altLang="en-US" sz="1000" b="1" i="0" dirty="0">
              <a:latin typeface="楷体_GB2312" pitchFamily="49" charset="-122"/>
            </a:endParaRPr>
          </a:p>
          <a:p>
            <a:pPr lvl="1" algn="l">
              <a:buClrTx/>
              <a:buFont typeface="Symbol" pitchFamily="18" charset="2"/>
              <a:buChar char="-"/>
            </a:pPr>
            <a:r>
              <a:rPr lang="zh-CN" altLang="en-US" sz="2800" b="1" i="0" dirty="0"/>
              <a:t>  </a:t>
            </a:r>
            <a:r>
              <a:rPr lang="zh-CN" altLang="en-US" b="1" i="0" dirty="0">
                <a:solidFill>
                  <a:srgbClr val="333399"/>
                </a:solidFill>
                <a:latin typeface="Times New Roman" pitchFamily="18" charset="0"/>
              </a:rPr>
              <a:t>语法制导的语义计算程序的构造中，</a:t>
            </a:r>
            <a:r>
              <a:rPr lang="zh-CN" altLang="en-US" b="1" i="0" dirty="0">
                <a:solidFill>
                  <a:srgbClr val="333399"/>
                </a:solidFill>
              </a:rPr>
              <a:t>与每个产生式</a:t>
            </a:r>
          </a:p>
          <a:p>
            <a:pPr lvl="1" algn="l">
              <a:buClrTx/>
              <a:buFont typeface="Symbol" pitchFamily="18" charset="2"/>
              <a:buNone/>
            </a:pPr>
            <a:r>
              <a:rPr kumimoji="0" lang="zh-CN" altLang="en-US" b="1" i="0" dirty="0">
                <a:solidFill>
                  <a:srgbClr val="333399"/>
                </a:solidFill>
              </a:rPr>
              <a:t>    相</a:t>
            </a:r>
            <a:r>
              <a:rPr lang="zh-CN" altLang="en-US" b="1" i="0" dirty="0">
                <a:solidFill>
                  <a:srgbClr val="333399"/>
                </a:solidFill>
              </a:rPr>
              <a:t>关的代码根据产生式右端的终结符，非</a:t>
            </a:r>
          </a:p>
          <a:p>
            <a:pPr lvl="1" algn="l">
              <a:buClrTx/>
              <a:buFont typeface="Symbol" pitchFamily="18" charset="2"/>
              <a:buNone/>
            </a:pPr>
            <a:r>
              <a:rPr lang="zh-CN" altLang="en-US" b="1" i="0" dirty="0">
                <a:solidFill>
                  <a:srgbClr val="333399"/>
                </a:solidFill>
              </a:rPr>
              <a:t>    终结符，和语义规则集（语义动作），依从左到右</a:t>
            </a:r>
          </a:p>
          <a:p>
            <a:pPr lvl="1" algn="l">
              <a:buClrTx/>
              <a:buFont typeface="Symbol" pitchFamily="18" charset="2"/>
              <a:buNone/>
            </a:pPr>
            <a:r>
              <a:rPr lang="zh-CN" altLang="en-US" b="1" i="0" dirty="0">
                <a:solidFill>
                  <a:srgbClr val="333399"/>
                </a:solidFill>
              </a:rPr>
              <a:t>    的次序完成下列工作：</a:t>
            </a:r>
            <a:endParaRPr lang="zh-CN" altLang="en-US" b="1" i="0" dirty="0">
              <a:solidFill>
                <a:srgbClr val="333399"/>
              </a:solidFill>
              <a:latin typeface="Times New Roman" pitchFamily="18" charset="0"/>
            </a:endParaRPr>
          </a:p>
          <a:p>
            <a:pPr lvl="1" algn="l">
              <a:buFont typeface="Symbol" pitchFamily="18" charset="2"/>
              <a:buNone/>
            </a:pPr>
            <a:endParaRPr lang="zh-CN" altLang="en-US" sz="1000" b="1" i="0" dirty="0">
              <a:solidFill>
                <a:srgbClr val="333399"/>
              </a:solidFill>
              <a:latin typeface="Times New Roman" pitchFamily="18" charset="0"/>
            </a:endParaRPr>
          </a:p>
          <a:p>
            <a:pPr lvl="2" algn="l">
              <a:buClrTx/>
              <a:buFontTx/>
              <a:buChar char="•"/>
            </a:pPr>
            <a:r>
              <a:rPr lang="zh-CN" altLang="en-US" sz="2000" b="1" i="0" dirty="0"/>
              <a:t> </a:t>
            </a:r>
            <a:r>
              <a:rPr lang="zh-CN" altLang="en-US" sz="2000" b="1" i="0" dirty="0">
                <a:solidFill>
                  <a:srgbClr val="333399"/>
                </a:solidFill>
              </a:rPr>
              <a:t>对终结符 </a:t>
            </a:r>
            <a:r>
              <a:rPr lang="en-US" altLang="zh-CN" sz="2000" b="1" i="0" dirty="0">
                <a:solidFill>
                  <a:srgbClr val="333399"/>
                </a:solidFill>
                <a:ea typeface="宋体" pitchFamily="2" charset="-122"/>
                <a:cs typeface="Times New Roman" pitchFamily="18" charset="0"/>
              </a:rPr>
              <a:t>X</a:t>
            </a:r>
            <a:r>
              <a:rPr lang="zh-CN" altLang="en-US" sz="2000" b="1" i="0" dirty="0">
                <a:solidFill>
                  <a:srgbClr val="333399"/>
                </a:solidFill>
              </a:rPr>
              <a:t>，保存其综合属性</a:t>
            </a:r>
            <a:r>
              <a:rPr lang="en-US" altLang="zh-CN" sz="2000" b="1" i="0" dirty="0">
                <a:solidFill>
                  <a:srgbClr val="333399"/>
                </a:solidFill>
                <a:ea typeface="宋体" pitchFamily="2" charset="-122"/>
              </a:rPr>
              <a:t>x</a:t>
            </a:r>
            <a:r>
              <a:rPr lang="zh-CN" altLang="en-US" sz="2000" b="1" i="0" dirty="0">
                <a:solidFill>
                  <a:srgbClr val="333399"/>
                </a:solidFill>
              </a:rPr>
              <a:t>的值至专为 </a:t>
            </a:r>
            <a:r>
              <a:rPr lang="en-US" altLang="zh-CN" sz="2000" b="1" i="0" dirty="0" err="1">
                <a:solidFill>
                  <a:srgbClr val="333399"/>
                </a:solidFill>
                <a:ea typeface="宋体" pitchFamily="2" charset="-122"/>
              </a:rPr>
              <a:t>X.x</a:t>
            </a:r>
            <a:r>
              <a:rPr lang="en-US" altLang="zh-CN" sz="2000" b="1" i="0" dirty="0">
                <a:solidFill>
                  <a:srgbClr val="333399"/>
                </a:solidFill>
                <a:ea typeface="宋体" pitchFamily="2" charset="-122"/>
              </a:rPr>
              <a:t> </a:t>
            </a:r>
            <a:r>
              <a:rPr lang="zh-CN" altLang="en-US" sz="2000" b="1" i="0" dirty="0">
                <a:solidFill>
                  <a:srgbClr val="333399"/>
                </a:solidFill>
              </a:rPr>
              <a:t>而声明的变</a:t>
            </a:r>
          </a:p>
          <a:p>
            <a:pPr lvl="2" algn="l">
              <a:buClrTx/>
              <a:buFontTx/>
              <a:buNone/>
            </a:pPr>
            <a:r>
              <a:rPr lang="zh-CN" altLang="en-US" sz="2000" b="1" i="0" dirty="0">
                <a:solidFill>
                  <a:srgbClr val="333399"/>
                </a:solidFill>
              </a:rPr>
              <a:t>  量；然后调用匹配终结符（</a:t>
            </a:r>
            <a:r>
              <a:rPr lang="en-US" altLang="zh-CN" sz="2000" b="1" i="0" dirty="0" err="1">
                <a:solidFill>
                  <a:srgbClr val="333399"/>
                </a:solidFill>
                <a:ea typeface="宋体" pitchFamily="2" charset="-122"/>
              </a:rPr>
              <a:t>match_token</a:t>
            </a:r>
            <a:r>
              <a:rPr lang="zh-CN" altLang="en-US" sz="2000" b="1" i="0" dirty="0">
                <a:solidFill>
                  <a:srgbClr val="333399"/>
                </a:solidFill>
              </a:rPr>
              <a:t>） 和取下一输入</a:t>
            </a:r>
          </a:p>
          <a:p>
            <a:pPr lvl="2" algn="l">
              <a:buClrTx/>
              <a:buFontTx/>
              <a:buNone/>
            </a:pPr>
            <a:r>
              <a:rPr lang="zh-CN" altLang="en-US" sz="2000" b="1" i="0" dirty="0">
                <a:solidFill>
                  <a:srgbClr val="333399"/>
                </a:solidFill>
              </a:rPr>
              <a:t>  符号（</a:t>
            </a:r>
            <a:r>
              <a:rPr lang="en-US" altLang="zh-CN" sz="2000" b="1" i="0" dirty="0" err="1">
                <a:solidFill>
                  <a:srgbClr val="333399"/>
                </a:solidFill>
                <a:ea typeface="宋体" pitchFamily="2" charset="-122"/>
              </a:rPr>
              <a:t>next_token</a:t>
            </a:r>
            <a:r>
              <a:rPr lang="zh-CN" altLang="en-US" sz="2000" b="1" i="0" dirty="0">
                <a:solidFill>
                  <a:srgbClr val="333399"/>
                </a:solidFill>
              </a:rPr>
              <a:t>）的函数；  </a:t>
            </a:r>
          </a:p>
          <a:p>
            <a:pPr lvl="2" algn="l">
              <a:buClrTx/>
              <a:buFontTx/>
              <a:buNone/>
            </a:pPr>
            <a:endParaRPr lang="zh-CN" altLang="en-US" sz="1000" b="1" i="0" dirty="0">
              <a:solidFill>
                <a:srgbClr val="333399"/>
              </a:solidFill>
            </a:endParaRPr>
          </a:p>
          <a:p>
            <a:pPr lvl="2" algn="l">
              <a:buClrTx/>
              <a:buFontTx/>
              <a:buChar char="•"/>
            </a:pPr>
            <a:r>
              <a:rPr lang="zh-CN" altLang="en-US" sz="2000" b="1" i="0" dirty="0"/>
              <a:t> </a:t>
            </a:r>
            <a:r>
              <a:rPr lang="zh-CN" altLang="en-US" sz="2000" b="1" i="0" dirty="0">
                <a:solidFill>
                  <a:srgbClr val="333399"/>
                </a:solidFill>
              </a:rPr>
              <a:t>对非终结符 </a:t>
            </a:r>
            <a:r>
              <a:rPr lang="en-US" altLang="zh-CN" sz="2000" b="1" i="0" dirty="0">
                <a:solidFill>
                  <a:srgbClr val="333399"/>
                </a:solidFill>
              </a:rPr>
              <a:t>B</a:t>
            </a:r>
            <a:r>
              <a:rPr lang="zh-CN" altLang="en-US" sz="2000" b="1" i="0" dirty="0">
                <a:solidFill>
                  <a:srgbClr val="333399"/>
                </a:solidFill>
              </a:rPr>
              <a:t>，利用相应于 </a:t>
            </a:r>
            <a:r>
              <a:rPr lang="en-US" altLang="zh-CN" sz="2000" b="1" i="0" dirty="0">
                <a:solidFill>
                  <a:srgbClr val="333399"/>
                </a:solidFill>
              </a:rPr>
              <a:t>B </a:t>
            </a:r>
            <a:r>
              <a:rPr lang="zh-CN" altLang="en-US" sz="2000" b="1" i="0" dirty="0">
                <a:solidFill>
                  <a:srgbClr val="333399"/>
                </a:solidFill>
              </a:rPr>
              <a:t>的函数 </a:t>
            </a:r>
            <a:r>
              <a:rPr lang="en-US" altLang="zh-CN" sz="2000" b="1" i="0" dirty="0" err="1">
                <a:solidFill>
                  <a:srgbClr val="333399"/>
                </a:solidFill>
              </a:rPr>
              <a:t>ParseB</a:t>
            </a:r>
            <a:r>
              <a:rPr lang="en-US" altLang="zh-CN" sz="2000" b="1" i="0" dirty="0">
                <a:solidFill>
                  <a:srgbClr val="333399"/>
                </a:solidFill>
              </a:rPr>
              <a:t> </a:t>
            </a:r>
            <a:r>
              <a:rPr lang="zh-CN" altLang="en-US" sz="2000" b="1" i="0" dirty="0">
                <a:solidFill>
                  <a:srgbClr val="333399"/>
                </a:solidFill>
              </a:rPr>
              <a:t>产生赋值</a:t>
            </a:r>
          </a:p>
          <a:p>
            <a:pPr lvl="2" algn="l">
              <a:buClrTx/>
              <a:buFontTx/>
              <a:buNone/>
            </a:pPr>
            <a:r>
              <a:rPr lang="zh-CN" altLang="en-US" sz="2000" b="1" i="0" dirty="0">
                <a:solidFill>
                  <a:srgbClr val="333399"/>
                </a:solidFill>
              </a:rPr>
              <a:t>  语句 </a:t>
            </a:r>
            <a:r>
              <a:rPr lang="en-US" altLang="zh-CN" sz="2000" b="1" i="0" dirty="0">
                <a:solidFill>
                  <a:srgbClr val="333399"/>
                </a:solidFill>
              </a:rPr>
              <a:t>c:=B(b</a:t>
            </a:r>
            <a:r>
              <a:rPr lang="en-US" altLang="zh-CN" sz="2000" b="1" i="0" baseline="-30000" dirty="0">
                <a:solidFill>
                  <a:srgbClr val="333399"/>
                </a:solidFill>
              </a:rPr>
              <a:t>1</a:t>
            </a:r>
            <a:r>
              <a:rPr lang="en-US" altLang="zh-CN" sz="2000" b="1" i="0" dirty="0">
                <a:solidFill>
                  <a:srgbClr val="333399"/>
                </a:solidFill>
              </a:rPr>
              <a:t>, b</a:t>
            </a:r>
            <a:r>
              <a:rPr lang="en-US" altLang="zh-CN" sz="2000" b="1" i="0" baseline="-30000" dirty="0">
                <a:solidFill>
                  <a:srgbClr val="333399"/>
                </a:solidFill>
              </a:rPr>
              <a:t>2</a:t>
            </a:r>
            <a:r>
              <a:rPr lang="en-US" altLang="zh-CN" sz="2000" b="1" i="0" dirty="0">
                <a:solidFill>
                  <a:srgbClr val="333399"/>
                </a:solidFill>
              </a:rPr>
              <a:t>, …, </a:t>
            </a:r>
            <a:r>
              <a:rPr lang="en-US" altLang="zh-CN" sz="2000" b="1" i="0" dirty="0" err="1">
                <a:solidFill>
                  <a:srgbClr val="333399"/>
                </a:solidFill>
              </a:rPr>
              <a:t>b</a:t>
            </a:r>
            <a:r>
              <a:rPr lang="en-US" altLang="zh-CN" sz="2000" b="1" i="0" baseline="-30000" dirty="0" err="1">
                <a:solidFill>
                  <a:srgbClr val="333399"/>
                </a:solidFill>
              </a:rPr>
              <a:t>k</a:t>
            </a:r>
            <a:r>
              <a:rPr lang="en-US" altLang="zh-CN" sz="2000" b="1" i="0" dirty="0">
                <a:solidFill>
                  <a:srgbClr val="333399"/>
                </a:solidFill>
              </a:rPr>
              <a:t>)</a:t>
            </a:r>
            <a:r>
              <a:rPr lang="zh-CN" altLang="en-US" sz="2000" b="1" i="0" dirty="0">
                <a:solidFill>
                  <a:srgbClr val="333399"/>
                </a:solidFill>
              </a:rPr>
              <a:t>，其中变量 </a:t>
            </a:r>
            <a:r>
              <a:rPr lang="en-US" altLang="zh-CN" sz="2000" b="1" i="0" dirty="0">
                <a:solidFill>
                  <a:srgbClr val="333399"/>
                </a:solidFill>
              </a:rPr>
              <a:t>b</a:t>
            </a:r>
            <a:r>
              <a:rPr lang="en-US" altLang="zh-CN" sz="2000" b="1" i="0" baseline="-30000" dirty="0">
                <a:solidFill>
                  <a:srgbClr val="333399"/>
                </a:solidFill>
              </a:rPr>
              <a:t>1</a:t>
            </a:r>
            <a:r>
              <a:rPr lang="en-US" altLang="zh-CN" sz="2000" b="1" i="0" dirty="0">
                <a:solidFill>
                  <a:srgbClr val="333399"/>
                </a:solidFill>
              </a:rPr>
              <a:t>, b</a:t>
            </a:r>
            <a:r>
              <a:rPr lang="en-US" altLang="zh-CN" sz="2000" b="1" i="0" baseline="-30000" dirty="0">
                <a:solidFill>
                  <a:srgbClr val="333399"/>
                </a:solidFill>
              </a:rPr>
              <a:t>2</a:t>
            </a:r>
            <a:r>
              <a:rPr lang="en-US" altLang="zh-CN" sz="2000" b="1" i="0" dirty="0">
                <a:solidFill>
                  <a:srgbClr val="333399"/>
                </a:solidFill>
              </a:rPr>
              <a:t>, …, </a:t>
            </a:r>
            <a:r>
              <a:rPr lang="en-US" altLang="zh-CN" sz="2000" b="1" i="0" dirty="0" err="1">
                <a:solidFill>
                  <a:srgbClr val="333399"/>
                </a:solidFill>
              </a:rPr>
              <a:t>b</a:t>
            </a:r>
            <a:r>
              <a:rPr lang="en-US" altLang="zh-CN" sz="2000" b="1" i="0" baseline="-30000" dirty="0" err="1">
                <a:solidFill>
                  <a:srgbClr val="333399"/>
                </a:solidFill>
              </a:rPr>
              <a:t>k</a:t>
            </a:r>
            <a:r>
              <a:rPr lang="en-US" altLang="zh-CN" sz="2000" b="1" i="0" baseline="-30000" dirty="0">
                <a:solidFill>
                  <a:srgbClr val="333399"/>
                </a:solidFill>
              </a:rPr>
              <a:t> </a:t>
            </a:r>
            <a:r>
              <a:rPr lang="zh-CN" altLang="en-US" sz="2000" b="1" i="0" dirty="0">
                <a:solidFill>
                  <a:srgbClr val="333399"/>
                </a:solidFill>
              </a:rPr>
              <a:t>对应 </a:t>
            </a:r>
            <a:r>
              <a:rPr lang="en-US" altLang="zh-CN" sz="2000" b="1" i="0" dirty="0">
                <a:solidFill>
                  <a:srgbClr val="333399"/>
                </a:solidFill>
              </a:rPr>
              <a:t>B</a:t>
            </a:r>
            <a:r>
              <a:rPr lang="zh-CN" altLang="en-US" sz="2000" b="1" i="0" dirty="0">
                <a:solidFill>
                  <a:srgbClr val="333399"/>
                </a:solidFill>
              </a:rPr>
              <a:t>的</a:t>
            </a:r>
          </a:p>
          <a:p>
            <a:pPr lvl="2" algn="l">
              <a:buClrTx/>
              <a:buFontTx/>
              <a:buNone/>
            </a:pPr>
            <a:r>
              <a:rPr lang="zh-CN" altLang="en-US" sz="2000" b="1" i="0" dirty="0">
                <a:solidFill>
                  <a:srgbClr val="333399"/>
                </a:solidFill>
              </a:rPr>
              <a:t>  各继承属性，变量</a:t>
            </a:r>
            <a:r>
              <a:rPr lang="en-US" altLang="zh-CN" sz="2000" b="1" i="0" dirty="0">
                <a:solidFill>
                  <a:srgbClr val="333399"/>
                </a:solidFill>
              </a:rPr>
              <a:t>c</a:t>
            </a:r>
            <a:r>
              <a:rPr lang="zh-CN" altLang="en-US" sz="2000" b="1" i="0" dirty="0">
                <a:solidFill>
                  <a:srgbClr val="333399"/>
                </a:solidFill>
              </a:rPr>
              <a:t>对应</a:t>
            </a:r>
            <a:r>
              <a:rPr lang="en-US" altLang="zh-CN" sz="2000" b="1" i="0" dirty="0">
                <a:solidFill>
                  <a:srgbClr val="333399"/>
                </a:solidFill>
              </a:rPr>
              <a:t>B</a:t>
            </a:r>
            <a:r>
              <a:rPr lang="zh-CN" altLang="en-US" sz="2000" b="1" i="0" dirty="0">
                <a:solidFill>
                  <a:srgbClr val="333399"/>
                </a:solidFill>
              </a:rPr>
              <a:t>的综合属性</a:t>
            </a:r>
          </a:p>
          <a:p>
            <a:pPr lvl="2" algn="l">
              <a:buClrTx/>
              <a:buFontTx/>
              <a:buNone/>
            </a:pPr>
            <a:r>
              <a:rPr lang="zh-CN" altLang="en-US" sz="1000" b="1" i="0" dirty="0">
                <a:solidFill>
                  <a:srgbClr val="333399"/>
                </a:solidFill>
              </a:rPr>
              <a:t> </a:t>
            </a:r>
          </a:p>
          <a:p>
            <a:pPr lvl="2" algn="l">
              <a:buClrTx/>
              <a:buFontTx/>
              <a:buChar char="•"/>
            </a:pPr>
            <a:r>
              <a:rPr lang="zh-CN" altLang="en-US" sz="2000" b="1" i="0" dirty="0"/>
              <a:t> </a:t>
            </a:r>
            <a:r>
              <a:rPr lang="zh-CN" altLang="en-US" sz="2000" b="1" i="0" dirty="0">
                <a:solidFill>
                  <a:srgbClr val="333399"/>
                </a:solidFill>
              </a:rPr>
              <a:t>对语义规则集，直接</a:t>
            </a:r>
            <a:r>
              <a:rPr lang="en-US" altLang="zh-CN" sz="2000" b="1" i="0" dirty="0">
                <a:solidFill>
                  <a:srgbClr val="333399"/>
                </a:solidFill>
                <a:ea typeface="宋体" pitchFamily="2" charset="-122"/>
              </a:rPr>
              <a:t>copy</a:t>
            </a:r>
            <a:r>
              <a:rPr lang="zh-CN" altLang="en-US" sz="2000" b="1" i="0" dirty="0">
                <a:solidFill>
                  <a:srgbClr val="333399"/>
                </a:solidFill>
              </a:rPr>
              <a:t>其中每一语义规则来产</a:t>
            </a:r>
          </a:p>
          <a:p>
            <a:pPr lvl="2" algn="l">
              <a:buClrTx/>
              <a:buFontTx/>
              <a:buNone/>
            </a:pPr>
            <a:r>
              <a:rPr lang="zh-CN" altLang="en-US" sz="2000" b="1" i="0" dirty="0">
                <a:solidFill>
                  <a:srgbClr val="333399"/>
                </a:solidFill>
              </a:rPr>
              <a:t>  生代码，只是将对属性的访问替换为对相应变量的访问。 </a:t>
            </a:r>
          </a:p>
        </p:txBody>
      </p:sp>
      <p:sp>
        <p:nvSpPr>
          <p:cNvPr id="45059" name="AutoShape 2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5060" name="AutoShape 2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5061" name="AutoShape 2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5062" name="AutoShape 2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5063" name="Rectangle 30"/>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0"/>
          <p:cNvSpPr txBox="1">
            <a:spLocks noChangeArrowheads="1"/>
          </p:cNvSpPr>
          <p:nvPr/>
        </p:nvSpPr>
        <p:spPr bwMode="auto">
          <a:xfrm>
            <a:off x="755650" y="1268413"/>
            <a:ext cx="8243888" cy="14636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楷体_GB2312" pitchFamily="49" charset="-122"/>
              </a:rPr>
              <a:t> </a:t>
            </a:r>
            <a:r>
              <a:rPr lang="zh-CN" altLang="en-US" sz="2800" b="1" i="0">
                <a:solidFill>
                  <a:srgbClr val="333399"/>
                </a:solidFill>
                <a:latin typeface="楷体_GB2312" pitchFamily="49" charset="-122"/>
              </a:rPr>
              <a:t>基于翻译模式的</a:t>
            </a:r>
            <a:r>
              <a:rPr lang="zh-CN" altLang="en-US" sz="2800" b="1" i="0">
                <a:solidFill>
                  <a:srgbClr val="333399"/>
                </a:solidFill>
              </a:rPr>
              <a:t>自上而下</a:t>
            </a:r>
            <a:r>
              <a:rPr lang="zh-CN" altLang="en-US" sz="2800" b="1" i="0">
                <a:solidFill>
                  <a:srgbClr val="333399"/>
                </a:solidFill>
                <a:latin typeface="楷体_GB2312" pitchFamily="49" charset="-122"/>
              </a:rPr>
              <a:t>语义计算</a:t>
            </a:r>
            <a:r>
              <a:rPr lang="zh-CN" altLang="en-US" sz="2800" b="1" i="0">
                <a:latin typeface="楷体_GB2312" pitchFamily="49" charset="-122"/>
              </a:rPr>
              <a:t>举例</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solidFill>
                  <a:srgbClr val="333399"/>
                </a:solidFill>
                <a:latin typeface="楷体_GB2312" pitchFamily="49" charset="-122"/>
              </a:rPr>
              <a:t>构造下列翻译模式的</a:t>
            </a:r>
            <a:r>
              <a:rPr lang="zh-CN" altLang="en-US" b="1" i="0">
                <a:solidFill>
                  <a:srgbClr val="333399"/>
                </a:solidFill>
                <a:latin typeface="Times New Roman" pitchFamily="18" charset="0"/>
              </a:rPr>
              <a:t>自上而下递归下降（预测）翻译</a:t>
            </a:r>
          </a:p>
          <a:p>
            <a:pPr lvl="1" algn="l">
              <a:buClrTx/>
              <a:buFont typeface="Symbol" pitchFamily="18" charset="2"/>
              <a:buNone/>
            </a:pPr>
            <a:r>
              <a:rPr lang="zh-CN" altLang="en-US" b="1" i="0">
                <a:solidFill>
                  <a:srgbClr val="333399"/>
                </a:solidFill>
                <a:latin typeface="Times New Roman" pitchFamily="18" charset="0"/>
              </a:rPr>
              <a:t>     程序（</a:t>
            </a:r>
            <a:r>
              <a:rPr lang="zh-CN" altLang="en-US" b="1" i="0">
                <a:solidFill>
                  <a:srgbClr val="333399"/>
                </a:solidFill>
              </a:rPr>
              <a:t>可以验证其基础文法为 </a:t>
            </a:r>
            <a:r>
              <a:rPr lang="en-US" altLang="zh-CN" i="0">
                <a:solidFill>
                  <a:srgbClr val="333399"/>
                </a:solidFill>
              </a:rPr>
              <a:t>LL</a:t>
            </a:r>
            <a:r>
              <a:rPr lang="zh-CN" altLang="en-US" i="0">
                <a:solidFill>
                  <a:srgbClr val="333399"/>
                </a:solidFill>
              </a:rPr>
              <a:t>（</a:t>
            </a:r>
            <a:r>
              <a:rPr lang="en-US" altLang="zh-CN" i="0">
                <a:solidFill>
                  <a:srgbClr val="333399"/>
                </a:solidFill>
              </a:rPr>
              <a:t>1</a:t>
            </a:r>
            <a:r>
              <a:rPr lang="zh-CN" altLang="en-US" i="0">
                <a:solidFill>
                  <a:srgbClr val="333399"/>
                </a:solidFill>
              </a:rPr>
              <a:t>）</a:t>
            </a:r>
            <a:r>
              <a:rPr lang="zh-CN" altLang="en-US" b="1" i="0">
                <a:solidFill>
                  <a:srgbClr val="333399"/>
                </a:solidFill>
              </a:rPr>
              <a:t>文法</a:t>
            </a:r>
            <a:r>
              <a:rPr lang="zh-CN" altLang="en-US" b="1" i="0">
                <a:solidFill>
                  <a:srgbClr val="333399"/>
                </a:solidFill>
                <a:latin typeface="Times New Roman" pitchFamily="18" charset="0"/>
              </a:rPr>
              <a:t>）</a:t>
            </a:r>
          </a:p>
        </p:txBody>
      </p:sp>
      <p:sp>
        <p:nvSpPr>
          <p:cNvPr id="46083" name="AutoShape 2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6084" name="AutoShape 2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6085" name="AutoShape 2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6086" name="AutoShape 2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6087" name="Text Box 25"/>
          <p:cNvSpPr txBox="1">
            <a:spLocks noChangeArrowheads="1"/>
          </p:cNvSpPr>
          <p:nvPr/>
        </p:nvSpPr>
        <p:spPr bwMode="auto">
          <a:xfrm>
            <a:off x="1676400" y="3017838"/>
            <a:ext cx="6553200" cy="2239962"/>
          </a:xfrm>
          <a:prstGeom prst="rect">
            <a:avLst/>
          </a:prstGeom>
          <a:noFill/>
          <a:ln w="9525">
            <a:noFill/>
            <a:miter lim="800000"/>
            <a:headEnd/>
            <a:tailEnd/>
          </a:ln>
        </p:spPr>
        <p:txBody>
          <a:bodyPr>
            <a:spAutoFit/>
          </a:bodyPr>
          <a:lstStyle/>
          <a:p>
            <a:pPr algn="l">
              <a:buClrTx/>
            </a:pPr>
            <a:r>
              <a:rPr lang="en-US" altLang="zh-CN" sz="2000">
                <a:solidFill>
                  <a:srgbClr val="333399"/>
                </a:solidFill>
                <a:sym typeface="Symbol" pitchFamily="18" charset="2"/>
              </a:rPr>
              <a:t>N </a:t>
            </a:r>
            <a:r>
              <a:rPr lang="en-US" altLang="zh-CN" sz="2000" i="0">
                <a:solidFill>
                  <a:srgbClr val="333399"/>
                </a:solidFill>
                <a:sym typeface="Symbol" pitchFamily="18" charset="2"/>
              </a:rPr>
              <a:t></a:t>
            </a:r>
            <a:r>
              <a:rPr lang="en-US" altLang="zh-CN" sz="2000">
                <a:solidFill>
                  <a:srgbClr val="333399"/>
                </a:solidFill>
                <a:sym typeface="Symbol" pitchFamily="18" charset="2"/>
              </a:rPr>
              <a:t> </a:t>
            </a:r>
            <a:r>
              <a:rPr lang="en-US" altLang="zh-CN" sz="2000" b="1" i="0">
                <a:solidFill>
                  <a:srgbClr val="333399"/>
                </a:solidFill>
                <a:sym typeface="Symbol" pitchFamily="18" charset="2"/>
              </a:rPr>
              <a:t>.  </a:t>
            </a:r>
            <a:r>
              <a:rPr lang="en-US" altLang="zh-CN" sz="2000" i="0">
                <a:solidFill>
                  <a:srgbClr val="333399"/>
                </a:solidFill>
                <a:cs typeface="Times New Roman" pitchFamily="18" charset="0"/>
                <a:sym typeface="Symbol" pitchFamily="18" charset="2"/>
              </a:rPr>
              <a:t>{ </a:t>
            </a:r>
            <a:r>
              <a:rPr lang="en-US" altLang="zh-CN" sz="2000">
                <a:solidFill>
                  <a:srgbClr val="333399"/>
                </a:solidFill>
                <a:sym typeface="Symbol" pitchFamily="18" charset="2"/>
              </a:rPr>
              <a:t>S</a:t>
            </a:r>
            <a:r>
              <a:rPr lang="en-US" altLang="zh-CN" sz="2000" b="1" i="0">
                <a:solidFill>
                  <a:srgbClr val="333399"/>
                </a:solidFill>
                <a:sym typeface="Symbol" pitchFamily="18" charset="2"/>
              </a:rPr>
              <a:t>.</a:t>
            </a:r>
            <a:r>
              <a:rPr lang="en-US" altLang="zh-CN" sz="2000">
                <a:solidFill>
                  <a:srgbClr val="333399"/>
                </a:solidFill>
              </a:rPr>
              <a:t>f</a:t>
            </a:r>
            <a:r>
              <a:rPr lang="en-US" altLang="zh-CN" sz="2000" i="0">
                <a:solidFill>
                  <a:srgbClr val="333399"/>
                </a:solidFill>
              </a:rPr>
              <a:t> : =1</a:t>
            </a:r>
            <a:r>
              <a:rPr lang="en-US" altLang="zh-CN" sz="2000" i="0">
                <a:solidFill>
                  <a:srgbClr val="333399"/>
                </a:solidFill>
                <a:sym typeface="Symbol" pitchFamily="18" charset="2"/>
              </a:rPr>
              <a:t>}</a:t>
            </a:r>
            <a:r>
              <a:rPr lang="en-US" altLang="zh-CN" sz="2000" b="1" i="0">
                <a:solidFill>
                  <a:srgbClr val="333399"/>
                </a:solidFill>
                <a:sym typeface="Symbol" pitchFamily="18" charset="2"/>
              </a:rPr>
              <a:t>  </a:t>
            </a:r>
            <a:r>
              <a:rPr lang="en-US" altLang="zh-CN" sz="2000">
                <a:solidFill>
                  <a:srgbClr val="333399"/>
                </a:solidFill>
                <a:sym typeface="Symbol" pitchFamily="18" charset="2"/>
              </a:rPr>
              <a:t>S  </a:t>
            </a:r>
            <a:r>
              <a:rPr lang="en-US" altLang="zh-CN" sz="2000" i="0">
                <a:solidFill>
                  <a:srgbClr val="333399"/>
                </a:solidFill>
                <a:sym typeface="Symbol" pitchFamily="18" charset="2"/>
              </a:rPr>
              <a:t>{ </a:t>
            </a:r>
            <a:r>
              <a:rPr lang="en-US" altLang="zh-CN" sz="2000">
                <a:solidFill>
                  <a:srgbClr val="333399"/>
                </a:solidFill>
                <a:sym typeface="Symbol" pitchFamily="18" charset="2"/>
              </a:rPr>
              <a:t>p</a:t>
            </a:r>
            <a:r>
              <a:rPr lang="en-US" altLang="zh-CN" sz="2000">
                <a:solidFill>
                  <a:srgbClr val="333399"/>
                </a:solidFill>
              </a:rPr>
              <a:t>rint(</a:t>
            </a:r>
            <a:r>
              <a:rPr lang="en-US" altLang="zh-CN" sz="2000">
                <a:solidFill>
                  <a:srgbClr val="333399"/>
                </a:solidFill>
                <a:sym typeface="Symbol" pitchFamily="18" charset="2"/>
              </a:rPr>
              <a:t>S</a:t>
            </a:r>
            <a:r>
              <a:rPr lang="en-US" altLang="zh-CN" sz="2000" b="1" i="0">
                <a:solidFill>
                  <a:srgbClr val="333399"/>
                </a:solidFill>
                <a:sym typeface="Symbol" pitchFamily="18" charset="2"/>
              </a:rPr>
              <a:t>.</a:t>
            </a:r>
            <a:r>
              <a:rPr lang="en-US" altLang="zh-CN" sz="2000">
                <a:solidFill>
                  <a:srgbClr val="333399"/>
                </a:solidFill>
                <a:sym typeface="Symbol" pitchFamily="18" charset="2"/>
              </a:rPr>
              <a:t>v</a:t>
            </a:r>
            <a:r>
              <a:rPr lang="en-US" altLang="zh-CN" sz="2000">
                <a:solidFill>
                  <a:srgbClr val="333399"/>
                </a:solidFill>
              </a:rPr>
              <a:t>)</a:t>
            </a:r>
            <a:r>
              <a:rPr lang="en-US" altLang="zh-CN">
                <a:solidFill>
                  <a:srgbClr val="333399"/>
                </a:solidFill>
              </a:rPr>
              <a:t> </a:t>
            </a:r>
            <a:r>
              <a:rPr lang="en-US" altLang="zh-CN" sz="2000" i="0">
                <a:solidFill>
                  <a:srgbClr val="333399"/>
                </a:solidFill>
                <a:sym typeface="Symbol" pitchFamily="18" charset="2"/>
              </a:rPr>
              <a:t>}</a:t>
            </a:r>
            <a:endParaRPr lang="en-US" altLang="zh-CN" sz="2000" i="0" baseline="-25000">
              <a:solidFill>
                <a:srgbClr val="333399"/>
              </a:solidFill>
              <a:sym typeface="Symbol" pitchFamily="18" charset="2"/>
            </a:endParaRPr>
          </a:p>
          <a:p>
            <a:pPr algn="l">
              <a:buClrTx/>
            </a:pPr>
            <a:endParaRPr lang="en-US" altLang="zh-CN" sz="1000" i="0" baseline="-25000">
              <a:solidFill>
                <a:srgbClr val="333399"/>
              </a:solidFill>
              <a:sym typeface="Symbol" pitchFamily="18" charset="2"/>
            </a:endParaRPr>
          </a:p>
          <a:p>
            <a:pPr algn="l">
              <a:buClrTx/>
            </a:pPr>
            <a:r>
              <a:rPr lang="en-US" altLang="zh-CN" sz="2000">
                <a:solidFill>
                  <a:srgbClr val="333399"/>
                </a:solidFill>
                <a:sym typeface="Symbol" pitchFamily="18" charset="2"/>
              </a:rPr>
              <a:t>S </a:t>
            </a:r>
            <a:r>
              <a:rPr lang="en-US" altLang="zh-CN" sz="2000" i="0">
                <a:solidFill>
                  <a:srgbClr val="333399"/>
                </a:solidFill>
                <a:sym typeface="Symbol" pitchFamily="18" charset="2"/>
              </a:rPr>
              <a:t></a:t>
            </a:r>
            <a:r>
              <a:rPr lang="en-US" altLang="zh-CN" sz="2000">
                <a:solidFill>
                  <a:srgbClr val="333399"/>
                </a:solidFill>
                <a:sym typeface="Symbol" pitchFamily="18" charset="2"/>
              </a:rPr>
              <a:t> </a:t>
            </a:r>
            <a:r>
              <a:rPr lang="en-US" altLang="zh-CN" sz="2000" i="0">
                <a:solidFill>
                  <a:srgbClr val="333399"/>
                </a:solidFill>
                <a:sym typeface="Symbol" pitchFamily="18" charset="2"/>
              </a:rPr>
              <a:t>{ </a:t>
            </a:r>
            <a:r>
              <a:rPr lang="en-US" altLang="zh-CN" sz="2000">
                <a:solidFill>
                  <a:srgbClr val="333399"/>
                </a:solidFill>
                <a:sym typeface="Symbol" pitchFamily="18" charset="2"/>
              </a:rPr>
              <a:t>B</a:t>
            </a:r>
            <a:r>
              <a:rPr lang="en-US" altLang="zh-CN" sz="2000" b="1" i="0">
                <a:solidFill>
                  <a:srgbClr val="333399"/>
                </a:solidFill>
                <a:sym typeface="Symbol" pitchFamily="18" charset="2"/>
              </a:rPr>
              <a:t>.</a:t>
            </a:r>
            <a:r>
              <a:rPr lang="en-US" altLang="zh-CN" sz="2000">
                <a:solidFill>
                  <a:srgbClr val="333399"/>
                </a:solidFill>
              </a:rPr>
              <a:t>f</a:t>
            </a:r>
            <a:r>
              <a:rPr lang="en-US" altLang="zh-CN" sz="2000" i="0">
                <a:solidFill>
                  <a:srgbClr val="333399"/>
                </a:solidFill>
              </a:rPr>
              <a:t> : =</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f </a:t>
            </a:r>
            <a:r>
              <a:rPr lang="en-US" altLang="zh-CN" sz="2000" i="0">
                <a:solidFill>
                  <a:srgbClr val="333399"/>
                </a:solidFill>
                <a:sym typeface="Symbol" pitchFamily="18" charset="2"/>
              </a:rPr>
              <a:t>}</a:t>
            </a:r>
            <a:r>
              <a:rPr lang="en-US" altLang="zh-CN" sz="2000">
                <a:solidFill>
                  <a:srgbClr val="333399"/>
                </a:solidFill>
                <a:sym typeface="Symbol" pitchFamily="18" charset="2"/>
              </a:rPr>
              <a:t> B  </a:t>
            </a:r>
            <a:r>
              <a:rPr lang="en-US" altLang="zh-CN" sz="2000" i="0">
                <a:solidFill>
                  <a:srgbClr val="333399"/>
                </a:solidFill>
                <a:sym typeface="Symbol" pitchFamily="18" charset="2"/>
              </a:rPr>
              <a:t>{ </a:t>
            </a:r>
            <a:r>
              <a:rPr lang="en-US" altLang="zh-CN" sz="2000">
                <a:solidFill>
                  <a:srgbClr val="333399"/>
                </a:solidFill>
                <a:sym typeface="Symbol" pitchFamily="18" charset="2"/>
              </a:rPr>
              <a:t>S</a:t>
            </a:r>
            <a:r>
              <a:rPr lang="en-US" altLang="zh-CN" sz="2000" i="0" baseline="-25000">
                <a:solidFill>
                  <a:srgbClr val="333399"/>
                </a:solidFill>
                <a:sym typeface="Symbol" pitchFamily="18" charset="2"/>
              </a:rPr>
              <a:t>1</a:t>
            </a:r>
            <a:r>
              <a:rPr lang="en-US" altLang="zh-CN" sz="2000" b="1">
                <a:solidFill>
                  <a:srgbClr val="333399"/>
                </a:solidFill>
                <a:sym typeface="Symbol" pitchFamily="18" charset="2"/>
              </a:rPr>
              <a:t>.</a:t>
            </a:r>
            <a:r>
              <a:rPr lang="en-US" altLang="zh-CN" sz="2000">
                <a:solidFill>
                  <a:srgbClr val="333399"/>
                </a:solidFill>
                <a:sym typeface="Symbol" pitchFamily="18" charset="2"/>
              </a:rPr>
              <a:t>f </a:t>
            </a:r>
            <a:r>
              <a:rPr lang="en-US" altLang="zh-CN" sz="2000" i="0">
                <a:solidFill>
                  <a:srgbClr val="333399"/>
                </a:solidFill>
              </a:rPr>
              <a:t>:= </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f +1 </a:t>
            </a:r>
            <a:r>
              <a:rPr lang="en-US" altLang="zh-CN" sz="2000" i="0">
                <a:solidFill>
                  <a:srgbClr val="333399"/>
                </a:solidFill>
                <a:sym typeface="Symbol" pitchFamily="18" charset="2"/>
              </a:rPr>
              <a:t>}</a:t>
            </a:r>
            <a:r>
              <a:rPr lang="en-US" altLang="zh-CN" sz="2000">
                <a:solidFill>
                  <a:srgbClr val="333399"/>
                </a:solidFill>
                <a:sym typeface="Symbol" pitchFamily="18" charset="2"/>
              </a:rPr>
              <a:t> S</a:t>
            </a:r>
            <a:r>
              <a:rPr lang="en-US" altLang="zh-CN" sz="2000" i="0" baseline="-25000">
                <a:solidFill>
                  <a:srgbClr val="333399"/>
                </a:solidFill>
                <a:sym typeface="Symbol" pitchFamily="18" charset="2"/>
              </a:rPr>
              <a:t>1 </a:t>
            </a:r>
            <a:r>
              <a:rPr lang="en-US" altLang="zh-CN" sz="2000" i="0">
                <a:solidFill>
                  <a:srgbClr val="333399"/>
                </a:solidFill>
                <a:sym typeface="Symbol" pitchFamily="18" charset="2"/>
              </a:rPr>
              <a:t>{</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a:t>
            </a:r>
            <a:r>
              <a:rPr lang="en-US" altLang="zh-CN" sz="2000">
                <a:solidFill>
                  <a:srgbClr val="333399"/>
                </a:solidFill>
                <a:sym typeface="Symbol" pitchFamily="18" charset="2"/>
              </a:rPr>
              <a:t>S</a:t>
            </a:r>
            <a:r>
              <a:rPr lang="en-US" altLang="zh-CN" sz="2000" i="0" baseline="-25000">
                <a:solidFill>
                  <a:srgbClr val="333399"/>
                </a:solidFill>
                <a:sym typeface="Symbol" pitchFamily="18" charset="2"/>
              </a:rPr>
              <a:t>1</a:t>
            </a:r>
            <a:r>
              <a:rPr lang="en-US" altLang="zh-CN" sz="2000" b="1" i="0">
                <a:solidFill>
                  <a:srgbClr val="333399"/>
                </a:solidFill>
                <a:sym typeface="Symbol" pitchFamily="18" charset="2"/>
              </a:rPr>
              <a:t>.</a:t>
            </a:r>
            <a:r>
              <a:rPr lang="en-US" altLang="zh-CN" sz="2000">
                <a:solidFill>
                  <a:srgbClr val="333399"/>
                </a:solidFill>
                <a:sym typeface="Symbol" pitchFamily="18" charset="2"/>
              </a:rPr>
              <a:t>v</a:t>
            </a:r>
            <a:r>
              <a:rPr lang="en-US" altLang="zh-CN" sz="2000" i="0">
                <a:solidFill>
                  <a:srgbClr val="333399"/>
                </a:solidFill>
              </a:rPr>
              <a:t>+</a:t>
            </a:r>
            <a:r>
              <a:rPr lang="en-US" altLang="zh-CN" sz="2000">
                <a:solidFill>
                  <a:srgbClr val="333399"/>
                </a:solidFill>
                <a:sym typeface="Symbol" pitchFamily="18" charset="2"/>
              </a:rPr>
              <a:t>B</a:t>
            </a:r>
            <a:r>
              <a:rPr lang="en-US" altLang="zh-CN" sz="2000" b="1" i="0">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sym typeface="Symbol" pitchFamily="18" charset="2"/>
              </a:rPr>
              <a:t>}</a:t>
            </a:r>
            <a:r>
              <a:rPr lang="en-US" altLang="zh-CN" sz="2000">
                <a:solidFill>
                  <a:srgbClr val="333399"/>
                </a:solidFill>
                <a:sym typeface="Symbol" pitchFamily="18" charset="2"/>
              </a:rPr>
              <a:t> </a:t>
            </a:r>
            <a:endParaRPr lang="en-US" altLang="zh-CN" sz="1000" baseline="-25000">
              <a:solidFill>
                <a:srgbClr val="333399"/>
              </a:solidFill>
              <a:sym typeface="Symbol" pitchFamily="18" charset="2"/>
            </a:endParaRPr>
          </a:p>
          <a:p>
            <a:pPr algn="l">
              <a:buClrTx/>
            </a:pPr>
            <a:endParaRPr lang="en-US" altLang="zh-CN" sz="1000">
              <a:solidFill>
                <a:srgbClr val="333399"/>
              </a:solidFill>
              <a:sym typeface="Symbol" pitchFamily="18" charset="2"/>
            </a:endParaRPr>
          </a:p>
          <a:p>
            <a:pPr algn="l">
              <a:buClrTx/>
            </a:pPr>
            <a:r>
              <a:rPr lang="en-US" altLang="zh-CN" sz="2000">
                <a:solidFill>
                  <a:srgbClr val="333399"/>
                </a:solidFill>
                <a:sym typeface="Symbol" pitchFamily="18" charset="2"/>
              </a:rPr>
              <a:t>S </a:t>
            </a:r>
            <a:r>
              <a:rPr lang="en-US" altLang="zh-CN" sz="2000" i="0">
                <a:solidFill>
                  <a:srgbClr val="333399"/>
                </a:solidFill>
                <a:sym typeface="Symbol" pitchFamily="18" charset="2"/>
              </a:rPr>
              <a:t></a:t>
            </a:r>
            <a:r>
              <a:rPr lang="en-US" altLang="zh-CN" sz="2000">
                <a:solidFill>
                  <a:srgbClr val="333399"/>
                </a:solidFill>
                <a:sym typeface="Symbol" pitchFamily="18" charset="2"/>
              </a:rPr>
              <a:t>   </a:t>
            </a:r>
            <a:r>
              <a:rPr lang="en-US" altLang="zh-CN" sz="2000" i="0">
                <a:solidFill>
                  <a:srgbClr val="333399"/>
                </a:solidFill>
                <a:sym typeface="Symbol" pitchFamily="18" charset="2"/>
              </a:rPr>
              <a:t>{ </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a:t>
            </a:r>
            <a:r>
              <a:rPr lang="en-US" altLang="zh-CN" sz="2000">
                <a:solidFill>
                  <a:srgbClr val="333399"/>
                </a:solidFill>
                <a:sym typeface="Symbol" pitchFamily="18" charset="2"/>
              </a:rPr>
              <a:t>0 </a:t>
            </a:r>
            <a:r>
              <a:rPr lang="en-US" altLang="zh-CN" sz="2000" i="0">
                <a:solidFill>
                  <a:srgbClr val="333399"/>
                </a:solidFill>
                <a:sym typeface="Symbol" pitchFamily="18" charset="2"/>
              </a:rPr>
              <a:t>}</a:t>
            </a:r>
            <a:endParaRPr lang="en-US" altLang="zh-CN" sz="2000">
              <a:solidFill>
                <a:srgbClr val="333399"/>
              </a:solidFill>
              <a:sym typeface="Symbol" pitchFamily="18" charset="2"/>
            </a:endParaRPr>
          </a:p>
          <a:p>
            <a:pPr algn="l">
              <a:buClrTx/>
            </a:pPr>
            <a:endParaRPr kumimoji="0" lang="en-US" altLang="zh-CN" sz="1000" b="1">
              <a:solidFill>
                <a:srgbClr val="333399"/>
              </a:solidFill>
              <a:sym typeface="Symbol" pitchFamily="18" charset="2"/>
            </a:endParaRPr>
          </a:p>
          <a:p>
            <a:pPr algn="l">
              <a:buClrTx/>
            </a:pPr>
            <a:r>
              <a:rPr lang="en-US" altLang="zh-CN" sz="2000">
                <a:solidFill>
                  <a:srgbClr val="333399"/>
                </a:solidFill>
                <a:sym typeface="Symbol" pitchFamily="18" charset="2"/>
              </a:rPr>
              <a:t>B </a:t>
            </a:r>
            <a:r>
              <a:rPr lang="en-US" altLang="zh-CN" sz="2000" i="0">
                <a:solidFill>
                  <a:srgbClr val="333399"/>
                </a:solidFill>
                <a:ea typeface="华文行楷" pitchFamily="2" charset="-122"/>
                <a:sym typeface="Symbol" pitchFamily="18" charset="2"/>
              </a:rPr>
              <a:t> </a:t>
            </a:r>
            <a:r>
              <a:rPr lang="en-US" altLang="zh-CN" sz="2000">
                <a:solidFill>
                  <a:srgbClr val="333399"/>
                </a:solidFill>
                <a:ea typeface="华文行楷" pitchFamily="2" charset="-122"/>
                <a:sym typeface="Symbol" pitchFamily="18" charset="2"/>
              </a:rPr>
              <a:t>0  </a:t>
            </a:r>
            <a:r>
              <a:rPr lang="en-US" altLang="zh-CN" sz="2000" i="0">
                <a:solidFill>
                  <a:srgbClr val="333399"/>
                </a:solidFill>
                <a:sym typeface="Symbol" pitchFamily="18" charset="2"/>
              </a:rPr>
              <a:t>{ </a:t>
            </a:r>
            <a:r>
              <a:rPr lang="en-US" altLang="zh-CN" sz="2000">
                <a:solidFill>
                  <a:srgbClr val="333399"/>
                </a:solidFill>
                <a:sym typeface="Symbol" pitchFamily="18" charset="2"/>
              </a:rPr>
              <a:t>B</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0 </a:t>
            </a:r>
            <a:r>
              <a:rPr lang="en-US" altLang="zh-CN" sz="2000" i="0">
                <a:solidFill>
                  <a:srgbClr val="333399"/>
                </a:solidFill>
                <a:sym typeface="Symbol" pitchFamily="18" charset="2"/>
              </a:rPr>
              <a:t>}</a:t>
            </a:r>
            <a:endParaRPr lang="en-US" altLang="zh-CN" sz="2000">
              <a:solidFill>
                <a:srgbClr val="333399"/>
              </a:solidFill>
              <a:ea typeface="华文行楷" pitchFamily="2" charset="-122"/>
              <a:sym typeface="Symbol" pitchFamily="18" charset="2"/>
            </a:endParaRPr>
          </a:p>
          <a:p>
            <a:pPr algn="l">
              <a:buClrTx/>
            </a:pPr>
            <a:endParaRPr lang="en-US" altLang="zh-CN" sz="1000" u="sng">
              <a:solidFill>
                <a:srgbClr val="333399"/>
              </a:solidFill>
              <a:ea typeface="华文行楷" pitchFamily="2" charset="-122"/>
              <a:sym typeface="Symbol" pitchFamily="18" charset="2"/>
            </a:endParaRPr>
          </a:p>
          <a:p>
            <a:pPr algn="l">
              <a:buClrTx/>
            </a:pPr>
            <a:r>
              <a:rPr lang="en-US" altLang="zh-CN" sz="2000">
                <a:solidFill>
                  <a:srgbClr val="333399"/>
                </a:solidFill>
                <a:sym typeface="Symbol" pitchFamily="18" charset="2"/>
              </a:rPr>
              <a:t>B </a:t>
            </a:r>
            <a:r>
              <a:rPr lang="en-US" altLang="zh-CN" sz="2000" i="0">
                <a:solidFill>
                  <a:srgbClr val="333399"/>
                </a:solidFill>
                <a:sym typeface="Symbol" pitchFamily="18" charset="2"/>
              </a:rPr>
              <a:t> </a:t>
            </a:r>
            <a:r>
              <a:rPr lang="en-US" altLang="zh-CN" sz="2000">
                <a:solidFill>
                  <a:srgbClr val="333399"/>
                </a:solidFill>
                <a:sym typeface="Symbol" pitchFamily="18" charset="2"/>
              </a:rPr>
              <a:t>1  </a:t>
            </a:r>
            <a:r>
              <a:rPr lang="en-US" altLang="zh-CN" sz="2000" i="0">
                <a:solidFill>
                  <a:srgbClr val="333399"/>
                </a:solidFill>
                <a:sym typeface="Symbol" pitchFamily="18" charset="2"/>
              </a:rPr>
              <a:t>{ </a:t>
            </a:r>
            <a:r>
              <a:rPr lang="en-US" altLang="zh-CN" sz="2000">
                <a:solidFill>
                  <a:srgbClr val="333399"/>
                </a:solidFill>
                <a:sym typeface="Symbol" pitchFamily="18" charset="2"/>
              </a:rPr>
              <a:t>B</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2</a:t>
            </a:r>
            <a:r>
              <a:rPr lang="en-US" altLang="zh-CN" sz="2000" i="0" baseline="30000">
                <a:solidFill>
                  <a:srgbClr val="333399"/>
                </a:solidFill>
              </a:rPr>
              <a:t>-</a:t>
            </a:r>
            <a:r>
              <a:rPr lang="en-US" altLang="zh-CN" sz="2000" baseline="30000">
                <a:solidFill>
                  <a:srgbClr val="333399"/>
                </a:solidFill>
                <a:sym typeface="Symbol" pitchFamily="18" charset="2"/>
              </a:rPr>
              <a:t>B</a:t>
            </a:r>
            <a:r>
              <a:rPr lang="en-US" altLang="zh-CN" sz="2000" b="1" i="0" baseline="30000">
                <a:solidFill>
                  <a:srgbClr val="333399"/>
                </a:solidFill>
                <a:sym typeface="Symbol" pitchFamily="18" charset="2"/>
              </a:rPr>
              <a:t>.</a:t>
            </a:r>
            <a:r>
              <a:rPr lang="en-US" altLang="zh-CN" sz="2000" baseline="30000">
                <a:solidFill>
                  <a:srgbClr val="333399"/>
                </a:solidFill>
              </a:rPr>
              <a:t>f</a:t>
            </a:r>
            <a:r>
              <a:rPr lang="en-US" altLang="zh-CN" sz="2000" i="0">
                <a:solidFill>
                  <a:srgbClr val="333399"/>
                </a:solidFill>
              </a:rPr>
              <a:t> </a:t>
            </a:r>
            <a:r>
              <a:rPr lang="en-US" altLang="zh-CN" sz="2000" i="0">
                <a:solidFill>
                  <a:srgbClr val="333399"/>
                </a:solidFill>
                <a:sym typeface="Symbol" pitchFamily="18" charset="2"/>
              </a:rPr>
              <a:t>}</a:t>
            </a:r>
          </a:p>
        </p:txBody>
      </p:sp>
      <p:sp>
        <p:nvSpPr>
          <p:cNvPr id="46088" name="Rectangle 26"/>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5"/>
          <p:cNvSpPr txBox="1">
            <a:spLocks noChangeArrowheads="1"/>
          </p:cNvSpPr>
          <p:nvPr/>
        </p:nvSpPr>
        <p:spPr bwMode="auto">
          <a:xfrm>
            <a:off x="768350" y="1143000"/>
            <a:ext cx="7842250" cy="2133600"/>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楷体_GB2312" pitchFamily="49" charset="-122"/>
              </a:rPr>
              <a:t> </a:t>
            </a:r>
            <a:r>
              <a:rPr lang="zh-CN" altLang="en-US" sz="2800" b="1" i="0">
                <a:solidFill>
                  <a:srgbClr val="333399"/>
                </a:solidFill>
                <a:latin typeface="楷体_GB2312" pitchFamily="49" charset="-122"/>
              </a:rPr>
              <a:t>基于翻译模式的</a:t>
            </a:r>
            <a:r>
              <a:rPr lang="zh-CN" altLang="en-US" sz="2800" b="1" i="0">
                <a:solidFill>
                  <a:srgbClr val="333399"/>
                </a:solidFill>
              </a:rPr>
              <a:t>自上而下</a:t>
            </a:r>
            <a:r>
              <a:rPr lang="zh-CN" altLang="en-US" sz="2800" b="1" i="0">
                <a:solidFill>
                  <a:srgbClr val="333399"/>
                </a:solidFill>
                <a:latin typeface="楷体_GB2312" pitchFamily="49" charset="-122"/>
              </a:rPr>
              <a:t>语义计算</a:t>
            </a:r>
            <a:r>
              <a:rPr lang="zh-CN" altLang="en-US" sz="2800" b="1" i="0">
                <a:latin typeface="楷体_GB2312" pitchFamily="49" charset="-122"/>
              </a:rPr>
              <a:t>举例</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solidFill>
                  <a:srgbClr val="333399"/>
                </a:solidFill>
                <a:latin typeface="楷体_GB2312" pitchFamily="49" charset="-122"/>
              </a:rPr>
              <a:t>根据产生式</a:t>
            </a:r>
          </a:p>
          <a:p>
            <a:pPr lvl="1" algn="l">
              <a:buClrTx/>
              <a:buFont typeface="Symbol" pitchFamily="18" charset="2"/>
              <a:buNone/>
            </a:pPr>
            <a:endParaRPr lang="zh-CN" altLang="en-US" sz="1000" b="1" i="0">
              <a:solidFill>
                <a:srgbClr val="333399"/>
              </a:solidFill>
              <a:latin typeface="楷体_GB2312" pitchFamily="49" charset="-122"/>
            </a:endParaRPr>
          </a:p>
          <a:p>
            <a:pPr algn="l">
              <a:buClrTx/>
            </a:pPr>
            <a:r>
              <a:rPr lang="zh-CN" altLang="en-US" sz="2000">
                <a:solidFill>
                  <a:srgbClr val="333399"/>
                </a:solidFill>
                <a:sym typeface="Symbol" pitchFamily="18" charset="2"/>
              </a:rPr>
              <a:t>                      </a:t>
            </a:r>
            <a:r>
              <a:rPr lang="en-US" altLang="zh-CN" sz="2000">
                <a:solidFill>
                  <a:srgbClr val="333399"/>
                </a:solidFill>
                <a:sym typeface="Symbol" pitchFamily="18" charset="2"/>
              </a:rPr>
              <a:t>N </a:t>
            </a:r>
            <a:r>
              <a:rPr lang="en-US" altLang="zh-CN" sz="2000" i="0">
                <a:solidFill>
                  <a:srgbClr val="333399"/>
                </a:solidFill>
                <a:sym typeface="Symbol" pitchFamily="18" charset="2"/>
              </a:rPr>
              <a:t></a:t>
            </a:r>
            <a:r>
              <a:rPr lang="en-US" altLang="zh-CN" sz="2000">
                <a:solidFill>
                  <a:srgbClr val="333399"/>
                </a:solidFill>
                <a:sym typeface="Symbol" pitchFamily="18" charset="2"/>
              </a:rPr>
              <a:t> </a:t>
            </a:r>
            <a:r>
              <a:rPr lang="en-US" altLang="zh-CN" sz="2000" b="1" i="0">
                <a:solidFill>
                  <a:srgbClr val="333399"/>
                </a:solidFill>
                <a:sym typeface="Symbol" pitchFamily="18" charset="2"/>
              </a:rPr>
              <a:t>.  </a:t>
            </a:r>
            <a:r>
              <a:rPr lang="en-US" altLang="zh-CN" sz="2000" i="0">
                <a:solidFill>
                  <a:srgbClr val="333399"/>
                </a:solidFill>
                <a:sym typeface="Symbol" pitchFamily="18" charset="2"/>
              </a:rPr>
              <a:t>{ </a:t>
            </a:r>
            <a:r>
              <a:rPr lang="en-US" altLang="zh-CN" sz="2000">
                <a:solidFill>
                  <a:srgbClr val="333399"/>
                </a:solidFill>
                <a:sym typeface="Symbol" pitchFamily="18" charset="2"/>
              </a:rPr>
              <a:t>S</a:t>
            </a:r>
            <a:r>
              <a:rPr lang="en-US" altLang="zh-CN" sz="2000" b="1" i="0">
                <a:solidFill>
                  <a:srgbClr val="333399"/>
                </a:solidFill>
                <a:sym typeface="Symbol" pitchFamily="18" charset="2"/>
              </a:rPr>
              <a:t>.</a:t>
            </a:r>
            <a:r>
              <a:rPr lang="en-US" altLang="zh-CN" sz="2000">
                <a:solidFill>
                  <a:srgbClr val="333399"/>
                </a:solidFill>
              </a:rPr>
              <a:t>f</a:t>
            </a:r>
            <a:r>
              <a:rPr lang="en-US" altLang="zh-CN" sz="2000" i="0">
                <a:solidFill>
                  <a:srgbClr val="333399"/>
                </a:solidFill>
              </a:rPr>
              <a:t> : =1</a:t>
            </a:r>
            <a:r>
              <a:rPr lang="en-US" altLang="zh-CN" sz="2000" i="0">
                <a:solidFill>
                  <a:srgbClr val="333399"/>
                </a:solidFill>
                <a:sym typeface="Symbol" pitchFamily="18" charset="2"/>
              </a:rPr>
              <a:t>}</a:t>
            </a:r>
            <a:r>
              <a:rPr lang="en-US" altLang="zh-CN" sz="2000" b="1" i="0">
                <a:solidFill>
                  <a:srgbClr val="333399"/>
                </a:solidFill>
                <a:sym typeface="Symbol" pitchFamily="18" charset="2"/>
              </a:rPr>
              <a:t>  </a:t>
            </a:r>
            <a:r>
              <a:rPr lang="en-US" altLang="zh-CN" sz="2000">
                <a:solidFill>
                  <a:srgbClr val="333399"/>
                </a:solidFill>
                <a:sym typeface="Symbol" pitchFamily="18" charset="2"/>
              </a:rPr>
              <a:t>S  </a:t>
            </a:r>
            <a:r>
              <a:rPr lang="en-US" altLang="zh-CN" sz="2000" i="0">
                <a:solidFill>
                  <a:srgbClr val="333399"/>
                </a:solidFill>
                <a:sym typeface="Symbol" pitchFamily="18" charset="2"/>
              </a:rPr>
              <a:t>{ </a:t>
            </a:r>
            <a:r>
              <a:rPr lang="en-US" altLang="zh-CN" sz="2000">
                <a:solidFill>
                  <a:srgbClr val="333399"/>
                </a:solidFill>
                <a:sym typeface="Symbol" pitchFamily="18" charset="2"/>
              </a:rPr>
              <a:t>p</a:t>
            </a:r>
            <a:r>
              <a:rPr lang="en-US" altLang="zh-CN" sz="2000">
                <a:solidFill>
                  <a:srgbClr val="333399"/>
                </a:solidFill>
              </a:rPr>
              <a:t>rint(</a:t>
            </a:r>
            <a:r>
              <a:rPr lang="en-US" altLang="zh-CN" sz="2000">
                <a:solidFill>
                  <a:srgbClr val="333399"/>
                </a:solidFill>
                <a:sym typeface="Symbol" pitchFamily="18" charset="2"/>
              </a:rPr>
              <a:t>S</a:t>
            </a:r>
            <a:r>
              <a:rPr lang="en-US" altLang="zh-CN" sz="2000" b="1" i="0">
                <a:solidFill>
                  <a:srgbClr val="333399"/>
                </a:solidFill>
                <a:sym typeface="Symbol" pitchFamily="18" charset="2"/>
              </a:rPr>
              <a:t>.</a:t>
            </a:r>
            <a:r>
              <a:rPr lang="en-US" altLang="zh-CN" sz="2000">
                <a:solidFill>
                  <a:srgbClr val="333399"/>
                </a:solidFill>
                <a:sym typeface="Symbol" pitchFamily="18" charset="2"/>
              </a:rPr>
              <a:t>v</a:t>
            </a:r>
            <a:r>
              <a:rPr lang="en-US" altLang="zh-CN" sz="2000">
                <a:solidFill>
                  <a:srgbClr val="333399"/>
                </a:solidFill>
              </a:rPr>
              <a:t>)</a:t>
            </a:r>
            <a:r>
              <a:rPr lang="en-US" altLang="zh-CN">
                <a:solidFill>
                  <a:srgbClr val="333399"/>
                </a:solidFill>
              </a:rPr>
              <a:t> </a:t>
            </a:r>
            <a:r>
              <a:rPr lang="en-US" altLang="zh-CN" sz="2000" i="0">
                <a:solidFill>
                  <a:srgbClr val="333399"/>
                </a:solidFill>
                <a:sym typeface="Symbol" pitchFamily="18" charset="2"/>
              </a:rPr>
              <a:t>}</a:t>
            </a:r>
            <a:endParaRPr lang="en-US" altLang="zh-CN" sz="2000" i="0" baseline="-25000">
              <a:solidFill>
                <a:srgbClr val="333399"/>
              </a:solidFill>
              <a:sym typeface="Symbol" pitchFamily="18" charset="2"/>
            </a:endParaRPr>
          </a:p>
          <a:p>
            <a:pPr lvl="1" algn="l">
              <a:buClrTx/>
              <a:buFont typeface="Symbol" pitchFamily="18" charset="2"/>
              <a:buNone/>
            </a:pPr>
            <a:endParaRPr lang="en-US" altLang="zh-CN" sz="1000" b="1" i="0">
              <a:solidFill>
                <a:srgbClr val="333399"/>
              </a:solidFill>
              <a:latin typeface="Times New Roman" pitchFamily="18" charset="0"/>
            </a:endParaRPr>
          </a:p>
          <a:p>
            <a:pPr lvl="1" algn="l">
              <a:buClrTx/>
              <a:buFont typeface="Symbol" pitchFamily="18" charset="2"/>
              <a:buNone/>
            </a:pPr>
            <a:r>
              <a:rPr lang="en-US" altLang="zh-CN" b="1" i="0">
                <a:solidFill>
                  <a:srgbClr val="333399"/>
                </a:solidFill>
              </a:rPr>
              <a:t>     </a:t>
            </a:r>
            <a:r>
              <a:rPr lang="zh-CN" altLang="en-US" b="1" i="0">
                <a:solidFill>
                  <a:srgbClr val="333399"/>
                </a:solidFill>
              </a:rPr>
              <a:t>对非终结符 </a:t>
            </a:r>
            <a:r>
              <a:rPr lang="en-US" altLang="zh-CN">
                <a:solidFill>
                  <a:srgbClr val="333399"/>
                </a:solidFill>
                <a:ea typeface="宋体" pitchFamily="2" charset="-122"/>
              </a:rPr>
              <a:t>N</a:t>
            </a:r>
            <a:r>
              <a:rPr lang="zh-CN" altLang="en-US" b="1" i="0">
                <a:solidFill>
                  <a:srgbClr val="333399"/>
                </a:solidFill>
              </a:rPr>
              <a:t>，构造如下函数</a:t>
            </a:r>
          </a:p>
        </p:txBody>
      </p:sp>
      <p:sp>
        <p:nvSpPr>
          <p:cNvPr id="47107" name="AutoShape 1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7108" name="AutoShape 1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7109" name="AutoShape 1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7110" name="AutoShape 1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30453" name="Rectangle 21"/>
          <p:cNvSpPr>
            <a:spLocks noChangeArrowheads="1"/>
          </p:cNvSpPr>
          <p:nvPr/>
        </p:nvSpPr>
        <p:spPr bwMode="auto">
          <a:xfrm>
            <a:off x="1692275" y="3371850"/>
            <a:ext cx="6461125" cy="2647950"/>
          </a:xfrm>
          <a:prstGeom prst="rect">
            <a:avLst/>
          </a:prstGeom>
          <a:noFill/>
          <a:ln w="9525">
            <a:noFill/>
            <a:miter lim="800000"/>
            <a:headEnd/>
            <a:tailEnd/>
          </a:ln>
        </p:spPr>
        <p:txBody>
          <a:bodyPr>
            <a:spAutoFit/>
          </a:bodyPr>
          <a:lstStyle/>
          <a:p>
            <a:pPr algn="l"/>
            <a:r>
              <a:rPr lang="en-US" altLang="zh-CN" i="0">
                <a:solidFill>
                  <a:srgbClr val="333399"/>
                </a:solidFill>
              </a:rPr>
              <a:t>void ParseN()</a:t>
            </a:r>
          </a:p>
          <a:p>
            <a:pPr algn="l"/>
            <a:r>
              <a:rPr lang="en-US" altLang="zh-CN" i="0">
                <a:solidFill>
                  <a:srgbClr val="333399"/>
                </a:solidFill>
              </a:rPr>
              <a:t>{</a:t>
            </a:r>
          </a:p>
          <a:p>
            <a:pPr algn="l"/>
            <a:r>
              <a:rPr lang="en-US" altLang="zh-CN" i="0">
                <a:solidFill>
                  <a:srgbClr val="333399"/>
                </a:solidFill>
              </a:rPr>
              <a:t>    MatchToken(‘</a:t>
            </a:r>
            <a:r>
              <a:rPr lang="en-US" altLang="zh-CN" b="1" i="0">
                <a:solidFill>
                  <a:srgbClr val="333399"/>
                </a:solidFill>
              </a:rPr>
              <a:t>.</a:t>
            </a:r>
            <a:r>
              <a:rPr lang="en-US" altLang="zh-CN" i="0">
                <a:solidFill>
                  <a:srgbClr val="333399"/>
                </a:solidFill>
              </a:rPr>
              <a:t>’);       //</a:t>
            </a:r>
            <a:r>
              <a:rPr lang="zh-CN" altLang="en-US" b="1" i="0">
                <a:solidFill>
                  <a:srgbClr val="333399"/>
                </a:solidFill>
              </a:rPr>
              <a:t>匹配</a:t>
            </a:r>
            <a:r>
              <a:rPr lang="zh-CN" altLang="en-US" i="0">
                <a:solidFill>
                  <a:srgbClr val="333399"/>
                </a:solidFill>
              </a:rPr>
              <a:t>‘</a:t>
            </a:r>
            <a:r>
              <a:rPr lang="en-US" altLang="zh-CN" b="1" i="0">
                <a:solidFill>
                  <a:srgbClr val="333399"/>
                </a:solidFill>
              </a:rPr>
              <a:t>.</a:t>
            </a:r>
            <a:r>
              <a:rPr lang="en-US" altLang="zh-CN" i="0">
                <a:solidFill>
                  <a:srgbClr val="333399"/>
                </a:solidFill>
              </a:rPr>
              <a:t>’</a:t>
            </a:r>
          </a:p>
          <a:p>
            <a:pPr algn="l"/>
            <a:r>
              <a:rPr lang="en-US" altLang="zh-CN" i="0">
                <a:solidFill>
                  <a:srgbClr val="333399"/>
                </a:solidFill>
              </a:rPr>
              <a:t>    </a:t>
            </a:r>
            <a:r>
              <a:rPr lang="en-US" altLang="zh-CN">
                <a:solidFill>
                  <a:srgbClr val="333399"/>
                </a:solidFill>
                <a:sym typeface="Symbol" pitchFamily="18" charset="2"/>
              </a:rPr>
              <a:t>S</a:t>
            </a:r>
            <a:r>
              <a:rPr lang="en-US" altLang="zh-CN">
                <a:solidFill>
                  <a:srgbClr val="333399"/>
                </a:solidFill>
              </a:rPr>
              <a:t>f</a:t>
            </a:r>
            <a:r>
              <a:rPr lang="en-US" altLang="zh-CN" i="0">
                <a:solidFill>
                  <a:srgbClr val="333399"/>
                </a:solidFill>
              </a:rPr>
              <a:t> : =1;                     //</a:t>
            </a:r>
            <a:r>
              <a:rPr lang="zh-CN" altLang="en-US" b="1" i="0">
                <a:solidFill>
                  <a:srgbClr val="333399"/>
                </a:solidFill>
              </a:rPr>
              <a:t>变量 </a:t>
            </a:r>
            <a:r>
              <a:rPr lang="en-US" altLang="zh-CN">
                <a:solidFill>
                  <a:srgbClr val="333399"/>
                </a:solidFill>
                <a:sym typeface="Symbol" pitchFamily="18" charset="2"/>
              </a:rPr>
              <a:t>S</a:t>
            </a:r>
            <a:r>
              <a:rPr lang="en-US" altLang="zh-CN">
                <a:solidFill>
                  <a:srgbClr val="333399"/>
                </a:solidFill>
              </a:rPr>
              <a:t>f </a:t>
            </a:r>
            <a:r>
              <a:rPr lang="zh-CN" altLang="en-US" b="1" i="0">
                <a:solidFill>
                  <a:srgbClr val="333399"/>
                </a:solidFill>
              </a:rPr>
              <a:t>对应属性</a:t>
            </a:r>
            <a:r>
              <a:rPr lang="en-US" altLang="zh-CN">
                <a:solidFill>
                  <a:srgbClr val="333399"/>
                </a:solidFill>
                <a:sym typeface="Symbol" pitchFamily="18" charset="2"/>
              </a:rPr>
              <a:t>S</a:t>
            </a:r>
            <a:r>
              <a:rPr lang="en-US" altLang="zh-CN" b="1" i="0">
                <a:solidFill>
                  <a:srgbClr val="333399"/>
                </a:solidFill>
                <a:sym typeface="Symbol" pitchFamily="18" charset="2"/>
              </a:rPr>
              <a:t>.</a:t>
            </a:r>
            <a:r>
              <a:rPr lang="en-US" altLang="zh-CN">
                <a:solidFill>
                  <a:srgbClr val="333399"/>
                </a:solidFill>
              </a:rPr>
              <a:t>f</a:t>
            </a:r>
            <a:r>
              <a:rPr lang="en-US" altLang="zh-CN" sz="2000" i="0">
                <a:solidFill>
                  <a:srgbClr val="333399"/>
                </a:solidFill>
              </a:rPr>
              <a:t> </a:t>
            </a:r>
            <a:endParaRPr lang="en-US" altLang="zh-CN" i="0">
              <a:solidFill>
                <a:srgbClr val="333399"/>
              </a:solidFill>
            </a:endParaRPr>
          </a:p>
          <a:p>
            <a:pPr algn="l"/>
            <a:r>
              <a:rPr lang="en-US" altLang="zh-CN" i="0">
                <a:solidFill>
                  <a:srgbClr val="333399"/>
                </a:solidFill>
              </a:rPr>
              <a:t>    </a:t>
            </a:r>
            <a:r>
              <a:rPr lang="en-US" altLang="zh-CN">
                <a:solidFill>
                  <a:srgbClr val="333399"/>
                </a:solidFill>
                <a:sym typeface="Symbol" pitchFamily="18" charset="2"/>
              </a:rPr>
              <a:t>S</a:t>
            </a:r>
            <a:r>
              <a:rPr lang="en-US" altLang="zh-CN">
                <a:solidFill>
                  <a:srgbClr val="333399"/>
                </a:solidFill>
              </a:rPr>
              <a:t>v</a:t>
            </a:r>
            <a:r>
              <a:rPr lang="en-US" altLang="zh-CN" i="0">
                <a:solidFill>
                  <a:srgbClr val="333399"/>
                </a:solidFill>
              </a:rPr>
              <a:t> : = ParseS(</a:t>
            </a:r>
            <a:r>
              <a:rPr lang="en-US" altLang="zh-CN">
                <a:solidFill>
                  <a:srgbClr val="333399"/>
                </a:solidFill>
                <a:sym typeface="Symbol" pitchFamily="18" charset="2"/>
              </a:rPr>
              <a:t>S</a:t>
            </a:r>
            <a:r>
              <a:rPr lang="en-US" altLang="zh-CN">
                <a:solidFill>
                  <a:srgbClr val="333399"/>
                </a:solidFill>
              </a:rPr>
              <a:t>f</a:t>
            </a:r>
            <a:r>
              <a:rPr lang="en-US" altLang="zh-CN" i="0">
                <a:solidFill>
                  <a:srgbClr val="333399"/>
                </a:solidFill>
              </a:rPr>
              <a:t>);   //</a:t>
            </a:r>
            <a:r>
              <a:rPr lang="zh-CN" altLang="en-US" b="1" i="0">
                <a:solidFill>
                  <a:srgbClr val="333399"/>
                </a:solidFill>
              </a:rPr>
              <a:t>变量 </a:t>
            </a:r>
            <a:r>
              <a:rPr lang="en-US" altLang="zh-CN">
                <a:solidFill>
                  <a:srgbClr val="333399"/>
                </a:solidFill>
                <a:sym typeface="Symbol" pitchFamily="18" charset="2"/>
              </a:rPr>
              <a:t>S</a:t>
            </a:r>
            <a:r>
              <a:rPr lang="en-US" altLang="zh-CN">
                <a:solidFill>
                  <a:srgbClr val="333399"/>
                </a:solidFill>
              </a:rPr>
              <a:t>v </a:t>
            </a:r>
            <a:r>
              <a:rPr lang="zh-CN" altLang="en-US" b="1" i="0">
                <a:solidFill>
                  <a:srgbClr val="333399"/>
                </a:solidFill>
              </a:rPr>
              <a:t>对应属性</a:t>
            </a:r>
            <a:r>
              <a:rPr lang="en-US" altLang="zh-CN">
                <a:solidFill>
                  <a:srgbClr val="333399"/>
                </a:solidFill>
                <a:sym typeface="Symbol" pitchFamily="18" charset="2"/>
              </a:rPr>
              <a:t>S</a:t>
            </a:r>
            <a:r>
              <a:rPr lang="en-US" altLang="zh-CN" b="1" i="0">
                <a:solidFill>
                  <a:srgbClr val="333399"/>
                </a:solidFill>
                <a:sym typeface="Symbol" pitchFamily="18" charset="2"/>
              </a:rPr>
              <a:t>.</a:t>
            </a:r>
            <a:r>
              <a:rPr lang="en-US" altLang="zh-CN">
                <a:solidFill>
                  <a:srgbClr val="333399"/>
                </a:solidFill>
              </a:rPr>
              <a:t>v</a:t>
            </a:r>
            <a:r>
              <a:rPr lang="en-US" altLang="zh-CN" sz="2000" i="0">
                <a:solidFill>
                  <a:srgbClr val="333399"/>
                </a:solidFill>
              </a:rPr>
              <a:t> </a:t>
            </a:r>
            <a:endParaRPr lang="en-US" altLang="zh-CN" b="1" i="0">
              <a:solidFill>
                <a:srgbClr val="333399"/>
              </a:solidFill>
            </a:endParaRPr>
          </a:p>
          <a:p>
            <a:pPr algn="l"/>
            <a:r>
              <a:rPr lang="en-US" altLang="zh-CN" i="0">
                <a:solidFill>
                  <a:srgbClr val="333399"/>
                </a:solidFill>
              </a:rPr>
              <a:t>    </a:t>
            </a:r>
            <a:r>
              <a:rPr lang="en-US" altLang="zh-CN">
                <a:solidFill>
                  <a:srgbClr val="333399"/>
                </a:solidFill>
                <a:sym typeface="Symbol" pitchFamily="18" charset="2"/>
              </a:rPr>
              <a:t>p</a:t>
            </a:r>
            <a:r>
              <a:rPr lang="en-US" altLang="zh-CN">
                <a:solidFill>
                  <a:srgbClr val="333399"/>
                </a:solidFill>
              </a:rPr>
              <a:t>rint(</a:t>
            </a:r>
            <a:r>
              <a:rPr lang="en-US" altLang="zh-CN">
                <a:solidFill>
                  <a:srgbClr val="333399"/>
                </a:solidFill>
                <a:sym typeface="Symbol" pitchFamily="18" charset="2"/>
              </a:rPr>
              <a:t>S</a:t>
            </a:r>
            <a:r>
              <a:rPr lang="en-US" altLang="zh-CN">
                <a:solidFill>
                  <a:srgbClr val="333399"/>
                </a:solidFill>
              </a:rPr>
              <a:t>v)</a:t>
            </a:r>
            <a:r>
              <a:rPr lang="en-US" altLang="zh-CN" i="0">
                <a:solidFill>
                  <a:srgbClr val="333399"/>
                </a:solidFill>
              </a:rPr>
              <a:t>;</a:t>
            </a:r>
          </a:p>
          <a:p>
            <a:pPr algn="l"/>
            <a:r>
              <a:rPr lang="en-US" altLang="zh-CN" i="0">
                <a:solidFill>
                  <a:srgbClr val="333399"/>
                </a:solidFill>
              </a:rPr>
              <a:t>}</a:t>
            </a:r>
          </a:p>
        </p:txBody>
      </p:sp>
      <p:sp>
        <p:nvSpPr>
          <p:cNvPr id="47112" name="Rectangle 22"/>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30453"/>
                                        </p:tgtEl>
                                        <p:attrNameLst>
                                          <p:attrName>style.visibility</p:attrName>
                                        </p:attrNameLst>
                                      </p:cBhvr>
                                      <p:to>
                                        <p:strVal val="visible"/>
                                      </p:to>
                                    </p:set>
                                    <p:animEffect transition="in" filter="slide(fromBottom)">
                                      <p:cBhvr>
                                        <p:cTn id="7" dur="500"/>
                                        <p:tgtEl>
                                          <p:spTgt spid="530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53"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0"/>
          <p:cNvSpPr txBox="1">
            <a:spLocks noChangeArrowheads="1"/>
          </p:cNvSpPr>
          <p:nvPr/>
        </p:nvSpPr>
        <p:spPr bwMode="auto">
          <a:xfrm>
            <a:off x="768350" y="1050925"/>
            <a:ext cx="8070850" cy="2287588"/>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楷体_GB2312" pitchFamily="49" charset="-122"/>
              </a:rPr>
              <a:t> </a:t>
            </a:r>
            <a:r>
              <a:rPr lang="zh-CN" altLang="en-US" sz="2800" b="1" i="0">
                <a:solidFill>
                  <a:srgbClr val="333399"/>
                </a:solidFill>
                <a:latin typeface="楷体_GB2312" pitchFamily="49" charset="-122"/>
              </a:rPr>
              <a:t>基于翻译模式的</a:t>
            </a:r>
            <a:r>
              <a:rPr lang="zh-CN" altLang="en-US" sz="2800" b="1" i="0">
                <a:solidFill>
                  <a:srgbClr val="333399"/>
                </a:solidFill>
              </a:rPr>
              <a:t>自上而下</a:t>
            </a:r>
            <a:r>
              <a:rPr lang="zh-CN" altLang="en-US" sz="2800" b="1" i="0">
                <a:solidFill>
                  <a:srgbClr val="333399"/>
                </a:solidFill>
                <a:latin typeface="楷体_GB2312" pitchFamily="49" charset="-122"/>
              </a:rPr>
              <a:t>语义计算</a:t>
            </a:r>
            <a:r>
              <a:rPr lang="zh-CN" altLang="en-US" sz="2800" b="1" i="0">
                <a:latin typeface="楷体_GB2312" pitchFamily="49" charset="-122"/>
              </a:rPr>
              <a:t>举例</a:t>
            </a:r>
          </a:p>
          <a:p>
            <a:pPr algn="l">
              <a:buClrTx/>
            </a:pPr>
            <a:endParaRPr lang="zh-CN" altLang="en-US" sz="800" b="1" i="0">
              <a:latin typeface="楷体_GB2312" pitchFamily="49" charset="-122"/>
            </a:endParaRPr>
          </a:p>
          <a:p>
            <a:pPr lvl="1" algn="l">
              <a:buClrTx/>
              <a:buFont typeface="Symbol" pitchFamily="18" charset="2"/>
              <a:buChar char="-"/>
            </a:pPr>
            <a:r>
              <a:rPr lang="zh-CN" altLang="en-US" sz="2800" b="1" i="0"/>
              <a:t>  </a:t>
            </a:r>
            <a:r>
              <a:rPr lang="zh-CN" altLang="en-US" b="1" i="0">
                <a:solidFill>
                  <a:srgbClr val="333399"/>
                </a:solidFill>
                <a:latin typeface="楷体_GB2312" pitchFamily="49" charset="-122"/>
              </a:rPr>
              <a:t>根据产生式</a:t>
            </a:r>
          </a:p>
          <a:p>
            <a:pPr lvl="1" algn="l">
              <a:buClrTx/>
              <a:buFont typeface="Symbol" pitchFamily="18" charset="2"/>
              <a:buNone/>
            </a:pPr>
            <a:endParaRPr lang="zh-CN" altLang="en-US" sz="800" b="1" i="0">
              <a:solidFill>
                <a:srgbClr val="333399"/>
              </a:solidFill>
              <a:latin typeface="楷体_GB2312" pitchFamily="49" charset="-122"/>
            </a:endParaRPr>
          </a:p>
          <a:p>
            <a:pPr algn="l">
              <a:buClrTx/>
            </a:pPr>
            <a:r>
              <a:rPr lang="zh-CN" altLang="en-US" sz="2000">
                <a:solidFill>
                  <a:srgbClr val="333399"/>
                </a:solidFill>
                <a:sym typeface="Symbol" pitchFamily="18" charset="2"/>
              </a:rPr>
              <a:t>                   </a:t>
            </a:r>
            <a:r>
              <a:rPr lang="en-US" altLang="zh-CN" sz="2000">
                <a:solidFill>
                  <a:srgbClr val="333399"/>
                </a:solidFill>
                <a:sym typeface="Symbol" pitchFamily="18" charset="2"/>
              </a:rPr>
              <a:t>S </a:t>
            </a:r>
            <a:r>
              <a:rPr lang="en-US" altLang="zh-CN" sz="2000" i="0">
                <a:solidFill>
                  <a:srgbClr val="333399"/>
                </a:solidFill>
                <a:sym typeface="Symbol" pitchFamily="18" charset="2"/>
              </a:rPr>
              <a:t></a:t>
            </a:r>
            <a:r>
              <a:rPr lang="en-US" altLang="zh-CN" sz="2000">
                <a:solidFill>
                  <a:srgbClr val="333399"/>
                </a:solidFill>
                <a:sym typeface="Symbol" pitchFamily="18" charset="2"/>
              </a:rPr>
              <a:t> </a:t>
            </a:r>
            <a:r>
              <a:rPr lang="en-US" altLang="zh-CN" sz="2000" i="0">
                <a:solidFill>
                  <a:srgbClr val="333399"/>
                </a:solidFill>
                <a:sym typeface="Symbol" pitchFamily="18" charset="2"/>
              </a:rPr>
              <a:t>{ </a:t>
            </a:r>
            <a:r>
              <a:rPr lang="en-US" altLang="zh-CN" sz="2000">
                <a:solidFill>
                  <a:srgbClr val="333399"/>
                </a:solidFill>
                <a:sym typeface="Symbol" pitchFamily="18" charset="2"/>
              </a:rPr>
              <a:t>B</a:t>
            </a:r>
            <a:r>
              <a:rPr lang="en-US" altLang="zh-CN" sz="2000" b="1" i="0">
                <a:solidFill>
                  <a:srgbClr val="333399"/>
                </a:solidFill>
                <a:sym typeface="Symbol" pitchFamily="18" charset="2"/>
              </a:rPr>
              <a:t>.</a:t>
            </a:r>
            <a:r>
              <a:rPr lang="en-US" altLang="zh-CN" sz="2000">
                <a:solidFill>
                  <a:srgbClr val="333399"/>
                </a:solidFill>
              </a:rPr>
              <a:t>f</a:t>
            </a:r>
            <a:r>
              <a:rPr lang="en-US" altLang="zh-CN" sz="2000" i="0">
                <a:solidFill>
                  <a:srgbClr val="333399"/>
                </a:solidFill>
              </a:rPr>
              <a:t> : =</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f </a:t>
            </a:r>
            <a:r>
              <a:rPr lang="en-US" altLang="zh-CN" sz="2000" i="0">
                <a:solidFill>
                  <a:srgbClr val="333399"/>
                </a:solidFill>
                <a:sym typeface="Symbol" pitchFamily="18" charset="2"/>
              </a:rPr>
              <a:t>}</a:t>
            </a:r>
            <a:r>
              <a:rPr lang="en-US" altLang="zh-CN" sz="2000">
                <a:solidFill>
                  <a:srgbClr val="333399"/>
                </a:solidFill>
                <a:sym typeface="Symbol" pitchFamily="18" charset="2"/>
              </a:rPr>
              <a:t> B  </a:t>
            </a:r>
            <a:r>
              <a:rPr lang="en-US" altLang="zh-CN" sz="2000" i="0">
                <a:solidFill>
                  <a:srgbClr val="333399"/>
                </a:solidFill>
                <a:sym typeface="Symbol" pitchFamily="18" charset="2"/>
              </a:rPr>
              <a:t>{ </a:t>
            </a:r>
            <a:r>
              <a:rPr lang="en-US" altLang="zh-CN" sz="2000">
                <a:solidFill>
                  <a:srgbClr val="333399"/>
                </a:solidFill>
                <a:sym typeface="Symbol" pitchFamily="18" charset="2"/>
              </a:rPr>
              <a:t>S</a:t>
            </a:r>
            <a:r>
              <a:rPr lang="en-US" altLang="zh-CN" sz="2000" i="0" baseline="-25000">
                <a:solidFill>
                  <a:srgbClr val="333399"/>
                </a:solidFill>
                <a:sym typeface="Symbol" pitchFamily="18" charset="2"/>
              </a:rPr>
              <a:t>1</a:t>
            </a:r>
            <a:r>
              <a:rPr lang="en-US" altLang="zh-CN" sz="2000" b="1">
                <a:solidFill>
                  <a:srgbClr val="333399"/>
                </a:solidFill>
                <a:sym typeface="Symbol" pitchFamily="18" charset="2"/>
              </a:rPr>
              <a:t>.</a:t>
            </a:r>
            <a:r>
              <a:rPr lang="en-US" altLang="zh-CN" sz="2000">
                <a:solidFill>
                  <a:srgbClr val="333399"/>
                </a:solidFill>
                <a:sym typeface="Symbol" pitchFamily="18" charset="2"/>
              </a:rPr>
              <a:t>f </a:t>
            </a:r>
            <a:r>
              <a:rPr lang="en-US" altLang="zh-CN" sz="2000" i="0">
                <a:solidFill>
                  <a:srgbClr val="333399"/>
                </a:solidFill>
              </a:rPr>
              <a:t>:= </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f +1 </a:t>
            </a:r>
            <a:r>
              <a:rPr lang="en-US" altLang="zh-CN" sz="2000" i="0">
                <a:solidFill>
                  <a:srgbClr val="333399"/>
                </a:solidFill>
                <a:sym typeface="Symbol" pitchFamily="18" charset="2"/>
              </a:rPr>
              <a:t>}</a:t>
            </a:r>
            <a:r>
              <a:rPr lang="en-US" altLang="zh-CN" sz="2000">
                <a:solidFill>
                  <a:srgbClr val="333399"/>
                </a:solidFill>
                <a:sym typeface="Symbol" pitchFamily="18" charset="2"/>
              </a:rPr>
              <a:t> S</a:t>
            </a:r>
            <a:r>
              <a:rPr lang="en-US" altLang="zh-CN" sz="2000" i="0" baseline="-25000">
                <a:solidFill>
                  <a:srgbClr val="333399"/>
                </a:solidFill>
                <a:sym typeface="Symbol" pitchFamily="18" charset="2"/>
              </a:rPr>
              <a:t>1 </a:t>
            </a:r>
            <a:r>
              <a:rPr lang="en-US" altLang="zh-CN" sz="2000" i="0">
                <a:solidFill>
                  <a:srgbClr val="333399"/>
                </a:solidFill>
                <a:sym typeface="Symbol" pitchFamily="18" charset="2"/>
              </a:rPr>
              <a:t>{</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a:t>
            </a:r>
            <a:r>
              <a:rPr lang="en-US" altLang="zh-CN" sz="2000">
                <a:solidFill>
                  <a:srgbClr val="333399"/>
                </a:solidFill>
                <a:sym typeface="Symbol" pitchFamily="18" charset="2"/>
              </a:rPr>
              <a:t>S</a:t>
            </a:r>
            <a:r>
              <a:rPr lang="en-US" altLang="zh-CN" sz="2000" i="0" baseline="-25000">
                <a:solidFill>
                  <a:srgbClr val="333399"/>
                </a:solidFill>
                <a:sym typeface="Symbol" pitchFamily="18" charset="2"/>
              </a:rPr>
              <a:t>1</a:t>
            </a:r>
            <a:r>
              <a:rPr lang="en-US" altLang="zh-CN" sz="2000" b="1" i="0">
                <a:solidFill>
                  <a:srgbClr val="333399"/>
                </a:solidFill>
                <a:sym typeface="Symbol" pitchFamily="18" charset="2"/>
              </a:rPr>
              <a:t>.</a:t>
            </a:r>
            <a:r>
              <a:rPr lang="en-US" altLang="zh-CN" sz="2000">
                <a:solidFill>
                  <a:srgbClr val="333399"/>
                </a:solidFill>
                <a:sym typeface="Symbol" pitchFamily="18" charset="2"/>
              </a:rPr>
              <a:t>v</a:t>
            </a:r>
            <a:r>
              <a:rPr lang="en-US" altLang="zh-CN" sz="2000" i="0">
                <a:solidFill>
                  <a:srgbClr val="333399"/>
                </a:solidFill>
              </a:rPr>
              <a:t>+</a:t>
            </a:r>
            <a:r>
              <a:rPr lang="en-US" altLang="zh-CN" sz="2000">
                <a:solidFill>
                  <a:srgbClr val="333399"/>
                </a:solidFill>
                <a:sym typeface="Symbol" pitchFamily="18" charset="2"/>
              </a:rPr>
              <a:t>B</a:t>
            </a:r>
            <a:r>
              <a:rPr lang="en-US" altLang="zh-CN" sz="2000" b="1" i="0">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sym typeface="Symbol" pitchFamily="18" charset="2"/>
              </a:rPr>
              <a:t>}</a:t>
            </a:r>
            <a:r>
              <a:rPr lang="en-US" altLang="zh-CN" sz="2000">
                <a:solidFill>
                  <a:srgbClr val="333399"/>
                </a:solidFill>
                <a:sym typeface="Symbol" pitchFamily="18" charset="2"/>
              </a:rPr>
              <a:t> </a:t>
            </a:r>
            <a:endParaRPr lang="en-US" altLang="zh-CN" sz="1000" baseline="-25000">
              <a:solidFill>
                <a:srgbClr val="333399"/>
              </a:solidFill>
              <a:sym typeface="Symbol" pitchFamily="18" charset="2"/>
            </a:endParaRPr>
          </a:p>
          <a:p>
            <a:pPr algn="l">
              <a:buClrTx/>
            </a:pPr>
            <a:r>
              <a:rPr lang="en-US" altLang="zh-CN" sz="2000">
                <a:solidFill>
                  <a:srgbClr val="333399"/>
                </a:solidFill>
                <a:sym typeface="Symbol" pitchFamily="18" charset="2"/>
              </a:rPr>
              <a:t>                   S </a:t>
            </a:r>
            <a:r>
              <a:rPr lang="en-US" altLang="zh-CN" sz="2000" i="0">
                <a:solidFill>
                  <a:srgbClr val="333399"/>
                </a:solidFill>
                <a:sym typeface="Symbol" pitchFamily="18" charset="2"/>
              </a:rPr>
              <a:t></a:t>
            </a:r>
            <a:r>
              <a:rPr lang="en-US" altLang="zh-CN" sz="2000">
                <a:solidFill>
                  <a:srgbClr val="333399"/>
                </a:solidFill>
                <a:sym typeface="Symbol" pitchFamily="18" charset="2"/>
              </a:rPr>
              <a:t>   </a:t>
            </a:r>
            <a:r>
              <a:rPr lang="en-US" altLang="zh-CN" sz="2000" i="0">
                <a:solidFill>
                  <a:srgbClr val="333399"/>
                </a:solidFill>
                <a:sym typeface="Symbol" pitchFamily="18" charset="2"/>
              </a:rPr>
              <a:t>{ </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a:t>
            </a:r>
            <a:r>
              <a:rPr lang="en-US" altLang="zh-CN" sz="2000">
                <a:solidFill>
                  <a:srgbClr val="333399"/>
                </a:solidFill>
                <a:sym typeface="Symbol" pitchFamily="18" charset="2"/>
              </a:rPr>
              <a:t>0 </a:t>
            </a:r>
            <a:r>
              <a:rPr lang="en-US" altLang="zh-CN" sz="2000" i="0">
                <a:solidFill>
                  <a:srgbClr val="333399"/>
                </a:solidFill>
                <a:sym typeface="Symbol" pitchFamily="18" charset="2"/>
              </a:rPr>
              <a:t>}</a:t>
            </a:r>
            <a:r>
              <a:rPr lang="en-US" altLang="zh-CN" sz="2000">
                <a:solidFill>
                  <a:srgbClr val="333399"/>
                </a:solidFill>
                <a:sym typeface="Symbol" pitchFamily="18" charset="2"/>
              </a:rPr>
              <a:t> </a:t>
            </a:r>
          </a:p>
          <a:p>
            <a:pPr algn="l">
              <a:buClrTx/>
            </a:pPr>
            <a:endParaRPr lang="en-US" altLang="zh-CN" sz="800" b="1" i="0">
              <a:solidFill>
                <a:srgbClr val="333399"/>
              </a:solidFill>
              <a:latin typeface="Times New Roman" pitchFamily="18" charset="0"/>
            </a:endParaRPr>
          </a:p>
          <a:p>
            <a:pPr lvl="1" algn="l">
              <a:buClrTx/>
              <a:buFont typeface="Symbol" pitchFamily="18" charset="2"/>
              <a:buNone/>
            </a:pPr>
            <a:r>
              <a:rPr lang="en-US" altLang="zh-CN" b="1" i="0">
                <a:solidFill>
                  <a:srgbClr val="333399"/>
                </a:solidFill>
              </a:rPr>
              <a:t>     </a:t>
            </a:r>
            <a:r>
              <a:rPr lang="zh-CN" altLang="en-US" b="1" i="0">
                <a:solidFill>
                  <a:srgbClr val="333399"/>
                </a:solidFill>
              </a:rPr>
              <a:t>对非终结符 </a:t>
            </a:r>
            <a:r>
              <a:rPr lang="en-US" altLang="zh-CN">
                <a:solidFill>
                  <a:srgbClr val="333399"/>
                </a:solidFill>
                <a:ea typeface="宋体" pitchFamily="2" charset="-122"/>
              </a:rPr>
              <a:t>S</a:t>
            </a:r>
            <a:r>
              <a:rPr lang="zh-CN" altLang="en-US" b="1" i="0">
                <a:solidFill>
                  <a:srgbClr val="333399"/>
                </a:solidFill>
              </a:rPr>
              <a:t>，构造如下函数</a:t>
            </a:r>
          </a:p>
        </p:txBody>
      </p:sp>
      <p:sp>
        <p:nvSpPr>
          <p:cNvPr id="48131" name="AutoShape 2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8132" name="AutoShape 2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8133" name="AutoShape 2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8134" name="AutoShape 2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51609" name="Rectangle 25"/>
          <p:cNvSpPr>
            <a:spLocks noChangeArrowheads="1"/>
          </p:cNvSpPr>
          <p:nvPr/>
        </p:nvSpPr>
        <p:spPr bwMode="auto">
          <a:xfrm>
            <a:off x="1692275" y="3352800"/>
            <a:ext cx="6461125" cy="3140075"/>
          </a:xfrm>
          <a:prstGeom prst="rect">
            <a:avLst/>
          </a:prstGeom>
          <a:noFill/>
          <a:ln w="9525">
            <a:noFill/>
            <a:miter lim="800000"/>
            <a:headEnd/>
            <a:tailEnd/>
          </a:ln>
        </p:spPr>
        <p:txBody>
          <a:bodyPr>
            <a:spAutoFit/>
          </a:bodyPr>
          <a:lstStyle/>
          <a:p>
            <a:pPr algn="l"/>
            <a:r>
              <a:rPr lang="en-US" altLang="zh-CN" sz="2000" i="0">
                <a:solidFill>
                  <a:srgbClr val="333399"/>
                </a:solidFill>
              </a:rPr>
              <a:t>float ParseS( int </a:t>
            </a:r>
            <a:r>
              <a:rPr lang="en-US" altLang="zh-CN" sz="2000">
                <a:solidFill>
                  <a:srgbClr val="333399"/>
                </a:solidFill>
              </a:rPr>
              <a:t>f</a:t>
            </a:r>
            <a:r>
              <a:rPr lang="en-US" altLang="zh-CN" sz="2000" i="0">
                <a:solidFill>
                  <a:srgbClr val="333399"/>
                </a:solidFill>
              </a:rPr>
              <a:t> )</a:t>
            </a:r>
          </a:p>
          <a:p>
            <a:pPr algn="l"/>
            <a:r>
              <a:rPr lang="en-US" altLang="zh-CN" sz="2000" i="0">
                <a:solidFill>
                  <a:srgbClr val="333399"/>
                </a:solidFill>
              </a:rPr>
              <a:t>{</a:t>
            </a:r>
          </a:p>
          <a:p>
            <a:pPr algn="l"/>
            <a:r>
              <a:rPr lang="en-US" altLang="zh-CN" sz="2000" i="0">
                <a:solidFill>
                  <a:srgbClr val="333399"/>
                </a:solidFill>
              </a:rPr>
              <a:t>    if (lookahead==‘0’ or lookahead==‘1’ )  {</a:t>
            </a:r>
          </a:p>
          <a:p>
            <a:pPr algn="l"/>
            <a:r>
              <a:rPr lang="en-US" altLang="zh-CN" sz="2000" i="0">
                <a:solidFill>
                  <a:srgbClr val="333399"/>
                </a:solidFill>
              </a:rPr>
              <a:t>                </a:t>
            </a:r>
            <a:r>
              <a:rPr lang="en-US" altLang="zh-CN" sz="2000">
                <a:solidFill>
                  <a:srgbClr val="333399"/>
                </a:solidFill>
                <a:sym typeface="Symbol" pitchFamily="18" charset="2"/>
              </a:rPr>
              <a:t>B</a:t>
            </a:r>
            <a:r>
              <a:rPr lang="en-US" altLang="zh-CN" sz="2000">
                <a:solidFill>
                  <a:srgbClr val="333399"/>
                </a:solidFill>
              </a:rPr>
              <a:t>f</a:t>
            </a:r>
            <a:r>
              <a:rPr lang="en-US" altLang="zh-CN" sz="2000" i="0">
                <a:solidFill>
                  <a:srgbClr val="333399"/>
                </a:solidFill>
              </a:rPr>
              <a:t> : = </a:t>
            </a:r>
            <a:r>
              <a:rPr lang="en-US" altLang="zh-CN" sz="2000">
                <a:solidFill>
                  <a:srgbClr val="333399"/>
                </a:solidFill>
                <a:sym typeface="Symbol" pitchFamily="18" charset="2"/>
              </a:rPr>
              <a:t>f</a:t>
            </a:r>
            <a:r>
              <a:rPr lang="en-US" altLang="zh-CN" sz="2000" i="0">
                <a:solidFill>
                  <a:srgbClr val="333399"/>
                </a:solidFill>
              </a:rPr>
              <a:t>;   </a:t>
            </a:r>
            <a:r>
              <a:rPr lang="en-US" altLang="zh-CN" sz="2000">
                <a:solidFill>
                  <a:srgbClr val="333399"/>
                </a:solidFill>
                <a:sym typeface="Symbol" pitchFamily="18" charset="2"/>
              </a:rPr>
              <a:t>B</a:t>
            </a:r>
            <a:r>
              <a:rPr lang="en-US" altLang="zh-CN" sz="2000">
                <a:solidFill>
                  <a:srgbClr val="333399"/>
                </a:solidFill>
              </a:rPr>
              <a:t>v</a:t>
            </a:r>
            <a:r>
              <a:rPr lang="en-US" altLang="zh-CN" sz="2000" i="0">
                <a:solidFill>
                  <a:srgbClr val="333399"/>
                </a:solidFill>
              </a:rPr>
              <a:t> : = ParseB(</a:t>
            </a:r>
            <a:r>
              <a:rPr lang="en-US" altLang="zh-CN" sz="2000">
                <a:solidFill>
                  <a:srgbClr val="333399"/>
                </a:solidFill>
                <a:sym typeface="Symbol" pitchFamily="18" charset="2"/>
              </a:rPr>
              <a:t>B</a:t>
            </a:r>
            <a:r>
              <a:rPr lang="en-US" altLang="zh-CN" sz="2000">
                <a:solidFill>
                  <a:srgbClr val="333399"/>
                </a:solidFill>
              </a:rPr>
              <a:t>f</a:t>
            </a:r>
            <a:r>
              <a:rPr lang="en-US" altLang="zh-CN" sz="2000" i="0">
                <a:solidFill>
                  <a:srgbClr val="333399"/>
                </a:solidFill>
              </a:rPr>
              <a:t>); </a:t>
            </a:r>
            <a:r>
              <a:rPr lang="en-US" altLang="zh-CN" sz="2000">
                <a:solidFill>
                  <a:srgbClr val="333399"/>
                </a:solidFill>
                <a:sym typeface="Symbol" pitchFamily="18" charset="2"/>
              </a:rPr>
              <a:t>S1f </a:t>
            </a:r>
            <a:r>
              <a:rPr lang="en-US" altLang="zh-CN" sz="2000" i="0">
                <a:solidFill>
                  <a:srgbClr val="333399"/>
                </a:solidFill>
              </a:rPr>
              <a:t>:= </a:t>
            </a:r>
            <a:r>
              <a:rPr lang="en-US" altLang="zh-CN" sz="2000">
                <a:solidFill>
                  <a:srgbClr val="333399"/>
                </a:solidFill>
                <a:sym typeface="Symbol" pitchFamily="18" charset="2"/>
              </a:rPr>
              <a:t>f+1 </a:t>
            </a:r>
            <a:r>
              <a:rPr lang="en-US" altLang="zh-CN" sz="2000" i="0">
                <a:solidFill>
                  <a:srgbClr val="333399"/>
                </a:solidFill>
              </a:rPr>
              <a:t>;</a:t>
            </a:r>
          </a:p>
          <a:p>
            <a:pPr algn="l"/>
            <a:r>
              <a:rPr lang="en-US" altLang="zh-CN" sz="2000">
                <a:solidFill>
                  <a:srgbClr val="333399"/>
                </a:solidFill>
                <a:sym typeface="Symbol" pitchFamily="18" charset="2"/>
              </a:rPr>
              <a:t>                S1v </a:t>
            </a:r>
            <a:r>
              <a:rPr lang="en-US" altLang="zh-CN" sz="2000" i="0">
                <a:solidFill>
                  <a:srgbClr val="333399"/>
                </a:solidFill>
              </a:rPr>
              <a:t>:= ParseS(</a:t>
            </a:r>
            <a:r>
              <a:rPr lang="en-US" altLang="zh-CN" sz="2000">
                <a:solidFill>
                  <a:srgbClr val="333399"/>
                </a:solidFill>
                <a:sym typeface="Symbol" pitchFamily="18" charset="2"/>
              </a:rPr>
              <a:t>S1f</a:t>
            </a:r>
            <a:r>
              <a:rPr lang="en-US" altLang="zh-CN" sz="2000" i="0">
                <a:solidFill>
                  <a:srgbClr val="333399"/>
                </a:solidFill>
              </a:rPr>
              <a:t>); </a:t>
            </a:r>
            <a:r>
              <a:rPr lang="en-US" altLang="zh-CN" sz="2000">
                <a:solidFill>
                  <a:srgbClr val="333399"/>
                </a:solidFill>
                <a:sym typeface="Symbol" pitchFamily="18" charset="2"/>
              </a:rPr>
              <a:t>Sv </a:t>
            </a:r>
            <a:r>
              <a:rPr lang="en-US" altLang="zh-CN" sz="2000" i="0">
                <a:solidFill>
                  <a:srgbClr val="333399"/>
                </a:solidFill>
              </a:rPr>
              <a:t>:= </a:t>
            </a:r>
            <a:r>
              <a:rPr lang="en-US" altLang="zh-CN" sz="2000">
                <a:solidFill>
                  <a:srgbClr val="333399"/>
                </a:solidFill>
                <a:sym typeface="Symbol" pitchFamily="18" charset="2"/>
              </a:rPr>
              <a:t>S1v </a:t>
            </a:r>
            <a:r>
              <a:rPr lang="en-US" altLang="zh-CN" sz="2000" i="0">
                <a:solidFill>
                  <a:srgbClr val="333399"/>
                </a:solidFill>
              </a:rPr>
              <a:t>+ </a:t>
            </a:r>
            <a:r>
              <a:rPr lang="en-US" altLang="zh-CN" sz="2000">
                <a:solidFill>
                  <a:srgbClr val="333399"/>
                </a:solidFill>
                <a:sym typeface="Symbol" pitchFamily="18" charset="2"/>
              </a:rPr>
              <a:t>B</a:t>
            </a:r>
            <a:r>
              <a:rPr lang="en-US" altLang="zh-CN" sz="2000">
                <a:solidFill>
                  <a:srgbClr val="333399"/>
                </a:solidFill>
              </a:rPr>
              <a:t>v;</a:t>
            </a:r>
            <a:endParaRPr lang="en-US" altLang="zh-CN" sz="2000" i="0">
              <a:solidFill>
                <a:srgbClr val="333399"/>
              </a:solidFill>
            </a:endParaRPr>
          </a:p>
          <a:p>
            <a:pPr algn="l"/>
            <a:r>
              <a:rPr lang="en-US" altLang="zh-CN" sz="2000" i="0">
                <a:solidFill>
                  <a:srgbClr val="333399"/>
                </a:solidFill>
              </a:rPr>
              <a:t>    }</a:t>
            </a:r>
          </a:p>
          <a:p>
            <a:pPr algn="l"/>
            <a:r>
              <a:rPr lang="en-US" altLang="zh-CN" sz="2000" i="0">
                <a:solidFill>
                  <a:srgbClr val="333399"/>
                </a:solidFill>
              </a:rPr>
              <a:t>    else if (lookahead== ‘#’ )  </a:t>
            </a:r>
            <a:r>
              <a:rPr lang="en-US" altLang="zh-CN" sz="2000">
                <a:solidFill>
                  <a:srgbClr val="333399"/>
                </a:solidFill>
                <a:sym typeface="Symbol" pitchFamily="18" charset="2"/>
              </a:rPr>
              <a:t>Sv </a:t>
            </a:r>
            <a:r>
              <a:rPr lang="en-US" altLang="zh-CN" sz="2000" i="0">
                <a:solidFill>
                  <a:srgbClr val="333399"/>
                </a:solidFill>
              </a:rPr>
              <a:t>:= </a:t>
            </a:r>
            <a:r>
              <a:rPr lang="en-US" altLang="zh-CN" sz="2000">
                <a:solidFill>
                  <a:srgbClr val="333399"/>
                </a:solidFill>
                <a:sym typeface="Symbol" pitchFamily="18" charset="2"/>
              </a:rPr>
              <a:t>0</a:t>
            </a:r>
            <a:r>
              <a:rPr lang="en-US" altLang="zh-CN" sz="2000" i="0">
                <a:solidFill>
                  <a:srgbClr val="333399"/>
                </a:solidFill>
              </a:rPr>
              <a:t>;</a:t>
            </a:r>
          </a:p>
          <a:p>
            <a:pPr algn="l"/>
            <a:r>
              <a:rPr lang="en-US" altLang="zh-CN" sz="2000" i="0">
                <a:solidFill>
                  <a:srgbClr val="333399"/>
                </a:solidFill>
              </a:rPr>
              <a:t>    else { printf("syntax error \n"); exit(0); }</a:t>
            </a:r>
          </a:p>
          <a:p>
            <a:pPr algn="l"/>
            <a:r>
              <a:rPr lang="en-US" altLang="zh-CN" sz="2000" i="0">
                <a:solidFill>
                  <a:srgbClr val="333399"/>
                </a:solidFill>
              </a:rPr>
              <a:t>    return </a:t>
            </a:r>
            <a:r>
              <a:rPr lang="en-US" altLang="zh-CN" sz="2000">
                <a:solidFill>
                  <a:srgbClr val="333399"/>
                </a:solidFill>
                <a:sym typeface="Symbol" pitchFamily="18" charset="2"/>
              </a:rPr>
              <a:t>Sv</a:t>
            </a:r>
            <a:r>
              <a:rPr lang="en-US" altLang="zh-CN" sz="2000" i="0">
                <a:solidFill>
                  <a:srgbClr val="333399"/>
                </a:solidFill>
              </a:rPr>
              <a:t>;</a:t>
            </a:r>
          </a:p>
          <a:p>
            <a:pPr algn="l"/>
            <a:r>
              <a:rPr lang="en-US" altLang="zh-CN" sz="2000" i="0">
                <a:solidFill>
                  <a:srgbClr val="333399"/>
                </a:solidFill>
              </a:rPr>
              <a:t>}</a:t>
            </a:r>
          </a:p>
        </p:txBody>
      </p:sp>
      <p:sp>
        <p:nvSpPr>
          <p:cNvPr id="48136" name="Rectangle 26"/>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51609"/>
                                        </p:tgtEl>
                                        <p:attrNameLst>
                                          <p:attrName>style.visibility</p:attrName>
                                        </p:attrNameLst>
                                      </p:cBhvr>
                                      <p:to>
                                        <p:strVal val="visible"/>
                                      </p:to>
                                    </p:set>
                                    <p:animEffect transition="in" filter="slide(fromBottom)">
                                      <p:cBhvr>
                                        <p:cTn id="7" dur="500"/>
                                        <p:tgtEl>
                                          <p:spTgt spid="451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09"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3"/>
          <p:cNvSpPr txBox="1">
            <a:spLocks noChangeArrowheads="1"/>
          </p:cNvSpPr>
          <p:nvPr/>
        </p:nvSpPr>
        <p:spPr bwMode="auto">
          <a:xfrm>
            <a:off x="768350" y="1143000"/>
            <a:ext cx="8070850" cy="23780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楷体_GB2312" pitchFamily="49" charset="-122"/>
              </a:rPr>
              <a:t> </a:t>
            </a:r>
            <a:r>
              <a:rPr lang="zh-CN" altLang="en-US" sz="2800" b="1" i="0">
                <a:solidFill>
                  <a:srgbClr val="333399"/>
                </a:solidFill>
                <a:latin typeface="楷体_GB2312" pitchFamily="49" charset="-122"/>
              </a:rPr>
              <a:t>基于翻译模式的</a:t>
            </a:r>
            <a:r>
              <a:rPr lang="zh-CN" altLang="en-US" sz="2800" b="1" i="0">
                <a:solidFill>
                  <a:srgbClr val="333399"/>
                </a:solidFill>
              </a:rPr>
              <a:t>自上而下</a:t>
            </a:r>
            <a:r>
              <a:rPr lang="zh-CN" altLang="en-US" sz="2800" b="1" i="0">
                <a:solidFill>
                  <a:srgbClr val="333399"/>
                </a:solidFill>
                <a:latin typeface="楷体_GB2312" pitchFamily="49" charset="-122"/>
              </a:rPr>
              <a:t>语义计算</a:t>
            </a:r>
            <a:r>
              <a:rPr lang="zh-CN" altLang="en-US" sz="2800" b="1" i="0">
                <a:latin typeface="楷体_GB2312" pitchFamily="49" charset="-122"/>
              </a:rPr>
              <a:t>举例</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solidFill>
                  <a:srgbClr val="333399"/>
                </a:solidFill>
                <a:latin typeface="楷体_GB2312" pitchFamily="49" charset="-122"/>
              </a:rPr>
              <a:t>根据产生式</a:t>
            </a:r>
          </a:p>
          <a:p>
            <a:pPr lvl="1" algn="l">
              <a:buClrTx/>
              <a:buFont typeface="Symbol" pitchFamily="18" charset="2"/>
              <a:buNone/>
            </a:pPr>
            <a:endParaRPr lang="zh-CN" altLang="en-US" sz="1000" b="1" i="0">
              <a:solidFill>
                <a:srgbClr val="333399"/>
              </a:solidFill>
              <a:latin typeface="楷体_GB2312" pitchFamily="49" charset="-122"/>
            </a:endParaRPr>
          </a:p>
          <a:p>
            <a:pPr algn="l">
              <a:buClrTx/>
            </a:pPr>
            <a:r>
              <a:rPr lang="zh-CN" altLang="en-US" sz="2000">
                <a:solidFill>
                  <a:srgbClr val="333399"/>
                </a:solidFill>
                <a:sym typeface="Symbol" pitchFamily="18" charset="2"/>
              </a:rPr>
              <a:t>                   </a:t>
            </a:r>
            <a:r>
              <a:rPr lang="en-US" altLang="zh-CN" sz="2000">
                <a:solidFill>
                  <a:srgbClr val="333399"/>
                </a:solidFill>
                <a:sym typeface="Symbol" pitchFamily="18" charset="2"/>
              </a:rPr>
              <a:t>B </a:t>
            </a:r>
            <a:r>
              <a:rPr lang="en-US" altLang="zh-CN" sz="2000" i="0">
                <a:solidFill>
                  <a:srgbClr val="333399"/>
                </a:solidFill>
                <a:ea typeface="华文行楷" pitchFamily="2" charset="-122"/>
                <a:sym typeface="Symbol" pitchFamily="18" charset="2"/>
              </a:rPr>
              <a:t> </a:t>
            </a:r>
            <a:r>
              <a:rPr lang="en-US" altLang="zh-CN" sz="2000">
                <a:solidFill>
                  <a:srgbClr val="333399"/>
                </a:solidFill>
                <a:ea typeface="华文行楷" pitchFamily="2" charset="-122"/>
                <a:sym typeface="Symbol" pitchFamily="18" charset="2"/>
              </a:rPr>
              <a:t>0  </a:t>
            </a:r>
            <a:r>
              <a:rPr lang="en-US" altLang="zh-CN" sz="2000" i="0">
                <a:solidFill>
                  <a:srgbClr val="333399"/>
                </a:solidFill>
                <a:sym typeface="Symbol" pitchFamily="18" charset="2"/>
              </a:rPr>
              <a:t>{ </a:t>
            </a:r>
            <a:r>
              <a:rPr lang="en-US" altLang="zh-CN" sz="2000">
                <a:solidFill>
                  <a:srgbClr val="333399"/>
                </a:solidFill>
                <a:sym typeface="Symbol" pitchFamily="18" charset="2"/>
              </a:rPr>
              <a:t>B</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0 </a:t>
            </a:r>
            <a:r>
              <a:rPr lang="en-US" altLang="zh-CN" sz="2000" i="0">
                <a:solidFill>
                  <a:srgbClr val="333399"/>
                </a:solidFill>
                <a:sym typeface="Symbol" pitchFamily="18" charset="2"/>
              </a:rPr>
              <a:t>}</a:t>
            </a:r>
            <a:endParaRPr lang="en-US" altLang="zh-CN" sz="1000" u="sng">
              <a:solidFill>
                <a:srgbClr val="333399"/>
              </a:solidFill>
              <a:ea typeface="华文行楷" pitchFamily="2" charset="-122"/>
              <a:sym typeface="Symbol" pitchFamily="18" charset="2"/>
            </a:endParaRPr>
          </a:p>
          <a:p>
            <a:pPr algn="l">
              <a:buClrTx/>
            </a:pPr>
            <a:r>
              <a:rPr lang="en-US" altLang="zh-CN" sz="2000">
                <a:solidFill>
                  <a:srgbClr val="333399"/>
                </a:solidFill>
                <a:sym typeface="Symbol" pitchFamily="18" charset="2"/>
              </a:rPr>
              <a:t>                   B </a:t>
            </a:r>
            <a:r>
              <a:rPr lang="en-US" altLang="zh-CN" sz="2000" i="0">
                <a:solidFill>
                  <a:srgbClr val="333399"/>
                </a:solidFill>
                <a:sym typeface="Symbol" pitchFamily="18" charset="2"/>
              </a:rPr>
              <a:t> </a:t>
            </a:r>
            <a:r>
              <a:rPr lang="en-US" altLang="zh-CN" sz="2000">
                <a:solidFill>
                  <a:srgbClr val="333399"/>
                </a:solidFill>
                <a:sym typeface="Symbol" pitchFamily="18" charset="2"/>
              </a:rPr>
              <a:t>1  </a:t>
            </a:r>
            <a:r>
              <a:rPr lang="en-US" altLang="zh-CN" sz="2000" i="0">
                <a:solidFill>
                  <a:srgbClr val="333399"/>
                </a:solidFill>
                <a:sym typeface="Symbol" pitchFamily="18" charset="2"/>
              </a:rPr>
              <a:t>{ </a:t>
            </a:r>
            <a:r>
              <a:rPr lang="en-US" altLang="zh-CN" sz="2000">
                <a:solidFill>
                  <a:srgbClr val="333399"/>
                </a:solidFill>
                <a:sym typeface="Symbol" pitchFamily="18" charset="2"/>
              </a:rPr>
              <a:t>B</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2</a:t>
            </a:r>
            <a:r>
              <a:rPr lang="en-US" altLang="zh-CN" sz="2000" i="0" baseline="30000">
                <a:solidFill>
                  <a:srgbClr val="333399"/>
                </a:solidFill>
              </a:rPr>
              <a:t>-</a:t>
            </a:r>
            <a:r>
              <a:rPr lang="en-US" altLang="zh-CN" sz="2000" baseline="30000">
                <a:solidFill>
                  <a:srgbClr val="333399"/>
                </a:solidFill>
                <a:sym typeface="Symbol" pitchFamily="18" charset="2"/>
              </a:rPr>
              <a:t>B</a:t>
            </a:r>
            <a:r>
              <a:rPr lang="en-US" altLang="zh-CN" sz="2000" b="1" i="0" baseline="30000">
                <a:solidFill>
                  <a:srgbClr val="333399"/>
                </a:solidFill>
                <a:sym typeface="Symbol" pitchFamily="18" charset="2"/>
              </a:rPr>
              <a:t>.</a:t>
            </a:r>
            <a:r>
              <a:rPr lang="en-US" altLang="zh-CN" sz="2000" baseline="30000">
                <a:solidFill>
                  <a:srgbClr val="333399"/>
                </a:solidFill>
              </a:rPr>
              <a:t>f</a:t>
            </a:r>
            <a:r>
              <a:rPr lang="en-US" altLang="zh-CN" sz="2000" i="0">
                <a:solidFill>
                  <a:srgbClr val="333399"/>
                </a:solidFill>
              </a:rPr>
              <a:t> </a:t>
            </a:r>
            <a:r>
              <a:rPr lang="en-US" altLang="zh-CN" sz="2000" i="0">
                <a:solidFill>
                  <a:srgbClr val="333399"/>
                </a:solidFill>
                <a:sym typeface="Symbol" pitchFamily="18" charset="2"/>
              </a:rPr>
              <a:t>}</a:t>
            </a:r>
          </a:p>
          <a:p>
            <a:pPr algn="l">
              <a:buClrTx/>
            </a:pPr>
            <a:endParaRPr lang="en-US" altLang="zh-CN" sz="1000" b="1" i="0">
              <a:solidFill>
                <a:srgbClr val="333399"/>
              </a:solidFill>
              <a:latin typeface="Times New Roman" pitchFamily="18" charset="0"/>
            </a:endParaRPr>
          </a:p>
          <a:p>
            <a:pPr lvl="1" algn="l">
              <a:buClrTx/>
              <a:buFont typeface="Symbol" pitchFamily="18" charset="2"/>
              <a:buNone/>
            </a:pPr>
            <a:r>
              <a:rPr lang="en-US" altLang="zh-CN" b="1" i="0">
                <a:solidFill>
                  <a:srgbClr val="333399"/>
                </a:solidFill>
              </a:rPr>
              <a:t>     </a:t>
            </a:r>
            <a:r>
              <a:rPr lang="zh-CN" altLang="en-US" b="1" i="0">
                <a:solidFill>
                  <a:srgbClr val="333399"/>
                </a:solidFill>
              </a:rPr>
              <a:t>对非终结符 </a:t>
            </a:r>
            <a:r>
              <a:rPr lang="en-US" altLang="zh-CN">
                <a:solidFill>
                  <a:srgbClr val="333399"/>
                </a:solidFill>
                <a:ea typeface="宋体" pitchFamily="2" charset="-122"/>
              </a:rPr>
              <a:t>B</a:t>
            </a:r>
            <a:r>
              <a:rPr lang="zh-CN" altLang="en-US" b="1" i="0">
                <a:solidFill>
                  <a:srgbClr val="333399"/>
                </a:solidFill>
              </a:rPr>
              <a:t>，构造如下函数</a:t>
            </a:r>
          </a:p>
        </p:txBody>
      </p:sp>
      <p:sp>
        <p:nvSpPr>
          <p:cNvPr id="49155"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9156"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9157"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9158"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82664" name="Rectangle 8"/>
          <p:cNvSpPr>
            <a:spLocks noChangeArrowheads="1"/>
          </p:cNvSpPr>
          <p:nvPr/>
        </p:nvSpPr>
        <p:spPr bwMode="auto">
          <a:xfrm>
            <a:off x="1692275" y="3641725"/>
            <a:ext cx="6461125" cy="2835275"/>
          </a:xfrm>
          <a:prstGeom prst="rect">
            <a:avLst/>
          </a:prstGeom>
          <a:noFill/>
          <a:ln w="9525">
            <a:noFill/>
            <a:miter lim="800000"/>
            <a:headEnd/>
            <a:tailEnd/>
          </a:ln>
        </p:spPr>
        <p:txBody>
          <a:bodyPr>
            <a:spAutoFit/>
          </a:bodyPr>
          <a:lstStyle/>
          <a:p>
            <a:pPr algn="l"/>
            <a:r>
              <a:rPr lang="en-US" altLang="zh-CN" sz="2000" i="0">
                <a:solidFill>
                  <a:srgbClr val="333399"/>
                </a:solidFill>
              </a:rPr>
              <a:t>float ParseB( int </a:t>
            </a:r>
            <a:r>
              <a:rPr lang="en-US" altLang="zh-CN" sz="2000">
                <a:solidFill>
                  <a:srgbClr val="333399"/>
                </a:solidFill>
              </a:rPr>
              <a:t>f</a:t>
            </a:r>
            <a:r>
              <a:rPr lang="en-US" altLang="zh-CN" sz="2000" i="0">
                <a:solidFill>
                  <a:srgbClr val="333399"/>
                </a:solidFill>
              </a:rPr>
              <a:t> )</a:t>
            </a:r>
          </a:p>
          <a:p>
            <a:pPr algn="l"/>
            <a:r>
              <a:rPr lang="en-US" altLang="zh-CN" sz="2000" i="0">
                <a:solidFill>
                  <a:srgbClr val="333399"/>
                </a:solidFill>
              </a:rPr>
              <a:t>{</a:t>
            </a:r>
          </a:p>
          <a:p>
            <a:pPr algn="l"/>
            <a:r>
              <a:rPr lang="en-US" altLang="zh-CN" sz="2000" i="0">
                <a:solidFill>
                  <a:srgbClr val="333399"/>
                </a:solidFill>
              </a:rPr>
              <a:t>    if (lookahead==‘0’)  { MatchToken(‘0’); </a:t>
            </a:r>
            <a:r>
              <a:rPr lang="en-US" altLang="zh-CN" sz="2000">
                <a:solidFill>
                  <a:srgbClr val="333399"/>
                </a:solidFill>
                <a:sym typeface="Symbol" pitchFamily="18" charset="2"/>
              </a:rPr>
              <a:t>B</a:t>
            </a:r>
            <a:r>
              <a:rPr lang="en-US" altLang="zh-CN" sz="2000">
                <a:solidFill>
                  <a:srgbClr val="333399"/>
                </a:solidFill>
              </a:rPr>
              <a:t>v</a:t>
            </a:r>
            <a:r>
              <a:rPr lang="en-US" altLang="zh-CN" sz="2000" i="0">
                <a:solidFill>
                  <a:srgbClr val="333399"/>
                </a:solidFill>
              </a:rPr>
              <a:t> : = 0 } </a:t>
            </a:r>
          </a:p>
          <a:p>
            <a:pPr algn="l"/>
            <a:r>
              <a:rPr lang="en-US" altLang="zh-CN" sz="2000" i="0">
                <a:solidFill>
                  <a:srgbClr val="333399"/>
                </a:solidFill>
              </a:rPr>
              <a:t>    else if  (lookahead== ‘1’ )  { </a:t>
            </a:r>
          </a:p>
          <a:p>
            <a:pPr algn="l"/>
            <a:r>
              <a:rPr lang="en-US" altLang="zh-CN" sz="2000" i="0">
                <a:solidFill>
                  <a:srgbClr val="333399"/>
                </a:solidFill>
              </a:rPr>
              <a:t>            MatchToken(‘1’);   </a:t>
            </a:r>
            <a:r>
              <a:rPr lang="en-US" altLang="zh-CN" sz="2000">
                <a:solidFill>
                  <a:srgbClr val="333399"/>
                </a:solidFill>
                <a:sym typeface="Symbol" pitchFamily="18" charset="2"/>
              </a:rPr>
              <a:t>Bv </a:t>
            </a:r>
            <a:r>
              <a:rPr lang="en-US" altLang="zh-CN" sz="2000" i="0">
                <a:solidFill>
                  <a:srgbClr val="333399"/>
                </a:solidFill>
              </a:rPr>
              <a:t>:= </a:t>
            </a:r>
            <a:r>
              <a:rPr lang="en-US" altLang="zh-CN" sz="2000">
                <a:solidFill>
                  <a:srgbClr val="333399"/>
                </a:solidFill>
                <a:sym typeface="Symbol" pitchFamily="18" charset="2"/>
              </a:rPr>
              <a:t>2^(-f)</a:t>
            </a:r>
            <a:endParaRPr lang="en-US" altLang="zh-CN" sz="2000" i="0">
              <a:solidFill>
                <a:srgbClr val="333399"/>
              </a:solidFill>
            </a:endParaRPr>
          </a:p>
          <a:p>
            <a:pPr algn="l"/>
            <a:r>
              <a:rPr lang="en-US" altLang="zh-CN" sz="2000" i="0">
                <a:solidFill>
                  <a:srgbClr val="333399"/>
                </a:solidFill>
              </a:rPr>
              <a:t>    }</a:t>
            </a:r>
          </a:p>
          <a:p>
            <a:pPr algn="l"/>
            <a:r>
              <a:rPr lang="en-US" altLang="zh-CN" sz="2000" i="0">
                <a:solidFill>
                  <a:srgbClr val="333399"/>
                </a:solidFill>
              </a:rPr>
              <a:t>    else { printf("syntax error \n"); exit(0); }</a:t>
            </a:r>
          </a:p>
          <a:p>
            <a:pPr algn="l"/>
            <a:r>
              <a:rPr lang="en-US" altLang="zh-CN" sz="2000" i="0">
                <a:solidFill>
                  <a:srgbClr val="333399"/>
                </a:solidFill>
              </a:rPr>
              <a:t>    return </a:t>
            </a:r>
            <a:r>
              <a:rPr lang="en-US" altLang="zh-CN" sz="2000">
                <a:solidFill>
                  <a:srgbClr val="333399"/>
                </a:solidFill>
                <a:sym typeface="Symbol" pitchFamily="18" charset="2"/>
              </a:rPr>
              <a:t>Bv</a:t>
            </a:r>
            <a:r>
              <a:rPr lang="en-US" altLang="zh-CN" sz="2000" i="0">
                <a:solidFill>
                  <a:srgbClr val="333399"/>
                </a:solidFill>
              </a:rPr>
              <a:t>;</a:t>
            </a:r>
          </a:p>
          <a:p>
            <a:pPr algn="l"/>
            <a:r>
              <a:rPr lang="en-US" altLang="zh-CN" sz="2000" i="0">
                <a:solidFill>
                  <a:srgbClr val="333399"/>
                </a:solidFill>
              </a:rPr>
              <a:t>}</a:t>
            </a:r>
          </a:p>
        </p:txBody>
      </p:sp>
      <p:sp>
        <p:nvSpPr>
          <p:cNvPr id="49160" name="Rectangle 9"/>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82664"/>
                                        </p:tgtEl>
                                        <p:attrNameLst>
                                          <p:attrName>style.visibility</p:attrName>
                                        </p:attrNameLst>
                                      </p:cBhvr>
                                      <p:to>
                                        <p:strVal val="visible"/>
                                      </p:to>
                                    </p:set>
                                    <p:animEffect transition="in" filter="slide(fromBottom)">
                                      <p:cBhvr>
                                        <p:cTn id="7" dur="500"/>
                                        <p:tgtEl>
                                          <p:spTgt spid="582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7"/>
          <p:cNvSpPr>
            <a:spLocks noChangeArrowheads="1"/>
          </p:cNvSpPr>
          <p:nvPr/>
        </p:nvSpPr>
        <p:spPr bwMode="auto">
          <a:xfrm>
            <a:off x="909330" y="1772816"/>
            <a:ext cx="7921625" cy="3231654"/>
          </a:xfrm>
          <a:prstGeom prst="rect">
            <a:avLst/>
          </a:prstGeom>
          <a:noFill/>
          <a:ln w="9525">
            <a:noFill/>
            <a:miter lim="800000"/>
            <a:headEnd/>
            <a:tailEnd/>
          </a:ln>
        </p:spPr>
        <p:txBody>
          <a:bodyPr>
            <a:spAutoFit/>
          </a:bodyPr>
          <a:lstStyle/>
          <a:p>
            <a:pPr algn="l">
              <a:buClrTx/>
              <a:buFont typeface="Symbol" pitchFamily="18" charset="2"/>
              <a:buChar char="-"/>
            </a:pPr>
            <a:r>
              <a:rPr lang="zh-CN" altLang="en-US" sz="2800" b="1" i="0" dirty="0">
                <a:solidFill>
                  <a:srgbClr val="333399"/>
                </a:solidFill>
              </a:rPr>
              <a:t>作为语义计算的描述工具，仅从实际应用角度对其进行非形式化介绍</a:t>
            </a:r>
            <a:endParaRPr lang="en-US" altLang="zh-CN" sz="2800" b="1" i="0" dirty="0">
              <a:solidFill>
                <a:srgbClr val="333399"/>
              </a:solidFill>
            </a:endParaRPr>
          </a:p>
          <a:p>
            <a:pPr algn="l">
              <a:buClrTx/>
              <a:buFont typeface="Symbol" pitchFamily="18" charset="2"/>
              <a:buChar char="-"/>
            </a:pPr>
            <a:endParaRPr lang="en-US" altLang="zh-CN" sz="2800" b="1" i="0" dirty="0">
              <a:solidFill>
                <a:srgbClr val="333399"/>
              </a:solidFill>
            </a:endParaRPr>
          </a:p>
          <a:p>
            <a:pPr algn="l">
              <a:buClrTx/>
              <a:buFont typeface="Symbol" pitchFamily="18" charset="2"/>
              <a:buChar char="-"/>
            </a:pPr>
            <a:r>
              <a:rPr lang="zh-CN" altLang="en-US" sz="2800" b="1" i="0" dirty="0">
                <a:solidFill>
                  <a:srgbClr val="333399"/>
                </a:solidFill>
              </a:rPr>
              <a:t>在上下文无关文法的基础上进行如下扩展：</a:t>
            </a:r>
          </a:p>
          <a:p>
            <a:pPr algn="l">
              <a:buClrTx/>
              <a:buFont typeface="Symbol" pitchFamily="18" charset="2"/>
              <a:buNone/>
            </a:pPr>
            <a:endParaRPr lang="zh-CN" altLang="en-US" sz="1000" b="1" i="0" dirty="0">
              <a:solidFill>
                <a:srgbClr val="333399"/>
              </a:solidFill>
            </a:endParaRPr>
          </a:p>
          <a:p>
            <a:pPr lvl="1" algn="l">
              <a:buFontTx/>
              <a:buChar char="•"/>
            </a:pPr>
            <a:r>
              <a:rPr lang="zh-CN" altLang="en-US" b="1" i="0" dirty="0">
                <a:latin typeface="宋体" panose="02010600030101010101" pitchFamily="2" charset="-122"/>
                <a:ea typeface="宋体" panose="02010600030101010101" pitchFamily="2" charset="-122"/>
              </a:rPr>
              <a:t>语义信息：</a:t>
            </a:r>
            <a:r>
              <a:rPr lang="zh-CN" altLang="en-US" b="1" i="0" dirty="0">
                <a:solidFill>
                  <a:srgbClr val="333399"/>
                </a:solidFill>
                <a:latin typeface="宋体" panose="02010600030101010101" pitchFamily="2" charset="-122"/>
                <a:ea typeface="宋体" panose="02010600030101010101" pitchFamily="2" charset="-122"/>
              </a:rPr>
              <a:t>为每个文法符号关联多个</a:t>
            </a:r>
            <a:r>
              <a:rPr lang="zh-CN" altLang="en-US" b="1" i="0" dirty="0">
                <a:latin typeface="宋体" panose="02010600030101010101" pitchFamily="2" charset="-122"/>
                <a:ea typeface="宋体" panose="02010600030101010101" pitchFamily="2" charset="-122"/>
              </a:rPr>
              <a:t>属性</a:t>
            </a:r>
            <a:endParaRPr lang="en-US" altLang="zh-CN" b="1" i="0" dirty="0">
              <a:latin typeface="宋体" panose="02010600030101010101" pitchFamily="2" charset="-122"/>
              <a:ea typeface="宋体" panose="02010600030101010101" pitchFamily="2" charset="-122"/>
            </a:endParaRPr>
          </a:p>
          <a:p>
            <a:pPr lvl="1" algn="l">
              <a:buFontTx/>
              <a:buChar char="•"/>
            </a:pPr>
            <a:r>
              <a:rPr lang="zh-CN" altLang="en-US" b="1" i="0" dirty="0">
                <a:latin typeface="宋体" panose="02010600030101010101" pitchFamily="2" charset="-122"/>
                <a:ea typeface="宋体" panose="02010600030101010101" pitchFamily="2" charset="-122"/>
              </a:rPr>
              <a:t>语义动作：</a:t>
            </a:r>
            <a:r>
              <a:rPr lang="zh-CN" altLang="en-US" b="1" i="0" dirty="0">
                <a:solidFill>
                  <a:srgbClr val="333399"/>
                </a:solidFill>
                <a:latin typeface="宋体" panose="02010600030101010101" pitchFamily="2" charset="-122"/>
                <a:ea typeface="宋体" panose="02010600030101010101" pitchFamily="2" charset="-122"/>
              </a:rPr>
              <a:t>为文法的每个产生式关联一个</a:t>
            </a:r>
            <a:r>
              <a:rPr lang="zh-CN" altLang="en-US" b="1" i="0" dirty="0">
                <a:latin typeface="宋体" panose="02010600030101010101" pitchFamily="2" charset="-122"/>
                <a:ea typeface="宋体" panose="02010600030101010101" pitchFamily="2" charset="-122"/>
              </a:rPr>
              <a:t>语义规则集合。</a:t>
            </a:r>
          </a:p>
          <a:p>
            <a:pPr lvl="1" algn="l">
              <a:buFontTx/>
              <a:buNone/>
            </a:pPr>
            <a:endParaRPr lang="zh-CN" altLang="en-US" sz="1000" b="1" i="0" dirty="0">
              <a:latin typeface="楷体_GB2312" pitchFamily="49" charset="-122"/>
            </a:endParaRPr>
          </a:p>
        </p:txBody>
      </p:sp>
      <p:sp>
        <p:nvSpPr>
          <p:cNvPr id="12291" name="Text Box 19"/>
          <p:cNvSpPr txBox="1">
            <a:spLocks noChangeArrowheads="1"/>
          </p:cNvSpPr>
          <p:nvPr/>
        </p:nvSpPr>
        <p:spPr bwMode="auto">
          <a:xfrm>
            <a:off x="379413" y="1108274"/>
            <a:ext cx="8513762" cy="523220"/>
          </a:xfrm>
          <a:prstGeom prst="rect">
            <a:avLst/>
          </a:prstGeom>
          <a:noFill/>
          <a:ln w="9525">
            <a:noFill/>
            <a:miter lim="800000"/>
            <a:headEnd/>
            <a:tailEnd/>
          </a:ln>
        </p:spPr>
        <p:txBody>
          <a:bodyPr wrap="square">
            <a:spAutoFit/>
          </a:bodyPr>
          <a:lstStyle/>
          <a:p>
            <a:pPr algn="l">
              <a:buClrTx/>
              <a:buFont typeface="Wingdings" pitchFamily="2" charset="2"/>
              <a:buChar char="²"/>
            </a:pPr>
            <a:r>
              <a:rPr lang="zh-CN" altLang="en-US" sz="2800" b="1" i="0" dirty="0"/>
              <a:t>属性文法</a:t>
            </a:r>
            <a:endParaRPr lang="zh-CN" altLang="en-US" sz="2800" b="1" i="0" dirty="0">
              <a:latin typeface="宋体" panose="02010600030101010101" pitchFamily="2" charset="-122"/>
              <a:ea typeface="宋体" panose="02010600030101010101" pitchFamily="2" charset="-122"/>
            </a:endParaRPr>
          </a:p>
        </p:txBody>
      </p:sp>
      <p:sp>
        <p:nvSpPr>
          <p:cNvPr id="12292" name="AutoShape 20">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2293" name="AutoShape 21">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2294" name="AutoShape 22">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2295" name="AutoShape 23">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2296" name="Rectangle 29"/>
          <p:cNvSpPr>
            <a:spLocks noChangeArrowheads="1"/>
          </p:cNvSpPr>
          <p:nvPr/>
        </p:nvSpPr>
        <p:spPr bwMode="auto">
          <a:xfrm>
            <a:off x="1549400" y="188913"/>
            <a:ext cx="4030712" cy="661720"/>
          </a:xfrm>
          <a:prstGeom prst="rect">
            <a:avLst/>
          </a:prstGeom>
          <a:noFill/>
          <a:ln w="9525" algn="ctr">
            <a:noFill/>
            <a:miter lim="800000"/>
            <a:headEnd/>
            <a:tailEnd/>
          </a:ln>
        </p:spPr>
        <p:txBody>
          <a:bodyPr wrap="square">
            <a:spAutoFit/>
          </a:bodyPr>
          <a:lstStyle/>
          <a:p>
            <a:pPr algn="l">
              <a:lnSpc>
                <a:spcPct val="90000"/>
              </a:lnSpc>
              <a:buClrTx/>
              <a:buFontTx/>
              <a:buNone/>
            </a:pPr>
            <a:r>
              <a:rPr lang="en-US" altLang="zh-CN" sz="4000" b="1" i="0" dirty="0">
                <a:ea typeface="华文行楷" pitchFamily="2" charset="-122"/>
              </a:rPr>
              <a:t>7.1</a:t>
            </a:r>
            <a:r>
              <a:rPr lang="zh-CN" altLang="en-US" sz="4000" b="1" i="0" dirty="0">
                <a:ea typeface="华文行楷" pitchFamily="2" charset="-122"/>
              </a:rPr>
              <a:t>属性文法</a:t>
            </a:r>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0"/>
          <p:cNvSpPr txBox="1">
            <a:spLocks noChangeArrowheads="1"/>
          </p:cNvSpPr>
          <p:nvPr/>
        </p:nvSpPr>
        <p:spPr bwMode="auto">
          <a:xfrm>
            <a:off x="768350" y="1203325"/>
            <a:ext cx="7842250" cy="14636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楷体_GB2312" pitchFamily="49" charset="-122"/>
              </a:rPr>
              <a:t> </a:t>
            </a:r>
            <a:r>
              <a:rPr lang="zh-CN" altLang="en-US" sz="2800" b="1" i="0">
                <a:latin typeface="楷体_GB2312" pitchFamily="49" charset="-122"/>
              </a:rPr>
              <a:t>消除翻译模式中左递归的一种变换方法</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solidFill>
                  <a:srgbClr val="333399"/>
                </a:solidFill>
                <a:latin typeface="楷体_GB2312" pitchFamily="49" charset="-122"/>
              </a:rPr>
              <a:t>如下是</a:t>
            </a:r>
            <a:r>
              <a:rPr lang="zh-CN" altLang="en-US" b="1" i="0"/>
              <a:t>常量表达式求值</a:t>
            </a:r>
            <a:r>
              <a:rPr lang="zh-CN" altLang="en-US" b="1" i="0">
                <a:solidFill>
                  <a:srgbClr val="333399"/>
                </a:solidFill>
                <a:latin typeface="楷体_GB2312" pitchFamily="49" charset="-122"/>
              </a:rPr>
              <a:t>的翻译模式</a:t>
            </a:r>
            <a:endParaRPr lang="zh-CN" altLang="en-US" b="1" i="0">
              <a:solidFill>
                <a:srgbClr val="333399"/>
              </a:solidFill>
              <a:latin typeface="Times New Roman" pitchFamily="18" charset="0"/>
            </a:endParaRPr>
          </a:p>
          <a:p>
            <a:pPr lvl="1" algn="l">
              <a:buClrTx/>
              <a:buFont typeface="Symbol" pitchFamily="18" charset="2"/>
              <a:buNone/>
            </a:pPr>
            <a:r>
              <a:rPr lang="zh-CN" altLang="en-US" b="1" i="0">
                <a:solidFill>
                  <a:srgbClr val="333399"/>
                </a:solidFill>
                <a:latin typeface="Times New Roman" pitchFamily="18" charset="0"/>
              </a:rPr>
              <a:t>     但含有左递归，因而不能用</a:t>
            </a:r>
            <a:r>
              <a:rPr lang="zh-CN" altLang="en-US" b="1" i="0">
                <a:solidFill>
                  <a:srgbClr val="333399"/>
                </a:solidFill>
              </a:rPr>
              <a:t> </a:t>
            </a:r>
            <a:r>
              <a:rPr lang="en-US" altLang="zh-CN" i="0">
                <a:solidFill>
                  <a:srgbClr val="333399"/>
                </a:solidFill>
              </a:rPr>
              <a:t>LL</a:t>
            </a:r>
            <a:r>
              <a:rPr lang="zh-CN" altLang="en-US" i="0">
                <a:solidFill>
                  <a:srgbClr val="333399"/>
                </a:solidFill>
              </a:rPr>
              <a:t>（</a:t>
            </a:r>
            <a:r>
              <a:rPr lang="en-US" altLang="zh-CN" i="0">
                <a:solidFill>
                  <a:srgbClr val="333399"/>
                </a:solidFill>
              </a:rPr>
              <a:t>1</a:t>
            </a:r>
            <a:r>
              <a:rPr lang="zh-CN" altLang="en-US" i="0">
                <a:solidFill>
                  <a:srgbClr val="333399"/>
                </a:solidFill>
              </a:rPr>
              <a:t>）</a:t>
            </a:r>
            <a:r>
              <a:rPr lang="zh-CN" altLang="en-US" b="1" i="0">
                <a:solidFill>
                  <a:srgbClr val="333399"/>
                </a:solidFill>
              </a:rPr>
              <a:t>方法</a:t>
            </a:r>
          </a:p>
        </p:txBody>
      </p:sp>
      <p:sp>
        <p:nvSpPr>
          <p:cNvPr id="50179"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0180"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0181"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0182"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83696" name="Text Box 16"/>
          <p:cNvSpPr txBox="1">
            <a:spLocks noChangeArrowheads="1"/>
          </p:cNvSpPr>
          <p:nvPr/>
        </p:nvSpPr>
        <p:spPr bwMode="auto">
          <a:xfrm>
            <a:off x="1225550" y="5075238"/>
            <a:ext cx="7689850" cy="1401762"/>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a:t>  </a:t>
            </a:r>
            <a:r>
              <a:rPr lang="zh-CN" altLang="en-US" b="1" i="0">
                <a:solidFill>
                  <a:srgbClr val="333399"/>
                </a:solidFill>
              </a:rPr>
              <a:t>若需要</a:t>
            </a:r>
            <a:r>
              <a:rPr lang="zh-CN" altLang="en-US" b="1" i="0">
                <a:latin typeface="楷体_GB2312" pitchFamily="49" charset="-122"/>
              </a:rPr>
              <a:t>消除翻译模式</a:t>
            </a:r>
            <a:r>
              <a:rPr lang="zh-CN" altLang="en-US" b="1" i="0">
                <a:solidFill>
                  <a:srgbClr val="333399"/>
                </a:solidFill>
                <a:latin typeface="楷体_GB2312" pitchFamily="49" charset="-122"/>
              </a:rPr>
              <a:t>之基础文法中</a:t>
            </a:r>
            <a:r>
              <a:rPr lang="zh-CN" altLang="en-US" b="1" i="0">
                <a:latin typeface="楷体_GB2312" pitchFamily="49" charset="-122"/>
              </a:rPr>
              <a:t>的</a:t>
            </a:r>
            <a:r>
              <a:rPr lang="zh-CN" altLang="en-US" b="1" i="0">
                <a:latin typeface="Times New Roman" pitchFamily="18" charset="0"/>
              </a:rPr>
              <a:t>左递归</a:t>
            </a:r>
            <a:r>
              <a:rPr lang="zh-CN" altLang="en-US" b="1" i="0">
                <a:solidFill>
                  <a:srgbClr val="333399"/>
                </a:solidFill>
                <a:latin typeface="Times New Roman" pitchFamily="18" charset="0"/>
              </a:rPr>
              <a:t>，那么翻</a:t>
            </a:r>
          </a:p>
          <a:p>
            <a:pPr algn="l">
              <a:buClrTx/>
              <a:buFont typeface="Symbol" pitchFamily="18" charset="2"/>
              <a:buNone/>
            </a:pPr>
            <a:r>
              <a:rPr lang="zh-CN" altLang="en-US" b="1" i="0">
                <a:solidFill>
                  <a:srgbClr val="333399"/>
                </a:solidFill>
                <a:latin typeface="Times New Roman" pitchFamily="18" charset="0"/>
              </a:rPr>
              <a:t>     译模式应该如何变化呢？</a:t>
            </a:r>
          </a:p>
          <a:p>
            <a:pPr algn="l">
              <a:buClrTx/>
              <a:buFont typeface="Symbol" pitchFamily="18" charset="2"/>
              <a:buNone/>
            </a:pPr>
            <a:endParaRPr lang="zh-CN" altLang="en-US" sz="1000" b="1" i="0">
              <a:solidFill>
                <a:srgbClr val="333399"/>
              </a:solidFill>
              <a:latin typeface="Times New Roman" pitchFamily="18" charset="0"/>
            </a:endParaRPr>
          </a:p>
          <a:p>
            <a:pPr algn="l">
              <a:buClrTx/>
              <a:buFont typeface="Symbol" pitchFamily="18" charset="2"/>
              <a:buNone/>
            </a:pPr>
            <a:r>
              <a:rPr lang="zh-CN" altLang="en-US" b="1" i="0">
                <a:solidFill>
                  <a:srgbClr val="333399"/>
                </a:solidFill>
                <a:latin typeface="Times New Roman" pitchFamily="18" charset="0"/>
              </a:rPr>
              <a:t>     随后介绍较简单但常用的一种情形</a:t>
            </a:r>
            <a:endParaRPr lang="zh-CN" altLang="en-US" b="1" i="0">
              <a:solidFill>
                <a:srgbClr val="333399"/>
              </a:solidFill>
            </a:endParaRPr>
          </a:p>
        </p:txBody>
      </p:sp>
      <p:sp>
        <p:nvSpPr>
          <p:cNvPr id="50184" name="Text Box 21"/>
          <p:cNvSpPr txBox="1">
            <a:spLocks noChangeArrowheads="1"/>
          </p:cNvSpPr>
          <p:nvPr/>
        </p:nvSpPr>
        <p:spPr bwMode="auto">
          <a:xfrm>
            <a:off x="1808163" y="2743200"/>
            <a:ext cx="4592637" cy="2225675"/>
          </a:xfrm>
          <a:prstGeom prst="rect">
            <a:avLst/>
          </a:prstGeom>
          <a:noFill/>
          <a:ln w="9525">
            <a:noFill/>
            <a:miter lim="800000"/>
            <a:headEnd/>
            <a:tailEnd/>
          </a:ln>
        </p:spPr>
        <p:txBody>
          <a:bodyPr>
            <a:spAutoFit/>
          </a:bodyPr>
          <a:lstStyle/>
          <a:p>
            <a:pPr algn="l">
              <a:buClrTx/>
            </a:pPr>
            <a:r>
              <a:rPr lang="en-US" altLang="zh-CN" sz="2000">
                <a:solidFill>
                  <a:srgbClr val="333399"/>
                </a:solidFill>
                <a:cs typeface="Times New Roman" pitchFamily="18" charset="0"/>
                <a:sym typeface="Symbol" pitchFamily="18" charset="2"/>
              </a:rPr>
              <a:t>S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E   </a:t>
            </a:r>
            <a:r>
              <a:rPr lang="en-US" altLang="zh-CN" sz="2000" i="0">
                <a:solidFill>
                  <a:srgbClr val="333399"/>
                </a:solidFill>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p</a:t>
            </a:r>
            <a:r>
              <a:rPr lang="en-US" altLang="zh-CN" sz="2000">
                <a:solidFill>
                  <a:srgbClr val="333399"/>
                </a:solidFill>
                <a:cs typeface="Times New Roman" pitchFamily="18" charset="0"/>
              </a:rPr>
              <a:t>rint(E</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val) </a:t>
            </a:r>
            <a:r>
              <a:rPr lang="en-US" altLang="zh-CN" sz="2000" i="0">
                <a:solidFill>
                  <a:srgbClr val="333399"/>
                </a:solidFill>
                <a:cs typeface="Times New Roman" pitchFamily="18" charset="0"/>
                <a:sym typeface="Symbol" pitchFamily="18" charset="2"/>
              </a:rPr>
              <a:t>}</a:t>
            </a:r>
            <a:endParaRPr kumimoji="0" lang="en-US" altLang="zh-CN" sz="2000" i="0">
              <a:solidFill>
                <a:srgbClr val="333399"/>
              </a:solidFill>
              <a:cs typeface="Times New Roman" pitchFamily="18" charset="0"/>
              <a:sym typeface="Symbol" pitchFamily="18" charset="2"/>
            </a:endParaRPr>
          </a:p>
          <a:p>
            <a:pPr algn="l">
              <a:buClrTx/>
            </a:pPr>
            <a:r>
              <a:rPr lang="en-US" altLang="zh-CN" sz="2000">
                <a:solidFill>
                  <a:srgbClr val="333399"/>
                </a:solidFill>
                <a:cs typeface="Times New Roman" pitchFamily="18" charset="0"/>
                <a:sym typeface="Symbol" pitchFamily="18" charset="2"/>
              </a:rPr>
              <a:t>E </a:t>
            </a:r>
            <a:r>
              <a:rPr lang="en-US" altLang="zh-CN" sz="2000" i="0">
                <a:solidFill>
                  <a:srgbClr val="333399"/>
                </a:solidFill>
                <a:ea typeface="华文行楷" pitchFamily="2" charset="-122"/>
                <a:cs typeface="Times New Roman" pitchFamily="18" charset="0"/>
                <a:sym typeface="Symbol" pitchFamily="18" charset="2"/>
              </a:rPr>
              <a:t></a:t>
            </a:r>
            <a:r>
              <a:rPr lang="en-US" altLang="zh-CN" sz="2000">
                <a:solidFill>
                  <a:srgbClr val="333399"/>
                </a:solidFill>
                <a:ea typeface="华文行楷" pitchFamily="2" charset="-122"/>
                <a:cs typeface="Times New Roman" pitchFamily="18" charset="0"/>
                <a:sym typeface="Symbol" pitchFamily="18" charset="2"/>
              </a:rPr>
              <a:t> E</a:t>
            </a:r>
            <a:r>
              <a:rPr lang="en-US" altLang="zh-CN" sz="2000" i="0" baseline="-25000">
                <a:solidFill>
                  <a:srgbClr val="333399"/>
                </a:solidFill>
                <a:ea typeface="华文行楷" pitchFamily="2" charset="-122"/>
                <a:cs typeface="Times New Roman" pitchFamily="18" charset="0"/>
                <a:sym typeface="Symbol" pitchFamily="18" charset="2"/>
              </a:rPr>
              <a:t>1</a:t>
            </a:r>
            <a:r>
              <a:rPr lang="en-US" altLang="zh-CN" sz="2000">
                <a:solidFill>
                  <a:srgbClr val="333399"/>
                </a:solidFill>
                <a:ea typeface="华文行楷" pitchFamily="2" charset="-122"/>
                <a:cs typeface="Times New Roman" pitchFamily="18" charset="0"/>
                <a:sym typeface="Symbol" pitchFamily="18" charset="2"/>
              </a:rPr>
              <a:t> + T    </a:t>
            </a:r>
            <a:r>
              <a:rPr lang="en-US" altLang="zh-CN" sz="2000" i="0">
                <a:solidFill>
                  <a:srgbClr val="333399"/>
                </a:solidFill>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E</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val</a:t>
            </a:r>
            <a:r>
              <a:rPr lang="en-US" altLang="zh-CN" sz="2000">
                <a:solidFill>
                  <a:srgbClr val="333399"/>
                </a:solidFill>
                <a:cs typeface="Times New Roman" pitchFamily="18" charset="0"/>
                <a:sym typeface="Symbol" pitchFamily="18" charset="2"/>
              </a:rPr>
              <a:t>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E</a:t>
            </a:r>
            <a:r>
              <a:rPr lang="en-US" altLang="zh-CN" sz="2000" i="0" baseline="-25000">
                <a:solidFill>
                  <a:srgbClr val="333399"/>
                </a:solidFill>
                <a:cs typeface="Times New Roman" pitchFamily="18" charset="0"/>
                <a:sym typeface="Symbol" pitchFamily="18" charset="2"/>
              </a:rPr>
              <a:t>1</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val</a:t>
            </a:r>
            <a:r>
              <a:rPr lang="en-US" altLang="zh-CN" sz="2000">
                <a:solidFill>
                  <a:srgbClr val="333399"/>
                </a:solidFill>
                <a:cs typeface="Times New Roman" pitchFamily="18" charset="0"/>
                <a:sym typeface="Symbol" pitchFamily="18" charset="2"/>
              </a:rPr>
              <a:t> + T</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val</a:t>
            </a:r>
            <a:r>
              <a:rPr lang="en-US" altLang="zh-CN" sz="2000" i="0">
                <a:solidFill>
                  <a:srgbClr val="333399"/>
                </a:solidFill>
                <a:cs typeface="Times New Roman" pitchFamily="18" charset="0"/>
                <a:sym typeface="Symbol" pitchFamily="18" charset="2"/>
              </a:rPr>
              <a:t> }</a:t>
            </a:r>
            <a:endParaRPr lang="en-US" altLang="zh-CN" sz="2000">
              <a:solidFill>
                <a:srgbClr val="333399"/>
              </a:solidFill>
              <a:ea typeface="华文行楷" pitchFamily="2" charset="-122"/>
              <a:sym typeface="Symbol" pitchFamily="18" charset="2"/>
            </a:endParaRPr>
          </a:p>
          <a:p>
            <a:pPr algn="l">
              <a:buClrTx/>
            </a:pPr>
            <a:r>
              <a:rPr lang="en-US" altLang="zh-CN" sz="2000">
                <a:solidFill>
                  <a:srgbClr val="333399"/>
                </a:solidFill>
                <a:cs typeface="Times New Roman" pitchFamily="18" charset="0"/>
                <a:sym typeface="Symbol" pitchFamily="18" charset="2"/>
              </a:rPr>
              <a:t>E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T   </a:t>
            </a:r>
            <a:r>
              <a:rPr lang="en-US" altLang="zh-CN" sz="2000" i="0">
                <a:solidFill>
                  <a:srgbClr val="333399"/>
                </a:solidFill>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E</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val</a:t>
            </a:r>
            <a:r>
              <a:rPr lang="en-US" altLang="zh-CN" sz="2000">
                <a:solidFill>
                  <a:srgbClr val="333399"/>
                </a:solidFill>
                <a:cs typeface="Times New Roman" pitchFamily="18" charset="0"/>
                <a:sym typeface="Symbol" pitchFamily="18" charset="2"/>
              </a:rPr>
              <a:t>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T</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val</a:t>
            </a:r>
            <a:r>
              <a:rPr lang="en-US" altLang="zh-CN" sz="2000" i="0">
                <a:solidFill>
                  <a:srgbClr val="333399"/>
                </a:solidFill>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 </a:t>
            </a:r>
          </a:p>
          <a:p>
            <a:pPr algn="l">
              <a:buClrTx/>
            </a:pPr>
            <a:r>
              <a:rPr lang="en-US" altLang="zh-CN" sz="2000">
                <a:solidFill>
                  <a:srgbClr val="333399"/>
                </a:solidFill>
                <a:cs typeface="Times New Roman" pitchFamily="18" charset="0"/>
                <a:sym typeface="Symbol" pitchFamily="18" charset="2"/>
              </a:rPr>
              <a:t>T </a:t>
            </a:r>
            <a:r>
              <a:rPr lang="en-US" altLang="zh-CN" sz="2000" i="0">
                <a:solidFill>
                  <a:srgbClr val="333399"/>
                </a:solidFill>
                <a:ea typeface="华文行楷" pitchFamily="2" charset="-122"/>
                <a:sym typeface="Symbol" pitchFamily="18" charset="2"/>
              </a:rPr>
              <a:t></a:t>
            </a:r>
            <a:r>
              <a:rPr lang="en-US" altLang="zh-CN" sz="2000">
                <a:solidFill>
                  <a:srgbClr val="333399"/>
                </a:solidFill>
                <a:ea typeface="华文行楷" pitchFamily="2" charset="-122"/>
                <a:sym typeface="Symbol" pitchFamily="18" charset="2"/>
              </a:rPr>
              <a:t> T</a:t>
            </a:r>
            <a:r>
              <a:rPr lang="en-US" altLang="zh-CN" sz="2000" i="0" baseline="-25000">
                <a:solidFill>
                  <a:srgbClr val="333399"/>
                </a:solidFill>
                <a:cs typeface="Times New Roman" pitchFamily="18" charset="0"/>
                <a:sym typeface="Symbol" pitchFamily="18" charset="2"/>
              </a:rPr>
              <a:t>1</a:t>
            </a:r>
            <a:r>
              <a:rPr lang="en-US" altLang="zh-CN" sz="2000">
                <a:solidFill>
                  <a:srgbClr val="333399"/>
                </a:solidFill>
                <a:ea typeface="华文行楷" pitchFamily="2" charset="-122"/>
                <a:sym typeface="Symbol" pitchFamily="18" charset="2"/>
              </a:rPr>
              <a:t>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F    </a:t>
            </a:r>
            <a:r>
              <a:rPr lang="en-US" altLang="zh-CN" sz="2000" i="0">
                <a:solidFill>
                  <a:srgbClr val="333399"/>
                </a:solidFill>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T</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val</a:t>
            </a:r>
            <a:r>
              <a:rPr lang="en-US" altLang="zh-CN" sz="2000">
                <a:solidFill>
                  <a:srgbClr val="333399"/>
                </a:solidFill>
                <a:cs typeface="Times New Roman" pitchFamily="18" charset="0"/>
                <a:sym typeface="Symbol" pitchFamily="18" charset="2"/>
              </a:rPr>
              <a:t>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T</a:t>
            </a:r>
            <a:r>
              <a:rPr lang="en-US" altLang="zh-CN" sz="2000" i="0" baseline="-25000">
                <a:solidFill>
                  <a:srgbClr val="333399"/>
                </a:solidFill>
                <a:cs typeface="Times New Roman" pitchFamily="18" charset="0"/>
                <a:sym typeface="Symbol" pitchFamily="18" charset="2"/>
              </a:rPr>
              <a:t>1</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val</a:t>
            </a:r>
            <a:r>
              <a:rPr lang="en-US" altLang="zh-CN" sz="2000">
                <a:solidFill>
                  <a:srgbClr val="333399"/>
                </a:solidFill>
                <a:cs typeface="Times New Roman" pitchFamily="18" charset="0"/>
                <a:sym typeface="Symbol" pitchFamily="18" charset="2"/>
              </a:rPr>
              <a:t> </a:t>
            </a:r>
            <a:r>
              <a:rPr lang="en-US" altLang="zh-CN" sz="2000" b="1"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F</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val</a:t>
            </a:r>
            <a:r>
              <a:rPr lang="en-US" altLang="zh-CN" sz="2000" i="0">
                <a:solidFill>
                  <a:srgbClr val="333399"/>
                </a:solidFill>
                <a:cs typeface="Times New Roman" pitchFamily="18" charset="0"/>
                <a:sym typeface="Symbol" pitchFamily="18" charset="2"/>
              </a:rPr>
              <a:t> }</a:t>
            </a:r>
            <a:endParaRPr lang="en-US" altLang="zh-CN" sz="2000">
              <a:solidFill>
                <a:srgbClr val="333399"/>
              </a:solidFill>
              <a:cs typeface="Times New Roman" pitchFamily="18" charset="0"/>
              <a:sym typeface="Symbol" pitchFamily="18" charset="2"/>
            </a:endParaRPr>
          </a:p>
          <a:p>
            <a:pPr algn="l">
              <a:buClrTx/>
            </a:pPr>
            <a:r>
              <a:rPr lang="en-US" altLang="zh-CN" sz="2000">
                <a:solidFill>
                  <a:srgbClr val="333399"/>
                </a:solidFill>
                <a:cs typeface="Times New Roman" pitchFamily="18" charset="0"/>
                <a:sym typeface="Symbol" pitchFamily="18" charset="2"/>
              </a:rPr>
              <a:t>T </a:t>
            </a:r>
            <a:r>
              <a:rPr lang="en-US" altLang="zh-CN" sz="2000" i="0">
                <a:solidFill>
                  <a:srgbClr val="333399"/>
                </a:solidFill>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F   </a:t>
            </a:r>
            <a:r>
              <a:rPr lang="en-US" altLang="zh-CN" sz="2000" i="0">
                <a:solidFill>
                  <a:srgbClr val="333399"/>
                </a:solidFill>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T</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val</a:t>
            </a:r>
            <a:r>
              <a:rPr lang="en-US" altLang="zh-CN" sz="2000">
                <a:solidFill>
                  <a:srgbClr val="333399"/>
                </a:solidFill>
                <a:cs typeface="Times New Roman" pitchFamily="18" charset="0"/>
                <a:sym typeface="Symbol" pitchFamily="18" charset="2"/>
              </a:rPr>
              <a:t>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F</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val</a:t>
            </a:r>
            <a:r>
              <a:rPr lang="en-US" altLang="zh-CN" sz="2000" i="0">
                <a:solidFill>
                  <a:srgbClr val="333399"/>
                </a:solidFill>
                <a:cs typeface="Times New Roman" pitchFamily="18" charset="0"/>
                <a:sym typeface="Symbol" pitchFamily="18" charset="2"/>
              </a:rPr>
              <a:t> }</a:t>
            </a:r>
            <a:endParaRPr lang="en-US" altLang="zh-CN" sz="2000">
              <a:solidFill>
                <a:srgbClr val="333399"/>
              </a:solidFill>
              <a:cs typeface="Times New Roman" pitchFamily="18" charset="0"/>
              <a:sym typeface="Symbol" pitchFamily="18" charset="2"/>
            </a:endParaRPr>
          </a:p>
          <a:p>
            <a:pPr algn="l">
              <a:buClrTx/>
            </a:pPr>
            <a:r>
              <a:rPr lang="en-US" altLang="zh-CN" sz="2000">
                <a:solidFill>
                  <a:srgbClr val="333399"/>
                </a:solidFill>
                <a:cs typeface="Times New Roman" pitchFamily="18" charset="0"/>
                <a:sym typeface="Symbol" pitchFamily="18" charset="2"/>
              </a:rPr>
              <a:t>F </a:t>
            </a:r>
            <a:r>
              <a:rPr lang="en-US" altLang="zh-CN" sz="2000" i="0">
                <a:solidFill>
                  <a:srgbClr val="333399"/>
                </a:solidFill>
                <a:ea typeface="华文行楷" pitchFamily="2" charset="-122"/>
                <a:sym typeface="Symbol" pitchFamily="18" charset="2"/>
              </a:rPr>
              <a:t></a:t>
            </a:r>
            <a:r>
              <a:rPr lang="en-US" altLang="zh-CN" sz="2000">
                <a:solidFill>
                  <a:srgbClr val="333399"/>
                </a:solidFill>
                <a:ea typeface="华文行楷" pitchFamily="2" charset="-122"/>
                <a:sym typeface="Symbol" pitchFamily="18" charset="2"/>
              </a:rPr>
              <a:t> ( E )     </a:t>
            </a:r>
            <a:r>
              <a:rPr lang="en-US" altLang="zh-CN" sz="2000" i="0">
                <a:solidFill>
                  <a:srgbClr val="333399"/>
                </a:solidFill>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F</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val</a:t>
            </a:r>
            <a:r>
              <a:rPr lang="en-US" altLang="zh-CN" sz="2000">
                <a:solidFill>
                  <a:srgbClr val="333399"/>
                </a:solidFill>
                <a:cs typeface="Times New Roman" pitchFamily="18" charset="0"/>
                <a:sym typeface="Symbol" pitchFamily="18" charset="2"/>
              </a:rPr>
              <a:t>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E</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val</a:t>
            </a:r>
            <a:r>
              <a:rPr lang="en-US" altLang="zh-CN" sz="2000" i="0">
                <a:solidFill>
                  <a:srgbClr val="333399"/>
                </a:solidFill>
                <a:cs typeface="Times New Roman" pitchFamily="18" charset="0"/>
                <a:sym typeface="Symbol" pitchFamily="18" charset="2"/>
              </a:rPr>
              <a:t> }</a:t>
            </a:r>
            <a:endParaRPr lang="en-US" altLang="zh-CN" sz="2000">
              <a:solidFill>
                <a:srgbClr val="333399"/>
              </a:solidFill>
              <a:ea typeface="华文行楷" pitchFamily="2" charset="-122"/>
              <a:sym typeface="Symbol" pitchFamily="18" charset="2"/>
            </a:endParaRPr>
          </a:p>
          <a:p>
            <a:pPr algn="l">
              <a:buClrTx/>
            </a:pPr>
            <a:r>
              <a:rPr lang="en-US" altLang="zh-CN" sz="2000">
                <a:solidFill>
                  <a:srgbClr val="333399"/>
                </a:solidFill>
                <a:cs typeface="Times New Roman" pitchFamily="18" charset="0"/>
                <a:sym typeface="Symbol" pitchFamily="18" charset="2"/>
              </a:rPr>
              <a:t>F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d   </a:t>
            </a:r>
            <a:r>
              <a:rPr lang="en-US" altLang="zh-CN" sz="2000" i="0">
                <a:solidFill>
                  <a:srgbClr val="333399"/>
                </a:solidFill>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F</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val</a:t>
            </a:r>
            <a:r>
              <a:rPr lang="en-US" altLang="zh-CN" sz="2000">
                <a:solidFill>
                  <a:srgbClr val="333399"/>
                </a:solidFill>
                <a:cs typeface="Times New Roman" pitchFamily="18" charset="0"/>
                <a:sym typeface="Symbol" pitchFamily="18" charset="2"/>
              </a:rPr>
              <a:t>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d</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lexval</a:t>
            </a:r>
            <a:r>
              <a:rPr lang="en-US" altLang="zh-CN" sz="2000" i="0">
                <a:solidFill>
                  <a:srgbClr val="333399"/>
                </a:solidFill>
                <a:cs typeface="Times New Roman" pitchFamily="18" charset="0"/>
                <a:sym typeface="Symbol" pitchFamily="18" charset="2"/>
              </a:rPr>
              <a:t> }</a:t>
            </a:r>
          </a:p>
        </p:txBody>
      </p:sp>
      <p:sp>
        <p:nvSpPr>
          <p:cNvPr id="50185" name="Rectangle 24"/>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83696"/>
                                        </p:tgtEl>
                                        <p:attrNameLst>
                                          <p:attrName>style.visibility</p:attrName>
                                        </p:attrNameLst>
                                      </p:cBhvr>
                                      <p:to>
                                        <p:strVal val="visible"/>
                                      </p:to>
                                    </p:set>
                                    <p:animEffect transition="in" filter="slide(fromBottom)">
                                      <p:cBhvr>
                                        <p:cTn id="7" dur="500"/>
                                        <p:tgtEl>
                                          <p:spTgt spid="583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96"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
          <p:cNvSpPr txBox="1">
            <a:spLocks noChangeArrowheads="1"/>
          </p:cNvSpPr>
          <p:nvPr/>
        </p:nvSpPr>
        <p:spPr bwMode="auto">
          <a:xfrm>
            <a:off x="768350" y="1066800"/>
            <a:ext cx="8070850" cy="54133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楷体_GB2312" pitchFamily="49" charset="-122"/>
              </a:rPr>
              <a:t> </a:t>
            </a:r>
            <a:r>
              <a:rPr lang="zh-CN" altLang="en-US" sz="2800" b="1" i="0">
                <a:latin typeface="楷体_GB2312" pitchFamily="49" charset="-122"/>
              </a:rPr>
              <a:t>消除翻译模式中左递归的一种变换方法</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solidFill>
                  <a:srgbClr val="333399"/>
                </a:solidFill>
                <a:latin typeface="楷体_GB2312" pitchFamily="49" charset="-122"/>
              </a:rPr>
              <a:t>假设有如下翻译模式：</a:t>
            </a:r>
          </a:p>
          <a:p>
            <a:pPr lvl="1" algn="l">
              <a:buClrTx/>
              <a:buFont typeface="Symbol" pitchFamily="18" charset="2"/>
              <a:buNone/>
            </a:pPr>
            <a:endParaRPr lang="zh-CN" altLang="en-US" sz="1000" b="1" i="0">
              <a:solidFill>
                <a:srgbClr val="333399"/>
              </a:solidFill>
              <a:latin typeface="楷体_GB2312" pitchFamily="49" charset="-122"/>
            </a:endParaRPr>
          </a:p>
          <a:p>
            <a:pPr lvl="1" algn="l">
              <a:buClrTx/>
              <a:buFont typeface="Symbol" pitchFamily="18" charset="2"/>
              <a:buNone/>
            </a:pPr>
            <a:r>
              <a:rPr lang="zh-CN" altLang="en-US" b="1" i="0">
                <a:solidFill>
                  <a:srgbClr val="333399"/>
                </a:solidFill>
                <a:latin typeface="楷体_GB2312" pitchFamily="49" charset="-122"/>
              </a:rPr>
              <a:t>     </a:t>
            </a:r>
            <a:r>
              <a:rPr lang="en-US" altLang="zh-CN">
                <a:solidFill>
                  <a:srgbClr val="333399"/>
                </a:solidFill>
                <a:sym typeface="Symbol" pitchFamily="18" charset="2"/>
              </a:rPr>
              <a:t>A </a:t>
            </a:r>
            <a:r>
              <a:rPr lang="en-US" altLang="zh-CN" i="0">
                <a:solidFill>
                  <a:srgbClr val="333399"/>
                </a:solidFill>
                <a:sym typeface="Symbol" pitchFamily="18" charset="2"/>
              </a:rPr>
              <a:t> </a:t>
            </a:r>
            <a:r>
              <a:rPr lang="en-US" altLang="zh-CN">
                <a:solidFill>
                  <a:srgbClr val="333399"/>
                </a:solidFill>
                <a:sym typeface="Symbol" pitchFamily="18" charset="2"/>
              </a:rPr>
              <a:t>A</a:t>
            </a:r>
            <a:r>
              <a:rPr lang="en-US" altLang="zh-CN" i="0" baseline="-25000">
                <a:solidFill>
                  <a:srgbClr val="333399"/>
                </a:solidFill>
                <a:sym typeface="Symbol" pitchFamily="18" charset="2"/>
              </a:rPr>
              <a:t>1 </a:t>
            </a:r>
            <a:r>
              <a:rPr lang="en-US" altLang="zh-CN" i="0">
                <a:solidFill>
                  <a:srgbClr val="333399"/>
                </a:solidFill>
                <a:sym typeface="Symbol" pitchFamily="18" charset="2"/>
              </a:rPr>
              <a:t>Y   { </a:t>
            </a:r>
            <a:r>
              <a:rPr lang="en-US" altLang="zh-CN">
                <a:solidFill>
                  <a:srgbClr val="333399"/>
                </a:solidFill>
                <a:sym typeface="Symbol" pitchFamily="18" charset="2"/>
              </a:rPr>
              <a:t>A</a:t>
            </a:r>
            <a:r>
              <a:rPr lang="en-US" altLang="zh-CN" i="0">
                <a:solidFill>
                  <a:srgbClr val="333399"/>
                </a:solidFill>
              </a:rPr>
              <a:t>.</a:t>
            </a:r>
            <a:r>
              <a:rPr lang="en-US" altLang="zh-CN">
                <a:solidFill>
                  <a:srgbClr val="333399"/>
                </a:solidFill>
              </a:rPr>
              <a:t>a</a:t>
            </a:r>
            <a:r>
              <a:rPr lang="en-US" altLang="zh-CN" i="0">
                <a:solidFill>
                  <a:srgbClr val="333399"/>
                </a:solidFill>
              </a:rPr>
              <a:t>: = </a:t>
            </a:r>
            <a:r>
              <a:rPr lang="en-US" altLang="zh-CN">
                <a:solidFill>
                  <a:srgbClr val="333399"/>
                </a:solidFill>
              </a:rPr>
              <a:t>g</a:t>
            </a:r>
            <a:r>
              <a:rPr lang="en-US" altLang="zh-CN" i="0">
                <a:solidFill>
                  <a:srgbClr val="333399"/>
                </a:solidFill>
              </a:rPr>
              <a:t>(</a:t>
            </a:r>
            <a:r>
              <a:rPr lang="en-US" altLang="zh-CN">
                <a:solidFill>
                  <a:srgbClr val="333399"/>
                </a:solidFill>
                <a:sym typeface="Symbol" pitchFamily="18" charset="2"/>
              </a:rPr>
              <a:t>A</a:t>
            </a:r>
            <a:r>
              <a:rPr lang="en-US" altLang="zh-CN" i="0" baseline="-25000">
                <a:solidFill>
                  <a:srgbClr val="333399"/>
                </a:solidFill>
                <a:sym typeface="Symbol" pitchFamily="18" charset="2"/>
              </a:rPr>
              <a:t>1</a:t>
            </a:r>
            <a:r>
              <a:rPr lang="en-US" altLang="zh-CN" i="0">
                <a:solidFill>
                  <a:srgbClr val="333399"/>
                </a:solidFill>
              </a:rPr>
              <a:t>.</a:t>
            </a:r>
            <a:r>
              <a:rPr lang="en-US" altLang="zh-CN">
                <a:solidFill>
                  <a:srgbClr val="333399"/>
                </a:solidFill>
              </a:rPr>
              <a:t>a</a:t>
            </a:r>
            <a:r>
              <a:rPr lang="en-US" altLang="zh-CN" i="0">
                <a:solidFill>
                  <a:srgbClr val="333399"/>
                </a:solidFill>
              </a:rPr>
              <a:t>, </a:t>
            </a:r>
            <a:r>
              <a:rPr lang="en-US" altLang="zh-CN">
                <a:solidFill>
                  <a:srgbClr val="333399"/>
                </a:solidFill>
              </a:rPr>
              <a:t>Y.y</a:t>
            </a:r>
            <a:r>
              <a:rPr lang="en-US" altLang="zh-CN" i="0">
                <a:solidFill>
                  <a:srgbClr val="333399"/>
                </a:solidFill>
              </a:rPr>
              <a:t>) </a:t>
            </a:r>
            <a:r>
              <a:rPr lang="en-US" altLang="zh-CN" i="0">
                <a:solidFill>
                  <a:srgbClr val="333399"/>
                </a:solidFill>
                <a:sym typeface="Symbol" pitchFamily="18" charset="2"/>
              </a:rPr>
              <a:t>}</a:t>
            </a:r>
            <a:endParaRPr lang="en-US" altLang="zh-CN" i="0">
              <a:solidFill>
                <a:srgbClr val="333399"/>
              </a:solidFill>
            </a:endParaRPr>
          </a:p>
          <a:p>
            <a:pPr algn="just">
              <a:spcBef>
                <a:spcPct val="20000"/>
              </a:spcBef>
              <a:buClrTx/>
              <a:buFontTx/>
              <a:buNone/>
            </a:pPr>
            <a:r>
              <a:rPr lang="en-US" altLang="zh-CN" i="0">
                <a:solidFill>
                  <a:srgbClr val="333399"/>
                </a:solidFill>
              </a:rPr>
              <a:t>               </a:t>
            </a:r>
            <a:r>
              <a:rPr lang="en-US" altLang="zh-CN">
                <a:solidFill>
                  <a:srgbClr val="333399"/>
                </a:solidFill>
                <a:sym typeface="Symbol" pitchFamily="18" charset="2"/>
              </a:rPr>
              <a:t>A </a:t>
            </a:r>
            <a:r>
              <a:rPr lang="en-US" altLang="zh-CN" i="0">
                <a:solidFill>
                  <a:srgbClr val="333399"/>
                </a:solidFill>
                <a:sym typeface="Symbol" pitchFamily="18" charset="2"/>
              </a:rPr>
              <a:t> </a:t>
            </a:r>
            <a:r>
              <a:rPr lang="en-US" altLang="zh-CN">
                <a:solidFill>
                  <a:srgbClr val="333399"/>
                </a:solidFill>
              </a:rPr>
              <a:t>X</a:t>
            </a:r>
            <a:r>
              <a:rPr lang="en-US" altLang="zh-CN" i="0">
                <a:solidFill>
                  <a:srgbClr val="333399"/>
                </a:solidFill>
              </a:rPr>
              <a:t>	{ </a:t>
            </a:r>
            <a:r>
              <a:rPr lang="en-US" altLang="zh-CN">
                <a:solidFill>
                  <a:srgbClr val="333399"/>
                </a:solidFill>
                <a:sym typeface="Symbol" pitchFamily="18" charset="2"/>
              </a:rPr>
              <a:t>A</a:t>
            </a:r>
            <a:r>
              <a:rPr lang="en-US" altLang="zh-CN" i="0">
                <a:solidFill>
                  <a:srgbClr val="333399"/>
                </a:solidFill>
              </a:rPr>
              <a:t>.</a:t>
            </a:r>
            <a:r>
              <a:rPr lang="en-US" altLang="zh-CN">
                <a:solidFill>
                  <a:srgbClr val="333399"/>
                </a:solidFill>
              </a:rPr>
              <a:t>a</a:t>
            </a:r>
            <a:r>
              <a:rPr lang="en-US" altLang="zh-CN" i="0">
                <a:solidFill>
                  <a:srgbClr val="333399"/>
                </a:solidFill>
              </a:rPr>
              <a:t>: = </a:t>
            </a:r>
            <a:r>
              <a:rPr lang="en-US" altLang="zh-CN">
                <a:solidFill>
                  <a:srgbClr val="333399"/>
                </a:solidFill>
              </a:rPr>
              <a:t>f</a:t>
            </a:r>
            <a:r>
              <a:rPr lang="en-US" altLang="zh-CN" i="0">
                <a:solidFill>
                  <a:srgbClr val="333399"/>
                </a:solidFill>
              </a:rPr>
              <a:t>(</a:t>
            </a:r>
            <a:r>
              <a:rPr lang="en-US" altLang="zh-CN">
                <a:solidFill>
                  <a:srgbClr val="333399"/>
                </a:solidFill>
              </a:rPr>
              <a:t>X.x</a:t>
            </a:r>
            <a:r>
              <a:rPr lang="en-US" altLang="zh-CN" i="0">
                <a:solidFill>
                  <a:srgbClr val="333399"/>
                </a:solidFill>
              </a:rPr>
              <a:t>) }</a:t>
            </a:r>
          </a:p>
          <a:p>
            <a:pPr algn="just">
              <a:spcBef>
                <a:spcPct val="20000"/>
              </a:spcBef>
              <a:buClrTx/>
              <a:buFontTx/>
              <a:buNone/>
            </a:pPr>
            <a:endParaRPr lang="en-US" altLang="zh-CN" sz="1000" i="0">
              <a:solidFill>
                <a:srgbClr val="333399"/>
              </a:solidFill>
            </a:endParaRPr>
          </a:p>
          <a:p>
            <a:pPr algn="just">
              <a:spcBef>
                <a:spcPct val="20000"/>
              </a:spcBef>
              <a:buClrTx/>
              <a:buFontTx/>
              <a:buNone/>
            </a:pPr>
            <a:r>
              <a:rPr lang="en-US" altLang="zh-CN" i="0">
                <a:solidFill>
                  <a:srgbClr val="333399"/>
                </a:solidFill>
              </a:rPr>
              <a:t>          </a:t>
            </a:r>
            <a:r>
              <a:rPr lang="zh-CN" altLang="en-US" b="1" i="0">
                <a:solidFill>
                  <a:srgbClr val="333399"/>
                </a:solidFill>
              </a:rPr>
              <a:t>消去关于</a:t>
            </a:r>
            <a:r>
              <a:rPr lang="en-US" altLang="zh-CN">
                <a:solidFill>
                  <a:srgbClr val="333399"/>
                </a:solidFill>
              </a:rPr>
              <a:t>A</a:t>
            </a:r>
            <a:r>
              <a:rPr lang="en-US" altLang="zh-CN" b="1" i="0">
                <a:solidFill>
                  <a:srgbClr val="333399"/>
                </a:solidFill>
              </a:rPr>
              <a:t> </a:t>
            </a:r>
            <a:r>
              <a:rPr lang="zh-CN" altLang="en-US" b="1" i="0">
                <a:solidFill>
                  <a:srgbClr val="333399"/>
                </a:solidFill>
                <a:latin typeface="楷体_GB2312" pitchFamily="49" charset="-122"/>
              </a:rPr>
              <a:t>的</a:t>
            </a:r>
            <a:r>
              <a:rPr lang="zh-CN" altLang="en-US" b="1" i="0">
                <a:solidFill>
                  <a:srgbClr val="333399"/>
                </a:solidFill>
              </a:rPr>
              <a:t>直接左递归，基础文法变换为</a:t>
            </a:r>
          </a:p>
          <a:p>
            <a:pPr algn="just">
              <a:spcBef>
                <a:spcPct val="20000"/>
              </a:spcBef>
              <a:buClrTx/>
              <a:buFontTx/>
              <a:buNone/>
            </a:pPr>
            <a:endParaRPr lang="zh-CN" altLang="en-US" sz="1000" b="1" i="0">
              <a:solidFill>
                <a:srgbClr val="333399"/>
              </a:solidFill>
            </a:endParaRPr>
          </a:p>
          <a:p>
            <a:pPr algn="just">
              <a:spcBef>
                <a:spcPct val="20000"/>
              </a:spcBef>
              <a:buClrTx/>
              <a:buFontTx/>
              <a:buNone/>
            </a:pPr>
            <a:r>
              <a:rPr lang="zh-CN" altLang="en-US" b="1" i="0">
                <a:solidFill>
                  <a:srgbClr val="333399"/>
                </a:solidFill>
              </a:rPr>
              <a:t>               </a:t>
            </a:r>
            <a:r>
              <a:rPr lang="en-US" altLang="zh-CN">
                <a:solidFill>
                  <a:srgbClr val="333399"/>
                </a:solidFill>
                <a:sym typeface="Symbol" pitchFamily="18" charset="2"/>
              </a:rPr>
              <a:t>A </a:t>
            </a:r>
            <a:r>
              <a:rPr lang="en-US" altLang="zh-CN" i="0">
                <a:solidFill>
                  <a:srgbClr val="333399"/>
                </a:solidFill>
                <a:sym typeface="Symbol" pitchFamily="18" charset="2"/>
              </a:rPr>
              <a:t> </a:t>
            </a:r>
            <a:r>
              <a:rPr lang="en-US" altLang="zh-CN">
                <a:solidFill>
                  <a:srgbClr val="333399"/>
                </a:solidFill>
              </a:rPr>
              <a:t>X R  </a:t>
            </a:r>
            <a:r>
              <a:rPr lang="en-US" altLang="zh-CN">
                <a:solidFill>
                  <a:srgbClr val="333399"/>
                </a:solidFill>
                <a:sym typeface="Symbol" pitchFamily="18" charset="2"/>
              </a:rPr>
              <a:t>   R </a:t>
            </a:r>
            <a:r>
              <a:rPr lang="en-US" altLang="zh-CN" i="0">
                <a:solidFill>
                  <a:srgbClr val="333399"/>
                </a:solidFill>
                <a:sym typeface="Symbol" pitchFamily="18" charset="2"/>
              </a:rPr>
              <a:t> </a:t>
            </a:r>
            <a:r>
              <a:rPr lang="en-US" altLang="zh-CN">
                <a:solidFill>
                  <a:srgbClr val="333399"/>
                </a:solidFill>
              </a:rPr>
              <a:t>Y R </a:t>
            </a:r>
            <a:r>
              <a:rPr lang="en-US" altLang="zh-CN" i="0">
                <a:solidFill>
                  <a:srgbClr val="333399"/>
                </a:solidFill>
                <a:sym typeface="Symbol" pitchFamily="18" charset="2"/>
              </a:rPr>
              <a:t> </a:t>
            </a:r>
            <a:r>
              <a:rPr lang="en-US" altLang="zh-CN">
                <a:solidFill>
                  <a:srgbClr val="333399"/>
                </a:solidFill>
                <a:sym typeface="Symbol" pitchFamily="18" charset="2"/>
              </a:rPr>
              <a:t></a:t>
            </a:r>
          </a:p>
          <a:p>
            <a:pPr algn="just">
              <a:spcBef>
                <a:spcPct val="20000"/>
              </a:spcBef>
              <a:buClrTx/>
              <a:buFontTx/>
              <a:buNone/>
            </a:pPr>
            <a:endParaRPr lang="en-US" altLang="zh-CN" sz="1000">
              <a:solidFill>
                <a:srgbClr val="333399"/>
              </a:solidFill>
              <a:sym typeface="Symbol" pitchFamily="18" charset="2"/>
            </a:endParaRPr>
          </a:p>
          <a:p>
            <a:pPr algn="just">
              <a:spcBef>
                <a:spcPct val="20000"/>
              </a:spcBef>
              <a:buClrTx/>
              <a:buFontTx/>
              <a:buNone/>
            </a:pPr>
            <a:r>
              <a:rPr lang="en-US" altLang="zh-CN" b="1" i="0">
                <a:solidFill>
                  <a:srgbClr val="333399"/>
                </a:solidFill>
              </a:rPr>
              <a:t>          </a:t>
            </a:r>
            <a:r>
              <a:rPr lang="zh-CN" altLang="en-US" b="1" i="0">
                <a:solidFill>
                  <a:srgbClr val="333399"/>
                </a:solidFill>
              </a:rPr>
              <a:t>再考虑语义动作，</a:t>
            </a:r>
            <a:r>
              <a:rPr lang="zh-CN" altLang="en-US" b="1" i="0">
                <a:solidFill>
                  <a:srgbClr val="333399"/>
                </a:solidFill>
                <a:latin typeface="楷体_GB2312" pitchFamily="49" charset="-122"/>
              </a:rPr>
              <a:t>翻译模式变换为</a:t>
            </a:r>
          </a:p>
          <a:p>
            <a:pPr algn="just">
              <a:spcBef>
                <a:spcPct val="20000"/>
              </a:spcBef>
              <a:buClrTx/>
              <a:buFontTx/>
              <a:buNone/>
            </a:pPr>
            <a:endParaRPr lang="zh-CN" altLang="en-US" sz="1000" b="1">
              <a:solidFill>
                <a:srgbClr val="333399"/>
              </a:solidFill>
              <a:sym typeface="Symbol" pitchFamily="18" charset="2"/>
            </a:endParaRPr>
          </a:p>
          <a:p>
            <a:pPr algn="just">
              <a:spcBef>
                <a:spcPct val="20000"/>
              </a:spcBef>
              <a:buClrTx/>
              <a:buFontTx/>
              <a:buNone/>
            </a:pPr>
            <a:r>
              <a:rPr lang="zh-CN" altLang="en-US" b="1">
                <a:solidFill>
                  <a:srgbClr val="333399"/>
                </a:solidFill>
                <a:sym typeface="Symbol" pitchFamily="18" charset="2"/>
              </a:rPr>
              <a:t>               </a:t>
            </a:r>
            <a:r>
              <a:rPr lang="en-US" altLang="zh-CN">
                <a:solidFill>
                  <a:srgbClr val="333399"/>
                </a:solidFill>
                <a:sym typeface="Symbol" pitchFamily="18" charset="2"/>
              </a:rPr>
              <a:t>A </a:t>
            </a:r>
            <a:r>
              <a:rPr lang="en-US" altLang="zh-CN" i="0">
                <a:solidFill>
                  <a:srgbClr val="333399"/>
                </a:solidFill>
                <a:sym typeface="Symbol" pitchFamily="18" charset="2"/>
              </a:rPr>
              <a:t> </a:t>
            </a:r>
            <a:r>
              <a:rPr lang="en-US" altLang="zh-CN">
                <a:solidFill>
                  <a:srgbClr val="333399"/>
                </a:solidFill>
              </a:rPr>
              <a:t>X </a:t>
            </a:r>
            <a:r>
              <a:rPr lang="en-US" altLang="zh-CN" i="0">
                <a:solidFill>
                  <a:srgbClr val="333399"/>
                </a:solidFill>
              </a:rPr>
              <a:t>{ </a:t>
            </a:r>
            <a:r>
              <a:rPr lang="en-US" altLang="zh-CN">
                <a:solidFill>
                  <a:srgbClr val="333399"/>
                </a:solidFill>
                <a:sym typeface="Symbol" pitchFamily="18" charset="2"/>
              </a:rPr>
              <a:t>R</a:t>
            </a:r>
            <a:r>
              <a:rPr lang="en-US" altLang="zh-CN" i="0">
                <a:solidFill>
                  <a:srgbClr val="333399"/>
                </a:solidFill>
              </a:rPr>
              <a:t>.</a:t>
            </a:r>
            <a:r>
              <a:rPr lang="en-US" altLang="zh-CN">
                <a:solidFill>
                  <a:srgbClr val="333399"/>
                </a:solidFill>
              </a:rPr>
              <a:t>i</a:t>
            </a:r>
            <a:r>
              <a:rPr lang="en-US" altLang="zh-CN" i="0">
                <a:solidFill>
                  <a:srgbClr val="333399"/>
                </a:solidFill>
              </a:rPr>
              <a:t>: = </a:t>
            </a:r>
            <a:r>
              <a:rPr lang="en-US" altLang="zh-CN">
                <a:solidFill>
                  <a:srgbClr val="333399"/>
                </a:solidFill>
              </a:rPr>
              <a:t>f</a:t>
            </a:r>
            <a:r>
              <a:rPr lang="en-US" altLang="zh-CN" i="0">
                <a:solidFill>
                  <a:srgbClr val="333399"/>
                </a:solidFill>
              </a:rPr>
              <a:t>(</a:t>
            </a:r>
            <a:r>
              <a:rPr lang="en-US" altLang="zh-CN">
                <a:solidFill>
                  <a:srgbClr val="333399"/>
                </a:solidFill>
              </a:rPr>
              <a:t>X.x</a:t>
            </a:r>
            <a:r>
              <a:rPr lang="en-US" altLang="zh-CN" i="0">
                <a:solidFill>
                  <a:srgbClr val="333399"/>
                </a:solidFill>
              </a:rPr>
              <a:t>) }</a:t>
            </a:r>
            <a:r>
              <a:rPr lang="en-US" altLang="zh-CN">
                <a:solidFill>
                  <a:srgbClr val="333399"/>
                </a:solidFill>
              </a:rPr>
              <a:t> R  </a:t>
            </a:r>
            <a:r>
              <a:rPr lang="en-US" altLang="zh-CN" i="0">
                <a:solidFill>
                  <a:srgbClr val="333399"/>
                </a:solidFill>
                <a:sym typeface="Symbol" pitchFamily="18" charset="2"/>
              </a:rPr>
              <a:t>{ </a:t>
            </a:r>
            <a:r>
              <a:rPr lang="en-US" altLang="zh-CN">
                <a:solidFill>
                  <a:srgbClr val="333399"/>
                </a:solidFill>
                <a:sym typeface="Symbol" pitchFamily="18" charset="2"/>
              </a:rPr>
              <a:t>A</a:t>
            </a:r>
            <a:r>
              <a:rPr lang="en-US" altLang="zh-CN" i="0">
                <a:solidFill>
                  <a:srgbClr val="333399"/>
                </a:solidFill>
              </a:rPr>
              <a:t>.</a:t>
            </a:r>
            <a:r>
              <a:rPr lang="en-US" altLang="zh-CN">
                <a:solidFill>
                  <a:srgbClr val="333399"/>
                </a:solidFill>
              </a:rPr>
              <a:t>a</a:t>
            </a:r>
            <a:r>
              <a:rPr lang="en-US" altLang="zh-CN" i="0">
                <a:solidFill>
                  <a:srgbClr val="333399"/>
                </a:solidFill>
              </a:rPr>
              <a:t>: = </a:t>
            </a:r>
            <a:r>
              <a:rPr lang="en-US" altLang="zh-CN">
                <a:solidFill>
                  <a:srgbClr val="333399"/>
                </a:solidFill>
                <a:sym typeface="Symbol" pitchFamily="18" charset="2"/>
              </a:rPr>
              <a:t>R</a:t>
            </a:r>
            <a:r>
              <a:rPr lang="en-US" altLang="zh-CN" i="0">
                <a:solidFill>
                  <a:srgbClr val="333399"/>
                </a:solidFill>
              </a:rPr>
              <a:t>.</a:t>
            </a:r>
            <a:r>
              <a:rPr lang="en-US" altLang="zh-CN">
                <a:solidFill>
                  <a:srgbClr val="333399"/>
                </a:solidFill>
              </a:rPr>
              <a:t>s </a:t>
            </a:r>
            <a:r>
              <a:rPr lang="en-US" altLang="zh-CN" i="0">
                <a:solidFill>
                  <a:srgbClr val="333399"/>
                </a:solidFill>
                <a:sym typeface="Symbol" pitchFamily="18" charset="2"/>
              </a:rPr>
              <a:t>}</a:t>
            </a:r>
            <a:endParaRPr lang="en-US" altLang="zh-CN">
              <a:solidFill>
                <a:srgbClr val="333399"/>
              </a:solidFill>
            </a:endParaRPr>
          </a:p>
          <a:p>
            <a:pPr algn="just">
              <a:spcBef>
                <a:spcPct val="20000"/>
              </a:spcBef>
              <a:buClrTx/>
              <a:buFontTx/>
              <a:buNone/>
            </a:pPr>
            <a:r>
              <a:rPr lang="en-US" altLang="zh-CN">
                <a:solidFill>
                  <a:srgbClr val="333399"/>
                </a:solidFill>
                <a:sym typeface="Symbol" pitchFamily="18" charset="2"/>
              </a:rPr>
              <a:t>               R </a:t>
            </a:r>
            <a:r>
              <a:rPr lang="en-US" altLang="zh-CN" i="0">
                <a:solidFill>
                  <a:srgbClr val="333399"/>
                </a:solidFill>
                <a:sym typeface="Symbol" pitchFamily="18" charset="2"/>
              </a:rPr>
              <a:t> </a:t>
            </a:r>
            <a:r>
              <a:rPr lang="en-US" altLang="zh-CN">
                <a:solidFill>
                  <a:srgbClr val="333399"/>
                </a:solidFill>
              </a:rPr>
              <a:t>Y </a:t>
            </a:r>
            <a:r>
              <a:rPr lang="en-US" altLang="zh-CN" i="0">
                <a:solidFill>
                  <a:srgbClr val="333399"/>
                </a:solidFill>
              </a:rPr>
              <a:t>{ </a:t>
            </a:r>
            <a:r>
              <a:rPr lang="en-US" altLang="zh-CN">
                <a:solidFill>
                  <a:srgbClr val="333399"/>
                </a:solidFill>
                <a:sym typeface="Symbol" pitchFamily="18" charset="2"/>
              </a:rPr>
              <a:t>R</a:t>
            </a:r>
            <a:r>
              <a:rPr lang="en-US" altLang="zh-CN" i="0" baseline="-25000">
                <a:solidFill>
                  <a:srgbClr val="333399"/>
                </a:solidFill>
                <a:sym typeface="Symbol" pitchFamily="18" charset="2"/>
              </a:rPr>
              <a:t>1</a:t>
            </a:r>
            <a:r>
              <a:rPr lang="en-US" altLang="zh-CN" i="0">
                <a:solidFill>
                  <a:srgbClr val="333399"/>
                </a:solidFill>
              </a:rPr>
              <a:t>.</a:t>
            </a:r>
            <a:r>
              <a:rPr lang="en-US" altLang="zh-CN">
                <a:solidFill>
                  <a:srgbClr val="333399"/>
                </a:solidFill>
              </a:rPr>
              <a:t>i</a:t>
            </a:r>
            <a:r>
              <a:rPr lang="en-US" altLang="zh-CN" i="0">
                <a:solidFill>
                  <a:srgbClr val="333399"/>
                </a:solidFill>
              </a:rPr>
              <a:t>: = </a:t>
            </a:r>
            <a:r>
              <a:rPr lang="en-US" altLang="zh-CN">
                <a:solidFill>
                  <a:srgbClr val="333399"/>
                </a:solidFill>
              </a:rPr>
              <a:t>g</a:t>
            </a:r>
            <a:r>
              <a:rPr lang="en-US" altLang="zh-CN" i="0">
                <a:solidFill>
                  <a:srgbClr val="333399"/>
                </a:solidFill>
              </a:rPr>
              <a:t>(</a:t>
            </a:r>
            <a:r>
              <a:rPr lang="en-US" altLang="zh-CN">
                <a:solidFill>
                  <a:srgbClr val="333399"/>
                </a:solidFill>
                <a:sym typeface="Symbol" pitchFamily="18" charset="2"/>
              </a:rPr>
              <a:t>R</a:t>
            </a:r>
            <a:r>
              <a:rPr lang="en-US" altLang="zh-CN" i="0">
                <a:solidFill>
                  <a:srgbClr val="333399"/>
                </a:solidFill>
              </a:rPr>
              <a:t>.</a:t>
            </a:r>
            <a:r>
              <a:rPr lang="en-US" altLang="zh-CN">
                <a:solidFill>
                  <a:srgbClr val="333399"/>
                </a:solidFill>
              </a:rPr>
              <a:t>i</a:t>
            </a:r>
            <a:r>
              <a:rPr lang="en-US" altLang="zh-CN" i="0">
                <a:solidFill>
                  <a:srgbClr val="333399"/>
                </a:solidFill>
              </a:rPr>
              <a:t>, </a:t>
            </a:r>
            <a:r>
              <a:rPr lang="en-US" altLang="zh-CN">
                <a:solidFill>
                  <a:srgbClr val="333399"/>
                </a:solidFill>
              </a:rPr>
              <a:t>Y.y</a:t>
            </a:r>
            <a:r>
              <a:rPr lang="en-US" altLang="zh-CN" i="0">
                <a:solidFill>
                  <a:srgbClr val="333399"/>
                </a:solidFill>
              </a:rPr>
              <a:t>) }</a:t>
            </a:r>
            <a:r>
              <a:rPr lang="en-US" altLang="zh-CN">
                <a:solidFill>
                  <a:srgbClr val="333399"/>
                </a:solidFill>
              </a:rPr>
              <a:t> </a:t>
            </a:r>
            <a:r>
              <a:rPr lang="en-US" altLang="zh-CN">
                <a:solidFill>
                  <a:srgbClr val="333399"/>
                </a:solidFill>
                <a:sym typeface="Symbol" pitchFamily="18" charset="2"/>
              </a:rPr>
              <a:t>R</a:t>
            </a:r>
            <a:r>
              <a:rPr lang="en-US" altLang="zh-CN" i="0" baseline="-25000">
                <a:solidFill>
                  <a:srgbClr val="333399"/>
                </a:solidFill>
                <a:sym typeface="Symbol" pitchFamily="18" charset="2"/>
              </a:rPr>
              <a:t>1</a:t>
            </a:r>
            <a:r>
              <a:rPr lang="en-US" altLang="zh-CN">
                <a:solidFill>
                  <a:srgbClr val="333399"/>
                </a:solidFill>
              </a:rPr>
              <a:t> </a:t>
            </a:r>
            <a:r>
              <a:rPr lang="en-US" altLang="zh-CN" i="0">
                <a:solidFill>
                  <a:srgbClr val="333399"/>
                </a:solidFill>
              </a:rPr>
              <a:t>{</a:t>
            </a:r>
            <a:r>
              <a:rPr lang="en-US" altLang="zh-CN">
                <a:solidFill>
                  <a:srgbClr val="333399"/>
                </a:solidFill>
                <a:sym typeface="Symbol" pitchFamily="18" charset="2"/>
              </a:rPr>
              <a:t>R</a:t>
            </a:r>
            <a:r>
              <a:rPr lang="en-US" altLang="zh-CN" i="0">
                <a:solidFill>
                  <a:srgbClr val="333399"/>
                </a:solidFill>
              </a:rPr>
              <a:t>.</a:t>
            </a:r>
            <a:r>
              <a:rPr lang="en-US" altLang="zh-CN">
                <a:solidFill>
                  <a:srgbClr val="333399"/>
                </a:solidFill>
              </a:rPr>
              <a:t>s</a:t>
            </a:r>
            <a:r>
              <a:rPr lang="en-US" altLang="zh-CN" i="0">
                <a:solidFill>
                  <a:srgbClr val="333399"/>
                </a:solidFill>
              </a:rPr>
              <a:t>: = </a:t>
            </a:r>
            <a:r>
              <a:rPr lang="en-US" altLang="zh-CN">
                <a:solidFill>
                  <a:srgbClr val="333399"/>
                </a:solidFill>
                <a:sym typeface="Symbol" pitchFamily="18" charset="2"/>
              </a:rPr>
              <a:t>R</a:t>
            </a:r>
            <a:r>
              <a:rPr lang="en-US" altLang="zh-CN" i="0" baseline="-25000">
                <a:solidFill>
                  <a:srgbClr val="333399"/>
                </a:solidFill>
                <a:sym typeface="Symbol" pitchFamily="18" charset="2"/>
              </a:rPr>
              <a:t>1</a:t>
            </a:r>
            <a:r>
              <a:rPr lang="en-US" altLang="zh-CN" i="0">
                <a:solidFill>
                  <a:srgbClr val="333399"/>
                </a:solidFill>
              </a:rPr>
              <a:t>.</a:t>
            </a:r>
            <a:r>
              <a:rPr lang="en-US" altLang="zh-CN">
                <a:solidFill>
                  <a:srgbClr val="333399"/>
                </a:solidFill>
              </a:rPr>
              <a:t>s</a:t>
            </a:r>
            <a:r>
              <a:rPr lang="en-US" altLang="zh-CN" i="0">
                <a:solidFill>
                  <a:srgbClr val="333399"/>
                </a:solidFill>
              </a:rPr>
              <a:t>}</a:t>
            </a:r>
            <a:r>
              <a:rPr lang="en-US" altLang="zh-CN">
                <a:solidFill>
                  <a:srgbClr val="333399"/>
                </a:solidFill>
              </a:rPr>
              <a:t> </a:t>
            </a:r>
            <a:endParaRPr lang="en-US" altLang="zh-CN">
              <a:solidFill>
                <a:srgbClr val="333399"/>
              </a:solidFill>
              <a:sym typeface="Symbol" pitchFamily="18" charset="2"/>
            </a:endParaRPr>
          </a:p>
          <a:p>
            <a:pPr algn="just">
              <a:spcBef>
                <a:spcPct val="20000"/>
              </a:spcBef>
              <a:buClrTx/>
              <a:buFontTx/>
              <a:buNone/>
            </a:pPr>
            <a:r>
              <a:rPr lang="en-US" altLang="zh-CN">
                <a:solidFill>
                  <a:srgbClr val="333399"/>
                </a:solidFill>
              </a:rPr>
              <a:t>               </a:t>
            </a:r>
            <a:r>
              <a:rPr lang="en-US" altLang="zh-CN">
                <a:solidFill>
                  <a:srgbClr val="333399"/>
                </a:solidFill>
                <a:sym typeface="Symbol" pitchFamily="18" charset="2"/>
              </a:rPr>
              <a:t>R </a:t>
            </a:r>
            <a:r>
              <a:rPr lang="en-US" altLang="zh-CN" i="0">
                <a:solidFill>
                  <a:srgbClr val="333399"/>
                </a:solidFill>
                <a:sym typeface="Symbol" pitchFamily="18" charset="2"/>
              </a:rPr>
              <a:t>  </a:t>
            </a:r>
            <a:r>
              <a:rPr lang="en-US" altLang="zh-CN">
                <a:solidFill>
                  <a:srgbClr val="333399"/>
                </a:solidFill>
                <a:sym typeface="Symbol" pitchFamily="18" charset="2"/>
              </a:rPr>
              <a:t> </a:t>
            </a:r>
            <a:r>
              <a:rPr lang="en-US" altLang="zh-CN" i="0">
                <a:solidFill>
                  <a:srgbClr val="333399"/>
                </a:solidFill>
              </a:rPr>
              <a:t>{</a:t>
            </a:r>
            <a:r>
              <a:rPr lang="en-US" altLang="zh-CN">
                <a:solidFill>
                  <a:srgbClr val="333399"/>
                </a:solidFill>
                <a:sym typeface="Symbol" pitchFamily="18" charset="2"/>
              </a:rPr>
              <a:t>R</a:t>
            </a:r>
            <a:r>
              <a:rPr lang="en-US" altLang="zh-CN" i="0">
                <a:solidFill>
                  <a:srgbClr val="333399"/>
                </a:solidFill>
              </a:rPr>
              <a:t>.</a:t>
            </a:r>
            <a:r>
              <a:rPr lang="en-US" altLang="zh-CN">
                <a:solidFill>
                  <a:srgbClr val="333399"/>
                </a:solidFill>
              </a:rPr>
              <a:t>s</a:t>
            </a:r>
            <a:r>
              <a:rPr lang="en-US" altLang="zh-CN" i="0">
                <a:solidFill>
                  <a:srgbClr val="333399"/>
                </a:solidFill>
              </a:rPr>
              <a:t>: = </a:t>
            </a:r>
            <a:r>
              <a:rPr lang="en-US" altLang="zh-CN">
                <a:solidFill>
                  <a:srgbClr val="333399"/>
                </a:solidFill>
                <a:sym typeface="Symbol" pitchFamily="18" charset="2"/>
              </a:rPr>
              <a:t>R</a:t>
            </a:r>
            <a:r>
              <a:rPr lang="en-US" altLang="zh-CN" i="0">
                <a:solidFill>
                  <a:srgbClr val="333399"/>
                </a:solidFill>
              </a:rPr>
              <a:t>.</a:t>
            </a:r>
            <a:r>
              <a:rPr lang="en-US" altLang="zh-CN">
                <a:solidFill>
                  <a:srgbClr val="333399"/>
                </a:solidFill>
              </a:rPr>
              <a:t>i</a:t>
            </a:r>
            <a:r>
              <a:rPr lang="en-US" altLang="zh-CN" i="0">
                <a:solidFill>
                  <a:srgbClr val="333399"/>
                </a:solidFill>
              </a:rPr>
              <a:t>}</a:t>
            </a:r>
            <a:r>
              <a:rPr lang="en-US" altLang="zh-CN">
                <a:solidFill>
                  <a:srgbClr val="333399"/>
                </a:solidFill>
              </a:rPr>
              <a:t> </a:t>
            </a:r>
          </a:p>
        </p:txBody>
      </p:sp>
      <p:sp>
        <p:nvSpPr>
          <p:cNvPr id="51203"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04"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05"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06"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07" name="Rectangle 10"/>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3"/>
          <p:cNvSpPr txBox="1">
            <a:spLocks noChangeArrowheads="1"/>
          </p:cNvSpPr>
          <p:nvPr/>
        </p:nvSpPr>
        <p:spPr bwMode="auto">
          <a:xfrm>
            <a:off x="762000" y="1295400"/>
            <a:ext cx="8070850" cy="16160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楷体_GB2312" pitchFamily="49" charset="-122"/>
              </a:rPr>
              <a:t> </a:t>
            </a:r>
            <a:r>
              <a:rPr lang="zh-CN" altLang="en-US" sz="2800" b="1" i="0">
                <a:latin typeface="楷体_GB2312" pitchFamily="49" charset="-122"/>
              </a:rPr>
              <a:t>消除翻译模式中左递归的一种变换方法</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solidFill>
                  <a:srgbClr val="333399"/>
                </a:solidFill>
              </a:rPr>
              <a:t>理解这种变换方法</a:t>
            </a:r>
          </a:p>
          <a:p>
            <a:pPr lvl="1" algn="l">
              <a:buClrTx/>
              <a:buFont typeface="Symbol" pitchFamily="18" charset="2"/>
              <a:buNone/>
            </a:pPr>
            <a:endParaRPr lang="zh-CN" altLang="en-US" sz="1000" b="1" i="0">
              <a:solidFill>
                <a:srgbClr val="333399"/>
              </a:solidFill>
            </a:endParaRPr>
          </a:p>
          <a:p>
            <a:pPr lvl="1" algn="l">
              <a:buClrTx/>
              <a:buFont typeface="Symbol" pitchFamily="18" charset="2"/>
              <a:buNone/>
            </a:pPr>
            <a:r>
              <a:rPr lang="zh-CN" altLang="en-US" b="1" i="0">
                <a:solidFill>
                  <a:srgbClr val="333399"/>
                </a:solidFill>
              </a:rPr>
              <a:t>     变换前后代表两种不同的计算方式</a:t>
            </a:r>
          </a:p>
        </p:txBody>
      </p:sp>
      <p:sp>
        <p:nvSpPr>
          <p:cNvPr id="52227"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2228"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2229"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2230"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2231" name="Rectangle 9"/>
          <p:cNvSpPr>
            <a:spLocks noChangeArrowheads="1"/>
          </p:cNvSpPr>
          <p:nvPr/>
        </p:nvSpPr>
        <p:spPr bwMode="auto">
          <a:xfrm>
            <a:off x="1128713" y="3200400"/>
            <a:ext cx="33528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A.a = </a:t>
            </a:r>
            <a:r>
              <a:rPr lang="en-US" altLang="zh-CN" sz="2000" b="1">
                <a:solidFill>
                  <a:srgbClr val="333399"/>
                </a:solidFill>
              </a:rPr>
              <a:t>g(g(</a:t>
            </a:r>
            <a:r>
              <a:rPr lang="en-US" altLang="zh-CN" sz="2000" b="1">
                <a:solidFill>
                  <a:srgbClr val="333399"/>
                </a:solidFill>
                <a:sym typeface="Symbol" pitchFamily="18" charset="2"/>
              </a:rPr>
              <a:t>f(X.x)</a:t>
            </a:r>
            <a:r>
              <a:rPr lang="en-US" altLang="zh-CN" sz="2000" b="1" i="0">
                <a:solidFill>
                  <a:srgbClr val="333399"/>
                </a:solidFill>
              </a:rPr>
              <a:t>, </a:t>
            </a:r>
            <a:r>
              <a:rPr lang="en-US" altLang="zh-CN" sz="2000" b="1">
                <a:solidFill>
                  <a:srgbClr val="333399"/>
                </a:solidFill>
                <a:ea typeface="华文行楷" pitchFamily="2" charset="-122"/>
              </a:rPr>
              <a:t>Y</a:t>
            </a:r>
            <a:r>
              <a:rPr lang="en-US" altLang="zh-CN" sz="2000" i="0" baseline="-25000">
                <a:solidFill>
                  <a:srgbClr val="333399"/>
                </a:solidFill>
                <a:ea typeface="华文行楷" pitchFamily="2" charset="-122"/>
              </a:rPr>
              <a:t>1</a:t>
            </a:r>
            <a:r>
              <a:rPr lang="en-US" altLang="zh-CN" sz="2000" b="1">
                <a:solidFill>
                  <a:srgbClr val="333399"/>
                </a:solidFill>
              </a:rPr>
              <a:t>.y)</a:t>
            </a:r>
            <a:r>
              <a:rPr lang="en-US" altLang="zh-CN" sz="2000" b="1" i="0">
                <a:solidFill>
                  <a:srgbClr val="333399"/>
                </a:solidFill>
              </a:rPr>
              <a:t>, </a:t>
            </a:r>
            <a:r>
              <a:rPr lang="en-US" altLang="zh-CN" sz="2000" b="1">
                <a:solidFill>
                  <a:srgbClr val="333399"/>
                </a:solidFill>
                <a:ea typeface="华文行楷" pitchFamily="2" charset="-122"/>
              </a:rPr>
              <a:t>Y</a:t>
            </a:r>
            <a:r>
              <a:rPr lang="en-US" altLang="zh-CN" sz="2000" i="0" baseline="-25000">
                <a:solidFill>
                  <a:srgbClr val="333399"/>
                </a:solidFill>
                <a:ea typeface="华文行楷" pitchFamily="2" charset="-122"/>
              </a:rPr>
              <a:t>2</a:t>
            </a:r>
            <a:r>
              <a:rPr lang="en-US" altLang="zh-CN" sz="2000" b="1">
                <a:solidFill>
                  <a:srgbClr val="333399"/>
                </a:solidFill>
              </a:rPr>
              <a:t>.y)</a:t>
            </a:r>
            <a:r>
              <a:rPr lang="en-US" altLang="zh-CN" sz="2000" b="1" i="0">
                <a:solidFill>
                  <a:srgbClr val="333399"/>
                </a:solidFill>
              </a:rPr>
              <a:t> </a:t>
            </a:r>
          </a:p>
        </p:txBody>
      </p:sp>
      <p:sp>
        <p:nvSpPr>
          <p:cNvPr id="52232" name="Line 10"/>
          <p:cNvSpPr>
            <a:spLocks noChangeShapeType="1"/>
          </p:cNvSpPr>
          <p:nvPr/>
        </p:nvSpPr>
        <p:spPr bwMode="auto">
          <a:xfrm flipH="1" flipV="1">
            <a:off x="3186113" y="3597275"/>
            <a:ext cx="457200" cy="457200"/>
          </a:xfrm>
          <a:prstGeom prst="line">
            <a:avLst/>
          </a:prstGeom>
          <a:noFill/>
          <a:ln w="9525">
            <a:solidFill>
              <a:srgbClr val="000080"/>
            </a:solidFill>
            <a:round/>
            <a:headEnd/>
            <a:tailEnd/>
          </a:ln>
        </p:spPr>
        <p:txBody>
          <a:bodyPr>
            <a:spAutoFit/>
          </a:bodyPr>
          <a:lstStyle/>
          <a:p>
            <a:endParaRPr lang="zh-CN" altLang="en-US"/>
          </a:p>
        </p:txBody>
      </p:sp>
      <p:sp>
        <p:nvSpPr>
          <p:cNvPr id="52233" name="Line 11"/>
          <p:cNvSpPr>
            <a:spLocks noChangeShapeType="1"/>
          </p:cNvSpPr>
          <p:nvPr/>
        </p:nvSpPr>
        <p:spPr bwMode="auto">
          <a:xfrm flipV="1">
            <a:off x="2463800" y="3597275"/>
            <a:ext cx="417513" cy="422275"/>
          </a:xfrm>
          <a:prstGeom prst="line">
            <a:avLst/>
          </a:prstGeom>
          <a:noFill/>
          <a:ln w="9525">
            <a:solidFill>
              <a:srgbClr val="000080"/>
            </a:solidFill>
            <a:round/>
            <a:headEnd/>
            <a:tailEnd/>
          </a:ln>
        </p:spPr>
        <p:txBody>
          <a:bodyPr>
            <a:spAutoFit/>
          </a:bodyPr>
          <a:lstStyle/>
          <a:p>
            <a:endParaRPr lang="zh-CN" altLang="en-US"/>
          </a:p>
        </p:txBody>
      </p:sp>
      <p:sp>
        <p:nvSpPr>
          <p:cNvPr id="52234" name="Line 12"/>
          <p:cNvSpPr>
            <a:spLocks noChangeShapeType="1"/>
          </p:cNvSpPr>
          <p:nvPr/>
        </p:nvSpPr>
        <p:spPr bwMode="auto">
          <a:xfrm flipV="1">
            <a:off x="1738313" y="4359275"/>
            <a:ext cx="381000" cy="381000"/>
          </a:xfrm>
          <a:prstGeom prst="line">
            <a:avLst/>
          </a:prstGeom>
          <a:noFill/>
          <a:ln w="9525">
            <a:solidFill>
              <a:srgbClr val="000080"/>
            </a:solidFill>
            <a:round/>
            <a:headEnd/>
            <a:tailEnd/>
          </a:ln>
        </p:spPr>
        <p:txBody>
          <a:bodyPr>
            <a:spAutoFit/>
          </a:bodyPr>
          <a:lstStyle/>
          <a:p>
            <a:endParaRPr lang="zh-CN" altLang="en-US"/>
          </a:p>
        </p:txBody>
      </p:sp>
      <p:sp>
        <p:nvSpPr>
          <p:cNvPr id="52235" name="Rectangle 18"/>
          <p:cNvSpPr>
            <a:spLocks noChangeArrowheads="1"/>
          </p:cNvSpPr>
          <p:nvPr/>
        </p:nvSpPr>
        <p:spPr bwMode="auto">
          <a:xfrm>
            <a:off x="2816225" y="4724400"/>
            <a:ext cx="446088"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Y</a:t>
            </a:r>
            <a:r>
              <a:rPr lang="en-US" altLang="zh-CN" sz="2000" i="0" baseline="-25000">
                <a:solidFill>
                  <a:srgbClr val="333399"/>
                </a:solidFill>
                <a:ea typeface="华文行楷" pitchFamily="2" charset="-122"/>
              </a:rPr>
              <a:t>1</a:t>
            </a:r>
          </a:p>
        </p:txBody>
      </p:sp>
      <p:sp>
        <p:nvSpPr>
          <p:cNvPr id="52236" name="Rectangle 23"/>
          <p:cNvSpPr>
            <a:spLocks noChangeArrowheads="1"/>
          </p:cNvSpPr>
          <p:nvPr/>
        </p:nvSpPr>
        <p:spPr bwMode="auto">
          <a:xfrm>
            <a:off x="1509713" y="5410200"/>
            <a:ext cx="354012"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X</a:t>
            </a:r>
          </a:p>
        </p:txBody>
      </p:sp>
      <p:sp>
        <p:nvSpPr>
          <p:cNvPr id="52237" name="Line 24"/>
          <p:cNvSpPr>
            <a:spLocks noChangeShapeType="1"/>
          </p:cNvSpPr>
          <p:nvPr/>
        </p:nvSpPr>
        <p:spPr bwMode="auto">
          <a:xfrm flipV="1">
            <a:off x="1682750" y="5045075"/>
            <a:ext cx="0" cy="381000"/>
          </a:xfrm>
          <a:prstGeom prst="line">
            <a:avLst/>
          </a:prstGeom>
          <a:noFill/>
          <a:ln w="9525">
            <a:solidFill>
              <a:srgbClr val="000080"/>
            </a:solidFill>
            <a:round/>
            <a:headEnd/>
            <a:tailEnd/>
          </a:ln>
        </p:spPr>
        <p:txBody>
          <a:bodyPr>
            <a:spAutoFit/>
          </a:bodyPr>
          <a:lstStyle/>
          <a:p>
            <a:endParaRPr lang="zh-CN" altLang="en-US"/>
          </a:p>
        </p:txBody>
      </p:sp>
      <p:sp>
        <p:nvSpPr>
          <p:cNvPr id="52238" name="Line 35"/>
          <p:cNvSpPr>
            <a:spLocks noChangeShapeType="1"/>
          </p:cNvSpPr>
          <p:nvPr/>
        </p:nvSpPr>
        <p:spPr bwMode="auto">
          <a:xfrm flipH="1" flipV="1">
            <a:off x="2424113" y="4359275"/>
            <a:ext cx="457200" cy="457200"/>
          </a:xfrm>
          <a:prstGeom prst="line">
            <a:avLst/>
          </a:prstGeom>
          <a:noFill/>
          <a:ln w="9525">
            <a:solidFill>
              <a:srgbClr val="000080"/>
            </a:solidFill>
            <a:round/>
            <a:headEnd/>
            <a:tailEnd/>
          </a:ln>
        </p:spPr>
        <p:txBody>
          <a:bodyPr>
            <a:spAutoFit/>
          </a:bodyPr>
          <a:lstStyle/>
          <a:p>
            <a:endParaRPr lang="zh-CN" altLang="en-US"/>
          </a:p>
        </p:txBody>
      </p:sp>
      <p:sp>
        <p:nvSpPr>
          <p:cNvPr id="52239" name="Rectangle 36"/>
          <p:cNvSpPr>
            <a:spLocks noChangeArrowheads="1"/>
          </p:cNvSpPr>
          <p:nvPr/>
        </p:nvSpPr>
        <p:spPr bwMode="auto">
          <a:xfrm>
            <a:off x="3578225" y="3902075"/>
            <a:ext cx="446088"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Y</a:t>
            </a:r>
            <a:r>
              <a:rPr lang="en-US" altLang="zh-CN" sz="2000" i="0" baseline="-25000">
                <a:solidFill>
                  <a:srgbClr val="333399"/>
                </a:solidFill>
                <a:ea typeface="华文行楷" pitchFamily="2" charset="-122"/>
              </a:rPr>
              <a:t>2</a:t>
            </a:r>
          </a:p>
        </p:txBody>
      </p:sp>
      <p:sp>
        <p:nvSpPr>
          <p:cNvPr id="52240" name="Rectangle 37"/>
          <p:cNvSpPr>
            <a:spLocks noChangeArrowheads="1"/>
          </p:cNvSpPr>
          <p:nvPr/>
        </p:nvSpPr>
        <p:spPr bwMode="auto">
          <a:xfrm>
            <a:off x="900113" y="3962400"/>
            <a:ext cx="24384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A.a = </a:t>
            </a:r>
            <a:r>
              <a:rPr lang="en-US" altLang="zh-CN" sz="2000" b="1">
                <a:solidFill>
                  <a:srgbClr val="333399"/>
                </a:solidFill>
              </a:rPr>
              <a:t>g(</a:t>
            </a:r>
            <a:r>
              <a:rPr lang="en-US" altLang="zh-CN" sz="2000" b="1">
                <a:solidFill>
                  <a:srgbClr val="333399"/>
                </a:solidFill>
                <a:sym typeface="Symbol" pitchFamily="18" charset="2"/>
              </a:rPr>
              <a:t>f(X.x)</a:t>
            </a:r>
            <a:r>
              <a:rPr lang="en-US" altLang="zh-CN" sz="2000" b="1" i="0">
                <a:solidFill>
                  <a:srgbClr val="333399"/>
                </a:solidFill>
              </a:rPr>
              <a:t>, </a:t>
            </a:r>
            <a:r>
              <a:rPr lang="en-US" altLang="zh-CN" sz="2000" b="1">
                <a:solidFill>
                  <a:srgbClr val="333399"/>
                </a:solidFill>
                <a:ea typeface="华文行楷" pitchFamily="2" charset="-122"/>
              </a:rPr>
              <a:t>Y</a:t>
            </a:r>
            <a:r>
              <a:rPr lang="en-US" altLang="zh-CN" sz="2000" i="0" baseline="-25000">
                <a:solidFill>
                  <a:srgbClr val="333399"/>
                </a:solidFill>
                <a:ea typeface="华文行楷" pitchFamily="2" charset="-122"/>
              </a:rPr>
              <a:t>1</a:t>
            </a:r>
            <a:r>
              <a:rPr lang="en-US" altLang="zh-CN" sz="2000" b="1">
                <a:solidFill>
                  <a:srgbClr val="333399"/>
                </a:solidFill>
              </a:rPr>
              <a:t>.y)</a:t>
            </a:r>
            <a:r>
              <a:rPr lang="en-US" altLang="zh-CN" sz="2000" b="1" i="0">
                <a:solidFill>
                  <a:srgbClr val="333399"/>
                </a:solidFill>
              </a:rPr>
              <a:t> </a:t>
            </a:r>
          </a:p>
        </p:txBody>
      </p:sp>
      <p:sp>
        <p:nvSpPr>
          <p:cNvPr id="52241" name="Rectangle 38"/>
          <p:cNvSpPr>
            <a:spLocks noChangeArrowheads="1"/>
          </p:cNvSpPr>
          <p:nvPr/>
        </p:nvSpPr>
        <p:spPr bwMode="auto">
          <a:xfrm>
            <a:off x="976313" y="4664075"/>
            <a:ext cx="1524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A.a = </a:t>
            </a:r>
            <a:r>
              <a:rPr lang="en-US" altLang="zh-CN" sz="2000" b="1">
                <a:solidFill>
                  <a:srgbClr val="333399"/>
                </a:solidFill>
                <a:sym typeface="Symbol" pitchFamily="18" charset="2"/>
              </a:rPr>
              <a:t>f(X.x)</a:t>
            </a:r>
            <a:r>
              <a:rPr lang="en-US" altLang="zh-CN" sz="2000" b="1" i="0">
                <a:solidFill>
                  <a:srgbClr val="333399"/>
                </a:solidFill>
              </a:rPr>
              <a:t> </a:t>
            </a:r>
          </a:p>
        </p:txBody>
      </p:sp>
      <p:sp>
        <p:nvSpPr>
          <p:cNvPr id="52242" name="Rectangle 39"/>
          <p:cNvSpPr>
            <a:spLocks noChangeArrowheads="1"/>
          </p:cNvSpPr>
          <p:nvPr/>
        </p:nvSpPr>
        <p:spPr bwMode="auto">
          <a:xfrm>
            <a:off x="5395913" y="3200400"/>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A</a:t>
            </a:r>
            <a:endParaRPr lang="en-US" altLang="zh-CN" sz="2000" b="1" i="0">
              <a:solidFill>
                <a:srgbClr val="333399"/>
              </a:solidFill>
            </a:endParaRPr>
          </a:p>
        </p:txBody>
      </p:sp>
      <p:sp>
        <p:nvSpPr>
          <p:cNvPr id="52243" name="Line 40"/>
          <p:cNvSpPr>
            <a:spLocks noChangeShapeType="1"/>
          </p:cNvSpPr>
          <p:nvPr/>
        </p:nvSpPr>
        <p:spPr bwMode="auto">
          <a:xfrm flipH="1" flipV="1">
            <a:off x="5700713" y="3581400"/>
            <a:ext cx="228600" cy="381000"/>
          </a:xfrm>
          <a:prstGeom prst="line">
            <a:avLst/>
          </a:prstGeom>
          <a:noFill/>
          <a:ln w="9525">
            <a:solidFill>
              <a:srgbClr val="000080"/>
            </a:solidFill>
            <a:round/>
            <a:headEnd/>
            <a:tailEnd/>
          </a:ln>
        </p:spPr>
        <p:txBody>
          <a:bodyPr>
            <a:spAutoFit/>
          </a:bodyPr>
          <a:lstStyle/>
          <a:p>
            <a:endParaRPr lang="zh-CN" altLang="en-US"/>
          </a:p>
        </p:txBody>
      </p:sp>
      <p:sp>
        <p:nvSpPr>
          <p:cNvPr id="52244" name="Line 41"/>
          <p:cNvSpPr>
            <a:spLocks noChangeShapeType="1"/>
          </p:cNvSpPr>
          <p:nvPr/>
        </p:nvSpPr>
        <p:spPr bwMode="auto">
          <a:xfrm flipV="1">
            <a:off x="4978400" y="3581400"/>
            <a:ext cx="417513" cy="422275"/>
          </a:xfrm>
          <a:prstGeom prst="line">
            <a:avLst/>
          </a:prstGeom>
          <a:noFill/>
          <a:ln w="9525">
            <a:solidFill>
              <a:srgbClr val="000080"/>
            </a:solidFill>
            <a:round/>
            <a:headEnd/>
            <a:tailEnd/>
          </a:ln>
        </p:spPr>
        <p:txBody>
          <a:bodyPr>
            <a:spAutoFit/>
          </a:bodyPr>
          <a:lstStyle/>
          <a:p>
            <a:endParaRPr lang="zh-CN" altLang="en-US"/>
          </a:p>
        </p:txBody>
      </p:sp>
      <p:sp>
        <p:nvSpPr>
          <p:cNvPr id="52245" name="Line 42"/>
          <p:cNvSpPr>
            <a:spLocks noChangeShapeType="1"/>
          </p:cNvSpPr>
          <p:nvPr/>
        </p:nvSpPr>
        <p:spPr bwMode="auto">
          <a:xfrm flipV="1">
            <a:off x="5395913" y="4267200"/>
            <a:ext cx="381000" cy="381000"/>
          </a:xfrm>
          <a:prstGeom prst="line">
            <a:avLst/>
          </a:prstGeom>
          <a:noFill/>
          <a:ln w="9525">
            <a:solidFill>
              <a:srgbClr val="000080"/>
            </a:solidFill>
            <a:round/>
            <a:headEnd/>
            <a:tailEnd/>
          </a:ln>
        </p:spPr>
        <p:txBody>
          <a:bodyPr>
            <a:spAutoFit/>
          </a:bodyPr>
          <a:lstStyle/>
          <a:p>
            <a:endParaRPr lang="zh-CN" altLang="en-US"/>
          </a:p>
        </p:txBody>
      </p:sp>
      <p:sp>
        <p:nvSpPr>
          <p:cNvPr id="52246" name="Rectangle 43"/>
          <p:cNvSpPr>
            <a:spLocks noChangeArrowheads="1"/>
          </p:cNvSpPr>
          <p:nvPr/>
        </p:nvSpPr>
        <p:spPr bwMode="auto">
          <a:xfrm>
            <a:off x="5014913" y="4572000"/>
            <a:ext cx="446087"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Y</a:t>
            </a:r>
            <a:r>
              <a:rPr lang="en-US" altLang="zh-CN" sz="2000" i="0" baseline="-25000">
                <a:solidFill>
                  <a:srgbClr val="333399"/>
                </a:solidFill>
                <a:ea typeface="华文行楷" pitchFamily="2" charset="-122"/>
              </a:rPr>
              <a:t>1</a:t>
            </a:r>
          </a:p>
        </p:txBody>
      </p:sp>
      <p:sp>
        <p:nvSpPr>
          <p:cNvPr id="52247" name="Rectangle 47"/>
          <p:cNvSpPr>
            <a:spLocks noChangeArrowheads="1"/>
          </p:cNvSpPr>
          <p:nvPr/>
        </p:nvSpPr>
        <p:spPr bwMode="auto">
          <a:xfrm>
            <a:off x="5559425" y="5318125"/>
            <a:ext cx="446088"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Y</a:t>
            </a:r>
            <a:r>
              <a:rPr lang="en-US" altLang="zh-CN" sz="2000" i="0" baseline="-25000">
                <a:solidFill>
                  <a:srgbClr val="333399"/>
                </a:solidFill>
                <a:ea typeface="华文行楷" pitchFamily="2" charset="-122"/>
              </a:rPr>
              <a:t>2</a:t>
            </a:r>
          </a:p>
        </p:txBody>
      </p:sp>
      <p:sp>
        <p:nvSpPr>
          <p:cNvPr id="52248" name="Rectangle 48"/>
          <p:cNvSpPr>
            <a:spLocks noChangeArrowheads="1"/>
          </p:cNvSpPr>
          <p:nvPr/>
        </p:nvSpPr>
        <p:spPr bwMode="auto">
          <a:xfrm>
            <a:off x="4710113" y="3946525"/>
            <a:ext cx="4572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sym typeface="Symbol" pitchFamily="18" charset="2"/>
              </a:rPr>
              <a:t>X</a:t>
            </a:r>
            <a:endParaRPr lang="en-US" altLang="zh-CN" sz="2000" b="1" i="0">
              <a:solidFill>
                <a:srgbClr val="333399"/>
              </a:solidFill>
            </a:endParaRPr>
          </a:p>
        </p:txBody>
      </p:sp>
      <p:sp>
        <p:nvSpPr>
          <p:cNvPr id="52249" name="Rectangle 49"/>
          <p:cNvSpPr>
            <a:spLocks noChangeArrowheads="1"/>
          </p:cNvSpPr>
          <p:nvPr/>
        </p:nvSpPr>
        <p:spPr bwMode="auto">
          <a:xfrm>
            <a:off x="5624513" y="3946525"/>
            <a:ext cx="1524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R.i = </a:t>
            </a:r>
            <a:r>
              <a:rPr lang="en-US" altLang="zh-CN" sz="2000" b="1">
                <a:solidFill>
                  <a:srgbClr val="333399"/>
                </a:solidFill>
                <a:sym typeface="Symbol" pitchFamily="18" charset="2"/>
              </a:rPr>
              <a:t>f(X.x)</a:t>
            </a:r>
            <a:r>
              <a:rPr lang="en-US" altLang="zh-CN" sz="2000" b="1" i="0">
                <a:solidFill>
                  <a:srgbClr val="333399"/>
                </a:solidFill>
              </a:rPr>
              <a:t> </a:t>
            </a:r>
          </a:p>
        </p:txBody>
      </p:sp>
      <p:sp>
        <p:nvSpPr>
          <p:cNvPr id="52250" name="Rectangle 50"/>
          <p:cNvSpPr>
            <a:spLocks noChangeArrowheads="1"/>
          </p:cNvSpPr>
          <p:nvPr/>
        </p:nvSpPr>
        <p:spPr bwMode="auto">
          <a:xfrm>
            <a:off x="4427538" y="5622925"/>
            <a:ext cx="33528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R.i = </a:t>
            </a:r>
            <a:r>
              <a:rPr lang="en-US" altLang="zh-CN" sz="2000" b="1">
                <a:solidFill>
                  <a:srgbClr val="333399"/>
                </a:solidFill>
              </a:rPr>
              <a:t>g(g(</a:t>
            </a:r>
            <a:r>
              <a:rPr lang="en-US" altLang="zh-CN" sz="2000" b="1">
                <a:solidFill>
                  <a:srgbClr val="333399"/>
                </a:solidFill>
                <a:sym typeface="Symbol" pitchFamily="18" charset="2"/>
              </a:rPr>
              <a:t>f(X.x)</a:t>
            </a:r>
            <a:r>
              <a:rPr lang="en-US" altLang="zh-CN" sz="2000" b="1" i="0">
                <a:solidFill>
                  <a:srgbClr val="333399"/>
                </a:solidFill>
              </a:rPr>
              <a:t>, </a:t>
            </a:r>
            <a:r>
              <a:rPr lang="en-US" altLang="zh-CN" sz="2000" b="1">
                <a:solidFill>
                  <a:srgbClr val="333399"/>
                </a:solidFill>
                <a:ea typeface="华文行楷" pitchFamily="2" charset="-122"/>
              </a:rPr>
              <a:t>Y</a:t>
            </a:r>
            <a:r>
              <a:rPr lang="en-US" altLang="zh-CN" sz="2000" i="0" baseline="-25000">
                <a:solidFill>
                  <a:srgbClr val="333399"/>
                </a:solidFill>
                <a:ea typeface="华文行楷" pitchFamily="2" charset="-122"/>
              </a:rPr>
              <a:t>1</a:t>
            </a:r>
            <a:r>
              <a:rPr lang="en-US" altLang="zh-CN" sz="2000" b="1">
                <a:solidFill>
                  <a:srgbClr val="333399"/>
                </a:solidFill>
              </a:rPr>
              <a:t>.y)</a:t>
            </a:r>
            <a:r>
              <a:rPr lang="en-US" altLang="zh-CN" sz="2000" b="1" i="0">
                <a:solidFill>
                  <a:srgbClr val="333399"/>
                </a:solidFill>
              </a:rPr>
              <a:t>, </a:t>
            </a:r>
            <a:r>
              <a:rPr lang="en-US" altLang="zh-CN" sz="2000" b="1">
                <a:solidFill>
                  <a:srgbClr val="333399"/>
                </a:solidFill>
                <a:ea typeface="华文行楷" pitchFamily="2" charset="-122"/>
              </a:rPr>
              <a:t>Y</a:t>
            </a:r>
            <a:r>
              <a:rPr lang="en-US" altLang="zh-CN" sz="2000" i="0" baseline="-25000">
                <a:solidFill>
                  <a:srgbClr val="333399"/>
                </a:solidFill>
                <a:ea typeface="华文行楷" pitchFamily="2" charset="-122"/>
              </a:rPr>
              <a:t>2</a:t>
            </a:r>
            <a:r>
              <a:rPr lang="en-US" altLang="zh-CN" sz="2000" b="1">
                <a:solidFill>
                  <a:srgbClr val="333399"/>
                </a:solidFill>
              </a:rPr>
              <a:t>.y)</a:t>
            </a:r>
            <a:r>
              <a:rPr lang="en-US" altLang="zh-CN" sz="2000" b="1" i="0">
                <a:solidFill>
                  <a:srgbClr val="333399"/>
                </a:solidFill>
              </a:rPr>
              <a:t> </a:t>
            </a:r>
          </a:p>
        </p:txBody>
      </p:sp>
      <p:sp>
        <p:nvSpPr>
          <p:cNvPr id="52251" name="Rectangle 51"/>
          <p:cNvSpPr>
            <a:spLocks noChangeArrowheads="1"/>
          </p:cNvSpPr>
          <p:nvPr/>
        </p:nvSpPr>
        <p:spPr bwMode="auto">
          <a:xfrm>
            <a:off x="5580063" y="4632325"/>
            <a:ext cx="24384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R.i = </a:t>
            </a:r>
            <a:r>
              <a:rPr lang="en-US" altLang="zh-CN" sz="2000" b="1">
                <a:solidFill>
                  <a:srgbClr val="333399"/>
                </a:solidFill>
              </a:rPr>
              <a:t>g(</a:t>
            </a:r>
            <a:r>
              <a:rPr lang="en-US" altLang="zh-CN" sz="2000" b="1">
                <a:solidFill>
                  <a:srgbClr val="333399"/>
                </a:solidFill>
                <a:sym typeface="Symbol" pitchFamily="18" charset="2"/>
              </a:rPr>
              <a:t>f(X.x)</a:t>
            </a:r>
            <a:r>
              <a:rPr lang="en-US" altLang="zh-CN" sz="2000" b="1" i="0">
                <a:solidFill>
                  <a:srgbClr val="333399"/>
                </a:solidFill>
              </a:rPr>
              <a:t>, </a:t>
            </a:r>
            <a:r>
              <a:rPr lang="en-US" altLang="zh-CN" sz="2000" b="1">
                <a:solidFill>
                  <a:srgbClr val="333399"/>
                </a:solidFill>
                <a:ea typeface="华文行楷" pitchFamily="2" charset="-122"/>
              </a:rPr>
              <a:t>Y</a:t>
            </a:r>
            <a:r>
              <a:rPr lang="en-US" altLang="zh-CN" sz="2000" i="0" baseline="-25000">
                <a:solidFill>
                  <a:srgbClr val="333399"/>
                </a:solidFill>
                <a:ea typeface="华文行楷" pitchFamily="2" charset="-122"/>
              </a:rPr>
              <a:t>1</a:t>
            </a:r>
            <a:r>
              <a:rPr lang="en-US" altLang="zh-CN" sz="2000" b="1">
                <a:solidFill>
                  <a:srgbClr val="333399"/>
                </a:solidFill>
              </a:rPr>
              <a:t>.y)</a:t>
            </a:r>
            <a:r>
              <a:rPr lang="en-US" altLang="zh-CN" sz="2000" b="1" i="0">
                <a:solidFill>
                  <a:srgbClr val="333399"/>
                </a:solidFill>
              </a:rPr>
              <a:t> </a:t>
            </a:r>
          </a:p>
        </p:txBody>
      </p:sp>
      <p:sp>
        <p:nvSpPr>
          <p:cNvPr id="52252" name="Line 53"/>
          <p:cNvSpPr>
            <a:spLocks noChangeShapeType="1"/>
          </p:cNvSpPr>
          <p:nvPr/>
        </p:nvSpPr>
        <p:spPr bwMode="auto">
          <a:xfrm flipH="1" flipV="1">
            <a:off x="6081713" y="4267200"/>
            <a:ext cx="228600" cy="381000"/>
          </a:xfrm>
          <a:prstGeom prst="line">
            <a:avLst/>
          </a:prstGeom>
          <a:noFill/>
          <a:ln w="9525">
            <a:solidFill>
              <a:srgbClr val="000080"/>
            </a:solidFill>
            <a:round/>
            <a:headEnd/>
            <a:tailEnd/>
          </a:ln>
        </p:spPr>
        <p:txBody>
          <a:bodyPr>
            <a:spAutoFit/>
          </a:bodyPr>
          <a:lstStyle/>
          <a:p>
            <a:endParaRPr lang="zh-CN" altLang="en-US"/>
          </a:p>
        </p:txBody>
      </p:sp>
      <p:sp>
        <p:nvSpPr>
          <p:cNvPr id="52253" name="Line 54"/>
          <p:cNvSpPr>
            <a:spLocks noChangeShapeType="1"/>
          </p:cNvSpPr>
          <p:nvPr/>
        </p:nvSpPr>
        <p:spPr bwMode="auto">
          <a:xfrm flipH="1" flipV="1">
            <a:off x="6538913" y="5029200"/>
            <a:ext cx="381000" cy="685800"/>
          </a:xfrm>
          <a:prstGeom prst="line">
            <a:avLst/>
          </a:prstGeom>
          <a:noFill/>
          <a:ln w="9525">
            <a:solidFill>
              <a:srgbClr val="000080"/>
            </a:solidFill>
            <a:round/>
            <a:headEnd/>
            <a:tailEnd/>
          </a:ln>
        </p:spPr>
        <p:txBody>
          <a:bodyPr>
            <a:spAutoFit/>
          </a:bodyPr>
          <a:lstStyle/>
          <a:p>
            <a:endParaRPr lang="zh-CN" altLang="en-US"/>
          </a:p>
        </p:txBody>
      </p:sp>
      <p:sp>
        <p:nvSpPr>
          <p:cNvPr id="52254" name="Line 55"/>
          <p:cNvSpPr>
            <a:spLocks noChangeShapeType="1"/>
          </p:cNvSpPr>
          <p:nvPr/>
        </p:nvSpPr>
        <p:spPr bwMode="auto">
          <a:xfrm flipV="1">
            <a:off x="5929313" y="5029200"/>
            <a:ext cx="381000" cy="381000"/>
          </a:xfrm>
          <a:prstGeom prst="line">
            <a:avLst/>
          </a:prstGeom>
          <a:noFill/>
          <a:ln w="9525">
            <a:solidFill>
              <a:srgbClr val="000080"/>
            </a:solidFill>
            <a:round/>
            <a:headEnd/>
            <a:tailEnd/>
          </a:ln>
        </p:spPr>
        <p:txBody>
          <a:bodyPr>
            <a:spAutoFit/>
          </a:bodyPr>
          <a:lstStyle/>
          <a:p>
            <a:endParaRPr lang="zh-CN" altLang="en-US"/>
          </a:p>
        </p:txBody>
      </p:sp>
      <p:sp>
        <p:nvSpPr>
          <p:cNvPr id="586808" name="Rectangle 56"/>
          <p:cNvSpPr>
            <a:spLocks noChangeArrowheads="1"/>
          </p:cNvSpPr>
          <p:nvPr/>
        </p:nvSpPr>
        <p:spPr bwMode="auto">
          <a:xfrm>
            <a:off x="8208963" y="5661025"/>
            <a:ext cx="82708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R.s</a:t>
            </a:r>
            <a:endParaRPr lang="en-US" altLang="zh-CN" sz="2000" b="1" i="0">
              <a:solidFill>
                <a:srgbClr val="333399"/>
              </a:solidFill>
            </a:endParaRPr>
          </a:p>
        </p:txBody>
      </p:sp>
      <p:sp>
        <p:nvSpPr>
          <p:cNvPr id="586809" name="Line 57"/>
          <p:cNvSpPr>
            <a:spLocks noChangeShapeType="1"/>
          </p:cNvSpPr>
          <p:nvPr/>
        </p:nvSpPr>
        <p:spPr bwMode="auto">
          <a:xfrm>
            <a:off x="7740650" y="5876925"/>
            <a:ext cx="503238"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586810" name="Line 58"/>
          <p:cNvSpPr>
            <a:spLocks noChangeShapeType="1"/>
          </p:cNvSpPr>
          <p:nvPr/>
        </p:nvSpPr>
        <p:spPr bwMode="auto">
          <a:xfrm flipH="1" flipV="1">
            <a:off x="8459788" y="5084763"/>
            <a:ext cx="1587" cy="576262"/>
          </a:xfrm>
          <a:prstGeom prst="line">
            <a:avLst/>
          </a:prstGeom>
          <a:noFill/>
          <a:ln w="9525">
            <a:solidFill>
              <a:schemeClr val="tx1"/>
            </a:solidFill>
            <a:round/>
            <a:headEnd/>
            <a:tailEnd type="triangle" w="med" len="med"/>
          </a:ln>
        </p:spPr>
        <p:txBody>
          <a:bodyPr>
            <a:spAutoFit/>
          </a:bodyPr>
          <a:lstStyle/>
          <a:p>
            <a:endParaRPr lang="zh-CN" altLang="en-US"/>
          </a:p>
        </p:txBody>
      </p:sp>
      <p:sp>
        <p:nvSpPr>
          <p:cNvPr id="586811" name="Rectangle 59"/>
          <p:cNvSpPr>
            <a:spLocks noChangeArrowheads="1"/>
          </p:cNvSpPr>
          <p:nvPr/>
        </p:nvSpPr>
        <p:spPr bwMode="auto">
          <a:xfrm>
            <a:off x="8137525" y="4652963"/>
            <a:ext cx="827088"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R.s</a:t>
            </a:r>
            <a:endParaRPr lang="en-US" altLang="zh-CN" sz="2000" b="1" i="0">
              <a:solidFill>
                <a:srgbClr val="333399"/>
              </a:solidFill>
            </a:endParaRPr>
          </a:p>
        </p:txBody>
      </p:sp>
      <p:sp>
        <p:nvSpPr>
          <p:cNvPr id="586812" name="Rectangle 60"/>
          <p:cNvSpPr>
            <a:spLocks noChangeArrowheads="1"/>
          </p:cNvSpPr>
          <p:nvPr/>
        </p:nvSpPr>
        <p:spPr bwMode="auto">
          <a:xfrm>
            <a:off x="7561263" y="3933825"/>
            <a:ext cx="82708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R.s</a:t>
            </a:r>
            <a:endParaRPr lang="en-US" altLang="zh-CN" sz="2000" b="1" i="0">
              <a:solidFill>
                <a:srgbClr val="333399"/>
              </a:solidFill>
            </a:endParaRPr>
          </a:p>
        </p:txBody>
      </p:sp>
      <p:sp>
        <p:nvSpPr>
          <p:cNvPr id="586813" name="Rectangle 61"/>
          <p:cNvSpPr>
            <a:spLocks noChangeArrowheads="1"/>
          </p:cNvSpPr>
          <p:nvPr/>
        </p:nvSpPr>
        <p:spPr bwMode="auto">
          <a:xfrm>
            <a:off x="6481763" y="3213100"/>
            <a:ext cx="82708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A.a</a:t>
            </a:r>
            <a:endParaRPr lang="en-US" altLang="zh-CN" sz="2000" b="1" i="0">
              <a:solidFill>
                <a:srgbClr val="333399"/>
              </a:solidFill>
            </a:endParaRPr>
          </a:p>
        </p:txBody>
      </p:sp>
      <p:sp>
        <p:nvSpPr>
          <p:cNvPr id="586814" name="Line 62"/>
          <p:cNvSpPr>
            <a:spLocks noChangeShapeType="1"/>
          </p:cNvSpPr>
          <p:nvPr/>
        </p:nvSpPr>
        <p:spPr bwMode="auto">
          <a:xfrm flipH="1" flipV="1">
            <a:off x="7956550" y="4292600"/>
            <a:ext cx="503238" cy="431800"/>
          </a:xfrm>
          <a:prstGeom prst="line">
            <a:avLst/>
          </a:prstGeom>
          <a:noFill/>
          <a:ln w="9525">
            <a:solidFill>
              <a:schemeClr val="tx1"/>
            </a:solidFill>
            <a:round/>
            <a:headEnd/>
            <a:tailEnd type="triangle" w="med" len="med"/>
          </a:ln>
        </p:spPr>
        <p:txBody>
          <a:bodyPr>
            <a:spAutoFit/>
          </a:bodyPr>
          <a:lstStyle/>
          <a:p>
            <a:endParaRPr lang="zh-CN" altLang="en-US"/>
          </a:p>
        </p:txBody>
      </p:sp>
      <p:sp>
        <p:nvSpPr>
          <p:cNvPr id="586815" name="Line 63"/>
          <p:cNvSpPr>
            <a:spLocks noChangeShapeType="1"/>
          </p:cNvSpPr>
          <p:nvPr/>
        </p:nvSpPr>
        <p:spPr bwMode="auto">
          <a:xfrm flipH="1" flipV="1">
            <a:off x="7019925" y="3500438"/>
            <a:ext cx="503238" cy="431800"/>
          </a:xfrm>
          <a:prstGeom prst="line">
            <a:avLst/>
          </a:prstGeom>
          <a:noFill/>
          <a:ln w="9525">
            <a:solidFill>
              <a:schemeClr val="tx1"/>
            </a:solidFill>
            <a:round/>
            <a:headEnd/>
            <a:tailEnd type="triangle" w="med" len="med"/>
          </a:ln>
        </p:spPr>
        <p:txBody>
          <a:bodyPr>
            <a:spAutoFit/>
          </a:bodyPr>
          <a:lstStyle/>
          <a:p>
            <a:endParaRPr lang="zh-CN" altLang="en-US"/>
          </a:p>
        </p:txBody>
      </p:sp>
      <p:sp>
        <p:nvSpPr>
          <p:cNvPr id="52263" name="Rectangle 64"/>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86809"/>
                                        </p:tgtEl>
                                        <p:attrNameLst>
                                          <p:attrName>style.visibility</p:attrName>
                                        </p:attrNameLst>
                                      </p:cBhvr>
                                      <p:to>
                                        <p:strVal val="visible"/>
                                      </p:to>
                                    </p:set>
                                    <p:animEffect transition="in" filter="slide(fromLeft)">
                                      <p:cBhvr>
                                        <p:cTn id="7" dur="500"/>
                                        <p:tgtEl>
                                          <p:spTgt spid="586809"/>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586808"/>
                                        </p:tgtEl>
                                        <p:attrNameLst>
                                          <p:attrName>style.visibility</p:attrName>
                                        </p:attrNameLst>
                                      </p:cBhvr>
                                      <p:to>
                                        <p:strVal val="visible"/>
                                      </p:to>
                                    </p:set>
                                    <p:animEffect transition="in" filter="slide(fromLeft)">
                                      <p:cBhvr>
                                        <p:cTn id="10" dur="500"/>
                                        <p:tgtEl>
                                          <p:spTgt spid="586808"/>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586810"/>
                                        </p:tgtEl>
                                        <p:attrNameLst>
                                          <p:attrName>style.visibility</p:attrName>
                                        </p:attrNameLst>
                                      </p:cBhvr>
                                      <p:to>
                                        <p:strVal val="visible"/>
                                      </p:to>
                                    </p:set>
                                    <p:animEffect transition="in" filter="slide(fromBottom)">
                                      <p:cBhvr>
                                        <p:cTn id="15" dur="500"/>
                                        <p:tgtEl>
                                          <p:spTgt spid="586810"/>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586811"/>
                                        </p:tgtEl>
                                        <p:attrNameLst>
                                          <p:attrName>style.visibility</p:attrName>
                                        </p:attrNameLst>
                                      </p:cBhvr>
                                      <p:to>
                                        <p:strVal val="visible"/>
                                      </p:to>
                                    </p:set>
                                    <p:animEffect transition="in" filter="slide(fromBottom)">
                                      <p:cBhvr>
                                        <p:cTn id="18" dur="500"/>
                                        <p:tgtEl>
                                          <p:spTgt spid="586811"/>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586814"/>
                                        </p:tgtEl>
                                        <p:attrNameLst>
                                          <p:attrName>style.visibility</p:attrName>
                                        </p:attrNameLst>
                                      </p:cBhvr>
                                      <p:to>
                                        <p:strVal val="visible"/>
                                      </p:to>
                                    </p:set>
                                    <p:animEffect transition="in" filter="slide(fromBottom)">
                                      <p:cBhvr>
                                        <p:cTn id="23" dur="500"/>
                                        <p:tgtEl>
                                          <p:spTgt spid="586814"/>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586812"/>
                                        </p:tgtEl>
                                        <p:attrNameLst>
                                          <p:attrName>style.visibility</p:attrName>
                                        </p:attrNameLst>
                                      </p:cBhvr>
                                      <p:to>
                                        <p:strVal val="visible"/>
                                      </p:to>
                                    </p:set>
                                    <p:animEffect transition="in" filter="slide(fromBottom)">
                                      <p:cBhvr>
                                        <p:cTn id="26" dur="500"/>
                                        <p:tgtEl>
                                          <p:spTgt spid="586812"/>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86815"/>
                                        </p:tgtEl>
                                        <p:attrNameLst>
                                          <p:attrName>style.visibility</p:attrName>
                                        </p:attrNameLst>
                                      </p:cBhvr>
                                      <p:to>
                                        <p:strVal val="visible"/>
                                      </p:to>
                                    </p:set>
                                    <p:animEffect transition="in" filter="slide(fromBottom)">
                                      <p:cBhvr>
                                        <p:cTn id="31" dur="500"/>
                                        <p:tgtEl>
                                          <p:spTgt spid="586815"/>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586813"/>
                                        </p:tgtEl>
                                        <p:attrNameLst>
                                          <p:attrName>style.visibility</p:attrName>
                                        </p:attrNameLst>
                                      </p:cBhvr>
                                      <p:to>
                                        <p:strVal val="visible"/>
                                      </p:to>
                                    </p:set>
                                    <p:animEffect transition="in" filter="slide(fromBottom)">
                                      <p:cBhvr>
                                        <p:cTn id="34" dur="500"/>
                                        <p:tgtEl>
                                          <p:spTgt spid="586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808" grpId="0"/>
      <p:bldP spid="586809" grpId="0" animBg="1"/>
      <p:bldP spid="586810" grpId="0" animBg="1"/>
      <p:bldP spid="586811" grpId="0"/>
      <p:bldP spid="586812" grpId="0"/>
      <p:bldP spid="586813" grpId="0"/>
      <p:bldP spid="586814" grpId="0" animBg="1"/>
      <p:bldP spid="58681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027"/>
          <p:cNvSpPr txBox="1">
            <a:spLocks noChangeArrowheads="1"/>
          </p:cNvSpPr>
          <p:nvPr/>
        </p:nvSpPr>
        <p:spPr bwMode="auto">
          <a:xfrm>
            <a:off x="381000" y="1066800"/>
            <a:ext cx="8070850" cy="14636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楷体_GB2312" pitchFamily="49" charset="-122"/>
              </a:rPr>
              <a:t> </a:t>
            </a:r>
            <a:r>
              <a:rPr lang="zh-CN" altLang="en-US" sz="2800" b="1" i="0">
                <a:solidFill>
                  <a:srgbClr val="333399"/>
                </a:solidFill>
                <a:latin typeface="楷体_GB2312" pitchFamily="49" charset="-122"/>
              </a:rPr>
              <a:t>消除翻译模式中左递归的一种变换方法</a:t>
            </a:r>
            <a:r>
              <a:rPr lang="zh-CN" altLang="en-US" sz="2800" b="1" i="0">
                <a:latin typeface="楷体_GB2312" pitchFamily="49" charset="-122"/>
              </a:rPr>
              <a:t>举例</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solidFill>
                  <a:srgbClr val="333399"/>
                </a:solidFill>
              </a:rPr>
              <a:t>消除右边翻译模</a:t>
            </a:r>
          </a:p>
          <a:p>
            <a:pPr lvl="1" algn="l">
              <a:buClrTx/>
              <a:buFont typeface="Symbol" pitchFamily="18" charset="2"/>
              <a:buNone/>
            </a:pPr>
            <a:r>
              <a:rPr lang="zh-CN" altLang="en-US" b="1" i="0">
                <a:solidFill>
                  <a:srgbClr val="333399"/>
                </a:solidFill>
              </a:rPr>
              <a:t>     式中的左递归</a:t>
            </a:r>
          </a:p>
        </p:txBody>
      </p:sp>
      <p:sp>
        <p:nvSpPr>
          <p:cNvPr id="53251" name="Text Box 1059"/>
          <p:cNvSpPr txBox="1">
            <a:spLocks noChangeArrowheads="1"/>
          </p:cNvSpPr>
          <p:nvPr/>
        </p:nvSpPr>
        <p:spPr bwMode="auto">
          <a:xfrm>
            <a:off x="3733800" y="1584325"/>
            <a:ext cx="4876800" cy="2235200"/>
          </a:xfrm>
          <a:prstGeom prst="rect">
            <a:avLst/>
          </a:prstGeom>
          <a:noFill/>
          <a:ln w="9525" cap="rnd">
            <a:solidFill>
              <a:srgbClr val="333399"/>
            </a:solidFill>
            <a:prstDash val="sysDot"/>
            <a:miter lim="800000"/>
            <a:headEnd/>
            <a:tailEnd/>
          </a:ln>
        </p:spPr>
        <p:txBody>
          <a:bodyPr>
            <a:spAutoFit/>
          </a:bodyPr>
          <a:lstStyle/>
          <a:p>
            <a:pPr algn="l">
              <a:buClrTx/>
            </a:pPr>
            <a:r>
              <a:rPr lang="en-US" altLang="zh-CN" sz="2000">
                <a:solidFill>
                  <a:srgbClr val="333399"/>
                </a:solidFill>
                <a:cs typeface="Times New Roman" pitchFamily="18" charset="0"/>
                <a:sym typeface="Symbol" pitchFamily="18" charset="2"/>
              </a:rPr>
              <a:t>S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E            </a:t>
            </a:r>
            <a:r>
              <a:rPr lang="en-US" altLang="zh-CN" sz="2000" i="0">
                <a:solidFill>
                  <a:srgbClr val="333399"/>
                </a:solidFill>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p</a:t>
            </a:r>
            <a:r>
              <a:rPr lang="en-US" altLang="zh-CN" sz="2000">
                <a:solidFill>
                  <a:srgbClr val="333399"/>
                </a:solidFill>
                <a:cs typeface="Times New Roman" pitchFamily="18" charset="0"/>
              </a:rPr>
              <a:t>rint(E</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val) </a:t>
            </a:r>
            <a:r>
              <a:rPr lang="en-US" altLang="zh-CN" sz="2000" i="0">
                <a:solidFill>
                  <a:srgbClr val="333399"/>
                </a:solidFill>
                <a:cs typeface="Times New Roman" pitchFamily="18" charset="0"/>
                <a:sym typeface="Symbol" pitchFamily="18" charset="2"/>
              </a:rPr>
              <a:t>}</a:t>
            </a:r>
            <a:endParaRPr kumimoji="0" lang="en-US" altLang="zh-CN" sz="2000" i="0">
              <a:solidFill>
                <a:srgbClr val="333399"/>
              </a:solidFill>
              <a:cs typeface="Times New Roman" pitchFamily="18" charset="0"/>
              <a:sym typeface="Symbol" pitchFamily="18" charset="2"/>
            </a:endParaRPr>
          </a:p>
          <a:p>
            <a:pPr algn="l">
              <a:buClrTx/>
            </a:pPr>
            <a:r>
              <a:rPr lang="en-US" altLang="zh-CN" sz="2000">
                <a:solidFill>
                  <a:srgbClr val="990099"/>
                </a:solidFill>
                <a:cs typeface="Times New Roman" pitchFamily="18" charset="0"/>
                <a:sym typeface="Symbol" pitchFamily="18" charset="2"/>
              </a:rPr>
              <a:t>E </a:t>
            </a:r>
            <a:r>
              <a:rPr lang="en-US" altLang="zh-CN" sz="2000" i="0">
                <a:solidFill>
                  <a:srgbClr val="990099"/>
                </a:solidFill>
                <a:ea typeface="华文行楷" pitchFamily="2" charset="-122"/>
                <a:cs typeface="Times New Roman" pitchFamily="18" charset="0"/>
                <a:sym typeface="Symbol" pitchFamily="18" charset="2"/>
              </a:rPr>
              <a:t></a:t>
            </a:r>
            <a:r>
              <a:rPr lang="en-US" altLang="zh-CN" sz="2000">
                <a:solidFill>
                  <a:srgbClr val="990099"/>
                </a:solidFill>
                <a:ea typeface="华文行楷" pitchFamily="2" charset="-122"/>
                <a:cs typeface="Times New Roman" pitchFamily="18" charset="0"/>
                <a:sym typeface="Symbol" pitchFamily="18" charset="2"/>
              </a:rPr>
              <a:t> E</a:t>
            </a:r>
            <a:r>
              <a:rPr lang="en-US" altLang="zh-CN" sz="2000" i="0" baseline="-25000">
                <a:solidFill>
                  <a:srgbClr val="990099"/>
                </a:solidFill>
                <a:ea typeface="华文行楷" pitchFamily="2" charset="-122"/>
                <a:cs typeface="Times New Roman" pitchFamily="18" charset="0"/>
                <a:sym typeface="Symbol" pitchFamily="18" charset="2"/>
              </a:rPr>
              <a:t>1</a:t>
            </a:r>
            <a:r>
              <a:rPr lang="en-US" altLang="zh-CN" sz="2000">
                <a:solidFill>
                  <a:srgbClr val="990099"/>
                </a:solidFill>
                <a:ea typeface="华文行楷" pitchFamily="2" charset="-122"/>
                <a:cs typeface="Times New Roman" pitchFamily="18" charset="0"/>
                <a:sym typeface="Symbol" pitchFamily="18" charset="2"/>
              </a:rPr>
              <a:t> + T    </a:t>
            </a:r>
            <a:r>
              <a:rPr lang="en-US" altLang="zh-CN" sz="2000" i="0">
                <a:solidFill>
                  <a:srgbClr val="990099"/>
                </a:solidFill>
                <a:cs typeface="Times New Roman" pitchFamily="18" charset="0"/>
                <a:sym typeface="Symbol" pitchFamily="18" charset="2"/>
              </a:rPr>
              <a:t>{ </a:t>
            </a:r>
            <a:r>
              <a:rPr lang="en-US" altLang="zh-CN" sz="2000">
                <a:solidFill>
                  <a:srgbClr val="990099"/>
                </a:solidFill>
                <a:cs typeface="Times New Roman" pitchFamily="18" charset="0"/>
                <a:sym typeface="Symbol" pitchFamily="18" charset="2"/>
              </a:rPr>
              <a:t>E</a:t>
            </a:r>
            <a:r>
              <a:rPr lang="en-US" altLang="zh-CN" sz="2000" b="1">
                <a:solidFill>
                  <a:srgbClr val="990099"/>
                </a:solidFill>
                <a:cs typeface="Times New Roman" pitchFamily="18" charset="0"/>
              </a:rPr>
              <a:t>.</a:t>
            </a:r>
            <a:r>
              <a:rPr lang="en-US" altLang="zh-CN" sz="2000">
                <a:solidFill>
                  <a:srgbClr val="990099"/>
                </a:solidFill>
                <a:cs typeface="Times New Roman" pitchFamily="18" charset="0"/>
              </a:rPr>
              <a:t>val</a:t>
            </a:r>
            <a:r>
              <a:rPr lang="en-US" altLang="zh-CN" sz="2000">
                <a:solidFill>
                  <a:srgbClr val="990099"/>
                </a:solidFill>
                <a:cs typeface="Times New Roman" pitchFamily="18" charset="0"/>
                <a:sym typeface="Symbol" pitchFamily="18" charset="2"/>
              </a:rPr>
              <a:t> </a:t>
            </a:r>
            <a:r>
              <a:rPr lang="en-US" altLang="zh-CN" sz="2000" i="0">
                <a:solidFill>
                  <a:srgbClr val="990099"/>
                </a:solidFill>
                <a:cs typeface="Times New Roman" pitchFamily="18" charset="0"/>
                <a:sym typeface="Symbol" pitchFamily="18" charset="2"/>
              </a:rPr>
              <a:t>:=</a:t>
            </a:r>
            <a:r>
              <a:rPr lang="en-US" altLang="zh-CN" sz="2000">
                <a:solidFill>
                  <a:srgbClr val="990099"/>
                </a:solidFill>
                <a:cs typeface="Times New Roman" pitchFamily="18" charset="0"/>
                <a:sym typeface="Symbol" pitchFamily="18" charset="2"/>
              </a:rPr>
              <a:t> E</a:t>
            </a:r>
            <a:r>
              <a:rPr lang="en-US" altLang="zh-CN" sz="2000" i="0" baseline="-25000">
                <a:solidFill>
                  <a:srgbClr val="990099"/>
                </a:solidFill>
                <a:cs typeface="Times New Roman" pitchFamily="18" charset="0"/>
                <a:sym typeface="Symbol" pitchFamily="18" charset="2"/>
              </a:rPr>
              <a:t>1</a:t>
            </a:r>
            <a:r>
              <a:rPr lang="en-US" altLang="zh-CN" sz="2000" b="1">
                <a:solidFill>
                  <a:srgbClr val="990099"/>
                </a:solidFill>
                <a:cs typeface="Times New Roman" pitchFamily="18" charset="0"/>
              </a:rPr>
              <a:t>.</a:t>
            </a:r>
            <a:r>
              <a:rPr lang="en-US" altLang="zh-CN" sz="2000">
                <a:solidFill>
                  <a:srgbClr val="990099"/>
                </a:solidFill>
                <a:cs typeface="Times New Roman" pitchFamily="18" charset="0"/>
              </a:rPr>
              <a:t>val</a:t>
            </a:r>
            <a:r>
              <a:rPr lang="en-US" altLang="zh-CN" sz="2000">
                <a:solidFill>
                  <a:srgbClr val="990099"/>
                </a:solidFill>
                <a:cs typeface="Times New Roman" pitchFamily="18" charset="0"/>
                <a:sym typeface="Symbol" pitchFamily="18" charset="2"/>
              </a:rPr>
              <a:t> + T</a:t>
            </a:r>
            <a:r>
              <a:rPr lang="en-US" altLang="zh-CN" sz="2000" b="1">
                <a:solidFill>
                  <a:srgbClr val="990099"/>
                </a:solidFill>
                <a:cs typeface="Times New Roman" pitchFamily="18" charset="0"/>
              </a:rPr>
              <a:t>.</a:t>
            </a:r>
            <a:r>
              <a:rPr lang="en-US" altLang="zh-CN" sz="2000">
                <a:solidFill>
                  <a:srgbClr val="990099"/>
                </a:solidFill>
                <a:cs typeface="Times New Roman" pitchFamily="18" charset="0"/>
              </a:rPr>
              <a:t>val</a:t>
            </a:r>
            <a:r>
              <a:rPr lang="en-US" altLang="zh-CN" sz="2000" i="0">
                <a:solidFill>
                  <a:srgbClr val="990099"/>
                </a:solidFill>
                <a:cs typeface="Times New Roman" pitchFamily="18" charset="0"/>
                <a:sym typeface="Symbol" pitchFamily="18" charset="2"/>
              </a:rPr>
              <a:t> }</a:t>
            </a:r>
            <a:endParaRPr lang="en-US" altLang="zh-CN" sz="2000">
              <a:solidFill>
                <a:srgbClr val="990099"/>
              </a:solidFill>
              <a:ea typeface="华文行楷" pitchFamily="2" charset="-122"/>
              <a:sym typeface="Symbol" pitchFamily="18" charset="2"/>
            </a:endParaRPr>
          </a:p>
          <a:p>
            <a:pPr algn="l">
              <a:buClrTx/>
            </a:pPr>
            <a:r>
              <a:rPr lang="en-US" altLang="zh-CN" sz="2000">
                <a:solidFill>
                  <a:srgbClr val="990099"/>
                </a:solidFill>
                <a:cs typeface="Times New Roman" pitchFamily="18" charset="0"/>
                <a:sym typeface="Symbol" pitchFamily="18" charset="2"/>
              </a:rPr>
              <a:t>E </a:t>
            </a:r>
            <a:r>
              <a:rPr lang="en-US" altLang="zh-CN" sz="2000" i="0">
                <a:solidFill>
                  <a:srgbClr val="990099"/>
                </a:solidFill>
                <a:cs typeface="Times New Roman" pitchFamily="18" charset="0"/>
                <a:sym typeface="Symbol" pitchFamily="18" charset="2"/>
              </a:rPr>
              <a:t></a:t>
            </a:r>
            <a:r>
              <a:rPr lang="en-US" altLang="zh-CN" sz="2000">
                <a:solidFill>
                  <a:srgbClr val="990099"/>
                </a:solidFill>
                <a:cs typeface="Times New Roman" pitchFamily="18" charset="0"/>
                <a:sym typeface="Symbol" pitchFamily="18" charset="2"/>
              </a:rPr>
              <a:t> T            </a:t>
            </a:r>
            <a:r>
              <a:rPr lang="en-US" altLang="zh-CN" sz="2000" i="0">
                <a:solidFill>
                  <a:srgbClr val="990099"/>
                </a:solidFill>
                <a:cs typeface="Times New Roman" pitchFamily="18" charset="0"/>
                <a:sym typeface="Symbol" pitchFamily="18" charset="2"/>
              </a:rPr>
              <a:t>{ </a:t>
            </a:r>
            <a:r>
              <a:rPr lang="en-US" altLang="zh-CN" sz="2000">
                <a:solidFill>
                  <a:srgbClr val="990099"/>
                </a:solidFill>
                <a:cs typeface="Times New Roman" pitchFamily="18" charset="0"/>
                <a:sym typeface="Symbol" pitchFamily="18" charset="2"/>
              </a:rPr>
              <a:t>E</a:t>
            </a:r>
            <a:r>
              <a:rPr lang="en-US" altLang="zh-CN" sz="2000" b="1">
                <a:solidFill>
                  <a:srgbClr val="990099"/>
                </a:solidFill>
                <a:cs typeface="Times New Roman" pitchFamily="18" charset="0"/>
              </a:rPr>
              <a:t>.</a:t>
            </a:r>
            <a:r>
              <a:rPr lang="en-US" altLang="zh-CN" sz="2000">
                <a:solidFill>
                  <a:srgbClr val="990099"/>
                </a:solidFill>
                <a:cs typeface="Times New Roman" pitchFamily="18" charset="0"/>
              </a:rPr>
              <a:t>val</a:t>
            </a:r>
            <a:r>
              <a:rPr lang="en-US" altLang="zh-CN" sz="2000">
                <a:solidFill>
                  <a:srgbClr val="990099"/>
                </a:solidFill>
                <a:cs typeface="Times New Roman" pitchFamily="18" charset="0"/>
                <a:sym typeface="Symbol" pitchFamily="18" charset="2"/>
              </a:rPr>
              <a:t> </a:t>
            </a:r>
            <a:r>
              <a:rPr lang="en-US" altLang="zh-CN" sz="2000" i="0">
                <a:solidFill>
                  <a:srgbClr val="990099"/>
                </a:solidFill>
                <a:cs typeface="Times New Roman" pitchFamily="18" charset="0"/>
                <a:sym typeface="Symbol" pitchFamily="18" charset="2"/>
              </a:rPr>
              <a:t>:=</a:t>
            </a:r>
            <a:r>
              <a:rPr lang="en-US" altLang="zh-CN" sz="2000">
                <a:solidFill>
                  <a:srgbClr val="990099"/>
                </a:solidFill>
                <a:cs typeface="Times New Roman" pitchFamily="18" charset="0"/>
                <a:sym typeface="Symbol" pitchFamily="18" charset="2"/>
              </a:rPr>
              <a:t> T</a:t>
            </a:r>
            <a:r>
              <a:rPr lang="en-US" altLang="zh-CN" sz="2000" b="1">
                <a:solidFill>
                  <a:srgbClr val="990099"/>
                </a:solidFill>
                <a:cs typeface="Times New Roman" pitchFamily="18" charset="0"/>
              </a:rPr>
              <a:t>.</a:t>
            </a:r>
            <a:r>
              <a:rPr lang="en-US" altLang="zh-CN" sz="2000">
                <a:solidFill>
                  <a:srgbClr val="990099"/>
                </a:solidFill>
                <a:cs typeface="Times New Roman" pitchFamily="18" charset="0"/>
              </a:rPr>
              <a:t>val</a:t>
            </a:r>
            <a:r>
              <a:rPr lang="en-US" altLang="zh-CN" sz="2000" i="0">
                <a:solidFill>
                  <a:srgbClr val="990099"/>
                </a:solidFill>
                <a:cs typeface="Times New Roman" pitchFamily="18" charset="0"/>
                <a:sym typeface="Symbol" pitchFamily="18" charset="2"/>
              </a:rPr>
              <a:t> }</a:t>
            </a:r>
            <a:r>
              <a:rPr lang="en-US" altLang="zh-CN" sz="2000">
                <a:solidFill>
                  <a:srgbClr val="990099"/>
                </a:solidFill>
                <a:cs typeface="Times New Roman" pitchFamily="18" charset="0"/>
                <a:sym typeface="Symbol" pitchFamily="18" charset="2"/>
              </a:rPr>
              <a:t> </a:t>
            </a:r>
          </a:p>
          <a:p>
            <a:pPr algn="l">
              <a:buClrTx/>
            </a:pPr>
            <a:r>
              <a:rPr lang="en-US" altLang="zh-CN" sz="2000">
                <a:solidFill>
                  <a:srgbClr val="008000"/>
                </a:solidFill>
                <a:cs typeface="Times New Roman" pitchFamily="18" charset="0"/>
                <a:sym typeface="Symbol" pitchFamily="18" charset="2"/>
              </a:rPr>
              <a:t>T </a:t>
            </a:r>
            <a:r>
              <a:rPr lang="en-US" altLang="zh-CN" sz="2000" i="0">
                <a:solidFill>
                  <a:srgbClr val="008000"/>
                </a:solidFill>
                <a:ea typeface="华文行楷" pitchFamily="2" charset="-122"/>
                <a:sym typeface="Symbol" pitchFamily="18" charset="2"/>
              </a:rPr>
              <a:t></a:t>
            </a:r>
            <a:r>
              <a:rPr lang="en-US" altLang="zh-CN" sz="2000">
                <a:solidFill>
                  <a:srgbClr val="008000"/>
                </a:solidFill>
                <a:ea typeface="华文行楷" pitchFamily="2" charset="-122"/>
                <a:sym typeface="Symbol" pitchFamily="18" charset="2"/>
              </a:rPr>
              <a:t> T</a:t>
            </a:r>
            <a:r>
              <a:rPr lang="en-US" altLang="zh-CN" sz="2000" i="0" baseline="-25000">
                <a:solidFill>
                  <a:srgbClr val="008000"/>
                </a:solidFill>
                <a:cs typeface="Times New Roman" pitchFamily="18" charset="0"/>
                <a:sym typeface="Symbol" pitchFamily="18" charset="2"/>
              </a:rPr>
              <a:t>1</a:t>
            </a:r>
            <a:r>
              <a:rPr lang="en-US" altLang="zh-CN" sz="2000">
                <a:solidFill>
                  <a:srgbClr val="008000"/>
                </a:solidFill>
                <a:ea typeface="华文行楷" pitchFamily="2" charset="-122"/>
                <a:sym typeface="Symbol" pitchFamily="18" charset="2"/>
              </a:rPr>
              <a:t> </a:t>
            </a:r>
            <a:r>
              <a:rPr lang="en-US" altLang="zh-CN" sz="2000" i="0">
                <a:solidFill>
                  <a:srgbClr val="008000"/>
                </a:solidFill>
                <a:cs typeface="Times New Roman" pitchFamily="18" charset="0"/>
                <a:sym typeface="Symbol" pitchFamily="18" charset="2"/>
              </a:rPr>
              <a:t></a:t>
            </a:r>
            <a:r>
              <a:rPr lang="en-US" altLang="zh-CN" sz="2000">
                <a:solidFill>
                  <a:srgbClr val="008000"/>
                </a:solidFill>
                <a:cs typeface="Times New Roman" pitchFamily="18" charset="0"/>
                <a:sym typeface="Symbol" pitchFamily="18" charset="2"/>
              </a:rPr>
              <a:t> F     </a:t>
            </a:r>
            <a:r>
              <a:rPr lang="en-US" altLang="zh-CN" sz="2000" i="0">
                <a:solidFill>
                  <a:srgbClr val="008000"/>
                </a:solidFill>
                <a:cs typeface="Times New Roman" pitchFamily="18" charset="0"/>
                <a:sym typeface="Symbol" pitchFamily="18" charset="2"/>
              </a:rPr>
              <a:t>{ </a:t>
            </a:r>
            <a:r>
              <a:rPr lang="en-US" altLang="zh-CN" sz="2000">
                <a:solidFill>
                  <a:srgbClr val="008000"/>
                </a:solidFill>
                <a:cs typeface="Times New Roman" pitchFamily="18" charset="0"/>
                <a:sym typeface="Symbol" pitchFamily="18" charset="2"/>
              </a:rPr>
              <a:t>T</a:t>
            </a:r>
            <a:r>
              <a:rPr lang="en-US" altLang="zh-CN" sz="2000" b="1">
                <a:solidFill>
                  <a:srgbClr val="008000"/>
                </a:solidFill>
                <a:cs typeface="Times New Roman" pitchFamily="18" charset="0"/>
              </a:rPr>
              <a:t>.</a:t>
            </a:r>
            <a:r>
              <a:rPr lang="en-US" altLang="zh-CN" sz="2000">
                <a:solidFill>
                  <a:srgbClr val="008000"/>
                </a:solidFill>
                <a:cs typeface="Times New Roman" pitchFamily="18" charset="0"/>
              </a:rPr>
              <a:t>val</a:t>
            </a:r>
            <a:r>
              <a:rPr lang="en-US" altLang="zh-CN" sz="2000">
                <a:solidFill>
                  <a:srgbClr val="008000"/>
                </a:solidFill>
                <a:cs typeface="Times New Roman" pitchFamily="18" charset="0"/>
                <a:sym typeface="Symbol" pitchFamily="18" charset="2"/>
              </a:rPr>
              <a:t> </a:t>
            </a:r>
            <a:r>
              <a:rPr lang="en-US" altLang="zh-CN" sz="2000" i="0">
                <a:solidFill>
                  <a:srgbClr val="008000"/>
                </a:solidFill>
                <a:cs typeface="Times New Roman" pitchFamily="18" charset="0"/>
                <a:sym typeface="Symbol" pitchFamily="18" charset="2"/>
              </a:rPr>
              <a:t>:=</a:t>
            </a:r>
            <a:r>
              <a:rPr lang="en-US" altLang="zh-CN" sz="2000">
                <a:solidFill>
                  <a:srgbClr val="008000"/>
                </a:solidFill>
                <a:cs typeface="Times New Roman" pitchFamily="18" charset="0"/>
                <a:sym typeface="Symbol" pitchFamily="18" charset="2"/>
              </a:rPr>
              <a:t> T</a:t>
            </a:r>
            <a:r>
              <a:rPr lang="en-US" altLang="zh-CN" sz="2000" i="0" baseline="-25000">
                <a:solidFill>
                  <a:srgbClr val="008000"/>
                </a:solidFill>
                <a:cs typeface="Times New Roman" pitchFamily="18" charset="0"/>
                <a:sym typeface="Symbol" pitchFamily="18" charset="2"/>
              </a:rPr>
              <a:t>1</a:t>
            </a:r>
            <a:r>
              <a:rPr lang="en-US" altLang="zh-CN" sz="2000" b="1">
                <a:solidFill>
                  <a:srgbClr val="008000"/>
                </a:solidFill>
                <a:cs typeface="Times New Roman" pitchFamily="18" charset="0"/>
              </a:rPr>
              <a:t>.</a:t>
            </a:r>
            <a:r>
              <a:rPr lang="en-US" altLang="zh-CN" sz="2000">
                <a:solidFill>
                  <a:srgbClr val="008000"/>
                </a:solidFill>
                <a:cs typeface="Times New Roman" pitchFamily="18" charset="0"/>
              </a:rPr>
              <a:t>val</a:t>
            </a:r>
            <a:r>
              <a:rPr lang="en-US" altLang="zh-CN" sz="2000">
                <a:solidFill>
                  <a:srgbClr val="008000"/>
                </a:solidFill>
                <a:cs typeface="Times New Roman" pitchFamily="18" charset="0"/>
                <a:sym typeface="Symbol" pitchFamily="18" charset="2"/>
              </a:rPr>
              <a:t> </a:t>
            </a:r>
            <a:r>
              <a:rPr lang="en-US" altLang="zh-CN" sz="2000" b="1" i="0">
                <a:solidFill>
                  <a:srgbClr val="008000"/>
                </a:solidFill>
                <a:cs typeface="Times New Roman" pitchFamily="18" charset="0"/>
                <a:sym typeface="Symbol" pitchFamily="18" charset="2"/>
              </a:rPr>
              <a:t></a:t>
            </a:r>
            <a:r>
              <a:rPr lang="en-US" altLang="zh-CN" sz="2000">
                <a:solidFill>
                  <a:srgbClr val="008000"/>
                </a:solidFill>
                <a:cs typeface="Times New Roman" pitchFamily="18" charset="0"/>
                <a:sym typeface="Symbol" pitchFamily="18" charset="2"/>
              </a:rPr>
              <a:t> F</a:t>
            </a:r>
            <a:r>
              <a:rPr lang="en-US" altLang="zh-CN" sz="2000" b="1">
                <a:solidFill>
                  <a:srgbClr val="008000"/>
                </a:solidFill>
                <a:cs typeface="Times New Roman" pitchFamily="18" charset="0"/>
              </a:rPr>
              <a:t>.</a:t>
            </a:r>
            <a:r>
              <a:rPr lang="en-US" altLang="zh-CN" sz="2000">
                <a:solidFill>
                  <a:srgbClr val="008000"/>
                </a:solidFill>
                <a:cs typeface="Times New Roman" pitchFamily="18" charset="0"/>
              </a:rPr>
              <a:t>val</a:t>
            </a:r>
            <a:r>
              <a:rPr lang="en-US" altLang="zh-CN" sz="2000" i="0">
                <a:solidFill>
                  <a:srgbClr val="008000"/>
                </a:solidFill>
                <a:cs typeface="Times New Roman" pitchFamily="18" charset="0"/>
                <a:sym typeface="Symbol" pitchFamily="18" charset="2"/>
              </a:rPr>
              <a:t> }</a:t>
            </a:r>
            <a:endParaRPr lang="en-US" altLang="zh-CN" sz="2000">
              <a:solidFill>
                <a:srgbClr val="008000"/>
              </a:solidFill>
              <a:cs typeface="Times New Roman" pitchFamily="18" charset="0"/>
              <a:sym typeface="Symbol" pitchFamily="18" charset="2"/>
            </a:endParaRPr>
          </a:p>
          <a:p>
            <a:pPr algn="l">
              <a:buClrTx/>
            </a:pPr>
            <a:r>
              <a:rPr lang="en-US" altLang="zh-CN" sz="2000">
                <a:solidFill>
                  <a:srgbClr val="008000"/>
                </a:solidFill>
                <a:cs typeface="Times New Roman" pitchFamily="18" charset="0"/>
                <a:sym typeface="Symbol" pitchFamily="18" charset="2"/>
              </a:rPr>
              <a:t>T </a:t>
            </a:r>
            <a:r>
              <a:rPr lang="en-US" altLang="zh-CN" sz="2000" i="0">
                <a:solidFill>
                  <a:srgbClr val="008000"/>
                </a:solidFill>
                <a:cs typeface="Times New Roman" pitchFamily="18" charset="0"/>
                <a:sym typeface="Symbol" pitchFamily="18" charset="2"/>
              </a:rPr>
              <a:t> </a:t>
            </a:r>
            <a:r>
              <a:rPr lang="en-US" altLang="zh-CN" sz="2000">
                <a:solidFill>
                  <a:srgbClr val="008000"/>
                </a:solidFill>
                <a:cs typeface="Times New Roman" pitchFamily="18" charset="0"/>
                <a:sym typeface="Symbol" pitchFamily="18" charset="2"/>
              </a:rPr>
              <a:t>F            </a:t>
            </a:r>
            <a:r>
              <a:rPr lang="en-US" altLang="zh-CN" sz="2000" i="0">
                <a:solidFill>
                  <a:srgbClr val="008000"/>
                </a:solidFill>
                <a:cs typeface="Times New Roman" pitchFamily="18" charset="0"/>
                <a:sym typeface="Symbol" pitchFamily="18" charset="2"/>
              </a:rPr>
              <a:t>{ </a:t>
            </a:r>
            <a:r>
              <a:rPr lang="en-US" altLang="zh-CN" sz="2000">
                <a:solidFill>
                  <a:srgbClr val="008000"/>
                </a:solidFill>
                <a:cs typeface="Times New Roman" pitchFamily="18" charset="0"/>
                <a:sym typeface="Symbol" pitchFamily="18" charset="2"/>
              </a:rPr>
              <a:t>T</a:t>
            </a:r>
            <a:r>
              <a:rPr lang="en-US" altLang="zh-CN" sz="2000" b="1">
                <a:solidFill>
                  <a:srgbClr val="008000"/>
                </a:solidFill>
                <a:cs typeface="Times New Roman" pitchFamily="18" charset="0"/>
              </a:rPr>
              <a:t>.</a:t>
            </a:r>
            <a:r>
              <a:rPr lang="en-US" altLang="zh-CN" sz="2000">
                <a:solidFill>
                  <a:srgbClr val="008000"/>
                </a:solidFill>
                <a:cs typeface="Times New Roman" pitchFamily="18" charset="0"/>
              </a:rPr>
              <a:t>val</a:t>
            </a:r>
            <a:r>
              <a:rPr lang="en-US" altLang="zh-CN" sz="2000">
                <a:solidFill>
                  <a:srgbClr val="008000"/>
                </a:solidFill>
                <a:cs typeface="Times New Roman" pitchFamily="18" charset="0"/>
                <a:sym typeface="Symbol" pitchFamily="18" charset="2"/>
              </a:rPr>
              <a:t> </a:t>
            </a:r>
            <a:r>
              <a:rPr lang="en-US" altLang="zh-CN" sz="2000" i="0">
                <a:solidFill>
                  <a:srgbClr val="008000"/>
                </a:solidFill>
                <a:cs typeface="Times New Roman" pitchFamily="18" charset="0"/>
                <a:sym typeface="Symbol" pitchFamily="18" charset="2"/>
              </a:rPr>
              <a:t>:=</a:t>
            </a:r>
            <a:r>
              <a:rPr lang="en-US" altLang="zh-CN" sz="2000">
                <a:solidFill>
                  <a:srgbClr val="008000"/>
                </a:solidFill>
                <a:cs typeface="Times New Roman" pitchFamily="18" charset="0"/>
                <a:sym typeface="Symbol" pitchFamily="18" charset="2"/>
              </a:rPr>
              <a:t> F</a:t>
            </a:r>
            <a:r>
              <a:rPr lang="en-US" altLang="zh-CN" sz="2000" b="1">
                <a:solidFill>
                  <a:srgbClr val="008000"/>
                </a:solidFill>
                <a:cs typeface="Times New Roman" pitchFamily="18" charset="0"/>
              </a:rPr>
              <a:t>.</a:t>
            </a:r>
            <a:r>
              <a:rPr lang="en-US" altLang="zh-CN" sz="2000">
                <a:solidFill>
                  <a:srgbClr val="008000"/>
                </a:solidFill>
                <a:cs typeface="Times New Roman" pitchFamily="18" charset="0"/>
              </a:rPr>
              <a:t>val</a:t>
            </a:r>
            <a:r>
              <a:rPr lang="en-US" altLang="zh-CN" sz="2000" i="0">
                <a:solidFill>
                  <a:srgbClr val="008000"/>
                </a:solidFill>
                <a:cs typeface="Times New Roman" pitchFamily="18" charset="0"/>
                <a:sym typeface="Symbol" pitchFamily="18" charset="2"/>
              </a:rPr>
              <a:t> }</a:t>
            </a:r>
            <a:endParaRPr lang="en-US" altLang="zh-CN" sz="2000">
              <a:solidFill>
                <a:srgbClr val="008000"/>
              </a:solidFill>
              <a:cs typeface="Times New Roman" pitchFamily="18" charset="0"/>
              <a:sym typeface="Symbol" pitchFamily="18" charset="2"/>
            </a:endParaRPr>
          </a:p>
          <a:p>
            <a:pPr algn="l">
              <a:buClrTx/>
            </a:pPr>
            <a:r>
              <a:rPr lang="en-US" altLang="zh-CN" sz="2000">
                <a:solidFill>
                  <a:srgbClr val="333399"/>
                </a:solidFill>
                <a:cs typeface="Times New Roman" pitchFamily="18" charset="0"/>
                <a:sym typeface="Symbol" pitchFamily="18" charset="2"/>
              </a:rPr>
              <a:t>F </a:t>
            </a:r>
            <a:r>
              <a:rPr lang="en-US" altLang="zh-CN" sz="2000" i="0">
                <a:solidFill>
                  <a:srgbClr val="333399"/>
                </a:solidFill>
                <a:ea typeface="华文行楷" pitchFamily="2" charset="-122"/>
                <a:sym typeface="Symbol" pitchFamily="18" charset="2"/>
              </a:rPr>
              <a:t></a:t>
            </a:r>
            <a:r>
              <a:rPr lang="en-US" altLang="zh-CN" sz="2000">
                <a:solidFill>
                  <a:srgbClr val="333399"/>
                </a:solidFill>
                <a:ea typeface="华文行楷" pitchFamily="2" charset="-122"/>
                <a:sym typeface="Symbol" pitchFamily="18" charset="2"/>
              </a:rPr>
              <a:t> ( E )        </a:t>
            </a:r>
            <a:r>
              <a:rPr lang="en-US" altLang="zh-CN" sz="2000" i="0">
                <a:solidFill>
                  <a:srgbClr val="333399"/>
                </a:solidFill>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F</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val</a:t>
            </a:r>
            <a:r>
              <a:rPr lang="en-US" altLang="zh-CN" sz="2000">
                <a:solidFill>
                  <a:srgbClr val="333399"/>
                </a:solidFill>
                <a:cs typeface="Times New Roman" pitchFamily="18" charset="0"/>
                <a:sym typeface="Symbol" pitchFamily="18" charset="2"/>
              </a:rPr>
              <a:t>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E</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val</a:t>
            </a:r>
            <a:r>
              <a:rPr lang="en-US" altLang="zh-CN" sz="2000" i="0">
                <a:solidFill>
                  <a:srgbClr val="333399"/>
                </a:solidFill>
                <a:cs typeface="Times New Roman" pitchFamily="18" charset="0"/>
                <a:sym typeface="Symbol" pitchFamily="18" charset="2"/>
              </a:rPr>
              <a:t> }</a:t>
            </a:r>
            <a:endParaRPr lang="en-US" altLang="zh-CN" sz="2000">
              <a:solidFill>
                <a:srgbClr val="333399"/>
              </a:solidFill>
              <a:ea typeface="华文行楷" pitchFamily="2" charset="-122"/>
              <a:sym typeface="Symbol" pitchFamily="18" charset="2"/>
            </a:endParaRPr>
          </a:p>
          <a:p>
            <a:pPr algn="l">
              <a:buClrTx/>
            </a:pPr>
            <a:r>
              <a:rPr lang="en-US" altLang="zh-CN" sz="2000">
                <a:solidFill>
                  <a:srgbClr val="333399"/>
                </a:solidFill>
                <a:cs typeface="Times New Roman" pitchFamily="18" charset="0"/>
                <a:sym typeface="Symbol" pitchFamily="18" charset="2"/>
              </a:rPr>
              <a:t>F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d             </a:t>
            </a:r>
            <a:r>
              <a:rPr lang="en-US" altLang="zh-CN" sz="2000" i="0">
                <a:solidFill>
                  <a:srgbClr val="333399"/>
                </a:solidFill>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F</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val</a:t>
            </a:r>
            <a:r>
              <a:rPr lang="en-US" altLang="zh-CN" sz="2000">
                <a:solidFill>
                  <a:srgbClr val="333399"/>
                </a:solidFill>
                <a:cs typeface="Times New Roman" pitchFamily="18" charset="0"/>
                <a:sym typeface="Symbol" pitchFamily="18" charset="2"/>
              </a:rPr>
              <a:t>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d</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lexval</a:t>
            </a:r>
            <a:r>
              <a:rPr lang="en-US" altLang="zh-CN" sz="2000" i="0">
                <a:solidFill>
                  <a:srgbClr val="333399"/>
                </a:solidFill>
                <a:cs typeface="Times New Roman" pitchFamily="18" charset="0"/>
                <a:sym typeface="Symbol" pitchFamily="18" charset="2"/>
              </a:rPr>
              <a:t> }</a:t>
            </a:r>
          </a:p>
        </p:txBody>
      </p:sp>
      <p:grpSp>
        <p:nvGrpSpPr>
          <p:cNvPr id="2" name="Group 1062"/>
          <p:cNvGrpSpPr>
            <a:grpSpLocks/>
          </p:cNvGrpSpPr>
          <p:nvPr/>
        </p:nvGrpSpPr>
        <p:grpSpPr bwMode="auto">
          <a:xfrm>
            <a:off x="996950" y="3429000"/>
            <a:ext cx="7537450" cy="3352800"/>
            <a:chOff x="628" y="2160"/>
            <a:chExt cx="4748" cy="2112"/>
          </a:xfrm>
        </p:grpSpPr>
        <p:sp>
          <p:nvSpPr>
            <p:cNvPr id="53258" name="Text Box 1057"/>
            <p:cNvSpPr txBox="1">
              <a:spLocks noChangeArrowheads="1"/>
            </p:cNvSpPr>
            <p:nvPr/>
          </p:nvSpPr>
          <p:spPr bwMode="auto">
            <a:xfrm>
              <a:off x="628" y="2160"/>
              <a:ext cx="956" cy="288"/>
            </a:xfrm>
            <a:prstGeom prst="rect">
              <a:avLst/>
            </a:prstGeom>
            <a:noFill/>
            <a:ln w="9525">
              <a:noFill/>
              <a:miter lim="800000"/>
              <a:headEnd/>
              <a:tailEnd/>
            </a:ln>
          </p:spPr>
          <p:txBody>
            <a:bodyPr>
              <a:spAutoFit/>
            </a:bodyPr>
            <a:lstStyle/>
            <a:p>
              <a:pPr algn="l">
                <a:buClrTx/>
                <a:buFont typeface="Symbol" pitchFamily="18" charset="2"/>
                <a:buNone/>
              </a:pPr>
              <a:r>
                <a:rPr lang="en-US" altLang="zh-CN" b="1" i="0">
                  <a:solidFill>
                    <a:srgbClr val="333399"/>
                  </a:solidFill>
                  <a:latin typeface="楷体_GB2312" pitchFamily="49" charset="-122"/>
                </a:rPr>
                <a:t>  </a:t>
              </a:r>
              <a:r>
                <a:rPr lang="en-US" altLang="zh-CN" b="1" i="0">
                  <a:solidFill>
                    <a:srgbClr val="333399"/>
                  </a:solidFill>
                  <a:latin typeface="楷体_GB2312" pitchFamily="49" charset="-122"/>
                  <a:sym typeface="Symbol" pitchFamily="18" charset="2"/>
                </a:rPr>
                <a:t></a:t>
              </a:r>
              <a:endParaRPr lang="en-US" altLang="zh-CN" b="1" i="0">
                <a:solidFill>
                  <a:srgbClr val="333399"/>
                </a:solidFill>
              </a:endParaRPr>
            </a:p>
          </p:txBody>
        </p:sp>
        <p:sp>
          <p:nvSpPr>
            <p:cNvPr id="53259" name="Text Box 1060"/>
            <p:cNvSpPr txBox="1">
              <a:spLocks noChangeArrowheads="1"/>
            </p:cNvSpPr>
            <p:nvPr/>
          </p:nvSpPr>
          <p:spPr bwMode="auto">
            <a:xfrm>
              <a:off x="816" y="2486"/>
              <a:ext cx="4560" cy="1786"/>
            </a:xfrm>
            <a:prstGeom prst="rect">
              <a:avLst/>
            </a:prstGeom>
            <a:noFill/>
            <a:ln w="9525">
              <a:noFill/>
              <a:miter lim="800000"/>
              <a:headEnd/>
              <a:tailEnd/>
            </a:ln>
          </p:spPr>
          <p:txBody>
            <a:bodyPr>
              <a:spAutoFit/>
            </a:bodyPr>
            <a:lstStyle/>
            <a:p>
              <a:pPr algn="l">
                <a:buClrTx/>
              </a:pPr>
              <a:r>
                <a:rPr lang="en-US" altLang="zh-CN" sz="2000">
                  <a:solidFill>
                    <a:srgbClr val="333399"/>
                  </a:solidFill>
                  <a:cs typeface="Times New Roman" pitchFamily="18" charset="0"/>
                  <a:sym typeface="Symbol" pitchFamily="18" charset="2"/>
                </a:rPr>
                <a:t>S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E   </a:t>
              </a:r>
              <a:r>
                <a:rPr lang="en-US" altLang="zh-CN" sz="2000" i="0">
                  <a:solidFill>
                    <a:srgbClr val="333399"/>
                  </a:solidFill>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p</a:t>
              </a:r>
              <a:r>
                <a:rPr lang="en-US" altLang="zh-CN" sz="2000">
                  <a:solidFill>
                    <a:srgbClr val="333399"/>
                  </a:solidFill>
                  <a:cs typeface="Times New Roman" pitchFamily="18" charset="0"/>
                </a:rPr>
                <a:t>rint(E</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val) </a:t>
              </a:r>
              <a:r>
                <a:rPr lang="en-US" altLang="zh-CN" sz="2000" i="0">
                  <a:solidFill>
                    <a:srgbClr val="333399"/>
                  </a:solidFill>
                  <a:cs typeface="Times New Roman" pitchFamily="18" charset="0"/>
                  <a:sym typeface="Symbol" pitchFamily="18" charset="2"/>
                </a:rPr>
                <a:t>}</a:t>
              </a:r>
              <a:endParaRPr kumimoji="0" lang="en-US" altLang="zh-CN" sz="2000" i="0">
                <a:solidFill>
                  <a:srgbClr val="333399"/>
                </a:solidFill>
                <a:cs typeface="Times New Roman" pitchFamily="18" charset="0"/>
                <a:sym typeface="Symbol" pitchFamily="18" charset="2"/>
              </a:endParaRPr>
            </a:p>
            <a:p>
              <a:pPr algn="l">
                <a:buClrTx/>
              </a:pPr>
              <a:r>
                <a:rPr lang="en-US" altLang="zh-CN" sz="2000">
                  <a:cs typeface="Times New Roman" pitchFamily="18" charset="0"/>
                  <a:sym typeface="Symbol" pitchFamily="18" charset="2"/>
                </a:rPr>
                <a:t>E </a:t>
              </a:r>
              <a:r>
                <a:rPr lang="en-US" altLang="zh-CN" sz="2000" i="0">
                  <a:ea typeface="华文行楷" pitchFamily="2" charset="-122"/>
                  <a:cs typeface="Times New Roman" pitchFamily="18" charset="0"/>
                  <a:sym typeface="Symbol" pitchFamily="18" charset="2"/>
                </a:rPr>
                <a:t></a:t>
              </a:r>
              <a:r>
                <a:rPr lang="en-US" altLang="zh-CN" sz="2000">
                  <a:ea typeface="华文行楷" pitchFamily="2" charset="-122"/>
                  <a:cs typeface="Times New Roman" pitchFamily="18" charset="0"/>
                  <a:sym typeface="Symbol" pitchFamily="18" charset="2"/>
                </a:rPr>
                <a:t> </a:t>
              </a:r>
              <a:r>
                <a:rPr lang="en-US" altLang="zh-CN" sz="2000">
                  <a:cs typeface="Times New Roman" pitchFamily="18" charset="0"/>
                  <a:sym typeface="Symbol" pitchFamily="18" charset="2"/>
                </a:rPr>
                <a:t>T</a:t>
              </a:r>
              <a:r>
                <a:rPr lang="en-US" altLang="zh-CN" sz="2000">
                  <a:ea typeface="华文行楷" pitchFamily="2" charset="-122"/>
                  <a:cs typeface="Times New Roman" pitchFamily="18" charset="0"/>
                  <a:sym typeface="Symbol" pitchFamily="18" charset="2"/>
                </a:rPr>
                <a:t>  </a:t>
              </a:r>
              <a:r>
                <a:rPr lang="en-US" altLang="zh-CN" sz="2000" i="0">
                  <a:cs typeface="Times New Roman" pitchFamily="18" charset="0"/>
                  <a:sym typeface="Symbol" pitchFamily="18" charset="2"/>
                </a:rPr>
                <a:t>{ </a:t>
              </a:r>
              <a:r>
                <a:rPr lang="en-US" altLang="zh-CN" sz="2000">
                  <a:cs typeface="Times New Roman" pitchFamily="18" charset="0"/>
                  <a:sym typeface="Symbol" pitchFamily="18" charset="2"/>
                </a:rPr>
                <a:t>R</a:t>
              </a:r>
              <a:r>
                <a:rPr lang="en-US" altLang="zh-CN" sz="2000" b="1">
                  <a:cs typeface="Times New Roman" pitchFamily="18" charset="0"/>
                </a:rPr>
                <a:t>.</a:t>
              </a:r>
              <a:r>
                <a:rPr lang="en-US" altLang="zh-CN" sz="2000">
                  <a:cs typeface="Times New Roman" pitchFamily="18" charset="0"/>
                </a:rPr>
                <a:t>i</a:t>
              </a:r>
              <a:r>
                <a:rPr lang="en-US" altLang="zh-CN" sz="2000">
                  <a:cs typeface="Times New Roman" pitchFamily="18" charset="0"/>
                  <a:sym typeface="Symbol" pitchFamily="18" charset="2"/>
                </a:rPr>
                <a:t> </a:t>
              </a:r>
              <a:r>
                <a:rPr lang="en-US" altLang="zh-CN" sz="2000" i="0">
                  <a:cs typeface="Times New Roman" pitchFamily="18" charset="0"/>
                  <a:sym typeface="Symbol" pitchFamily="18" charset="2"/>
                </a:rPr>
                <a:t>:=</a:t>
              </a:r>
              <a:r>
                <a:rPr lang="en-US" altLang="zh-CN" sz="2000">
                  <a:cs typeface="Times New Roman" pitchFamily="18" charset="0"/>
                  <a:sym typeface="Symbol" pitchFamily="18" charset="2"/>
                </a:rPr>
                <a:t> T</a:t>
              </a:r>
              <a:r>
                <a:rPr lang="en-US" altLang="zh-CN" sz="2000" b="1">
                  <a:cs typeface="Times New Roman" pitchFamily="18" charset="0"/>
                </a:rPr>
                <a:t>.</a:t>
              </a:r>
              <a:r>
                <a:rPr lang="en-US" altLang="zh-CN" sz="2000">
                  <a:cs typeface="Times New Roman" pitchFamily="18" charset="0"/>
                </a:rPr>
                <a:t>val</a:t>
              </a:r>
              <a:r>
                <a:rPr lang="en-US" altLang="zh-CN" sz="2000" i="0">
                  <a:cs typeface="Times New Roman" pitchFamily="18" charset="0"/>
                  <a:sym typeface="Symbol" pitchFamily="18" charset="2"/>
                </a:rPr>
                <a:t> }</a:t>
              </a:r>
              <a:r>
                <a:rPr lang="en-US" altLang="zh-CN" sz="2000">
                  <a:ea typeface="华文行楷" pitchFamily="2" charset="-122"/>
                  <a:sym typeface="Symbol" pitchFamily="18" charset="2"/>
                </a:rPr>
                <a:t>  R  </a:t>
              </a:r>
              <a:r>
                <a:rPr lang="en-US" altLang="zh-CN" sz="2000" i="0">
                  <a:cs typeface="Times New Roman" pitchFamily="18" charset="0"/>
                  <a:sym typeface="Symbol" pitchFamily="18" charset="2"/>
                </a:rPr>
                <a:t>{ </a:t>
              </a:r>
              <a:r>
                <a:rPr lang="en-US" altLang="zh-CN" sz="2000">
                  <a:cs typeface="Times New Roman" pitchFamily="18" charset="0"/>
                  <a:sym typeface="Symbol" pitchFamily="18" charset="2"/>
                </a:rPr>
                <a:t>E</a:t>
              </a:r>
              <a:r>
                <a:rPr lang="en-US" altLang="zh-CN" sz="2000" b="1">
                  <a:cs typeface="Times New Roman" pitchFamily="18" charset="0"/>
                </a:rPr>
                <a:t>.</a:t>
              </a:r>
              <a:r>
                <a:rPr lang="en-US" altLang="zh-CN" sz="2000">
                  <a:cs typeface="Times New Roman" pitchFamily="18" charset="0"/>
                </a:rPr>
                <a:t>val</a:t>
              </a:r>
              <a:r>
                <a:rPr lang="en-US" altLang="zh-CN" sz="2000">
                  <a:cs typeface="Times New Roman" pitchFamily="18" charset="0"/>
                  <a:sym typeface="Symbol" pitchFamily="18" charset="2"/>
                </a:rPr>
                <a:t> </a:t>
              </a:r>
              <a:r>
                <a:rPr lang="en-US" altLang="zh-CN" sz="2000" i="0">
                  <a:cs typeface="Times New Roman" pitchFamily="18" charset="0"/>
                  <a:sym typeface="Symbol" pitchFamily="18" charset="2"/>
                </a:rPr>
                <a:t>:=</a:t>
              </a:r>
              <a:r>
                <a:rPr lang="en-US" altLang="zh-CN" sz="2000">
                  <a:cs typeface="Times New Roman" pitchFamily="18" charset="0"/>
                  <a:sym typeface="Symbol" pitchFamily="18" charset="2"/>
                </a:rPr>
                <a:t> R</a:t>
              </a:r>
              <a:r>
                <a:rPr lang="en-US" altLang="zh-CN" sz="2000" b="1">
                  <a:cs typeface="Times New Roman" pitchFamily="18" charset="0"/>
                </a:rPr>
                <a:t>.</a:t>
              </a:r>
              <a:r>
                <a:rPr lang="en-US" altLang="zh-CN" sz="2000">
                  <a:cs typeface="Times New Roman" pitchFamily="18" charset="0"/>
                </a:rPr>
                <a:t>s</a:t>
              </a:r>
              <a:r>
                <a:rPr lang="en-US" altLang="zh-CN" sz="2000" i="0">
                  <a:cs typeface="Times New Roman" pitchFamily="18" charset="0"/>
                  <a:sym typeface="Symbol" pitchFamily="18" charset="2"/>
                </a:rPr>
                <a:t> }</a:t>
              </a:r>
              <a:endParaRPr lang="en-US" altLang="zh-CN" sz="2000">
                <a:ea typeface="华文行楷" pitchFamily="2" charset="-122"/>
                <a:sym typeface="Symbol" pitchFamily="18" charset="2"/>
              </a:endParaRPr>
            </a:p>
            <a:p>
              <a:pPr algn="l">
                <a:buClrTx/>
              </a:pPr>
              <a:r>
                <a:rPr lang="en-US" altLang="zh-CN" sz="2000">
                  <a:ea typeface="华文行楷" pitchFamily="2" charset="-122"/>
                  <a:sym typeface="Symbol" pitchFamily="18" charset="2"/>
                </a:rPr>
                <a:t>R </a:t>
              </a:r>
              <a:r>
                <a:rPr lang="en-US" altLang="zh-CN" sz="2000" i="0">
                  <a:ea typeface="华文行楷" pitchFamily="2" charset="-122"/>
                  <a:sym typeface="Symbol" pitchFamily="18" charset="2"/>
                </a:rPr>
                <a:t></a:t>
              </a:r>
              <a:r>
                <a:rPr lang="en-US" altLang="zh-CN" sz="2000">
                  <a:ea typeface="华文行楷" pitchFamily="2" charset="-122"/>
                  <a:sym typeface="Symbol" pitchFamily="18" charset="2"/>
                </a:rPr>
                <a:t> + T </a:t>
              </a:r>
              <a:r>
                <a:rPr lang="en-US" altLang="zh-CN" sz="2000" i="0">
                  <a:cs typeface="Times New Roman" pitchFamily="18" charset="0"/>
                  <a:sym typeface="Symbol" pitchFamily="18" charset="2"/>
                </a:rPr>
                <a:t>{ </a:t>
              </a:r>
              <a:r>
                <a:rPr lang="en-US" altLang="zh-CN" sz="2000">
                  <a:ea typeface="华文行楷" pitchFamily="2" charset="-122"/>
                  <a:sym typeface="Symbol" pitchFamily="18" charset="2"/>
                </a:rPr>
                <a:t>R</a:t>
              </a:r>
              <a:r>
                <a:rPr lang="en-US" altLang="zh-CN" sz="2000" i="0" baseline="-25000">
                  <a:ea typeface="华文行楷" pitchFamily="2" charset="-122"/>
                  <a:sym typeface="Symbol" pitchFamily="18" charset="2"/>
                </a:rPr>
                <a:t>1</a:t>
              </a:r>
              <a:r>
                <a:rPr lang="en-US" altLang="zh-CN" sz="2000" b="1">
                  <a:cs typeface="Times New Roman" pitchFamily="18" charset="0"/>
                </a:rPr>
                <a:t>.</a:t>
              </a:r>
              <a:r>
                <a:rPr lang="en-US" altLang="zh-CN" sz="2000">
                  <a:cs typeface="Times New Roman" pitchFamily="18" charset="0"/>
                </a:rPr>
                <a:t>i</a:t>
              </a:r>
              <a:r>
                <a:rPr lang="en-US" altLang="zh-CN" sz="2000">
                  <a:cs typeface="Times New Roman" pitchFamily="18" charset="0"/>
                  <a:sym typeface="Symbol" pitchFamily="18" charset="2"/>
                </a:rPr>
                <a:t> </a:t>
              </a:r>
              <a:r>
                <a:rPr lang="en-US" altLang="zh-CN" sz="2000" i="0">
                  <a:cs typeface="Times New Roman" pitchFamily="18" charset="0"/>
                  <a:sym typeface="Symbol" pitchFamily="18" charset="2"/>
                </a:rPr>
                <a:t>:=</a:t>
              </a:r>
              <a:r>
                <a:rPr lang="en-US" altLang="zh-CN" sz="2000">
                  <a:cs typeface="Times New Roman" pitchFamily="18" charset="0"/>
                  <a:sym typeface="Symbol" pitchFamily="18" charset="2"/>
                </a:rPr>
                <a:t> R</a:t>
              </a:r>
              <a:r>
                <a:rPr lang="en-US" altLang="zh-CN" sz="2000" b="1">
                  <a:cs typeface="Times New Roman" pitchFamily="18" charset="0"/>
                </a:rPr>
                <a:t>.</a:t>
              </a:r>
              <a:r>
                <a:rPr lang="en-US" altLang="zh-CN" sz="2000">
                  <a:cs typeface="Times New Roman" pitchFamily="18" charset="0"/>
                </a:rPr>
                <a:t>i</a:t>
              </a:r>
              <a:r>
                <a:rPr lang="en-US" altLang="zh-CN" sz="2000">
                  <a:cs typeface="Times New Roman" pitchFamily="18" charset="0"/>
                  <a:sym typeface="Symbol" pitchFamily="18" charset="2"/>
                </a:rPr>
                <a:t> + T</a:t>
              </a:r>
              <a:r>
                <a:rPr lang="en-US" altLang="zh-CN" sz="2000" b="1">
                  <a:cs typeface="Times New Roman" pitchFamily="18" charset="0"/>
                </a:rPr>
                <a:t>.</a:t>
              </a:r>
              <a:r>
                <a:rPr lang="en-US" altLang="zh-CN" sz="2000">
                  <a:cs typeface="Times New Roman" pitchFamily="18" charset="0"/>
                </a:rPr>
                <a:t>val</a:t>
              </a:r>
              <a:r>
                <a:rPr lang="en-US" altLang="zh-CN" sz="2000" i="0">
                  <a:cs typeface="Times New Roman" pitchFamily="18" charset="0"/>
                  <a:sym typeface="Symbol" pitchFamily="18" charset="2"/>
                </a:rPr>
                <a:t> }</a:t>
              </a:r>
              <a:r>
                <a:rPr lang="en-US" altLang="zh-CN" sz="2000">
                  <a:ea typeface="华文行楷" pitchFamily="2" charset="-122"/>
                  <a:sym typeface="Symbol" pitchFamily="18" charset="2"/>
                </a:rPr>
                <a:t> R</a:t>
              </a:r>
              <a:r>
                <a:rPr lang="en-US" altLang="zh-CN" sz="2000" i="0" baseline="-25000">
                  <a:ea typeface="华文行楷" pitchFamily="2" charset="-122"/>
                  <a:sym typeface="Symbol" pitchFamily="18" charset="2"/>
                </a:rPr>
                <a:t>1</a:t>
              </a:r>
              <a:r>
                <a:rPr lang="en-US" altLang="zh-CN" sz="2000">
                  <a:ea typeface="华文行楷" pitchFamily="2" charset="-122"/>
                  <a:sym typeface="Symbol" pitchFamily="18" charset="2"/>
                </a:rPr>
                <a:t> </a:t>
              </a:r>
              <a:r>
                <a:rPr lang="en-US" altLang="zh-CN" sz="2000" i="0">
                  <a:cs typeface="Times New Roman" pitchFamily="18" charset="0"/>
                  <a:sym typeface="Symbol" pitchFamily="18" charset="2"/>
                </a:rPr>
                <a:t>{ </a:t>
              </a:r>
              <a:r>
                <a:rPr lang="en-US" altLang="zh-CN" sz="2000">
                  <a:cs typeface="Times New Roman" pitchFamily="18" charset="0"/>
                  <a:sym typeface="Symbol" pitchFamily="18" charset="2"/>
                </a:rPr>
                <a:t>R</a:t>
              </a:r>
              <a:r>
                <a:rPr lang="en-US" altLang="zh-CN" sz="2000" b="1">
                  <a:cs typeface="Times New Roman" pitchFamily="18" charset="0"/>
                </a:rPr>
                <a:t>.</a:t>
              </a:r>
              <a:r>
                <a:rPr lang="en-US" altLang="zh-CN" sz="2000">
                  <a:cs typeface="Times New Roman" pitchFamily="18" charset="0"/>
                </a:rPr>
                <a:t>s</a:t>
              </a:r>
              <a:r>
                <a:rPr lang="en-US" altLang="zh-CN" sz="2000" i="0">
                  <a:cs typeface="Times New Roman" pitchFamily="18" charset="0"/>
                  <a:sym typeface="Symbol" pitchFamily="18" charset="2"/>
                </a:rPr>
                <a:t> :=</a:t>
              </a:r>
              <a:r>
                <a:rPr lang="en-US" altLang="zh-CN" sz="2000">
                  <a:cs typeface="Times New Roman" pitchFamily="18" charset="0"/>
                  <a:sym typeface="Symbol" pitchFamily="18" charset="2"/>
                </a:rPr>
                <a:t> </a:t>
              </a:r>
              <a:r>
                <a:rPr lang="en-US" altLang="zh-CN" sz="2000">
                  <a:ea typeface="华文行楷" pitchFamily="2" charset="-122"/>
                  <a:sym typeface="Symbol" pitchFamily="18" charset="2"/>
                </a:rPr>
                <a:t>R</a:t>
              </a:r>
              <a:r>
                <a:rPr lang="en-US" altLang="zh-CN" sz="2000" i="0" baseline="-25000">
                  <a:ea typeface="华文行楷" pitchFamily="2" charset="-122"/>
                  <a:sym typeface="Symbol" pitchFamily="18" charset="2"/>
                </a:rPr>
                <a:t>1</a:t>
              </a:r>
              <a:r>
                <a:rPr lang="en-US" altLang="zh-CN" sz="2000" b="1">
                  <a:cs typeface="Times New Roman" pitchFamily="18" charset="0"/>
                </a:rPr>
                <a:t>.</a:t>
              </a:r>
              <a:r>
                <a:rPr lang="en-US" altLang="zh-CN" sz="2000">
                  <a:cs typeface="Times New Roman" pitchFamily="18" charset="0"/>
                </a:rPr>
                <a:t>s</a:t>
              </a:r>
              <a:r>
                <a:rPr lang="en-US" altLang="zh-CN" sz="2000" i="0">
                  <a:cs typeface="Times New Roman" pitchFamily="18" charset="0"/>
                  <a:sym typeface="Symbol" pitchFamily="18" charset="2"/>
                </a:rPr>
                <a:t> } </a:t>
              </a:r>
            </a:p>
            <a:p>
              <a:pPr algn="l">
                <a:buClrTx/>
              </a:pPr>
              <a:r>
                <a:rPr lang="en-US" altLang="zh-CN" sz="2000">
                  <a:ea typeface="华文行楷" pitchFamily="2" charset="-122"/>
                  <a:sym typeface="Symbol" pitchFamily="18" charset="2"/>
                </a:rPr>
                <a:t>R </a:t>
              </a:r>
              <a:r>
                <a:rPr lang="en-US" altLang="zh-CN" sz="2000" i="0">
                  <a:ea typeface="华文行楷" pitchFamily="2" charset="-122"/>
                  <a:sym typeface="Symbol" pitchFamily="18" charset="2"/>
                </a:rPr>
                <a:t></a:t>
              </a:r>
              <a:r>
                <a:rPr lang="en-US" altLang="zh-CN" sz="2000" b="1" i="0">
                  <a:cs typeface="Times New Roman" pitchFamily="18" charset="0"/>
                  <a:sym typeface="Symbol" pitchFamily="18" charset="2"/>
                </a:rPr>
                <a:t> </a:t>
              </a:r>
              <a:r>
                <a:rPr lang="en-US" altLang="zh-CN" sz="2000" b="1">
                  <a:cs typeface="Times New Roman" pitchFamily="18" charset="0"/>
                  <a:sym typeface="Symbol" pitchFamily="18" charset="2"/>
                </a:rPr>
                <a:t>  </a:t>
              </a:r>
              <a:r>
                <a:rPr lang="en-US" altLang="zh-CN" sz="2000" i="0">
                  <a:cs typeface="Times New Roman" pitchFamily="18" charset="0"/>
                  <a:sym typeface="Symbol" pitchFamily="18" charset="2"/>
                </a:rPr>
                <a:t>{ </a:t>
              </a:r>
              <a:r>
                <a:rPr lang="en-US" altLang="zh-CN" sz="2000">
                  <a:cs typeface="Times New Roman" pitchFamily="18" charset="0"/>
                  <a:sym typeface="Symbol" pitchFamily="18" charset="2"/>
                </a:rPr>
                <a:t>R</a:t>
              </a:r>
              <a:r>
                <a:rPr lang="en-US" altLang="zh-CN" sz="2000" b="1">
                  <a:cs typeface="Times New Roman" pitchFamily="18" charset="0"/>
                </a:rPr>
                <a:t>.</a:t>
              </a:r>
              <a:r>
                <a:rPr lang="en-US" altLang="zh-CN" sz="2000">
                  <a:cs typeface="Times New Roman" pitchFamily="18" charset="0"/>
                </a:rPr>
                <a:t>s</a:t>
              </a:r>
              <a:r>
                <a:rPr lang="en-US" altLang="zh-CN" sz="2000" i="0">
                  <a:cs typeface="Times New Roman" pitchFamily="18" charset="0"/>
                  <a:sym typeface="Symbol" pitchFamily="18" charset="2"/>
                </a:rPr>
                <a:t> :=</a:t>
              </a:r>
              <a:r>
                <a:rPr lang="en-US" altLang="zh-CN" sz="2000">
                  <a:cs typeface="Times New Roman" pitchFamily="18" charset="0"/>
                  <a:sym typeface="Symbol" pitchFamily="18" charset="2"/>
                </a:rPr>
                <a:t> R</a:t>
              </a:r>
              <a:r>
                <a:rPr lang="en-US" altLang="zh-CN" sz="2000" b="1">
                  <a:cs typeface="Times New Roman" pitchFamily="18" charset="0"/>
                </a:rPr>
                <a:t>.</a:t>
              </a:r>
              <a:r>
                <a:rPr lang="en-US" altLang="zh-CN" sz="2000">
                  <a:cs typeface="Times New Roman" pitchFamily="18" charset="0"/>
                </a:rPr>
                <a:t>i</a:t>
              </a:r>
              <a:r>
                <a:rPr lang="en-US" altLang="zh-CN" sz="2000">
                  <a:cs typeface="Times New Roman" pitchFamily="18" charset="0"/>
                  <a:sym typeface="Symbol" pitchFamily="18" charset="2"/>
                </a:rPr>
                <a:t>  </a:t>
              </a:r>
              <a:r>
                <a:rPr lang="en-US" altLang="zh-CN" sz="2000" i="0">
                  <a:cs typeface="Times New Roman" pitchFamily="18" charset="0"/>
                  <a:sym typeface="Symbol" pitchFamily="18" charset="2"/>
                </a:rPr>
                <a:t>} </a:t>
              </a:r>
              <a:endParaRPr lang="en-US" altLang="zh-CN" sz="2000" b="1">
                <a:cs typeface="Times New Roman" pitchFamily="18" charset="0"/>
                <a:sym typeface="Symbol" pitchFamily="18" charset="2"/>
              </a:endParaRPr>
            </a:p>
            <a:p>
              <a:pPr algn="l">
                <a:buClrTx/>
              </a:pPr>
              <a:r>
                <a:rPr lang="en-US" altLang="zh-CN" sz="2000">
                  <a:solidFill>
                    <a:srgbClr val="008000"/>
                  </a:solidFill>
                  <a:cs typeface="Times New Roman" pitchFamily="18" charset="0"/>
                  <a:sym typeface="Symbol" pitchFamily="18" charset="2"/>
                </a:rPr>
                <a:t>T </a:t>
              </a:r>
              <a:r>
                <a:rPr lang="en-US" altLang="zh-CN" sz="2000" i="0">
                  <a:solidFill>
                    <a:srgbClr val="008000"/>
                  </a:solidFill>
                  <a:cs typeface="Times New Roman" pitchFamily="18" charset="0"/>
                  <a:sym typeface="Symbol" pitchFamily="18" charset="2"/>
                </a:rPr>
                <a:t> </a:t>
              </a:r>
              <a:r>
                <a:rPr lang="en-US" altLang="zh-CN" sz="2000">
                  <a:solidFill>
                    <a:srgbClr val="008000"/>
                  </a:solidFill>
                  <a:cs typeface="Times New Roman" pitchFamily="18" charset="0"/>
                  <a:sym typeface="Symbol" pitchFamily="18" charset="2"/>
                </a:rPr>
                <a:t>F </a:t>
              </a:r>
              <a:r>
                <a:rPr lang="en-US" altLang="zh-CN" sz="2000" i="0">
                  <a:solidFill>
                    <a:srgbClr val="008000"/>
                  </a:solidFill>
                  <a:cs typeface="Times New Roman" pitchFamily="18" charset="0"/>
                  <a:sym typeface="Symbol" pitchFamily="18" charset="2"/>
                </a:rPr>
                <a:t>{ </a:t>
              </a:r>
              <a:r>
                <a:rPr lang="en-US" altLang="zh-CN" sz="2000">
                  <a:solidFill>
                    <a:srgbClr val="008000"/>
                  </a:solidFill>
                  <a:cs typeface="Times New Roman" pitchFamily="18" charset="0"/>
                  <a:sym typeface="Symbol" pitchFamily="18" charset="2"/>
                </a:rPr>
                <a:t>P</a:t>
              </a:r>
              <a:r>
                <a:rPr lang="en-US" altLang="zh-CN" sz="2000" b="1">
                  <a:solidFill>
                    <a:srgbClr val="008000"/>
                  </a:solidFill>
                  <a:cs typeface="Times New Roman" pitchFamily="18" charset="0"/>
                </a:rPr>
                <a:t>.</a:t>
              </a:r>
              <a:r>
                <a:rPr lang="en-US" altLang="zh-CN" sz="2000">
                  <a:solidFill>
                    <a:srgbClr val="008000"/>
                  </a:solidFill>
                  <a:cs typeface="Times New Roman" pitchFamily="18" charset="0"/>
                </a:rPr>
                <a:t>i</a:t>
              </a:r>
              <a:r>
                <a:rPr lang="en-US" altLang="zh-CN" sz="2000">
                  <a:solidFill>
                    <a:srgbClr val="008000"/>
                  </a:solidFill>
                  <a:cs typeface="Times New Roman" pitchFamily="18" charset="0"/>
                  <a:sym typeface="Symbol" pitchFamily="18" charset="2"/>
                </a:rPr>
                <a:t> </a:t>
              </a:r>
              <a:r>
                <a:rPr lang="en-US" altLang="zh-CN" sz="2000" i="0">
                  <a:solidFill>
                    <a:srgbClr val="008000"/>
                  </a:solidFill>
                  <a:cs typeface="Times New Roman" pitchFamily="18" charset="0"/>
                  <a:sym typeface="Symbol" pitchFamily="18" charset="2"/>
                </a:rPr>
                <a:t>:=</a:t>
              </a:r>
              <a:r>
                <a:rPr lang="en-US" altLang="zh-CN" sz="2000">
                  <a:solidFill>
                    <a:srgbClr val="008000"/>
                  </a:solidFill>
                  <a:cs typeface="Times New Roman" pitchFamily="18" charset="0"/>
                  <a:sym typeface="Symbol" pitchFamily="18" charset="2"/>
                </a:rPr>
                <a:t> F</a:t>
              </a:r>
              <a:r>
                <a:rPr lang="en-US" altLang="zh-CN" sz="2000" b="1">
                  <a:solidFill>
                    <a:srgbClr val="008000"/>
                  </a:solidFill>
                  <a:cs typeface="Times New Roman" pitchFamily="18" charset="0"/>
                </a:rPr>
                <a:t>.</a:t>
              </a:r>
              <a:r>
                <a:rPr lang="en-US" altLang="zh-CN" sz="2000">
                  <a:solidFill>
                    <a:srgbClr val="008000"/>
                  </a:solidFill>
                  <a:cs typeface="Times New Roman" pitchFamily="18" charset="0"/>
                </a:rPr>
                <a:t>val</a:t>
              </a:r>
              <a:r>
                <a:rPr lang="en-US" altLang="zh-CN" sz="2000" i="0">
                  <a:solidFill>
                    <a:srgbClr val="008000"/>
                  </a:solidFill>
                  <a:cs typeface="Times New Roman" pitchFamily="18" charset="0"/>
                  <a:sym typeface="Symbol" pitchFamily="18" charset="2"/>
                </a:rPr>
                <a:t> }</a:t>
              </a:r>
              <a:r>
                <a:rPr lang="en-US" altLang="zh-CN" sz="2000">
                  <a:solidFill>
                    <a:srgbClr val="008000"/>
                  </a:solidFill>
                  <a:cs typeface="Times New Roman" pitchFamily="18" charset="0"/>
                  <a:sym typeface="Symbol" pitchFamily="18" charset="2"/>
                </a:rPr>
                <a:t> P </a:t>
              </a:r>
              <a:r>
                <a:rPr lang="en-US" altLang="zh-CN" sz="2000" i="0">
                  <a:solidFill>
                    <a:srgbClr val="008000"/>
                  </a:solidFill>
                  <a:cs typeface="Times New Roman" pitchFamily="18" charset="0"/>
                  <a:sym typeface="Symbol" pitchFamily="18" charset="2"/>
                </a:rPr>
                <a:t>{ </a:t>
              </a:r>
              <a:r>
                <a:rPr lang="en-US" altLang="zh-CN" sz="2000">
                  <a:solidFill>
                    <a:srgbClr val="008000"/>
                  </a:solidFill>
                  <a:cs typeface="Times New Roman" pitchFamily="18" charset="0"/>
                  <a:sym typeface="Symbol" pitchFamily="18" charset="2"/>
                </a:rPr>
                <a:t>T</a:t>
              </a:r>
              <a:r>
                <a:rPr lang="en-US" altLang="zh-CN" sz="2000" b="1">
                  <a:solidFill>
                    <a:srgbClr val="008000"/>
                  </a:solidFill>
                  <a:cs typeface="Times New Roman" pitchFamily="18" charset="0"/>
                </a:rPr>
                <a:t>.</a:t>
              </a:r>
              <a:r>
                <a:rPr lang="en-US" altLang="zh-CN" sz="2000">
                  <a:solidFill>
                    <a:srgbClr val="008000"/>
                  </a:solidFill>
                  <a:cs typeface="Times New Roman" pitchFamily="18" charset="0"/>
                </a:rPr>
                <a:t>val</a:t>
              </a:r>
              <a:r>
                <a:rPr lang="en-US" altLang="zh-CN" sz="2000">
                  <a:solidFill>
                    <a:srgbClr val="008000"/>
                  </a:solidFill>
                  <a:cs typeface="Times New Roman" pitchFamily="18" charset="0"/>
                  <a:sym typeface="Symbol" pitchFamily="18" charset="2"/>
                </a:rPr>
                <a:t> </a:t>
              </a:r>
              <a:r>
                <a:rPr lang="en-US" altLang="zh-CN" sz="2000" i="0">
                  <a:solidFill>
                    <a:srgbClr val="008000"/>
                  </a:solidFill>
                  <a:cs typeface="Times New Roman" pitchFamily="18" charset="0"/>
                  <a:sym typeface="Symbol" pitchFamily="18" charset="2"/>
                </a:rPr>
                <a:t>:=</a:t>
              </a:r>
              <a:r>
                <a:rPr lang="en-US" altLang="zh-CN" sz="2000">
                  <a:solidFill>
                    <a:srgbClr val="008000"/>
                  </a:solidFill>
                  <a:cs typeface="Times New Roman" pitchFamily="18" charset="0"/>
                  <a:sym typeface="Symbol" pitchFamily="18" charset="2"/>
                </a:rPr>
                <a:t> P</a:t>
              </a:r>
              <a:r>
                <a:rPr lang="en-US" altLang="zh-CN" sz="2000" b="1">
                  <a:solidFill>
                    <a:srgbClr val="008000"/>
                  </a:solidFill>
                  <a:cs typeface="Times New Roman" pitchFamily="18" charset="0"/>
                </a:rPr>
                <a:t>.</a:t>
              </a:r>
              <a:r>
                <a:rPr lang="en-US" altLang="zh-CN" sz="2000">
                  <a:solidFill>
                    <a:srgbClr val="008000"/>
                  </a:solidFill>
                  <a:cs typeface="Times New Roman" pitchFamily="18" charset="0"/>
                </a:rPr>
                <a:t>s</a:t>
              </a:r>
              <a:r>
                <a:rPr lang="en-US" altLang="zh-CN" sz="2000" i="0">
                  <a:solidFill>
                    <a:srgbClr val="008000"/>
                  </a:solidFill>
                  <a:cs typeface="Times New Roman" pitchFamily="18" charset="0"/>
                  <a:sym typeface="Symbol" pitchFamily="18" charset="2"/>
                </a:rPr>
                <a:t> }</a:t>
              </a:r>
              <a:endParaRPr lang="en-US" altLang="zh-CN" sz="2000">
                <a:solidFill>
                  <a:srgbClr val="008000"/>
                </a:solidFill>
                <a:cs typeface="Times New Roman" pitchFamily="18" charset="0"/>
                <a:sym typeface="Symbol" pitchFamily="18" charset="2"/>
              </a:endParaRPr>
            </a:p>
            <a:p>
              <a:pPr algn="l">
                <a:buClrTx/>
              </a:pPr>
              <a:r>
                <a:rPr lang="en-US" altLang="zh-CN" sz="2000">
                  <a:solidFill>
                    <a:srgbClr val="008000"/>
                  </a:solidFill>
                  <a:cs typeface="Times New Roman" pitchFamily="18" charset="0"/>
                  <a:sym typeface="Symbol" pitchFamily="18" charset="2"/>
                </a:rPr>
                <a:t>P </a:t>
              </a:r>
              <a:r>
                <a:rPr lang="en-US" altLang="zh-CN" sz="2000" i="0">
                  <a:solidFill>
                    <a:srgbClr val="008000"/>
                  </a:solidFill>
                  <a:ea typeface="华文行楷" pitchFamily="2" charset="-122"/>
                  <a:sym typeface="Symbol" pitchFamily="18" charset="2"/>
                </a:rPr>
                <a:t></a:t>
              </a:r>
              <a:r>
                <a:rPr lang="en-US" altLang="zh-CN" sz="2000">
                  <a:solidFill>
                    <a:srgbClr val="008000"/>
                  </a:solidFill>
                  <a:ea typeface="华文行楷" pitchFamily="2" charset="-122"/>
                  <a:sym typeface="Symbol" pitchFamily="18" charset="2"/>
                </a:rPr>
                <a:t> </a:t>
              </a:r>
              <a:r>
                <a:rPr lang="en-US" altLang="zh-CN" sz="2000" i="0">
                  <a:solidFill>
                    <a:srgbClr val="008000"/>
                  </a:solidFill>
                  <a:cs typeface="Times New Roman" pitchFamily="18" charset="0"/>
                  <a:sym typeface="Symbol" pitchFamily="18" charset="2"/>
                </a:rPr>
                <a:t></a:t>
              </a:r>
              <a:r>
                <a:rPr lang="en-US" altLang="zh-CN" sz="2000">
                  <a:solidFill>
                    <a:srgbClr val="008000"/>
                  </a:solidFill>
                  <a:cs typeface="Times New Roman" pitchFamily="18" charset="0"/>
                  <a:sym typeface="Symbol" pitchFamily="18" charset="2"/>
                </a:rPr>
                <a:t> F  </a:t>
              </a:r>
              <a:r>
                <a:rPr lang="en-US" altLang="zh-CN" sz="2000" i="0">
                  <a:solidFill>
                    <a:srgbClr val="008000"/>
                  </a:solidFill>
                  <a:cs typeface="Times New Roman" pitchFamily="18" charset="0"/>
                  <a:sym typeface="Symbol" pitchFamily="18" charset="2"/>
                </a:rPr>
                <a:t>{ </a:t>
              </a:r>
              <a:r>
                <a:rPr lang="en-US" altLang="zh-CN" sz="2000">
                  <a:solidFill>
                    <a:srgbClr val="008000"/>
                  </a:solidFill>
                  <a:ea typeface="华文行楷" pitchFamily="2" charset="-122"/>
                  <a:sym typeface="Symbol" pitchFamily="18" charset="2"/>
                </a:rPr>
                <a:t>P</a:t>
              </a:r>
              <a:r>
                <a:rPr lang="en-US" altLang="zh-CN" sz="2000" i="0" baseline="-25000">
                  <a:solidFill>
                    <a:srgbClr val="008000"/>
                  </a:solidFill>
                  <a:ea typeface="华文行楷" pitchFamily="2" charset="-122"/>
                  <a:sym typeface="Symbol" pitchFamily="18" charset="2"/>
                </a:rPr>
                <a:t>1</a:t>
              </a:r>
              <a:r>
                <a:rPr lang="en-US" altLang="zh-CN" sz="2000" b="1">
                  <a:solidFill>
                    <a:srgbClr val="008000"/>
                  </a:solidFill>
                  <a:cs typeface="Times New Roman" pitchFamily="18" charset="0"/>
                </a:rPr>
                <a:t>.</a:t>
              </a:r>
              <a:r>
                <a:rPr lang="en-US" altLang="zh-CN" sz="2000">
                  <a:solidFill>
                    <a:srgbClr val="008000"/>
                  </a:solidFill>
                  <a:cs typeface="Times New Roman" pitchFamily="18" charset="0"/>
                </a:rPr>
                <a:t>i</a:t>
              </a:r>
              <a:r>
                <a:rPr lang="en-US" altLang="zh-CN" sz="2000">
                  <a:solidFill>
                    <a:srgbClr val="008000"/>
                  </a:solidFill>
                  <a:cs typeface="Times New Roman" pitchFamily="18" charset="0"/>
                  <a:sym typeface="Symbol" pitchFamily="18" charset="2"/>
                </a:rPr>
                <a:t> </a:t>
              </a:r>
              <a:r>
                <a:rPr lang="en-US" altLang="zh-CN" sz="2000" i="0">
                  <a:solidFill>
                    <a:srgbClr val="008000"/>
                  </a:solidFill>
                  <a:cs typeface="Times New Roman" pitchFamily="18" charset="0"/>
                  <a:sym typeface="Symbol" pitchFamily="18" charset="2"/>
                </a:rPr>
                <a:t>:=</a:t>
              </a:r>
              <a:r>
                <a:rPr lang="en-US" altLang="zh-CN" sz="2000">
                  <a:solidFill>
                    <a:srgbClr val="008000"/>
                  </a:solidFill>
                  <a:cs typeface="Times New Roman" pitchFamily="18" charset="0"/>
                  <a:sym typeface="Symbol" pitchFamily="18" charset="2"/>
                </a:rPr>
                <a:t> </a:t>
              </a:r>
              <a:r>
                <a:rPr lang="en-US" altLang="zh-CN" sz="2000">
                  <a:solidFill>
                    <a:srgbClr val="008000"/>
                  </a:solidFill>
                  <a:ea typeface="华文行楷" pitchFamily="2" charset="-122"/>
                  <a:sym typeface="Symbol" pitchFamily="18" charset="2"/>
                </a:rPr>
                <a:t>P</a:t>
              </a:r>
              <a:r>
                <a:rPr lang="en-US" altLang="zh-CN" sz="2000" b="1">
                  <a:solidFill>
                    <a:srgbClr val="008000"/>
                  </a:solidFill>
                  <a:cs typeface="Times New Roman" pitchFamily="18" charset="0"/>
                </a:rPr>
                <a:t>.</a:t>
              </a:r>
              <a:r>
                <a:rPr lang="en-US" altLang="zh-CN" sz="2000">
                  <a:solidFill>
                    <a:srgbClr val="008000"/>
                  </a:solidFill>
                  <a:cs typeface="Times New Roman" pitchFamily="18" charset="0"/>
                </a:rPr>
                <a:t>i</a:t>
              </a:r>
              <a:r>
                <a:rPr lang="en-US" altLang="zh-CN" sz="2000">
                  <a:solidFill>
                    <a:srgbClr val="008000"/>
                  </a:solidFill>
                  <a:cs typeface="Times New Roman" pitchFamily="18" charset="0"/>
                  <a:sym typeface="Symbol" pitchFamily="18" charset="2"/>
                </a:rPr>
                <a:t> </a:t>
              </a:r>
              <a:r>
                <a:rPr lang="en-US" altLang="zh-CN" sz="2000" b="1" i="0">
                  <a:solidFill>
                    <a:srgbClr val="008000"/>
                  </a:solidFill>
                  <a:cs typeface="Times New Roman" pitchFamily="18" charset="0"/>
                  <a:sym typeface="Symbol" pitchFamily="18" charset="2"/>
                </a:rPr>
                <a:t></a:t>
              </a:r>
              <a:r>
                <a:rPr lang="en-US" altLang="zh-CN" sz="2000">
                  <a:solidFill>
                    <a:srgbClr val="008000"/>
                  </a:solidFill>
                  <a:cs typeface="Times New Roman" pitchFamily="18" charset="0"/>
                  <a:sym typeface="Symbol" pitchFamily="18" charset="2"/>
                </a:rPr>
                <a:t> F</a:t>
              </a:r>
              <a:r>
                <a:rPr lang="en-US" altLang="zh-CN" sz="2000" b="1">
                  <a:solidFill>
                    <a:srgbClr val="008000"/>
                  </a:solidFill>
                  <a:cs typeface="Times New Roman" pitchFamily="18" charset="0"/>
                </a:rPr>
                <a:t>.</a:t>
              </a:r>
              <a:r>
                <a:rPr lang="en-US" altLang="zh-CN" sz="2000">
                  <a:solidFill>
                    <a:srgbClr val="008000"/>
                  </a:solidFill>
                  <a:cs typeface="Times New Roman" pitchFamily="18" charset="0"/>
                </a:rPr>
                <a:t>val</a:t>
              </a:r>
              <a:r>
                <a:rPr lang="en-US" altLang="zh-CN" sz="2000" i="0">
                  <a:solidFill>
                    <a:srgbClr val="008000"/>
                  </a:solidFill>
                  <a:cs typeface="Times New Roman" pitchFamily="18" charset="0"/>
                  <a:sym typeface="Symbol" pitchFamily="18" charset="2"/>
                </a:rPr>
                <a:t> } </a:t>
              </a:r>
              <a:r>
                <a:rPr lang="en-US" altLang="zh-CN" sz="2000">
                  <a:solidFill>
                    <a:srgbClr val="008000"/>
                  </a:solidFill>
                  <a:cs typeface="Times New Roman" pitchFamily="18" charset="0"/>
                  <a:sym typeface="Symbol" pitchFamily="18" charset="2"/>
                </a:rPr>
                <a:t> </a:t>
              </a:r>
              <a:r>
                <a:rPr lang="en-US" altLang="zh-CN" sz="2000">
                  <a:solidFill>
                    <a:srgbClr val="008000"/>
                  </a:solidFill>
                  <a:ea typeface="华文行楷" pitchFamily="2" charset="-122"/>
                  <a:sym typeface="Symbol" pitchFamily="18" charset="2"/>
                </a:rPr>
                <a:t>P</a:t>
              </a:r>
              <a:r>
                <a:rPr lang="en-US" altLang="zh-CN" sz="2000" i="0" baseline="-25000">
                  <a:solidFill>
                    <a:srgbClr val="008000"/>
                  </a:solidFill>
                  <a:ea typeface="华文行楷" pitchFamily="2" charset="-122"/>
                  <a:sym typeface="Symbol" pitchFamily="18" charset="2"/>
                </a:rPr>
                <a:t>1 </a:t>
              </a:r>
              <a:r>
                <a:rPr lang="en-US" altLang="zh-CN" sz="2000" i="0">
                  <a:solidFill>
                    <a:srgbClr val="008000"/>
                  </a:solidFill>
                  <a:cs typeface="Times New Roman" pitchFamily="18" charset="0"/>
                  <a:sym typeface="Symbol" pitchFamily="18" charset="2"/>
                </a:rPr>
                <a:t>{ </a:t>
              </a:r>
              <a:r>
                <a:rPr lang="en-US" altLang="zh-CN" sz="2000">
                  <a:solidFill>
                    <a:srgbClr val="008000"/>
                  </a:solidFill>
                  <a:cs typeface="Times New Roman" pitchFamily="18" charset="0"/>
                  <a:sym typeface="Symbol" pitchFamily="18" charset="2"/>
                </a:rPr>
                <a:t>P</a:t>
              </a:r>
              <a:r>
                <a:rPr lang="en-US" altLang="zh-CN" sz="2000" b="1">
                  <a:solidFill>
                    <a:srgbClr val="008000"/>
                  </a:solidFill>
                  <a:cs typeface="Times New Roman" pitchFamily="18" charset="0"/>
                </a:rPr>
                <a:t>.</a:t>
              </a:r>
              <a:r>
                <a:rPr lang="en-US" altLang="zh-CN" sz="2000">
                  <a:solidFill>
                    <a:srgbClr val="008000"/>
                  </a:solidFill>
                  <a:cs typeface="Times New Roman" pitchFamily="18" charset="0"/>
                </a:rPr>
                <a:t>s</a:t>
              </a:r>
              <a:r>
                <a:rPr lang="en-US" altLang="zh-CN" sz="2000" i="0">
                  <a:solidFill>
                    <a:srgbClr val="008000"/>
                  </a:solidFill>
                  <a:cs typeface="Times New Roman" pitchFamily="18" charset="0"/>
                  <a:sym typeface="Symbol" pitchFamily="18" charset="2"/>
                </a:rPr>
                <a:t> :=</a:t>
              </a:r>
              <a:r>
                <a:rPr lang="en-US" altLang="zh-CN" sz="2000">
                  <a:solidFill>
                    <a:srgbClr val="008000"/>
                  </a:solidFill>
                  <a:cs typeface="Times New Roman" pitchFamily="18" charset="0"/>
                  <a:sym typeface="Symbol" pitchFamily="18" charset="2"/>
                </a:rPr>
                <a:t> </a:t>
              </a:r>
              <a:r>
                <a:rPr lang="en-US" altLang="zh-CN" sz="2000">
                  <a:solidFill>
                    <a:srgbClr val="008000"/>
                  </a:solidFill>
                  <a:ea typeface="华文行楷" pitchFamily="2" charset="-122"/>
                  <a:sym typeface="Symbol" pitchFamily="18" charset="2"/>
                </a:rPr>
                <a:t>P</a:t>
              </a:r>
              <a:r>
                <a:rPr lang="en-US" altLang="zh-CN" sz="2000" i="0" baseline="-25000">
                  <a:solidFill>
                    <a:srgbClr val="008000"/>
                  </a:solidFill>
                  <a:ea typeface="华文行楷" pitchFamily="2" charset="-122"/>
                  <a:sym typeface="Symbol" pitchFamily="18" charset="2"/>
                </a:rPr>
                <a:t>1</a:t>
              </a:r>
              <a:r>
                <a:rPr lang="en-US" altLang="zh-CN" sz="2000" b="1">
                  <a:solidFill>
                    <a:srgbClr val="008000"/>
                  </a:solidFill>
                  <a:cs typeface="Times New Roman" pitchFamily="18" charset="0"/>
                </a:rPr>
                <a:t>.</a:t>
              </a:r>
              <a:r>
                <a:rPr lang="en-US" altLang="zh-CN" sz="2000">
                  <a:solidFill>
                    <a:srgbClr val="008000"/>
                  </a:solidFill>
                  <a:cs typeface="Times New Roman" pitchFamily="18" charset="0"/>
                </a:rPr>
                <a:t>s</a:t>
              </a:r>
              <a:r>
                <a:rPr lang="en-US" altLang="zh-CN" sz="2000" i="0">
                  <a:solidFill>
                    <a:srgbClr val="008000"/>
                  </a:solidFill>
                  <a:cs typeface="Times New Roman" pitchFamily="18" charset="0"/>
                  <a:sym typeface="Symbol" pitchFamily="18" charset="2"/>
                </a:rPr>
                <a:t> } </a:t>
              </a:r>
              <a:endParaRPr lang="en-US" altLang="zh-CN" sz="2000">
                <a:solidFill>
                  <a:srgbClr val="008000"/>
                </a:solidFill>
                <a:cs typeface="Times New Roman" pitchFamily="18" charset="0"/>
                <a:sym typeface="Symbol" pitchFamily="18" charset="2"/>
              </a:endParaRPr>
            </a:p>
            <a:p>
              <a:pPr algn="l">
                <a:buClrTx/>
              </a:pPr>
              <a:r>
                <a:rPr lang="en-US" altLang="zh-CN" sz="2000">
                  <a:solidFill>
                    <a:srgbClr val="008000"/>
                  </a:solidFill>
                  <a:ea typeface="华文行楷" pitchFamily="2" charset="-122"/>
                  <a:sym typeface="Symbol" pitchFamily="18" charset="2"/>
                </a:rPr>
                <a:t>P </a:t>
              </a:r>
              <a:r>
                <a:rPr lang="en-US" altLang="zh-CN" sz="2000" i="0">
                  <a:solidFill>
                    <a:srgbClr val="008000"/>
                  </a:solidFill>
                  <a:ea typeface="华文行楷" pitchFamily="2" charset="-122"/>
                  <a:sym typeface="Symbol" pitchFamily="18" charset="2"/>
                </a:rPr>
                <a:t></a:t>
              </a:r>
              <a:r>
                <a:rPr lang="en-US" altLang="zh-CN" sz="2000" b="1" i="0">
                  <a:solidFill>
                    <a:srgbClr val="008000"/>
                  </a:solidFill>
                  <a:cs typeface="Times New Roman" pitchFamily="18" charset="0"/>
                  <a:sym typeface="Symbol" pitchFamily="18" charset="2"/>
                </a:rPr>
                <a:t> </a:t>
              </a:r>
              <a:r>
                <a:rPr lang="en-US" altLang="zh-CN" sz="2000" b="1">
                  <a:solidFill>
                    <a:srgbClr val="008000"/>
                  </a:solidFill>
                  <a:cs typeface="Times New Roman" pitchFamily="18" charset="0"/>
                  <a:sym typeface="Symbol" pitchFamily="18" charset="2"/>
                </a:rPr>
                <a:t>  </a:t>
              </a:r>
              <a:r>
                <a:rPr lang="en-US" altLang="zh-CN" sz="2000" i="0">
                  <a:solidFill>
                    <a:srgbClr val="008000"/>
                  </a:solidFill>
                  <a:cs typeface="Times New Roman" pitchFamily="18" charset="0"/>
                  <a:sym typeface="Symbol" pitchFamily="18" charset="2"/>
                </a:rPr>
                <a:t>{ </a:t>
              </a:r>
              <a:r>
                <a:rPr lang="en-US" altLang="zh-CN" sz="2000">
                  <a:solidFill>
                    <a:srgbClr val="008000"/>
                  </a:solidFill>
                  <a:cs typeface="Times New Roman" pitchFamily="18" charset="0"/>
                  <a:sym typeface="Symbol" pitchFamily="18" charset="2"/>
                </a:rPr>
                <a:t>P</a:t>
              </a:r>
              <a:r>
                <a:rPr lang="en-US" altLang="zh-CN" sz="2000" b="1">
                  <a:solidFill>
                    <a:srgbClr val="008000"/>
                  </a:solidFill>
                  <a:cs typeface="Times New Roman" pitchFamily="18" charset="0"/>
                </a:rPr>
                <a:t>.</a:t>
              </a:r>
              <a:r>
                <a:rPr lang="en-US" altLang="zh-CN" sz="2000">
                  <a:solidFill>
                    <a:srgbClr val="008000"/>
                  </a:solidFill>
                  <a:cs typeface="Times New Roman" pitchFamily="18" charset="0"/>
                </a:rPr>
                <a:t>s</a:t>
              </a:r>
              <a:r>
                <a:rPr lang="en-US" altLang="zh-CN" sz="2000" i="0">
                  <a:solidFill>
                    <a:srgbClr val="008000"/>
                  </a:solidFill>
                  <a:cs typeface="Times New Roman" pitchFamily="18" charset="0"/>
                  <a:sym typeface="Symbol" pitchFamily="18" charset="2"/>
                </a:rPr>
                <a:t> :=</a:t>
              </a:r>
              <a:r>
                <a:rPr lang="en-US" altLang="zh-CN" sz="2000">
                  <a:solidFill>
                    <a:srgbClr val="008000"/>
                  </a:solidFill>
                  <a:cs typeface="Times New Roman" pitchFamily="18" charset="0"/>
                  <a:sym typeface="Symbol" pitchFamily="18" charset="2"/>
                </a:rPr>
                <a:t> P</a:t>
              </a:r>
              <a:r>
                <a:rPr lang="en-US" altLang="zh-CN" sz="2000" b="1">
                  <a:solidFill>
                    <a:srgbClr val="008000"/>
                  </a:solidFill>
                  <a:cs typeface="Times New Roman" pitchFamily="18" charset="0"/>
                </a:rPr>
                <a:t>.</a:t>
              </a:r>
              <a:r>
                <a:rPr lang="en-US" altLang="zh-CN" sz="2000">
                  <a:solidFill>
                    <a:srgbClr val="008000"/>
                  </a:solidFill>
                  <a:cs typeface="Times New Roman" pitchFamily="18" charset="0"/>
                </a:rPr>
                <a:t>i</a:t>
              </a:r>
              <a:r>
                <a:rPr lang="en-US" altLang="zh-CN" sz="2000">
                  <a:solidFill>
                    <a:srgbClr val="008000"/>
                  </a:solidFill>
                  <a:cs typeface="Times New Roman" pitchFamily="18" charset="0"/>
                  <a:sym typeface="Symbol" pitchFamily="18" charset="2"/>
                </a:rPr>
                <a:t>  </a:t>
              </a:r>
              <a:r>
                <a:rPr lang="en-US" altLang="zh-CN" sz="2000" i="0">
                  <a:solidFill>
                    <a:srgbClr val="008000"/>
                  </a:solidFill>
                  <a:cs typeface="Times New Roman" pitchFamily="18" charset="0"/>
                  <a:sym typeface="Symbol" pitchFamily="18" charset="2"/>
                </a:rPr>
                <a:t>} </a:t>
              </a:r>
              <a:endParaRPr lang="en-US" altLang="zh-CN" sz="2000">
                <a:solidFill>
                  <a:srgbClr val="008000"/>
                </a:solidFill>
                <a:cs typeface="Times New Roman" pitchFamily="18" charset="0"/>
                <a:sym typeface="Symbol" pitchFamily="18" charset="2"/>
              </a:endParaRPr>
            </a:p>
            <a:p>
              <a:pPr algn="l">
                <a:buClrTx/>
              </a:pPr>
              <a:r>
                <a:rPr lang="en-US" altLang="zh-CN" sz="2000">
                  <a:solidFill>
                    <a:srgbClr val="333399"/>
                  </a:solidFill>
                  <a:cs typeface="Times New Roman" pitchFamily="18" charset="0"/>
                  <a:sym typeface="Symbol" pitchFamily="18" charset="2"/>
                </a:rPr>
                <a:t>F </a:t>
              </a:r>
              <a:r>
                <a:rPr lang="en-US" altLang="zh-CN" sz="2000" i="0">
                  <a:solidFill>
                    <a:srgbClr val="333399"/>
                  </a:solidFill>
                  <a:ea typeface="华文行楷" pitchFamily="2" charset="-122"/>
                  <a:sym typeface="Symbol" pitchFamily="18" charset="2"/>
                </a:rPr>
                <a:t></a:t>
              </a:r>
              <a:r>
                <a:rPr lang="en-US" altLang="zh-CN" sz="2000">
                  <a:solidFill>
                    <a:srgbClr val="333399"/>
                  </a:solidFill>
                  <a:ea typeface="华文行楷" pitchFamily="2" charset="-122"/>
                  <a:sym typeface="Symbol" pitchFamily="18" charset="2"/>
                </a:rPr>
                <a:t> ( E )     </a:t>
              </a:r>
              <a:r>
                <a:rPr lang="en-US" altLang="zh-CN" sz="2000" i="0">
                  <a:solidFill>
                    <a:srgbClr val="333399"/>
                  </a:solidFill>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F</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val</a:t>
              </a:r>
              <a:r>
                <a:rPr lang="en-US" altLang="zh-CN" sz="2000">
                  <a:solidFill>
                    <a:srgbClr val="333399"/>
                  </a:solidFill>
                  <a:cs typeface="Times New Roman" pitchFamily="18" charset="0"/>
                  <a:sym typeface="Symbol" pitchFamily="18" charset="2"/>
                </a:rPr>
                <a:t>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E</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val</a:t>
              </a:r>
              <a:r>
                <a:rPr lang="en-US" altLang="zh-CN" sz="2000" i="0">
                  <a:solidFill>
                    <a:srgbClr val="333399"/>
                  </a:solidFill>
                  <a:cs typeface="Times New Roman" pitchFamily="18" charset="0"/>
                  <a:sym typeface="Symbol" pitchFamily="18" charset="2"/>
                </a:rPr>
                <a:t> }</a:t>
              </a:r>
              <a:endParaRPr lang="en-US" altLang="zh-CN" sz="2000">
                <a:solidFill>
                  <a:srgbClr val="333399"/>
                </a:solidFill>
                <a:ea typeface="华文行楷" pitchFamily="2" charset="-122"/>
                <a:sym typeface="Symbol" pitchFamily="18" charset="2"/>
              </a:endParaRPr>
            </a:p>
            <a:p>
              <a:pPr algn="l">
                <a:buClrTx/>
              </a:pPr>
              <a:r>
                <a:rPr lang="en-US" altLang="zh-CN" sz="2000">
                  <a:solidFill>
                    <a:srgbClr val="333399"/>
                  </a:solidFill>
                  <a:cs typeface="Times New Roman" pitchFamily="18" charset="0"/>
                  <a:sym typeface="Symbol" pitchFamily="18" charset="2"/>
                </a:rPr>
                <a:t>F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d   </a:t>
              </a:r>
              <a:r>
                <a:rPr lang="en-US" altLang="zh-CN" sz="2000" i="0">
                  <a:solidFill>
                    <a:srgbClr val="333399"/>
                  </a:solidFill>
                  <a:cs typeface="Times New Roman" pitchFamily="18" charset="0"/>
                  <a:sym typeface="Symbol" pitchFamily="18" charset="2"/>
                </a:rPr>
                <a:t>{ </a:t>
              </a:r>
              <a:r>
                <a:rPr lang="en-US" altLang="zh-CN" sz="2000">
                  <a:solidFill>
                    <a:srgbClr val="333399"/>
                  </a:solidFill>
                  <a:cs typeface="Times New Roman" pitchFamily="18" charset="0"/>
                  <a:sym typeface="Symbol" pitchFamily="18" charset="2"/>
                </a:rPr>
                <a:t>F</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val</a:t>
              </a:r>
              <a:r>
                <a:rPr lang="en-US" altLang="zh-CN" sz="2000">
                  <a:solidFill>
                    <a:srgbClr val="333399"/>
                  </a:solidFill>
                  <a:cs typeface="Times New Roman" pitchFamily="18" charset="0"/>
                  <a:sym typeface="Symbol" pitchFamily="18" charset="2"/>
                </a:rPr>
                <a:t>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d</a:t>
              </a:r>
              <a:r>
                <a:rPr lang="en-US" altLang="zh-CN" sz="2000" b="1">
                  <a:solidFill>
                    <a:srgbClr val="333399"/>
                  </a:solidFill>
                  <a:cs typeface="Times New Roman" pitchFamily="18" charset="0"/>
                </a:rPr>
                <a:t>.</a:t>
              </a:r>
              <a:r>
                <a:rPr lang="en-US" altLang="zh-CN" sz="2000">
                  <a:solidFill>
                    <a:srgbClr val="333399"/>
                  </a:solidFill>
                  <a:cs typeface="Times New Roman" pitchFamily="18" charset="0"/>
                </a:rPr>
                <a:t>lexval</a:t>
              </a:r>
              <a:r>
                <a:rPr lang="en-US" altLang="zh-CN" sz="2000" i="0">
                  <a:solidFill>
                    <a:srgbClr val="333399"/>
                  </a:solidFill>
                  <a:cs typeface="Times New Roman" pitchFamily="18" charset="0"/>
                  <a:sym typeface="Symbol" pitchFamily="18" charset="2"/>
                </a:rPr>
                <a:t> }</a:t>
              </a:r>
            </a:p>
          </p:txBody>
        </p:sp>
      </p:grpSp>
      <p:sp>
        <p:nvSpPr>
          <p:cNvPr id="53253" name="AutoShape 102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3254" name="AutoShape 102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3255" name="AutoShape 103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3256" name="AutoShape 103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3257" name="Rectangle 1063"/>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3"/>
          <p:cNvSpPr txBox="1">
            <a:spLocks noChangeArrowheads="1"/>
          </p:cNvSpPr>
          <p:nvPr/>
        </p:nvSpPr>
        <p:spPr bwMode="auto">
          <a:xfrm>
            <a:off x="768350" y="1282700"/>
            <a:ext cx="8223250" cy="4462760"/>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2800" b="1" i="0" dirty="0">
                <a:latin typeface="楷体_GB2312" pitchFamily="49" charset="-122"/>
              </a:rPr>
              <a:t>基于</a:t>
            </a:r>
            <a:r>
              <a:rPr lang="zh-CN" altLang="en-US" sz="2800" b="1" i="0" dirty="0">
                <a:solidFill>
                  <a:srgbClr val="333399"/>
                </a:solidFill>
                <a:latin typeface="Times New Roman" pitchFamily="18" charset="0"/>
              </a:rPr>
              <a:t>受限的</a:t>
            </a:r>
            <a:r>
              <a:rPr lang="en-US" altLang="zh-CN" sz="2800" b="1" i="0" dirty="0">
                <a:latin typeface="楷体_GB2312" pitchFamily="49" charset="-122"/>
              </a:rPr>
              <a:t>L-</a:t>
            </a:r>
            <a:r>
              <a:rPr lang="zh-CN" altLang="en-US" sz="2800" b="1" i="0" dirty="0">
                <a:latin typeface="楷体_GB2312" pitchFamily="49" charset="-122"/>
              </a:rPr>
              <a:t>翻译模式的</a:t>
            </a:r>
            <a:r>
              <a:rPr lang="zh-CN" altLang="en-US" sz="2800" b="1" i="0" dirty="0"/>
              <a:t>自下而上</a:t>
            </a:r>
            <a:r>
              <a:rPr lang="zh-CN" altLang="en-US" sz="2800" b="1" i="0" dirty="0">
                <a:latin typeface="楷体_GB2312" pitchFamily="49" charset="-122"/>
              </a:rPr>
              <a:t>语义计算</a:t>
            </a:r>
          </a:p>
          <a:p>
            <a:pPr lvl="1" algn="l">
              <a:buClrTx/>
            </a:pPr>
            <a:endParaRPr lang="zh-CN" altLang="en-US" sz="1000" b="1" i="0" dirty="0">
              <a:solidFill>
                <a:srgbClr val="333399"/>
              </a:solidFill>
              <a:latin typeface="Times New Roman" pitchFamily="18" charset="0"/>
            </a:endParaRPr>
          </a:p>
          <a:p>
            <a:pPr lvl="1" algn="l">
              <a:buClrTx/>
              <a:buFont typeface="Symbol" pitchFamily="18" charset="2"/>
              <a:buChar char="-"/>
            </a:pPr>
            <a:r>
              <a:rPr lang="zh-CN" altLang="en-US" sz="2800" b="1" i="0" dirty="0"/>
              <a:t>  </a:t>
            </a:r>
            <a:r>
              <a:rPr lang="zh-CN" altLang="en-US" b="1" i="0" dirty="0">
                <a:solidFill>
                  <a:srgbClr val="333399"/>
                </a:solidFill>
                <a:latin typeface="Times New Roman" pitchFamily="18" charset="0"/>
              </a:rPr>
              <a:t>翻译模式中综合属性的求值采用前述的计算方法</a:t>
            </a:r>
          </a:p>
          <a:p>
            <a:pPr lvl="1" algn="l">
              <a:buClrTx/>
              <a:buFont typeface="Symbol" pitchFamily="18" charset="2"/>
              <a:buNone/>
            </a:pPr>
            <a:r>
              <a:rPr lang="zh-CN" altLang="en-US" sz="1000" b="1" i="0" dirty="0">
                <a:solidFill>
                  <a:srgbClr val="333399"/>
                </a:solidFill>
                <a:latin typeface="Times New Roman" pitchFamily="18" charset="0"/>
              </a:rPr>
              <a:t> </a:t>
            </a:r>
            <a:endParaRPr lang="zh-CN" altLang="en-US" b="1" i="0" dirty="0">
              <a:solidFill>
                <a:srgbClr val="333399"/>
              </a:solidFill>
              <a:latin typeface="Times New Roman" pitchFamily="18" charset="0"/>
            </a:endParaRPr>
          </a:p>
          <a:p>
            <a:pPr lvl="1" algn="l">
              <a:buClrTx/>
              <a:buFont typeface="Symbol" pitchFamily="18" charset="2"/>
              <a:buChar char="-"/>
            </a:pPr>
            <a:r>
              <a:rPr lang="en-US" altLang="zh-CN" b="1" i="0" dirty="0">
                <a:solidFill>
                  <a:srgbClr val="333399"/>
                </a:solidFill>
                <a:latin typeface="Times New Roman" pitchFamily="18" charset="0"/>
              </a:rPr>
              <a:t>   </a:t>
            </a:r>
            <a:r>
              <a:rPr lang="zh-CN" altLang="en-US" b="1" i="0" dirty="0">
                <a:solidFill>
                  <a:srgbClr val="333399"/>
                </a:solidFill>
                <a:latin typeface="Times New Roman" pitchFamily="18" charset="0"/>
              </a:rPr>
              <a:t>由于自下而上计算中语义栈仅存放综合属性，本节对于受限的</a:t>
            </a:r>
            <a:r>
              <a:rPr lang="en-US" altLang="zh-CN" b="1" i="0" dirty="0">
                <a:latin typeface="楷体_GB2312" pitchFamily="49" charset="-122"/>
              </a:rPr>
              <a:t>L-</a:t>
            </a:r>
            <a:r>
              <a:rPr lang="zh-CN" altLang="en-US" b="1" i="0" dirty="0">
                <a:solidFill>
                  <a:srgbClr val="333399"/>
                </a:solidFill>
                <a:latin typeface="Times New Roman" pitchFamily="18" charset="0"/>
              </a:rPr>
              <a:t>翻译模式中继承属性的计算，仅涉及 </a:t>
            </a:r>
            <a:r>
              <a:rPr lang="en-US" altLang="zh-CN" b="1" i="0" dirty="0">
                <a:solidFill>
                  <a:srgbClr val="333399"/>
                </a:solidFill>
                <a:latin typeface="Times New Roman" pitchFamily="18" charset="0"/>
              </a:rPr>
              <a:t>3 </a:t>
            </a:r>
            <a:r>
              <a:rPr lang="zh-CN" altLang="en-US" b="1" i="0" dirty="0">
                <a:solidFill>
                  <a:srgbClr val="333399"/>
                </a:solidFill>
                <a:latin typeface="Times New Roman" pitchFamily="18" charset="0"/>
              </a:rPr>
              <a:t>方面：</a:t>
            </a:r>
            <a:endParaRPr lang="zh-CN" altLang="en-US" sz="1000" b="1" i="0" dirty="0">
              <a:solidFill>
                <a:srgbClr val="333399"/>
              </a:solidFill>
              <a:latin typeface="Times New Roman" pitchFamily="18" charset="0"/>
            </a:endParaRPr>
          </a:p>
          <a:p>
            <a:pPr lvl="1" algn="l">
              <a:buFont typeface="Symbol" pitchFamily="18" charset="2"/>
              <a:buNone/>
            </a:pPr>
            <a:endParaRPr lang="zh-CN" altLang="en-US" sz="1000" b="1" i="0" dirty="0">
              <a:solidFill>
                <a:srgbClr val="333399"/>
              </a:solidFill>
              <a:latin typeface="Times New Roman" pitchFamily="18" charset="0"/>
            </a:endParaRPr>
          </a:p>
          <a:p>
            <a:pPr marL="1371600" lvl="2" indent="-457200" algn="l">
              <a:buClrTx/>
              <a:buFont typeface="+mj-lt"/>
              <a:buAutoNum type="arabicPeriod"/>
            </a:pPr>
            <a:r>
              <a:rPr lang="zh-CN" altLang="en-US" b="1" i="0" dirty="0"/>
              <a:t>  </a:t>
            </a:r>
            <a:r>
              <a:rPr lang="zh-CN" altLang="en-US" b="1" i="0" dirty="0">
                <a:solidFill>
                  <a:srgbClr val="333399"/>
                </a:solidFill>
              </a:rPr>
              <a:t>去掉嵌在产生式中间的语义动作</a:t>
            </a:r>
            <a:endParaRPr lang="en-US" altLang="zh-CN" b="1" i="0" dirty="0">
              <a:solidFill>
                <a:srgbClr val="333399"/>
              </a:solidFill>
            </a:endParaRPr>
          </a:p>
          <a:p>
            <a:pPr lvl="3" algn="l">
              <a:buClrTx/>
            </a:pPr>
            <a:endParaRPr lang="en-US" altLang="zh-CN" sz="1800" i="0" dirty="0">
              <a:solidFill>
                <a:srgbClr val="9900CC"/>
              </a:solidFill>
              <a:latin typeface="楷体_GB2312" pitchFamily="49" charset="-122"/>
            </a:endParaRPr>
          </a:p>
          <a:p>
            <a:pPr lvl="3" algn="l">
              <a:buClrTx/>
            </a:pPr>
            <a:r>
              <a:rPr lang="zh-CN" altLang="en-US" sz="1800" i="0" dirty="0">
                <a:solidFill>
                  <a:srgbClr val="9900CC"/>
                </a:solidFill>
                <a:latin typeface="楷体_GB2312" pitchFamily="49" charset="-122"/>
              </a:rPr>
              <a:t>为便于自下而上的计算，改写文法，所有除</a:t>
            </a:r>
            <a:r>
              <a:rPr lang="zh-CN" altLang="en-US" sz="1800" b="1" i="0" dirty="0">
                <a:solidFill>
                  <a:srgbClr val="FF0000"/>
                </a:solidFill>
                <a:latin typeface="楷体_GB2312" pitchFamily="49" charset="-122"/>
              </a:rPr>
              <a:t>复写规则外</a:t>
            </a:r>
            <a:r>
              <a:rPr lang="zh-CN" altLang="en-US" sz="1800" i="0" dirty="0">
                <a:solidFill>
                  <a:srgbClr val="9900CC"/>
                </a:solidFill>
                <a:latin typeface="楷体_GB2312" pitchFamily="49" charset="-122"/>
              </a:rPr>
              <a:t>的</a:t>
            </a:r>
            <a:r>
              <a:rPr lang="zh-CN" altLang="en-US" sz="1800" i="0" dirty="0">
                <a:solidFill>
                  <a:srgbClr val="9900CC"/>
                </a:solidFill>
              </a:rPr>
              <a:t>语义规则</a:t>
            </a:r>
            <a:r>
              <a:rPr lang="zh-CN" altLang="en-US" sz="1800" i="0" dirty="0">
                <a:solidFill>
                  <a:srgbClr val="9900CC"/>
                </a:solidFill>
                <a:latin typeface="楷体_GB2312" pitchFamily="49" charset="-122"/>
              </a:rPr>
              <a:t>都置于在产生式的末端。</a:t>
            </a:r>
            <a:endParaRPr lang="zh-CN" altLang="en-US" sz="1800" i="0" dirty="0">
              <a:solidFill>
                <a:srgbClr val="9900CC"/>
              </a:solidFill>
            </a:endParaRPr>
          </a:p>
          <a:p>
            <a:pPr lvl="2" algn="l">
              <a:buClrTx/>
              <a:buFontTx/>
              <a:buNone/>
            </a:pPr>
            <a:endParaRPr lang="zh-CN" altLang="en-US" sz="1000" b="1" i="0" dirty="0">
              <a:solidFill>
                <a:srgbClr val="333399"/>
              </a:solidFill>
            </a:endParaRPr>
          </a:p>
          <a:p>
            <a:pPr marL="1371600" lvl="2" indent="-457200" algn="l">
              <a:buClrTx/>
              <a:buFont typeface="+mj-lt"/>
              <a:buAutoNum type="arabicPeriod" startAt="2"/>
            </a:pPr>
            <a:r>
              <a:rPr lang="zh-CN" altLang="en-US" b="1" i="0" dirty="0"/>
              <a:t>  </a:t>
            </a:r>
            <a:r>
              <a:rPr lang="zh-CN" altLang="en-US" b="1" i="0" dirty="0">
                <a:solidFill>
                  <a:srgbClr val="333399"/>
                </a:solidFill>
              </a:rPr>
              <a:t>分析栈中继承属性的</a:t>
            </a:r>
            <a:r>
              <a:rPr lang="zh-CN" altLang="en-US" b="1" i="0" dirty="0">
                <a:solidFill>
                  <a:srgbClr val="FF0000"/>
                </a:solidFill>
              </a:rPr>
              <a:t>访问</a:t>
            </a:r>
            <a:r>
              <a:rPr lang="zh-CN" altLang="en-US" b="1" i="0" dirty="0">
                <a:solidFill>
                  <a:srgbClr val="333399"/>
                </a:solidFill>
              </a:rPr>
              <a:t>及</a:t>
            </a:r>
            <a:r>
              <a:rPr lang="zh-CN" altLang="en-US" b="1" i="0" dirty="0">
                <a:solidFill>
                  <a:srgbClr val="FF0000"/>
                </a:solidFill>
              </a:rPr>
              <a:t>模拟求值</a:t>
            </a:r>
          </a:p>
          <a:p>
            <a:pPr lvl="2" algn="l">
              <a:buClrTx/>
              <a:buFontTx/>
              <a:buNone/>
            </a:pPr>
            <a:endParaRPr lang="zh-CN" altLang="en-US" sz="1000" b="1" i="0" dirty="0">
              <a:solidFill>
                <a:srgbClr val="333399"/>
              </a:solidFill>
            </a:endParaRPr>
          </a:p>
          <a:p>
            <a:pPr marL="1371600" lvl="2" indent="-457200" algn="l">
              <a:buClrTx/>
              <a:buFont typeface="+mj-lt"/>
              <a:buAutoNum type="arabicPeriod" startAt="3"/>
            </a:pPr>
            <a:r>
              <a:rPr lang="zh-CN" altLang="en-US" b="1" i="0" dirty="0"/>
              <a:t>  </a:t>
            </a:r>
            <a:r>
              <a:rPr lang="zh-CN" altLang="en-US" b="1" i="0" dirty="0">
                <a:solidFill>
                  <a:srgbClr val="333399"/>
                </a:solidFill>
              </a:rPr>
              <a:t>用综合属性代替继承属性</a:t>
            </a:r>
          </a:p>
        </p:txBody>
      </p:sp>
      <p:sp>
        <p:nvSpPr>
          <p:cNvPr id="54275"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4276"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4277"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4278"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4279" name="Rectangle 8"/>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6324"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6325"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6326"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6327" name="Text Box 9"/>
          <p:cNvSpPr txBox="1">
            <a:spLocks noChangeArrowheads="1"/>
          </p:cNvSpPr>
          <p:nvPr/>
        </p:nvSpPr>
        <p:spPr bwMode="auto">
          <a:xfrm>
            <a:off x="1143000" y="2548229"/>
            <a:ext cx="3429000" cy="1616075"/>
          </a:xfrm>
          <a:prstGeom prst="rect">
            <a:avLst/>
          </a:prstGeom>
          <a:noFill/>
          <a:ln w="9525">
            <a:noFill/>
            <a:miter lim="800000"/>
            <a:headEnd/>
            <a:tailEnd/>
          </a:ln>
        </p:spPr>
        <p:txBody>
          <a:bodyPr>
            <a:spAutoFit/>
          </a:bodyPr>
          <a:lstStyle/>
          <a:p>
            <a:pPr algn="l">
              <a:buClrTx/>
            </a:pPr>
            <a:r>
              <a:rPr lang="en-US" altLang="zh-CN" sz="2000" dirty="0">
                <a:solidFill>
                  <a:srgbClr val="333399"/>
                </a:solidFill>
                <a:cs typeface="Times New Roman" pitchFamily="18" charset="0"/>
                <a:sym typeface="Symbol" pitchFamily="18" charset="2"/>
              </a:rPr>
              <a:t>E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T  R</a:t>
            </a:r>
            <a:endParaRPr kumimoji="0" lang="en-US" altLang="zh-CN" sz="2000" i="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R </a:t>
            </a:r>
            <a:r>
              <a:rPr lang="en-US" altLang="zh-CN" sz="2000" i="0" dirty="0">
                <a:solidFill>
                  <a:srgbClr val="333399"/>
                </a:solidFill>
                <a:ea typeface="华文行楷" pitchFamily="2" charset="-122"/>
                <a:cs typeface="Times New Roman" pitchFamily="18" charset="0"/>
                <a:sym typeface="Symbol" pitchFamily="18" charset="2"/>
              </a:rPr>
              <a:t></a:t>
            </a:r>
            <a:r>
              <a:rPr lang="en-US" altLang="zh-CN" sz="2000" dirty="0">
                <a:solidFill>
                  <a:srgbClr val="333399"/>
                </a:solidFill>
                <a:ea typeface="华文行楷" pitchFamily="2" charset="-122"/>
                <a:cs typeface="Times New Roman" pitchFamily="18" charset="0"/>
                <a:sym typeface="Symbol" pitchFamily="18" charset="2"/>
              </a:rPr>
              <a:t> + T  </a:t>
            </a:r>
            <a:r>
              <a:rPr lang="en-US" altLang="zh-CN" sz="2000" i="0" dirty="0">
                <a:solidFill>
                  <a:srgbClr val="9900CC"/>
                </a:solidFill>
                <a:sym typeface="Symbol" pitchFamily="18" charset="2"/>
              </a:rPr>
              <a:t>{ </a:t>
            </a:r>
            <a:r>
              <a:rPr lang="en-US" altLang="zh-CN" sz="2000" dirty="0">
                <a:solidFill>
                  <a:srgbClr val="9900CC"/>
                </a:solidFill>
                <a:sym typeface="Symbol" pitchFamily="18" charset="2"/>
              </a:rPr>
              <a:t>print(‘+’)</a:t>
            </a:r>
            <a:r>
              <a:rPr lang="en-US" altLang="zh-CN" sz="2000" i="0" dirty="0">
                <a:solidFill>
                  <a:srgbClr val="9900CC"/>
                </a:solidFill>
                <a:sym typeface="Symbol" pitchFamily="18" charset="2"/>
              </a:rPr>
              <a:t> </a:t>
            </a:r>
            <a:r>
              <a:rPr lang="en-US" altLang="zh-CN" sz="2000" i="0" dirty="0">
                <a:solidFill>
                  <a:srgbClr val="333399"/>
                </a:solidFill>
                <a:sym typeface="Symbol" pitchFamily="18" charset="2"/>
              </a:rPr>
              <a:t>} </a:t>
            </a:r>
            <a:r>
              <a:rPr lang="en-US" altLang="zh-CN" sz="2000" dirty="0">
                <a:solidFill>
                  <a:srgbClr val="333399"/>
                </a:solidFill>
                <a:ea typeface="华文行楷" pitchFamily="2" charset="-122"/>
                <a:sym typeface="Symbol" pitchFamily="18" charset="2"/>
              </a:rPr>
              <a:t>R</a:t>
            </a:r>
            <a:r>
              <a:rPr lang="en-US" altLang="zh-CN" sz="2000" i="0" baseline="-25000" dirty="0">
                <a:solidFill>
                  <a:srgbClr val="333399"/>
                </a:solidFill>
                <a:sym typeface="Symbol" pitchFamily="18" charset="2"/>
              </a:rPr>
              <a:t>1</a:t>
            </a:r>
            <a:endParaRPr lang="en-US" altLang="zh-CN" sz="2000" dirty="0">
              <a:solidFill>
                <a:srgbClr val="333399"/>
              </a:solidFill>
              <a:ea typeface="华文行楷" pitchFamily="2" charset="-122"/>
              <a:sym typeface="Symbol" pitchFamily="18" charset="2"/>
            </a:endParaRPr>
          </a:p>
          <a:p>
            <a:pPr algn="l" eaLnBrk="0" hangingPunct="0">
              <a:buClrTx/>
              <a:buFontTx/>
              <a:buNone/>
            </a:pPr>
            <a:r>
              <a:rPr lang="en-US" altLang="zh-CN" sz="2000" dirty="0">
                <a:solidFill>
                  <a:srgbClr val="333399"/>
                </a:solidFill>
                <a:sym typeface="Symbol" pitchFamily="18" charset="2"/>
              </a:rPr>
              <a:t>R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  T  </a:t>
            </a:r>
            <a:r>
              <a:rPr lang="en-US" altLang="zh-CN" sz="2000" i="0" dirty="0">
                <a:solidFill>
                  <a:srgbClr val="9900CC"/>
                </a:solidFill>
                <a:sym typeface="Symbol" pitchFamily="18" charset="2"/>
              </a:rPr>
              <a:t>{ </a:t>
            </a:r>
            <a:r>
              <a:rPr lang="en-US" altLang="zh-CN" sz="2000" dirty="0">
                <a:solidFill>
                  <a:srgbClr val="9900CC"/>
                </a:solidFill>
                <a:sym typeface="Symbol" pitchFamily="18" charset="2"/>
              </a:rPr>
              <a:t>print(‘</a:t>
            </a:r>
            <a:r>
              <a:rPr lang="en-US" altLang="zh-CN" sz="2000" dirty="0">
                <a:solidFill>
                  <a:srgbClr val="9900CC"/>
                </a:solidFill>
                <a:ea typeface="华文行楷" pitchFamily="2" charset="-122"/>
                <a:sym typeface="Symbol" pitchFamily="18" charset="2"/>
              </a:rPr>
              <a:t></a:t>
            </a:r>
            <a:r>
              <a:rPr lang="en-US" altLang="zh-CN" sz="2000" dirty="0">
                <a:solidFill>
                  <a:srgbClr val="9900CC"/>
                </a:solidFill>
                <a:sym typeface="Symbol" pitchFamily="18" charset="2"/>
              </a:rPr>
              <a:t>’)</a:t>
            </a:r>
            <a:r>
              <a:rPr lang="en-US" altLang="zh-CN" sz="2000" i="0" dirty="0">
                <a:solidFill>
                  <a:srgbClr val="9900CC"/>
                </a:solidFill>
                <a:sym typeface="Symbol" pitchFamily="18" charset="2"/>
              </a:rPr>
              <a:t> </a:t>
            </a:r>
            <a:r>
              <a:rPr lang="en-US" altLang="zh-CN" sz="2000" i="0" dirty="0">
                <a:solidFill>
                  <a:srgbClr val="333399"/>
                </a:solidFill>
                <a:sym typeface="Symbol" pitchFamily="18" charset="2"/>
              </a:rPr>
              <a:t>} </a:t>
            </a:r>
            <a:r>
              <a:rPr lang="en-US" altLang="zh-CN" sz="2000" dirty="0">
                <a:solidFill>
                  <a:srgbClr val="333399"/>
                </a:solidFill>
                <a:ea typeface="华文行楷" pitchFamily="2" charset="-122"/>
                <a:sym typeface="Symbol" pitchFamily="18" charset="2"/>
              </a:rPr>
              <a:t>R</a:t>
            </a:r>
            <a:r>
              <a:rPr lang="en-US" altLang="zh-CN" sz="2000" i="0" baseline="-25000" dirty="0">
                <a:solidFill>
                  <a:srgbClr val="333399"/>
                </a:solidFill>
                <a:sym typeface="Symbol" pitchFamily="18" charset="2"/>
              </a:rPr>
              <a:t>1</a:t>
            </a:r>
            <a:r>
              <a:rPr lang="en-US" altLang="zh-CN" sz="2000" dirty="0">
                <a:solidFill>
                  <a:srgbClr val="333399"/>
                </a:solidFill>
                <a:sym typeface="Symbol" pitchFamily="18" charset="2"/>
              </a:rPr>
              <a:t> </a:t>
            </a:r>
          </a:p>
          <a:p>
            <a:pPr algn="l" eaLnBrk="0" hangingPunct="0">
              <a:buClrTx/>
              <a:buFontTx/>
              <a:buNone/>
            </a:pPr>
            <a:r>
              <a:rPr lang="en-US" altLang="zh-CN" sz="2000" dirty="0">
                <a:solidFill>
                  <a:srgbClr val="333399"/>
                </a:solidFill>
                <a:sym typeface="Symbol" pitchFamily="18" charset="2"/>
              </a:rPr>
              <a:t>R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p>
          <a:p>
            <a:pPr algn="l">
              <a:buClrTx/>
            </a:pPr>
            <a:r>
              <a:rPr lang="en-US" altLang="zh-CN" sz="2000" dirty="0">
                <a:solidFill>
                  <a:srgbClr val="333399"/>
                </a:solidFill>
                <a:sym typeface="Symbol" pitchFamily="18" charset="2"/>
              </a:rPr>
              <a:t>T </a:t>
            </a:r>
            <a:r>
              <a:rPr lang="en-US" altLang="zh-CN" sz="2000" i="0" dirty="0">
                <a:solidFill>
                  <a:srgbClr val="333399"/>
                </a:solidFill>
                <a:sym typeface="Symbol" pitchFamily="18" charset="2"/>
              </a:rPr>
              <a:t> </a:t>
            </a:r>
            <a:r>
              <a:rPr lang="en-US" altLang="zh-CN" sz="2000" u="sng" dirty="0" err="1">
                <a:solidFill>
                  <a:srgbClr val="333399"/>
                </a:solidFill>
                <a:sym typeface="Symbol" pitchFamily="18" charset="2"/>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print(</a:t>
            </a:r>
            <a:r>
              <a:rPr lang="en-US" altLang="zh-CN" sz="2000" u="sng" dirty="0" err="1">
                <a:solidFill>
                  <a:srgbClr val="333399"/>
                </a:solidFill>
                <a:sym typeface="Symbol" pitchFamily="18" charset="2"/>
              </a:rPr>
              <a:t>num</a:t>
            </a:r>
            <a:r>
              <a:rPr lang="en-US" altLang="zh-CN" sz="2000" b="1" dirty="0" err="1">
                <a:solidFill>
                  <a:srgbClr val="333399"/>
                </a:solidFill>
              </a:rPr>
              <a:t>.</a:t>
            </a:r>
            <a:r>
              <a:rPr lang="en-US" altLang="zh-CN" sz="2000" dirty="0" err="1">
                <a:solidFill>
                  <a:srgbClr val="333399"/>
                </a:solidFill>
              </a:rPr>
              <a:t>val</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 }</a:t>
            </a:r>
            <a:endParaRPr lang="en-US" altLang="zh-CN" sz="2000" dirty="0">
              <a:solidFill>
                <a:srgbClr val="333399"/>
              </a:solidFill>
              <a:sym typeface="Symbol" pitchFamily="18" charset="2"/>
            </a:endParaRPr>
          </a:p>
        </p:txBody>
      </p:sp>
      <p:sp>
        <p:nvSpPr>
          <p:cNvPr id="56330" name="Text Box 10"/>
          <p:cNvSpPr txBox="1">
            <a:spLocks noChangeArrowheads="1"/>
          </p:cNvSpPr>
          <p:nvPr/>
        </p:nvSpPr>
        <p:spPr bwMode="auto">
          <a:xfrm>
            <a:off x="4893225" y="2643485"/>
            <a:ext cx="3581400" cy="2225675"/>
          </a:xfrm>
          <a:prstGeom prst="rect">
            <a:avLst/>
          </a:prstGeom>
          <a:noFill/>
          <a:ln w="9525">
            <a:noFill/>
            <a:miter lim="800000"/>
            <a:headEnd/>
            <a:tailEnd/>
          </a:ln>
        </p:spPr>
        <p:txBody>
          <a:bodyPr>
            <a:spAutoFit/>
          </a:bodyPr>
          <a:lstStyle/>
          <a:p>
            <a:pPr algn="l">
              <a:buClrTx/>
            </a:pPr>
            <a:r>
              <a:rPr lang="en-US" altLang="zh-CN" sz="2000" dirty="0">
                <a:solidFill>
                  <a:srgbClr val="333399"/>
                </a:solidFill>
                <a:cs typeface="Times New Roman" pitchFamily="18" charset="0"/>
                <a:sym typeface="Symbol" pitchFamily="18" charset="2"/>
              </a:rPr>
              <a:t>E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T  R</a:t>
            </a:r>
            <a:endParaRPr kumimoji="0" lang="en-US" altLang="zh-CN" sz="2000" i="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R </a:t>
            </a:r>
            <a:r>
              <a:rPr lang="en-US" altLang="zh-CN" sz="2000" i="0" dirty="0">
                <a:solidFill>
                  <a:srgbClr val="333399"/>
                </a:solidFill>
                <a:ea typeface="华文行楷" pitchFamily="2" charset="-122"/>
                <a:cs typeface="Times New Roman" pitchFamily="18" charset="0"/>
                <a:sym typeface="Symbol" pitchFamily="18" charset="2"/>
              </a:rPr>
              <a:t></a:t>
            </a:r>
            <a:r>
              <a:rPr lang="en-US" altLang="zh-CN" sz="2000" dirty="0">
                <a:solidFill>
                  <a:srgbClr val="333399"/>
                </a:solidFill>
                <a:ea typeface="华文行楷" pitchFamily="2" charset="-122"/>
                <a:cs typeface="Times New Roman" pitchFamily="18" charset="0"/>
                <a:sym typeface="Symbol" pitchFamily="18" charset="2"/>
              </a:rPr>
              <a:t> + T </a:t>
            </a:r>
            <a:r>
              <a:rPr lang="en-US" altLang="zh-CN" sz="2000" dirty="0">
                <a:solidFill>
                  <a:srgbClr val="9900CC"/>
                </a:solidFill>
                <a:sym typeface="Symbol" pitchFamily="18" charset="2"/>
              </a:rPr>
              <a:t>M</a:t>
            </a:r>
            <a:r>
              <a:rPr lang="en-US" altLang="zh-CN" sz="2000" i="0" dirty="0">
                <a:solidFill>
                  <a:srgbClr val="333399"/>
                </a:solidFill>
                <a:sym typeface="Symbol" pitchFamily="18" charset="2"/>
              </a:rPr>
              <a:t> </a:t>
            </a:r>
            <a:r>
              <a:rPr lang="en-US" altLang="zh-CN" sz="2000" dirty="0">
                <a:solidFill>
                  <a:srgbClr val="333399"/>
                </a:solidFill>
                <a:ea typeface="华文行楷" pitchFamily="2" charset="-122"/>
                <a:sym typeface="Symbol" pitchFamily="18" charset="2"/>
              </a:rPr>
              <a:t>R</a:t>
            </a:r>
            <a:r>
              <a:rPr lang="en-US" altLang="zh-CN" sz="2000" i="0" baseline="-25000" dirty="0">
                <a:solidFill>
                  <a:srgbClr val="333399"/>
                </a:solidFill>
                <a:sym typeface="Symbol" pitchFamily="18" charset="2"/>
              </a:rPr>
              <a:t>1</a:t>
            </a:r>
            <a:endParaRPr lang="en-US" altLang="zh-CN" sz="2000" dirty="0">
              <a:solidFill>
                <a:srgbClr val="333399"/>
              </a:solidFill>
              <a:ea typeface="华文行楷" pitchFamily="2" charset="-122"/>
              <a:sym typeface="Symbol" pitchFamily="18" charset="2"/>
            </a:endParaRPr>
          </a:p>
          <a:p>
            <a:pPr algn="l" eaLnBrk="0" hangingPunct="0">
              <a:buClrTx/>
              <a:buFontTx/>
              <a:buNone/>
            </a:pPr>
            <a:r>
              <a:rPr lang="en-US" altLang="zh-CN" sz="2000" dirty="0">
                <a:solidFill>
                  <a:srgbClr val="333399"/>
                </a:solidFill>
                <a:sym typeface="Symbol" pitchFamily="18" charset="2"/>
              </a:rPr>
              <a:t>R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  T </a:t>
            </a:r>
            <a:r>
              <a:rPr lang="en-US" altLang="zh-CN" sz="2000" dirty="0">
                <a:solidFill>
                  <a:srgbClr val="9900CC"/>
                </a:solidFill>
                <a:sym typeface="Symbol" pitchFamily="18" charset="2"/>
              </a:rPr>
              <a:t>N</a:t>
            </a:r>
            <a:r>
              <a:rPr lang="en-US" altLang="zh-CN" sz="2000" i="0" dirty="0">
                <a:solidFill>
                  <a:srgbClr val="333399"/>
                </a:solidFill>
                <a:sym typeface="Symbol" pitchFamily="18" charset="2"/>
              </a:rPr>
              <a:t> </a:t>
            </a:r>
            <a:r>
              <a:rPr lang="en-US" altLang="zh-CN" sz="2000" dirty="0">
                <a:solidFill>
                  <a:srgbClr val="333399"/>
                </a:solidFill>
                <a:ea typeface="华文行楷" pitchFamily="2" charset="-122"/>
                <a:sym typeface="Symbol" pitchFamily="18" charset="2"/>
              </a:rPr>
              <a:t>R</a:t>
            </a:r>
            <a:r>
              <a:rPr lang="en-US" altLang="zh-CN" sz="2000" i="0" baseline="-25000" dirty="0">
                <a:solidFill>
                  <a:srgbClr val="333399"/>
                </a:solidFill>
                <a:sym typeface="Symbol" pitchFamily="18" charset="2"/>
              </a:rPr>
              <a:t>1</a:t>
            </a:r>
            <a:r>
              <a:rPr lang="en-US" altLang="zh-CN" sz="2000" dirty="0">
                <a:solidFill>
                  <a:srgbClr val="333399"/>
                </a:solidFill>
                <a:sym typeface="Symbol" pitchFamily="18" charset="2"/>
              </a:rPr>
              <a:t> </a:t>
            </a:r>
          </a:p>
          <a:p>
            <a:pPr algn="l" eaLnBrk="0" hangingPunct="0">
              <a:buClrTx/>
              <a:buFontTx/>
              <a:buNone/>
            </a:pPr>
            <a:r>
              <a:rPr lang="en-US" altLang="zh-CN" sz="2000" dirty="0">
                <a:solidFill>
                  <a:srgbClr val="333399"/>
                </a:solidFill>
                <a:sym typeface="Symbol" pitchFamily="18" charset="2"/>
              </a:rPr>
              <a:t>R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p>
          <a:p>
            <a:pPr algn="l">
              <a:buClrTx/>
            </a:pPr>
            <a:r>
              <a:rPr lang="en-US" altLang="zh-CN" sz="2000" dirty="0">
                <a:solidFill>
                  <a:srgbClr val="333399"/>
                </a:solidFill>
                <a:sym typeface="Symbol" pitchFamily="18" charset="2"/>
              </a:rPr>
              <a:t>T </a:t>
            </a:r>
            <a:r>
              <a:rPr lang="en-US" altLang="zh-CN" sz="2000" i="0" dirty="0">
                <a:solidFill>
                  <a:srgbClr val="333399"/>
                </a:solidFill>
                <a:sym typeface="Symbol" pitchFamily="18" charset="2"/>
              </a:rPr>
              <a:t> </a:t>
            </a:r>
            <a:r>
              <a:rPr lang="en-US" altLang="zh-CN" sz="2000" u="sng" dirty="0" err="1">
                <a:solidFill>
                  <a:srgbClr val="333399"/>
                </a:solidFill>
                <a:sym typeface="Symbol" pitchFamily="18" charset="2"/>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print(</a:t>
            </a:r>
            <a:r>
              <a:rPr lang="en-US" altLang="zh-CN" sz="2000" u="sng" dirty="0" err="1">
                <a:solidFill>
                  <a:srgbClr val="333399"/>
                </a:solidFill>
                <a:sym typeface="Symbol" pitchFamily="18" charset="2"/>
              </a:rPr>
              <a:t>num</a:t>
            </a:r>
            <a:r>
              <a:rPr lang="en-US" altLang="zh-CN" sz="2000" b="1" dirty="0" err="1">
                <a:solidFill>
                  <a:srgbClr val="333399"/>
                </a:solidFill>
              </a:rPr>
              <a:t>.</a:t>
            </a:r>
            <a:r>
              <a:rPr lang="en-US" altLang="zh-CN" sz="2000" dirty="0" err="1">
                <a:solidFill>
                  <a:srgbClr val="333399"/>
                </a:solidFill>
              </a:rPr>
              <a:t>val</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 }</a:t>
            </a:r>
          </a:p>
          <a:p>
            <a:pPr algn="l">
              <a:buClrTx/>
            </a:pPr>
            <a:r>
              <a:rPr lang="en-US" altLang="zh-CN" sz="2000" dirty="0">
                <a:solidFill>
                  <a:srgbClr val="9900CC"/>
                </a:solidFill>
                <a:sym typeface="Symbol" pitchFamily="18" charset="2"/>
              </a:rPr>
              <a:t>M </a:t>
            </a:r>
            <a:r>
              <a:rPr lang="en-US" altLang="zh-CN" sz="2000" i="0" dirty="0">
                <a:solidFill>
                  <a:srgbClr val="9900CC"/>
                </a:solidFill>
                <a:sym typeface="Symbol" pitchFamily="18" charset="2"/>
              </a:rPr>
              <a:t></a:t>
            </a:r>
            <a:r>
              <a:rPr lang="en-US" altLang="zh-CN" sz="2000" dirty="0">
                <a:solidFill>
                  <a:srgbClr val="9900CC"/>
                </a:solidFill>
                <a:sym typeface="Symbol" pitchFamily="18" charset="2"/>
              </a:rPr>
              <a:t>   </a:t>
            </a:r>
            <a:r>
              <a:rPr lang="en-US" altLang="zh-CN" sz="2000" i="0" dirty="0">
                <a:solidFill>
                  <a:srgbClr val="9900CC"/>
                </a:solidFill>
                <a:sym typeface="Symbol" pitchFamily="18" charset="2"/>
              </a:rPr>
              <a:t>{ </a:t>
            </a:r>
            <a:r>
              <a:rPr lang="en-US" altLang="zh-CN" sz="2000" dirty="0">
                <a:solidFill>
                  <a:srgbClr val="9900CC"/>
                </a:solidFill>
                <a:sym typeface="Symbol" pitchFamily="18" charset="2"/>
              </a:rPr>
              <a:t>print(‘+’)</a:t>
            </a:r>
            <a:r>
              <a:rPr lang="en-US" altLang="zh-CN" sz="2000" i="0" dirty="0">
                <a:solidFill>
                  <a:srgbClr val="9900CC"/>
                </a:solidFill>
                <a:sym typeface="Symbol" pitchFamily="18" charset="2"/>
              </a:rPr>
              <a:t> } </a:t>
            </a:r>
            <a:endParaRPr lang="en-US" altLang="zh-CN" sz="2000" dirty="0">
              <a:solidFill>
                <a:srgbClr val="9900CC"/>
              </a:solidFill>
              <a:sym typeface="Symbol" pitchFamily="18" charset="2"/>
            </a:endParaRPr>
          </a:p>
          <a:p>
            <a:pPr algn="l">
              <a:buClrTx/>
            </a:pPr>
            <a:r>
              <a:rPr lang="en-US" altLang="zh-CN" sz="2000" dirty="0">
                <a:solidFill>
                  <a:srgbClr val="9900CC"/>
                </a:solidFill>
                <a:sym typeface="Symbol" pitchFamily="18" charset="2"/>
              </a:rPr>
              <a:t>N </a:t>
            </a:r>
            <a:r>
              <a:rPr lang="en-US" altLang="zh-CN" sz="2000" i="0" dirty="0">
                <a:solidFill>
                  <a:srgbClr val="9900CC"/>
                </a:solidFill>
                <a:sym typeface="Symbol" pitchFamily="18" charset="2"/>
              </a:rPr>
              <a:t></a:t>
            </a:r>
            <a:r>
              <a:rPr lang="en-US" altLang="zh-CN" sz="2000" dirty="0">
                <a:solidFill>
                  <a:srgbClr val="9900CC"/>
                </a:solidFill>
                <a:sym typeface="Symbol" pitchFamily="18" charset="2"/>
              </a:rPr>
              <a:t>   </a:t>
            </a:r>
            <a:r>
              <a:rPr lang="en-US" altLang="zh-CN" sz="2000" i="0" dirty="0">
                <a:solidFill>
                  <a:srgbClr val="9900CC"/>
                </a:solidFill>
                <a:sym typeface="Symbol" pitchFamily="18" charset="2"/>
              </a:rPr>
              <a:t>{ </a:t>
            </a:r>
            <a:r>
              <a:rPr lang="en-US" altLang="zh-CN" sz="2000" dirty="0">
                <a:solidFill>
                  <a:srgbClr val="9900CC"/>
                </a:solidFill>
                <a:sym typeface="Symbol" pitchFamily="18" charset="2"/>
              </a:rPr>
              <a:t>print(‘</a:t>
            </a:r>
            <a:r>
              <a:rPr lang="en-US" altLang="zh-CN" sz="2000" dirty="0">
                <a:solidFill>
                  <a:srgbClr val="9900CC"/>
                </a:solidFill>
                <a:ea typeface="华文行楷" pitchFamily="2" charset="-122"/>
                <a:sym typeface="Symbol" pitchFamily="18" charset="2"/>
              </a:rPr>
              <a:t></a:t>
            </a:r>
            <a:r>
              <a:rPr lang="en-US" altLang="zh-CN" sz="2000" dirty="0">
                <a:solidFill>
                  <a:srgbClr val="9900CC"/>
                </a:solidFill>
                <a:sym typeface="Symbol" pitchFamily="18" charset="2"/>
              </a:rPr>
              <a:t>’)</a:t>
            </a:r>
            <a:r>
              <a:rPr lang="en-US" altLang="zh-CN" sz="2000" i="0" dirty="0">
                <a:solidFill>
                  <a:srgbClr val="9900CC"/>
                </a:solidFill>
                <a:sym typeface="Symbol" pitchFamily="18" charset="2"/>
              </a:rPr>
              <a:t> } </a:t>
            </a:r>
          </a:p>
        </p:txBody>
      </p:sp>
      <p:sp>
        <p:nvSpPr>
          <p:cNvPr id="56329" name="Rectangle 14"/>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12" name="Text Box 3">
            <a:extLst>
              <a:ext uri="{FF2B5EF4-FFF2-40B4-BE49-F238E27FC236}">
                <a16:creationId xmlns:a16="http://schemas.microsoft.com/office/drawing/2014/main" id="{66B1714F-5646-C04D-8D5D-982E638A76B9}"/>
              </a:ext>
            </a:extLst>
          </p:cNvPr>
          <p:cNvSpPr txBox="1">
            <a:spLocks noChangeArrowheads="1"/>
          </p:cNvSpPr>
          <p:nvPr/>
        </p:nvSpPr>
        <p:spPr bwMode="auto">
          <a:xfrm>
            <a:off x="395536" y="1079776"/>
            <a:ext cx="8712968" cy="1261884"/>
          </a:xfrm>
          <a:prstGeom prst="rect">
            <a:avLst/>
          </a:prstGeom>
          <a:noFill/>
          <a:ln w="9525">
            <a:noFill/>
            <a:miter lim="800000"/>
            <a:headEnd/>
            <a:tailEnd/>
          </a:ln>
        </p:spPr>
        <p:txBody>
          <a:bodyPr wrap="square">
            <a:spAutoFit/>
          </a:bodyPr>
          <a:lstStyle/>
          <a:p>
            <a:pPr algn="l">
              <a:buClrTx/>
            </a:pPr>
            <a:r>
              <a:rPr lang="en-US" altLang="zh-CN" b="1" i="0" dirty="0"/>
              <a:t>1</a:t>
            </a:r>
            <a:r>
              <a:rPr lang="zh-CN" altLang="en-US" b="1" i="0" dirty="0"/>
              <a:t>、去掉翻译模式中嵌在产生式中间的语义规则集</a:t>
            </a:r>
            <a:endParaRPr lang="zh-CN" altLang="en-US" sz="1800" b="1" i="0" dirty="0">
              <a:latin typeface="Times New Roman" pitchFamily="18" charset="0"/>
            </a:endParaRPr>
          </a:p>
          <a:p>
            <a:pPr lvl="1" algn="l">
              <a:buClrTx/>
              <a:buFont typeface="Symbol" pitchFamily="18" charset="2"/>
              <a:buNone/>
            </a:pPr>
            <a:endParaRPr lang="zh-CN" altLang="en-US" sz="1000" b="1" i="0" dirty="0">
              <a:latin typeface="Times New Roman" pitchFamily="18" charset="0"/>
            </a:endParaRPr>
          </a:p>
          <a:p>
            <a:pPr marL="800100" lvl="1" indent="-342900" algn="l">
              <a:buClrTx/>
              <a:buFont typeface="Wingdings" pitchFamily="2" charset="2"/>
              <a:buChar char="n"/>
            </a:pPr>
            <a:r>
              <a:rPr lang="zh-CN" altLang="en-US" b="1" i="0" dirty="0"/>
              <a:t> </a:t>
            </a:r>
            <a:r>
              <a:rPr lang="zh-CN" altLang="en-US" b="1" i="0" dirty="0">
                <a:solidFill>
                  <a:srgbClr val="333399"/>
                </a:solidFill>
              </a:rPr>
              <a:t>  </a:t>
            </a:r>
            <a:r>
              <a:rPr lang="zh-CN" altLang="en-US" sz="1800" b="1" i="0" dirty="0">
                <a:solidFill>
                  <a:srgbClr val="333399"/>
                </a:solidFill>
              </a:rPr>
              <a:t>若语义规则集中未关联任何属性，</a:t>
            </a:r>
            <a:r>
              <a:rPr lang="zh-CN" altLang="en-US" sz="1800" b="1" i="0" dirty="0">
                <a:solidFill>
                  <a:srgbClr val="333399"/>
                </a:solidFill>
                <a:latin typeface="楷体_GB2312" pitchFamily="49" charset="-122"/>
              </a:rPr>
              <a:t>引入新的非终结符</a:t>
            </a:r>
            <a:r>
              <a:rPr lang="en-US" altLang="zh-CN" sz="1800" dirty="0">
                <a:solidFill>
                  <a:srgbClr val="333399"/>
                </a:solidFill>
              </a:rPr>
              <a:t>N</a:t>
            </a:r>
            <a:r>
              <a:rPr lang="zh-CN" altLang="en-US" sz="1800" b="1" i="0" dirty="0">
                <a:solidFill>
                  <a:srgbClr val="333399"/>
                </a:solidFill>
                <a:latin typeface="楷体_GB2312" pitchFamily="49" charset="-122"/>
              </a:rPr>
              <a:t>和产生式</a:t>
            </a:r>
            <a:r>
              <a:rPr lang="en-US" altLang="zh-CN" sz="1800" dirty="0" err="1">
                <a:solidFill>
                  <a:srgbClr val="333399"/>
                </a:solidFill>
              </a:rPr>
              <a:t>N</a:t>
            </a:r>
            <a:r>
              <a:rPr lang="en-US" altLang="zh-CN" sz="1800" i="0" dirty="0" err="1">
                <a:solidFill>
                  <a:srgbClr val="333399"/>
                </a:solidFill>
                <a:sym typeface="Symbol" pitchFamily="18" charset="2"/>
              </a:rPr>
              <a:t></a:t>
            </a:r>
            <a:r>
              <a:rPr lang="en-US" altLang="zh-CN" sz="1800" b="1" i="0" dirty="0" err="1">
                <a:solidFill>
                  <a:srgbClr val="333399"/>
                </a:solidFill>
                <a:latin typeface="楷体_GB2312" pitchFamily="49" charset="-122"/>
              </a:rPr>
              <a:t>ε</a:t>
            </a:r>
            <a:r>
              <a:rPr lang="en-US" altLang="zh-CN" sz="1800" b="1" i="0" dirty="0">
                <a:solidFill>
                  <a:srgbClr val="333399"/>
                </a:solidFill>
                <a:latin typeface="楷体_GB2312" pitchFamily="49" charset="-122"/>
              </a:rPr>
              <a:t>,</a:t>
            </a:r>
            <a:r>
              <a:rPr lang="zh-CN" altLang="en-US" sz="1800" b="1" i="0" dirty="0">
                <a:solidFill>
                  <a:srgbClr val="333399"/>
                </a:solidFill>
                <a:latin typeface="楷体_GB2312" pitchFamily="49" charset="-122"/>
              </a:rPr>
              <a:t>把嵌入在原产生式中的动作用非终结符</a:t>
            </a:r>
            <a:r>
              <a:rPr lang="en-US" altLang="zh-CN" sz="1800" dirty="0">
                <a:solidFill>
                  <a:srgbClr val="333399"/>
                </a:solidFill>
              </a:rPr>
              <a:t>N</a:t>
            </a:r>
            <a:r>
              <a:rPr lang="zh-CN" altLang="en-US" sz="1800" b="1" i="0" dirty="0">
                <a:solidFill>
                  <a:srgbClr val="333399"/>
                </a:solidFill>
                <a:latin typeface="楷体_GB2312" pitchFamily="49" charset="-122"/>
              </a:rPr>
              <a:t>代替</a:t>
            </a:r>
            <a:r>
              <a:rPr lang="en-US" altLang="zh-CN" sz="1800" b="1" i="0" dirty="0">
                <a:solidFill>
                  <a:srgbClr val="333399"/>
                </a:solidFill>
                <a:latin typeface="楷体_GB2312" pitchFamily="49" charset="-122"/>
              </a:rPr>
              <a:t>,</a:t>
            </a:r>
            <a:r>
              <a:rPr lang="zh-CN" altLang="en-US" sz="1800" b="1" i="0" dirty="0">
                <a:solidFill>
                  <a:srgbClr val="333399"/>
                </a:solidFill>
                <a:latin typeface="楷体_GB2312" pitchFamily="49" charset="-122"/>
              </a:rPr>
              <a:t>并把该</a:t>
            </a:r>
            <a:r>
              <a:rPr lang="zh-CN" altLang="en-US" sz="1800" b="1" i="0" dirty="0">
                <a:solidFill>
                  <a:srgbClr val="333399"/>
                </a:solidFill>
              </a:rPr>
              <a:t>语义规则集</a:t>
            </a:r>
            <a:r>
              <a:rPr lang="zh-CN" altLang="en-US" sz="1800" b="1" i="0" dirty="0">
                <a:solidFill>
                  <a:srgbClr val="333399"/>
                </a:solidFill>
                <a:latin typeface="楷体_GB2312" pitchFamily="49" charset="-122"/>
              </a:rPr>
              <a:t>放在</a:t>
            </a:r>
            <a:r>
              <a:rPr lang="en-US" altLang="zh-CN" sz="1800" dirty="0" err="1">
                <a:solidFill>
                  <a:srgbClr val="333399"/>
                </a:solidFill>
              </a:rPr>
              <a:t>N</a:t>
            </a:r>
            <a:r>
              <a:rPr lang="en-US" altLang="zh-CN" sz="1800" i="0" dirty="0" err="1">
                <a:solidFill>
                  <a:srgbClr val="333399"/>
                </a:solidFill>
                <a:sym typeface="Symbol" pitchFamily="18" charset="2"/>
              </a:rPr>
              <a:t></a:t>
            </a:r>
            <a:r>
              <a:rPr lang="en-US" altLang="zh-CN" sz="1800" b="1" i="0" dirty="0" err="1">
                <a:solidFill>
                  <a:srgbClr val="333399"/>
                </a:solidFill>
                <a:latin typeface="楷体_GB2312" pitchFamily="49" charset="-122"/>
              </a:rPr>
              <a:t>ε</a:t>
            </a:r>
            <a:r>
              <a:rPr lang="zh-CN" altLang="en-US" sz="1800" b="1" i="0" dirty="0">
                <a:solidFill>
                  <a:srgbClr val="333399"/>
                </a:solidFill>
                <a:latin typeface="楷体_GB2312" pitchFamily="49" charset="-122"/>
              </a:rPr>
              <a:t>的后面</a:t>
            </a:r>
            <a:r>
              <a:rPr lang="zh-CN" altLang="en-US" sz="1800" b="1" i="0" dirty="0">
                <a:solidFill>
                  <a:srgbClr val="333399"/>
                </a:solidFill>
              </a:rPr>
              <a:t>  </a:t>
            </a:r>
            <a:endParaRPr lang="zh-CN" altLang="en-US" sz="1800" b="1" i="0" dirty="0">
              <a:solidFill>
                <a:srgbClr val="333399"/>
              </a:solidFill>
              <a:latin typeface="楷体_GB2312" pitchFamily="49" charset="-122"/>
            </a:endParaRPr>
          </a:p>
        </p:txBody>
      </p:sp>
      <p:sp>
        <p:nvSpPr>
          <p:cNvPr id="13" name="Text Box 3">
            <a:extLst>
              <a:ext uri="{FF2B5EF4-FFF2-40B4-BE49-F238E27FC236}">
                <a16:creationId xmlns:a16="http://schemas.microsoft.com/office/drawing/2014/main" id="{E639DE4B-8B8B-7140-A5F6-3F0ED8A87C18}"/>
              </a:ext>
            </a:extLst>
          </p:cNvPr>
          <p:cNvSpPr txBox="1">
            <a:spLocks noChangeArrowheads="1"/>
          </p:cNvSpPr>
          <p:nvPr/>
        </p:nvSpPr>
        <p:spPr bwMode="auto">
          <a:xfrm>
            <a:off x="401809" y="5169966"/>
            <a:ext cx="8712968" cy="923330"/>
          </a:xfrm>
          <a:prstGeom prst="rect">
            <a:avLst/>
          </a:prstGeom>
          <a:noFill/>
          <a:ln w="9525">
            <a:noFill/>
            <a:miter lim="800000"/>
            <a:headEnd/>
            <a:tailEnd/>
          </a:ln>
        </p:spPr>
        <p:txBody>
          <a:bodyPr wrap="square">
            <a:spAutoFit/>
          </a:bodyPr>
          <a:lstStyle/>
          <a:p>
            <a:pPr marL="742950" lvl="1" indent="-285750" algn="l">
              <a:buClrTx/>
              <a:buFont typeface="Wingdings" pitchFamily="2" charset="2"/>
              <a:buChar char="n"/>
            </a:pPr>
            <a:r>
              <a:rPr lang="zh-CN" altLang="en-US" sz="1800" b="1" i="0" dirty="0">
                <a:solidFill>
                  <a:srgbClr val="333399"/>
                </a:solidFill>
              </a:rPr>
              <a:t>若语义规则集中有关联的属性，</a:t>
            </a:r>
            <a:r>
              <a:rPr lang="zh-CN" altLang="en-US" sz="1800" b="1" i="0" dirty="0">
                <a:solidFill>
                  <a:srgbClr val="333399"/>
                </a:solidFill>
                <a:latin typeface="楷体_GB2312" pitchFamily="49" charset="-122"/>
              </a:rPr>
              <a:t>引入新的非终结符</a:t>
            </a:r>
            <a:r>
              <a:rPr lang="en-US" altLang="zh-CN" sz="1800" dirty="0">
                <a:solidFill>
                  <a:srgbClr val="333399"/>
                </a:solidFill>
              </a:rPr>
              <a:t>N</a:t>
            </a:r>
            <a:r>
              <a:rPr lang="zh-CN" altLang="en-US" sz="1800" b="1" i="0" dirty="0">
                <a:solidFill>
                  <a:srgbClr val="333399"/>
                </a:solidFill>
                <a:latin typeface="楷体_GB2312" pitchFamily="49" charset="-122"/>
              </a:rPr>
              <a:t>和产生式</a:t>
            </a:r>
            <a:r>
              <a:rPr lang="en-US" altLang="zh-CN" sz="1800" dirty="0" err="1">
                <a:solidFill>
                  <a:srgbClr val="333399"/>
                </a:solidFill>
              </a:rPr>
              <a:t>N</a:t>
            </a:r>
            <a:r>
              <a:rPr lang="en-US" altLang="zh-CN" sz="1800" i="0" dirty="0" err="1">
                <a:solidFill>
                  <a:srgbClr val="333399"/>
                </a:solidFill>
                <a:sym typeface="Symbol" pitchFamily="18" charset="2"/>
              </a:rPr>
              <a:t></a:t>
            </a:r>
            <a:r>
              <a:rPr lang="en-US" altLang="zh-CN" sz="1800" b="1" i="0" dirty="0" err="1">
                <a:solidFill>
                  <a:srgbClr val="333399"/>
                </a:solidFill>
                <a:latin typeface="楷体_GB2312" pitchFamily="49" charset="-122"/>
              </a:rPr>
              <a:t>ε</a:t>
            </a:r>
            <a:r>
              <a:rPr lang="zh-CN" altLang="en-US" sz="1800" b="1" i="0" dirty="0">
                <a:solidFill>
                  <a:srgbClr val="333399"/>
                </a:solidFill>
                <a:latin typeface="楷体_GB2312" pitchFamily="49" charset="-122"/>
              </a:rPr>
              <a:t>，把该</a:t>
            </a:r>
            <a:r>
              <a:rPr lang="zh-CN" altLang="en-US" sz="1800" b="1" i="0" dirty="0">
                <a:solidFill>
                  <a:srgbClr val="333399"/>
                </a:solidFill>
              </a:rPr>
              <a:t>语义规则集</a:t>
            </a:r>
            <a:r>
              <a:rPr lang="zh-CN" altLang="en-US" sz="1800" b="1" i="0" dirty="0">
                <a:solidFill>
                  <a:srgbClr val="333399"/>
                </a:solidFill>
                <a:latin typeface="楷体_GB2312" pitchFamily="49" charset="-122"/>
              </a:rPr>
              <a:t>放在</a:t>
            </a:r>
            <a:r>
              <a:rPr lang="en-US" altLang="zh-CN" sz="1800" dirty="0" err="1">
                <a:solidFill>
                  <a:srgbClr val="333399"/>
                </a:solidFill>
              </a:rPr>
              <a:t>N</a:t>
            </a:r>
            <a:r>
              <a:rPr lang="en-US" altLang="zh-CN" sz="1800" i="0" dirty="0" err="1">
                <a:solidFill>
                  <a:srgbClr val="333399"/>
                </a:solidFill>
                <a:sym typeface="Symbol" pitchFamily="18" charset="2"/>
              </a:rPr>
              <a:t></a:t>
            </a:r>
            <a:r>
              <a:rPr lang="en-US" altLang="zh-CN" sz="1800" b="1" i="0" dirty="0" err="1">
                <a:solidFill>
                  <a:srgbClr val="333399"/>
                </a:solidFill>
                <a:latin typeface="楷体_GB2312" pitchFamily="49" charset="-122"/>
              </a:rPr>
              <a:t>ε</a:t>
            </a:r>
            <a:r>
              <a:rPr lang="zh-CN" altLang="en-US" sz="1800" b="1" i="0" dirty="0">
                <a:solidFill>
                  <a:srgbClr val="333399"/>
                </a:solidFill>
                <a:latin typeface="楷体_GB2312" pitchFamily="49" charset="-122"/>
              </a:rPr>
              <a:t>后，同时</a:t>
            </a:r>
            <a:r>
              <a:rPr lang="zh-CN" altLang="en-US" sz="1800" b="1" i="0" u="sng" dirty="0">
                <a:solidFill>
                  <a:srgbClr val="FF0000"/>
                </a:solidFill>
                <a:latin typeface="楷体_GB2312" pitchFamily="49" charset="-122"/>
              </a:rPr>
              <a:t>在适当的地方增加复写规则</a:t>
            </a:r>
            <a:r>
              <a:rPr lang="zh-CN" altLang="en-US" sz="1800" b="1" i="0" dirty="0">
                <a:solidFill>
                  <a:srgbClr val="333399"/>
                </a:solidFill>
                <a:latin typeface="楷体_GB2312" pitchFamily="49" charset="-122"/>
              </a:rPr>
              <a:t>，参照下面</a:t>
            </a:r>
            <a:r>
              <a:rPr lang="zh-CN" altLang="en-US" sz="1800" b="1" i="0" dirty="0">
                <a:solidFill>
                  <a:srgbClr val="333399"/>
                </a:solidFill>
              </a:rPr>
              <a:t>分析栈中继承属性的模拟求值的解决方案</a:t>
            </a:r>
            <a:endParaRPr lang="zh-CN" altLang="en-US" sz="1800" b="1" i="0" dirty="0">
              <a:solidFill>
                <a:srgbClr val="333399"/>
              </a:solidFill>
              <a:latin typeface="楷体_GB2312" pitchFamily="49" charset="-122"/>
            </a:endParaRPr>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407988" y="1268760"/>
            <a:ext cx="8458200" cy="2154436"/>
          </a:xfrm>
          <a:prstGeom prst="rect">
            <a:avLst/>
          </a:prstGeom>
          <a:noFill/>
          <a:ln w="9525">
            <a:noFill/>
            <a:miter lim="800000"/>
            <a:headEnd/>
            <a:tailEnd/>
          </a:ln>
        </p:spPr>
        <p:txBody>
          <a:bodyPr>
            <a:spAutoFit/>
          </a:bodyPr>
          <a:lstStyle/>
          <a:p>
            <a:pPr marL="457200" indent="-457200" algn="l">
              <a:buClrTx/>
              <a:buFont typeface="+mj-lt"/>
              <a:buAutoNum type="arabicPeriod" startAt="2"/>
            </a:pPr>
            <a:r>
              <a:rPr lang="zh-CN" altLang="en-US" b="1" i="0" dirty="0"/>
              <a:t>继承属性的求值</a:t>
            </a:r>
            <a:r>
              <a:rPr lang="en-US" altLang="zh-CN" sz="1800" b="1" i="0" dirty="0">
                <a:solidFill>
                  <a:srgbClr val="333399"/>
                </a:solidFill>
              </a:rPr>
              <a:t>——</a:t>
            </a:r>
            <a:r>
              <a:rPr lang="zh-CN" altLang="en-US" sz="1800" b="1" i="0" dirty="0">
                <a:solidFill>
                  <a:srgbClr val="333399"/>
                </a:solidFill>
              </a:rPr>
              <a:t>某个综合属性已经存在语义栈中</a:t>
            </a:r>
            <a:endParaRPr lang="zh-CN" altLang="en-US" b="1" i="0" dirty="0">
              <a:latin typeface="Times New Roman" pitchFamily="18" charset="0"/>
            </a:endParaRPr>
          </a:p>
          <a:p>
            <a:pPr lvl="1" algn="l">
              <a:buClrTx/>
              <a:buFont typeface="Symbol" pitchFamily="18" charset="2"/>
              <a:buNone/>
            </a:pPr>
            <a:endParaRPr lang="zh-CN" altLang="en-US" sz="1000" b="1" i="0" dirty="0">
              <a:latin typeface="Times New Roman" pitchFamily="18" charset="0"/>
            </a:endParaRPr>
          </a:p>
          <a:p>
            <a:pPr marL="800100" lvl="1" indent="-342900" algn="l">
              <a:buClrTx/>
              <a:buFont typeface="Wingdings" pitchFamily="2" charset="2"/>
              <a:buChar char="ü"/>
            </a:pPr>
            <a:r>
              <a:rPr lang="zh-CN" altLang="en-US" sz="2000" b="1" i="0" dirty="0">
                <a:solidFill>
                  <a:srgbClr val="333399"/>
                </a:solidFill>
              </a:rPr>
              <a:t>继承属性通过复写规则定义：如产生式 </a:t>
            </a:r>
            <a:r>
              <a:rPr lang="en-US" altLang="zh-CN" sz="2000" b="1" dirty="0">
                <a:solidFill>
                  <a:srgbClr val="333399"/>
                </a:solidFill>
              </a:rPr>
              <a:t>A</a:t>
            </a:r>
            <a:r>
              <a:rPr lang="en-US" altLang="zh-CN" sz="2000" b="1" dirty="0">
                <a:solidFill>
                  <a:srgbClr val="333399"/>
                </a:solidFill>
                <a:sym typeface="Symbol" pitchFamily="18" charset="2"/>
              </a:rPr>
              <a:t></a:t>
            </a:r>
            <a:r>
              <a:rPr lang="en-US" altLang="zh-CN" sz="2000" b="1" dirty="0">
                <a:solidFill>
                  <a:srgbClr val="333399"/>
                </a:solidFill>
              </a:rPr>
              <a:t>XY</a:t>
            </a:r>
            <a:r>
              <a:rPr lang="en-US" altLang="zh-CN" sz="2000" b="1" i="0" dirty="0">
                <a:solidFill>
                  <a:srgbClr val="333399"/>
                </a:solidFill>
              </a:rPr>
              <a:t> </a:t>
            </a:r>
            <a:r>
              <a:rPr lang="zh-CN" altLang="en-US" sz="2000" b="1" i="0" dirty="0">
                <a:solidFill>
                  <a:srgbClr val="333399"/>
                </a:solidFill>
              </a:rPr>
              <a:t>归约过程中，假设</a:t>
            </a:r>
            <a:r>
              <a:rPr lang="en-US" altLang="zh-CN" sz="2000" b="1" i="0" dirty="0">
                <a:solidFill>
                  <a:srgbClr val="333399"/>
                </a:solidFill>
              </a:rPr>
              <a:t>X</a:t>
            </a:r>
            <a:r>
              <a:rPr lang="zh-CN" altLang="en-US" sz="2000" b="1" i="0" dirty="0">
                <a:solidFill>
                  <a:srgbClr val="333399"/>
                </a:solidFill>
              </a:rPr>
              <a:t>的综合属性 </a:t>
            </a:r>
            <a:r>
              <a:rPr lang="en-US" altLang="zh-CN" sz="2000" b="1" dirty="0">
                <a:solidFill>
                  <a:srgbClr val="333399"/>
                </a:solidFill>
              </a:rPr>
              <a:t>X.s</a:t>
            </a:r>
            <a:r>
              <a:rPr lang="en-US" altLang="zh-CN" sz="2000" b="1" i="0" dirty="0">
                <a:solidFill>
                  <a:srgbClr val="333399"/>
                </a:solidFill>
              </a:rPr>
              <a:t> </a:t>
            </a:r>
            <a:r>
              <a:rPr lang="zh-CN" altLang="en-US" sz="2000" b="1" i="0" dirty="0">
                <a:solidFill>
                  <a:srgbClr val="333399"/>
                </a:solidFill>
              </a:rPr>
              <a:t>已在语义栈中，</a:t>
            </a:r>
            <a:r>
              <a:rPr lang="en-US" altLang="zh-CN" sz="2000" b="1" i="0" dirty="0">
                <a:solidFill>
                  <a:srgbClr val="333399"/>
                </a:solidFill>
              </a:rPr>
              <a:t> </a:t>
            </a:r>
            <a:r>
              <a:rPr lang="zh-CN" altLang="en-US" sz="2000" b="1" i="0" dirty="0">
                <a:solidFill>
                  <a:srgbClr val="333399"/>
                </a:solidFill>
              </a:rPr>
              <a:t>复写规则</a:t>
            </a:r>
            <a:r>
              <a:rPr lang="en-US" altLang="zh-CN" sz="2000" b="1" dirty="0" err="1">
                <a:solidFill>
                  <a:srgbClr val="333399"/>
                </a:solidFill>
              </a:rPr>
              <a:t>Y.i</a:t>
            </a:r>
            <a:r>
              <a:rPr lang="en-US" altLang="zh-CN" sz="2000" b="1" dirty="0">
                <a:solidFill>
                  <a:srgbClr val="333399"/>
                </a:solidFill>
              </a:rPr>
              <a:t>:=X.s </a:t>
            </a:r>
            <a:r>
              <a:rPr lang="zh-CN" altLang="en-US" sz="2000" b="1" i="0" dirty="0">
                <a:solidFill>
                  <a:srgbClr val="333399"/>
                </a:solidFill>
              </a:rPr>
              <a:t>可实现</a:t>
            </a:r>
            <a:r>
              <a:rPr lang="en-US" altLang="zh-CN" sz="2000" b="1" dirty="0">
                <a:solidFill>
                  <a:srgbClr val="333399"/>
                </a:solidFill>
              </a:rPr>
              <a:t>Y</a:t>
            </a:r>
            <a:r>
              <a:rPr lang="zh-CN" altLang="en-US" sz="2000" b="1" i="0" dirty="0">
                <a:solidFill>
                  <a:srgbClr val="333399"/>
                </a:solidFill>
              </a:rPr>
              <a:t>的继承属性</a:t>
            </a:r>
            <a:r>
              <a:rPr lang="en-US" altLang="zh-CN" sz="2000" b="1" dirty="0" err="1">
                <a:solidFill>
                  <a:srgbClr val="333399"/>
                </a:solidFill>
              </a:rPr>
              <a:t>Y.i</a:t>
            </a:r>
            <a:r>
              <a:rPr lang="zh-CN" altLang="en-US" sz="2000" b="1" dirty="0">
                <a:solidFill>
                  <a:srgbClr val="333399"/>
                </a:solidFill>
              </a:rPr>
              <a:t>的求值</a:t>
            </a:r>
            <a:endParaRPr lang="en-US" altLang="zh-CN" sz="2000" b="1" dirty="0">
              <a:solidFill>
                <a:srgbClr val="333399"/>
              </a:solidFill>
            </a:endParaRPr>
          </a:p>
          <a:p>
            <a:pPr marL="800100" lvl="1" indent="-342900" algn="l">
              <a:buClrTx/>
              <a:buFont typeface="Wingdings" pitchFamily="2" charset="2"/>
              <a:buChar char="ü"/>
            </a:pPr>
            <a:endParaRPr lang="en-US" altLang="zh-CN" sz="2000" b="1" dirty="0">
              <a:solidFill>
                <a:srgbClr val="333399"/>
              </a:solidFill>
            </a:endParaRPr>
          </a:p>
          <a:p>
            <a:pPr marL="800100" lvl="1" indent="-342900" algn="l">
              <a:buClrTx/>
              <a:buFont typeface="Wingdings" pitchFamily="2" charset="2"/>
              <a:buChar char="ü"/>
            </a:pPr>
            <a:r>
              <a:rPr lang="zh-CN" altLang="en-US" sz="2000" b="1" i="0" dirty="0">
                <a:solidFill>
                  <a:srgbClr val="333399"/>
                </a:solidFill>
              </a:rPr>
              <a:t>继承属性通过</a:t>
            </a:r>
            <a:r>
              <a:rPr lang="zh-CN" altLang="en-US" sz="2000" b="1" i="0" dirty="0">
                <a:solidFill>
                  <a:srgbClr val="333399"/>
                </a:solidFill>
                <a:latin typeface="Times New Roman" pitchFamily="18" charset="0"/>
              </a:rPr>
              <a:t>调用</a:t>
            </a:r>
            <a:r>
              <a:rPr lang="zh-CN" altLang="en-US" sz="2000" b="1" i="0" dirty="0">
                <a:solidFill>
                  <a:srgbClr val="990099"/>
                </a:solidFill>
              </a:rPr>
              <a:t>普通函数 </a:t>
            </a:r>
            <a:r>
              <a:rPr lang="en-US" altLang="zh-CN" sz="2000" b="1" i="0" dirty="0">
                <a:solidFill>
                  <a:srgbClr val="333399"/>
                </a:solidFill>
              </a:rPr>
              <a:t>f</a:t>
            </a:r>
            <a:r>
              <a:rPr lang="zh-CN" altLang="en-US" sz="2000" b="1" i="0" dirty="0">
                <a:solidFill>
                  <a:srgbClr val="333399"/>
                </a:solidFill>
              </a:rPr>
              <a:t> 计算</a:t>
            </a:r>
            <a:endParaRPr lang="en-US" altLang="zh-CN" sz="2000" b="1" i="0" dirty="0">
              <a:solidFill>
                <a:srgbClr val="333399"/>
              </a:solidFill>
              <a:latin typeface="楷体_GB2312" pitchFamily="49" charset="-122"/>
            </a:endParaRPr>
          </a:p>
        </p:txBody>
      </p:sp>
      <p:sp>
        <p:nvSpPr>
          <p:cNvPr id="57347"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7348"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7349"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7350"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7351" name="Rectangle 8"/>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8" name="Text Box 3">
            <a:extLst>
              <a:ext uri="{FF2B5EF4-FFF2-40B4-BE49-F238E27FC236}">
                <a16:creationId xmlns:a16="http://schemas.microsoft.com/office/drawing/2014/main" id="{EB514988-7295-044B-8D85-93BAA539F679}"/>
              </a:ext>
            </a:extLst>
          </p:cNvPr>
          <p:cNvSpPr txBox="1">
            <a:spLocks noChangeArrowheads="1"/>
          </p:cNvSpPr>
          <p:nvPr/>
        </p:nvSpPr>
        <p:spPr bwMode="auto">
          <a:xfrm>
            <a:off x="611560" y="3229213"/>
            <a:ext cx="8458200" cy="3323987"/>
          </a:xfrm>
          <a:prstGeom prst="rect">
            <a:avLst/>
          </a:prstGeom>
          <a:noFill/>
          <a:ln w="9525">
            <a:noFill/>
            <a:miter lim="800000"/>
            <a:headEnd/>
            <a:tailEnd/>
          </a:ln>
        </p:spPr>
        <p:txBody>
          <a:bodyPr>
            <a:spAutoFit/>
          </a:bodyPr>
          <a:lstStyle/>
          <a:p>
            <a:pPr lvl="2" algn="l">
              <a:buClrTx/>
              <a:buFontTx/>
              <a:buNone/>
            </a:pPr>
            <a:endParaRPr lang="zh-CN" altLang="en-US" sz="1000" b="1" i="0" dirty="0">
              <a:solidFill>
                <a:srgbClr val="333399"/>
              </a:solidFill>
            </a:endParaRPr>
          </a:p>
          <a:p>
            <a:pPr lvl="2" algn="just">
              <a:buClrTx/>
              <a:buFontTx/>
              <a:buNone/>
            </a:pPr>
            <a:r>
              <a:rPr lang="zh-CN" altLang="en-US" sz="2000" b="1" i="0" dirty="0">
                <a:solidFill>
                  <a:srgbClr val="333399"/>
                </a:solidFill>
              </a:rPr>
              <a:t>                </a:t>
            </a:r>
            <a:r>
              <a:rPr lang="en-US" altLang="zh-CN" sz="2000" i="0" dirty="0">
                <a:ea typeface="宋体" pitchFamily="2" charset="-122"/>
                <a:cs typeface="Times New Roman" pitchFamily="18" charset="0"/>
              </a:rPr>
              <a:t>S </a:t>
            </a:r>
            <a:r>
              <a:rPr lang="en-US" altLang="zh-CN" sz="2000" i="0" dirty="0">
                <a:sym typeface="Symbol" pitchFamily="18" charset="2"/>
              </a:rPr>
              <a:t></a:t>
            </a:r>
            <a:r>
              <a:rPr lang="en-US" altLang="zh-CN" sz="2000" i="0" dirty="0">
                <a:ea typeface="宋体" pitchFamily="2" charset="-122"/>
                <a:cs typeface="Times New Roman" pitchFamily="18" charset="0"/>
              </a:rPr>
              <a:t> </a:t>
            </a:r>
            <a:r>
              <a:rPr lang="en-US" altLang="zh-CN" sz="2000" dirty="0">
                <a:ea typeface="宋体" pitchFamily="2" charset="-122"/>
                <a:cs typeface="Times New Roman" pitchFamily="18" charset="0"/>
              </a:rPr>
              <a:t>a </a:t>
            </a:r>
            <a:r>
              <a:rPr lang="en-US" altLang="zh-CN" sz="2000" i="0" dirty="0" err="1">
                <a:ea typeface="宋体" pitchFamily="2" charset="-122"/>
                <a:cs typeface="Times New Roman" pitchFamily="18" charset="0"/>
              </a:rPr>
              <a:t>A</a:t>
            </a:r>
            <a:r>
              <a:rPr lang="en-US" altLang="zh-CN" sz="2000" i="0" dirty="0">
                <a:ea typeface="宋体" pitchFamily="2" charset="-122"/>
                <a:cs typeface="Times New Roman" pitchFamily="18" charset="0"/>
              </a:rPr>
              <a:t> </a:t>
            </a:r>
            <a:r>
              <a:rPr lang="en-US" altLang="zh-CN" sz="2000" i="0" dirty="0">
                <a:solidFill>
                  <a:srgbClr val="333399"/>
                </a:solidFill>
                <a:ea typeface="宋体" pitchFamily="2" charset="-122"/>
                <a:cs typeface="Times New Roman" pitchFamily="18" charset="0"/>
              </a:rPr>
              <a:t>{</a:t>
            </a:r>
            <a:r>
              <a:rPr lang="en-US" altLang="zh-CN" sz="2000" i="0" dirty="0" err="1">
                <a:solidFill>
                  <a:srgbClr val="FF0000"/>
                </a:solidFill>
                <a:ea typeface="宋体" pitchFamily="2" charset="-122"/>
                <a:cs typeface="Times New Roman" pitchFamily="18" charset="0"/>
              </a:rPr>
              <a:t>C.i</a:t>
            </a:r>
            <a:r>
              <a:rPr lang="en-US" altLang="zh-CN" sz="2000" i="0" dirty="0">
                <a:solidFill>
                  <a:srgbClr val="FF0000"/>
                </a:solidFill>
                <a:ea typeface="宋体" pitchFamily="2" charset="-122"/>
                <a:cs typeface="Times New Roman" pitchFamily="18" charset="0"/>
              </a:rPr>
              <a:t> </a:t>
            </a:r>
            <a:r>
              <a:rPr lang="en-US" altLang="zh-CN" sz="2000" i="0" dirty="0">
                <a:solidFill>
                  <a:srgbClr val="333399"/>
                </a:solidFill>
                <a:ea typeface="宋体" pitchFamily="2" charset="-122"/>
                <a:cs typeface="Times New Roman" pitchFamily="18" charset="0"/>
              </a:rPr>
              <a:t>:= f(A.s)} </a:t>
            </a:r>
            <a:r>
              <a:rPr lang="en-US" altLang="zh-CN" sz="2000" i="0" dirty="0">
                <a:ea typeface="宋体" pitchFamily="2" charset="-122"/>
                <a:cs typeface="Times New Roman" pitchFamily="18" charset="0"/>
              </a:rPr>
              <a:t>C</a:t>
            </a:r>
            <a:r>
              <a:rPr lang="en-US" altLang="zh-CN" sz="2000" i="0" dirty="0">
                <a:solidFill>
                  <a:srgbClr val="333399"/>
                </a:solidFill>
                <a:ea typeface="宋体" pitchFamily="2" charset="-122"/>
                <a:cs typeface="Times New Roman" pitchFamily="18" charset="0"/>
              </a:rPr>
              <a:t> </a:t>
            </a:r>
          </a:p>
          <a:p>
            <a:pPr lvl="2" algn="just">
              <a:buClrTx/>
              <a:buFontTx/>
              <a:buNone/>
            </a:pPr>
            <a:endParaRPr lang="en-US" altLang="zh-CN" sz="1000" i="0" dirty="0">
              <a:solidFill>
                <a:srgbClr val="333399"/>
              </a:solidFill>
            </a:endParaRPr>
          </a:p>
          <a:p>
            <a:pPr lvl="2" algn="l">
              <a:buClrTx/>
              <a:buFontTx/>
              <a:buNone/>
            </a:pPr>
            <a:r>
              <a:rPr lang="zh-CN" altLang="en-US" sz="2000" b="1" i="0" dirty="0">
                <a:solidFill>
                  <a:srgbClr val="333399"/>
                </a:solidFill>
              </a:rPr>
              <a:t>计算时，</a:t>
            </a:r>
            <a:r>
              <a:rPr lang="en-US" altLang="zh-CN" sz="2000" b="1" i="0" dirty="0">
                <a:solidFill>
                  <a:srgbClr val="333399"/>
                </a:solidFill>
              </a:rPr>
              <a:t>A.s </a:t>
            </a:r>
            <a:r>
              <a:rPr lang="zh-CN" altLang="en-US" sz="2000" b="1" i="0" dirty="0">
                <a:solidFill>
                  <a:srgbClr val="333399"/>
                </a:solidFill>
              </a:rPr>
              <a:t>在语义栈上，但 </a:t>
            </a:r>
            <a:r>
              <a:rPr lang="en-US" altLang="zh-CN" sz="2000" b="1" i="0" dirty="0">
                <a:solidFill>
                  <a:srgbClr val="FF0000"/>
                </a:solidFill>
              </a:rPr>
              <a:t>f</a:t>
            </a:r>
            <a:r>
              <a:rPr lang="en-US" altLang="zh-CN" sz="2000" b="1" i="0" dirty="0">
                <a:solidFill>
                  <a:srgbClr val="333399"/>
                </a:solidFill>
              </a:rPr>
              <a:t>(A.s)</a:t>
            </a:r>
            <a:r>
              <a:rPr lang="zh-CN" altLang="en-US" sz="2000" b="1" i="0" dirty="0">
                <a:solidFill>
                  <a:srgbClr val="333399"/>
                </a:solidFill>
              </a:rPr>
              <a:t>并不在语义栈</a:t>
            </a:r>
            <a:r>
              <a:rPr lang="en-US" altLang="zh-CN" sz="2000" b="1" i="0" dirty="0">
                <a:solidFill>
                  <a:srgbClr val="333399"/>
                </a:solidFill>
              </a:rPr>
              <a:t>. </a:t>
            </a:r>
          </a:p>
          <a:p>
            <a:pPr lvl="2" algn="l">
              <a:buClrTx/>
              <a:buFontTx/>
              <a:buNone/>
            </a:pPr>
            <a:endParaRPr lang="en-US" altLang="zh-CN" sz="2000" b="1" i="0" dirty="0">
              <a:solidFill>
                <a:srgbClr val="333399"/>
              </a:solidFill>
            </a:endParaRPr>
          </a:p>
          <a:p>
            <a:pPr lvl="2" algn="l">
              <a:buClrTx/>
              <a:buFontTx/>
              <a:buNone/>
            </a:pPr>
            <a:r>
              <a:rPr lang="zh-CN" altLang="en-US" sz="2000" b="1" i="0" dirty="0">
                <a:solidFill>
                  <a:srgbClr val="333399"/>
                </a:solidFill>
              </a:rPr>
              <a:t>解决办法：引入新的非终结符</a:t>
            </a:r>
            <a:r>
              <a:rPr lang="en-US" altLang="zh-CN" sz="2000" dirty="0">
                <a:solidFill>
                  <a:srgbClr val="333399"/>
                </a:solidFill>
                <a:ea typeface="宋体" pitchFamily="2" charset="-122"/>
              </a:rPr>
              <a:t>M</a:t>
            </a:r>
            <a:r>
              <a:rPr lang="zh-CN" altLang="en-US" sz="2000" b="1" i="0" dirty="0">
                <a:solidFill>
                  <a:srgbClr val="333399"/>
                </a:solidFill>
              </a:rPr>
              <a:t>，改造翻译模式</a:t>
            </a:r>
          </a:p>
          <a:p>
            <a:pPr lvl="2" algn="l">
              <a:buClrTx/>
              <a:buFontTx/>
              <a:buNone/>
            </a:pPr>
            <a:r>
              <a:rPr lang="zh-CN" altLang="en-US" sz="1000" b="1" i="0" dirty="0">
                <a:solidFill>
                  <a:srgbClr val="333399"/>
                </a:solidFill>
              </a:rPr>
              <a:t> </a:t>
            </a:r>
          </a:p>
          <a:p>
            <a:pPr lvl="2" algn="just">
              <a:buClrTx/>
              <a:buFontTx/>
              <a:buNone/>
            </a:pPr>
            <a:r>
              <a:rPr lang="zh-CN" altLang="en-US" sz="2000" i="0" dirty="0">
                <a:solidFill>
                  <a:srgbClr val="333399"/>
                </a:solidFill>
              </a:rPr>
              <a:t>               </a:t>
            </a:r>
            <a:r>
              <a:rPr lang="en-US" altLang="zh-CN" sz="2000" i="0" dirty="0"/>
              <a:t>S </a:t>
            </a:r>
            <a:r>
              <a:rPr lang="en-US" altLang="zh-CN" sz="2000" i="0" dirty="0">
                <a:sym typeface="Symbol" pitchFamily="18" charset="2"/>
              </a:rPr>
              <a:t></a:t>
            </a:r>
            <a:r>
              <a:rPr lang="en-US" altLang="zh-CN" sz="2000" i="0" dirty="0"/>
              <a:t> </a:t>
            </a:r>
            <a:r>
              <a:rPr lang="en-US" altLang="zh-CN" sz="2000" dirty="0"/>
              <a:t>a </a:t>
            </a:r>
            <a:r>
              <a:rPr lang="en-US" altLang="zh-CN" sz="2000" i="0" dirty="0" err="1"/>
              <a:t>A</a:t>
            </a:r>
            <a:r>
              <a:rPr lang="en-US" altLang="zh-CN" sz="2000" i="0" dirty="0">
                <a:solidFill>
                  <a:srgbClr val="333399"/>
                </a:solidFill>
              </a:rPr>
              <a:t> {</a:t>
            </a:r>
            <a:r>
              <a:rPr lang="en-US" altLang="zh-CN" sz="2000" i="0" dirty="0" err="1">
                <a:solidFill>
                  <a:srgbClr val="333399"/>
                </a:solidFill>
              </a:rPr>
              <a:t>M.i</a:t>
            </a:r>
            <a:r>
              <a:rPr lang="en-US" altLang="zh-CN" sz="2000" i="0" dirty="0">
                <a:solidFill>
                  <a:srgbClr val="333399"/>
                </a:solidFill>
              </a:rPr>
              <a:t> := A.s} M</a:t>
            </a:r>
            <a:r>
              <a:rPr lang="en-US" altLang="zh-CN" sz="2000" i="0" dirty="0"/>
              <a:t> {</a:t>
            </a:r>
            <a:r>
              <a:rPr lang="en-US" altLang="zh-CN" sz="2000" i="0" dirty="0" err="1"/>
              <a:t>C.i</a:t>
            </a:r>
            <a:r>
              <a:rPr lang="en-US" altLang="zh-CN" sz="2000" i="0" dirty="0"/>
              <a:t> := M.s} C   </a:t>
            </a:r>
            <a:endParaRPr lang="en-US" altLang="zh-CN" sz="2000" i="0" dirty="0">
              <a:ea typeface="宋体" pitchFamily="2" charset="-122"/>
            </a:endParaRPr>
          </a:p>
          <a:p>
            <a:pPr lvl="2" algn="just">
              <a:buClrTx/>
              <a:buFontTx/>
              <a:buNone/>
            </a:pPr>
            <a:r>
              <a:rPr lang="en-US" altLang="zh-CN" sz="2000" i="0" dirty="0">
                <a:ea typeface="宋体" pitchFamily="2" charset="-122"/>
              </a:rPr>
              <a:t>               M </a:t>
            </a:r>
            <a:r>
              <a:rPr lang="en-US" altLang="zh-CN" sz="2000" i="0" dirty="0">
                <a:sym typeface="Symbol" pitchFamily="18" charset="2"/>
              </a:rPr>
              <a:t></a:t>
            </a:r>
            <a:r>
              <a:rPr lang="en-US" altLang="zh-CN" sz="2000" b="1" i="0" dirty="0"/>
              <a:t>ε</a:t>
            </a:r>
            <a:r>
              <a:rPr lang="en-US" altLang="zh-CN" sz="2000" i="0" dirty="0">
                <a:ea typeface="宋体" pitchFamily="2" charset="-122"/>
              </a:rPr>
              <a:t> </a:t>
            </a:r>
            <a:r>
              <a:rPr lang="en-US" altLang="zh-CN" sz="2000" i="0" dirty="0">
                <a:solidFill>
                  <a:srgbClr val="333399"/>
                </a:solidFill>
                <a:ea typeface="宋体" pitchFamily="2" charset="-122"/>
              </a:rPr>
              <a:t>{</a:t>
            </a:r>
            <a:r>
              <a:rPr lang="en-US" altLang="zh-CN" sz="2000" i="0" dirty="0">
                <a:solidFill>
                  <a:srgbClr val="FF0000"/>
                </a:solidFill>
                <a:ea typeface="宋体" pitchFamily="2" charset="-122"/>
              </a:rPr>
              <a:t>M.s := f(</a:t>
            </a:r>
            <a:r>
              <a:rPr lang="en-US" altLang="zh-CN" sz="2000" i="0" dirty="0" err="1">
                <a:solidFill>
                  <a:srgbClr val="FF0000"/>
                </a:solidFill>
                <a:ea typeface="宋体" pitchFamily="2" charset="-122"/>
              </a:rPr>
              <a:t>M.i</a:t>
            </a:r>
            <a:r>
              <a:rPr lang="en-US" altLang="zh-CN" sz="2000" i="0" dirty="0">
                <a:solidFill>
                  <a:srgbClr val="FF0000"/>
                </a:solidFill>
                <a:ea typeface="宋体" pitchFamily="2" charset="-122"/>
              </a:rPr>
              <a:t>)} </a:t>
            </a:r>
            <a:endParaRPr lang="en-US" altLang="zh-CN" sz="2000" i="0" dirty="0">
              <a:solidFill>
                <a:srgbClr val="FF0000"/>
              </a:solidFill>
            </a:endParaRPr>
          </a:p>
          <a:p>
            <a:pPr lvl="2" algn="just">
              <a:buClrTx/>
              <a:buFontTx/>
              <a:buNone/>
            </a:pPr>
            <a:endParaRPr lang="en-US" altLang="zh-CN" sz="1000" i="0" dirty="0"/>
          </a:p>
          <a:p>
            <a:pPr lvl="2" algn="just">
              <a:buClrTx/>
              <a:buFontTx/>
              <a:buNone/>
            </a:pPr>
            <a:endParaRPr lang="zh-CN" altLang="en-US" sz="1000" b="1" i="0" dirty="0">
              <a:solidFill>
                <a:srgbClr val="333399"/>
              </a:solidFill>
              <a:latin typeface="Times New Roman" pitchFamily="18" charset="0"/>
            </a:endParaRPr>
          </a:p>
          <a:p>
            <a:pPr lvl="2" algn="just">
              <a:buClrTx/>
              <a:buFontTx/>
              <a:buNone/>
            </a:pPr>
            <a:r>
              <a:rPr lang="zh-CN" altLang="en-US" sz="2000" b="1" i="0" u="sng" dirty="0">
                <a:solidFill>
                  <a:schemeClr val="tx1"/>
                </a:solidFill>
                <a:latin typeface="Times New Roman" pitchFamily="18" charset="0"/>
              </a:rPr>
              <a:t>注：从</a:t>
            </a:r>
            <a:r>
              <a:rPr lang="zh-CN" altLang="en-US" sz="2000" b="1" i="0" u="sng" dirty="0">
                <a:solidFill>
                  <a:schemeClr val="tx1"/>
                </a:solidFill>
              </a:rPr>
              <a:t>翻译模式中去掉嵌在产生式中间的语义规则集时，若语义规则集中有关联的属性，则</a:t>
            </a:r>
            <a:r>
              <a:rPr lang="zh-CN" altLang="en-US" sz="2000" b="1" i="0" u="sng" dirty="0">
                <a:solidFill>
                  <a:schemeClr val="tx1"/>
                </a:solidFill>
                <a:latin typeface="楷体_GB2312" pitchFamily="49" charset="-122"/>
              </a:rPr>
              <a:t>可参照此例的解决方案</a:t>
            </a:r>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Text Box 2"/>
          <p:cNvSpPr txBox="1">
            <a:spLocks noChangeArrowheads="1"/>
          </p:cNvSpPr>
          <p:nvPr/>
        </p:nvSpPr>
        <p:spPr bwMode="auto">
          <a:xfrm>
            <a:off x="1470794" y="1623220"/>
            <a:ext cx="7086600" cy="1858962"/>
          </a:xfrm>
          <a:prstGeom prst="rect">
            <a:avLst/>
          </a:prstGeom>
          <a:noFill/>
          <a:ln w="9525">
            <a:noFill/>
            <a:miter lim="800000"/>
            <a:headEnd/>
            <a:tailEnd/>
          </a:ln>
        </p:spPr>
        <p:txBody>
          <a:bodyPr>
            <a:spAutoFit/>
          </a:bodyPr>
          <a:lstStyle/>
          <a:p>
            <a:pPr algn="l">
              <a:buClrTx/>
            </a:pPr>
            <a:r>
              <a:rPr kumimoji="0" lang="zh-CN" altLang="en-US" b="1" i="0" dirty="0">
                <a:sym typeface="Symbol" pitchFamily="18" charset="2"/>
              </a:rPr>
              <a:t>翻译模式</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D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T </a:t>
            </a:r>
            <a:r>
              <a:rPr lang="en-US" altLang="zh-CN" sz="2000" i="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L</a:t>
            </a:r>
            <a:r>
              <a:rPr lang="en-US" altLang="zh-CN" sz="2000" b="1"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in</a:t>
            </a:r>
            <a:r>
              <a:rPr lang="en-US" altLang="zh-CN" sz="2000" i="0" dirty="0">
                <a:solidFill>
                  <a:srgbClr val="333399"/>
                </a:solidFill>
                <a:sym typeface="Symbol" pitchFamily="18" charset="2"/>
              </a:rPr>
              <a:t> := </a:t>
            </a:r>
            <a:r>
              <a:rPr lang="en-US" altLang="zh-CN" sz="2000" dirty="0" err="1">
                <a:solidFill>
                  <a:srgbClr val="333399"/>
                </a:solidFill>
                <a:sym typeface="Symbol" pitchFamily="18" charset="2"/>
              </a:rPr>
              <a:t>T</a:t>
            </a:r>
            <a:r>
              <a:rPr lang="en-US" altLang="zh-CN" sz="2000" b="1" dirty="0" err="1">
                <a:solidFill>
                  <a:srgbClr val="333399"/>
                </a:solidFill>
              </a:rPr>
              <a:t>.</a:t>
            </a:r>
            <a:r>
              <a:rPr lang="en-US" altLang="zh-CN" sz="2000" dirty="0" err="1">
                <a:solidFill>
                  <a:srgbClr val="333399"/>
                </a:solidFill>
              </a:rPr>
              <a:t>type</a:t>
            </a:r>
            <a:r>
              <a:rPr lang="en-US" altLang="zh-CN" sz="2000" dirty="0">
                <a:solidFill>
                  <a:srgbClr val="333399"/>
                </a:solidFill>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L</a:t>
            </a:r>
            <a:endParaRPr kumimoji="0" lang="en-US" altLang="zh-CN" sz="2000" i="0" dirty="0">
              <a:solidFill>
                <a:srgbClr val="333399"/>
              </a:solidFill>
              <a:sym typeface="Symbol" pitchFamily="18" charset="2"/>
            </a:endParaRPr>
          </a:p>
          <a:p>
            <a:pPr algn="l">
              <a:buClrTx/>
            </a:pPr>
            <a:r>
              <a:rPr lang="en-US" altLang="zh-CN" sz="2000" dirty="0">
                <a:solidFill>
                  <a:srgbClr val="333399"/>
                </a:solidFill>
                <a:sym typeface="Symbol" pitchFamily="18" charset="2"/>
              </a:rPr>
              <a:t>T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 </a:t>
            </a:r>
            <a:r>
              <a:rPr lang="en-US" altLang="zh-CN" sz="2000" u="sng" dirty="0" err="1">
                <a:solidFill>
                  <a:srgbClr val="333399"/>
                </a:solidFill>
                <a:ea typeface="华文行楷" pitchFamily="2" charset="-122"/>
                <a:sym typeface="Symbol" pitchFamily="18" charset="2"/>
              </a:rPr>
              <a:t>int</a:t>
            </a:r>
            <a:r>
              <a:rPr lang="en-US" altLang="zh-CN" sz="2000" dirty="0">
                <a:solidFill>
                  <a:srgbClr val="333399"/>
                </a:solidFill>
                <a:ea typeface="华文行楷" pitchFamily="2" charset="-122"/>
                <a:sym typeface="Symbol" pitchFamily="18" charset="2"/>
              </a:rPr>
              <a:t>   </a:t>
            </a: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T</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type</a:t>
            </a:r>
            <a:r>
              <a:rPr lang="en-US" altLang="zh-CN" sz="2000" i="0" dirty="0">
                <a:solidFill>
                  <a:srgbClr val="333399"/>
                </a:solidFill>
                <a:sym typeface="Symbol" pitchFamily="18" charset="2"/>
              </a:rPr>
              <a:t> := </a:t>
            </a:r>
            <a:r>
              <a:rPr lang="en-US" altLang="zh-CN" sz="2000" dirty="0">
                <a:solidFill>
                  <a:srgbClr val="333399"/>
                </a:solidFill>
                <a:sym typeface="Symbol" pitchFamily="18" charset="2"/>
              </a:rPr>
              <a:t>integer</a:t>
            </a:r>
            <a:r>
              <a:rPr lang="en-US" altLang="zh-CN" sz="2000" dirty="0">
                <a:solidFill>
                  <a:srgbClr val="333399"/>
                </a:solidFill>
              </a:rPr>
              <a:t> </a:t>
            </a:r>
            <a:r>
              <a:rPr lang="en-US" altLang="zh-CN" sz="2000" i="0" dirty="0">
                <a:solidFill>
                  <a:srgbClr val="333399"/>
                </a:solidFill>
                <a:sym typeface="Symbol" pitchFamily="18" charset="2"/>
              </a:rPr>
              <a:t>} </a:t>
            </a:r>
            <a:r>
              <a:rPr lang="en-US" altLang="zh-CN" b="1" i="0" dirty="0">
                <a:solidFill>
                  <a:srgbClr val="333399"/>
                </a:solidFill>
                <a:sym typeface="Symbol" pitchFamily="18" charset="2"/>
              </a:rPr>
              <a:t> </a:t>
            </a:r>
            <a:r>
              <a:rPr lang="en-US" altLang="zh-CN" sz="2000" u="sng" dirty="0">
                <a:solidFill>
                  <a:srgbClr val="333399"/>
                </a:solidFill>
                <a:sym typeface="Symbol" pitchFamily="18" charset="2"/>
              </a:rPr>
              <a:t>real</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T</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type</a:t>
            </a:r>
            <a:r>
              <a:rPr lang="en-US" altLang="zh-CN" sz="2000" i="0" dirty="0">
                <a:solidFill>
                  <a:srgbClr val="333399"/>
                </a:solidFill>
                <a:sym typeface="Symbol" pitchFamily="18" charset="2"/>
              </a:rPr>
              <a:t> := </a:t>
            </a:r>
            <a:r>
              <a:rPr lang="en-US" altLang="zh-CN" sz="2000" dirty="0">
                <a:solidFill>
                  <a:srgbClr val="333399"/>
                </a:solidFill>
                <a:sym typeface="Symbol" pitchFamily="18" charset="2"/>
              </a:rPr>
              <a:t>real</a:t>
            </a:r>
            <a:r>
              <a:rPr lang="en-US" altLang="zh-CN" sz="2000" dirty="0">
                <a:solidFill>
                  <a:srgbClr val="333399"/>
                </a:solidFill>
              </a:rPr>
              <a:t> </a:t>
            </a:r>
            <a:r>
              <a:rPr lang="en-US" altLang="zh-CN" sz="2000" i="0" dirty="0">
                <a:solidFill>
                  <a:srgbClr val="333399"/>
                </a:solidFill>
                <a:sym typeface="Symbol" pitchFamily="18" charset="2"/>
              </a:rPr>
              <a:t>}</a:t>
            </a:r>
            <a:endParaRPr lang="en-US" altLang="zh-CN" sz="2000" u="sng" dirty="0">
              <a:solidFill>
                <a:srgbClr val="333399"/>
              </a:solidFill>
              <a:ea typeface="华文行楷" pitchFamily="2" charset="-122"/>
              <a:sym typeface="Symbol" pitchFamily="18" charset="2"/>
            </a:endParaRPr>
          </a:p>
          <a:p>
            <a:pPr algn="l">
              <a:buClrTx/>
            </a:pPr>
            <a:r>
              <a:rPr lang="en-US" altLang="zh-CN" sz="2000" dirty="0">
                <a:solidFill>
                  <a:srgbClr val="333399"/>
                </a:solidFill>
                <a:sym typeface="Symbol" pitchFamily="18" charset="2"/>
              </a:rPr>
              <a:t>L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L</a:t>
            </a:r>
            <a:r>
              <a:rPr lang="en-US" altLang="zh-CN" sz="2000" i="0" baseline="-25000" dirty="0">
                <a:solidFill>
                  <a:srgbClr val="333399"/>
                </a:solidFill>
                <a:sym typeface="Symbol" pitchFamily="18" charset="2"/>
              </a:rPr>
              <a:t>1</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in</a:t>
            </a:r>
            <a:r>
              <a:rPr lang="en-US" altLang="zh-CN" sz="2000" i="0" dirty="0">
                <a:solidFill>
                  <a:srgbClr val="333399"/>
                </a:solidFill>
                <a:sym typeface="Symbol" pitchFamily="18" charset="2"/>
              </a:rPr>
              <a:t> := </a:t>
            </a:r>
            <a:r>
              <a:rPr lang="en-US" altLang="zh-CN" sz="2000" dirty="0" err="1">
                <a:solidFill>
                  <a:srgbClr val="333399"/>
                </a:solidFill>
                <a:sym typeface="Symbol" pitchFamily="18" charset="2"/>
              </a:rPr>
              <a:t>L</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in</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ea typeface="华文行楷" pitchFamily="2" charset="-122"/>
                <a:sym typeface="Symbol" pitchFamily="18" charset="2"/>
              </a:rPr>
              <a:t> L</a:t>
            </a:r>
            <a:r>
              <a:rPr lang="en-US" altLang="zh-CN" sz="2000" i="0" baseline="-25000" dirty="0">
                <a:solidFill>
                  <a:srgbClr val="333399"/>
                </a:solidFill>
                <a:sym typeface="Symbol" pitchFamily="18" charset="2"/>
              </a:rPr>
              <a:t>1</a:t>
            </a:r>
            <a:r>
              <a:rPr lang="en-US" altLang="zh-CN" sz="2000" dirty="0">
                <a:solidFill>
                  <a:srgbClr val="333399"/>
                </a:solidFill>
                <a:ea typeface="华文行楷" pitchFamily="2" charset="-122"/>
                <a:sym typeface="Symbol" pitchFamily="18" charset="2"/>
              </a:rPr>
              <a:t> </a:t>
            </a:r>
            <a:r>
              <a:rPr lang="en-US" altLang="zh-CN" sz="2000" b="1" i="0" dirty="0">
                <a:solidFill>
                  <a:srgbClr val="333399"/>
                </a:solidFill>
                <a:sym typeface="Symbol" pitchFamily="18" charset="2"/>
              </a:rPr>
              <a:t>,</a:t>
            </a:r>
            <a:r>
              <a:rPr lang="en-US" altLang="zh-CN" sz="2000" dirty="0">
                <a:solidFill>
                  <a:srgbClr val="333399"/>
                </a:solidFill>
                <a:sym typeface="Symbol" pitchFamily="18" charset="2"/>
              </a:rPr>
              <a:t> v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addtype</a:t>
            </a:r>
            <a:r>
              <a:rPr lang="en-US" altLang="zh-CN" sz="2000" dirty="0">
                <a:solidFill>
                  <a:srgbClr val="333399"/>
                </a:solidFill>
                <a:sym typeface="Symbol" pitchFamily="18" charset="2"/>
              </a:rPr>
              <a:t>(</a:t>
            </a:r>
            <a:r>
              <a:rPr lang="en-US" altLang="zh-CN" sz="2000" dirty="0" err="1">
                <a:solidFill>
                  <a:srgbClr val="333399"/>
                </a:solidFill>
                <a:sym typeface="Symbol" pitchFamily="18" charset="2"/>
              </a:rPr>
              <a:t>v.entry,L</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in</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endParaRPr lang="en-US" altLang="zh-CN" sz="2000" dirty="0">
              <a:solidFill>
                <a:srgbClr val="333399"/>
              </a:solidFill>
              <a:sym typeface="Symbol" pitchFamily="18" charset="2"/>
            </a:endParaRPr>
          </a:p>
          <a:p>
            <a:pPr algn="l">
              <a:buClrTx/>
            </a:pPr>
            <a:r>
              <a:rPr lang="en-US" altLang="zh-CN" sz="2000" dirty="0">
                <a:solidFill>
                  <a:srgbClr val="333399"/>
                </a:solidFill>
                <a:sym typeface="Symbol" pitchFamily="18" charset="2"/>
              </a:rPr>
              <a:t>L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v  </a:t>
            </a: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addtype</a:t>
            </a:r>
            <a:r>
              <a:rPr lang="en-US" altLang="zh-CN" sz="2000" dirty="0">
                <a:solidFill>
                  <a:srgbClr val="333399"/>
                </a:solidFill>
                <a:sym typeface="Symbol" pitchFamily="18" charset="2"/>
              </a:rPr>
              <a:t>(</a:t>
            </a:r>
            <a:r>
              <a:rPr lang="en-US" altLang="zh-CN" sz="2000" dirty="0" err="1">
                <a:solidFill>
                  <a:srgbClr val="333399"/>
                </a:solidFill>
                <a:sym typeface="Symbol" pitchFamily="18" charset="2"/>
              </a:rPr>
              <a:t>v.entry,L</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in</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p>
        </p:txBody>
      </p:sp>
      <p:sp>
        <p:nvSpPr>
          <p:cNvPr id="58371" name="Text Box 6"/>
          <p:cNvSpPr txBox="1">
            <a:spLocks noChangeArrowheads="1"/>
          </p:cNvSpPr>
          <p:nvPr/>
        </p:nvSpPr>
        <p:spPr bwMode="auto">
          <a:xfrm>
            <a:off x="685800" y="1050925"/>
            <a:ext cx="8223250" cy="461665"/>
          </a:xfrm>
          <a:prstGeom prst="rect">
            <a:avLst/>
          </a:prstGeom>
          <a:noFill/>
          <a:ln w="9525">
            <a:noFill/>
            <a:miter lim="800000"/>
            <a:headEnd/>
            <a:tailEnd/>
          </a:ln>
        </p:spPr>
        <p:txBody>
          <a:bodyPr>
            <a:spAutoFit/>
          </a:bodyPr>
          <a:lstStyle/>
          <a:p>
            <a:pPr marL="342900" indent="-342900" algn="l">
              <a:buClrTx/>
              <a:buFont typeface="Wingdings" pitchFamily="2" charset="2"/>
              <a:buChar char="n"/>
            </a:pPr>
            <a:r>
              <a:rPr lang="zh-CN" altLang="en-US" b="1" i="0" dirty="0">
                <a:solidFill>
                  <a:srgbClr val="333399"/>
                </a:solidFill>
              </a:rPr>
              <a:t>继承属性的访问</a:t>
            </a:r>
            <a:r>
              <a:rPr lang="zh-CN" altLang="en-US" b="1" i="0" dirty="0">
                <a:latin typeface="Times New Roman" pitchFamily="18" charset="0"/>
              </a:rPr>
              <a:t>举例</a:t>
            </a:r>
            <a:endParaRPr lang="zh-CN" altLang="en-US" sz="1000" b="1" i="0" dirty="0">
              <a:latin typeface="Times New Roman" pitchFamily="18" charset="0"/>
            </a:endParaRPr>
          </a:p>
        </p:txBody>
      </p:sp>
      <p:sp>
        <p:nvSpPr>
          <p:cNvPr id="592908" name="Text Box 12"/>
          <p:cNvSpPr txBox="1">
            <a:spLocks noChangeArrowheads="1"/>
          </p:cNvSpPr>
          <p:nvPr/>
        </p:nvSpPr>
        <p:spPr bwMode="auto">
          <a:xfrm>
            <a:off x="1524000" y="4086349"/>
            <a:ext cx="7086600" cy="2073275"/>
          </a:xfrm>
          <a:prstGeom prst="rect">
            <a:avLst/>
          </a:prstGeom>
          <a:noFill/>
          <a:ln w="9525">
            <a:noFill/>
            <a:miter lim="800000"/>
            <a:headEnd/>
            <a:tailEnd/>
          </a:ln>
        </p:spPr>
        <p:txBody>
          <a:bodyPr>
            <a:spAutoFit/>
          </a:bodyPr>
          <a:lstStyle/>
          <a:p>
            <a:pPr algn="l">
              <a:buClrTx/>
            </a:pPr>
            <a:r>
              <a:rPr lang="en-US" altLang="zh-CN" sz="2000" dirty="0">
                <a:solidFill>
                  <a:srgbClr val="333399"/>
                </a:solidFill>
                <a:cs typeface="Times New Roman" pitchFamily="18" charset="0"/>
                <a:sym typeface="Symbol" pitchFamily="18" charset="2"/>
              </a:rPr>
              <a:t>D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T L</a:t>
            </a:r>
            <a:endParaRPr kumimoji="0" lang="en-US" altLang="zh-CN" sz="2000" i="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T </a:t>
            </a:r>
            <a:r>
              <a:rPr lang="en-US" altLang="zh-CN" sz="2000" i="0" dirty="0">
                <a:solidFill>
                  <a:srgbClr val="333399"/>
                </a:solidFill>
                <a:ea typeface="华文行楷" pitchFamily="2" charset="-122"/>
                <a:cs typeface="Times New Roman" pitchFamily="18" charset="0"/>
                <a:sym typeface="Symbol" pitchFamily="18" charset="2"/>
              </a:rPr>
              <a:t></a:t>
            </a:r>
            <a:r>
              <a:rPr lang="en-US" altLang="zh-CN" sz="2000" dirty="0">
                <a:solidFill>
                  <a:srgbClr val="333399"/>
                </a:solidFill>
                <a:ea typeface="华文行楷" pitchFamily="2" charset="-122"/>
                <a:cs typeface="Times New Roman" pitchFamily="18" charset="0"/>
                <a:sym typeface="Symbol" pitchFamily="18" charset="2"/>
              </a:rPr>
              <a:t> </a:t>
            </a:r>
            <a:r>
              <a:rPr lang="en-US" altLang="zh-CN" sz="2000" u="sng" dirty="0" err="1">
                <a:solidFill>
                  <a:srgbClr val="333399"/>
                </a:solidFill>
                <a:ea typeface="华文行楷" pitchFamily="2" charset="-122"/>
                <a:cs typeface="Times New Roman" pitchFamily="18" charset="0"/>
                <a:sym typeface="Symbol" pitchFamily="18" charset="2"/>
              </a:rPr>
              <a:t>int</a:t>
            </a:r>
            <a:r>
              <a:rPr lang="en-US" altLang="zh-CN" sz="2000" dirty="0">
                <a:solidFill>
                  <a:srgbClr val="333399"/>
                </a:solidFill>
                <a:ea typeface="华文行楷" pitchFamily="2" charset="-122"/>
                <a:cs typeface="Times New Roman" pitchFamily="18" charset="0"/>
                <a:sym typeface="Symbol" pitchFamily="18" charset="2"/>
              </a:rPr>
              <a:t>                    </a:t>
            </a:r>
            <a:r>
              <a:rPr lang="en-US" altLang="zh-CN" sz="2000" dirty="0" err="1">
                <a:solidFill>
                  <a:srgbClr val="333399"/>
                </a:solidFill>
                <a:ea typeface="华文行楷" pitchFamily="2" charset="-122"/>
                <a:cs typeface="Times New Roman" pitchFamily="18" charset="0"/>
                <a:sym typeface="Symbol" pitchFamily="18" charset="2"/>
              </a:rPr>
              <a:t>val</a:t>
            </a:r>
            <a:r>
              <a:rPr lang="en-US" altLang="zh-CN" sz="2000" dirty="0">
                <a:solidFill>
                  <a:srgbClr val="333399"/>
                </a:solidFill>
                <a:ea typeface="华文行楷" pitchFamily="2" charset="-122"/>
                <a:cs typeface="Times New Roman" pitchFamily="18" charset="0"/>
                <a:sym typeface="Symbol" pitchFamily="18" charset="2"/>
              </a:rPr>
              <a:t> </a:t>
            </a:r>
            <a:r>
              <a:rPr lang="en-US" altLang="zh-CN" sz="2000" i="0" dirty="0">
                <a:solidFill>
                  <a:srgbClr val="333399"/>
                </a:solidFill>
                <a:ea typeface="华文行楷" pitchFamily="2" charset="-122"/>
                <a:cs typeface="Times New Roman" pitchFamily="18" charset="0"/>
                <a:sym typeface="Symbol" pitchFamily="18" charset="2"/>
              </a:rPr>
              <a:t>[</a:t>
            </a:r>
            <a:r>
              <a:rPr lang="en-US" altLang="zh-CN" sz="2000" dirty="0">
                <a:solidFill>
                  <a:srgbClr val="333399"/>
                </a:solidFill>
                <a:ea typeface="华文行楷" pitchFamily="2" charset="-122"/>
                <a:cs typeface="Times New Roman" pitchFamily="18" charset="0"/>
                <a:sym typeface="Symbol" pitchFamily="18" charset="2"/>
              </a:rPr>
              <a:t>top</a:t>
            </a:r>
            <a:r>
              <a:rPr lang="en-US" altLang="zh-CN" sz="2000" i="0" dirty="0">
                <a:solidFill>
                  <a:srgbClr val="333399"/>
                </a:solidFill>
                <a:ea typeface="华文行楷" pitchFamily="2" charset="-122"/>
                <a:cs typeface="Times New Roman" pitchFamily="18" charset="0"/>
                <a:sym typeface="Symbol" pitchFamily="18" charset="2"/>
              </a:rPr>
              <a:t>] := </a:t>
            </a:r>
            <a:r>
              <a:rPr lang="en-US" altLang="zh-CN" sz="2000" dirty="0">
                <a:solidFill>
                  <a:srgbClr val="333399"/>
                </a:solidFill>
                <a:ea typeface="华文行楷" pitchFamily="2" charset="-122"/>
                <a:cs typeface="Times New Roman" pitchFamily="18" charset="0"/>
                <a:sym typeface="Symbol" pitchFamily="18" charset="2"/>
              </a:rPr>
              <a:t>integer</a:t>
            </a:r>
          </a:p>
          <a:p>
            <a:pPr algn="l">
              <a:buClrTx/>
            </a:pPr>
            <a:r>
              <a:rPr lang="en-US" altLang="zh-CN" sz="2000" dirty="0">
                <a:solidFill>
                  <a:srgbClr val="333399"/>
                </a:solidFill>
                <a:cs typeface="Times New Roman" pitchFamily="18" charset="0"/>
                <a:sym typeface="Symbol" pitchFamily="18" charset="2"/>
              </a:rPr>
              <a:t>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u="sng" dirty="0">
                <a:solidFill>
                  <a:srgbClr val="333399"/>
                </a:solidFill>
                <a:cs typeface="Times New Roman" pitchFamily="18" charset="0"/>
                <a:sym typeface="Symbol" pitchFamily="18" charset="2"/>
              </a:rPr>
              <a:t>real</a:t>
            </a:r>
            <a:r>
              <a:rPr lang="en-US" altLang="zh-CN" sz="2000" dirty="0">
                <a:solidFill>
                  <a:srgbClr val="333399"/>
                </a:solidFill>
                <a:cs typeface="Times New Roman" pitchFamily="18" charset="0"/>
                <a:sym typeface="Symbol" pitchFamily="18" charset="2"/>
              </a:rPr>
              <a:t>                  </a:t>
            </a:r>
            <a:r>
              <a:rPr lang="en-US" altLang="zh-CN" sz="2000" dirty="0" err="1">
                <a:solidFill>
                  <a:srgbClr val="333399"/>
                </a:solidFill>
                <a:ea typeface="华文行楷" pitchFamily="2" charset="-122"/>
                <a:sym typeface="Symbol" pitchFamily="18" charset="2"/>
              </a:rPr>
              <a:t>val</a:t>
            </a:r>
            <a:r>
              <a:rPr lang="en-US" altLang="zh-CN" sz="2000" dirty="0">
                <a:solidFill>
                  <a:srgbClr val="333399"/>
                </a:solidFill>
                <a:ea typeface="华文行楷" pitchFamily="2" charset="-122"/>
                <a:sym typeface="Symbol" pitchFamily="18" charset="2"/>
              </a:rPr>
              <a:t>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top</a:t>
            </a:r>
            <a:r>
              <a:rPr lang="en-US" altLang="zh-CN" sz="2000" i="0" dirty="0">
                <a:solidFill>
                  <a:srgbClr val="333399"/>
                </a:solidFill>
                <a:ea typeface="华文行楷" pitchFamily="2" charset="-122"/>
                <a:sym typeface="Symbol" pitchFamily="18" charset="2"/>
              </a:rPr>
              <a:t>] := </a:t>
            </a:r>
            <a:r>
              <a:rPr lang="en-US" altLang="zh-CN" sz="2000" dirty="0">
                <a:solidFill>
                  <a:srgbClr val="333399"/>
                </a:solidFill>
                <a:ea typeface="华文行楷" pitchFamily="2" charset="-122"/>
                <a:sym typeface="Symbol" pitchFamily="18" charset="2"/>
              </a:rPr>
              <a:t>real</a:t>
            </a:r>
            <a:endParaRPr lang="en-US" altLang="zh-CN" sz="2000" u="sng" dirty="0">
              <a:solidFill>
                <a:srgbClr val="333399"/>
              </a:solidFill>
              <a:ea typeface="华文行楷" pitchFamily="2" charset="-122"/>
              <a:sym typeface="Symbol" pitchFamily="18" charset="2"/>
            </a:endParaRPr>
          </a:p>
          <a:p>
            <a:pPr algn="l">
              <a:buClrTx/>
            </a:pPr>
            <a:r>
              <a:rPr lang="en-US" altLang="zh-CN" sz="2000" dirty="0">
                <a:solidFill>
                  <a:srgbClr val="333399"/>
                </a:solidFill>
                <a:sym typeface="Symbol" pitchFamily="18" charset="2"/>
              </a:rPr>
              <a:t>L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 L </a:t>
            </a:r>
            <a:r>
              <a:rPr lang="en-US" altLang="zh-CN" sz="2000" b="1" i="0" dirty="0">
                <a:solidFill>
                  <a:srgbClr val="333399"/>
                </a:solidFill>
                <a:sym typeface="Symbol" pitchFamily="18" charset="2"/>
              </a:rPr>
              <a:t>,</a:t>
            </a:r>
            <a:r>
              <a:rPr lang="en-US" altLang="zh-CN" sz="2000" dirty="0">
                <a:solidFill>
                  <a:srgbClr val="333399"/>
                </a:solidFill>
                <a:sym typeface="Symbol" pitchFamily="18" charset="2"/>
              </a:rPr>
              <a:t> v                 </a:t>
            </a:r>
            <a:r>
              <a:rPr lang="en-US" altLang="zh-CN" sz="2000" dirty="0" err="1">
                <a:solidFill>
                  <a:srgbClr val="333399"/>
                </a:solidFill>
                <a:sym typeface="Symbol" pitchFamily="18" charset="2"/>
              </a:rPr>
              <a:t>addtype</a:t>
            </a:r>
            <a:r>
              <a:rPr lang="en-US" altLang="zh-CN" sz="2000" dirty="0">
                <a:solidFill>
                  <a:srgbClr val="333399"/>
                </a:solidFill>
                <a:sym typeface="Symbol" pitchFamily="18" charset="2"/>
              </a:rPr>
              <a:t>(</a:t>
            </a:r>
            <a:r>
              <a:rPr lang="en-US" altLang="zh-CN" sz="2000" dirty="0" err="1">
                <a:solidFill>
                  <a:srgbClr val="333399"/>
                </a:solidFill>
                <a:ea typeface="华文行楷" pitchFamily="2" charset="-122"/>
                <a:sym typeface="Symbol" pitchFamily="18" charset="2"/>
              </a:rPr>
              <a:t>val</a:t>
            </a:r>
            <a:r>
              <a:rPr lang="en-US" altLang="zh-CN" sz="2000" dirty="0">
                <a:solidFill>
                  <a:srgbClr val="333399"/>
                </a:solidFill>
                <a:ea typeface="华文行楷" pitchFamily="2" charset="-122"/>
                <a:sym typeface="Symbol" pitchFamily="18" charset="2"/>
              </a:rPr>
              <a:t>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top</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sym typeface="Symbol" pitchFamily="18" charset="2"/>
              </a:rPr>
              <a:t> .entry</a:t>
            </a:r>
            <a:r>
              <a:rPr lang="en-US" altLang="zh-CN" sz="2000" i="0" dirty="0">
                <a:solidFill>
                  <a:srgbClr val="333399"/>
                </a:solidFill>
                <a:ea typeface="华文行楷" pitchFamily="2" charset="-122"/>
                <a:sym typeface="Symbol" pitchFamily="18" charset="2"/>
              </a:rPr>
              <a:t> </a:t>
            </a:r>
            <a:r>
              <a:rPr lang="en-US" altLang="zh-CN" sz="2000" dirty="0">
                <a:solidFill>
                  <a:srgbClr val="333399"/>
                </a:solidFill>
                <a:sym typeface="Symbol" pitchFamily="18" charset="2"/>
              </a:rPr>
              <a:t>, </a:t>
            </a:r>
            <a:r>
              <a:rPr lang="en-US" altLang="zh-CN" sz="2000" dirty="0" err="1">
                <a:solidFill>
                  <a:srgbClr val="333399"/>
                </a:solidFill>
                <a:ea typeface="华文行楷" pitchFamily="2" charset="-122"/>
                <a:sym typeface="Symbol" pitchFamily="18" charset="2"/>
              </a:rPr>
              <a:t>val</a:t>
            </a:r>
            <a:r>
              <a:rPr lang="en-US" altLang="zh-CN" sz="2000" dirty="0">
                <a:solidFill>
                  <a:srgbClr val="333399"/>
                </a:solidFill>
                <a:ea typeface="华文行楷" pitchFamily="2" charset="-122"/>
                <a:sym typeface="Symbol" pitchFamily="18" charset="2"/>
              </a:rPr>
              <a:t>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top-3</a:t>
            </a:r>
            <a:r>
              <a:rPr lang="en-US" altLang="zh-CN" sz="2000" i="0" dirty="0">
                <a:solidFill>
                  <a:srgbClr val="333399"/>
                </a:solidFill>
                <a:ea typeface="华文行楷" pitchFamily="2" charset="-122"/>
                <a:sym typeface="Symbol" pitchFamily="18" charset="2"/>
              </a:rPr>
              <a:t>] </a:t>
            </a:r>
            <a:r>
              <a:rPr lang="en-US" altLang="zh-CN" sz="2000" dirty="0">
                <a:solidFill>
                  <a:srgbClr val="333399"/>
                </a:solidFill>
                <a:sym typeface="Symbol" pitchFamily="18" charset="2"/>
              </a:rPr>
              <a:t>)</a:t>
            </a:r>
          </a:p>
          <a:p>
            <a:pPr algn="l">
              <a:buClrTx/>
            </a:pPr>
            <a:r>
              <a:rPr lang="en-US" altLang="zh-CN" sz="2000" dirty="0">
                <a:solidFill>
                  <a:srgbClr val="333399"/>
                </a:solidFill>
                <a:sym typeface="Symbol" pitchFamily="18" charset="2"/>
              </a:rPr>
              <a:t>L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v                      </a:t>
            </a:r>
            <a:r>
              <a:rPr lang="en-US" altLang="zh-CN" sz="2000" dirty="0" err="1">
                <a:solidFill>
                  <a:srgbClr val="333399"/>
                </a:solidFill>
                <a:sym typeface="Symbol" pitchFamily="18" charset="2"/>
              </a:rPr>
              <a:t>addtype</a:t>
            </a:r>
            <a:r>
              <a:rPr lang="en-US" altLang="zh-CN" sz="2000" dirty="0">
                <a:solidFill>
                  <a:srgbClr val="333399"/>
                </a:solidFill>
                <a:sym typeface="Symbol" pitchFamily="18" charset="2"/>
              </a:rPr>
              <a:t>(</a:t>
            </a:r>
            <a:r>
              <a:rPr lang="en-US" altLang="zh-CN" sz="2000" dirty="0" err="1">
                <a:solidFill>
                  <a:srgbClr val="333399"/>
                </a:solidFill>
                <a:ea typeface="华文行楷" pitchFamily="2" charset="-122"/>
                <a:sym typeface="Symbol" pitchFamily="18" charset="2"/>
              </a:rPr>
              <a:t>val</a:t>
            </a:r>
            <a:r>
              <a:rPr lang="en-US" altLang="zh-CN" sz="2000" dirty="0">
                <a:solidFill>
                  <a:srgbClr val="333399"/>
                </a:solidFill>
                <a:ea typeface="华文行楷" pitchFamily="2" charset="-122"/>
                <a:sym typeface="Symbol" pitchFamily="18" charset="2"/>
              </a:rPr>
              <a:t>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top</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sym typeface="Symbol" pitchFamily="18" charset="2"/>
              </a:rPr>
              <a:t> .entry</a:t>
            </a:r>
            <a:r>
              <a:rPr lang="en-US" altLang="zh-CN" sz="2000" i="0" dirty="0">
                <a:solidFill>
                  <a:srgbClr val="333399"/>
                </a:solidFill>
                <a:ea typeface="华文行楷" pitchFamily="2" charset="-122"/>
                <a:sym typeface="Symbol" pitchFamily="18" charset="2"/>
              </a:rPr>
              <a:t> </a:t>
            </a:r>
            <a:r>
              <a:rPr lang="en-US" altLang="zh-CN" sz="2000" dirty="0">
                <a:solidFill>
                  <a:srgbClr val="333399"/>
                </a:solidFill>
                <a:sym typeface="Symbol" pitchFamily="18" charset="2"/>
              </a:rPr>
              <a:t>, </a:t>
            </a:r>
            <a:r>
              <a:rPr lang="en-US" altLang="zh-CN" sz="2000" dirty="0" err="1">
                <a:solidFill>
                  <a:srgbClr val="333399"/>
                </a:solidFill>
                <a:ea typeface="华文行楷" pitchFamily="2" charset="-122"/>
                <a:sym typeface="Symbol" pitchFamily="18" charset="2"/>
              </a:rPr>
              <a:t>val</a:t>
            </a:r>
            <a:r>
              <a:rPr lang="en-US" altLang="zh-CN" sz="2000" dirty="0">
                <a:solidFill>
                  <a:srgbClr val="333399"/>
                </a:solidFill>
                <a:ea typeface="华文行楷" pitchFamily="2" charset="-122"/>
                <a:sym typeface="Symbol" pitchFamily="18" charset="2"/>
              </a:rPr>
              <a:t>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top-1</a:t>
            </a:r>
            <a:r>
              <a:rPr lang="en-US" altLang="zh-CN" sz="2000" i="0" dirty="0">
                <a:solidFill>
                  <a:srgbClr val="333399"/>
                </a:solidFill>
                <a:ea typeface="华文行楷" pitchFamily="2" charset="-122"/>
                <a:sym typeface="Symbol" pitchFamily="18" charset="2"/>
              </a:rPr>
              <a:t>] </a:t>
            </a:r>
            <a:r>
              <a:rPr lang="en-US" altLang="zh-CN" sz="2000" dirty="0">
                <a:solidFill>
                  <a:srgbClr val="333399"/>
                </a:solidFill>
                <a:sym typeface="Symbol" pitchFamily="18" charset="2"/>
              </a:rPr>
              <a:t>)</a:t>
            </a:r>
          </a:p>
          <a:p>
            <a:pPr algn="l">
              <a:buClrTx/>
            </a:pPr>
            <a:endParaRPr lang="en-US" altLang="zh-CN" sz="10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
        <p:nvSpPr>
          <p:cNvPr id="592909" name="Text Box 13"/>
          <p:cNvSpPr txBox="1">
            <a:spLocks noChangeArrowheads="1"/>
          </p:cNvSpPr>
          <p:nvPr/>
        </p:nvSpPr>
        <p:spPr bwMode="auto">
          <a:xfrm>
            <a:off x="1600200" y="3645024"/>
            <a:ext cx="7239000" cy="457200"/>
          </a:xfrm>
          <a:prstGeom prst="rect">
            <a:avLst/>
          </a:prstGeom>
          <a:noFill/>
          <a:ln w="9525">
            <a:noFill/>
            <a:miter lim="800000"/>
            <a:headEnd/>
            <a:tailEnd/>
          </a:ln>
        </p:spPr>
        <p:txBody>
          <a:bodyPr>
            <a:spAutoFit/>
          </a:bodyPr>
          <a:lstStyle/>
          <a:p>
            <a:pPr algn="l">
              <a:buClrTx/>
            </a:pPr>
            <a:r>
              <a:rPr kumimoji="0" lang="zh-CN" altLang="en-US" b="1" i="0" dirty="0">
                <a:sym typeface="Symbol" pitchFamily="18" charset="2"/>
              </a:rPr>
              <a:t>产生式             依产生式归约时语义计算的代码片断</a:t>
            </a:r>
            <a:endParaRPr kumimoji="0" lang="zh-CN" altLang="en-US" sz="2000" b="1" i="0" dirty="0">
              <a:solidFill>
                <a:srgbClr val="333399"/>
              </a:solidFill>
              <a:cs typeface="Times New Roman" pitchFamily="18" charset="0"/>
              <a:sym typeface="Symbol" pitchFamily="18" charset="2"/>
            </a:endParaRPr>
          </a:p>
        </p:txBody>
      </p:sp>
      <p:sp>
        <p:nvSpPr>
          <p:cNvPr id="58374"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8375"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8376"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8377"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8378" name="Rectangle 14"/>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2898"/>
                                        </p:tgtEl>
                                        <p:attrNameLst>
                                          <p:attrName>style.visibility</p:attrName>
                                        </p:attrNameLst>
                                      </p:cBhvr>
                                      <p:to>
                                        <p:strVal val="visible"/>
                                      </p:to>
                                    </p:set>
                                    <p:animEffect transition="in" filter="dissolve">
                                      <p:cBhvr>
                                        <p:cTn id="7" dur="500"/>
                                        <p:tgtEl>
                                          <p:spTgt spid="59289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2909"/>
                                        </p:tgtEl>
                                        <p:attrNameLst>
                                          <p:attrName>style.visibility</p:attrName>
                                        </p:attrNameLst>
                                      </p:cBhvr>
                                      <p:to>
                                        <p:strVal val="visible"/>
                                      </p:to>
                                    </p:set>
                                    <p:animEffect transition="in" filter="dissolve">
                                      <p:cBhvr>
                                        <p:cTn id="12" dur="500"/>
                                        <p:tgtEl>
                                          <p:spTgt spid="59290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92908"/>
                                        </p:tgtEl>
                                        <p:attrNameLst>
                                          <p:attrName>style.visibility</p:attrName>
                                        </p:attrNameLst>
                                      </p:cBhvr>
                                      <p:to>
                                        <p:strVal val="visible"/>
                                      </p:to>
                                    </p:set>
                                    <p:animEffect transition="in" filter="dissolve">
                                      <p:cBhvr>
                                        <p:cTn id="17" dur="500"/>
                                        <p:tgtEl>
                                          <p:spTgt spid="592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8" grpId="0" autoUpdateAnimBg="0"/>
      <p:bldP spid="592908" grpId="0" autoUpdateAnimBg="0"/>
      <p:bldP spid="592909"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3"/>
          <p:cNvSpPr txBox="1">
            <a:spLocks noChangeArrowheads="1"/>
          </p:cNvSpPr>
          <p:nvPr/>
        </p:nvSpPr>
        <p:spPr bwMode="auto">
          <a:xfrm>
            <a:off x="685800" y="1219200"/>
            <a:ext cx="8223250" cy="3108543"/>
          </a:xfrm>
          <a:prstGeom prst="rect">
            <a:avLst/>
          </a:prstGeom>
          <a:noFill/>
          <a:ln w="9525">
            <a:noFill/>
            <a:miter lim="800000"/>
            <a:headEnd/>
            <a:tailEnd/>
          </a:ln>
        </p:spPr>
        <p:txBody>
          <a:bodyPr>
            <a:spAutoFit/>
          </a:bodyPr>
          <a:lstStyle/>
          <a:p>
            <a:pPr marL="514350" indent="-514350" algn="l">
              <a:buClrTx/>
              <a:buFont typeface="+mj-lt"/>
              <a:buAutoNum type="arabicPeriod" startAt="2"/>
            </a:pPr>
            <a:r>
              <a:rPr lang="zh-CN" altLang="en-US" sz="2800" b="1" i="0" dirty="0"/>
              <a:t> </a:t>
            </a:r>
            <a:r>
              <a:rPr lang="zh-CN" altLang="en-US" b="1" i="0" dirty="0"/>
              <a:t>继承属性的模拟求值</a:t>
            </a:r>
          </a:p>
          <a:p>
            <a:pPr lvl="1" algn="l">
              <a:buClrTx/>
              <a:buFont typeface="Symbol" pitchFamily="18" charset="2"/>
              <a:buNone/>
            </a:pPr>
            <a:endParaRPr lang="zh-CN" altLang="en-US" sz="1000" b="1" i="0" dirty="0">
              <a:latin typeface="Times New Roman" pitchFamily="18" charset="0"/>
            </a:endParaRPr>
          </a:p>
          <a:p>
            <a:pPr lvl="2" algn="l">
              <a:buClrTx/>
              <a:buFontTx/>
              <a:buChar char="•"/>
            </a:pPr>
            <a:r>
              <a:rPr lang="zh-CN" altLang="en-US" b="1" i="0" dirty="0"/>
              <a:t> </a:t>
            </a:r>
            <a:r>
              <a:rPr lang="zh-CN" altLang="en-US" b="1" i="0" dirty="0">
                <a:solidFill>
                  <a:srgbClr val="333399"/>
                </a:solidFill>
              </a:rPr>
              <a:t> 从上面的讨论可知，分析栈中</a:t>
            </a:r>
            <a:r>
              <a:rPr lang="zh-CN" altLang="en-US" b="1" i="0" u="sng" dirty="0">
                <a:solidFill>
                  <a:srgbClr val="FF0000"/>
                </a:solidFill>
              </a:rPr>
              <a:t>继承属性的访问是通</a:t>
            </a:r>
          </a:p>
          <a:p>
            <a:pPr lvl="2" algn="l">
              <a:buClrTx/>
              <a:buFontTx/>
              <a:buNone/>
            </a:pPr>
            <a:r>
              <a:rPr lang="zh-CN" altLang="en-US" b="1" i="0" u="sng" dirty="0">
                <a:solidFill>
                  <a:srgbClr val="FF0000"/>
                </a:solidFill>
              </a:rPr>
              <a:t>   过栈中已有文法符号的综合属性值间接进行</a:t>
            </a:r>
            <a:r>
              <a:rPr lang="zh-CN" altLang="en-US" b="1" i="0" dirty="0">
                <a:solidFill>
                  <a:srgbClr val="333399"/>
                </a:solidFill>
              </a:rPr>
              <a:t>的，因</a:t>
            </a:r>
          </a:p>
          <a:p>
            <a:pPr lvl="2" algn="l">
              <a:buClrTx/>
              <a:buFontTx/>
              <a:buNone/>
            </a:pPr>
            <a:r>
              <a:rPr lang="zh-CN" altLang="en-US" b="1" i="0" dirty="0">
                <a:solidFill>
                  <a:srgbClr val="333399"/>
                </a:solidFill>
              </a:rPr>
              <a:t>   此设计翻译模式时需要做到的一点就是要保证继承</a:t>
            </a:r>
          </a:p>
          <a:p>
            <a:pPr lvl="2" algn="l">
              <a:buClrTx/>
              <a:buFontTx/>
              <a:buNone/>
            </a:pPr>
            <a:r>
              <a:rPr lang="zh-CN" altLang="en-US" b="1" i="0" dirty="0">
                <a:solidFill>
                  <a:srgbClr val="333399"/>
                </a:solidFill>
              </a:rPr>
              <a:t>   属性总可以通过某个文法符号的综合属性体现出来</a:t>
            </a:r>
          </a:p>
          <a:p>
            <a:pPr lvl="2" algn="l">
              <a:buClrTx/>
              <a:buFontTx/>
              <a:buNone/>
            </a:pPr>
            <a:endParaRPr lang="zh-CN" altLang="en-US" sz="1000" b="1" i="0" dirty="0">
              <a:solidFill>
                <a:srgbClr val="333399"/>
              </a:solidFill>
            </a:endParaRPr>
          </a:p>
          <a:p>
            <a:pPr lvl="2" algn="l">
              <a:buClrTx/>
              <a:buFontTx/>
              <a:buChar char="•"/>
            </a:pPr>
            <a:r>
              <a:rPr lang="zh-CN" altLang="en-US" b="1" i="0" dirty="0"/>
              <a:t>  </a:t>
            </a:r>
            <a:r>
              <a:rPr lang="zh-CN" altLang="en-US" b="1" i="0" dirty="0">
                <a:solidFill>
                  <a:srgbClr val="333399"/>
                </a:solidFill>
              </a:rPr>
              <a:t>必要时，通过</a:t>
            </a:r>
            <a:r>
              <a:rPr lang="zh-CN" altLang="en-US" b="1" i="0" dirty="0"/>
              <a:t>增加新的文法符号以及相应的复写规</a:t>
            </a:r>
          </a:p>
          <a:p>
            <a:pPr lvl="2" algn="l">
              <a:buClrTx/>
              <a:buFontTx/>
              <a:buNone/>
            </a:pPr>
            <a:r>
              <a:rPr lang="zh-CN" altLang="en-US" b="1" i="0" dirty="0"/>
              <a:t>   则</a:t>
            </a:r>
            <a:r>
              <a:rPr lang="zh-CN" altLang="en-US" b="1" i="0" dirty="0">
                <a:solidFill>
                  <a:srgbClr val="333399"/>
                </a:solidFill>
              </a:rPr>
              <a:t>常常可以达到上述目的</a:t>
            </a:r>
            <a:endParaRPr lang="zh-CN" altLang="en-US" b="1" dirty="0">
              <a:solidFill>
                <a:srgbClr val="333399"/>
              </a:solidFill>
            </a:endParaRPr>
          </a:p>
        </p:txBody>
      </p:sp>
      <p:sp>
        <p:nvSpPr>
          <p:cNvPr id="59395"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9396"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9397"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9398"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9399" name="Rectangle 8"/>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3"/>
          <p:cNvSpPr txBox="1">
            <a:spLocks noChangeArrowheads="1"/>
          </p:cNvSpPr>
          <p:nvPr/>
        </p:nvSpPr>
        <p:spPr bwMode="auto">
          <a:xfrm>
            <a:off x="304800" y="990600"/>
            <a:ext cx="8659688" cy="4955203"/>
          </a:xfrm>
          <a:prstGeom prst="rect">
            <a:avLst/>
          </a:prstGeom>
          <a:noFill/>
          <a:ln w="9525">
            <a:noFill/>
            <a:miter lim="800000"/>
            <a:headEnd/>
            <a:tailEnd/>
          </a:ln>
        </p:spPr>
        <p:txBody>
          <a:bodyPr wrap="square">
            <a:spAutoFit/>
          </a:bodyPr>
          <a:lstStyle/>
          <a:p>
            <a:pPr algn="l">
              <a:buClrTx/>
            </a:pPr>
            <a:endParaRPr lang="zh-CN" altLang="en-US" sz="1000" b="1" i="0" dirty="0">
              <a:latin typeface="楷体_GB2312" pitchFamily="49" charset="-122"/>
            </a:endParaRPr>
          </a:p>
          <a:p>
            <a:pPr lvl="1" algn="l">
              <a:buClrTx/>
              <a:buFont typeface="Symbol" pitchFamily="18" charset="2"/>
              <a:buChar char="-"/>
            </a:pPr>
            <a:r>
              <a:rPr lang="zh-CN" altLang="en-US" sz="2800" b="1" i="0" dirty="0"/>
              <a:t>  </a:t>
            </a:r>
            <a:r>
              <a:rPr lang="zh-CN" altLang="en-US" b="1" i="0" dirty="0">
                <a:solidFill>
                  <a:srgbClr val="333399"/>
                </a:solidFill>
              </a:rPr>
              <a:t>继承属性的模拟求值</a:t>
            </a:r>
            <a:r>
              <a:rPr lang="zh-CN" altLang="en-US" b="1" i="0" dirty="0"/>
              <a:t>举例</a:t>
            </a:r>
          </a:p>
          <a:p>
            <a:pPr lvl="1" algn="l">
              <a:buClrTx/>
              <a:buFont typeface="Symbol" pitchFamily="18" charset="2"/>
              <a:buNone/>
            </a:pPr>
            <a:endParaRPr lang="zh-CN" altLang="en-US" sz="1000" b="1" i="0" dirty="0"/>
          </a:p>
          <a:p>
            <a:pPr lvl="1" algn="l">
              <a:buClrTx/>
              <a:buFont typeface="Symbol" pitchFamily="18" charset="2"/>
              <a:buNone/>
            </a:pPr>
            <a:r>
              <a:rPr lang="zh-CN" altLang="en-US" b="1" i="0" dirty="0">
                <a:solidFill>
                  <a:srgbClr val="333399"/>
                </a:solidFill>
                <a:latin typeface="Times New Roman" pitchFamily="18" charset="0"/>
              </a:rPr>
              <a:t>     访问的</a:t>
            </a:r>
            <a:r>
              <a:rPr lang="zh-CN" altLang="en-US" b="1" i="0" dirty="0">
                <a:solidFill>
                  <a:srgbClr val="FF0000"/>
                </a:solidFill>
                <a:latin typeface="Times New Roman" pitchFamily="18" charset="0"/>
              </a:rPr>
              <a:t>一致性问题</a:t>
            </a:r>
            <a:r>
              <a:rPr lang="zh-CN" altLang="en-US" b="1" i="0" dirty="0">
                <a:solidFill>
                  <a:srgbClr val="333399"/>
                </a:solidFill>
                <a:latin typeface="Times New Roman" pitchFamily="18" charset="0"/>
              </a:rPr>
              <a:t>：</a:t>
            </a:r>
          </a:p>
          <a:p>
            <a:pPr lvl="2" algn="l">
              <a:buClrTx/>
              <a:buFontTx/>
              <a:buNone/>
            </a:pPr>
            <a:endParaRPr lang="zh-CN" altLang="en-US" sz="1000" b="1" i="0" dirty="0">
              <a:solidFill>
                <a:srgbClr val="333399"/>
              </a:solidFill>
            </a:endParaRPr>
          </a:p>
          <a:p>
            <a:pPr lvl="2" algn="just">
              <a:buClrTx/>
              <a:buFontTx/>
              <a:buNone/>
            </a:pPr>
            <a:r>
              <a:rPr lang="zh-CN" altLang="en-US" sz="2000" b="1" i="0" dirty="0">
                <a:solidFill>
                  <a:srgbClr val="333399"/>
                </a:solidFill>
              </a:rPr>
              <a:t>                </a:t>
            </a:r>
            <a:r>
              <a:rPr lang="en-US" altLang="zh-CN" sz="2000" i="0" dirty="0"/>
              <a:t>S </a:t>
            </a:r>
            <a:r>
              <a:rPr lang="en-US" altLang="zh-CN" sz="2000" i="0" dirty="0">
                <a:sym typeface="Symbol" pitchFamily="18" charset="2"/>
              </a:rPr>
              <a:t></a:t>
            </a:r>
            <a:r>
              <a:rPr lang="en-US" altLang="zh-CN" sz="2000" i="0" dirty="0"/>
              <a:t> </a:t>
            </a:r>
            <a:r>
              <a:rPr lang="en-US" altLang="zh-CN" sz="2000" dirty="0"/>
              <a:t>a </a:t>
            </a:r>
            <a:r>
              <a:rPr lang="en-US" altLang="zh-CN" sz="2000" i="0" dirty="0" err="1">
                <a:solidFill>
                  <a:srgbClr val="333399"/>
                </a:solidFill>
              </a:rPr>
              <a:t>A</a:t>
            </a:r>
            <a:r>
              <a:rPr lang="en-US" altLang="zh-CN" sz="2000" i="0" dirty="0"/>
              <a:t> {</a:t>
            </a:r>
            <a:r>
              <a:rPr lang="en-US" altLang="zh-CN" sz="2000" i="0" dirty="0" err="1"/>
              <a:t>C.i</a:t>
            </a:r>
            <a:r>
              <a:rPr lang="en-US" altLang="zh-CN" sz="2000" i="0" dirty="0"/>
              <a:t> := </a:t>
            </a:r>
            <a:r>
              <a:rPr lang="en-US" altLang="zh-CN" sz="2000" i="0" dirty="0">
                <a:solidFill>
                  <a:srgbClr val="333399"/>
                </a:solidFill>
              </a:rPr>
              <a:t>A.s</a:t>
            </a:r>
            <a:r>
              <a:rPr lang="en-US" altLang="zh-CN" sz="2000" i="0" dirty="0"/>
              <a:t>} C </a:t>
            </a:r>
            <a:r>
              <a:rPr lang="en-US" altLang="zh-CN" b="1" i="0" dirty="0">
                <a:sym typeface="Symbol" pitchFamily="18" charset="2"/>
              </a:rPr>
              <a:t></a:t>
            </a:r>
            <a:r>
              <a:rPr lang="en-US" altLang="zh-CN" sz="2000" i="0" dirty="0"/>
              <a:t> </a:t>
            </a:r>
            <a:r>
              <a:rPr lang="en-US" altLang="zh-CN" sz="2000" dirty="0"/>
              <a:t>b </a:t>
            </a:r>
            <a:r>
              <a:rPr lang="en-US" altLang="zh-CN" sz="2000" i="0" dirty="0">
                <a:solidFill>
                  <a:srgbClr val="333399"/>
                </a:solidFill>
              </a:rPr>
              <a:t>A</a:t>
            </a:r>
            <a:r>
              <a:rPr lang="en-US" altLang="zh-CN" sz="2000" i="0" dirty="0"/>
              <a:t> B {</a:t>
            </a:r>
            <a:r>
              <a:rPr lang="en-US" altLang="zh-CN" sz="2000" i="0" dirty="0" err="1"/>
              <a:t>C.i</a:t>
            </a:r>
            <a:r>
              <a:rPr lang="en-US" altLang="zh-CN" sz="2000" i="0" dirty="0"/>
              <a:t> := </a:t>
            </a:r>
            <a:r>
              <a:rPr lang="en-US" altLang="zh-CN" sz="2000" i="0" dirty="0">
                <a:solidFill>
                  <a:srgbClr val="333399"/>
                </a:solidFill>
              </a:rPr>
              <a:t>A.s</a:t>
            </a:r>
            <a:r>
              <a:rPr lang="en-US" altLang="zh-CN" sz="2000" i="0" dirty="0"/>
              <a:t>} C  </a:t>
            </a:r>
            <a:endParaRPr lang="en-US" altLang="zh-CN" sz="2000" i="0" dirty="0">
              <a:ea typeface="宋体" pitchFamily="2" charset="-122"/>
              <a:cs typeface="Times New Roman" pitchFamily="18" charset="0"/>
            </a:endParaRPr>
          </a:p>
          <a:p>
            <a:pPr lvl="2" algn="just">
              <a:buClrTx/>
              <a:buFontTx/>
              <a:buNone/>
            </a:pPr>
            <a:r>
              <a:rPr lang="en-US" altLang="zh-CN" sz="2000" i="0" dirty="0"/>
              <a:t>                C </a:t>
            </a:r>
            <a:r>
              <a:rPr lang="en-US" altLang="zh-CN" sz="2000" i="0" dirty="0">
                <a:sym typeface="Symbol" pitchFamily="18" charset="2"/>
              </a:rPr>
              <a:t></a:t>
            </a:r>
            <a:r>
              <a:rPr lang="en-US" altLang="zh-CN" sz="2000" i="0" dirty="0"/>
              <a:t> </a:t>
            </a:r>
            <a:r>
              <a:rPr lang="en-US" altLang="zh-CN" sz="2000" dirty="0"/>
              <a:t>c </a:t>
            </a:r>
            <a:r>
              <a:rPr lang="en-US" altLang="zh-CN" sz="2000" i="0" dirty="0"/>
              <a:t>{C.s := g(</a:t>
            </a:r>
            <a:r>
              <a:rPr lang="en-US" altLang="zh-CN" sz="2000" i="0" dirty="0" err="1"/>
              <a:t>C.i</a:t>
            </a:r>
            <a:r>
              <a:rPr lang="en-US" altLang="zh-CN" sz="2000" i="0" dirty="0"/>
              <a:t>)}</a:t>
            </a:r>
            <a:endParaRPr lang="en-US" altLang="zh-CN" sz="2000" i="0" dirty="0">
              <a:ea typeface="宋体" pitchFamily="2" charset="-122"/>
            </a:endParaRPr>
          </a:p>
          <a:p>
            <a:pPr lvl="2" algn="l">
              <a:buClrTx/>
              <a:buFontTx/>
              <a:buNone/>
            </a:pPr>
            <a:endParaRPr lang="en-US" altLang="zh-CN" sz="1000" i="0" dirty="0"/>
          </a:p>
          <a:p>
            <a:pPr lvl="3" algn="l">
              <a:buClrTx/>
            </a:pPr>
            <a:r>
              <a:rPr lang="zh-CN" altLang="en-US" sz="1800" b="1" i="0" dirty="0">
                <a:solidFill>
                  <a:srgbClr val="333399"/>
                </a:solidFill>
              </a:rPr>
              <a:t>使用复写规则在</a:t>
            </a:r>
            <a:r>
              <a:rPr lang="en-US" altLang="zh-CN" sz="1800" i="0" dirty="0">
                <a:solidFill>
                  <a:srgbClr val="333399"/>
                </a:solidFill>
              </a:rPr>
              <a:t>C </a:t>
            </a:r>
            <a:r>
              <a:rPr lang="en-US" altLang="zh-CN" sz="1800" i="0" dirty="0">
                <a:solidFill>
                  <a:srgbClr val="333399"/>
                </a:solidFill>
                <a:sym typeface="Symbol" pitchFamily="18" charset="2"/>
              </a:rPr>
              <a:t></a:t>
            </a:r>
            <a:r>
              <a:rPr lang="en-US" altLang="zh-CN" sz="1800" i="0" dirty="0">
                <a:solidFill>
                  <a:srgbClr val="333399"/>
                </a:solidFill>
              </a:rPr>
              <a:t> </a:t>
            </a:r>
            <a:r>
              <a:rPr lang="en-US" altLang="zh-CN" sz="1800" dirty="0">
                <a:solidFill>
                  <a:srgbClr val="333399"/>
                </a:solidFill>
              </a:rPr>
              <a:t>c</a:t>
            </a:r>
            <a:r>
              <a:rPr lang="en-US" altLang="zh-CN" sz="1800" b="1" dirty="0">
                <a:solidFill>
                  <a:srgbClr val="333399"/>
                </a:solidFill>
              </a:rPr>
              <a:t> </a:t>
            </a:r>
            <a:r>
              <a:rPr lang="zh-CN" altLang="en-US" sz="1800" b="1" i="0" dirty="0">
                <a:solidFill>
                  <a:srgbClr val="333399"/>
                </a:solidFill>
              </a:rPr>
              <a:t>归约时计算</a:t>
            </a:r>
            <a:r>
              <a:rPr lang="en-US" altLang="zh-CN" sz="1800" i="0" dirty="0" err="1">
                <a:solidFill>
                  <a:srgbClr val="333399"/>
                </a:solidFill>
              </a:rPr>
              <a:t>C.i</a:t>
            </a:r>
            <a:r>
              <a:rPr lang="en-US" altLang="zh-CN" sz="1800" b="1" i="0" dirty="0">
                <a:solidFill>
                  <a:srgbClr val="333399"/>
                </a:solidFill>
              </a:rPr>
              <a:t> </a:t>
            </a:r>
            <a:r>
              <a:rPr lang="zh-CN" altLang="en-US" sz="1800" b="1" i="0" dirty="0">
                <a:solidFill>
                  <a:srgbClr val="333399"/>
                </a:solidFill>
              </a:rPr>
              <a:t>的值，需访问</a:t>
            </a:r>
            <a:r>
              <a:rPr lang="en-US" altLang="zh-CN" sz="1800" i="0" dirty="0">
                <a:solidFill>
                  <a:srgbClr val="333399"/>
                </a:solidFill>
              </a:rPr>
              <a:t>A.s </a:t>
            </a:r>
            <a:r>
              <a:rPr lang="zh-CN" altLang="en-US" sz="1800" b="1" i="0" dirty="0">
                <a:solidFill>
                  <a:srgbClr val="333399"/>
                </a:solidFill>
              </a:rPr>
              <a:t>，而</a:t>
            </a:r>
            <a:r>
              <a:rPr lang="en-US" altLang="zh-CN" sz="1800" i="0" dirty="0">
                <a:solidFill>
                  <a:srgbClr val="333399"/>
                </a:solidFill>
              </a:rPr>
              <a:t>A.s</a:t>
            </a:r>
            <a:r>
              <a:rPr lang="zh-CN" altLang="en-US" sz="1800" b="1" i="0" dirty="0">
                <a:solidFill>
                  <a:srgbClr val="333399"/>
                </a:solidFill>
              </a:rPr>
              <a:t>存在于次栈顶（</a:t>
            </a:r>
            <a:r>
              <a:rPr lang="en-US" altLang="zh-CN" sz="1800" dirty="0">
                <a:solidFill>
                  <a:srgbClr val="333399"/>
                </a:solidFill>
              </a:rPr>
              <a:t>top-1</a:t>
            </a:r>
            <a:r>
              <a:rPr lang="zh-CN" altLang="en-US" sz="1800" b="1" i="0" dirty="0">
                <a:solidFill>
                  <a:srgbClr val="333399"/>
                </a:solidFill>
              </a:rPr>
              <a:t>）或次次栈顶（</a:t>
            </a:r>
            <a:r>
              <a:rPr lang="en-US" altLang="zh-CN" sz="1800" dirty="0">
                <a:solidFill>
                  <a:srgbClr val="333399"/>
                </a:solidFill>
              </a:rPr>
              <a:t>top-2</a:t>
            </a:r>
            <a:r>
              <a:rPr lang="zh-CN" altLang="en-US" sz="1800" b="1" i="0" dirty="0">
                <a:solidFill>
                  <a:srgbClr val="333399"/>
                </a:solidFill>
              </a:rPr>
              <a:t>），带来访问的不一致问题</a:t>
            </a:r>
            <a:r>
              <a:rPr lang="en-US" altLang="zh-CN" sz="1800" b="1" i="0" dirty="0">
                <a:solidFill>
                  <a:srgbClr val="333399"/>
                </a:solidFill>
              </a:rPr>
              <a:t>.</a:t>
            </a:r>
          </a:p>
          <a:p>
            <a:pPr lvl="2" algn="l">
              <a:buClrTx/>
              <a:buFontTx/>
              <a:buNone/>
            </a:pPr>
            <a:endParaRPr lang="en-US" altLang="zh-CN" sz="2000" b="1" i="0" dirty="0">
              <a:solidFill>
                <a:srgbClr val="333399"/>
              </a:solidFill>
            </a:endParaRPr>
          </a:p>
          <a:p>
            <a:pPr lvl="2" algn="l">
              <a:buClrTx/>
              <a:buFontTx/>
              <a:buNone/>
            </a:pPr>
            <a:r>
              <a:rPr lang="zh-CN" altLang="en-US" sz="2000" b="1" i="0" dirty="0">
                <a:solidFill>
                  <a:srgbClr val="333399"/>
                </a:solidFill>
              </a:rPr>
              <a:t>解决办法：引入新的非终结符 </a:t>
            </a:r>
            <a:r>
              <a:rPr lang="en-US" altLang="zh-CN" sz="2000" dirty="0">
                <a:solidFill>
                  <a:srgbClr val="333399"/>
                </a:solidFill>
              </a:rPr>
              <a:t>M</a:t>
            </a:r>
            <a:r>
              <a:rPr lang="zh-CN" altLang="en-US" sz="2000" b="1" i="0" dirty="0">
                <a:solidFill>
                  <a:srgbClr val="333399"/>
                </a:solidFill>
              </a:rPr>
              <a:t>，改造翻译模式</a:t>
            </a:r>
          </a:p>
          <a:p>
            <a:pPr lvl="2" algn="l">
              <a:buClrTx/>
              <a:buFontTx/>
              <a:buNone/>
            </a:pPr>
            <a:r>
              <a:rPr lang="zh-CN" altLang="en-US" sz="1000" b="1" i="0" dirty="0">
                <a:solidFill>
                  <a:srgbClr val="333399"/>
                </a:solidFill>
              </a:rPr>
              <a:t> </a:t>
            </a:r>
          </a:p>
          <a:p>
            <a:pPr lvl="2" algn="just">
              <a:buClrTx/>
              <a:buFontTx/>
              <a:buNone/>
            </a:pPr>
            <a:r>
              <a:rPr lang="zh-CN" altLang="en-US" sz="2000" i="0" dirty="0">
                <a:solidFill>
                  <a:srgbClr val="333399"/>
                </a:solidFill>
              </a:rPr>
              <a:t>              </a:t>
            </a:r>
            <a:r>
              <a:rPr lang="en-US" altLang="zh-CN" sz="2000" i="0" dirty="0"/>
              <a:t>S </a:t>
            </a:r>
            <a:r>
              <a:rPr lang="en-US" altLang="zh-CN" sz="2000" i="0" dirty="0">
                <a:sym typeface="Symbol" pitchFamily="18" charset="2"/>
              </a:rPr>
              <a:t></a:t>
            </a:r>
            <a:r>
              <a:rPr lang="en-US" altLang="zh-CN" sz="2000" i="0" dirty="0"/>
              <a:t> </a:t>
            </a:r>
            <a:r>
              <a:rPr lang="en-US" altLang="zh-CN" sz="2000" dirty="0"/>
              <a:t>a </a:t>
            </a:r>
            <a:r>
              <a:rPr lang="en-US" altLang="zh-CN" sz="2000" i="0" dirty="0"/>
              <a:t>A {</a:t>
            </a:r>
            <a:r>
              <a:rPr lang="en-US" altLang="zh-CN" sz="2000" i="0" dirty="0" err="1"/>
              <a:t>C.i</a:t>
            </a:r>
            <a:r>
              <a:rPr lang="en-US" altLang="zh-CN" sz="2000" i="0" dirty="0"/>
              <a:t> := A.s} C </a:t>
            </a:r>
            <a:r>
              <a:rPr lang="en-US" altLang="zh-CN" b="1" i="0" dirty="0">
                <a:sym typeface="Symbol" pitchFamily="18" charset="2"/>
              </a:rPr>
              <a:t> </a:t>
            </a:r>
            <a:r>
              <a:rPr lang="en-US" altLang="zh-CN" sz="2000" dirty="0"/>
              <a:t>b </a:t>
            </a:r>
            <a:r>
              <a:rPr lang="en-US" altLang="zh-CN" sz="2000" i="0" dirty="0"/>
              <a:t>A </a:t>
            </a:r>
            <a:r>
              <a:rPr lang="en-US" altLang="zh-CN" sz="2000" i="0" u="sng" dirty="0"/>
              <a:t>B </a:t>
            </a:r>
            <a:r>
              <a:rPr lang="en-US" altLang="zh-CN" sz="2000" i="0" u="sng" dirty="0">
                <a:solidFill>
                  <a:schemeClr val="tx1"/>
                </a:solidFill>
              </a:rPr>
              <a:t>{</a:t>
            </a:r>
            <a:r>
              <a:rPr lang="en-US" altLang="zh-CN" sz="2000" i="0" u="sng" dirty="0" err="1">
                <a:solidFill>
                  <a:schemeClr val="tx1"/>
                </a:solidFill>
              </a:rPr>
              <a:t>M.i</a:t>
            </a:r>
            <a:r>
              <a:rPr lang="en-US" altLang="zh-CN" sz="2000" i="0" u="sng" dirty="0">
                <a:solidFill>
                  <a:schemeClr val="tx1"/>
                </a:solidFill>
              </a:rPr>
              <a:t> := A.s} M </a:t>
            </a:r>
            <a:r>
              <a:rPr lang="en-US" altLang="zh-CN" sz="2000" i="0" dirty="0"/>
              <a:t>{</a:t>
            </a:r>
            <a:r>
              <a:rPr lang="en-US" altLang="zh-CN" sz="2000" dirty="0" err="1">
                <a:solidFill>
                  <a:schemeClr val="tx1"/>
                </a:solidFill>
              </a:rPr>
              <a:t>C.i</a:t>
            </a:r>
            <a:r>
              <a:rPr lang="en-US" altLang="zh-CN" sz="2000" dirty="0">
                <a:solidFill>
                  <a:schemeClr val="tx1"/>
                </a:solidFill>
              </a:rPr>
              <a:t> := M.s</a:t>
            </a:r>
            <a:r>
              <a:rPr lang="en-US" altLang="zh-CN" sz="2000" i="0" dirty="0"/>
              <a:t>} C  </a:t>
            </a:r>
            <a:endParaRPr lang="en-US" altLang="zh-CN" sz="2000" i="0" dirty="0">
              <a:ea typeface="宋体" pitchFamily="2" charset="-122"/>
            </a:endParaRPr>
          </a:p>
          <a:p>
            <a:pPr lvl="2" algn="just">
              <a:buClrTx/>
              <a:buFontTx/>
              <a:buNone/>
            </a:pPr>
            <a:r>
              <a:rPr lang="en-US" altLang="zh-CN" sz="2000" i="0" dirty="0"/>
              <a:t>              C </a:t>
            </a:r>
            <a:r>
              <a:rPr lang="en-US" altLang="zh-CN" sz="2000" i="0" dirty="0">
                <a:sym typeface="Symbol" pitchFamily="18" charset="2"/>
              </a:rPr>
              <a:t></a:t>
            </a:r>
            <a:r>
              <a:rPr lang="en-US" altLang="zh-CN" sz="2000" i="0" dirty="0"/>
              <a:t> </a:t>
            </a:r>
            <a:r>
              <a:rPr lang="en-US" altLang="zh-CN" sz="2000" dirty="0"/>
              <a:t>c  </a:t>
            </a:r>
            <a:r>
              <a:rPr lang="en-US" altLang="zh-CN" sz="2000" i="0" dirty="0"/>
              <a:t>{C.s := g(</a:t>
            </a:r>
            <a:r>
              <a:rPr lang="en-US" altLang="zh-CN" sz="2000" i="0" dirty="0" err="1"/>
              <a:t>C.i</a:t>
            </a:r>
            <a:r>
              <a:rPr lang="en-US" altLang="zh-CN" sz="2000" i="0" dirty="0"/>
              <a:t>)}</a:t>
            </a:r>
            <a:endParaRPr lang="en-US" altLang="zh-CN" sz="2000" i="0" dirty="0">
              <a:ea typeface="宋体" pitchFamily="2" charset="-122"/>
            </a:endParaRPr>
          </a:p>
          <a:p>
            <a:pPr lvl="2" algn="just">
              <a:buClrTx/>
              <a:buFontTx/>
              <a:buNone/>
            </a:pPr>
            <a:r>
              <a:rPr lang="en-US" altLang="zh-CN" sz="2000" i="0" dirty="0">
                <a:solidFill>
                  <a:schemeClr val="tx1"/>
                </a:solidFill>
              </a:rPr>
              <a:t>              </a:t>
            </a:r>
            <a:r>
              <a:rPr lang="en-US" altLang="zh-CN" sz="2000" i="0" u="sng" dirty="0">
                <a:solidFill>
                  <a:schemeClr val="tx1"/>
                </a:solidFill>
              </a:rPr>
              <a:t>M </a:t>
            </a:r>
            <a:r>
              <a:rPr lang="en-US" altLang="zh-CN" sz="2000" i="0" u="sng" dirty="0">
                <a:solidFill>
                  <a:schemeClr val="tx1"/>
                </a:solidFill>
                <a:sym typeface="Symbol" pitchFamily="18" charset="2"/>
              </a:rPr>
              <a:t></a:t>
            </a:r>
            <a:r>
              <a:rPr lang="en-US" altLang="zh-CN" sz="2000" i="0" u="sng" dirty="0">
                <a:solidFill>
                  <a:schemeClr val="tx1"/>
                </a:solidFill>
              </a:rPr>
              <a:t> </a:t>
            </a:r>
            <a:r>
              <a:rPr lang="en-US" altLang="zh-CN" sz="2000" b="1" i="0" u="sng" dirty="0">
                <a:solidFill>
                  <a:schemeClr val="tx1"/>
                </a:solidFill>
              </a:rPr>
              <a:t>ε</a:t>
            </a:r>
            <a:r>
              <a:rPr lang="en-US" altLang="zh-CN" sz="2000" u="sng" dirty="0">
                <a:solidFill>
                  <a:schemeClr val="tx1"/>
                </a:solidFill>
              </a:rPr>
              <a:t> </a:t>
            </a:r>
            <a:r>
              <a:rPr lang="en-US" altLang="zh-CN" sz="2000" i="0" u="sng" dirty="0">
                <a:solidFill>
                  <a:schemeClr val="tx1"/>
                </a:solidFill>
              </a:rPr>
              <a:t> {M.s := </a:t>
            </a:r>
            <a:r>
              <a:rPr lang="en-US" altLang="zh-CN" sz="2000" i="0" u="sng" dirty="0" err="1">
                <a:solidFill>
                  <a:schemeClr val="tx1"/>
                </a:solidFill>
              </a:rPr>
              <a:t>M.i</a:t>
            </a:r>
            <a:r>
              <a:rPr lang="en-US" altLang="zh-CN" sz="2000" i="0" u="sng" dirty="0">
                <a:solidFill>
                  <a:schemeClr val="tx1"/>
                </a:solidFill>
              </a:rPr>
              <a:t> }</a:t>
            </a:r>
          </a:p>
          <a:p>
            <a:pPr lvl="2" algn="just">
              <a:buClrTx/>
              <a:buFontTx/>
              <a:buNone/>
            </a:pPr>
            <a:endParaRPr lang="en-US" altLang="zh-CN" sz="1000" i="0" u="sng" dirty="0"/>
          </a:p>
          <a:p>
            <a:pPr lvl="2" algn="just">
              <a:buClrTx/>
              <a:buFontTx/>
              <a:buNone/>
            </a:pPr>
            <a:r>
              <a:rPr lang="en-US" altLang="zh-CN" sz="2000" b="1" i="0" dirty="0">
                <a:solidFill>
                  <a:srgbClr val="333399"/>
                </a:solidFill>
              </a:rPr>
              <a:t>C </a:t>
            </a:r>
            <a:r>
              <a:rPr lang="en-US" altLang="zh-CN" sz="2000" b="1" i="0" dirty="0">
                <a:solidFill>
                  <a:srgbClr val="333399"/>
                </a:solidFill>
                <a:sym typeface="Symbol" pitchFamily="18" charset="2"/>
              </a:rPr>
              <a:t></a:t>
            </a:r>
            <a:r>
              <a:rPr lang="en-US" altLang="zh-CN" sz="2000" b="1" i="0" dirty="0">
                <a:solidFill>
                  <a:srgbClr val="333399"/>
                </a:solidFill>
              </a:rPr>
              <a:t> </a:t>
            </a:r>
            <a:r>
              <a:rPr lang="en-US" altLang="zh-CN" sz="2000" b="1" dirty="0">
                <a:solidFill>
                  <a:srgbClr val="333399"/>
                </a:solidFill>
              </a:rPr>
              <a:t>c </a:t>
            </a:r>
            <a:r>
              <a:rPr lang="zh-CN" altLang="en-US" sz="2000" b="1" i="0" dirty="0">
                <a:solidFill>
                  <a:srgbClr val="333399"/>
                </a:solidFill>
              </a:rPr>
              <a:t>归约时， </a:t>
            </a:r>
            <a:r>
              <a:rPr lang="en-US" altLang="zh-CN" sz="2000" i="0" dirty="0" err="1">
                <a:solidFill>
                  <a:srgbClr val="333399"/>
                </a:solidFill>
              </a:rPr>
              <a:t>C.i</a:t>
            </a:r>
            <a:r>
              <a:rPr lang="en-US" altLang="zh-CN" sz="2000" b="1" i="0" dirty="0">
                <a:solidFill>
                  <a:srgbClr val="333399"/>
                </a:solidFill>
              </a:rPr>
              <a:t> </a:t>
            </a:r>
            <a:r>
              <a:rPr lang="zh-CN" altLang="en-US" sz="2000" b="1" i="0" dirty="0">
                <a:solidFill>
                  <a:srgbClr val="333399"/>
                </a:solidFill>
              </a:rPr>
              <a:t>的值均统一访问</a:t>
            </a:r>
            <a:r>
              <a:rPr lang="zh-CN" altLang="en-US" sz="2000" b="1" i="0" u="sng" dirty="0">
                <a:solidFill>
                  <a:schemeClr val="tx1"/>
                </a:solidFill>
              </a:rPr>
              <a:t>次栈顶（</a:t>
            </a:r>
            <a:r>
              <a:rPr lang="en-US" altLang="zh-CN" sz="2000" u="sng" dirty="0">
                <a:solidFill>
                  <a:schemeClr val="tx1"/>
                </a:solidFill>
              </a:rPr>
              <a:t>top-1</a:t>
            </a:r>
            <a:r>
              <a:rPr lang="zh-CN" altLang="en-US" sz="2000" b="1" i="0" u="sng" dirty="0">
                <a:solidFill>
                  <a:schemeClr val="tx1"/>
                </a:solidFill>
              </a:rPr>
              <a:t>）得到 </a:t>
            </a:r>
          </a:p>
        </p:txBody>
      </p:sp>
      <p:sp>
        <p:nvSpPr>
          <p:cNvPr id="60419"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0420"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0421"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0422"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0423" name="Rectangle 8"/>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5"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6"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7"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9" name="Text Box 11"/>
          <p:cNvSpPr txBox="1">
            <a:spLocks noChangeArrowheads="1"/>
          </p:cNvSpPr>
          <p:nvPr/>
        </p:nvSpPr>
        <p:spPr bwMode="auto">
          <a:xfrm>
            <a:off x="684213" y="1219200"/>
            <a:ext cx="7129462" cy="579438"/>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3200" b="1" i="0" dirty="0">
                <a:latin typeface="楷体_GB2312" pitchFamily="49" charset="-122"/>
              </a:rPr>
              <a:t>属性文法举例</a:t>
            </a:r>
          </a:p>
        </p:txBody>
      </p:sp>
      <p:sp>
        <p:nvSpPr>
          <p:cNvPr id="8200" name="Rectangle 12"/>
          <p:cNvSpPr>
            <a:spLocks noChangeArrowheads="1"/>
          </p:cNvSpPr>
          <p:nvPr/>
        </p:nvSpPr>
        <p:spPr bwMode="auto">
          <a:xfrm>
            <a:off x="2843808" y="1945307"/>
            <a:ext cx="6120680" cy="954107"/>
          </a:xfrm>
          <a:prstGeom prst="rect">
            <a:avLst/>
          </a:prstGeom>
          <a:noFill/>
          <a:ln w="9525">
            <a:noFill/>
            <a:miter lim="800000"/>
            <a:headEnd/>
            <a:tailEnd/>
          </a:ln>
        </p:spPr>
        <p:txBody>
          <a:bodyPr wrap="square">
            <a:spAutoFit/>
          </a:bodyPr>
          <a:lstStyle/>
          <a:p>
            <a:pPr marL="457200" indent="-457200" algn="l">
              <a:buClrTx/>
              <a:buFont typeface="Wingdings" panose="05000000000000000000" pitchFamily="2" charset="2"/>
              <a:buChar char="ü"/>
            </a:pPr>
            <a:r>
              <a:rPr lang="en-US" altLang="zh-CN" sz="2800" b="1" i="0" dirty="0">
                <a:solidFill>
                  <a:srgbClr val="333399"/>
                </a:solidFill>
                <a:latin typeface="+mn-ea"/>
                <a:ea typeface="+mn-ea"/>
                <a:sym typeface="Symbol" pitchFamily="18" charset="2"/>
              </a:rPr>
              <a:t>G(S)</a:t>
            </a:r>
            <a:r>
              <a:rPr lang="zh-CN" altLang="en-US" sz="2800" b="1" i="0" dirty="0">
                <a:solidFill>
                  <a:srgbClr val="333399"/>
                </a:solidFill>
                <a:latin typeface="+mn-ea"/>
                <a:ea typeface="+mn-ea"/>
              </a:rPr>
              <a:t>描述的语言 </a:t>
            </a:r>
            <a:r>
              <a:rPr lang="pt-BR" altLang="zh-CN" b="1" dirty="0">
                <a:latin typeface="+mn-ea"/>
                <a:ea typeface="+mn-ea"/>
              </a:rPr>
              <a:t>L</a:t>
            </a:r>
            <a:r>
              <a:rPr lang="zh-CN" altLang="en-US" b="1" dirty="0">
                <a:latin typeface="+mn-ea"/>
                <a:ea typeface="+mn-ea"/>
              </a:rPr>
              <a:t>（</a:t>
            </a:r>
            <a:r>
              <a:rPr lang="en-US" altLang="zh-CN" b="1" dirty="0">
                <a:latin typeface="+mn-ea"/>
                <a:ea typeface="+mn-ea"/>
              </a:rPr>
              <a:t>G</a:t>
            </a:r>
            <a:r>
              <a:rPr lang="zh-CN" altLang="en-US" b="1" dirty="0">
                <a:latin typeface="+mn-ea"/>
                <a:ea typeface="+mn-ea"/>
              </a:rPr>
              <a:t>）</a:t>
            </a:r>
            <a:r>
              <a:rPr lang="pt-BR" altLang="zh-CN" b="1" i="0" dirty="0">
                <a:latin typeface="+mn-ea"/>
                <a:ea typeface="+mn-ea"/>
              </a:rPr>
              <a:t> =  </a:t>
            </a:r>
            <a:r>
              <a:rPr lang="pt-BR" altLang="zh-CN" b="1" dirty="0">
                <a:latin typeface="+mn-ea"/>
                <a:ea typeface="+mn-ea"/>
              </a:rPr>
              <a:t>a</a:t>
            </a:r>
            <a:r>
              <a:rPr lang="en-US" altLang="zh-CN" b="1" dirty="0">
                <a:latin typeface="+mn-ea"/>
                <a:ea typeface="+mn-ea"/>
              </a:rPr>
              <a:t>+</a:t>
            </a:r>
            <a:r>
              <a:rPr lang="pt-BR" altLang="zh-CN" b="1" dirty="0">
                <a:latin typeface="+mn-ea"/>
                <a:ea typeface="+mn-ea"/>
              </a:rPr>
              <a:t>b</a:t>
            </a:r>
            <a:r>
              <a:rPr lang="en-US" altLang="zh-CN" b="1" dirty="0">
                <a:latin typeface="+mn-ea"/>
                <a:ea typeface="+mn-ea"/>
              </a:rPr>
              <a:t>+</a:t>
            </a:r>
            <a:r>
              <a:rPr lang="pt-BR" altLang="zh-CN" b="1" dirty="0">
                <a:latin typeface="+mn-ea"/>
                <a:ea typeface="+mn-ea"/>
              </a:rPr>
              <a:t>c</a:t>
            </a:r>
            <a:r>
              <a:rPr lang="en-US" altLang="zh-CN" b="1" dirty="0">
                <a:latin typeface="+mn-ea"/>
                <a:ea typeface="+mn-ea"/>
              </a:rPr>
              <a:t>+</a:t>
            </a:r>
          </a:p>
          <a:p>
            <a:pPr marL="457200" indent="-457200" algn="l">
              <a:buClrTx/>
              <a:buFont typeface="Wingdings" panose="05000000000000000000" pitchFamily="2" charset="2"/>
              <a:buChar char="ü"/>
            </a:pPr>
            <a:r>
              <a:rPr lang="zh-CN" altLang="en-US" sz="2800" b="1" i="0" dirty="0">
                <a:solidFill>
                  <a:srgbClr val="333399"/>
                </a:solidFill>
                <a:latin typeface="+mn-ea"/>
                <a:ea typeface="+mn-ea"/>
              </a:rPr>
              <a:t>语言 </a:t>
            </a:r>
            <a:r>
              <a:rPr lang="pt-BR" altLang="zh-CN" b="1" dirty="0">
                <a:latin typeface="+mn-ea"/>
                <a:ea typeface="+mn-ea"/>
              </a:rPr>
              <a:t>L</a:t>
            </a:r>
            <a:r>
              <a:rPr lang="pt-BR" altLang="zh-CN" b="1" i="0" dirty="0">
                <a:latin typeface="+mn-ea"/>
                <a:ea typeface="+mn-ea"/>
              </a:rPr>
              <a:t> = { </a:t>
            </a:r>
            <a:r>
              <a:rPr lang="pt-BR" altLang="zh-CN" b="1" dirty="0">
                <a:latin typeface="+mn-ea"/>
                <a:ea typeface="+mn-ea"/>
              </a:rPr>
              <a:t>a</a:t>
            </a:r>
            <a:r>
              <a:rPr lang="pt-BR" altLang="zh-CN" b="1" baseline="30000" dirty="0">
                <a:latin typeface="+mn-ea"/>
                <a:ea typeface="+mn-ea"/>
              </a:rPr>
              <a:t>n</a:t>
            </a:r>
            <a:r>
              <a:rPr lang="pt-BR" altLang="zh-CN" b="1" dirty="0">
                <a:latin typeface="+mn-ea"/>
                <a:ea typeface="+mn-ea"/>
              </a:rPr>
              <a:t>b</a:t>
            </a:r>
            <a:r>
              <a:rPr lang="pt-BR" altLang="zh-CN" b="1" baseline="30000" dirty="0">
                <a:latin typeface="+mn-ea"/>
                <a:ea typeface="+mn-ea"/>
              </a:rPr>
              <a:t>n</a:t>
            </a:r>
            <a:r>
              <a:rPr lang="pt-BR" altLang="zh-CN" b="1" dirty="0">
                <a:latin typeface="+mn-ea"/>
                <a:ea typeface="+mn-ea"/>
              </a:rPr>
              <a:t>c</a:t>
            </a:r>
            <a:r>
              <a:rPr lang="pt-BR" altLang="zh-CN" b="1" baseline="30000" dirty="0">
                <a:latin typeface="+mn-ea"/>
                <a:ea typeface="+mn-ea"/>
              </a:rPr>
              <a:t>n</a:t>
            </a:r>
            <a:r>
              <a:rPr lang="pt-BR" altLang="zh-CN" b="1" i="0" dirty="0">
                <a:latin typeface="+mn-ea"/>
                <a:ea typeface="+mn-ea"/>
              </a:rPr>
              <a:t> </a:t>
            </a:r>
            <a:r>
              <a:rPr lang="pt-BR" altLang="zh-CN" b="1" i="0" dirty="0">
                <a:latin typeface="+mn-ea"/>
                <a:ea typeface="+mn-ea"/>
                <a:sym typeface="Symbol" pitchFamily="18" charset="2"/>
              </a:rPr>
              <a:t></a:t>
            </a:r>
            <a:r>
              <a:rPr lang="pt-BR" altLang="zh-CN" b="1" i="0" dirty="0">
                <a:latin typeface="+mn-ea"/>
                <a:ea typeface="+mn-ea"/>
              </a:rPr>
              <a:t> </a:t>
            </a:r>
            <a:r>
              <a:rPr lang="pt-BR" altLang="zh-CN" b="1" dirty="0">
                <a:latin typeface="+mn-ea"/>
                <a:ea typeface="+mn-ea"/>
              </a:rPr>
              <a:t>n</a:t>
            </a:r>
            <a:r>
              <a:rPr lang="pt-BR" altLang="zh-CN" b="1" i="0" dirty="0">
                <a:latin typeface="+mn-ea"/>
                <a:ea typeface="+mn-ea"/>
              </a:rPr>
              <a:t> </a:t>
            </a:r>
            <a:r>
              <a:rPr lang="en-US" altLang="zh-CN" b="1" i="0" dirty="0">
                <a:latin typeface="+mn-ea"/>
                <a:ea typeface="+mn-ea"/>
                <a:sym typeface="Symbol" pitchFamily="18" charset="2"/>
              </a:rPr>
              <a:t></a:t>
            </a:r>
            <a:r>
              <a:rPr lang="en-US" altLang="zh-CN" b="1" i="0" dirty="0">
                <a:latin typeface="+mn-ea"/>
                <a:ea typeface="+mn-ea"/>
              </a:rPr>
              <a:t> </a:t>
            </a:r>
            <a:r>
              <a:rPr lang="pt-BR" altLang="zh-CN" b="1" i="0" dirty="0">
                <a:latin typeface="+mn-ea"/>
                <a:ea typeface="+mn-ea"/>
              </a:rPr>
              <a:t>1}</a:t>
            </a:r>
            <a:r>
              <a:rPr lang="pt-BR" altLang="zh-CN" dirty="0">
                <a:latin typeface="+mn-ea"/>
                <a:ea typeface="+mn-ea"/>
              </a:rPr>
              <a:t>  </a:t>
            </a:r>
            <a:endParaRPr lang="en-US" altLang="zh-CN" dirty="0"/>
          </a:p>
        </p:txBody>
      </p:sp>
      <p:sp>
        <p:nvSpPr>
          <p:cNvPr id="8201" name="Text Box 13"/>
          <p:cNvSpPr txBox="1">
            <a:spLocks noChangeArrowheads="1"/>
          </p:cNvSpPr>
          <p:nvPr/>
        </p:nvSpPr>
        <p:spPr bwMode="auto">
          <a:xfrm>
            <a:off x="1038343" y="1945307"/>
            <a:ext cx="1873250" cy="3416320"/>
          </a:xfrm>
          <a:prstGeom prst="rect">
            <a:avLst/>
          </a:prstGeom>
          <a:noFill/>
          <a:ln w="9525">
            <a:noFill/>
            <a:miter lim="800000"/>
            <a:headEnd/>
            <a:tailEnd/>
          </a:ln>
        </p:spPr>
        <p:txBody>
          <a:bodyPr>
            <a:spAutoFit/>
          </a:bodyPr>
          <a:lstStyle/>
          <a:p>
            <a:pPr algn="l">
              <a:buClrTx/>
            </a:pPr>
            <a:r>
              <a:rPr kumimoji="0" lang="zh-CN" altLang="en-US" b="1" i="0" dirty="0">
                <a:latin typeface="Times New Roman" panose="02020603050405020304" pitchFamily="18" charset="0"/>
                <a:cs typeface="Times New Roman" panose="02020603050405020304" pitchFamily="18" charset="0"/>
                <a:sym typeface="Symbol" pitchFamily="18" charset="2"/>
              </a:rPr>
              <a:t>文法</a:t>
            </a:r>
            <a:r>
              <a:rPr kumimoji="0" lang="en-US" altLang="zh-CN" b="1" i="0" dirty="0">
                <a:latin typeface="Times New Roman" panose="02020603050405020304" pitchFamily="18" charset="0"/>
                <a:cs typeface="Times New Roman" panose="02020603050405020304" pitchFamily="18" charset="0"/>
                <a:sym typeface="Symbol" pitchFamily="18" charset="2"/>
              </a:rPr>
              <a:t>G(S)</a:t>
            </a:r>
            <a:r>
              <a:rPr kumimoji="0" lang="zh-CN" altLang="en-US" b="1" i="0" dirty="0">
                <a:latin typeface="Times New Roman" panose="02020603050405020304" pitchFamily="18" charset="0"/>
                <a:cs typeface="Times New Roman" panose="02020603050405020304" pitchFamily="18" charset="0"/>
                <a:sym typeface="Symbol" pitchFamily="18" charset="2"/>
              </a:rPr>
              <a:t>：</a:t>
            </a:r>
            <a:endParaRPr kumimoji="0" lang="zh-CN" altLang="en-US" i="0" dirty="0">
              <a:latin typeface="Times New Roman" panose="02020603050405020304" pitchFamily="18" charset="0"/>
              <a:cs typeface="Times New Roman" panose="02020603050405020304" pitchFamily="18" charset="0"/>
              <a:sym typeface="Symbol" pitchFamily="18" charset="2"/>
            </a:endParaRPr>
          </a:p>
          <a:p>
            <a:pPr algn="l">
              <a:buClrTx/>
            </a:pPr>
            <a:endParaRPr kumimoji="0" lang="zh-CN" altLang="en-US" i="0" dirty="0">
              <a:solidFill>
                <a:srgbClr val="333399"/>
              </a:solidFill>
              <a:latin typeface="Times New Roman" panose="02020603050405020304" pitchFamily="18" charset="0"/>
              <a:cs typeface="Times New Roman" panose="02020603050405020304" pitchFamily="18" charset="0"/>
              <a:sym typeface="Symbol" pitchFamily="18" charset="2"/>
            </a:endParaRPr>
          </a:p>
          <a:p>
            <a:pPr algn="l">
              <a:buClrTx/>
            </a:pPr>
            <a:r>
              <a:rPr lang="en-US" altLang="zh-CN" dirty="0">
                <a:solidFill>
                  <a:srgbClr val="333399"/>
                </a:solidFill>
                <a:latin typeface="Times New Roman" panose="02020603050405020304" pitchFamily="18" charset="0"/>
                <a:cs typeface="Times New Roman" panose="02020603050405020304" pitchFamily="18" charset="0"/>
                <a:sym typeface="Symbol" pitchFamily="18" charset="2"/>
              </a:rPr>
              <a:t>S </a:t>
            </a:r>
            <a:r>
              <a:rPr lang="en-US" altLang="zh-CN"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dirty="0">
                <a:solidFill>
                  <a:srgbClr val="333399"/>
                </a:solidFill>
                <a:latin typeface="Times New Roman" panose="02020603050405020304" pitchFamily="18" charset="0"/>
                <a:cs typeface="Times New Roman" panose="02020603050405020304" pitchFamily="18" charset="0"/>
                <a:sym typeface="Symbol" pitchFamily="18" charset="2"/>
              </a:rPr>
              <a:t> ABC</a:t>
            </a:r>
            <a:endParaRPr kumimoji="0" lang="en-US" altLang="zh-CN" i="0" dirty="0">
              <a:solidFill>
                <a:srgbClr val="333399"/>
              </a:solidFill>
              <a:latin typeface="Times New Roman" panose="02020603050405020304" pitchFamily="18" charset="0"/>
              <a:cs typeface="Times New Roman" panose="02020603050405020304" pitchFamily="18" charset="0"/>
              <a:sym typeface="Symbol" pitchFamily="18" charset="2"/>
            </a:endParaRPr>
          </a:p>
          <a:p>
            <a:pPr algn="l">
              <a:buClrTx/>
            </a:pPr>
            <a:r>
              <a:rPr lang="en-US" altLang="zh-CN" dirty="0">
                <a:solidFill>
                  <a:srgbClr val="333399"/>
                </a:solidFill>
                <a:latin typeface="Times New Roman" panose="02020603050405020304" pitchFamily="18" charset="0"/>
                <a:cs typeface="Times New Roman" panose="02020603050405020304" pitchFamily="18" charset="0"/>
                <a:sym typeface="Symbol" pitchFamily="18" charset="2"/>
              </a:rPr>
              <a:t>A </a:t>
            </a:r>
            <a:r>
              <a:rPr lang="en-US" altLang="zh-CN" i="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rPr>
              <a:t></a:t>
            </a:r>
            <a:r>
              <a:rPr lang="en-US" altLang="zh-CN"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rPr>
              <a:t> A</a:t>
            </a:r>
            <a:r>
              <a:rPr lang="en-US" altLang="zh-CN" i="0" baseline="-2500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rPr>
              <a:t>1</a:t>
            </a:r>
            <a:r>
              <a:rPr lang="en-US" altLang="zh-CN"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rPr>
              <a:t>a</a:t>
            </a:r>
          </a:p>
          <a:p>
            <a:pPr algn="l">
              <a:buClrTx/>
            </a:pPr>
            <a:r>
              <a:rPr lang="en-US" altLang="zh-CN" dirty="0">
                <a:solidFill>
                  <a:srgbClr val="333399"/>
                </a:solidFill>
                <a:latin typeface="Times New Roman" panose="02020603050405020304" pitchFamily="18" charset="0"/>
                <a:cs typeface="Times New Roman" panose="02020603050405020304" pitchFamily="18" charset="0"/>
                <a:sym typeface="Symbol" pitchFamily="18" charset="2"/>
              </a:rPr>
              <a:t>A </a:t>
            </a:r>
            <a:r>
              <a:rPr lang="en-US" altLang="zh-CN"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dirty="0">
                <a:solidFill>
                  <a:srgbClr val="333399"/>
                </a:solidFill>
                <a:latin typeface="Times New Roman" panose="02020603050405020304" pitchFamily="18" charset="0"/>
                <a:cs typeface="Times New Roman" panose="02020603050405020304" pitchFamily="18" charset="0"/>
                <a:sym typeface="Symbol" pitchFamily="18" charset="2"/>
              </a:rPr>
              <a:t> a</a:t>
            </a:r>
            <a:endParaRPr lang="en-US" altLang="zh-CN"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endParaRPr>
          </a:p>
          <a:p>
            <a:pPr algn="l">
              <a:buClrTx/>
            </a:pPr>
            <a:r>
              <a:rPr lang="en-US" altLang="zh-CN" dirty="0">
                <a:solidFill>
                  <a:srgbClr val="333399"/>
                </a:solidFill>
                <a:latin typeface="Times New Roman" panose="02020603050405020304" pitchFamily="18" charset="0"/>
                <a:cs typeface="Times New Roman" panose="02020603050405020304" pitchFamily="18" charset="0"/>
                <a:sym typeface="Symbol" pitchFamily="18" charset="2"/>
              </a:rPr>
              <a:t>B </a:t>
            </a:r>
            <a:r>
              <a:rPr lang="en-US" altLang="zh-CN" i="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rPr>
              <a:t></a:t>
            </a:r>
            <a:r>
              <a:rPr lang="en-US" altLang="zh-CN"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rPr>
              <a:t> B</a:t>
            </a:r>
            <a:r>
              <a:rPr lang="en-US" altLang="zh-CN" i="0" baseline="-25000" dirty="0">
                <a:solidFill>
                  <a:srgbClr val="333399"/>
                </a:solidFill>
                <a:latin typeface="Times New Roman" panose="02020603050405020304" pitchFamily="18" charset="0"/>
                <a:cs typeface="Times New Roman" panose="02020603050405020304" pitchFamily="18" charset="0"/>
                <a:sym typeface="Symbol" pitchFamily="18" charset="2"/>
              </a:rPr>
              <a:t>1</a:t>
            </a:r>
            <a:r>
              <a:rPr lang="en-US" altLang="zh-CN"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rPr>
              <a:t>b</a:t>
            </a:r>
            <a:endParaRPr lang="en-US" altLang="zh-CN" dirty="0">
              <a:solidFill>
                <a:srgbClr val="333399"/>
              </a:solidFill>
              <a:latin typeface="Times New Roman" panose="02020603050405020304" pitchFamily="18" charset="0"/>
              <a:cs typeface="Times New Roman" panose="02020603050405020304" pitchFamily="18" charset="0"/>
              <a:sym typeface="Symbol" pitchFamily="18" charset="2"/>
            </a:endParaRPr>
          </a:p>
          <a:p>
            <a:pPr algn="l">
              <a:buClrTx/>
            </a:pPr>
            <a:r>
              <a:rPr lang="en-US" altLang="zh-CN" dirty="0">
                <a:solidFill>
                  <a:srgbClr val="333399"/>
                </a:solidFill>
                <a:latin typeface="Times New Roman" panose="02020603050405020304" pitchFamily="18" charset="0"/>
                <a:cs typeface="Times New Roman" panose="02020603050405020304" pitchFamily="18" charset="0"/>
                <a:sym typeface="Symbol" pitchFamily="18" charset="2"/>
              </a:rPr>
              <a:t>B </a:t>
            </a:r>
            <a:r>
              <a:rPr lang="en-US" altLang="zh-CN" i="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dirty="0">
                <a:solidFill>
                  <a:srgbClr val="333399"/>
                </a:solidFill>
                <a:latin typeface="Times New Roman" panose="02020603050405020304" pitchFamily="18" charset="0"/>
                <a:cs typeface="Times New Roman" panose="02020603050405020304" pitchFamily="18" charset="0"/>
                <a:sym typeface="Symbol" pitchFamily="18" charset="2"/>
              </a:rPr>
              <a:t>b</a:t>
            </a:r>
          </a:p>
          <a:p>
            <a:pPr algn="l">
              <a:buClrTx/>
            </a:pPr>
            <a:r>
              <a:rPr lang="en-US" altLang="zh-CN" dirty="0">
                <a:solidFill>
                  <a:srgbClr val="333399"/>
                </a:solidFill>
                <a:latin typeface="Times New Roman" panose="02020603050405020304" pitchFamily="18" charset="0"/>
                <a:cs typeface="Times New Roman" panose="02020603050405020304" pitchFamily="18" charset="0"/>
                <a:sym typeface="Symbol" pitchFamily="18" charset="2"/>
              </a:rPr>
              <a:t>C </a:t>
            </a:r>
            <a:r>
              <a:rPr lang="en-US" altLang="zh-CN" i="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dirty="0">
                <a:solidFill>
                  <a:srgbClr val="333399"/>
                </a:solidFill>
                <a:latin typeface="Times New Roman" panose="02020603050405020304" pitchFamily="18" charset="0"/>
                <a:cs typeface="Times New Roman" panose="02020603050405020304" pitchFamily="18" charset="0"/>
                <a:sym typeface="Symbol" pitchFamily="18" charset="2"/>
              </a:rPr>
              <a:t>C</a:t>
            </a:r>
            <a:r>
              <a:rPr lang="en-US" altLang="zh-CN" i="0" baseline="-25000" dirty="0">
                <a:solidFill>
                  <a:srgbClr val="333399"/>
                </a:solidFill>
                <a:latin typeface="Times New Roman" panose="02020603050405020304" pitchFamily="18" charset="0"/>
                <a:cs typeface="Times New Roman" panose="02020603050405020304" pitchFamily="18" charset="0"/>
                <a:sym typeface="Symbol" pitchFamily="18" charset="2"/>
              </a:rPr>
              <a:t>1</a:t>
            </a:r>
            <a:r>
              <a:rPr lang="en-US" altLang="zh-CN" dirty="0">
                <a:solidFill>
                  <a:srgbClr val="333399"/>
                </a:solidFill>
                <a:latin typeface="Times New Roman" panose="02020603050405020304" pitchFamily="18" charset="0"/>
                <a:cs typeface="Times New Roman" panose="02020603050405020304" pitchFamily="18" charset="0"/>
                <a:sym typeface="Symbol" pitchFamily="18" charset="2"/>
              </a:rPr>
              <a:t>c</a:t>
            </a:r>
            <a:endParaRPr lang="en-US" altLang="zh-CN"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endParaRPr>
          </a:p>
          <a:p>
            <a:pPr algn="l">
              <a:buClrTx/>
            </a:pPr>
            <a:r>
              <a:rPr lang="en-US" altLang="zh-CN" dirty="0">
                <a:solidFill>
                  <a:srgbClr val="333399"/>
                </a:solidFill>
                <a:latin typeface="Times New Roman" panose="02020603050405020304" pitchFamily="18" charset="0"/>
                <a:cs typeface="Times New Roman" panose="02020603050405020304" pitchFamily="18" charset="0"/>
                <a:sym typeface="Symbol" pitchFamily="18" charset="2"/>
              </a:rPr>
              <a:t>C </a:t>
            </a:r>
            <a:r>
              <a:rPr lang="en-US" altLang="zh-CN"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dirty="0">
                <a:solidFill>
                  <a:srgbClr val="333399"/>
                </a:solidFill>
                <a:latin typeface="Times New Roman" panose="02020603050405020304" pitchFamily="18" charset="0"/>
                <a:cs typeface="Times New Roman" panose="02020603050405020304" pitchFamily="18" charset="0"/>
                <a:sym typeface="Symbol" pitchFamily="18" charset="2"/>
              </a:rPr>
              <a:t> c</a:t>
            </a:r>
          </a:p>
        </p:txBody>
      </p:sp>
      <p:sp>
        <p:nvSpPr>
          <p:cNvPr id="11" name="Rectangle 12"/>
          <p:cNvSpPr>
            <a:spLocks noChangeArrowheads="1"/>
          </p:cNvSpPr>
          <p:nvPr/>
        </p:nvSpPr>
        <p:spPr bwMode="auto">
          <a:xfrm>
            <a:off x="2899882" y="3246683"/>
            <a:ext cx="6082948" cy="707886"/>
          </a:xfrm>
          <a:prstGeom prst="rect">
            <a:avLst/>
          </a:prstGeom>
          <a:noFill/>
          <a:ln w="9525">
            <a:noFill/>
            <a:miter lim="800000"/>
            <a:headEnd/>
            <a:tailEnd/>
          </a:ln>
        </p:spPr>
        <p:txBody>
          <a:bodyPr wrap="square">
            <a:spAutoFit/>
          </a:bodyPr>
          <a:lstStyle/>
          <a:p>
            <a:pPr algn="l">
              <a:buClrTx/>
              <a:buFont typeface="Symbol" pitchFamily="18" charset="2"/>
              <a:buChar char="-"/>
            </a:pPr>
            <a:r>
              <a:rPr lang="en-US" altLang="zh-CN" sz="2000" b="1" i="0" dirty="0">
                <a:latin typeface="宋体" panose="02010600030101010101" pitchFamily="2" charset="-122"/>
                <a:ea typeface="宋体" panose="02010600030101010101" pitchFamily="2" charset="-122"/>
              </a:rPr>
              <a:t> </a:t>
            </a:r>
            <a:r>
              <a:rPr lang="en-US" altLang="zh-CN" sz="2000" b="1" i="0" dirty="0">
                <a:solidFill>
                  <a:srgbClr val="333399"/>
                </a:solidFill>
                <a:latin typeface="宋体" panose="02010600030101010101" pitchFamily="2" charset="-122"/>
                <a:ea typeface="宋体" panose="02010600030101010101" pitchFamily="2" charset="-122"/>
              </a:rPr>
              <a:t>L</a:t>
            </a:r>
            <a:r>
              <a:rPr lang="zh-CN" altLang="en-US" sz="2000" b="1" i="0" dirty="0">
                <a:solidFill>
                  <a:srgbClr val="333399"/>
                </a:solidFill>
                <a:latin typeface="宋体" panose="02010600030101010101" pitchFamily="2" charset="-122"/>
                <a:ea typeface="宋体" panose="02010600030101010101" pitchFamily="2" charset="-122"/>
              </a:rPr>
              <a:t>是</a:t>
            </a:r>
            <a:r>
              <a:rPr lang="pt-BR" altLang="zh-CN" sz="2000" b="1" i="0" dirty="0">
                <a:solidFill>
                  <a:srgbClr val="333399"/>
                </a:solidFill>
                <a:latin typeface="宋体" panose="02010600030101010101" pitchFamily="2" charset="-122"/>
                <a:ea typeface="宋体" panose="02010600030101010101" pitchFamily="2" charset="-122"/>
              </a:rPr>
              <a:t>L</a:t>
            </a:r>
            <a:r>
              <a:rPr lang="zh-CN" altLang="en-US" sz="2000" b="1" i="0" dirty="0">
                <a:solidFill>
                  <a:srgbClr val="333399"/>
                </a:solidFill>
                <a:latin typeface="宋体" panose="02010600030101010101" pitchFamily="2" charset="-122"/>
                <a:ea typeface="宋体" panose="02010600030101010101" pitchFamily="2" charset="-122"/>
              </a:rPr>
              <a:t>（</a:t>
            </a:r>
            <a:r>
              <a:rPr lang="en-US" altLang="zh-CN" sz="2000" b="1" i="0" dirty="0">
                <a:solidFill>
                  <a:srgbClr val="333399"/>
                </a:solidFill>
                <a:latin typeface="宋体" panose="02010600030101010101" pitchFamily="2" charset="-122"/>
                <a:ea typeface="宋体" panose="02010600030101010101" pitchFamily="2" charset="-122"/>
              </a:rPr>
              <a:t>G</a:t>
            </a:r>
            <a:r>
              <a:rPr lang="zh-CN" altLang="en-US" sz="2000" b="1" i="0" dirty="0">
                <a:solidFill>
                  <a:srgbClr val="333399"/>
                </a:solidFill>
                <a:latin typeface="宋体" panose="02010600030101010101" pitchFamily="2" charset="-122"/>
                <a:ea typeface="宋体" panose="02010600030101010101" pitchFamily="2" charset="-122"/>
              </a:rPr>
              <a:t>）的子集</a:t>
            </a:r>
            <a:endParaRPr lang="en-US" altLang="zh-CN" sz="2000" b="1" i="0" dirty="0">
              <a:latin typeface="宋体" panose="02010600030101010101" pitchFamily="2" charset="-122"/>
              <a:ea typeface="宋体" panose="02010600030101010101" pitchFamily="2" charset="-122"/>
            </a:endParaRPr>
          </a:p>
          <a:p>
            <a:pPr algn="l">
              <a:buClrTx/>
              <a:buFont typeface="Symbol" pitchFamily="18" charset="2"/>
              <a:buChar char="-"/>
            </a:pPr>
            <a:r>
              <a:rPr lang="zh-CN" altLang="en-US" sz="2000" b="1" i="0" dirty="0">
                <a:solidFill>
                  <a:srgbClr val="333399"/>
                </a:solidFill>
                <a:latin typeface="宋体" panose="02010600030101010101" pitchFamily="2" charset="-122"/>
                <a:ea typeface="宋体" panose="02010600030101010101" pitchFamily="2" charset="-122"/>
              </a:rPr>
              <a:t> 若要基于文法</a:t>
            </a:r>
            <a:r>
              <a:rPr lang="en-US" altLang="zh-CN" sz="2000" b="1" i="0" dirty="0">
                <a:solidFill>
                  <a:srgbClr val="333399"/>
                </a:solidFill>
                <a:latin typeface="宋体" panose="02010600030101010101" pitchFamily="2" charset="-122"/>
                <a:ea typeface="宋体" panose="02010600030101010101" pitchFamily="2" charset="-122"/>
                <a:sym typeface="Symbol" pitchFamily="18" charset="2"/>
              </a:rPr>
              <a:t>G(S)</a:t>
            </a:r>
            <a:r>
              <a:rPr lang="zh-CN" altLang="en-US" sz="2000" b="1" i="0" dirty="0">
                <a:solidFill>
                  <a:srgbClr val="333399"/>
                </a:solidFill>
                <a:latin typeface="宋体" panose="02010600030101010101" pitchFamily="2" charset="-122"/>
                <a:ea typeface="宋体" panose="02010600030101010101" pitchFamily="2" charset="-122"/>
              </a:rPr>
              <a:t>识别语言</a:t>
            </a:r>
            <a:r>
              <a:rPr lang="en-US" altLang="zh-CN" sz="2000" b="1" i="0" dirty="0">
                <a:solidFill>
                  <a:srgbClr val="333399"/>
                </a:solidFill>
                <a:latin typeface="宋体" panose="02010600030101010101" pitchFamily="2" charset="-122"/>
                <a:ea typeface="宋体" panose="02010600030101010101" pitchFamily="2" charset="-122"/>
              </a:rPr>
              <a:t>L</a:t>
            </a:r>
            <a:r>
              <a:rPr lang="zh-CN" altLang="en-US" sz="2000" b="1" i="0" dirty="0">
                <a:solidFill>
                  <a:srgbClr val="333399"/>
                </a:solidFill>
                <a:latin typeface="宋体" panose="02010600030101010101" pitchFamily="2" charset="-122"/>
                <a:ea typeface="宋体" panose="02010600030101010101" pitchFamily="2" charset="-122"/>
              </a:rPr>
              <a:t>，</a:t>
            </a:r>
            <a:r>
              <a:rPr lang="zh-CN" altLang="en-US" sz="2000" b="1" i="0" dirty="0">
                <a:latin typeface="宋体" panose="02010600030101010101" pitchFamily="2" charset="-122"/>
                <a:ea typeface="宋体" panose="02010600030101010101" pitchFamily="2" charset="-122"/>
              </a:rPr>
              <a:t>途径：</a:t>
            </a:r>
            <a:r>
              <a:rPr lang="zh-CN" altLang="en-US" sz="2000" b="1" i="0" dirty="0">
                <a:solidFill>
                  <a:srgbClr val="333399"/>
                </a:solidFill>
                <a:latin typeface="宋体" panose="02010600030101010101" pitchFamily="2" charset="-122"/>
                <a:ea typeface="宋体" panose="02010600030101010101" pitchFamily="2" charset="-122"/>
              </a:rPr>
              <a:t>属性文法</a:t>
            </a:r>
            <a:endParaRPr lang="en-US" altLang="zh-CN" sz="2000" b="1" i="0" dirty="0">
              <a:solidFill>
                <a:srgbClr val="333399"/>
              </a:solidFill>
              <a:latin typeface="宋体" panose="02010600030101010101" pitchFamily="2" charset="-122"/>
              <a:ea typeface="宋体" panose="02010600030101010101" pitchFamily="2" charset="-122"/>
            </a:endParaRPr>
          </a:p>
        </p:txBody>
      </p:sp>
      <p:sp>
        <p:nvSpPr>
          <p:cNvPr id="13" name="Rectangle 12"/>
          <p:cNvSpPr>
            <a:spLocks noChangeArrowheads="1"/>
          </p:cNvSpPr>
          <p:nvPr/>
        </p:nvSpPr>
        <p:spPr bwMode="auto">
          <a:xfrm>
            <a:off x="3710400" y="4233282"/>
            <a:ext cx="5272430" cy="707886"/>
          </a:xfrm>
          <a:prstGeom prst="rect">
            <a:avLst/>
          </a:prstGeom>
          <a:noFill/>
          <a:ln w="9525">
            <a:noFill/>
            <a:miter lim="800000"/>
            <a:headEnd/>
            <a:tailEnd/>
          </a:ln>
        </p:spPr>
        <p:txBody>
          <a:bodyPr wrap="square">
            <a:spAutoFit/>
          </a:bodyPr>
          <a:lstStyle/>
          <a:p>
            <a:pPr marL="342900" indent="-342900" algn="l">
              <a:buClrTx/>
              <a:buFont typeface="Wingdings" panose="05000000000000000000" pitchFamily="2" charset="2"/>
              <a:buChar char="ü"/>
            </a:pPr>
            <a:r>
              <a:rPr lang="zh-CN" altLang="en-US" sz="2000" b="1" i="0" dirty="0">
                <a:latin typeface="楷体_GB2312" pitchFamily="49" charset="-122"/>
              </a:rPr>
              <a:t>为文法关联有特定意义的</a:t>
            </a:r>
            <a:r>
              <a:rPr lang="zh-CN" altLang="en-US" sz="2000" b="1" i="0" dirty="0">
                <a:solidFill>
                  <a:srgbClr val="333399"/>
                </a:solidFill>
                <a:latin typeface="楷体_GB2312" pitchFamily="49" charset="-122"/>
              </a:rPr>
              <a:t>属性</a:t>
            </a:r>
            <a:endParaRPr lang="en-US" altLang="zh-CN" sz="2000" b="1" i="0" dirty="0">
              <a:solidFill>
                <a:srgbClr val="333399"/>
              </a:solidFill>
              <a:latin typeface="楷体_GB2312" pitchFamily="49" charset="-122"/>
            </a:endParaRPr>
          </a:p>
          <a:p>
            <a:pPr marL="342900" indent="-342900" algn="l">
              <a:buClrTx/>
              <a:buFont typeface="Wingdings" panose="05000000000000000000" pitchFamily="2" charset="2"/>
              <a:buChar char="ü"/>
            </a:pPr>
            <a:r>
              <a:rPr lang="zh-CN" altLang="en-US" sz="2000" b="1" i="0" dirty="0">
                <a:latin typeface="楷体_GB2312" pitchFamily="49" charset="-122"/>
              </a:rPr>
              <a:t>为产生式关联相应的</a:t>
            </a:r>
            <a:r>
              <a:rPr lang="zh-CN" altLang="en-US" sz="2000" b="1" i="0" dirty="0">
                <a:solidFill>
                  <a:srgbClr val="333399"/>
                </a:solidFill>
                <a:latin typeface="楷体_GB2312" pitchFamily="49" charset="-122"/>
              </a:rPr>
              <a:t>语义动作或谓词</a:t>
            </a:r>
            <a:r>
              <a:rPr lang="zh-CN" altLang="en-US" sz="2000" b="1" i="0" dirty="0">
                <a:latin typeface="楷体_GB2312" pitchFamily="49" charset="-122"/>
              </a:rPr>
              <a:t>。</a:t>
            </a:r>
            <a:endParaRPr lang="en-US" altLang="zh-CN" sz="2000" dirty="0"/>
          </a:p>
        </p:txBody>
      </p:sp>
      <p:sp>
        <p:nvSpPr>
          <p:cNvPr id="15" name="Rectangle 29"/>
          <p:cNvSpPr>
            <a:spLocks noChangeArrowheads="1"/>
          </p:cNvSpPr>
          <p:nvPr/>
        </p:nvSpPr>
        <p:spPr bwMode="auto">
          <a:xfrm>
            <a:off x="1549400" y="188913"/>
            <a:ext cx="4030712" cy="661720"/>
          </a:xfrm>
          <a:prstGeom prst="rect">
            <a:avLst/>
          </a:prstGeom>
          <a:noFill/>
          <a:ln w="9525" algn="ctr">
            <a:noFill/>
            <a:miter lim="800000"/>
            <a:headEnd/>
            <a:tailEnd/>
          </a:ln>
        </p:spPr>
        <p:txBody>
          <a:bodyPr wrap="square">
            <a:spAutoFit/>
          </a:bodyPr>
          <a:lstStyle/>
          <a:p>
            <a:pPr algn="l">
              <a:lnSpc>
                <a:spcPct val="90000"/>
              </a:lnSpc>
              <a:buClrTx/>
              <a:buFontTx/>
              <a:buNone/>
            </a:pPr>
            <a:r>
              <a:rPr lang="en-US" altLang="zh-CN" sz="4000" b="1" i="0" dirty="0">
                <a:ea typeface="华文行楷" pitchFamily="2" charset="-122"/>
              </a:rPr>
              <a:t>7.1</a:t>
            </a:r>
            <a:r>
              <a:rPr lang="zh-CN" altLang="en-US" sz="4000" b="1" i="0" dirty="0">
                <a:ea typeface="华文行楷" pitchFamily="2" charset="-122"/>
              </a:rPr>
              <a:t>属性文法</a:t>
            </a:r>
          </a:p>
        </p:txBody>
      </p:sp>
    </p:spTree>
    <p:extLst>
      <p:ext uri="{BB962C8B-B14F-4D97-AF65-F5344CB8AC3E}">
        <p14:creationId xmlns:p14="http://schemas.microsoft.com/office/powerpoint/2010/main" val="2002716859"/>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3"/>
          <p:cNvSpPr txBox="1">
            <a:spLocks noChangeArrowheads="1"/>
          </p:cNvSpPr>
          <p:nvPr/>
        </p:nvSpPr>
        <p:spPr bwMode="auto">
          <a:xfrm>
            <a:off x="533400" y="1066800"/>
            <a:ext cx="8534400" cy="677108"/>
          </a:xfrm>
          <a:prstGeom prst="rect">
            <a:avLst/>
          </a:prstGeom>
          <a:noFill/>
          <a:ln w="9525">
            <a:noFill/>
            <a:miter lim="800000"/>
            <a:headEnd/>
            <a:tailEnd/>
          </a:ln>
        </p:spPr>
        <p:txBody>
          <a:bodyPr>
            <a:spAutoFit/>
          </a:bodyPr>
          <a:lstStyle/>
          <a:p>
            <a:pPr algn="l">
              <a:buClrTx/>
            </a:pPr>
            <a:endParaRPr lang="zh-CN" altLang="en-US" sz="1000" b="1" i="0" dirty="0">
              <a:latin typeface="楷体_GB2312" pitchFamily="49" charset="-122"/>
            </a:endParaRPr>
          </a:p>
          <a:p>
            <a:pPr lvl="1" algn="l">
              <a:buClrTx/>
              <a:buFont typeface="Symbol" pitchFamily="18" charset="2"/>
              <a:buChar char="-"/>
            </a:pPr>
            <a:r>
              <a:rPr lang="zh-CN" altLang="en-US" sz="2800" b="1" i="0" dirty="0"/>
              <a:t>  </a:t>
            </a:r>
            <a:r>
              <a:rPr lang="zh-CN" altLang="en-US" b="1" i="0" dirty="0">
                <a:solidFill>
                  <a:srgbClr val="333399"/>
                </a:solidFill>
              </a:rPr>
              <a:t>继承属性的模拟求值（</a:t>
            </a:r>
            <a:r>
              <a:rPr lang="zh-CN" altLang="en-US" b="1" i="0" dirty="0"/>
              <a:t>较复杂的例子</a:t>
            </a:r>
            <a:r>
              <a:rPr lang="zh-CN" altLang="en-US" b="1" i="0" dirty="0">
                <a:solidFill>
                  <a:srgbClr val="333399"/>
                </a:solidFill>
              </a:rPr>
              <a:t>）</a:t>
            </a:r>
          </a:p>
        </p:txBody>
      </p:sp>
      <p:sp>
        <p:nvSpPr>
          <p:cNvPr id="62467"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2468"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2469"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2470"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2471" name="Text Box 8"/>
          <p:cNvSpPr txBox="1">
            <a:spLocks noChangeArrowheads="1"/>
          </p:cNvSpPr>
          <p:nvPr/>
        </p:nvSpPr>
        <p:spPr bwMode="auto">
          <a:xfrm>
            <a:off x="1447800" y="2209800"/>
            <a:ext cx="7086600" cy="1676400"/>
          </a:xfrm>
          <a:prstGeom prst="rect">
            <a:avLst/>
          </a:prstGeom>
          <a:noFill/>
          <a:ln w="9525">
            <a:noFill/>
            <a:miter lim="800000"/>
            <a:headEnd/>
            <a:tailEnd/>
          </a:ln>
        </p:spPr>
        <p:txBody>
          <a:bodyPr>
            <a:spAutoFit/>
          </a:bodyPr>
          <a:lstStyle/>
          <a:p>
            <a:pPr algn="l">
              <a:buClrTx/>
            </a:pPr>
            <a:r>
              <a:rPr lang="en-US" altLang="zh-CN" sz="2000" dirty="0">
                <a:solidFill>
                  <a:srgbClr val="333399"/>
                </a:solidFill>
                <a:sym typeface="Symbol" pitchFamily="18" charset="2"/>
              </a:rPr>
              <a:t>N </a:t>
            </a:r>
            <a:r>
              <a:rPr lang="en-US" altLang="zh-CN" sz="2000" i="0" dirty="0">
                <a:solidFill>
                  <a:srgbClr val="333399"/>
                </a:solidFill>
                <a:sym typeface="Symbol" pitchFamily="18" charset="2"/>
              </a:rPr>
              <a:t></a:t>
            </a:r>
            <a:r>
              <a:rPr lang="en-US" altLang="zh-CN" sz="2000" b="1" i="0" dirty="0">
                <a:solidFill>
                  <a:srgbClr val="333399"/>
                </a:solidFill>
                <a:sym typeface="Symbol" pitchFamily="18" charset="2"/>
              </a:rPr>
              <a:t> </a:t>
            </a:r>
            <a:r>
              <a:rPr lang="en-US" altLang="zh-CN" b="1" i="0" dirty="0">
                <a:solidFill>
                  <a:srgbClr val="333399"/>
                </a:solidFill>
                <a:sym typeface="Symbol" pitchFamily="18" charset="2"/>
              </a:rPr>
              <a:t>.</a:t>
            </a:r>
            <a:r>
              <a:rPr lang="en-US" altLang="zh-CN" sz="2000" b="1" i="0" dirty="0">
                <a:solidFill>
                  <a:srgbClr val="333399"/>
                </a:solidFill>
                <a:sym typeface="Symbol" pitchFamily="18" charset="2"/>
              </a:rPr>
              <a:t> </a:t>
            </a:r>
            <a:r>
              <a:rPr lang="en-US" altLang="zh-CN" sz="2000" i="0" dirty="0">
                <a:solidFill>
                  <a:srgbClr val="333399"/>
                </a:solidFill>
                <a:cs typeface="Times New Roman" pitchFamily="18" charset="0"/>
                <a:sym typeface="Symbol" pitchFamily="18" charset="2"/>
              </a:rPr>
              <a:t>{ </a:t>
            </a:r>
            <a:r>
              <a:rPr lang="en-US" altLang="zh-CN" sz="2000" dirty="0" err="1">
                <a:solidFill>
                  <a:srgbClr val="FF0000"/>
                </a:solidFill>
                <a:sym typeface="Symbol" pitchFamily="18" charset="2"/>
              </a:rPr>
              <a:t>S</a:t>
            </a:r>
            <a:r>
              <a:rPr lang="en-US" altLang="zh-CN" sz="2000" b="1" i="0" dirty="0" err="1">
                <a:solidFill>
                  <a:srgbClr val="FF0000"/>
                </a:solidFill>
                <a:sym typeface="Symbol" pitchFamily="18" charset="2"/>
              </a:rPr>
              <a:t>.</a:t>
            </a:r>
            <a:r>
              <a:rPr lang="en-US" altLang="zh-CN" sz="2000" dirty="0" err="1">
                <a:solidFill>
                  <a:srgbClr val="FF0000"/>
                </a:solidFill>
              </a:rPr>
              <a:t>f</a:t>
            </a:r>
            <a:r>
              <a:rPr lang="en-US" altLang="zh-CN" sz="2000" i="0" dirty="0">
                <a:solidFill>
                  <a:srgbClr val="FF0000"/>
                </a:solidFill>
              </a:rPr>
              <a:t> : =1</a:t>
            </a:r>
            <a:r>
              <a:rPr lang="en-US" altLang="zh-CN" sz="2000" i="0" dirty="0">
                <a:solidFill>
                  <a:srgbClr val="333399"/>
                </a:solidFill>
                <a:sym typeface="Symbol" pitchFamily="18" charset="2"/>
              </a:rPr>
              <a:t>}</a:t>
            </a:r>
            <a:r>
              <a:rPr lang="en-US" altLang="zh-CN" sz="2000" b="1" i="0" dirty="0">
                <a:solidFill>
                  <a:srgbClr val="333399"/>
                </a:solidFill>
                <a:sym typeface="Symbol" pitchFamily="18" charset="2"/>
              </a:rPr>
              <a:t>  </a:t>
            </a:r>
            <a:r>
              <a:rPr lang="en-US" altLang="zh-CN" sz="2000" dirty="0">
                <a:solidFill>
                  <a:srgbClr val="333399"/>
                </a:solidFill>
                <a:sym typeface="Symbol" pitchFamily="18" charset="2"/>
              </a:rPr>
              <a:t>S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p</a:t>
            </a:r>
            <a:r>
              <a:rPr lang="en-US" altLang="zh-CN" sz="2000" dirty="0">
                <a:solidFill>
                  <a:srgbClr val="333399"/>
                </a:solidFill>
              </a:rPr>
              <a:t>rint(</a:t>
            </a:r>
            <a:r>
              <a:rPr lang="en-US" altLang="zh-CN" sz="2000" dirty="0" err="1">
                <a:solidFill>
                  <a:srgbClr val="333399"/>
                </a:solidFill>
                <a:sym typeface="Symbol" pitchFamily="18" charset="2"/>
              </a:rPr>
              <a:t>S</a:t>
            </a:r>
            <a:r>
              <a:rPr lang="en-US" altLang="zh-CN" sz="2000" b="1" i="0"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rPr>
              <a:t>)</a:t>
            </a:r>
            <a:r>
              <a:rPr lang="en-US" altLang="zh-CN" dirty="0">
                <a:solidFill>
                  <a:srgbClr val="333399"/>
                </a:solidFill>
              </a:rPr>
              <a:t> </a:t>
            </a:r>
            <a:r>
              <a:rPr lang="en-US" altLang="zh-CN" sz="2000" i="0" dirty="0">
                <a:solidFill>
                  <a:srgbClr val="333399"/>
                </a:solidFill>
                <a:sym typeface="Symbol" pitchFamily="18" charset="2"/>
              </a:rPr>
              <a:t>}</a:t>
            </a:r>
            <a:endParaRPr lang="en-US" altLang="zh-CN" sz="1000" i="0" baseline="-25000" dirty="0">
              <a:solidFill>
                <a:srgbClr val="333399"/>
              </a:solidFill>
              <a:sym typeface="Symbol" pitchFamily="18" charset="2"/>
            </a:endParaRPr>
          </a:p>
          <a:p>
            <a:pPr algn="l">
              <a:buClrTx/>
            </a:pPr>
            <a:r>
              <a:rPr lang="en-US" altLang="zh-CN" sz="2000" dirty="0">
                <a:solidFill>
                  <a:srgbClr val="333399"/>
                </a:solidFill>
                <a:sym typeface="Symbol" pitchFamily="18" charset="2"/>
              </a:rPr>
              <a:t>S </a:t>
            </a:r>
            <a:r>
              <a:rPr lang="en-US" altLang="zh-CN" sz="2000" i="0" dirty="0">
                <a:solidFill>
                  <a:srgbClr val="333399"/>
                </a:solidFill>
                <a:sym typeface="Symbol" pitchFamily="18" charset="2"/>
              </a:rPr>
              <a:t>  { </a:t>
            </a:r>
            <a:r>
              <a:rPr lang="en-US" altLang="zh-CN" sz="2000" dirty="0" err="1">
                <a:solidFill>
                  <a:srgbClr val="333399"/>
                </a:solidFill>
                <a:sym typeface="Symbol" pitchFamily="18" charset="2"/>
              </a:rPr>
              <a:t>B</a:t>
            </a:r>
            <a:r>
              <a:rPr lang="en-US" altLang="zh-CN" sz="2000" b="1" i="0" dirty="0" err="1">
                <a:solidFill>
                  <a:srgbClr val="333399"/>
                </a:solidFill>
                <a:sym typeface="Symbol" pitchFamily="18" charset="2"/>
              </a:rPr>
              <a:t>.</a:t>
            </a:r>
            <a:r>
              <a:rPr lang="en-US" altLang="zh-CN" sz="2000" dirty="0" err="1">
                <a:solidFill>
                  <a:srgbClr val="333399"/>
                </a:solidFill>
              </a:rPr>
              <a:t>f</a:t>
            </a:r>
            <a:r>
              <a:rPr lang="en-US" altLang="zh-CN" sz="2000" i="0" dirty="0">
                <a:solidFill>
                  <a:srgbClr val="333399"/>
                </a:solidFill>
              </a:rPr>
              <a:t> : =</a:t>
            </a:r>
            <a:r>
              <a:rPr lang="en-US" altLang="zh-CN" sz="2000" dirty="0" err="1">
                <a:solidFill>
                  <a:srgbClr val="333399"/>
                </a:solidFill>
                <a:sym typeface="Symbol" pitchFamily="18" charset="2"/>
              </a:rPr>
              <a:t>S</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f</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B </a:t>
            </a:r>
            <a:r>
              <a:rPr lang="en-US" altLang="zh-CN" sz="2000" i="0" dirty="0">
                <a:solidFill>
                  <a:srgbClr val="333399"/>
                </a:solidFill>
                <a:sym typeface="Symbol" pitchFamily="18" charset="2"/>
              </a:rPr>
              <a:t>{ </a:t>
            </a:r>
            <a:r>
              <a:rPr lang="en-US" altLang="zh-CN" sz="2000" dirty="0">
                <a:solidFill>
                  <a:srgbClr val="FF0000"/>
                </a:solidFill>
                <a:sym typeface="Symbol" pitchFamily="18" charset="2"/>
              </a:rPr>
              <a:t>S</a:t>
            </a:r>
            <a:r>
              <a:rPr lang="en-US" altLang="zh-CN" sz="2000" i="0" baseline="-25000" dirty="0">
                <a:solidFill>
                  <a:srgbClr val="FF0000"/>
                </a:solidFill>
                <a:sym typeface="Symbol" pitchFamily="18" charset="2"/>
              </a:rPr>
              <a:t>1</a:t>
            </a:r>
            <a:r>
              <a:rPr lang="en-US" altLang="zh-CN" sz="2000" b="1" dirty="0">
                <a:solidFill>
                  <a:srgbClr val="FF0000"/>
                </a:solidFill>
                <a:sym typeface="Symbol" pitchFamily="18" charset="2"/>
              </a:rPr>
              <a:t>.</a:t>
            </a:r>
            <a:r>
              <a:rPr lang="en-US" altLang="zh-CN" sz="2000" dirty="0">
                <a:solidFill>
                  <a:srgbClr val="FF0000"/>
                </a:solidFill>
                <a:sym typeface="Symbol" pitchFamily="18" charset="2"/>
              </a:rPr>
              <a:t>f </a:t>
            </a:r>
            <a:r>
              <a:rPr lang="en-US" altLang="zh-CN" sz="2000" i="0" dirty="0">
                <a:solidFill>
                  <a:srgbClr val="FF0000"/>
                </a:solidFill>
              </a:rPr>
              <a:t>:= </a:t>
            </a:r>
            <a:r>
              <a:rPr lang="en-US" altLang="zh-CN" sz="2000" dirty="0" err="1">
                <a:solidFill>
                  <a:srgbClr val="FF0000"/>
                </a:solidFill>
                <a:sym typeface="Symbol" pitchFamily="18" charset="2"/>
              </a:rPr>
              <a:t>S</a:t>
            </a:r>
            <a:r>
              <a:rPr lang="en-US" altLang="zh-CN" sz="2000" b="1" dirty="0" err="1">
                <a:solidFill>
                  <a:srgbClr val="FF0000"/>
                </a:solidFill>
                <a:sym typeface="Symbol" pitchFamily="18" charset="2"/>
              </a:rPr>
              <a:t>.</a:t>
            </a:r>
            <a:r>
              <a:rPr lang="en-US" altLang="zh-CN" sz="2000" dirty="0" err="1">
                <a:solidFill>
                  <a:srgbClr val="FF0000"/>
                </a:solidFill>
                <a:sym typeface="Symbol" pitchFamily="18" charset="2"/>
              </a:rPr>
              <a:t>f</a:t>
            </a:r>
            <a:r>
              <a:rPr lang="en-US" altLang="zh-CN" sz="2000" dirty="0">
                <a:solidFill>
                  <a:srgbClr val="FF0000"/>
                </a:solidFill>
                <a:sym typeface="Symbol" pitchFamily="18" charset="2"/>
              </a:rPr>
              <a:t> +1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S</a:t>
            </a:r>
            <a:r>
              <a:rPr lang="en-US" altLang="zh-CN" sz="2000" i="0" baseline="-25000" dirty="0">
                <a:solidFill>
                  <a:srgbClr val="333399"/>
                </a:solidFill>
                <a:sym typeface="Symbol" pitchFamily="18" charset="2"/>
              </a:rPr>
              <a:t>1 </a:t>
            </a:r>
            <a:r>
              <a:rPr lang="en-US" altLang="zh-CN" sz="2000" i="0" dirty="0">
                <a:solidFill>
                  <a:srgbClr val="333399"/>
                </a:solidFill>
                <a:sym typeface="Symbol" pitchFamily="18" charset="2"/>
              </a:rPr>
              <a:t>{</a:t>
            </a:r>
            <a:r>
              <a:rPr lang="en-US" altLang="zh-CN" sz="2000" dirty="0" err="1">
                <a:solidFill>
                  <a:srgbClr val="333399"/>
                </a:solidFill>
                <a:sym typeface="Symbol" pitchFamily="18" charset="2"/>
              </a:rPr>
              <a:t>S</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a:t>
            </a:r>
            <a:r>
              <a:rPr lang="en-US" altLang="zh-CN" sz="2000" dirty="0">
                <a:solidFill>
                  <a:srgbClr val="333399"/>
                </a:solidFill>
                <a:sym typeface="Symbol" pitchFamily="18" charset="2"/>
              </a:rPr>
              <a:t>S</a:t>
            </a:r>
            <a:r>
              <a:rPr lang="en-US" altLang="zh-CN" sz="2000" i="0" baseline="-25000" dirty="0">
                <a:solidFill>
                  <a:srgbClr val="333399"/>
                </a:solidFill>
                <a:sym typeface="Symbol" pitchFamily="18" charset="2"/>
              </a:rPr>
              <a:t>1</a:t>
            </a:r>
            <a:r>
              <a:rPr lang="en-US" altLang="zh-CN" sz="2000" b="1" i="0" dirty="0">
                <a:solidFill>
                  <a:srgbClr val="333399"/>
                </a:solidFill>
                <a:sym typeface="Symbol" pitchFamily="18" charset="2"/>
              </a:rPr>
              <a:t>.</a:t>
            </a:r>
            <a:r>
              <a:rPr lang="en-US" altLang="zh-CN" sz="2000" dirty="0">
                <a:solidFill>
                  <a:srgbClr val="333399"/>
                </a:solidFill>
                <a:sym typeface="Symbol" pitchFamily="18" charset="2"/>
              </a:rPr>
              <a:t>v</a:t>
            </a:r>
            <a:r>
              <a:rPr lang="en-US" altLang="zh-CN" sz="2000" i="0" dirty="0">
                <a:solidFill>
                  <a:srgbClr val="333399"/>
                </a:solidFill>
              </a:rPr>
              <a:t>+</a:t>
            </a:r>
            <a:r>
              <a:rPr lang="en-US" altLang="zh-CN" sz="2000" dirty="0">
                <a:solidFill>
                  <a:srgbClr val="333399"/>
                </a:solidFill>
                <a:sym typeface="Symbol" pitchFamily="18" charset="2"/>
              </a:rPr>
              <a:t>B</a:t>
            </a:r>
            <a:r>
              <a:rPr lang="en-US" altLang="zh-CN" sz="2000" b="1" i="0" dirty="0">
                <a:solidFill>
                  <a:srgbClr val="333399"/>
                </a:solidFill>
                <a:sym typeface="Symbol" pitchFamily="18" charset="2"/>
              </a:rPr>
              <a:t>.</a:t>
            </a:r>
            <a:r>
              <a:rPr lang="en-US" altLang="zh-CN" sz="2000" dirty="0">
                <a:solidFill>
                  <a:srgbClr val="333399"/>
                </a:solidFill>
                <a:sym typeface="Symbol" pitchFamily="18" charset="2"/>
              </a:rPr>
              <a:t>v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endParaRPr lang="en-US" altLang="zh-CN" sz="1000" dirty="0">
              <a:solidFill>
                <a:srgbClr val="333399"/>
              </a:solidFill>
              <a:sym typeface="Symbol" pitchFamily="18" charset="2"/>
            </a:endParaRPr>
          </a:p>
          <a:p>
            <a:pPr algn="l">
              <a:buClrTx/>
            </a:pPr>
            <a:r>
              <a:rPr lang="en-US" altLang="zh-CN" sz="2000" dirty="0">
                <a:solidFill>
                  <a:srgbClr val="333399"/>
                </a:solidFill>
                <a:sym typeface="Symbol" pitchFamily="18" charset="2"/>
              </a:rPr>
              <a:t>S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  </a:t>
            </a: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S</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a:t>
            </a:r>
            <a:r>
              <a:rPr lang="en-US" altLang="zh-CN" sz="2000" dirty="0">
                <a:solidFill>
                  <a:srgbClr val="333399"/>
                </a:solidFill>
                <a:sym typeface="Symbol" pitchFamily="18" charset="2"/>
              </a:rPr>
              <a:t>0 </a:t>
            </a:r>
            <a:r>
              <a:rPr lang="en-US" altLang="zh-CN" sz="2000" i="0" dirty="0">
                <a:solidFill>
                  <a:srgbClr val="333399"/>
                </a:solidFill>
                <a:sym typeface="Symbol" pitchFamily="18" charset="2"/>
              </a:rPr>
              <a:t>}</a:t>
            </a:r>
            <a:endParaRPr kumimoji="0" lang="en-US" altLang="zh-CN" sz="1000" b="1" dirty="0">
              <a:solidFill>
                <a:srgbClr val="333399"/>
              </a:solidFill>
              <a:sym typeface="Symbol" pitchFamily="18" charset="2"/>
            </a:endParaRPr>
          </a:p>
          <a:p>
            <a:pPr algn="l">
              <a:buClrTx/>
            </a:pPr>
            <a:r>
              <a:rPr lang="en-US" altLang="zh-CN" sz="2000" dirty="0">
                <a:solidFill>
                  <a:srgbClr val="333399"/>
                </a:solidFill>
                <a:sym typeface="Symbol" pitchFamily="18" charset="2"/>
              </a:rPr>
              <a:t>B </a:t>
            </a:r>
            <a:r>
              <a:rPr lang="en-US" altLang="zh-CN" sz="2000" i="0" dirty="0">
                <a:solidFill>
                  <a:srgbClr val="333399"/>
                </a:solidFill>
                <a:ea typeface="华文行楷" pitchFamily="2" charset="-122"/>
                <a:sym typeface="Symbol" pitchFamily="18" charset="2"/>
              </a:rPr>
              <a:t> </a:t>
            </a:r>
            <a:r>
              <a:rPr lang="en-US" altLang="zh-CN" sz="2000" dirty="0">
                <a:solidFill>
                  <a:srgbClr val="333399"/>
                </a:solidFill>
                <a:ea typeface="华文行楷" pitchFamily="2" charset="-122"/>
                <a:sym typeface="Symbol" pitchFamily="18" charset="2"/>
              </a:rPr>
              <a:t>0  </a:t>
            </a: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0 </a:t>
            </a:r>
            <a:r>
              <a:rPr lang="en-US" altLang="zh-CN" sz="2000" i="0" dirty="0">
                <a:solidFill>
                  <a:srgbClr val="333399"/>
                </a:solidFill>
                <a:sym typeface="Symbol" pitchFamily="18" charset="2"/>
              </a:rPr>
              <a:t>}</a:t>
            </a:r>
            <a:endParaRPr lang="en-US" altLang="zh-CN" sz="1000" u="sng" dirty="0">
              <a:solidFill>
                <a:srgbClr val="333399"/>
              </a:solidFill>
              <a:ea typeface="华文行楷" pitchFamily="2" charset="-122"/>
              <a:sym typeface="Symbol" pitchFamily="18" charset="2"/>
            </a:endParaRPr>
          </a:p>
          <a:p>
            <a:pPr algn="l">
              <a:buClrTx/>
            </a:pPr>
            <a:r>
              <a:rPr lang="en-US" altLang="zh-CN" sz="2000" dirty="0">
                <a:solidFill>
                  <a:srgbClr val="333399"/>
                </a:solidFill>
                <a:sym typeface="Symbol" pitchFamily="18" charset="2"/>
              </a:rPr>
              <a:t>B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1  </a:t>
            </a: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2^</a:t>
            </a:r>
            <a:r>
              <a:rPr lang="en-US" altLang="zh-CN" sz="2000" dirty="0">
                <a:solidFill>
                  <a:srgbClr val="333399"/>
                </a:solidFill>
              </a:rPr>
              <a:t>(</a:t>
            </a:r>
            <a:r>
              <a:rPr lang="en-US" altLang="zh-CN" sz="2000" i="0" dirty="0">
                <a:solidFill>
                  <a:srgbClr val="333399"/>
                </a:solidFill>
              </a:rPr>
              <a:t>-</a:t>
            </a:r>
            <a:r>
              <a:rPr lang="en-US" altLang="zh-CN" sz="2000" dirty="0" err="1">
                <a:solidFill>
                  <a:srgbClr val="333399"/>
                </a:solidFill>
                <a:sym typeface="Symbol" pitchFamily="18" charset="2"/>
              </a:rPr>
              <a:t>B</a:t>
            </a:r>
            <a:r>
              <a:rPr lang="en-US" altLang="zh-CN" sz="2000" b="1" i="0" dirty="0" err="1">
                <a:solidFill>
                  <a:srgbClr val="333399"/>
                </a:solidFill>
                <a:sym typeface="Symbol" pitchFamily="18" charset="2"/>
              </a:rPr>
              <a:t>.</a:t>
            </a:r>
            <a:r>
              <a:rPr lang="en-US" altLang="zh-CN" sz="2000" dirty="0" err="1">
                <a:solidFill>
                  <a:srgbClr val="333399"/>
                </a:solidFill>
              </a:rPr>
              <a:t>f</a:t>
            </a:r>
            <a:r>
              <a:rPr lang="en-US" altLang="zh-CN" sz="2000" dirty="0">
                <a:solidFill>
                  <a:srgbClr val="333399"/>
                </a:solidFill>
              </a:rPr>
              <a:t>)</a:t>
            </a:r>
            <a:r>
              <a:rPr lang="en-US" altLang="zh-CN" sz="2000" i="0" dirty="0">
                <a:solidFill>
                  <a:srgbClr val="333399"/>
                </a:solidFill>
              </a:rPr>
              <a:t> </a:t>
            </a:r>
            <a:r>
              <a:rPr lang="en-US" altLang="zh-CN" sz="2000" i="0" dirty="0">
                <a:solidFill>
                  <a:srgbClr val="333399"/>
                </a:solidFill>
                <a:sym typeface="Symbol" pitchFamily="18" charset="2"/>
              </a:rPr>
              <a:t>}</a:t>
            </a:r>
          </a:p>
        </p:txBody>
      </p:sp>
      <p:grpSp>
        <p:nvGrpSpPr>
          <p:cNvPr id="2" name="Group 13"/>
          <p:cNvGrpSpPr>
            <a:grpSpLocks/>
          </p:cNvGrpSpPr>
          <p:nvPr/>
        </p:nvGrpSpPr>
        <p:grpSpPr bwMode="auto">
          <a:xfrm>
            <a:off x="1447800" y="3429001"/>
            <a:ext cx="7620000" cy="3055938"/>
            <a:chOff x="912" y="2160"/>
            <a:chExt cx="4800" cy="1925"/>
          </a:xfrm>
        </p:grpSpPr>
        <p:sp>
          <p:nvSpPr>
            <p:cNvPr id="62474" name="Text Box 9"/>
            <p:cNvSpPr txBox="1">
              <a:spLocks noChangeArrowheads="1"/>
            </p:cNvSpPr>
            <p:nvPr/>
          </p:nvSpPr>
          <p:spPr bwMode="auto">
            <a:xfrm>
              <a:off x="912" y="2592"/>
              <a:ext cx="4800" cy="1493"/>
            </a:xfrm>
            <a:prstGeom prst="rect">
              <a:avLst/>
            </a:prstGeom>
            <a:noFill/>
            <a:ln w="9525">
              <a:noFill/>
              <a:miter lim="800000"/>
              <a:headEnd/>
              <a:tailEnd/>
            </a:ln>
          </p:spPr>
          <p:txBody>
            <a:bodyPr>
              <a:spAutoFit/>
            </a:bodyPr>
            <a:lstStyle/>
            <a:p>
              <a:pPr algn="l">
                <a:buClrTx/>
              </a:pPr>
              <a:r>
                <a:rPr lang="en-US" altLang="zh-CN" sz="2000" dirty="0">
                  <a:solidFill>
                    <a:srgbClr val="333399"/>
                  </a:solidFill>
                  <a:sym typeface="Symbol" pitchFamily="18" charset="2"/>
                </a:rPr>
                <a:t>N </a:t>
              </a:r>
              <a:r>
                <a:rPr lang="en-US" altLang="zh-CN" sz="2000" i="0" dirty="0">
                  <a:solidFill>
                    <a:srgbClr val="333399"/>
                  </a:solidFill>
                  <a:sym typeface="Symbol" pitchFamily="18" charset="2"/>
                </a:rPr>
                <a:t></a:t>
              </a:r>
              <a:r>
                <a:rPr lang="en-US" altLang="zh-CN" sz="2000" b="1" i="0" dirty="0">
                  <a:solidFill>
                    <a:srgbClr val="333399"/>
                  </a:solidFill>
                  <a:sym typeface="Symbol" pitchFamily="18" charset="2"/>
                </a:rPr>
                <a:t> </a:t>
              </a:r>
              <a:r>
                <a:rPr lang="en-US" altLang="zh-CN" b="1" i="0" dirty="0">
                  <a:solidFill>
                    <a:srgbClr val="C00000"/>
                  </a:solidFill>
                  <a:sym typeface="Symbol" pitchFamily="18" charset="2"/>
                </a:rPr>
                <a:t>.</a:t>
              </a:r>
              <a:r>
                <a:rPr lang="en-US" altLang="zh-CN" dirty="0">
                  <a:solidFill>
                    <a:srgbClr val="C00000"/>
                  </a:solidFill>
                  <a:sym typeface="Symbol" pitchFamily="18" charset="2"/>
                </a:rPr>
                <a:t> </a:t>
              </a:r>
              <a:r>
                <a:rPr lang="en-US" altLang="zh-CN" sz="2000" dirty="0">
                  <a:solidFill>
                    <a:srgbClr val="C00000"/>
                  </a:solidFill>
                  <a:sym typeface="Symbol" pitchFamily="18" charset="2"/>
                </a:rPr>
                <a:t>M </a:t>
              </a:r>
              <a:r>
                <a:rPr lang="en-US" altLang="zh-CN" sz="2000" i="0" dirty="0">
                  <a:solidFill>
                    <a:srgbClr val="333399"/>
                  </a:solidFill>
                  <a:cs typeface="Times New Roman" pitchFamily="18" charset="0"/>
                  <a:sym typeface="Symbol" pitchFamily="18" charset="2"/>
                </a:rPr>
                <a:t>{ </a:t>
              </a:r>
              <a:r>
                <a:rPr lang="en-US" altLang="zh-CN" sz="2000" dirty="0" err="1">
                  <a:solidFill>
                    <a:srgbClr val="333399"/>
                  </a:solidFill>
                  <a:sym typeface="Symbol" pitchFamily="18" charset="2"/>
                </a:rPr>
                <a:t>S</a:t>
              </a:r>
              <a:r>
                <a:rPr lang="en-US" altLang="zh-CN" sz="2000" b="1" i="0" dirty="0" err="1">
                  <a:solidFill>
                    <a:srgbClr val="333399"/>
                  </a:solidFill>
                  <a:sym typeface="Symbol" pitchFamily="18" charset="2"/>
                </a:rPr>
                <a:t>.</a:t>
              </a:r>
              <a:r>
                <a:rPr lang="en-US" altLang="zh-CN" sz="2000" dirty="0" err="1">
                  <a:solidFill>
                    <a:srgbClr val="333399"/>
                  </a:solidFill>
                </a:rPr>
                <a:t>f</a:t>
              </a:r>
              <a:r>
                <a:rPr lang="en-US" altLang="zh-CN" sz="2000" i="0" dirty="0">
                  <a:solidFill>
                    <a:srgbClr val="333399"/>
                  </a:solidFill>
                </a:rPr>
                <a:t> : = </a:t>
              </a:r>
              <a:r>
                <a:rPr lang="en-US" altLang="zh-CN" sz="2000" dirty="0">
                  <a:solidFill>
                    <a:srgbClr val="333399"/>
                  </a:solidFill>
                  <a:sym typeface="Symbol" pitchFamily="18" charset="2"/>
                </a:rPr>
                <a:t>M</a:t>
              </a:r>
              <a:r>
                <a:rPr lang="en-US" altLang="zh-CN" sz="2000" b="1" i="0" dirty="0">
                  <a:solidFill>
                    <a:srgbClr val="333399"/>
                  </a:solidFill>
                  <a:sym typeface="Symbol" pitchFamily="18" charset="2"/>
                </a:rPr>
                <a:t>.</a:t>
              </a:r>
              <a:r>
                <a:rPr lang="en-US" altLang="zh-CN" sz="2000" dirty="0">
                  <a:solidFill>
                    <a:srgbClr val="333399"/>
                  </a:solidFill>
                </a:rPr>
                <a:t>s</a:t>
              </a:r>
              <a:r>
                <a:rPr lang="en-US" altLang="zh-CN" sz="2000" i="0" dirty="0">
                  <a:solidFill>
                    <a:srgbClr val="333399"/>
                  </a:solidFill>
                </a:rPr>
                <a:t> </a:t>
              </a:r>
              <a:r>
                <a:rPr lang="en-US" altLang="zh-CN" sz="2000" i="0" dirty="0">
                  <a:solidFill>
                    <a:srgbClr val="333399"/>
                  </a:solidFill>
                  <a:sym typeface="Symbol" pitchFamily="18" charset="2"/>
                </a:rPr>
                <a:t>}</a:t>
              </a:r>
              <a:r>
                <a:rPr lang="en-US" altLang="zh-CN" sz="2000" b="1" i="0" dirty="0">
                  <a:solidFill>
                    <a:srgbClr val="333399"/>
                  </a:solidFill>
                  <a:sym typeface="Symbol" pitchFamily="18" charset="2"/>
                </a:rPr>
                <a:t>  </a:t>
              </a:r>
              <a:r>
                <a:rPr lang="en-US" altLang="zh-CN" sz="2000" dirty="0">
                  <a:solidFill>
                    <a:srgbClr val="333399"/>
                  </a:solidFill>
                  <a:sym typeface="Symbol" pitchFamily="18" charset="2"/>
                </a:rPr>
                <a:t>S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p</a:t>
              </a:r>
              <a:r>
                <a:rPr lang="en-US" altLang="zh-CN" sz="2000" dirty="0">
                  <a:solidFill>
                    <a:srgbClr val="333399"/>
                  </a:solidFill>
                </a:rPr>
                <a:t>rint(</a:t>
              </a:r>
              <a:r>
                <a:rPr lang="en-US" altLang="zh-CN" sz="2000" dirty="0" err="1">
                  <a:solidFill>
                    <a:srgbClr val="333399"/>
                  </a:solidFill>
                  <a:sym typeface="Symbol" pitchFamily="18" charset="2"/>
                </a:rPr>
                <a:t>S</a:t>
              </a:r>
              <a:r>
                <a:rPr lang="en-US" altLang="zh-CN" sz="2000" b="1" i="0"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rPr>
                <a:t>)</a:t>
              </a:r>
              <a:r>
                <a:rPr lang="en-US" altLang="zh-CN" dirty="0">
                  <a:solidFill>
                    <a:srgbClr val="333399"/>
                  </a:solidFill>
                </a:rPr>
                <a:t> </a:t>
              </a:r>
              <a:r>
                <a:rPr lang="en-US" altLang="zh-CN" sz="2000" i="0" dirty="0">
                  <a:solidFill>
                    <a:srgbClr val="333399"/>
                  </a:solidFill>
                  <a:sym typeface="Symbol" pitchFamily="18" charset="2"/>
                </a:rPr>
                <a:t>}</a:t>
              </a:r>
              <a:endParaRPr lang="en-US" altLang="zh-CN" sz="1000" i="0" baseline="-25000" dirty="0">
                <a:solidFill>
                  <a:srgbClr val="333399"/>
                </a:solidFill>
                <a:sym typeface="Symbol" pitchFamily="18" charset="2"/>
              </a:endParaRPr>
            </a:p>
            <a:p>
              <a:pPr algn="l">
                <a:buClrTx/>
              </a:pPr>
              <a:r>
                <a:rPr lang="en-US" altLang="zh-CN" sz="2000" dirty="0">
                  <a:solidFill>
                    <a:srgbClr val="333399"/>
                  </a:solidFill>
                  <a:sym typeface="Symbol" pitchFamily="18" charset="2"/>
                </a:rPr>
                <a:t>S </a:t>
              </a:r>
              <a:r>
                <a:rPr lang="en-US" altLang="zh-CN" sz="2000" i="0" dirty="0">
                  <a:solidFill>
                    <a:srgbClr val="333399"/>
                  </a:solidFill>
                  <a:sym typeface="Symbol" pitchFamily="18" charset="2"/>
                </a:rPr>
                <a:t> { </a:t>
              </a:r>
              <a:r>
                <a:rPr lang="en-US" altLang="zh-CN" sz="2000" dirty="0" err="1">
                  <a:solidFill>
                    <a:srgbClr val="333399"/>
                  </a:solidFill>
                  <a:sym typeface="Symbol" pitchFamily="18" charset="2"/>
                </a:rPr>
                <a:t>B</a:t>
              </a:r>
              <a:r>
                <a:rPr lang="en-US" altLang="zh-CN" sz="2000" b="1" i="0" dirty="0" err="1">
                  <a:solidFill>
                    <a:srgbClr val="333399"/>
                  </a:solidFill>
                  <a:sym typeface="Symbol" pitchFamily="18" charset="2"/>
                </a:rPr>
                <a:t>.</a:t>
              </a:r>
              <a:r>
                <a:rPr lang="en-US" altLang="zh-CN" sz="2000" dirty="0" err="1">
                  <a:solidFill>
                    <a:srgbClr val="333399"/>
                  </a:solidFill>
                </a:rPr>
                <a:t>f</a:t>
              </a:r>
              <a:r>
                <a:rPr lang="en-US" altLang="zh-CN" sz="2000" i="0" dirty="0">
                  <a:solidFill>
                    <a:srgbClr val="333399"/>
                  </a:solidFill>
                </a:rPr>
                <a:t> : =</a:t>
              </a:r>
              <a:r>
                <a:rPr lang="en-US" altLang="zh-CN" sz="2000" dirty="0" err="1">
                  <a:solidFill>
                    <a:srgbClr val="333399"/>
                  </a:solidFill>
                  <a:sym typeface="Symbol" pitchFamily="18" charset="2"/>
                </a:rPr>
                <a:t>S</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f</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B</a:t>
              </a:r>
              <a:r>
                <a:rPr lang="en-US" altLang="zh-CN" dirty="0">
                  <a:sym typeface="Symbol" pitchFamily="18" charset="2"/>
                </a:rPr>
                <a:t> </a:t>
              </a: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P</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i</a:t>
              </a:r>
              <a:r>
                <a:rPr lang="en-US" altLang="zh-CN" sz="2000" dirty="0">
                  <a:solidFill>
                    <a:srgbClr val="333399"/>
                  </a:solidFill>
                  <a:sym typeface="Symbol" pitchFamily="18" charset="2"/>
                </a:rPr>
                <a:t> </a:t>
              </a:r>
              <a:r>
                <a:rPr lang="en-US" altLang="zh-CN" sz="2000" i="0" dirty="0">
                  <a:solidFill>
                    <a:srgbClr val="333399"/>
                  </a:solidFill>
                </a:rPr>
                <a:t>:=</a:t>
              </a:r>
              <a:r>
                <a:rPr lang="en-US" altLang="zh-CN" sz="2000" dirty="0" err="1">
                  <a:solidFill>
                    <a:srgbClr val="333399"/>
                  </a:solidFill>
                  <a:sym typeface="Symbol" pitchFamily="18" charset="2"/>
                </a:rPr>
                <a:t>S</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f</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a:solidFill>
                    <a:srgbClr val="C00000"/>
                  </a:solidFill>
                  <a:sym typeface="Symbol" pitchFamily="18" charset="2"/>
                </a:rPr>
                <a:t>P</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S</a:t>
              </a:r>
              <a:r>
                <a:rPr lang="en-US" altLang="zh-CN" sz="2000" i="0" baseline="-25000" dirty="0">
                  <a:solidFill>
                    <a:srgbClr val="333399"/>
                  </a:solidFill>
                  <a:sym typeface="Symbol" pitchFamily="18" charset="2"/>
                </a:rPr>
                <a:t>1</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f </a:t>
              </a:r>
              <a:r>
                <a:rPr lang="en-US" altLang="zh-CN" sz="2000" i="0" dirty="0">
                  <a:solidFill>
                    <a:srgbClr val="333399"/>
                  </a:solidFill>
                </a:rPr>
                <a:t>:= </a:t>
              </a:r>
              <a:r>
                <a:rPr lang="en-US" altLang="zh-CN" sz="2000" dirty="0">
                  <a:solidFill>
                    <a:srgbClr val="333399"/>
                  </a:solidFill>
                  <a:sym typeface="Symbol" pitchFamily="18" charset="2"/>
                </a:rPr>
                <a:t>P</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s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S</a:t>
              </a:r>
              <a:r>
                <a:rPr lang="en-US" altLang="zh-CN" sz="2000" i="0" baseline="-25000" dirty="0">
                  <a:solidFill>
                    <a:srgbClr val="333399"/>
                  </a:solidFill>
                  <a:sym typeface="Symbol" pitchFamily="18" charset="2"/>
                </a:rPr>
                <a:t>1 </a:t>
              </a:r>
              <a:r>
                <a:rPr lang="en-US" altLang="zh-CN" sz="2000" i="0" dirty="0">
                  <a:solidFill>
                    <a:srgbClr val="333399"/>
                  </a:solidFill>
                  <a:sym typeface="Symbol" pitchFamily="18" charset="2"/>
                </a:rPr>
                <a:t>{</a:t>
              </a:r>
              <a:r>
                <a:rPr lang="en-US" altLang="zh-CN" sz="2000" dirty="0" err="1">
                  <a:solidFill>
                    <a:srgbClr val="333399"/>
                  </a:solidFill>
                  <a:sym typeface="Symbol" pitchFamily="18" charset="2"/>
                </a:rPr>
                <a:t>S</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a:t>
              </a:r>
              <a:r>
                <a:rPr lang="en-US" altLang="zh-CN" sz="2000" dirty="0">
                  <a:solidFill>
                    <a:srgbClr val="333399"/>
                  </a:solidFill>
                  <a:sym typeface="Symbol" pitchFamily="18" charset="2"/>
                </a:rPr>
                <a:t>S</a:t>
              </a:r>
              <a:r>
                <a:rPr lang="en-US" altLang="zh-CN" sz="2000" i="0" baseline="-25000" dirty="0">
                  <a:solidFill>
                    <a:srgbClr val="333399"/>
                  </a:solidFill>
                  <a:sym typeface="Symbol" pitchFamily="18" charset="2"/>
                </a:rPr>
                <a:t>1</a:t>
              </a:r>
              <a:r>
                <a:rPr lang="en-US" altLang="zh-CN" sz="2000" b="1" i="0" dirty="0">
                  <a:solidFill>
                    <a:srgbClr val="333399"/>
                  </a:solidFill>
                  <a:sym typeface="Symbol" pitchFamily="18" charset="2"/>
                </a:rPr>
                <a:t>.</a:t>
              </a:r>
              <a:r>
                <a:rPr lang="en-US" altLang="zh-CN" sz="2000" dirty="0">
                  <a:solidFill>
                    <a:srgbClr val="333399"/>
                  </a:solidFill>
                  <a:sym typeface="Symbol" pitchFamily="18" charset="2"/>
                </a:rPr>
                <a:t>v</a:t>
              </a:r>
              <a:r>
                <a:rPr lang="en-US" altLang="zh-CN" sz="2000" i="0" dirty="0">
                  <a:solidFill>
                    <a:srgbClr val="333399"/>
                  </a:solidFill>
                </a:rPr>
                <a:t>+</a:t>
              </a:r>
              <a:r>
                <a:rPr lang="en-US" altLang="zh-CN" sz="2000" dirty="0">
                  <a:solidFill>
                    <a:srgbClr val="333399"/>
                  </a:solidFill>
                  <a:sym typeface="Symbol" pitchFamily="18" charset="2"/>
                </a:rPr>
                <a:t>B</a:t>
              </a:r>
              <a:r>
                <a:rPr lang="en-US" altLang="zh-CN" sz="2000" b="1" i="0" dirty="0">
                  <a:solidFill>
                    <a:srgbClr val="333399"/>
                  </a:solidFill>
                  <a:sym typeface="Symbol" pitchFamily="18" charset="2"/>
                </a:rPr>
                <a:t>.</a:t>
              </a:r>
              <a:r>
                <a:rPr lang="en-US" altLang="zh-CN" sz="2000" dirty="0">
                  <a:solidFill>
                    <a:srgbClr val="333399"/>
                  </a:solidFill>
                  <a:sym typeface="Symbol" pitchFamily="18" charset="2"/>
                </a:rPr>
                <a:t>v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endParaRPr lang="en-US" altLang="zh-CN" sz="1000" dirty="0">
                <a:solidFill>
                  <a:srgbClr val="333399"/>
                </a:solidFill>
                <a:sym typeface="Symbol" pitchFamily="18" charset="2"/>
              </a:endParaRPr>
            </a:p>
            <a:p>
              <a:pPr algn="l">
                <a:buClrTx/>
              </a:pPr>
              <a:r>
                <a:rPr lang="en-US" altLang="zh-CN" sz="2000" dirty="0">
                  <a:solidFill>
                    <a:srgbClr val="333399"/>
                  </a:solidFill>
                  <a:sym typeface="Symbol" pitchFamily="18" charset="2"/>
                </a:rPr>
                <a:t>S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  </a:t>
              </a: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S</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a:t>
              </a:r>
              <a:r>
                <a:rPr lang="en-US" altLang="zh-CN" sz="2000" dirty="0">
                  <a:solidFill>
                    <a:srgbClr val="333399"/>
                  </a:solidFill>
                  <a:sym typeface="Symbol" pitchFamily="18" charset="2"/>
                </a:rPr>
                <a:t>0 </a:t>
              </a:r>
              <a:r>
                <a:rPr lang="en-US" altLang="zh-CN" sz="2000" i="0" dirty="0">
                  <a:solidFill>
                    <a:srgbClr val="333399"/>
                  </a:solidFill>
                  <a:sym typeface="Symbol" pitchFamily="18" charset="2"/>
                </a:rPr>
                <a:t>}</a:t>
              </a:r>
              <a:endParaRPr kumimoji="0" lang="en-US" altLang="zh-CN" sz="1000" b="1" dirty="0">
                <a:solidFill>
                  <a:srgbClr val="333399"/>
                </a:solidFill>
                <a:sym typeface="Symbol" pitchFamily="18" charset="2"/>
              </a:endParaRPr>
            </a:p>
            <a:p>
              <a:pPr algn="l">
                <a:buClrTx/>
              </a:pPr>
              <a:r>
                <a:rPr lang="en-US" altLang="zh-CN" sz="2000" dirty="0">
                  <a:solidFill>
                    <a:srgbClr val="333399"/>
                  </a:solidFill>
                  <a:sym typeface="Symbol" pitchFamily="18" charset="2"/>
                </a:rPr>
                <a:t>B </a:t>
              </a:r>
              <a:r>
                <a:rPr lang="en-US" altLang="zh-CN" sz="2000" i="0" dirty="0">
                  <a:solidFill>
                    <a:srgbClr val="333399"/>
                  </a:solidFill>
                  <a:ea typeface="华文行楷" pitchFamily="2" charset="-122"/>
                  <a:sym typeface="Symbol" pitchFamily="18" charset="2"/>
                </a:rPr>
                <a:t> </a:t>
              </a:r>
              <a:r>
                <a:rPr lang="en-US" altLang="zh-CN" sz="2000" dirty="0">
                  <a:solidFill>
                    <a:srgbClr val="333399"/>
                  </a:solidFill>
                  <a:ea typeface="华文行楷" pitchFamily="2" charset="-122"/>
                  <a:sym typeface="Symbol" pitchFamily="18" charset="2"/>
                </a:rPr>
                <a:t>0  </a:t>
              </a: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0 </a:t>
              </a:r>
              <a:r>
                <a:rPr lang="en-US" altLang="zh-CN" sz="2000" i="0" dirty="0">
                  <a:solidFill>
                    <a:srgbClr val="333399"/>
                  </a:solidFill>
                  <a:sym typeface="Symbol" pitchFamily="18" charset="2"/>
                </a:rPr>
                <a:t>}</a:t>
              </a:r>
              <a:endParaRPr lang="en-US" altLang="zh-CN" sz="1000" u="sng" dirty="0">
                <a:solidFill>
                  <a:srgbClr val="333399"/>
                </a:solidFill>
                <a:ea typeface="华文行楷" pitchFamily="2" charset="-122"/>
                <a:sym typeface="Symbol" pitchFamily="18" charset="2"/>
              </a:endParaRPr>
            </a:p>
            <a:p>
              <a:pPr algn="l">
                <a:buClrTx/>
              </a:pPr>
              <a:r>
                <a:rPr lang="en-US" altLang="zh-CN" sz="2000" dirty="0">
                  <a:solidFill>
                    <a:srgbClr val="333399"/>
                  </a:solidFill>
                  <a:sym typeface="Symbol" pitchFamily="18" charset="2"/>
                </a:rPr>
                <a:t>B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1  </a:t>
              </a: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2^</a:t>
              </a:r>
              <a:r>
                <a:rPr lang="en-US" altLang="zh-CN" sz="2000" dirty="0">
                  <a:solidFill>
                    <a:srgbClr val="333399"/>
                  </a:solidFill>
                </a:rPr>
                <a:t>(</a:t>
              </a:r>
              <a:r>
                <a:rPr lang="en-US" altLang="zh-CN" sz="2000" i="0" dirty="0">
                  <a:solidFill>
                    <a:srgbClr val="333399"/>
                  </a:solidFill>
                </a:rPr>
                <a:t>-</a:t>
              </a:r>
              <a:r>
                <a:rPr lang="en-US" altLang="zh-CN" sz="2000" dirty="0" err="1">
                  <a:solidFill>
                    <a:srgbClr val="333399"/>
                  </a:solidFill>
                  <a:sym typeface="Symbol" pitchFamily="18" charset="2"/>
                </a:rPr>
                <a:t>B</a:t>
              </a:r>
              <a:r>
                <a:rPr lang="en-US" altLang="zh-CN" sz="2000" b="1" i="0" dirty="0" err="1">
                  <a:solidFill>
                    <a:srgbClr val="333399"/>
                  </a:solidFill>
                  <a:sym typeface="Symbol" pitchFamily="18" charset="2"/>
                </a:rPr>
                <a:t>.</a:t>
              </a:r>
              <a:r>
                <a:rPr lang="en-US" altLang="zh-CN" sz="2000" dirty="0" err="1">
                  <a:solidFill>
                    <a:srgbClr val="333399"/>
                  </a:solidFill>
                </a:rPr>
                <a:t>f</a:t>
              </a:r>
              <a:r>
                <a:rPr lang="en-US" altLang="zh-CN" sz="2000" dirty="0">
                  <a:solidFill>
                    <a:srgbClr val="333399"/>
                  </a:solidFill>
                </a:rPr>
                <a:t>)</a:t>
              </a:r>
              <a:r>
                <a:rPr lang="en-US" altLang="zh-CN" sz="2000" i="0" dirty="0">
                  <a:solidFill>
                    <a:srgbClr val="333399"/>
                  </a:solidFill>
                </a:rPr>
                <a:t> </a:t>
              </a:r>
              <a:r>
                <a:rPr lang="en-US" altLang="zh-CN" sz="2000" i="0" dirty="0">
                  <a:solidFill>
                    <a:srgbClr val="333399"/>
                  </a:solidFill>
                  <a:sym typeface="Symbol" pitchFamily="18" charset="2"/>
                </a:rPr>
                <a:t>}</a:t>
              </a:r>
            </a:p>
            <a:p>
              <a:pPr algn="l">
                <a:buClrTx/>
              </a:pPr>
              <a:r>
                <a:rPr lang="en-US" altLang="zh-CN" sz="2000" dirty="0">
                  <a:solidFill>
                    <a:srgbClr val="C00000"/>
                  </a:solidFill>
                  <a:sym typeface="Symbol" pitchFamily="18" charset="2"/>
                </a:rPr>
                <a:t>M </a:t>
              </a:r>
              <a:r>
                <a:rPr lang="en-US" altLang="zh-CN" sz="2000" i="0" dirty="0">
                  <a:solidFill>
                    <a:srgbClr val="C00000"/>
                  </a:solidFill>
                  <a:sym typeface="Symbol" pitchFamily="18" charset="2"/>
                </a:rPr>
                <a:t></a:t>
              </a:r>
              <a:r>
                <a:rPr lang="en-US" altLang="zh-CN" sz="2000" b="1" i="0" dirty="0">
                  <a:solidFill>
                    <a:srgbClr val="C00000"/>
                  </a:solidFill>
                  <a:sym typeface="Symbol" pitchFamily="18" charset="2"/>
                </a:rPr>
                <a:t> </a:t>
              </a:r>
              <a:r>
                <a:rPr lang="en-US" altLang="zh-CN" sz="2000" dirty="0">
                  <a:solidFill>
                    <a:srgbClr val="C00000"/>
                  </a:solidFill>
                  <a:sym typeface="Symbol" pitchFamily="18" charset="2"/>
                </a:rPr>
                <a:t> </a:t>
              </a:r>
              <a:r>
                <a:rPr lang="en-US" altLang="zh-CN" sz="2000" b="1" i="0" dirty="0">
                  <a:solidFill>
                    <a:srgbClr val="C00000"/>
                  </a:solidFill>
                  <a:sym typeface="Symbol" pitchFamily="18" charset="2"/>
                </a:rPr>
                <a:t> </a:t>
              </a:r>
              <a:r>
                <a:rPr lang="en-US" altLang="zh-CN" sz="2000" i="0" dirty="0">
                  <a:solidFill>
                    <a:srgbClr val="C00000"/>
                  </a:solidFill>
                  <a:sym typeface="Symbol" pitchFamily="18" charset="2"/>
                </a:rPr>
                <a:t>{ </a:t>
              </a:r>
              <a:r>
                <a:rPr lang="en-US" altLang="zh-CN" sz="2000" dirty="0">
                  <a:solidFill>
                    <a:srgbClr val="C00000"/>
                  </a:solidFill>
                  <a:sym typeface="Symbol" pitchFamily="18" charset="2"/>
                </a:rPr>
                <a:t>M</a:t>
              </a:r>
              <a:r>
                <a:rPr lang="en-US" altLang="zh-CN" sz="2000" b="1" i="0" dirty="0">
                  <a:solidFill>
                    <a:srgbClr val="C00000"/>
                  </a:solidFill>
                  <a:sym typeface="Symbol" pitchFamily="18" charset="2"/>
                </a:rPr>
                <a:t>.</a:t>
              </a:r>
              <a:r>
                <a:rPr lang="en-US" altLang="zh-CN" sz="2000" dirty="0">
                  <a:solidFill>
                    <a:srgbClr val="C00000"/>
                  </a:solidFill>
                </a:rPr>
                <a:t>s</a:t>
              </a:r>
              <a:r>
                <a:rPr lang="en-US" altLang="zh-CN" sz="2000" i="0" dirty="0">
                  <a:solidFill>
                    <a:srgbClr val="C00000"/>
                  </a:solidFill>
                </a:rPr>
                <a:t> : =1</a:t>
              </a:r>
              <a:r>
                <a:rPr lang="en-US" altLang="zh-CN" sz="2000" i="0" dirty="0">
                  <a:solidFill>
                    <a:srgbClr val="C00000"/>
                  </a:solidFill>
                  <a:sym typeface="Symbol" pitchFamily="18" charset="2"/>
                </a:rPr>
                <a:t>}</a:t>
              </a:r>
            </a:p>
            <a:p>
              <a:pPr algn="l">
                <a:buClrTx/>
              </a:pPr>
              <a:r>
                <a:rPr lang="en-US" altLang="zh-CN" sz="2000" dirty="0">
                  <a:solidFill>
                    <a:srgbClr val="C00000"/>
                  </a:solidFill>
                  <a:sym typeface="Symbol" pitchFamily="18" charset="2"/>
                </a:rPr>
                <a:t>P </a:t>
              </a:r>
              <a:r>
                <a:rPr lang="en-US" altLang="zh-CN" sz="2000" i="0" dirty="0">
                  <a:solidFill>
                    <a:srgbClr val="C00000"/>
                  </a:solidFill>
                  <a:sym typeface="Symbol" pitchFamily="18" charset="2"/>
                </a:rPr>
                <a:t></a:t>
              </a:r>
              <a:r>
                <a:rPr lang="en-US" altLang="zh-CN" sz="2000" b="1" i="0" dirty="0">
                  <a:solidFill>
                    <a:srgbClr val="C00000"/>
                  </a:solidFill>
                  <a:sym typeface="Symbol" pitchFamily="18" charset="2"/>
                </a:rPr>
                <a:t> </a:t>
              </a:r>
              <a:r>
                <a:rPr lang="en-US" altLang="zh-CN" sz="2000" dirty="0">
                  <a:solidFill>
                    <a:srgbClr val="C00000"/>
                  </a:solidFill>
                  <a:sym typeface="Symbol" pitchFamily="18" charset="2"/>
                </a:rPr>
                <a:t> </a:t>
              </a:r>
              <a:r>
                <a:rPr lang="en-US" altLang="zh-CN" sz="2000" b="1" i="0" dirty="0">
                  <a:solidFill>
                    <a:srgbClr val="C00000"/>
                  </a:solidFill>
                  <a:sym typeface="Symbol" pitchFamily="18" charset="2"/>
                </a:rPr>
                <a:t> </a:t>
              </a:r>
              <a:r>
                <a:rPr lang="en-US" altLang="zh-CN" sz="2000" i="0" dirty="0">
                  <a:solidFill>
                    <a:srgbClr val="C00000"/>
                  </a:solidFill>
                  <a:sym typeface="Symbol" pitchFamily="18" charset="2"/>
                </a:rPr>
                <a:t>{ </a:t>
              </a:r>
              <a:r>
                <a:rPr lang="en-US" altLang="zh-CN" sz="2000" dirty="0">
                  <a:solidFill>
                    <a:srgbClr val="C00000"/>
                  </a:solidFill>
                  <a:sym typeface="Symbol" pitchFamily="18" charset="2"/>
                </a:rPr>
                <a:t>P</a:t>
              </a:r>
              <a:r>
                <a:rPr lang="en-US" altLang="zh-CN" sz="2000" b="1" dirty="0">
                  <a:solidFill>
                    <a:srgbClr val="C00000"/>
                  </a:solidFill>
                  <a:sym typeface="Symbol" pitchFamily="18" charset="2"/>
                </a:rPr>
                <a:t>.</a:t>
              </a:r>
              <a:r>
                <a:rPr lang="en-US" altLang="zh-CN" sz="2000" dirty="0">
                  <a:solidFill>
                    <a:srgbClr val="C00000"/>
                  </a:solidFill>
                  <a:sym typeface="Symbol" pitchFamily="18" charset="2"/>
                </a:rPr>
                <a:t>s </a:t>
              </a:r>
              <a:r>
                <a:rPr lang="en-US" altLang="zh-CN" sz="2000" i="0" dirty="0">
                  <a:solidFill>
                    <a:srgbClr val="C00000"/>
                  </a:solidFill>
                </a:rPr>
                <a:t>:= </a:t>
              </a:r>
              <a:r>
                <a:rPr lang="en-US" altLang="zh-CN" sz="2000" dirty="0" err="1">
                  <a:solidFill>
                    <a:srgbClr val="C00000"/>
                  </a:solidFill>
                  <a:sym typeface="Symbol" pitchFamily="18" charset="2"/>
                </a:rPr>
                <a:t>P</a:t>
              </a:r>
              <a:r>
                <a:rPr lang="en-US" altLang="zh-CN" sz="2000" b="1" dirty="0" err="1">
                  <a:solidFill>
                    <a:srgbClr val="C00000"/>
                  </a:solidFill>
                  <a:sym typeface="Symbol" pitchFamily="18" charset="2"/>
                </a:rPr>
                <a:t>.</a:t>
              </a:r>
              <a:r>
                <a:rPr lang="en-US" altLang="zh-CN" sz="2000" dirty="0" err="1">
                  <a:solidFill>
                    <a:srgbClr val="C00000"/>
                  </a:solidFill>
                  <a:sym typeface="Symbol" pitchFamily="18" charset="2"/>
                </a:rPr>
                <a:t>i</a:t>
              </a:r>
              <a:r>
                <a:rPr lang="en-US" altLang="zh-CN" sz="2000" dirty="0">
                  <a:solidFill>
                    <a:srgbClr val="C00000"/>
                  </a:solidFill>
                  <a:sym typeface="Symbol" pitchFamily="18" charset="2"/>
                </a:rPr>
                <a:t> +1 </a:t>
              </a:r>
              <a:r>
                <a:rPr lang="en-US" altLang="zh-CN" sz="2000" i="0" dirty="0">
                  <a:solidFill>
                    <a:srgbClr val="C00000"/>
                  </a:solidFill>
                  <a:sym typeface="Symbol" pitchFamily="18" charset="2"/>
                </a:rPr>
                <a:t>}</a:t>
              </a:r>
            </a:p>
          </p:txBody>
        </p:sp>
        <p:sp>
          <p:nvSpPr>
            <p:cNvPr id="62475" name="AutoShape 10"/>
            <p:cNvSpPr>
              <a:spLocks noChangeArrowheads="1"/>
            </p:cNvSpPr>
            <p:nvPr/>
          </p:nvSpPr>
          <p:spPr bwMode="auto">
            <a:xfrm>
              <a:off x="2887" y="2160"/>
              <a:ext cx="953" cy="545"/>
            </a:xfrm>
            <a:custGeom>
              <a:avLst/>
              <a:gdLst>
                <a:gd name="T0" fmla="*/ 476 w 21600"/>
                <a:gd name="T1" fmla="*/ 0 h 21600"/>
                <a:gd name="T2" fmla="*/ 119 w 21600"/>
                <a:gd name="T3" fmla="*/ 273 h 21600"/>
                <a:gd name="T4" fmla="*/ 476 w 21600"/>
                <a:gd name="T5" fmla="*/ 136 h 21600"/>
                <a:gd name="T6" fmla="*/ 1072 w 21600"/>
                <a:gd name="T7" fmla="*/ 273 h 21600"/>
                <a:gd name="T8" fmla="*/ 834 w 21600"/>
                <a:gd name="T9" fmla="*/ 409 h 21600"/>
                <a:gd name="T10" fmla="*/ 596 w 21600"/>
                <a:gd name="T11" fmla="*/ 273 h 21600"/>
                <a:gd name="T12" fmla="*/ 0 60000 65536"/>
                <a:gd name="T13" fmla="*/ 0 60000 65536"/>
                <a:gd name="T14" fmla="*/ 0 60000 65536"/>
                <a:gd name="T15" fmla="*/ 0 60000 65536"/>
                <a:gd name="T16" fmla="*/ 0 60000 65536"/>
                <a:gd name="T17" fmla="*/ 0 60000 65536"/>
                <a:gd name="T18" fmla="*/ 3173 w 21600"/>
                <a:gd name="T19" fmla="*/ 3171 h 21600"/>
                <a:gd name="T20" fmla="*/ 18427 w 21600"/>
                <a:gd name="T21" fmla="*/ 18429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12700" algn="ctr">
              <a:solidFill>
                <a:srgbClr val="000080"/>
              </a:solidFill>
              <a:prstDash val="sysDot"/>
              <a:miter lim="800000"/>
              <a:headEnd/>
              <a:tailEnd/>
            </a:ln>
          </p:spPr>
          <p:txBody>
            <a:bodyPr anchor="ctr">
              <a:spAutoFit/>
            </a:bodyPr>
            <a:lstStyle/>
            <a:p>
              <a:endParaRPr lang="zh-CN" altLang="en-US"/>
            </a:p>
          </p:txBody>
        </p:sp>
      </p:grpSp>
      <p:sp>
        <p:nvSpPr>
          <p:cNvPr id="62473" name="Rectangle 14"/>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3"/>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p>
        </p:txBody>
      </p:sp>
      <p:sp>
        <p:nvSpPr>
          <p:cNvPr id="584718" name="Text Box 14"/>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
        <p:nvSpPr>
          <p:cNvPr id="584719" name="Text Box 15"/>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dirty="0">
                <a:sym typeface="Symbol" pitchFamily="18" charset="2"/>
              </a:rPr>
              <a:t>产生式                   依产生式归约时语义计算的代码片断</a:t>
            </a:r>
            <a:endParaRPr kumimoji="0" lang="zh-CN" altLang="en-US" sz="2000" b="1" i="0" dirty="0">
              <a:solidFill>
                <a:srgbClr val="333399"/>
              </a:solidFill>
              <a:cs typeface="Times New Roman" pitchFamily="18" charset="0"/>
              <a:sym typeface="Symbol" pitchFamily="18" charset="2"/>
            </a:endParaRPr>
          </a:p>
        </p:txBody>
      </p:sp>
      <p:sp>
        <p:nvSpPr>
          <p:cNvPr id="63493" name="AutoShape 1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3494" name="AutoShape 1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3495" name="AutoShape 1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3496" name="AutoShape 1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3497" name="Text Box 20"/>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ym typeface="Symbol" pitchFamily="18" charset="2"/>
              </a:rPr>
              <a:t> </a:t>
            </a:r>
            <a:r>
              <a:rPr lang="en-US" altLang="zh-CN" sz="1800" dirty="0">
                <a:solidFill>
                  <a:srgbClr val="333399"/>
                </a:solidFill>
                <a:sym typeface="Symbol" pitchFamily="18" charset="2"/>
              </a:rPr>
              <a:t>M </a:t>
            </a:r>
            <a:r>
              <a:rPr lang="en-US" altLang="zh-CN" sz="1800" i="0" dirty="0">
                <a:solidFill>
                  <a:srgbClr val="333399"/>
                </a:solidFill>
                <a:cs typeface="Times New Roman" pitchFamily="18" charset="0"/>
                <a:sym typeface="Symbol" pitchFamily="18" charset="2"/>
              </a:rPr>
              <a:t>{ </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dirty="0">
                <a:solidFill>
                  <a:srgbClr val="333399"/>
                </a:solidFill>
              </a:rPr>
              <a:t>rint(</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rPr>
              <a:t>) </a:t>
            </a:r>
            <a:r>
              <a:rPr lang="en-US" altLang="zh-CN" sz="1800" i="0" dirty="0">
                <a:solidFill>
                  <a:srgbClr val="333399"/>
                </a:solidFill>
                <a:sym typeface="Symbol" pitchFamily="18" charset="2"/>
              </a:rPr>
              <a:t>}</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 </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B</a:t>
            </a:r>
            <a:r>
              <a:rPr lang="en-US" altLang="zh-CN" sz="1800" dirty="0">
                <a:sym typeface="Symbol" pitchFamily="18" charset="2"/>
              </a:rPr>
              <a:t>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a:t>
            </a:r>
            <a:r>
              <a:rPr lang="en-US" altLang="zh-CN" sz="1800" i="0" dirty="0">
                <a:solidFill>
                  <a:srgbClr val="333399"/>
                </a:solidFill>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f </a:t>
            </a:r>
            <a:r>
              <a:rPr lang="en-US" altLang="zh-CN" sz="1800" i="0" dirty="0">
                <a:solidFill>
                  <a:srgbClr val="333399"/>
                </a:solidFill>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S</a:t>
            </a:r>
            <a:r>
              <a:rPr lang="en-US" altLang="zh-CN" sz="1800" i="0" baseline="-25000" dirty="0">
                <a:solidFill>
                  <a:srgbClr val="333399"/>
                </a:solidFill>
                <a:sym typeface="Symbol" pitchFamily="18" charset="2"/>
              </a:rPr>
              <a:t>1 </a:t>
            </a:r>
            <a:r>
              <a:rPr lang="en-US" altLang="zh-CN" sz="1800" i="0" dirty="0">
                <a:solidFill>
                  <a:srgbClr val="333399"/>
                </a:solidFill>
                <a:sym typeface="Symbol" pitchFamily="18" charset="2"/>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i="0" dirty="0">
                <a:solidFill>
                  <a:srgbClr val="333399"/>
                </a:solidFill>
              </a:rPr>
              <a:t>+</a:t>
            </a:r>
            <a:r>
              <a:rPr lang="en-US" altLang="zh-CN" sz="1800" dirty="0">
                <a:solidFill>
                  <a:srgbClr val="333399"/>
                </a:solidFill>
                <a:sym typeface="Symbol" pitchFamily="18" charset="2"/>
              </a:rPr>
              <a:t>B</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a:t>
            </a: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0 </a:t>
            </a:r>
            <a:r>
              <a:rPr lang="en-US" altLang="zh-CN" sz="1800" i="0" dirty="0">
                <a:solidFill>
                  <a:srgbClr val="333399"/>
                </a:solidFill>
                <a:sym typeface="Symbol" pitchFamily="18" charset="2"/>
              </a:rPr>
              <a:t>}</a:t>
            </a:r>
            <a:endParaRPr kumimoji="0" lang="en-US" altLang="zh-CN" sz="1800" b="1"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0 </a:t>
            </a:r>
            <a:r>
              <a:rPr lang="en-US" altLang="zh-CN" sz="1800" i="0" dirty="0">
                <a:solidFill>
                  <a:srgbClr val="333399"/>
                </a:solidFill>
                <a:sym typeface="Symbol" pitchFamily="18" charset="2"/>
              </a:rPr>
              <a:t>}</a:t>
            </a:r>
            <a:endParaRPr lang="en-US" altLang="zh-CN" sz="1800" u="sng"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1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2^</a:t>
            </a:r>
            <a:r>
              <a:rPr lang="en-US" altLang="zh-CN" sz="1800" dirty="0">
                <a:solidFill>
                  <a:srgbClr val="333399"/>
                </a:solidFill>
              </a:rPr>
              <a:t>(</a:t>
            </a:r>
            <a:r>
              <a:rPr lang="en-US" altLang="zh-CN" sz="1800" i="0" dirty="0">
                <a:solidFill>
                  <a:srgbClr val="333399"/>
                </a:solidFill>
              </a:rPr>
              <a:t>-</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dirty="0">
                <a:solidFill>
                  <a:srgbClr val="333399"/>
                </a:solidFill>
              </a:rPr>
              <a:t>)</a:t>
            </a:r>
            <a:r>
              <a:rPr lang="en-US" altLang="zh-CN" sz="1800" i="0" dirty="0">
                <a:solidFill>
                  <a:srgbClr val="333399"/>
                </a:solidFill>
              </a:rPr>
              <a:t> </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 =1</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+1 </a:t>
            </a:r>
            <a:r>
              <a:rPr lang="en-US" altLang="zh-CN" sz="1800" i="0" dirty="0">
                <a:solidFill>
                  <a:srgbClr val="333399"/>
                </a:solidFill>
                <a:sym typeface="Symbol" pitchFamily="18" charset="2"/>
              </a:rPr>
              <a:t>}</a:t>
            </a:r>
          </a:p>
        </p:txBody>
      </p:sp>
      <p:grpSp>
        <p:nvGrpSpPr>
          <p:cNvPr id="2" name="Group 32"/>
          <p:cNvGrpSpPr>
            <a:grpSpLocks/>
          </p:cNvGrpSpPr>
          <p:nvPr/>
        </p:nvGrpSpPr>
        <p:grpSpPr bwMode="auto">
          <a:xfrm>
            <a:off x="7524750" y="2924175"/>
            <a:ext cx="1368425" cy="3529013"/>
            <a:chOff x="4740" y="1842"/>
            <a:chExt cx="862" cy="2223"/>
          </a:xfrm>
        </p:grpSpPr>
        <p:sp>
          <p:nvSpPr>
            <p:cNvPr id="63506" name="Line 21"/>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63507" name="Line 22"/>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63508" name="Line 23"/>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63509" name="Line 24"/>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584729" name="Text Box 25"/>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584731" name="Rectangle 27"/>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584732" name="Rectangle 28"/>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584735" name="Rectangle 31"/>
          <p:cNvSpPr>
            <a:spLocks noChangeArrowheads="1"/>
          </p:cNvSpPr>
          <p:nvPr/>
        </p:nvSpPr>
        <p:spPr bwMode="auto">
          <a:xfrm>
            <a:off x="70929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584737" name="Rectangle 33"/>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584739" name="Rectangle 35"/>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3505" name="Rectangle 37"/>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4719"/>
                                        </p:tgtEl>
                                        <p:attrNameLst>
                                          <p:attrName>style.visibility</p:attrName>
                                        </p:attrNameLst>
                                      </p:cBhvr>
                                      <p:to>
                                        <p:strVal val="visible"/>
                                      </p:to>
                                    </p:set>
                                    <p:animEffect transition="in" filter="dissolve">
                                      <p:cBhvr>
                                        <p:cTn id="7" dur="500"/>
                                        <p:tgtEl>
                                          <p:spTgt spid="5847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84718"/>
                                        </p:tgtEl>
                                        <p:attrNameLst>
                                          <p:attrName>style.visibility</p:attrName>
                                        </p:attrNameLst>
                                      </p:cBhvr>
                                      <p:to>
                                        <p:strVal val="visible"/>
                                      </p:to>
                                    </p:set>
                                    <p:animEffect transition="in" filter="dissolve">
                                      <p:cBhvr>
                                        <p:cTn id="12" dur="500"/>
                                        <p:tgtEl>
                                          <p:spTgt spid="58471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84729"/>
                                        </p:tgtEl>
                                        <p:attrNameLst>
                                          <p:attrName>style.visibility</p:attrName>
                                        </p:attrNameLst>
                                      </p:cBhvr>
                                      <p:to>
                                        <p:strVal val="visible"/>
                                      </p:to>
                                    </p:set>
                                    <p:animEffect transition="in" filter="slide(fromBottom)">
                                      <p:cBhvr>
                                        <p:cTn id="17" dur="500"/>
                                        <p:tgtEl>
                                          <p:spTgt spid="58472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lide(fromBottom)">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84731"/>
                                        </p:tgtEl>
                                        <p:attrNameLst>
                                          <p:attrName>style.visibility</p:attrName>
                                        </p:attrNameLst>
                                      </p:cBhvr>
                                      <p:to>
                                        <p:strVal val="visible"/>
                                      </p:to>
                                    </p:set>
                                    <p:animEffect transition="in" filter="slide(fromBottom)">
                                      <p:cBhvr>
                                        <p:cTn id="27" dur="500"/>
                                        <p:tgtEl>
                                          <p:spTgt spid="584731"/>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84732"/>
                                        </p:tgtEl>
                                        <p:attrNameLst>
                                          <p:attrName>style.visibility</p:attrName>
                                        </p:attrNameLst>
                                      </p:cBhvr>
                                      <p:to>
                                        <p:strVal val="visible"/>
                                      </p:to>
                                    </p:set>
                                    <p:animEffect transition="in" filter="slide(fromBottom)">
                                      <p:cBhvr>
                                        <p:cTn id="32" dur="500"/>
                                        <p:tgtEl>
                                          <p:spTgt spid="584732"/>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584735"/>
                                        </p:tgtEl>
                                        <p:attrNameLst>
                                          <p:attrName>style.visibility</p:attrName>
                                        </p:attrNameLst>
                                      </p:cBhvr>
                                      <p:to>
                                        <p:strVal val="visible"/>
                                      </p:to>
                                    </p:set>
                                    <p:animEffect transition="in" filter="slide(fromLeft)">
                                      <p:cBhvr>
                                        <p:cTn id="37" dur="500"/>
                                        <p:tgtEl>
                                          <p:spTgt spid="584735"/>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84737"/>
                                        </p:tgtEl>
                                        <p:attrNameLst>
                                          <p:attrName>style.visibility</p:attrName>
                                        </p:attrNameLst>
                                      </p:cBhvr>
                                      <p:to>
                                        <p:strVal val="visible"/>
                                      </p:to>
                                    </p:set>
                                    <p:animEffect transition="in" filter="slide(fromBottom)">
                                      <p:cBhvr>
                                        <p:cTn id="42" dur="500"/>
                                        <p:tgtEl>
                                          <p:spTgt spid="584737"/>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584739"/>
                                        </p:tgtEl>
                                        <p:attrNameLst>
                                          <p:attrName>style.visibility</p:attrName>
                                        </p:attrNameLst>
                                      </p:cBhvr>
                                      <p:to>
                                        <p:strVal val="visible"/>
                                      </p:to>
                                    </p:set>
                                    <p:animEffect transition="in" filter="slide(fromBottom)">
                                      <p:cBhvr>
                                        <p:cTn id="47" dur="500"/>
                                        <p:tgtEl>
                                          <p:spTgt spid="584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18" grpId="0" autoUpdateAnimBg="0"/>
      <p:bldP spid="584719" grpId="0" autoUpdateAnimBg="0"/>
      <p:bldP spid="584729" grpId="0"/>
      <p:bldP spid="584731" grpId="0"/>
      <p:bldP spid="584732" grpId="0"/>
      <p:bldP spid="584735" grpId="0"/>
      <p:bldP spid="584737" grpId="0"/>
      <p:bldP spid="58473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5"/>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p>
        </p:txBody>
      </p:sp>
      <p:sp>
        <p:nvSpPr>
          <p:cNvPr id="64515" name="Text Box 7"/>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dirty="0">
                <a:sym typeface="Symbol" pitchFamily="18" charset="2"/>
              </a:rPr>
              <a:t>产生式                   依产生式归约时语义计算的代码片断</a:t>
            </a:r>
            <a:endParaRPr kumimoji="0" lang="zh-CN" altLang="en-US" sz="2000" b="1" i="0" dirty="0">
              <a:solidFill>
                <a:srgbClr val="333399"/>
              </a:solidFill>
              <a:cs typeface="Times New Roman" pitchFamily="18" charset="0"/>
              <a:sym typeface="Symbol" pitchFamily="18" charset="2"/>
            </a:endParaRPr>
          </a:p>
        </p:txBody>
      </p:sp>
      <p:sp>
        <p:nvSpPr>
          <p:cNvPr id="64516"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4517"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4518"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4519"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4520" name="Text Box 12"/>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sym typeface="Symbol" pitchFamily="18" charset="2"/>
              </a:rPr>
              <a:t>N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ym typeface="Symbol" pitchFamily="18" charset="2"/>
              </a:rPr>
              <a:t> </a:t>
            </a:r>
            <a:r>
              <a:rPr lang="en-US" altLang="zh-CN" sz="1800">
                <a:solidFill>
                  <a:srgbClr val="333399"/>
                </a:solidFill>
                <a:sym typeface="Symbol" pitchFamily="18" charset="2"/>
              </a:rPr>
              <a:t>M </a:t>
            </a:r>
            <a:r>
              <a:rPr lang="en-US" altLang="zh-CN" sz="1800" i="0">
                <a:solidFill>
                  <a:srgbClr val="333399"/>
                </a:solidFill>
                <a:cs typeface="Times New Roman" pitchFamily="18" charset="0"/>
                <a:sym typeface="Symbol" pitchFamily="18" charset="2"/>
              </a:rPr>
              <a:t>{ </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S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a:solidFill>
                  <a:srgbClr val="333399"/>
                </a:solidFill>
              </a:rPr>
              <a:t>rint(</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a:solidFill>
                  <a:srgbClr val="333399"/>
                </a:solidFill>
              </a:rPr>
              <a:t>) </a:t>
            </a:r>
            <a:r>
              <a:rPr lang="en-US" altLang="zh-CN" sz="1800" i="0">
                <a:solidFill>
                  <a:srgbClr val="333399"/>
                </a:solidFill>
                <a:sym typeface="Symbol" pitchFamily="18" charset="2"/>
              </a:rPr>
              <a:t>}</a:t>
            </a:r>
            <a:endParaRPr lang="en-US" altLang="zh-CN" sz="1800" i="0" baseline="-25000">
              <a:solidFill>
                <a:srgbClr val="333399"/>
              </a:solidFill>
              <a:sym typeface="Symbol" pitchFamily="18" charset="2"/>
            </a:endParaRP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 { </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B</a:t>
            </a:r>
            <a:r>
              <a:rPr lang="en-US" altLang="zh-CN" sz="1800">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a:t>
            </a:r>
            <a:r>
              <a:rPr lang="en-US" altLang="zh-CN" sz="1800" i="0">
                <a:solidFill>
                  <a:srgbClr val="333399"/>
                </a:solidFill>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P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S</a:t>
            </a:r>
            <a:r>
              <a:rPr lang="en-US" altLang="zh-CN" sz="1800" i="0" baseline="-25000">
                <a:solidFill>
                  <a:srgbClr val="333399"/>
                </a:solidFill>
                <a:sym typeface="Symbol" pitchFamily="18" charset="2"/>
              </a:rPr>
              <a:t>1 </a:t>
            </a:r>
            <a:r>
              <a:rPr lang="en-US" altLang="zh-CN" sz="1800" i="0">
                <a:solidFill>
                  <a:srgbClr val="333399"/>
                </a:solidFill>
                <a:sym typeface="Symbol" pitchFamily="18" charset="2"/>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sym typeface="Symbol" pitchFamily="18" charset="2"/>
              </a:rPr>
              <a:t>}</a:t>
            </a:r>
            <a:r>
              <a:rPr lang="en-US" altLang="zh-CN" sz="1800">
                <a:solidFill>
                  <a:srgbClr val="333399"/>
                </a:solidFill>
                <a:sym typeface="Symbol" pitchFamily="18" charset="2"/>
              </a:rPr>
              <a:t> </a:t>
            </a: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0 </a:t>
            </a:r>
            <a:r>
              <a:rPr lang="en-US" altLang="zh-CN" sz="1800" i="0">
                <a:solidFill>
                  <a:srgbClr val="333399"/>
                </a:solidFill>
                <a:sym typeface="Symbol" pitchFamily="18" charset="2"/>
              </a:rPr>
              <a:t>}</a:t>
            </a:r>
            <a:endParaRPr kumimoji="0" lang="en-US" altLang="zh-CN" sz="1800" b="1">
              <a:solidFill>
                <a:srgbClr val="333399"/>
              </a:solidFill>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ea typeface="华文行楷" pitchFamily="2" charset="-122"/>
                <a:sym typeface="Symbol" pitchFamily="18" charset="2"/>
              </a:rPr>
              <a:t> </a:t>
            </a:r>
            <a:r>
              <a:rPr lang="en-US" altLang="zh-CN" sz="1800">
                <a:solidFill>
                  <a:srgbClr val="333399"/>
                </a:solidFill>
                <a:ea typeface="华文行楷" pitchFamily="2" charset="-122"/>
                <a:sym typeface="Symbol" pitchFamily="18" charset="2"/>
              </a:rPr>
              <a:t>0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0 </a:t>
            </a:r>
            <a:r>
              <a:rPr lang="en-US" altLang="zh-CN" sz="1800" i="0">
                <a:solidFill>
                  <a:srgbClr val="333399"/>
                </a:solidFill>
                <a:sym typeface="Symbol" pitchFamily="18" charset="2"/>
              </a:rPr>
              <a:t>}</a:t>
            </a:r>
            <a:endParaRPr lang="en-US" altLang="zh-CN" sz="1800" u="sng">
              <a:solidFill>
                <a:srgbClr val="333399"/>
              </a:solidFill>
              <a:ea typeface="华文行楷" pitchFamily="2" charset="-122"/>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sym typeface="Symbol" pitchFamily="18" charset="2"/>
              </a:rPr>
              <a:t> </a:t>
            </a:r>
            <a:r>
              <a:rPr lang="en-US" altLang="zh-CN" sz="1800">
                <a:solidFill>
                  <a:srgbClr val="333399"/>
                </a:solidFill>
                <a:sym typeface="Symbol" pitchFamily="18" charset="2"/>
              </a:rPr>
              <a:t>1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M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P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+1 </a:t>
            </a:r>
            <a:r>
              <a:rPr lang="en-US" altLang="zh-CN" sz="1800" i="0">
                <a:solidFill>
                  <a:srgbClr val="333399"/>
                </a:solidFill>
                <a:sym typeface="Symbol" pitchFamily="18" charset="2"/>
              </a:rPr>
              <a:t>}</a:t>
            </a:r>
          </a:p>
        </p:txBody>
      </p:sp>
      <p:grpSp>
        <p:nvGrpSpPr>
          <p:cNvPr id="64521" name="Group 13"/>
          <p:cNvGrpSpPr>
            <a:grpSpLocks/>
          </p:cNvGrpSpPr>
          <p:nvPr/>
        </p:nvGrpSpPr>
        <p:grpSpPr bwMode="auto">
          <a:xfrm>
            <a:off x="7524750" y="2924175"/>
            <a:ext cx="1368425" cy="3529013"/>
            <a:chOff x="4740" y="1842"/>
            <a:chExt cx="862" cy="2223"/>
          </a:xfrm>
        </p:grpSpPr>
        <p:sp>
          <p:nvSpPr>
            <p:cNvPr id="64532"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64533"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64534"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64535"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64522"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64523"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4524"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4525" name="Rectangle 21"/>
          <p:cNvSpPr>
            <a:spLocks noChangeArrowheads="1"/>
          </p:cNvSpPr>
          <p:nvPr/>
        </p:nvSpPr>
        <p:spPr bwMode="auto">
          <a:xfrm>
            <a:off x="7092950" y="5734050"/>
            <a:ext cx="360363" cy="396875"/>
          </a:xfrm>
          <a:prstGeom prst="rect">
            <a:avLst/>
          </a:prstGeom>
          <a:noFill/>
          <a:ln w="9525" algn="ctr">
            <a:noFill/>
            <a:miter lim="800000"/>
            <a:headEnd/>
            <a:tailEnd/>
          </a:ln>
        </p:spPr>
        <p:txBody>
          <a:bodyPr>
            <a:spAutoFit/>
          </a:bodyPr>
          <a:lstStyle/>
          <a:p>
            <a:r>
              <a:rPr kumimoji="0" lang="en-US" altLang="zh-CN" sz="2000" b="1" i="0" dirty="0">
                <a:sym typeface="Symbol" pitchFamily="18" charset="2"/>
              </a:rPr>
              <a:t></a:t>
            </a:r>
            <a:endParaRPr kumimoji="0" lang="en-US" altLang="en-US" sz="2000" b="1" i="0" dirty="0">
              <a:sym typeface="Symbol" pitchFamily="18" charset="2"/>
            </a:endParaRPr>
          </a:p>
        </p:txBody>
      </p:sp>
      <p:sp>
        <p:nvSpPr>
          <p:cNvPr id="64526"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4527"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12376"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dirty="0">
                <a:sym typeface="Symbol" pitchFamily="18" charset="2"/>
              </a:rPr>
              <a:t>M</a:t>
            </a:r>
          </a:p>
        </p:txBody>
      </p:sp>
      <p:sp>
        <p:nvSpPr>
          <p:cNvPr id="612377"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64530" name="Rectangle 26"/>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12379" name="Text Box 27"/>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2376"/>
                                        </p:tgtEl>
                                        <p:attrNameLst>
                                          <p:attrName>style.visibility</p:attrName>
                                        </p:attrNameLst>
                                      </p:cBhvr>
                                      <p:to>
                                        <p:strVal val="visible"/>
                                      </p:to>
                                    </p:set>
                                    <p:animEffect transition="in" filter="slide(fromBottom)">
                                      <p:cBhvr>
                                        <p:cTn id="7" dur="500"/>
                                        <p:tgtEl>
                                          <p:spTgt spid="61237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2377"/>
                                        </p:tgtEl>
                                        <p:attrNameLst>
                                          <p:attrName>style.visibility</p:attrName>
                                        </p:attrNameLst>
                                      </p:cBhvr>
                                      <p:to>
                                        <p:strVal val="visible"/>
                                      </p:to>
                                    </p:set>
                                    <p:animEffect transition="in" filter="slide(fromBottom)">
                                      <p:cBhvr>
                                        <p:cTn id="12" dur="500"/>
                                        <p:tgtEl>
                                          <p:spTgt spid="612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76" grpId="0"/>
      <p:bldP spid="61237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5"/>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p>
        </p:txBody>
      </p:sp>
      <p:sp>
        <p:nvSpPr>
          <p:cNvPr id="65539" name="Text Box 7"/>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dirty="0">
                <a:sym typeface="Symbol" pitchFamily="18" charset="2"/>
              </a:rPr>
              <a:t>产生式                   依产生式归约时语义计算的代码片断</a:t>
            </a:r>
            <a:endParaRPr kumimoji="0" lang="zh-CN" altLang="en-US" sz="2000" b="1" i="0" dirty="0">
              <a:solidFill>
                <a:srgbClr val="333399"/>
              </a:solidFill>
              <a:cs typeface="Times New Roman" pitchFamily="18" charset="0"/>
              <a:sym typeface="Symbol" pitchFamily="18" charset="2"/>
            </a:endParaRPr>
          </a:p>
        </p:txBody>
      </p:sp>
      <p:sp>
        <p:nvSpPr>
          <p:cNvPr id="65540"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5541"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5542"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5543"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5544" name="Text Box 12"/>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sym typeface="Symbol" pitchFamily="18" charset="2"/>
              </a:rPr>
              <a:t>N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ym typeface="Symbol" pitchFamily="18" charset="2"/>
              </a:rPr>
              <a:t> </a:t>
            </a:r>
            <a:r>
              <a:rPr lang="en-US" altLang="zh-CN" sz="1800">
                <a:solidFill>
                  <a:srgbClr val="333399"/>
                </a:solidFill>
                <a:sym typeface="Symbol" pitchFamily="18" charset="2"/>
              </a:rPr>
              <a:t>M </a:t>
            </a:r>
            <a:r>
              <a:rPr lang="en-US" altLang="zh-CN" sz="1800" i="0">
                <a:solidFill>
                  <a:srgbClr val="333399"/>
                </a:solidFill>
                <a:cs typeface="Times New Roman" pitchFamily="18" charset="0"/>
                <a:sym typeface="Symbol" pitchFamily="18" charset="2"/>
              </a:rPr>
              <a:t>{ </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S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a:solidFill>
                  <a:srgbClr val="333399"/>
                </a:solidFill>
              </a:rPr>
              <a:t>rint(</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a:solidFill>
                  <a:srgbClr val="333399"/>
                </a:solidFill>
              </a:rPr>
              <a:t>) </a:t>
            </a:r>
            <a:r>
              <a:rPr lang="en-US" altLang="zh-CN" sz="1800" i="0">
                <a:solidFill>
                  <a:srgbClr val="333399"/>
                </a:solidFill>
                <a:sym typeface="Symbol" pitchFamily="18" charset="2"/>
              </a:rPr>
              <a:t>}</a:t>
            </a:r>
            <a:endParaRPr lang="en-US" altLang="zh-CN" sz="1800" i="0" baseline="-25000">
              <a:solidFill>
                <a:srgbClr val="333399"/>
              </a:solidFill>
              <a:sym typeface="Symbol" pitchFamily="18" charset="2"/>
            </a:endParaRP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 { </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B</a:t>
            </a:r>
            <a:r>
              <a:rPr lang="en-US" altLang="zh-CN" sz="1800">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a:t>
            </a:r>
            <a:r>
              <a:rPr lang="en-US" altLang="zh-CN" sz="1800" i="0">
                <a:solidFill>
                  <a:srgbClr val="333399"/>
                </a:solidFill>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P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S</a:t>
            </a:r>
            <a:r>
              <a:rPr lang="en-US" altLang="zh-CN" sz="1800" i="0" baseline="-25000">
                <a:solidFill>
                  <a:srgbClr val="333399"/>
                </a:solidFill>
                <a:sym typeface="Symbol" pitchFamily="18" charset="2"/>
              </a:rPr>
              <a:t>1 </a:t>
            </a:r>
            <a:r>
              <a:rPr lang="en-US" altLang="zh-CN" sz="1800" i="0">
                <a:solidFill>
                  <a:srgbClr val="333399"/>
                </a:solidFill>
                <a:sym typeface="Symbol" pitchFamily="18" charset="2"/>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sym typeface="Symbol" pitchFamily="18" charset="2"/>
              </a:rPr>
              <a:t>}</a:t>
            </a:r>
            <a:r>
              <a:rPr lang="en-US" altLang="zh-CN" sz="1800">
                <a:solidFill>
                  <a:srgbClr val="333399"/>
                </a:solidFill>
                <a:sym typeface="Symbol" pitchFamily="18" charset="2"/>
              </a:rPr>
              <a:t> </a:t>
            </a: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0 </a:t>
            </a:r>
            <a:r>
              <a:rPr lang="en-US" altLang="zh-CN" sz="1800" i="0">
                <a:solidFill>
                  <a:srgbClr val="333399"/>
                </a:solidFill>
                <a:sym typeface="Symbol" pitchFamily="18" charset="2"/>
              </a:rPr>
              <a:t>}</a:t>
            </a:r>
            <a:endParaRPr kumimoji="0" lang="en-US" altLang="zh-CN" sz="1800" b="1">
              <a:solidFill>
                <a:srgbClr val="333399"/>
              </a:solidFill>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ea typeface="华文行楷" pitchFamily="2" charset="-122"/>
                <a:sym typeface="Symbol" pitchFamily="18" charset="2"/>
              </a:rPr>
              <a:t> </a:t>
            </a:r>
            <a:r>
              <a:rPr lang="en-US" altLang="zh-CN" sz="1800">
                <a:solidFill>
                  <a:srgbClr val="333399"/>
                </a:solidFill>
                <a:ea typeface="华文行楷" pitchFamily="2" charset="-122"/>
                <a:sym typeface="Symbol" pitchFamily="18" charset="2"/>
              </a:rPr>
              <a:t>0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0 </a:t>
            </a:r>
            <a:r>
              <a:rPr lang="en-US" altLang="zh-CN" sz="1800" i="0">
                <a:solidFill>
                  <a:srgbClr val="333399"/>
                </a:solidFill>
                <a:sym typeface="Symbol" pitchFamily="18" charset="2"/>
              </a:rPr>
              <a:t>}</a:t>
            </a:r>
            <a:endParaRPr lang="en-US" altLang="zh-CN" sz="1800" u="sng">
              <a:solidFill>
                <a:srgbClr val="333399"/>
              </a:solidFill>
              <a:ea typeface="华文行楷" pitchFamily="2" charset="-122"/>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sym typeface="Symbol" pitchFamily="18" charset="2"/>
              </a:rPr>
              <a:t> </a:t>
            </a:r>
            <a:r>
              <a:rPr lang="en-US" altLang="zh-CN" sz="1800">
                <a:solidFill>
                  <a:srgbClr val="333399"/>
                </a:solidFill>
                <a:sym typeface="Symbol" pitchFamily="18" charset="2"/>
              </a:rPr>
              <a:t>1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M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P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+1 </a:t>
            </a:r>
            <a:r>
              <a:rPr lang="en-US" altLang="zh-CN" sz="1800" i="0">
                <a:solidFill>
                  <a:srgbClr val="333399"/>
                </a:solidFill>
                <a:sym typeface="Symbol" pitchFamily="18" charset="2"/>
              </a:rPr>
              <a:t>}</a:t>
            </a:r>
          </a:p>
        </p:txBody>
      </p:sp>
      <p:grpSp>
        <p:nvGrpSpPr>
          <p:cNvPr id="65545" name="Group 13"/>
          <p:cNvGrpSpPr>
            <a:grpSpLocks/>
          </p:cNvGrpSpPr>
          <p:nvPr/>
        </p:nvGrpSpPr>
        <p:grpSpPr bwMode="auto">
          <a:xfrm>
            <a:off x="7524750" y="2924175"/>
            <a:ext cx="1368425" cy="3529013"/>
            <a:chOff x="4740" y="1842"/>
            <a:chExt cx="862" cy="2223"/>
          </a:xfrm>
        </p:grpSpPr>
        <p:sp>
          <p:nvSpPr>
            <p:cNvPr id="65558"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65559"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65560"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65561"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65546"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65547"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5548"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5549" name="Rectangle 21"/>
          <p:cNvSpPr>
            <a:spLocks noChangeArrowheads="1"/>
          </p:cNvSpPr>
          <p:nvPr/>
        </p:nvSpPr>
        <p:spPr bwMode="auto">
          <a:xfrm>
            <a:off x="7092950" y="53736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65550"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5551"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5552"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M</a:t>
            </a:r>
          </a:p>
        </p:txBody>
      </p:sp>
      <p:sp>
        <p:nvSpPr>
          <p:cNvPr id="65553"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613402"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613403"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5556" name="Rectangle 28"/>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13405" name="Text Box 29"/>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3402"/>
                                        </p:tgtEl>
                                        <p:attrNameLst>
                                          <p:attrName>style.visibility</p:attrName>
                                        </p:attrNameLst>
                                      </p:cBhvr>
                                      <p:to>
                                        <p:strVal val="visible"/>
                                      </p:to>
                                    </p:set>
                                    <p:animEffect transition="in" filter="slide(fromBottom)">
                                      <p:cBhvr>
                                        <p:cTn id="7" dur="500"/>
                                        <p:tgtEl>
                                          <p:spTgt spid="61340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3403"/>
                                        </p:tgtEl>
                                        <p:attrNameLst>
                                          <p:attrName>style.visibility</p:attrName>
                                        </p:attrNameLst>
                                      </p:cBhvr>
                                      <p:to>
                                        <p:strVal val="visible"/>
                                      </p:to>
                                    </p:set>
                                    <p:animEffect transition="in" filter="slide(fromBottom)">
                                      <p:cBhvr>
                                        <p:cTn id="12" dur="500"/>
                                        <p:tgtEl>
                                          <p:spTgt spid="613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402" grpId="0"/>
      <p:bldP spid="61340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5"/>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p>
        </p:txBody>
      </p:sp>
      <p:sp>
        <p:nvSpPr>
          <p:cNvPr id="66563" name="Text Box 7"/>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产生式                   依产生式归约时语义计算的代码片断</a:t>
            </a:r>
            <a:endParaRPr kumimoji="0" lang="zh-CN" altLang="en-US" sz="2000" b="1" i="0">
              <a:solidFill>
                <a:srgbClr val="333399"/>
              </a:solidFill>
              <a:cs typeface="Times New Roman" pitchFamily="18" charset="0"/>
              <a:sym typeface="Symbol" pitchFamily="18" charset="2"/>
            </a:endParaRPr>
          </a:p>
        </p:txBody>
      </p:sp>
      <p:sp>
        <p:nvSpPr>
          <p:cNvPr id="66564"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6565"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6566"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6567"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6568" name="Text Box 12"/>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sym typeface="Symbol" pitchFamily="18" charset="2"/>
              </a:rPr>
              <a:t>N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ym typeface="Symbol" pitchFamily="18" charset="2"/>
              </a:rPr>
              <a:t> </a:t>
            </a:r>
            <a:r>
              <a:rPr lang="en-US" altLang="zh-CN" sz="1800">
                <a:solidFill>
                  <a:srgbClr val="333399"/>
                </a:solidFill>
                <a:sym typeface="Symbol" pitchFamily="18" charset="2"/>
              </a:rPr>
              <a:t>M </a:t>
            </a:r>
            <a:r>
              <a:rPr lang="en-US" altLang="zh-CN" sz="1800" i="0">
                <a:solidFill>
                  <a:srgbClr val="333399"/>
                </a:solidFill>
                <a:cs typeface="Times New Roman" pitchFamily="18" charset="0"/>
                <a:sym typeface="Symbol" pitchFamily="18" charset="2"/>
              </a:rPr>
              <a:t>{ </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S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a:solidFill>
                  <a:srgbClr val="333399"/>
                </a:solidFill>
              </a:rPr>
              <a:t>rint(</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a:solidFill>
                  <a:srgbClr val="333399"/>
                </a:solidFill>
              </a:rPr>
              <a:t>) </a:t>
            </a:r>
            <a:r>
              <a:rPr lang="en-US" altLang="zh-CN" sz="1800" i="0">
                <a:solidFill>
                  <a:srgbClr val="333399"/>
                </a:solidFill>
                <a:sym typeface="Symbol" pitchFamily="18" charset="2"/>
              </a:rPr>
              <a:t>}</a:t>
            </a:r>
            <a:endParaRPr lang="en-US" altLang="zh-CN" sz="1800" i="0" baseline="-25000">
              <a:solidFill>
                <a:srgbClr val="333399"/>
              </a:solidFill>
              <a:sym typeface="Symbol" pitchFamily="18" charset="2"/>
            </a:endParaRP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 { </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B</a:t>
            </a:r>
            <a:r>
              <a:rPr lang="en-US" altLang="zh-CN" sz="1800">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a:t>
            </a:r>
            <a:r>
              <a:rPr lang="en-US" altLang="zh-CN" sz="1800" i="0">
                <a:solidFill>
                  <a:srgbClr val="333399"/>
                </a:solidFill>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P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S</a:t>
            </a:r>
            <a:r>
              <a:rPr lang="en-US" altLang="zh-CN" sz="1800" i="0" baseline="-25000">
                <a:solidFill>
                  <a:srgbClr val="333399"/>
                </a:solidFill>
                <a:sym typeface="Symbol" pitchFamily="18" charset="2"/>
              </a:rPr>
              <a:t>1 </a:t>
            </a:r>
            <a:r>
              <a:rPr lang="en-US" altLang="zh-CN" sz="1800" i="0">
                <a:solidFill>
                  <a:srgbClr val="333399"/>
                </a:solidFill>
                <a:sym typeface="Symbol" pitchFamily="18" charset="2"/>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sym typeface="Symbol" pitchFamily="18" charset="2"/>
              </a:rPr>
              <a:t>}</a:t>
            </a:r>
            <a:r>
              <a:rPr lang="en-US" altLang="zh-CN" sz="1800">
                <a:solidFill>
                  <a:srgbClr val="333399"/>
                </a:solidFill>
                <a:sym typeface="Symbol" pitchFamily="18" charset="2"/>
              </a:rPr>
              <a:t> </a:t>
            </a: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0 </a:t>
            </a:r>
            <a:r>
              <a:rPr lang="en-US" altLang="zh-CN" sz="1800" i="0">
                <a:solidFill>
                  <a:srgbClr val="333399"/>
                </a:solidFill>
                <a:sym typeface="Symbol" pitchFamily="18" charset="2"/>
              </a:rPr>
              <a:t>}</a:t>
            </a:r>
            <a:endParaRPr kumimoji="0" lang="en-US" altLang="zh-CN" sz="1800" b="1">
              <a:solidFill>
                <a:srgbClr val="333399"/>
              </a:solidFill>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ea typeface="华文行楷" pitchFamily="2" charset="-122"/>
                <a:sym typeface="Symbol" pitchFamily="18" charset="2"/>
              </a:rPr>
              <a:t> </a:t>
            </a:r>
            <a:r>
              <a:rPr lang="en-US" altLang="zh-CN" sz="1800">
                <a:solidFill>
                  <a:srgbClr val="333399"/>
                </a:solidFill>
                <a:ea typeface="华文行楷" pitchFamily="2" charset="-122"/>
                <a:sym typeface="Symbol" pitchFamily="18" charset="2"/>
              </a:rPr>
              <a:t>0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0 </a:t>
            </a:r>
            <a:r>
              <a:rPr lang="en-US" altLang="zh-CN" sz="1800" i="0">
                <a:solidFill>
                  <a:srgbClr val="333399"/>
                </a:solidFill>
                <a:sym typeface="Symbol" pitchFamily="18" charset="2"/>
              </a:rPr>
              <a:t>}</a:t>
            </a:r>
            <a:endParaRPr lang="en-US" altLang="zh-CN" sz="1800" u="sng">
              <a:solidFill>
                <a:srgbClr val="333399"/>
              </a:solidFill>
              <a:ea typeface="华文行楷" pitchFamily="2" charset="-122"/>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sym typeface="Symbol" pitchFamily="18" charset="2"/>
              </a:rPr>
              <a:t> </a:t>
            </a:r>
            <a:r>
              <a:rPr lang="en-US" altLang="zh-CN" sz="1800">
                <a:solidFill>
                  <a:srgbClr val="333399"/>
                </a:solidFill>
                <a:sym typeface="Symbol" pitchFamily="18" charset="2"/>
              </a:rPr>
              <a:t>1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M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P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+1 </a:t>
            </a:r>
            <a:r>
              <a:rPr lang="en-US" altLang="zh-CN" sz="1800" i="0">
                <a:solidFill>
                  <a:srgbClr val="333399"/>
                </a:solidFill>
                <a:sym typeface="Symbol" pitchFamily="18" charset="2"/>
              </a:rPr>
              <a:t>}</a:t>
            </a:r>
          </a:p>
        </p:txBody>
      </p:sp>
      <p:grpSp>
        <p:nvGrpSpPr>
          <p:cNvPr id="66569" name="Group 13"/>
          <p:cNvGrpSpPr>
            <a:grpSpLocks/>
          </p:cNvGrpSpPr>
          <p:nvPr/>
        </p:nvGrpSpPr>
        <p:grpSpPr bwMode="auto">
          <a:xfrm>
            <a:off x="7524750" y="2924175"/>
            <a:ext cx="1368425" cy="3529013"/>
            <a:chOff x="4740" y="1842"/>
            <a:chExt cx="862" cy="2223"/>
          </a:xfrm>
        </p:grpSpPr>
        <p:sp>
          <p:nvSpPr>
            <p:cNvPr id="66582"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66583"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66584"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66585"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66570"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66571"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6572"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6573" name="Rectangle 21"/>
          <p:cNvSpPr>
            <a:spLocks noChangeArrowheads="1"/>
          </p:cNvSpPr>
          <p:nvPr/>
        </p:nvSpPr>
        <p:spPr bwMode="auto">
          <a:xfrm>
            <a:off x="7092950" y="50482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66574"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6575"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6576"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M</a:t>
            </a:r>
          </a:p>
        </p:txBody>
      </p:sp>
      <p:sp>
        <p:nvSpPr>
          <p:cNvPr id="66577"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66578"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66579"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6580" name="Rectangle 28"/>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14429" name="Text Box 29"/>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5"/>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p>
        </p:txBody>
      </p:sp>
      <p:sp>
        <p:nvSpPr>
          <p:cNvPr id="67587" name="Text Box 7"/>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dirty="0">
                <a:sym typeface="Symbol" pitchFamily="18" charset="2"/>
              </a:rPr>
              <a:t>产生式                   依产生式归约时语义计算的代码片断</a:t>
            </a:r>
            <a:endParaRPr kumimoji="0" lang="zh-CN" altLang="en-US" sz="2000" b="1" i="0" dirty="0">
              <a:solidFill>
                <a:srgbClr val="333399"/>
              </a:solidFill>
              <a:cs typeface="Times New Roman" pitchFamily="18" charset="0"/>
              <a:sym typeface="Symbol" pitchFamily="18" charset="2"/>
            </a:endParaRPr>
          </a:p>
        </p:txBody>
      </p:sp>
      <p:sp>
        <p:nvSpPr>
          <p:cNvPr id="67588"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7589"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7590"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7591"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7592" name="Text Box 12"/>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sym typeface="Symbol" pitchFamily="18" charset="2"/>
              </a:rPr>
              <a:t>N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ym typeface="Symbol" pitchFamily="18" charset="2"/>
              </a:rPr>
              <a:t> </a:t>
            </a:r>
            <a:r>
              <a:rPr lang="en-US" altLang="zh-CN" sz="1800">
                <a:solidFill>
                  <a:srgbClr val="333399"/>
                </a:solidFill>
                <a:sym typeface="Symbol" pitchFamily="18" charset="2"/>
              </a:rPr>
              <a:t>M </a:t>
            </a:r>
            <a:r>
              <a:rPr lang="en-US" altLang="zh-CN" sz="1800" i="0">
                <a:solidFill>
                  <a:srgbClr val="333399"/>
                </a:solidFill>
                <a:cs typeface="Times New Roman" pitchFamily="18" charset="0"/>
                <a:sym typeface="Symbol" pitchFamily="18" charset="2"/>
              </a:rPr>
              <a:t>{ </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S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a:solidFill>
                  <a:srgbClr val="333399"/>
                </a:solidFill>
              </a:rPr>
              <a:t>rint(</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a:solidFill>
                  <a:srgbClr val="333399"/>
                </a:solidFill>
              </a:rPr>
              <a:t>) </a:t>
            </a:r>
            <a:r>
              <a:rPr lang="en-US" altLang="zh-CN" sz="1800" i="0">
                <a:solidFill>
                  <a:srgbClr val="333399"/>
                </a:solidFill>
                <a:sym typeface="Symbol" pitchFamily="18" charset="2"/>
              </a:rPr>
              <a:t>}</a:t>
            </a:r>
            <a:endParaRPr lang="en-US" altLang="zh-CN" sz="1800" i="0" baseline="-25000">
              <a:solidFill>
                <a:srgbClr val="333399"/>
              </a:solidFill>
              <a:sym typeface="Symbol" pitchFamily="18" charset="2"/>
            </a:endParaRP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 { </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B</a:t>
            </a:r>
            <a:r>
              <a:rPr lang="en-US" altLang="zh-CN" sz="1800">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a:t>
            </a:r>
            <a:r>
              <a:rPr lang="en-US" altLang="zh-CN" sz="1800" i="0">
                <a:solidFill>
                  <a:srgbClr val="333399"/>
                </a:solidFill>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P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S</a:t>
            </a:r>
            <a:r>
              <a:rPr lang="en-US" altLang="zh-CN" sz="1800" i="0" baseline="-25000">
                <a:solidFill>
                  <a:srgbClr val="333399"/>
                </a:solidFill>
                <a:sym typeface="Symbol" pitchFamily="18" charset="2"/>
              </a:rPr>
              <a:t>1 </a:t>
            </a:r>
            <a:r>
              <a:rPr lang="en-US" altLang="zh-CN" sz="1800" i="0">
                <a:solidFill>
                  <a:srgbClr val="333399"/>
                </a:solidFill>
                <a:sym typeface="Symbol" pitchFamily="18" charset="2"/>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sym typeface="Symbol" pitchFamily="18" charset="2"/>
              </a:rPr>
              <a:t>}</a:t>
            </a:r>
            <a:r>
              <a:rPr lang="en-US" altLang="zh-CN" sz="1800">
                <a:solidFill>
                  <a:srgbClr val="333399"/>
                </a:solidFill>
                <a:sym typeface="Symbol" pitchFamily="18" charset="2"/>
              </a:rPr>
              <a:t> </a:t>
            </a: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0 </a:t>
            </a:r>
            <a:r>
              <a:rPr lang="en-US" altLang="zh-CN" sz="1800" i="0">
                <a:solidFill>
                  <a:srgbClr val="333399"/>
                </a:solidFill>
                <a:sym typeface="Symbol" pitchFamily="18" charset="2"/>
              </a:rPr>
              <a:t>}</a:t>
            </a:r>
            <a:endParaRPr kumimoji="0" lang="en-US" altLang="zh-CN" sz="1800" b="1">
              <a:solidFill>
                <a:srgbClr val="333399"/>
              </a:solidFill>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ea typeface="华文行楷" pitchFamily="2" charset="-122"/>
                <a:sym typeface="Symbol" pitchFamily="18" charset="2"/>
              </a:rPr>
              <a:t> </a:t>
            </a:r>
            <a:r>
              <a:rPr lang="en-US" altLang="zh-CN" sz="1800">
                <a:solidFill>
                  <a:srgbClr val="333399"/>
                </a:solidFill>
                <a:ea typeface="华文行楷" pitchFamily="2" charset="-122"/>
                <a:sym typeface="Symbol" pitchFamily="18" charset="2"/>
              </a:rPr>
              <a:t>0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0 </a:t>
            </a:r>
            <a:r>
              <a:rPr lang="en-US" altLang="zh-CN" sz="1800" i="0">
                <a:solidFill>
                  <a:srgbClr val="333399"/>
                </a:solidFill>
                <a:sym typeface="Symbol" pitchFamily="18" charset="2"/>
              </a:rPr>
              <a:t>}</a:t>
            </a:r>
            <a:endParaRPr lang="en-US" altLang="zh-CN" sz="1800" u="sng">
              <a:solidFill>
                <a:srgbClr val="333399"/>
              </a:solidFill>
              <a:ea typeface="华文行楷" pitchFamily="2" charset="-122"/>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sym typeface="Symbol" pitchFamily="18" charset="2"/>
              </a:rPr>
              <a:t> </a:t>
            </a:r>
            <a:r>
              <a:rPr lang="en-US" altLang="zh-CN" sz="1800">
                <a:solidFill>
                  <a:srgbClr val="333399"/>
                </a:solidFill>
                <a:sym typeface="Symbol" pitchFamily="18" charset="2"/>
              </a:rPr>
              <a:t>1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M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P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+1 </a:t>
            </a:r>
            <a:r>
              <a:rPr lang="en-US" altLang="zh-CN" sz="1800" i="0">
                <a:solidFill>
                  <a:srgbClr val="333399"/>
                </a:solidFill>
                <a:sym typeface="Symbol" pitchFamily="18" charset="2"/>
              </a:rPr>
              <a:t>}</a:t>
            </a:r>
          </a:p>
        </p:txBody>
      </p:sp>
      <p:grpSp>
        <p:nvGrpSpPr>
          <p:cNvPr id="67593" name="Group 13"/>
          <p:cNvGrpSpPr>
            <a:grpSpLocks/>
          </p:cNvGrpSpPr>
          <p:nvPr/>
        </p:nvGrpSpPr>
        <p:grpSpPr bwMode="auto">
          <a:xfrm>
            <a:off x="7524750" y="2924175"/>
            <a:ext cx="1368425" cy="3529013"/>
            <a:chOff x="4740" y="1842"/>
            <a:chExt cx="862" cy="2223"/>
          </a:xfrm>
        </p:grpSpPr>
        <p:sp>
          <p:nvSpPr>
            <p:cNvPr id="67608"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67609"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67610"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67611"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67594"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67595"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7596"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7597" name="Rectangle 21"/>
          <p:cNvSpPr>
            <a:spLocks noChangeArrowheads="1"/>
          </p:cNvSpPr>
          <p:nvPr/>
        </p:nvSpPr>
        <p:spPr bwMode="auto">
          <a:xfrm>
            <a:off x="7092950" y="50482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67598"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7599"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7600"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M</a:t>
            </a:r>
          </a:p>
        </p:txBody>
      </p:sp>
      <p:sp>
        <p:nvSpPr>
          <p:cNvPr id="67601"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67602"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67603"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0.5</a:t>
            </a:r>
          </a:p>
        </p:txBody>
      </p:sp>
      <p:sp>
        <p:nvSpPr>
          <p:cNvPr id="615452" name="Rectangle 28"/>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615453" name="Rectangle 29"/>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2</a:t>
            </a:r>
          </a:p>
        </p:txBody>
      </p:sp>
      <p:sp>
        <p:nvSpPr>
          <p:cNvPr id="67606" name="Rectangle 30"/>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15455" name="Text Box 31"/>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5452"/>
                                        </p:tgtEl>
                                        <p:attrNameLst>
                                          <p:attrName>style.visibility</p:attrName>
                                        </p:attrNameLst>
                                      </p:cBhvr>
                                      <p:to>
                                        <p:strVal val="visible"/>
                                      </p:to>
                                    </p:set>
                                    <p:animEffect transition="in" filter="slide(fromBottom)">
                                      <p:cBhvr>
                                        <p:cTn id="7" dur="500"/>
                                        <p:tgtEl>
                                          <p:spTgt spid="61545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5453"/>
                                        </p:tgtEl>
                                        <p:attrNameLst>
                                          <p:attrName>style.visibility</p:attrName>
                                        </p:attrNameLst>
                                      </p:cBhvr>
                                      <p:to>
                                        <p:strVal val="visible"/>
                                      </p:to>
                                    </p:set>
                                    <p:animEffect transition="in" filter="slide(fromBottom)">
                                      <p:cBhvr>
                                        <p:cTn id="12" dur="500"/>
                                        <p:tgtEl>
                                          <p:spTgt spid="615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52" grpId="0"/>
      <p:bldP spid="61545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5"/>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p>
        </p:txBody>
      </p:sp>
      <p:sp>
        <p:nvSpPr>
          <p:cNvPr id="68611" name="Text Box 7"/>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dirty="0">
                <a:sym typeface="Symbol" pitchFamily="18" charset="2"/>
              </a:rPr>
              <a:t>产生式                   依产生式归约时语义计算的代码片断</a:t>
            </a:r>
            <a:endParaRPr kumimoji="0" lang="zh-CN" altLang="en-US" sz="2000" b="1" i="0" dirty="0">
              <a:solidFill>
                <a:srgbClr val="333399"/>
              </a:solidFill>
              <a:cs typeface="Times New Roman" pitchFamily="18" charset="0"/>
              <a:sym typeface="Symbol" pitchFamily="18" charset="2"/>
            </a:endParaRPr>
          </a:p>
        </p:txBody>
      </p:sp>
      <p:sp>
        <p:nvSpPr>
          <p:cNvPr id="68612"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8613"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8614"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8615"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8616" name="Text Box 12"/>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sym typeface="Symbol" pitchFamily="18" charset="2"/>
              </a:rPr>
              <a:t>N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ym typeface="Symbol" pitchFamily="18" charset="2"/>
              </a:rPr>
              <a:t> </a:t>
            </a:r>
            <a:r>
              <a:rPr lang="en-US" altLang="zh-CN" sz="1800">
                <a:solidFill>
                  <a:srgbClr val="333399"/>
                </a:solidFill>
                <a:sym typeface="Symbol" pitchFamily="18" charset="2"/>
              </a:rPr>
              <a:t>M </a:t>
            </a:r>
            <a:r>
              <a:rPr lang="en-US" altLang="zh-CN" sz="1800" i="0">
                <a:solidFill>
                  <a:srgbClr val="333399"/>
                </a:solidFill>
                <a:cs typeface="Times New Roman" pitchFamily="18" charset="0"/>
                <a:sym typeface="Symbol" pitchFamily="18" charset="2"/>
              </a:rPr>
              <a:t>{ </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S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a:solidFill>
                  <a:srgbClr val="333399"/>
                </a:solidFill>
              </a:rPr>
              <a:t>rint(</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a:solidFill>
                  <a:srgbClr val="333399"/>
                </a:solidFill>
              </a:rPr>
              <a:t>) </a:t>
            </a:r>
            <a:r>
              <a:rPr lang="en-US" altLang="zh-CN" sz="1800" i="0">
                <a:solidFill>
                  <a:srgbClr val="333399"/>
                </a:solidFill>
                <a:sym typeface="Symbol" pitchFamily="18" charset="2"/>
              </a:rPr>
              <a:t>}</a:t>
            </a:r>
            <a:endParaRPr lang="en-US" altLang="zh-CN" sz="1800" i="0" baseline="-25000">
              <a:solidFill>
                <a:srgbClr val="333399"/>
              </a:solidFill>
              <a:sym typeface="Symbol" pitchFamily="18" charset="2"/>
            </a:endParaRP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 { </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B</a:t>
            </a:r>
            <a:r>
              <a:rPr lang="en-US" altLang="zh-CN" sz="1800">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a:t>
            </a:r>
            <a:r>
              <a:rPr lang="en-US" altLang="zh-CN" sz="1800" i="0">
                <a:solidFill>
                  <a:srgbClr val="333399"/>
                </a:solidFill>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P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S</a:t>
            </a:r>
            <a:r>
              <a:rPr lang="en-US" altLang="zh-CN" sz="1800" i="0" baseline="-25000">
                <a:solidFill>
                  <a:srgbClr val="333399"/>
                </a:solidFill>
                <a:sym typeface="Symbol" pitchFamily="18" charset="2"/>
              </a:rPr>
              <a:t>1 </a:t>
            </a:r>
            <a:r>
              <a:rPr lang="en-US" altLang="zh-CN" sz="1800" i="0">
                <a:solidFill>
                  <a:srgbClr val="333399"/>
                </a:solidFill>
                <a:sym typeface="Symbol" pitchFamily="18" charset="2"/>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sym typeface="Symbol" pitchFamily="18" charset="2"/>
              </a:rPr>
              <a:t>}</a:t>
            </a:r>
            <a:r>
              <a:rPr lang="en-US" altLang="zh-CN" sz="1800">
                <a:solidFill>
                  <a:srgbClr val="333399"/>
                </a:solidFill>
                <a:sym typeface="Symbol" pitchFamily="18" charset="2"/>
              </a:rPr>
              <a:t> </a:t>
            </a: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0 </a:t>
            </a:r>
            <a:r>
              <a:rPr lang="en-US" altLang="zh-CN" sz="1800" i="0">
                <a:solidFill>
                  <a:srgbClr val="333399"/>
                </a:solidFill>
                <a:sym typeface="Symbol" pitchFamily="18" charset="2"/>
              </a:rPr>
              <a:t>}</a:t>
            </a:r>
            <a:endParaRPr kumimoji="0" lang="en-US" altLang="zh-CN" sz="1800" b="1">
              <a:solidFill>
                <a:srgbClr val="333399"/>
              </a:solidFill>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ea typeface="华文行楷" pitchFamily="2" charset="-122"/>
                <a:sym typeface="Symbol" pitchFamily="18" charset="2"/>
              </a:rPr>
              <a:t> </a:t>
            </a:r>
            <a:r>
              <a:rPr lang="en-US" altLang="zh-CN" sz="1800">
                <a:solidFill>
                  <a:srgbClr val="333399"/>
                </a:solidFill>
                <a:ea typeface="华文行楷" pitchFamily="2" charset="-122"/>
                <a:sym typeface="Symbol" pitchFamily="18" charset="2"/>
              </a:rPr>
              <a:t>0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0 </a:t>
            </a:r>
            <a:r>
              <a:rPr lang="en-US" altLang="zh-CN" sz="1800" i="0">
                <a:solidFill>
                  <a:srgbClr val="333399"/>
                </a:solidFill>
                <a:sym typeface="Symbol" pitchFamily="18" charset="2"/>
              </a:rPr>
              <a:t>}</a:t>
            </a:r>
            <a:endParaRPr lang="en-US" altLang="zh-CN" sz="1800" u="sng">
              <a:solidFill>
                <a:srgbClr val="333399"/>
              </a:solidFill>
              <a:ea typeface="华文行楷" pitchFamily="2" charset="-122"/>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sym typeface="Symbol" pitchFamily="18" charset="2"/>
              </a:rPr>
              <a:t> </a:t>
            </a:r>
            <a:r>
              <a:rPr lang="en-US" altLang="zh-CN" sz="1800">
                <a:solidFill>
                  <a:srgbClr val="333399"/>
                </a:solidFill>
                <a:sym typeface="Symbol" pitchFamily="18" charset="2"/>
              </a:rPr>
              <a:t>1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M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P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+1 </a:t>
            </a:r>
            <a:r>
              <a:rPr lang="en-US" altLang="zh-CN" sz="1800" i="0">
                <a:solidFill>
                  <a:srgbClr val="333399"/>
                </a:solidFill>
                <a:sym typeface="Symbol" pitchFamily="18" charset="2"/>
              </a:rPr>
              <a:t>}</a:t>
            </a:r>
          </a:p>
        </p:txBody>
      </p:sp>
      <p:grpSp>
        <p:nvGrpSpPr>
          <p:cNvPr id="68617" name="Group 13"/>
          <p:cNvGrpSpPr>
            <a:grpSpLocks/>
          </p:cNvGrpSpPr>
          <p:nvPr/>
        </p:nvGrpSpPr>
        <p:grpSpPr bwMode="auto">
          <a:xfrm>
            <a:off x="7524750" y="2924175"/>
            <a:ext cx="1368425" cy="3529013"/>
            <a:chOff x="4740" y="1842"/>
            <a:chExt cx="862" cy="2223"/>
          </a:xfrm>
        </p:grpSpPr>
        <p:sp>
          <p:nvSpPr>
            <p:cNvPr id="68634"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68635"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68636"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68637"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68618"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68619"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8620"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8621" name="Rectangle 21"/>
          <p:cNvSpPr>
            <a:spLocks noChangeArrowheads="1"/>
          </p:cNvSpPr>
          <p:nvPr/>
        </p:nvSpPr>
        <p:spPr bwMode="auto">
          <a:xfrm>
            <a:off x="7092950" y="46164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68622"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8623"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8624"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M</a:t>
            </a:r>
          </a:p>
        </p:txBody>
      </p:sp>
      <p:sp>
        <p:nvSpPr>
          <p:cNvPr id="68625"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68626"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68627"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0.5</a:t>
            </a:r>
          </a:p>
        </p:txBody>
      </p:sp>
      <p:sp>
        <p:nvSpPr>
          <p:cNvPr id="68628" name="Rectangle 28"/>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68629" name="Rectangle 29"/>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2</a:t>
            </a:r>
          </a:p>
        </p:txBody>
      </p:sp>
      <p:sp>
        <p:nvSpPr>
          <p:cNvPr id="616478" name="Rectangle 30"/>
          <p:cNvSpPr>
            <a:spLocks noChangeArrowheads="1"/>
          </p:cNvSpPr>
          <p:nvPr/>
        </p:nvSpPr>
        <p:spPr bwMode="auto">
          <a:xfrm>
            <a:off x="7524750" y="42560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a:t>
            </a:r>
          </a:p>
        </p:txBody>
      </p:sp>
      <p:sp>
        <p:nvSpPr>
          <p:cNvPr id="616479" name="Rectangle 31"/>
          <p:cNvSpPr>
            <a:spLocks noChangeArrowheads="1"/>
          </p:cNvSpPr>
          <p:nvPr/>
        </p:nvSpPr>
        <p:spPr bwMode="auto">
          <a:xfrm>
            <a:off x="7956550" y="42560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8632" name="Rectangle 32"/>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16481" name="Text Box 33"/>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6478"/>
                                        </p:tgtEl>
                                        <p:attrNameLst>
                                          <p:attrName>style.visibility</p:attrName>
                                        </p:attrNameLst>
                                      </p:cBhvr>
                                      <p:to>
                                        <p:strVal val="visible"/>
                                      </p:to>
                                    </p:set>
                                    <p:animEffect transition="in" filter="slide(fromBottom)">
                                      <p:cBhvr>
                                        <p:cTn id="7" dur="500"/>
                                        <p:tgtEl>
                                          <p:spTgt spid="61647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6479"/>
                                        </p:tgtEl>
                                        <p:attrNameLst>
                                          <p:attrName>style.visibility</p:attrName>
                                        </p:attrNameLst>
                                      </p:cBhvr>
                                      <p:to>
                                        <p:strVal val="visible"/>
                                      </p:to>
                                    </p:set>
                                    <p:animEffect transition="in" filter="slide(fromBottom)">
                                      <p:cBhvr>
                                        <p:cTn id="12" dur="500"/>
                                        <p:tgtEl>
                                          <p:spTgt spid="616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78" grpId="0"/>
      <p:bldP spid="61647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5"/>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p>
        </p:txBody>
      </p:sp>
      <p:sp>
        <p:nvSpPr>
          <p:cNvPr id="69635" name="Text Box 7"/>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dirty="0">
                <a:sym typeface="Symbol" pitchFamily="18" charset="2"/>
              </a:rPr>
              <a:t>产生式                   依产生式归约时语义计算的代码片断</a:t>
            </a:r>
            <a:endParaRPr kumimoji="0" lang="zh-CN" altLang="en-US" sz="2000" b="1" i="0" dirty="0">
              <a:solidFill>
                <a:srgbClr val="333399"/>
              </a:solidFill>
              <a:cs typeface="Times New Roman" pitchFamily="18" charset="0"/>
              <a:sym typeface="Symbol" pitchFamily="18" charset="2"/>
            </a:endParaRPr>
          </a:p>
        </p:txBody>
      </p:sp>
      <p:sp>
        <p:nvSpPr>
          <p:cNvPr id="69636"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9637"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9638"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9639"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9640" name="Text Box 12"/>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sym typeface="Symbol" pitchFamily="18" charset="2"/>
              </a:rPr>
              <a:t>N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ym typeface="Symbol" pitchFamily="18" charset="2"/>
              </a:rPr>
              <a:t> </a:t>
            </a:r>
            <a:r>
              <a:rPr lang="en-US" altLang="zh-CN" sz="1800">
                <a:solidFill>
                  <a:srgbClr val="333399"/>
                </a:solidFill>
                <a:sym typeface="Symbol" pitchFamily="18" charset="2"/>
              </a:rPr>
              <a:t>M </a:t>
            </a:r>
            <a:r>
              <a:rPr lang="en-US" altLang="zh-CN" sz="1800" i="0">
                <a:solidFill>
                  <a:srgbClr val="333399"/>
                </a:solidFill>
                <a:cs typeface="Times New Roman" pitchFamily="18" charset="0"/>
                <a:sym typeface="Symbol" pitchFamily="18" charset="2"/>
              </a:rPr>
              <a:t>{ </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S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a:solidFill>
                  <a:srgbClr val="333399"/>
                </a:solidFill>
              </a:rPr>
              <a:t>rint(</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a:solidFill>
                  <a:srgbClr val="333399"/>
                </a:solidFill>
              </a:rPr>
              <a:t>) </a:t>
            </a:r>
            <a:r>
              <a:rPr lang="en-US" altLang="zh-CN" sz="1800" i="0">
                <a:solidFill>
                  <a:srgbClr val="333399"/>
                </a:solidFill>
                <a:sym typeface="Symbol" pitchFamily="18" charset="2"/>
              </a:rPr>
              <a:t>}</a:t>
            </a:r>
            <a:endParaRPr lang="en-US" altLang="zh-CN" sz="1800" i="0" baseline="-25000">
              <a:solidFill>
                <a:srgbClr val="333399"/>
              </a:solidFill>
              <a:sym typeface="Symbol" pitchFamily="18" charset="2"/>
            </a:endParaRP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 { </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B</a:t>
            </a:r>
            <a:r>
              <a:rPr lang="en-US" altLang="zh-CN" sz="1800">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a:t>
            </a:r>
            <a:r>
              <a:rPr lang="en-US" altLang="zh-CN" sz="1800" i="0">
                <a:solidFill>
                  <a:srgbClr val="333399"/>
                </a:solidFill>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P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S</a:t>
            </a:r>
            <a:r>
              <a:rPr lang="en-US" altLang="zh-CN" sz="1800" i="0" baseline="-25000">
                <a:solidFill>
                  <a:srgbClr val="333399"/>
                </a:solidFill>
                <a:sym typeface="Symbol" pitchFamily="18" charset="2"/>
              </a:rPr>
              <a:t>1 </a:t>
            </a:r>
            <a:r>
              <a:rPr lang="en-US" altLang="zh-CN" sz="1800" i="0">
                <a:solidFill>
                  <a:srgbClr val="333399"/>
                </a:solidFill>
                <a:sym typeface="Symbol" pitchFamily="18" charset="2"/>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sym typeface="Symbol" pitchFamily="18" charset="2"/>
              </a:rPr>
              <a:t>}</a:t>
            </a:r>
            <a:r>
              <a:rPr lang="en-US" altLang="zh-CN" sz="1800">
                <a:solidFill>
                  <a:srgbClr val="333399"/>
                </a:solidFill>
                <a:sym typeface="Symbol" pitchFamily="18" charset="2"/>
              </a:rPr>
              <a:t> </a:t>
            </a: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0 </a:t>
            </a:r>
            <a:r>
              <a:rPr lang="en-US" altLang="zh-CN" sz="1800" i="0">
                <a:solidFill>
                  <a:srgbClr val="333399"/>
                </a:solidFill>
                <a:sym typeface="Symbol" pitchFamily="18" charset="2"/>
              </a:rPr>
              <a:t>}</a:t>
            </a:r>
            <a:endParaRPr kumimoji="0" lang="en-US" altLang="zh-CN" sz="1800" b="1">
              <a:solidFill>
                <a:srgbClr val="333399"/>
              </a:solidFill>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ea typeface="华文行楷" pitchFamily="2" charset="-122"/>
                <a:sym typeface="Symbol" pitchFamily="18" charset="2"/>
              </a:rPr>
              <a:t> </a:t>
            </a:r>
            <a:r>
              <a:rPr lang="en-US" altLang="zh-CN" sz="1800">
                <a:solidFill>
                  <a:srgbClr val="333399"/>
                </a:solidFill>
                <a:ea typeface="华文行楷" pitchFamily="2" charset="-122"/>
                <a:sym typeface="Symbol" pitchFamily="18" charset="2"/>
              </a:rPr>
              <a:t>0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0 </a:t>
            </a:r>
            <a:r>
              <a:rPr lang="en-US" altLang="zh-CN" sz="1800" i="0">
                <a:solidFill>
                  <a:srgbClr val="333399"/>
                </a:solidFill>
                <a:sym typeface="Symbol" pitchFamily="18" charset="2"/>
              </a:rPr>
              <a:t>}</a:t>
            </a:r>
            <a:endParaRPr lang="en-US" altLang="zh-CN" sz="1800" u="sng">
              <a:solidFill>
                <a:srgbClr val="333399"/>
              </a:solidFill>
              <a:ea typeface="华文行楷" pitchFamily="2" charset="-122"/>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sym typeface="Symbol" pitchFamily="18" charset="2"/>
              </a:rPr>
              <a:t> </a:t>
            </a:r>
            <a:r>
              <a:rPr lang="en-US" altLang="zh-CN" sz="1800">
                <a:solidFill>
                  <a:srgbClr val="333399"/>
                </a:solidFill>
                <a:sym typeface="Symbol" pitchFamily="18" charset="2"/>
              </a:rPr>
              <a:t>1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M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P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+1 </a:t>
            </a:r>
            <a:r>
              <a:rPr lang="en-US" altLang="zh-CN" sz="1800" i="0">
                <a:solidFill>
                  <a:srgbClr val="333399"/>
                </a:solidFill>
                <a:sym typeface="Symbol" pitchFamily="18" charset="2"/>
              </a:rPr>
              <a:t>}</a:t>
            </a:r>
          </a:p>
        </p:txBody>
      </p:sp>
      <p:grpSp>
        <p:nvGrpSpPr>
          <p:cNvPr id="69641" name="Group 13"/>
          <p:cNvGrpSpPr>
            <a:grpSpLocks/>
          </p:cNvGrpSpPr>
          <p:nvPr/>
        </p:nvGrpSpPr>
        <p:grpSpPr bwMode="auto">
          <a:xfrm>
            <a:off x="7524750" y="2924175"/>
            <a:ext cx="1368425" cy="3529013"/>
            <a:chOff x="4740" y="1842"/>
            <a:chExt cx="862" cy="2223"/>
          </a:xfrm>
        </p:grpSpPr>
        <p:sp>
          <p:nvSpPr>
            <p:cNvPr id="69658"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69659"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69660"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69661"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69642"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69643"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9644"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9645" name="Rectangle 21"/>
          <p:cNvSpPr>
            <a:spLocks noChangeArrowheads="1"/>
          </p:cNvSpPr>
          <p:nvPr/>
        </p:nvSpPr>
        <p:spPr bwMode="auto">
          <a:xfrm>
            <a:off x="7092950" y="4221163"/>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69646"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9647"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9648"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M</a:t>
            </a:r>
          </a:p>
        </p:txBody>
      </p:sp>
      <p:sp>
        <p:nvSpPr>
          <p:cNvPr id="69649"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69650"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69651"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0.5</a:t>
            </a:r>
          </a:p>
        </p:txBody>
      </p:sp>
      <p:sp>
        <p:nvSpPr>
          <p:cNvPr id="69652" name="Rectangle 28"/>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69653" name="Rectangle 29"/>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2</a:t>
            </a:r>
          </a:p>
        </p:txBody>
      </p:sp>
      <p:sp>
        <p:nvSpPr>
          <p:cNvPr id="69654" name="Rectangle 30"/>
          <p:cNvSpPr>
            <a:spLocks noChangeArrowheads="1"/>
          </p:cNvSpPr>
          <p:nvPr/>
        </p:nvSpPr>
        <p:spPr bwMode="auto">
          <a:xfrm>
            <a:off x="7524750" y="42560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a:t>
            </a:r>
          </a:p>
        </p:txBody>
      </p:sp>
      <p:sp>
        <p:nvSpPr>
          <p:cNvPr id="69655" name="Rectangle 31"/>
          <p:cNvSpPr>
            <a:spLocks noChangeArrowheads="1"/>
          </p:cNvSpPr>
          <p:nvPr/>
        </p:nvSpPr>
        <p:spPr bwMode="auto">
          <a:xfrm>
            <a:off x="7956550" y="42560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9656" name="Rectangle 32"/>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17505" name="Text Box 33"/>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5"/>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p>
        </p:txBody>
      </p:sp>
      <p:sp>
        <p:nvSpPr>
          <p:cNvPr id="70659" name="Text Box 7"/>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dirty="0">
                <a:sym typeface="Symbol" pitchFamily="18" charset="2"/>
              </a:rPr>
              <a:t>产生式                   依产生式归约时语义计算的代码片断</a:t>
            </a:r>
            <a:endParaRPr kumimoji="0" lang="zh-CN" altLang="en-US" sz="2000" b="1" i="0" dirty="0">
              <a:solidFill>
                <a:srgbClr val="333399"/>
              </a:solidFill>
              <a:cs typeface="Times New Roman" pitchFamily="18" charset="0"/>
              <a:sym typeface="Symbol" pitchFamily="18" charset="2"/>
            </a:endParaRPr>
          </a:p>
        </p:txBody>
      </p:sp>
      <p:sp>
        <p:nvSpPr>
          <p:cNvPr id="70660"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0661"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0662"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0663"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0664" name="Text Box 12"/>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sym typeface="Symbol" pitchFamily="18" charset="2"/>
              </a:rPr>
              <a:t>N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ym typeface="Symbol" pitchFamily="18" charset="2"/>
              </a:rPr>
              <a:t> </a:t>
            </a:r>
            <a:r>
              <a:rPr lang="en-US" altLang="zh-CN" sz="1800">
                <a:solidFill>
                  <a:srgbClr val="333399"/>
                </a:solidFill>
                <a:sym typeface="Symbol" pitchFamily="18" charset="2"/>
              </a:rPr>
              <a:t>M </a:t>
            </a:r>
            <a:r>
              <a:rPr lang="en-US" altLang="zh-CN" sz="1800" i="0">
                <a:solidFill>
                  <a:srgbClr val="333399"/>
                </a:solidFill>
                <a:cs typeface="Times New Roman" pitchFamily="18" charset="0"/>
                <a:sym typeface="Symbol" pitchFamily="18" charset="2"/>
              </a:rPr>
              <a:t>{ </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S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a:solidFill>
                  <a:srgbClr val="333399"/>
                </a:solidFill>
              </a:rPr>
              <a:t>rint(</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a:solidFill>
                  <a:srgbClr val="333399"/>
                </a:solidFill>
              </a:rPr>
              <a:t>) </a:t>
            </a:r>
            <a:r>
              <a:rPr lang="en-US" altLang="zh-CN" sz="1800" i="0">
                <a:solidFill>
                  <a:srgbClr val="333399"/>
                </a:solidFill>
                <a:sym typeface="Symbol" pitchFamily="18" charset="2"/>
              </a:rPr>
              <a:t>}</a:t>
            </a:r>
            <a:endParaRPr lang="en-US" altLang="zh-CN" sz="1800" i="0" baseline="-25000">
              <a:solidFill>
                <a:srgbClr val="333399"/>
              </a:solidFill>
              <a:sym typeface="Symbol" pitchFamily="18" charset="2"/>
            </a:endParaRP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 { </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B</a:t>
            </a:r>
            <a:r>
              <a:rPr lang="en-US" altLang="zh-CN" sz="1800">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a:t>
            </a:r>
            <a:r>
              <a:rPr lang="en-US" altLang="zh-CN" sz="1800" i="0">
                <a:solidFill>
                  <a:srgbClr val="333399"/>
                </a:solidFill>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P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S</a:t>
            </a:r>
            <a:r>
              <a:rPr lang="en-US" altLang="zh-CN" sz="1800" i="0" baseline="-25000">
                <a:solidFill>
                  <a:srgbClr val="333399"/>
                </a:solidFill>
                <a:sym typeface="Symbol" pitchFamily="18" charset="2"/>
              </a:rPr>
              <a:t>1 </a:t>
            </a:r>
            <a:r>
              <a:rPr lang="en-US" altLang="zh-CN" sz="1800" i="0">
                <a:solidFill>
                  <a:srgbClr val="333399"/>
                </a:solidFill>
                <a:sym typeface="Symbol" pitchFamily="18" charset="2"/>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sym typeface="Symbol" pitchFamily="18" charset="2"/>
              </a:rPr>
              <a:t>}</a:t>
            </a:r>
            <a:r>
              <a:rPr lang="en-US" altLang="zh-CN" sz="1800">
                <a:solidFill>
                  <a:srgbClr val="333399"/>
                </a:solidFill>
                <a:sym typeface="Symbol" pitchFamily="18" charset="2"/>
              </a:rPr>
              <a:t> </a:t>
            </a: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0 </a:t>
            </a:r>
            <a:r>
              <a:rPr lang="en-US" altLang="zh-CN" sz="1800" i="0">
                <a:solidFill>
                  <a:srgbClr val="333399"/>
                </a:solidFill>
                <a:sym typeface="Symbol" pitchFamily="18" charset="2"/>
              </a:rPr>
              <a:t>}</a:t>
            </a:r>
            <a:endParaRPr kumimoji="0" lang="en-US" altLang="zh-CN" sz="1800" b="1">
              <a:solidFill>
                <a:srgbClr val="333399"/>
              </a:solidFill>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ea typeface="华文行楷" pitchFamily="2" charset="-122"/>
                <a:sym typeface="Symbol" pitchFamily="18" charset="2"/>
              </a:rPr>
              <a:t> </a:t>
            </a:r>
            <a:r>
              <a:rPr lang="en-US" altLang="zh-CN" sz="1800">
                <a:solidFill>
                  <a:srgbClr val="333399"/>
                </a:solidFill>
                <a:ea typeface="华文行楷" pitchFamily="2" charset="-122"/>
                <a:sym typeface="Symbol" pitchFamily="18" charset="2"/>
              </a:rPr>
              <a:t>0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0 </a:t>
            </a:r>
            <a:r>
              <a:rPr lang="en-US" altLang="zh-CN" sz="1800" i="0">
                <a:solidFill>
                  <a:srgbClr val="333399"/>
                </a:solidFill>
                <a:sym typeface="Symbol" pitchFamily="18" charset="2"/>
              </a:rPr>
              <a:t>}</a:t>
            </a:r>
            <a:endParaRPr lang="en-US" altLang="zh-CN" sz="1800" u="sng">
              <a:solidFill>
                <a:srgbClr val="333399"/>
              </a:solidFill>
              <a:ea typeface="华文行楷" pitchFamily="2" charset="-122"/>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sym typeface="Symbol" pitchFamily="18" charset="2"/>
              </a:rPr>
              <a:t> </a:t>
            </a:r>
            <a:r>
              <a:rPr lang="en-US" altLang="zh-CN" sz="1800">
                <a:solidFill>
                  <a:srgbClr val="333399"/>
                </a:solidFill>
                <a:sym typeface="Symbol" pitchFamily="18" charset="2"/>
              </a:rPr>
              <a:t>1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M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P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+1 </a:t>
            </a:r>
            <a:r>
              <a:rPr lang="en-US" altLang="zh-CN" sz="1800" i="0">
                <a:solidFill>
                  <a:srgbClr val="333399"/>
                </a:solidFill>
                <a:sym typeface="Symbol" pitchFamily="18" charset="2"/>
              </a:rPr>
              <a:t>}</a:t>
            </a:r>
          </a:p>
        </p:txBody>
      </p:sp>
      <p:grpSp>
        <p:nvGrpSpPr>
          <p:cNvPr id="70665" name="Group 13"/>
          <p:cNvGrpSpPr>
            <a:grpSpLocks/>
          </p:cNvGrpSpPr>
          <p:nvPr/>
        </p:nvGrpSpPr>
        <p:grpSpPr bwMode="auto">
          <a:xfrm>
            <a:off x="7524750" y="2924175"/>
            <a:ext cx="1368425" cy="3529013"/>
            <a:chOff x="4740" y="1842"/>
            <a:chExt cx="862" cy="2223"/>
          </a:xfrm>
        </p:grpSpPr>
        <p:sp>
          <p:nvSpPr>
            <p:cNvPr id="70684"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70685"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70686"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70687"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70666"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70667"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0668"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0669" name="Rectangle 21"/>
          <p:cNvSpPr>
            <a:spLocks noChangeArrowheads="1"/>
          </p:cNvSpPr>
          <p:nvPr/>
        </p:nvSpPr>
        <p:spPr bwMode="auto">
          <a:xfrm>
            <a:off x="7092950" y="4221163"/>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70670"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0671"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0672"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M</a:t>
            </a:r>
          </a:p>
        </p:txBody>
      </p:sp>
      <p:sp>
        <p:nvSpPr>
          <p:cNvPr id="70673"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70674"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0675"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0.5</a:t>
            </a:r>
          </a:p>
        </p:txBody>
      </p:sp>
      <p:sp>
        <p:nvSpPr>
          <p:cNvPr id="70676" name="Rectangle 28"/>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0677" name="Rectangle 29"/>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2</a:t>
            </a:r>
          </a:p>
        </p:txBody>
      </p:sp>
      <p:sp>
        <p:nvSpPr>
          <p:cNvPr id="70678" name="Rectangle 30"/>
          <p:cNvSpPr>
            <a:spLocks noChangeArrowheads="1"/>
          </p:cNvSpPr>
          <p:nvPr/>
        </p:nvSpPr>
        <p:spPr bwMode="auto">
          <a:xfrm>
            <a:off x="7524750" y="4256088"/>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0679" name="Rectangle 31"/>
          <p:cNvSpPr>
            <a:spLocks noChangeArrowheads="1"/>
          </p:cNvSpPr>
          <p:nvPr/>
        </p:nvSpPr>
        <p:spPr bwMode="auto">
          <a:xfrm>
            <a:off x="7956550" y="42560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a:t>
            </a:r>
          </a:p>
        </p:txBody>
      </p:sp>
      <p:sp>
        <p:nvSpPr>
          <p:cNvPr id="618528" name="Rectangle 32"/>
          <p:cNvSpPr>
            <a:spLocks noChangeArrowheads="1"/>
          </p:cNvSpPr>
          <p:nvPr/>
        </p:nvSpPr>
        <p:spPr bwMode="auto">
          <a:xfrm>
            <a:off x="7524750" y="3895725"/>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618529" name="Rectangle 33"/>
          <p:cNvSpPr>
            <a:spLocks noChangeArrowheads="1"/>
          </p:cNvSpPr>
          <p:nvPr/>
        </p:nvSpPr>
        <p:spPr bwMode="auto">
          <a:xfrm>
            <a:off x="7956550" y="3895725"/>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3</a:t>
            </a:r>
          </a:p>
        </p:txBody>
      </p:sp>
      <p:sp>
        <p:nvSpPr>
          <p:cNvPr id="70682" name="Rectangle 34"/>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18531" name="Text Box 35"/>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8528"/>
                                        </p:tgtEl>
                                        <p:attrNameLst>
                                          <p:attrName>style.visibility</p:attrName>
                                        </p:attrNameLst>
                                      </p:cBhvr>
                                      <p:to>
                                        <p:strVal val="visible"/>
                                      </p:to>
                                    </p:set>
                                    <p:animEffect transition="in" filter="slide(fromBottom)">
                                      <p:cBhvr>
                                        <p:cTn id="7" dur="500"/>
                                        <p:tgtEl>
                                          <p:spTgt spid="61852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8529"/>
                                        </p:tgtEl>
                                        <p:attrNameLst>
                                          <p:attrName>style.visibility</p:attrName>
                                        </p:attrNameLst>
                                      </p:cBhvr>
                                      <p:to>
                                        <p:strVal val="visible"/>
                                      </p:to>
                                    </p:set>
                                    <p:animEffect transition="in" filter="slide(fromBottom)">
                                      <p:cBhvr>
                                        <p:cTn id="12" dur="500"/>
                                        <p:tgtEl>
                                          <p:spTgt spid="618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528" grpId="0"/>
      <p:bldP spid="61852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5"/>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p>
        </p:txBody>
      </p:sp>
      <p:sp>
        <p:nvSpPr>
          <p:cNvPr id="71683" name="Text Box 7"/>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dirty="0">
                <a:sym typeface="Symbol" pitchFamily="18" charset="2"/>
              </a:rPr>
              <a:t>产生式                   依产生式归约时语义计算的代码片断</a:t>
            </a:r>
            <a:endParaRPr kumimoji="0" lang="zh-CN" altLang="en-US" sz="2000" b="1" i="0" dirty="0">
              <a:solidFill>
                <a:srgbClr val="333399"/>
              </a:solidFill>
              <a:cs typeface="Times New Roman" pitchFamily="18" charset="0"/>
              <a:sym typeface="Symbol" pitchFamily="18" charset="2"/>
            </a:endParaRPr>
          </a:p>
        </p:txBody>
      </p:sp>
      <p:sp>
        <p:nvSpPr>
          <p:cNvPr id="71684"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685"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686"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687"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688" name="Text Box 12"/>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sym typeface="Symbol" pitchFamily="18" charset="2"/>
              </a:rPr>
              <a:t>N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ym typeface="Symbol" pitchFamily="18" charset="2"/>
              </a:rPr>
              <a:t> </a:t>
            </a:r>
            <a:r>
              <a:rPr lang="en-US" altLang="zh-CN" sz="1800">
                <a:solidFill>
                  <a:srgbClr val="333399"/>
                </a:solidFill>
                <a:sym typeface="Symbol" pitchFamily="18" charset="2"/>
              </a:rPr>
              <a:t>M </a:t>
            </a:r>
            <a:r>
              <a:rPr lang="en-US" altLang="zh-CN" sz="1800" i="0">
                <a:solidFill>
                  <a:srgbClr val="333399"/>
                </a:solidFill>
                <a:cs typeface="Times New Roman" pitchFamily="18" charset="0"/>
                <a:sym typeface="Symbol" pitchFamily="18" charset="2"/>
              </a:rPr>
              <a:t>{ </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S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a:solidFill>
                  <a:srgbClr val="333399"/>
                </a:solidFill>
              </a:rPr>
              <a:t>rint(</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a:solidFill>
                  <a:srgbClr val="333399"/>
                </a:solidFill>
              </a:rPr>
              <a:t>) </a:t>
            </a:r>
            <a:r>
              <a:rPr lang="en-US" altLang="zh-CN" sz="1800" i="0">
                <a:solidFill>
                  <a:srgbClr val="333399"/>
                </a:solidFill>
                <a:sym typeface="Symbol" pitchFamily="18" charset="2"/>
              </a:rPr>
              <a:t>}</a:t>
            </a:r>
            <a:endParaRPr lang="en-US" altLang="zh-CN" sz="1800" i="0" baseline="-25000">
              <a:solidFill>
                <a:srgbClr val="333399"/>
              </a:solidFill>
              <a:sym typeface="Symbol" pitchFamily="18" charset="2"/>
            </a:endParaRP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 { </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B</a:t>
            </a:r>
            <a:r>
              <a:rPr lang="en-US" altLang="zh-CN" sz="1800">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a:t>
            </a:r>
            <a:r>
              <a:rPr lang="en-US" altLang="zh-CN" sz="1800" i="0">
                <a:solidFill>
                  <a:srgbClr val="333399"/>
                </a:solidFill>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P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S</a:t>
            </a:r>
            <a:r>
              <a:rPr lang="en-US" altLang="zh-CN" sz="1800" i="0" baseline="-25000">
                <a:solidFill>
                  <a:srgbClr val="333399"/>
                </a:solidFill>
                <a:sym typeface="Symbol" pitchFamily="18" charset="2"/>
              </a:rPr>
              <a:t>1 </a:t>
            </a:r>
            <a:r>
              <a:rPr lang="en-US" altLang="zh-CN" sz="1800" i="0">
                <a:solidFill>
                  <a:srgbClr val="333399"/>
                </a:solidFill>
                <a:sym typeface="Symbol" pitchFamily="18" charset="2"/>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sym typeface="Symbol" pitchFamily="18" charset="2"/>
              </a:rPr>
              <a:t>}</a:t>
            </a:r>
            <a:r>
              <a:rPr lang="en-US" altLang="zh-CN" sz="1800">
                <a:solidFill>
                  <a:srgbClr val="333399"/>
                </a:solidFill>
                <a:sym typeface="Symbol" pitchFamily="18" charset="2"/>
              </a:rPr>
              <a:t> </a:t>
            </a: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0 </a:t>
            </a:r>
            <a:r>
              <a:rPr lang="en-US" altLang="zh-CN" sz="1800" i="0">
                <a:solidFill>
                  <a:srgbClr val="333399"/>
                </a:solidFill>
                <a:sym typeface="Symbol" pitchFamily="18" charset="2"/>
              </a:rPr>
              <a:t>}</a:t>
            </a:r>
            <a:endParaRPr kumimoji="0" lang="en-US" altLang="zh-CN" sz="1800" b="1">
              <a:solidFill>
                <a:srgbClr val="333399"/>
              </a:solidFill>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ea typeface="华文行楷" pitchFamily="2" charset="-122"/>
                <a:sym typeface="Symbol" pitchFamily="18" charset="2"/>
              </a:rPr>
              <a:t> </a:t>
            </a:r>
            <a:r>
              <a:rPr lang="en-US" altLang="zh-CN" sz="1800">
                <a:solidFill>
                  <a:srgbClr val="333399"/>
                </a:solidFill>
                <a:ea typeface="华文行楷" pitchFamily="2" charset="-122"/>
                <a:sym typeface="Symbol" pitchFamily="18" charset="2"/>
              </a:rPr>
              <a:t>0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0 </a:t>
            </a:r>
            <a:r>
              <a:rPr lang="en-US" altLang="zh-CN" sz="1800" i="0">
                <a:solidFill>
                  <a:srgbClr val="333399"/>
                </a:solidFill>
                <a:sym typeface="Symbol" pitchFamily="18" charset="2"/>
              </a:rPr>
              <a:t>}</a:t>
            </a:r>
            <a:endParaRPr lang="en-US" altLang="zh-CN" sz="1800" u="sng">
              <a:solidFill>
                <a:srgbClr val="333399"/>
              </a:solidFill>
              <a:ea typeface="华文行楷" pitchFamily="2" charset="-122"/>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sym typeface="Symbol" pitchFamily="18" charset="2"/>
              </a:rPr>
              <a:t> </a:t>
            </a:r>
            <a:r>
              <a:rPr lang="en-US" altLang="zh-CN" sz="1800">
                <a:solidFill>
                  <a:srgbClr val="333399"/>
                </a:solidFill>
                <a:sym typeface="Symbol" pitchFamily="18" charset="2"/>
              </a:rPr>
              <a:t>1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M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P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+1 </a:t>
            </a:r>
            <a:r>
              <a:rPr lang="en-US" altLang="zh-CN" sz="1800" i="0">
                <a:solidFill>
                  <a:srgbClr val="333399"/>
                </a:solidFill>
                <a:sym typeface="Symbol" pitchFamily="18" charset="2"/>
              </a:rPr>
              <a:t>}</a:t>
            </a:r>
          </a:p>
        </p:txBody>
      </p:sp>
      <p:grpSp>
        <p:nvGrpSpPr>
          <p:cNvPr id="71689" name="Group 13"/>
          <p:cNvGrpSpPr>
            <a:grpSpLocks/>
          </p:cNvGrpSpPr>
          <p:nvPr/>
        </p:nvGrpSpPr>
        <p:grpSpPr bwMode="auto">
          <a:xfrm>
            <a:off x="7524750" y="2924175"/>
            <a:ext cx="1368425" cy="3529013"/>
            <a:chOff x="4740" y="1842"/>
            <a:chExt cx="862" cy="2223"/>
          </a:xfrm>
        </p:grpSpPr>
        <p:sp>
          <p:nvSpPr>
            <p:cNvPr id="71710"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71711"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71712"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71713"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71690"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71691"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1692"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1693" name="Rectangle 21"/>
          <p:cNvSpPr>
            <a:spLocks noChangeArrowheads="1"/>
          </p:cNvSpPr>
          <p:nvPr/>
        </p:nvSpPr>
        <p:spPr bwMode="auto">
          <a:xfrm>
            <a:off x="7092950" y="386080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71694"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1695"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1696"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M</a:t>
            </a:r>
          </a:p>
        </p:txBody>
      </p:sp>
      <p:sp>
        <p:nvSpPr>
          <p:cNvPr id="71697"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71698"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1699"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0.5</a:t>
            </a:r>
          </a:p>
        </p:txBody>
      </p:sp>
      <p:sp>
        <p:nvSpPr>
          <p:cNvPr id="71700" name="Rectangle 28"/>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1701" name="Rectangle 29"/>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2</a:t>
            </a:r>
          </a:p>
        </p:txBody>
      </p:sp>
      <p:sp>
        <p:nvSpPr>
          <p:cNvPr id="71702" name="Rectangle 30"/>
          <p:cNvSpPr>
            <a:spLocks noChangeArrowheads="1"/>
          </p:cNvSpPr>
          <p:nvPr/>
        </p:nvSpPr>
        <p:spPr bwMode="auto">
          <a:xfrm>
            <a:off x="7524750" y="4256088"/>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1703" name="Rectangle 31"/>
          <p:cNvSpPr>
            <a:spLocks noChangeArrowheads="1"/>
          </p:cNvSpPr>
          <p:nvPr/>
        </p:nvSpPr>
        <p:spPr bwMode="auto">
          <a:xfrm>
            <a:off x="7956550" y="42560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a:t>
            </a:r>
          </a:p>
        </p:txBody>
      </p:sp>
      <p:sp>
        <p:nvSpPr>
          <p:cNvPr id="71704" name="Rectangle 32"/>
          <p:cNvSpPr>
            <a:spLocks noChangeArrowheads="1"/>
          </p:cNvSpPr>
          <p:nvPr/>
        </p:nvSpPr>
        <p:spPr bwMode="auto">
          <a:xfrm>
            <a:off x="7524750" y="3895725"/>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1705" name="Rectangle 33"/>
          <p:cNvSpPr>
            <a:spLocks noChangeArrowheads="1"/>
          </p:cNvSpPr>
          <p:nvPr/>
        </p:nvSpPr>
        <p:spPr bwMode="auto">
          <a:xfrm>
            <a:off x="7956550" y="3895725"/>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3</a:t>
            </a:r>
          </a:p>
        </p:txBody>
      </p:sp>
      <p:sp>
        <p:nvSpPr>
          <p:cNvPr id="619554" name="Rectangle 34"/>
          <p:cNvSpPr>
            <a:spLocks noChangeArrowheads="1"/>
          </p:cNvSpPr>
          <p:nvPr/>
        </p:nvSpPr>
        <p:spPr bwMode="auto">
          <a:xfrm>
            <a:off x="7524750" y="350043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619555" name="Rectangle 35"/>
          <p:cNvSpPr>
            <a:spLocks noChangeArrowheads="1"/>
          </p:cNvSpPr>
          <p:nvPr/>
        </p:nvSpPr>
        <p:spPr bwMode="auto">
          <a:xfrm>
            <a:off x="7956550" y="350043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1708" name="Rectangle 36"/>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19557" name="Text Box 37"/>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9554"/>
                                        </p:tgtEl>
                                        <p:attrNameLst>
                                          <p:attrName>style.visibility</p:attrName>
                                        </p:attrNameLst>
                                      </p:cBhvr>
                                      <p:to>
                                        <p:strVal val="visible"/>
                                      </p:to>
                                    </p:set>
                                    <p:animEffect transition="in" filter="slide(fromBottom)">
                                      <p:cBhvr>
                                        <p:cTn id="7" dur="500"/>
                                        <p:tgtEl>
                                          <p:spTgt spid="61955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9555"/>
                                        </p:tgtEl>
                                        <p:attrNameLst>
                                          <p:attrName>style.visibility</p:attrName>
                                        </p:attrNameLst>
                                      </p:cBhvr>
                                      <p:to>
                                        <p:strVal val="visible"/>
                                      </p:to>
                                    </p:set>
                                    <p:animEffect transition="in" filter="slide(fromBottom)">
                                      <p:cBhvr>
                                        <p:cTn id="12" dur="500"/>
                                        <p:tgtEl>
                                          <p:spTgt spid="619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54" grpId="0"/>
      <p:bldP spid="6195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5"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6"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7"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9" name="Text Box 11"/>
          <p:cNvSpPr txBox="1">
            <a:spLocks noChangeArrowheads="1"/>
          </p:cNvSpPr>
          <p:nvPr/>
        </p:nvSpPr>
        <p:spPr bwMode="auto">
          <a:xfrm>
            <a:off x="684213" y="1219200"/>
            <a:ext cx="7129462" cy="579438"/>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3200" b="1" i="0" dirty="0">
                <a:latin typeface="楷体_GB2312" pitchFamily="49" charset="-122"/>
              </a:rPr>
              <a:t>属性文法举例</a:t>
            </a:r>
          </a:p>
        </p:txBody>
      </p:sp>
      <p:sp>
        <p:nvSpPr>
          <p:cNvPr id="8200" name="Rectangle 12"/>
          <p:cNvSpPr>
            <a:spLocks noChangeArrowheads="1"/>
          </p:cNvSpPr>
          <p:nvPr/>
        </p:nvSpPr>
        <p:spPr bwMode="auto">
          <a:xfrm>
            <a:off x="1009650" y="1768475"/>
            <a:ext cx="6804025" cy="519113"/>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dirty="0">
                <a:latin typeface="楷体_GB2312" pitchFamily="49" charset="-122"/>
              </a:rPr>
              <a:t> </a:t>
            </a:r>
            <a:r>
              <a:rPr lang="zh-CN" altLang="en-US" sz="2800" b="1" i="0" dirty="0">
                <a:solidFill>
                  <a:srgbClr val="333399"/>
                </a:solidFill>
                <a:latin typeface="楷体_GB2312" pitchFamily="49" charset="-122"/>
              </a:rPr>
              <a:t>识别语言 </a:t>
            </a:r>
            <a:r>
              <a:rPr lang="pt-BR" altLang="zh-CN" b="1" dirty="0"/>
              <a:t>L</a:t>
            </a:r>
            <a:r>
              <a:rPr lang="pt-BR" altLang="zh-CN" b="1" i="0" dirty="0"/>
              <a:t> = { </a:t>
            </a:r>
            <a:r>
              <a:rPr lang="pt-BR" altLang="zh-CN" b="1" dirty="0"/>
              <a:t>a</a:t>
            </a:r>
            <a:r>
              <a:rPr lang="pt-BR" altLang="zh-CN" b="1" baseline="30000" dirty="0"/>
              <a:t>n</a:t>
            </a:r>
            <a:r>
              <a:rPr lang="pt-BR" altLang="zh-CN" b="1" dirty="0"/>
              <a:t>b</a:t>
            </a:r>
            <a:r>
              <a:rPr lang="pt-BR" altLang="zh-CN" b="1" baseline="30000" dirty="0"/>
              <a:t>n</a:t>
            </a:r>
            <a:r>
              <a:rPr lang="pt-BR" altLang="zh-CN" b="1" dirty="0"/>
              <a:t>c</a:t>
            </a:r>
            <a:r>
              <a:rPr lang="pt-BR" altLang="zh-CN" b="1" baseline="30000" dirty="0"/>
              <a:t>n</a:t>
            </a:r>
            <a:r>
              <a:rPr lang="pt-BR" altLang="zh-CN" b="1" i="0" dirty="0"/>
              <a:t> </a:t>
            </a:r>
            <a:r>
              <a:rPr lang="pt-BR" altLang="zh-CN" b="1" i="0" dirty="0">
                <a:sym typeface="Symbol" pitchFamily="18" charset="2"/>
              </a:rPr>
              <a:t></a:t>
            </a:r>
            <a:r>
              <a:rPr lang="pt-BR" altLang="zh-CN" b="1" i="0" dirty="0"/>
              <a:t> </a:t>
            </a:r>
            <a:r>
              <a:rPr lang="pt-BR" altLang="zh-CN" b="1" dirty="0"/>
              <a:t>n</a:t>
            </a:r>
            <a:r>
              <a:rPr lang="pt-BR" altLang="zh-CN" b="1" i="0" dirty="0"/>
              <a:t> </a:t>
            </a:r>
            <a:r>
              <a:rPr lang="en-US" altLang="zh-CN" b="1" i="0" dirty="0">
                <a:sym typeface="Symbol" pitchFamily="18" charset="2"/>
              </a:rPr>
              <a:t></a:t>
            </a:r>
            <a:r>
              <a:rPr lang="en-US" altLang="zh-CN" b="1" i="0" dirty="0"/>
              <a:t> </a:t>
            </a:r>
            <a:r>
              <a:rPr lang="pt-BR" altLang="zh-CN" b="1" i="0" dirty="0"/>
              <a:t>1}</a:t>
            </a:r>
            <a:r>
              <a:rPr lang="pt-BR" altLang="zh-CN" dirty="0"/>
              <a:t>  </a:t>
            </a:r>
            <a:endParaRPr lang="en-US" altLang="zh-CN" dirty="0"/>
          </a:p>
        </p:txBody>
      </p:sp>
      <p:sp>
        <p:nvSpPr>
          <p:cNvPr id="8201" name="Text Box 13"/>
          <p:cNvSpPr txBox="1">
            <a:spLocks noChangeArrowheads="1"/>
          </p:cNvSpPr>
          <p:nvPr/>
        </p:nvSpPr>
        <p:spPr bwMode="auto">
          <a:xfrm>
            <a:off x="1906935" y="2420888"/>
            <a:ext cx="1152748" cy="2585323"/>
          </a:xfrm>
          <a:prstGeom prst="rect">
            <a:avLst/>
          </a:prstGeom>
          <a:noFill/>
          <a:ln w="9525">
            <a:noFill/>
            <a:miter lim="800000"/>
            <a:headEnd/>
            <a:tailEnd/>
          </a:ln>
        </p:spPr>
        <p:txBody>
          <a:bodyPr wrap="square">
            <a:spAutoFit/>
          </a:bodyPr>
          <a:lstStyle/>
          <a:p>
            <a:pPr algn="l">
              <a:buClrTx/>
            </a:pPr>
            <a:r>
              <a:rPr kumimoji="0" lang="zh-CN" altLang="en-US" sz="1800" b="1" i="0" dirty="0">
                <a:latin typeface="Times New Roman" panose="02020603050405020304" pitchFamily="18" charset="0"/>
                <a:cs typeface="Times New Roman" panose="02020603050405020304" pitchFamily="18" charset="0"/>
                <a:sym typeface="Symbol" pitchFamily="18" charset="2"/>
              </a:rPr>
              <a:t>产生式</a:t>
            </a:r>
            <a:endParaRPr kumimoji="0" lang="zh-CN" altLang="en-US" sz="1800" i="0" dirty="0">
              <a:latin typeface="Times New Roman" panose="02020603050405020304" pitchFamily="18" charset="0"/>
              <a:cs typeface="Times New Roman" panose="02020603050405020304" pitchFamily="18" charset="0"/>
              <a:sym typeface="Symbol" pitchFamily="18" charset="2"/>
            </a:endParaRPr>
          </a:p>
          <a:p>
            <a:pPr algn="l">
              <a:buClrTx/>
            </a:pPr>
            <a:endParaRPr kumimoji="0" lang="zh-CN" altLang="en-US" sz="1800" i="0" dirty="0">
              <a:solidFill>
                <a:srgbClr val="333399"/>
              </a:solidFill>
              <a:latin typeface="Times New Roman" panose="02020603050405020304" pitchFamily="18" charset="0"/>
              <a:cs typeface="Times New Roman" panose="02020603050405020304" pitchFamily="18" charset="0"/>
              <a:sym typeface="Symbol" pitchFamily="18" charset="2"/>
            </a:endParaRPr>
          </a:p>
          <a:p>
            <a:pPr algn="l">
              <a:buClrTx/>
            </a:pP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S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ABC</a:t>
            </a:r>
            <a:endParaRPr kumimoji="0"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endParaRPr>
          </a:p>
          <a:p>
            <a:pPr algn="l">
              <a:buClrTx/>
            </a:pP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A </a:t>
            </a:r>
            <a:r>
              <a:rPr lang="en-US" altLang="zh-CN" sz="1800" i="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rPr>
              <a:t> A</a:t>
            </a:r>
            <a:r>
              <a:rPr lang="en-US" altLang="zh-CN" sz="1800" i="0" baseline="-2500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rPr>
              <a:t>1</a:t>
            </a:r>
            <a:r>
              <a:rPr lang="en-US" altLang="zh-CN" sz="180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rPr>
              <a:t>a</a:t>
            </a:r>
          </a:p>
          <a:p>
            <a:pPr algn="l">
              <a:buClrTx/>
            </a:pP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A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a</a:t>
            </a:r>
            <a:endParaRPr lang="en-US" altLang="zh-CN" sz="180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endParaRPr>
          </a:p>
          <a:p>
            <a:pPr algn="l">
              <a:buClrTx/>
            </a:pP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B </a:t>
            </a:r>
            <a:r>
              <a:rPr lang="en-US" altLang="zh-CN" sz="1800" i="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rPr>
              <a:t> B</a:t>
            </a:r>
            <a:r>
              <a:rPr lang="en-US" altLang="zh-CN" sz="1800" i="0" baseline="-25000" dirty="0">
                <a:solidFill>
                  <a:srgbClr val="333399"/>
                </a:solidFill>
                <a:latin typeface="Times New Roman" panose="02020603050405020304" pitchFamily="18" charset="0"/>
                <a:cs typeface="Times New Roman" panose="02020603050405020304" pitchFamily="18" charset="0"/>
                <a:sym typeface="Symbol" pitchFamily="18" charset="2"/>
              </a:rPr>
              <a:t>1</a:t>
            </a:r>
            <a:r>
              <a:rPr lang="en-US" altLang="zh-CN" sz="180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rPr>
              <a:t>b</a:t>
            </a:r>
            <a:endPar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endParaRPr>
          </a:p>
          <a:p>
            <a:pPr algn="l">
              <a:buClrTx/>
            </a:pP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B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b</a:t>
            </a:r>
          </a:p>
          <a:p>
            <a:pPr algn="l">
              <a:buClrTx/>
            </a:pP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C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C</a:t>
            </a:r>
            <a:r>
              <a:rPr lang="en-US" altLang="zh-CN" sz="1800" i="0" baseline="-25000" dirty="0">
                <a:solidFill>
                  <a:srgbClr val="333399"/>
                </a:solidFill>
                <a:latin typeface="Times New Roman" panose="02020603050405020304" pitchFamily="18" charset="0"/>
                <a:cs typeface="Times New Roman" panose="02020603050405020304" pitchFamily="18" charset="0"/>
                <a:sym typeface="Symbol" pitchFamily="18" charset="2"/>
              </a:rPr>
              <a:t>1</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c</a:t>
            </a:r>
            <a:endParaRPr lang="en-US" altLang="zh-CN" sz="180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endParaRPr>
          </a:p>
          <a:p>
            <a:pPr algn="l">
              <a:buClrTx/>
            </a:pP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C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c</a:t>
            </a:r>
          </a:p>
        </p:txBody>
      </p:sp>
      <p:sp>
        <p:nvSpPr>
          <p:cNvPr id="631822" name="Text Box 14"/>
          <p:cNvSpPr txBox="1">
            <a:spLocks noChangeArrowheads="1"/>
          </p:cNvSpPr>
          <p:nvPr/>
        </p:nvSpPr>
        <p:spPr bwMode="auto">
          <a:xfrm>
            <a:off x="3203699" y="2428051"/>
            <a:ext cx="4176613" cy="2585323"/>
          </a:xfrm>
          <a:prstGeom prst="rect">
            <a:avLst/>
          </a:prstGeom>
          <a:noFill/>
          <a:ln w="9525">
            <a:noFill/>
            <a:miter lim="800000"/>
            <a:headEnd/>
            <a:tailEnd/>
          </a:ln>
        </p:spPr>
        <p:txBody>
          <a:bodyPr wrap="square">
            <a:spAutoFit/>
          </a:bodyPr>
          <a:lstStyle/>
          <a:p>
            <a:pPr algn="l">
              <a:buClrTx/>
            </a:pPr>
            <a:r>
              <a:rPr kumimoji="0" lang="en-US" altLang="zh-CN" sz="1800" b="1" i="0" dirty="0">
                <a:latin typeface="Times New Roman" panose="02020603050405020304" pitchFamily="18" charset="0"/>
                <a:cs typeface="Times New Roman" panose="02020603050405020304" pitchFamily="18" charset="0"/>
                <a:sym typeface="Symbol" pitchFamily="18" charset="2"/>
              </a:rPr>
              <a:t>                </a:t>
            </a:r>
            <a:r>
              <a:rPr kumimoji="0" lang="zh-CN" altLang="en-US" sz="1800" b="1" i="0" dirty="0">
                <a:latin typeface="Times New Roman" panose="02020603050405020304" pitchFamily="18" charset="0"/>
                <a:cs typeface="Times New Roman" panose="02020603050405020304" pitchFamily="18" charset="0"/>
                <a:sym typeface="Symbol" pitchFamily="18" charset="2"/>
              </a:rPr>
              <a:t>语义动作</a:t>
            </a:r>
            <a:r>
              <a:rPr kumimoji="0" lang="en-US" altLang="zh-CN" sz="1800" b="1" i="0" dirty="0">
                <a:latin typeface="Times New Roman" panose="02020603050405020304" pitchFamily="18" charset="0"/>
                <a:cs typeface="Times New Roman" panose="02020603050405020304" pitchFamily="18" charset="0"/>
                <a:sym typeface="Symbol" pitchFamily="18" charset="2"/>
              </a:rPr>
              <a:t>/</a:t>
            </a:r>
            <a:r>
              <a:rPr kumimoji="0" lang="zh-CN" altLang="en-US" sz="1800" b="1" i="0" dirty="0">
                <a:latin typeface="Times New Roman" panose="02020603050405020304" pitchFamily="18" charset="0"/>
                <a:cs typeface="Times New Roman" panose="02020603050405020304" pitchFamily="18" charset="0"/>
                <a:sym typeface="Symbol" pitchFamily="18" charset="2"/>
              </a:rPr>
              <a:t>限定条件</a:t>
            </a:r>
            <a:endParaRPr kumimoji="0" lang="zh-CN" altLang="en-US" sz="1800" i="0" dirty="0">
              <a:latin typeface="Times New Roman" panose="02020603050405020304" pitchFamily="18" charset="0"/>
              <a:cs typeface="Times New Roman" panose="02020603050405020304" pitchFamily="18" charset="0"/>
              <a:sym typeface="Symbol" pitchFamily="18" charset="2"/>
            </a:endParaRPr>
          </a:p>
          <a:p>
            <a:pPr algn="l">
              <a:buClrTx/>
            </a:pPr>
            <a:endParaRPr kumimoji="0" lang="zh-CN" altLang="en-US" sz="1800" i="0" dirty="0">
              <a:solidFill>
                <a:srgbClr val="333399"/>
              </a:solidFill>
              <a:latin typeface="Times New Roman" panose="02020603050405020304" pitchFamily="18" charset="0"/>
              <a:cs typeface="Times New Roman" panose="02020603050405020304" pitchFamily="18" charset="0"/>
              <a:sym typeface="Symbol" pitchFamily="18" charset="2"/>
            </a:endParaRPr>
          </a:p>
          <a:p>
            <a:pPr algn="l">
              <a:buClrTx/>
            </a:pPr>
            <a:r>
              <a:rPr lang="en-US" altLang="zh-CN" sz="1800" b="1"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b="1" dirty="0" err="1">
                <a:solidFill>
                  <a:srgbClr val="333399"/>
                </a:solidFill>
                <a:latin typeface="Times New Roman" panose="02020603050405020304" pitchFamily="18" charset="0"/>
                <a:cs typeface="Times New Roman" panose="02020603050405020304" pitchFamily="18" charset="0"/>
                <a:sym typeface="Symbol" pitchFamily="18" charset="2"/>
              </a:rPr>
              <a:t>A.num</a:t>
            </a:r>
            <a:r>
              <a:rPr lang="en-US" altLang="zh-CN" sz="1800" b="1"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b="1" dirty="0" err="1">
                <a:solidFill>
                  <a:srgbClr val="333399"/>
                </a:solidFill>
                <a:latin typeface="Times New Roman" panose="02020603050405020304" pitchFamily="18" charset="0"/>
                <a:cs typeface="Times New Roman" panose="02020603050405020304" pitchFamily="18" charset="0"/>
                <a:sym typeface="Symbol" pitchFamily="18" charset="2"/>
              </a:rPr>
              <a:t>B.num</a:t>
            </a:r>
            <a:r>
              <a:rPr lang="en-US" altLang="zh-CN" sz="1800" b="1" i="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b="1" dirty="0">
                <a:solidFill>
                  <a:srgbClr val="333399"/>
                </a:solidFill>
                <a:latin typeface="Times New Roman" panose="02020603050405020304" pitchFamily="18" charset="0"/>
                <a:cs typeface="Times New Roman" panose="02020603050405020304" pitchFamily="18" charset="0"/>
                <a:sym typeface="Symbol" pitchFamily="18" charset="2"/>
              </a:rPr>
              <a:t>and </a:t>
            </a:r>
            <a:r>
              <a:rPr lang="en-US" altLang="zh-CN" sz="1800" b="1"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b="1" dirty="0" err="1">
                <a:solidFill>
                  <a:srgbClr val="333399"/>
                </a:solidFill>
                <a:latin typeface="Times New Roman" panose="02020603050405020304" pitchFamily="18" charset="0"/>
                <a:cs typeface="Times New Roman" panose="02020603050405020304" pitchFamily="18" charset="0"/>
              </a:rPr>
              <a:t>B.num</a:t>
            </a:r>
            <a:r>
              <a:rPr lang="en-US" altLang="zh-CN" sz="1800" b="1" dirty="0">
                <a:solidFill>
                  <a:srgbClr val="333399"/>
                </a:solidFill>
                <a:latin typeface="Times New Roman" panose="02020603050405020304" pitchFamily="18" charset="0"/>
                <a:cs typeface="Times New Roman" panose="02020603050405020304" pitchFamily="18" charset="0"/>
              </a:rPr>
              <a:t>=</a:t>
            </a:r>
            <a:r>
              <a:rPr lang="en-US" altLang="zh-CN" sz="1800" b="1" dirty="0" err="1">
                <a:solidFill>
                  <a:srgbClr val="333399"/>
                </a:solidFill>
                <a:latin typeface="Times New Roman" panose="02020603050405020304" pitchFamily="18" charset="0"/>
                <a:cs typeface="Times New Roman" panose="02020603050405020304" pitchFamily="18" charset="0"/>
              </a:rPr>
              <a:t>C.num</a:t>
            </a:r>
            <a:r>
              <a:rPr lang="en-US" altLang="zh-CN" sz="1800" b="1" i="0" dirty="0">
                <a:solidFill>
                  <a:srgbClr val="333399"/>
                </a:solidFill>
                <a:latin typeface="Times New Roman" panose="02020603050405020304" pitchFamily="18" charset="0"/>
                <a:cs typeface="Times New Roman" panose="02020603050405020304" pitchFamily="18" charset="0"/>
              </a:rPr>
              <a:t>)</a:t>
            </a:r>
            <a:r>
              <a:rPr lang="en-US" altLang="zh-CN" sz="1800" dirty="0">
                <a:solidFill>
                  <a:srgbClr val="333399"/>
                </a:solidFill>
                <a:latin typeface="Times New Roman" panose="02020603050405020304" pitchFamily="18" charset="0"/>
                <a:cs typeface="Times New Roman" panose="02020603050405020304" pitchFamily="18" charset="0"/>
              </a:rPr>
              <a:t>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a:t>
            </a:r>
            <a:endParaRPr kumimoji="0"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endParaRPr>
          </a:p>
          <a:p>
            <a:pPr algn="l">
              <a:buClrTx/>
            </a:pP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dirty="0" err="1">
                <a:solidFill>
                  <a:srgbClr val="333399"/>
                </a:solidFill>
                <a:latin typeface="Times New Roman" panose="02020603050405020304" pitchFamily="18" charset="0"/>
                <a:cs typeface="Times New Roman" panose="02020603050405020304" pitchFamily="18" charset="0"/>
                <a:sym typeface="Symbol" pitchFamily="18" charset="2"/>
              </a:rPr>
              <a:t>A</a:t>
            </a:r>
            <a:r>
              <a:rPr lang="en-US" altLang="zh-CN" sz="1800" b="1" dirty="0" err="1">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err="1">
                <a:solidFill>
                  <a:srgbClr val="333399"/>
                </a:solidFill>
                <a:latin typeface="Times New Roman" panose="02020603050405020304" pitchFamily="18" charset="0"/>
                <a:cs typeface="Times New Roman" panose="02020603050405020304" pitchFamily="18" charset="0"/>
              </a:rPr>
              <a:t>num</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A</a:t>
            </a:r>
            <a:r>
              <a:rPr lang="en-US" altLang="zh-CN" sz="1800" i="0" baseline="-25000" dirty="0">
                <a:solidFill>
                  <a:srgbClr val="333399"/>
                </a:solidFill>
                <a:latin typeface="Times New Roman" panose="02020603050405020304" pitchFamily="18" charset="0"/>
                <a:cs typeface="Times New Roman" panose="02020603050405020304" pitchFamily="18" charset="0"/>
                <a:sym typeface="Symbol" pitchFamily="18" charset="2"/>
              </a:rPr>
              <a:t>1</a:t>
            </a:r>
            <a:r>
              <a:rPr lang="en-US" altLang="zh-CN" sz="1800" b="1" dirty="0">
                <a:solidFill>
                  <a:srgbClr val="333399"/>
                </a:solidFill>
                <a:latin typeface="Times New Roman" panose="02020603050405020304" pitchFamily="18" charset="0"/>
                <a:cs typeface="Times New Roman" panose="02020603050405020304" pitchFamily="18" charset="0"/>
              </a:rPr>
              <a:t>.</a:t>
            </a:r>
            <a:r>
              <a:rPr lang="en-US" altLang="zh-CN" sz="1800" dirty="0">
                <a:solidFill>
                  <a:srgbClr val="333399"/>
                </a:solidFill>
                <a:latin typeface="Times New Roman" panose="02020603050405020304" pitchFamily="18" charset="0"/>
                <a:cs typeface="Times New Roman" panose="02020603050405020304" pitchFamily="18" charset="0"/>
              </a:rPr>
              <a:t>num</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+ 1</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endParaRPr lang="en-US" altLang="zh-CN" sz="180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endParaRPr>
          </a:p>
          <a:p>
            <a:pPr algn="l">
              <a:buClrTx/>
            </a:pP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dirty="0" err="1">
                <a:solidFill>
                  <a:srgbClr val="333399"/>
                </a:solidFill>
                <a:latin typeface="Times New Roman" panose="02020603050405020304" pitchFamily="18" charset="0"/>
                <a:cs typeface="Times New Roman" panose="02020603050405020304" pitchFamily="18" charset="0"/>
                <a:sym typeface="Symbol" pitchFamily="18" charset="2"/>
              </a:rPr>
              <a:t>A</a:t>
            </a:r>
            <a:r>
              <a:rPr lang="en-US" altLang="zh-CN" sz="1800" b="1" dirty="0" err="1">
                <a:solidFill>
                  <a:srgbClr val="333399"/>
                </a:solidFill>
                <a:latin typeface="Times New Roman" panose="02020603050405020304" pitchFamily="18" charset="0"/>
                <a:cs typeface="Times New Roman" panose="02020603050405020304" pitchFamily="18" charset="0"/>
              </a:rPr>
              <a:t>.</a:t>
            </a:r>
            <a:r>
              <a:rPr lang="en-US" altLang="zh-CN" sz="1800" dirty="0" err="1">
                <a:solidFill>
                  <a:srgbClr val="333399"/>
                </a:solidFill>
                <a:latin typeface="Times New Roman" panose="02020603050405020304" pitchFamily="18" charset="0"/>
                <a:cs typeface="Times New Roman" panose="02020603050405020304" pitchFamily="18" charset="0"/>
              </a:rPr>
              <a:t>num</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1</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endParaRPr lang="en-US" altLang="zh-CN" sz="180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endParaRPr>
          </a:p>
          <a:p>
            <a:pPr algn="l"/>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dirty="0" err="1">
                <a:solidFill>
                  <a:srgbClr val="333399"/>
                </a:solidFill>
                <a:latin typeface="Times New Roman" panose="02020603050405020304" pitchFamily="18" charset="0"/>
                <a:cs typeface="Times New Roman" panose="02020603050405020304" pitchFamily="18" charset="0"/>
                <a:sym typeface="Symbol" pitchFamily="18" charset="2"/>
              </a:rPr>
              <a:t>B</a:t>
            </a:r>
            <a:r>
              <a:rPr lang="en-US" altLang="zh-CN" sz="1800" b="1" dirty="0" err="1">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err="1">
                <a:solidFill>
                  <a:srgbClr val="333399"/>
                </a:solidFill>
                <a:latin typeface="Times New Roman" panose="02020603050405020304" pitchFamily="18" charset="0"/>
                <a:cs typeface="Times New Roman" panose="02020603050405020304" pitchFamily="18" charset="0"/>
              </a:rPr>
              <a:t>num</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B</a:t>
            </a:r>
            <a:r>
              <a:rPr lang="en-US" altLang="zh-CN" sz="1800" i="0" baseline="-25000" dirty="0">
                <a:solidFill>
                  <a:srgbClr val="333399"/>
                </a:solidFill>
                <a:latin typeface="Times New Roman" panose="02020603050405020304" pitchFamily="18" charset="0"/>
                <a:cs typeface="Times New Roman" panose="02020603050405020304" pitchFamily="18" charset="0"/>
                <a:sym typeface="Symbol" pitchFamily="18" charset="2"/>
              </a:rPr>
              <a:t>1</a:t>
            </a:r>
            <a:r>
              <a:rPr lang="en-US" altLang="zh-CN" sz="1800" b="1" dirty="0">
                <a:solidFill>
                  <a:srgbClr val="333399"/>
                </a:solidFill>
                <a:latin typeface="Times New Roman" panose="02020603050405020304" pitchFamily="18" charset="0"/>
                <a:cs typeface="Times New Roman" panose="02020603050405020304" pitchFamily="18" charset="0"/>
              </a:rPr>
              <a:t>.</a:t>
            </a:r>
            <a:r>
              <a:rPr lang="en-US" altLang="zh-CN" sz="1800" dirty="0">
                <a:solidFill>
                  <a:srgbClr val="333399"/>
                </a:solidFill>
                <a:latin typeface="Times New Roman" panose="02020603050405020304" pitchFamily="18" charset="0"/>
                <a:cs typeface="Times New Roman" panose="02020603050405020304" pitchFamily="18" charset="0"/>
              </a:rPr>
              <a:t>num</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+ 1</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endPar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endParaRPr>
          </a:p>
          <a:p>
            <a:pPr algn="l"/>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dirty="0" err="1">
                <a:solidFill>
                  <a:srgbClr val="333399"/>
                </a:solidFill>
                <a:latin typeface="Times New Roman" panose="02020603050405020304" pitchFamily="18" charset="0"/>
                <a:cs typeface="Times New Roman" panose="02020603050405020304" pitchFamily="18" charset="0"/>
                <a:sym typeface="Symbol" pitchFamily="18" charset="2"/>
              </a:rPr>
              <a:t>B</a:t>
            </a:r>
            <a:r>
              <a:rPr lang="en-US" altLang="zh-CN" sz="1800" b="1" dirty="0" err="1">
                <a:solidFill>
                  <a:srgbClr val="333399"/>
                </a:solidFill>
                <a:latin typeface="Times New Roman" panose="02020603050405020304" pitchFamily="18" charset="0"/>
                <a:cs typeface="Times New Roman" panose="02020603050405020304" pitchFamily="18" charset="0"/>
              </a:rPr>
              <a:t>.</a:t>
            </a:r>
            <a:r>
              <a:rPr lang="en-US" altLang="zh-CN" sz="1800" dirty="0" err="1">
                <a:solidFill>
                  <a:srgbClr val="333399"/>
                </a:solidFill>
                <a:latin typeface="Times New Roman" panose="02020603050405020304" pitchFamily="18" charset="0"/>
                <a:cs typeface="Times New Roman" panose="02020603050405020304" pitchFamily="18" charset="0"/>
              </a:rPr>
              <a:t>num</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1</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endPar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endParaRPr>
          </a:p>
          <a:p>
            <a:pPr algn="l"/>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dirty="0" err="1">
                <a:solidFill>
                  <a:srgbClr val="333399"/>
                </a:solidFill>
                <a:latin typeface="Times New Roman" panose="02020603050405020304" pitchFamily="18" charset="0"/>
                <a:cs typeface="Times New Roman" panose="02020603050405020304" pitchFamily="18" charset="0"/>
                <a:sym typeface="Symbol" pitchFamily="18" charset="2"/>
              </a:rPr>
              <a:t>C</a:t>
            </a:r>
            <a:r>
              <a:rPr lang="en-US" altLang="zh-CN" sz="1800" b="1" dirty="0" err="1">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err="1">
                <a:solidFill>
                  <a:srgbClr val="333399"/>
                </a:solidFill>
                <a:latin typeface="Times New Roman" panose="02020603050405020304" pitchFamily="18" charset="0"/>
                <a:cs typeface="Times New Roman" panose="02020603050405020304" pitchFamily="18" charset="0"/>
              </a:rPr>
              <a:t>num</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C</a:t>
            </a:r>
            <a:r>
              <a:rPr lang="en-US" altLang="zh-CN" sz="1800" i="0" baseline="-25000" dirty="0">
                <a:solidFill>
                  <a:srgbClr val="333399"/>
                </a:solidFill>
                <a:latin typeface="Times New Roman" panose="02020603050405020304" pitchFamily="18" charset="0"/>
                <a:cs typeface="Times New Roman" panose="02020603050405020304" pitchFamily="18" charset="0"/>
                <a:sym typeface="Symbol" pitchFamily="18" charset="2"/>
              </a:rPr>
              <a:t>1</a:t>
            </a:r>
            <a:r>
              <a:rPr lang="en-US" altLang="zh-CN" sz="1800" b="1" dirty="0">
                <a:solidFill>
                  <a:srgbClr val="333399"/>
                </a:solidFill>
                <a:latin typeface="Times New Roman" panose="02020603050405020304" pitchFamily="18" charset="0"/>
                <a:cs typeface="Times New Roman" panose="02020603050405020304" pitchFamily="18" charset="0"/>
              </a:rPr>
              <a:t>.</a:t>
            </a:r>
            <a:r>
              <a:rPr lang="en-US" altLang="zh-CN" sz="1800" dirty="0">
                <a:solidFill>
                  <a:srgbClr val="333399"/>
                </a:solidFill>
                <a:latin typeface="Times New Roman" panose="02020603050405020304" pitchFamily="18" charset="0"/>
                <a:cs typeface="Times New Roman" panose="02020603050405020304" pitchFamily="18" charset="0"/>
              </a:rPr>
              <a:t>num</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+ 1</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endPar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endParaRPr>
          </a:p>
          <a:p>
            <a:pPr algn="l"/>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dirty="0" err="1">
                <a:solidFill>
                  <a:srgbClr val="333399"/>
                </a:solidFill>
                <a:latin typeface="Times New Roman" panose="02020603050405020304" pitchFamily="18" charset="0"/>
                <a:cs typeface="Times New Roman" panose="02020603050405020304" pitchFamily="18" charset="0"/>
                <a:sym typeface="Symbol" pitchFamily="18" charset="2"/>
              </a:rPr>
              <a:t>C</a:t>
            </a:r>
            <a:r>
              <a:rPr lang="en-US" altLang="zh-CN" sz="1800" b="1" dirty="0" err="1">
                <a:solidFill>
                  <a:srgbClr val="333399"/>
                </a:solidFill>
                <a:latin typeface="Times New Roman" panose="02020603050405020304" pitchFamily="18" charset="0"/>
                <a:cs typeface="Times New Roman" panose="02020603050405020304" pitchFamily="18" charset="0"/>
              </a:rPr>
              <a:t>.</a:t>
            </a:r>
            <a:r>
              <a:rPr lang="en-US" altLang="zh-CN" sz="1800" dirty="0" err="1">
                <a:solidFill>
                  <a:srgbClr val="333399"/>
                </a:solidFill>
                <a:latin typeface="Times New Roman" panose="02020603050405020304" pitchFamily="18" charset="0"/>
                <a:cs typeface="Times New Roman" panose="02020603050405020304" pitchFamily="18" charset="0"/>
              </a:rPr>
              <a:t>num</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1</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p>
        </p:txBody>
      </p:sp>
      <p:sp>
        <p:nvSpPr>
          <p:cNvPr id="12" name="Rectangle 29"/>
          <p:cNvSpPr>
            <a:spLocks noChangeArrowheads="1"/>
          </p:cNvSpPr>
          <p:nvPr/>
        </p:nvSpPr>
        <p:spPr bwMode="auto">
          <a:xfrm>
            <a:off x="1549400" y="188913"/>
            <a:ext cx="4030712" cy="661720"/>
          </a:xfrm>
          <a:prstGeom prst="rect">
            <a:avLst/>
          </a:prstGeom>
          <a:noFill/>
          <a:ln w="9525" algn="ctr">
            <a:noFill/>
            <a:miter lim="800000"/>
            <a:headEnd/>
            <a:tailEnd/>
          </a:ln>
        </p:spPr>
        <p:txBody>
          <a:bodyPr wrap="square">
            <a:spAutoFit/>
          </a:bodyPr>
          <a:lstStyle/>
          <a:p>
            <a:pPr algn="l">
              <a:lnSpc>
                <a:spcPct val="90000"/>
              </a:lnSpc>
              <a:buClrTx/>
              <a:buFontTx/>
              <a:buNone/>
            </a:pPr>
            <a:r>
              <a:rPr lang="en-US" altLang="zh-CN" sz="4000" b="1" i="0" dirty="0">
                <a:ea typeface="华文行楷" pitchFamily="2" charset="-122"/>
              </a:rPr>
              <a:t>7.1</a:t>
            </a:r>
            <a:r>
              <a:rPr lang="zh-CN" altLang="en-US" sz="4000" b="1" i="0" dirty="0">
                <a:ea typeface="华文行楷" pitchFamily="2" charset="-122"/>
              </a:rPr>
              <a:t>属性文法</a:t>
            </a:r>
          </a:p>
        </p:txBody>
      </p:sp>
      <p:sp>
        <p:nvSpPr>
          <p:cNvPr id="13" name="Rectangle 12"/>
          <p:cNvSpPr>
            <a:spLocks noChangeArrowheads="1"/>
          </p:cNvSpPr>
          <p:nvPr/>
        </p:nvSpPr>
        <p:spPr bwMode="auto">
          <a:xfrm>
            <a:off x="684213" y="5155429"/>
            <a:ext cx="8280275" cy="707886"/>
          </a:xfrm>
          <a:prstGeom prst="rect">
            <a:avLst/>
          </a:prstGeom>
          <a:noFill/>
          <a:ln w="9525">
            <a:noFill/>
            <a:miter lim="800000"/>
            <a:headEnd/>
            <a:tailEnd/>
          </a:ln>
        </p:spPr>
        <p:txBody>
          <a:bodyPr wrap="square">
            <a:spAutoFit/>
          </a:bodyPr>
          <a:lstStyle/>
          <a:p>
            <a:pPr algn="l">
              <a:buClrTx/>
            </a:pPr>
            <a:r>
              <a:rPr lang="zh-CN" altLang="en-US" sz="2000" b="1" i="0" dirty="0">
                <a:latin typeface="楷体_GB2312" pitchFamily="49" charset="-122"/>
              </a:rPr>
              <a:t>属性文法：</a:t>
            </a:r>
            <a:endParaRPr lang="en-US" altLang="zh-CN" sz="2000" b="1" i="0" dirty="0">
              <a:latin typeface="楷体_GB2312" pitchFamily="49" charset="-122"/>
            </a:endParaRPr>
          </a:p>
          <a:p>
            <a:pPr algn="l">
              <a:buClrTx/>
            </a:pPr>
            <a:r>
              <a:rPr lang="en-US" altLang="zh-CN" sz="2000" b="1" i="0" dirty="0">
                <a:latin typeface="楷体_GB2312" pitchFamily="49" charset="-122"/>
              </a:rPr>
              <a:t>—</a:t>
            </a:r>
            <a:r>
              <a:rPr lang="zh-CN" altLang="en-US" sz="2000" b="1" i="0" dirty="0">
                <a:latin typeface="楷体_GB2312" pitchFamily="49" charset="-122"/>
              </a:rPr>
              <a:t>为文法关联有特定意义的</a:t>
            </a:r>
            <a:r>
              <a:rPr lang="zh-CN" altLang="en-US" sz="2000" b="1" i="0" dirty="0">
                <a:solidFill>
                  <a:srgbClr val="333399"/>
                </a:solidFill>
                <a:latin typeface="楷体_GB2312" pitchFamily="49" charset="-122"/>
              </a:rPr>
              <a:t>属性，</a:t>
            </a:r>
            <a:r>
              <a:rPr lang="zh-CN" altLang="en-US" sz="2000" b="1" i="0" dirty="0">
                <a:latin typeface="楷体_GB2312" pitchFamily="49" charset="-122"/>
              </a:rPr>
              <a:t>为产生式关联相应的</a:t>
            </a:r>
            <a:r>
              <a:rPr lang="zh-CN" altLang="en-US" sz="2000" b="1" i="0" dirty="0">
                <a:solidFill>
                  <a:srgbClr val="333399"/>
                </a:solidFill>
                <a:latin typeface="楷体_GB2312" pitchFamily="49" charset="-122"/>
              </a:rPr>
              <a:t>语义动作或谓词</a:t>
            </a:r>
            <a:r>
              <a:rPr lang="zh-CN" altLang="en-US" sz="2000" b="1" i="0" dirty="0">
                <a:latin typeface="楷体_GB2312" pitchFamily="49" charset="-122"/>
              </a:rPr>
              <a:t>。</a:t>
            </a:r>
            <a:endParaRPr lang="en-US" altLang="zh-CN" sz="2000" dirty="0"/>
          </a:p>
        </p:txBody>
      </p:sp>
    </p:spTree>
    <p:extLst>
      <p:ext uri="{BB962C8B-B14F-4D97-AF65-F5344CB8AC3E}">
        <p14:creationId xmlns:p14="http://schemas.microsoft.com/office/powerpoint/2010/main" val="327510200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31822"/>
                                        </p:tgtEl>
                                        <p:attrNameLst>
                                          <p:attrName>style.visibility</p:attrName>
                                        </p:attrNameLst>
                                      </p:cBhvr>
                                      <p:to>
                                        <p:strVal val="visible"/>
                                      </p:to>
                                    </p:set>
                                    <p:animEffect transition="in" filter="slide(fromBottom)">
                                      <p:cBhvr>
                                        <p:cTn id="7" dur="500"/>
                                        <p:tgtEl>
                                          <p:spTgt spid="631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2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3"/>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p>
        </p:txBody>
      </p:sp>
      <p:sp>
        <p:nvSpPr>
          <p:cNvPr id="72707" name="Text Box 5"/>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产生式                   依产生式归约时语义计算的代码片断</a:t>
            </a:r>
            <a:endParaRPr kumimoji="0" lang="zh-CN" altLang="en-US" sz="2000" b="1" i="0">
              <a:solidFill>
                <a:srgbClr val="333399"/>
              </a:solidFill>
              <a:cs typeface="Times New Roman" pitchFamily="18" charset="0"/>
              <a:sym typeface="Symbol" pitchFamily="18" charset="2"/>
            </a:endParaRPr>
          </a:p>
        </p:txBody>
      </p:sp>
      <p:sp>
        <p:nvSpPr>
          <p:cNvPr id="72708" name="AutoShape 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2709" name="AutoShape 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2710" name="AutoShape 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2711" name="AutoShape 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2712" name="Text Box 10"/>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sym typeface="Symbol" pitchFamily="18" charset="2"/>
              </a:rPr>
              <a:t>N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ym typeface="Symbol" pitchFamily="18" charset="2"/>
              </a:rPr>
              <a:t> </a:t>
            </a:r>
            <a:r>
              <a:rPr lang="en-US" altLang="zh-CN" sz="1800">
                <a:solidFill>
                  <a:srgbClr val="333399"/>
                </a:solidFill>
                <a:sym typeface="Symbol" pitchFamily="18" charset="2"/>
              </a:rPr>
              <a:t>M </a:t>
            </a:r>
            <a:r>
              <a:rPr lang="en-US" altLang="zh-CN" sz="1800" i="0">
                <a:solidFill>
                  <a:srgbClr val="333399"/>
                </a:solidFill>
                <a:cs typeface="Times New Roman" pitchFamily="18" charset="0"/>
                <a:sym typeface="Symbol" pitchFamily="18" charset="2"/>
              </a:rPr>
              <a:t>{ </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S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a:solidFill>
                  <a:srgbClr val="333399"/>
                </a:solidFill>
              </a:rPr>
              <a:t>rint(</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a:solidFill>
                  <a:srgbClr val="333399"/>
                </a:solidFill>
              </a:rPr>
              <a:t>) </a:t>
            </a:r>
            <a:r>
              <a:rPr lang="en-US" altLang="zh-CN" sz="1800" i="0">
                <a:solidFill>
                  <a:srgbClr val="333399"/>
                </a:solidFill>
                <a:sym typeface="Symbol" pitchFamily="18" charset="2"/>
              </a:rPr>
              <a:t>}</a:t>
            </a:r>
            <a:endParaRPr lang="en-US" altLang="zh-CN" sz="1800" i="0" baseline="-25000">
              <a:solidFill>
                <a:srgbClr val="333399"/>
              </a:solidFill>
              <a:sym typeface="Symbol" pitchFamily="18" charset="2"/>
            </a:endParaRP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 { </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B</a:t>
            </a:r>
            <a:r>
              <a:rPr lang="en-US" altLang="zh-CN" sz="1800">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a:t>
            </a:r>
            <a:r>
              <a:rPr lang="en-US" altLang="zh-CN" sz="1800" i="0">
                <a:solidFill>
                  <a:srgbClr val="333399"/>
                </a:solidFill>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P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S</a:t>
            </a:r>
            <a:r>
              <a:rPr lang="en-US" altLang="zh-CN" sz="1800" i="0" baseline="-25000">
                <a:solidFill>
                  <a:srgbClr val="333399"/>
                </a:solidFill>
                <a:sym typeface="Symbol" pitchFamily="18" charset="2"/>
              </a:rPr>
              <a:t>1 </a:t>
            </a:r>
            <a:r>
              <a:rPr lang="en-US" altLang="zh-CN" sz="1800" i="0">
                <a:solidFill>
                  <a:srgbClr val="333399"/>
                </a:solidFill>
                <a:sym typeface="Symbol" pitchFamily="18" charset="2"/>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sym typeface="Symbol" pitchFamily="18" charset="2"/>
              </a:rPr>
              <a:t>}</a:t>
            </a:r>
            <a:r>
              <a:rPr lang="en-US" altLang="zh-CN" sz="1800">
                <a:solidFill>
                  <a:srgbClr val="333399"/>
                </a:solidFill>
                <a:sym typeface="Symbol" pitchFamily="18" charset="2"/>
              </a:rPr>
              <a:t> </a:t>
            </a: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0 </a:t>
            </a:r>
            <a:r>
              <a:rPr lang="en-US" altLang="zh-CN" sz="1800" i="0">
                <a:solidFill>
                  <a:srgbClr val="333399"/>
                </a:solidFill>
                <a:sym typeface="Symbol" pitchFamily="18" charset="2"/>
              </a:rPr>
              <a:t>}</a:t>
            </a:r>
            <a:endParaRPr kumimoji="0" lang="en-US" altLang="zh-CN" sz="1800" b="1">
              <a:solidFill>
                <a:srgbClr val="333399"/>
              </a:solidFill>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ea typeface="华文行楷" pitchFamily="2" charset="-122"/>
                <a:sym typeface="Symbol" pitchFamily="18" charset="2"/>
              </a:rPr>
              <a:t> </a:t>
            </a:r>
            <a:r>
              <a:rPr lang="en-US" altLang="zh-CN" sz="1800">
                <a:solidFill>
                  <a:srgbClr val="333399"/>
                </a:solidFill>
                <a:ea typeface="华文行楷" pitchFamily="2" charset="-122"/>
                <a:sym typeface="Symbol" pitchFamily="18" charset="2"/>
              </a:rPr>
              <a:t>0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0 </a:t>
            </a:r>
            <a:r>
              <a:rPr lang="en-US" altLang="zh-CN" sz="1800" i="0">
                <a:solidFill>
                  <a:srgbClr val="333399"/>
                </a:solidFill>
                <a:sym typeface="Symbol" pitchFamily="18" charset="2"/>
              </a:rPr>
              <a:t>}</a:t>
            </a:r>
            <a:endParaRPr lang="en-US" altLang="zh-CN" sz="1800" u="sng">
              <a:solidFill>
                <a:srgbClr val="333399"/>
              </a:solidFill>
              <a:ea typeface="华文行楷" pitchFamily="2" charset="-122"/>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sym typeface="Symbol" pitchFamily="18" charset="2"/>
              </a:rPr>
              <a:t> </a:t>
            </a:r>
            <a:r>
              <a:rPr lang="en-US" altLang="zh-CN" sz="1800">
                <a:solidFill>
                  <a:srgbClr val="333399"/>
                </a:solidFill>
                <a:sym typeface="Symbol" pitchFamily="18" charset="2"/>
              </a:rPr>
              <a:t>1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M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P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+1 </a:t>
            </a:r>
            <a:r>
              <a:rPr lang="en-US" altLang="zh-CN" sz="1800" i="0">
                <a:solidFill>
                  <a:srgbClr val="333399"/>
                </a:solidFill>
                <a:sym typeface="Symbol" pitchFamily="18" charset="2"/>
              </a:rPr>
              <a:t>}</a:t>
            </a:r>
          </a:p>
        </p:txBody>
      </p:sp>
      <p:grpSp>
        <p:nvGrpSpPr>
          <p:cNvPr id="72713" name="Group 11"/>
          <p:cNvGrpSpPr>
            <a:grpSpLocks/>
          </p:cNvGrpSpPr>
          <p:nvPr/>
        </p:nvGrpSpPr>
        <p:grpSpPr bwMode="auto">
          <a:xfrm>
            <a:off x="7524750" y="2924175"/>
            <a:ext cx="1368425" cy="3529013"/>
            <a:chOff x="4740" y="1842"/>
            <a:chExt cx="862" cy="2223"/>
          </a:xfrm>
        </p:grpSpPr>
        <p:sp>
          <p:nvSpPr>
            <p:cNvPr id="72734" name="Line 12"/>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72735" name="Line 13"/>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72736" name="Line 14"/>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72737" name="Line 15"/>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72714" name="Text Box 16"/>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72715" name="Rectangle 17"/>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2716" name="Rectangle 18"/>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2717" name="Rectangle 19"/>
          <p:cNvSpPr>
            <a:spLocks noChangeArrowheads="1"/>
          </p:cNvSpPr>
          <p:nvPr/>
        </p:nvSpPr>
        <p:spPr bwMode="auto">
          <a:xfrm>
            <a:off x="7092950" y="350043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72718" name="Rectangle 20"/>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2719" name="Rectangle 21"/>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2720" name="Rectangle 22"/>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M</a:t>
            </a:r>
          </a:p>
        </p:txBody>
      </p:sp>
      <p:sp>
        <p:nvSpPr>
          <p:cNvPr id="72721" name="Rectangle 23"/>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72722" name="Rectangle 24"/>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2723" name="Rectangle 25"/>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0.5</a:t>
            </a:r>
          </a:p>
        </p:txBody>
      </p:sp>
      <p:sp>
        <p:nvSpPr>
          <p:cNvPr id="72724" name="Rectangle 26"/>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2725" name="Rectangle 27"/>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2</a:t>
            </a:r>
          </a:p>
        </p:txBody>
      </p:sp>
      <p:sp>
        <p:nvSpPr>
          <p:cNvPr id="72726" name="Rectangle 28"/>
          <p:cNvSpPr>
            <a:spLocks noChangeArrowheads="1"/>
          </p:cNvSpPr>
          <p:nvPr/>
        </p:nvSpPr>
        <p:spPr bwMode="auto">
          <a:xfrm>
            <a:off x="7524750" y="4256088"/>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2727" name="Rectangle 29"/>
          <p:cNvSpPr>
            <a:spLocks noChangeArrowheads="1"/>
          </p:cNvSpPr>
          <p:nvPr/>
        </p:nvSpPr>
        <p:spPr bwMode="auto">
          <a:xfrm>
            <a:off x="7956550" y="42560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a:t>
            </a:r>
          </a:p>
        </p:txBody>
      </p:sp>
      <p:sp>
        <p:nvSpPr>
          <p:cNvPr id="72728" name="Rectangle 30"/>
          <p:cNvSpPr>
            <a:spLocks noChangeArrowheads="1"/>
          </p:cNvSpPr>
          <p:nvPr/>
        </p:nvSpPr>
        <p:spPr bwMode="auto">
          <a:xfrm>
            <a:off x="7524750" y="3895725"/>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2729" name="Rectangle 31"/>
          <p:cNvSpPr>
            <a:spLocks noChangeArrowheads="1"/>
          </p:cNvSpPr>
          <p:nvPr/>
        </p:nvSpPr>
        <p:spPr bwMode="auto">
          <a:xfrm>
            <a:off x="7956550" y="3895725"/>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3</a:t>
            </a:r>
          </a:p>
        </p:txBody>
      </p:sp>
      <p:sp>
        <p:nvSpPr>
          <p:cNvPr id="72730" name="Rectangle 32"/>
          <p:cNvSpPr>
            <a:spLocks noChangeArrowheads="1"/>
          </p:cNvSpPr>
          <p:nvPr/>
        </p:nvSpPr>
        <p:spPr bwMode="auto">
          <a:xfrm>
            <a:off x="7524750" y="350043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72731" name="Rectangle 33"/>
          <p:cNvSpPr>
            <a:spLocks noChangeArrowheads="1"/>
          </p:cNvSpPr>
          <p:nvPr/>
        </p:nvSpPr>
        <p:spPr bwMode="auto">
          <a:xfrm>
            <a:off x="7956550" y="350043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2732" name="Rectangle 34"/>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25699" name="Text Box 35"/>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5"/>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p>
        </p:txBody>
      </p:sp>
      <p:sp>
        <p:nvSpPr>
          <p:cNvPr id="73731" name="Text Box 7"/>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产生式                   依产生式归约时语义计算的代码片断</a:t>
            </a:r>
            <a:endParaRPr kumimoji="0" lang="zh-CN" altLang="en-US" sz="2000" b="1" i="0">
              <a:solidFill>
                <a:srgbClr val="333399"/>
              </a:solidFill>
              <a:cs typeface="Times New Roman" pitchFamily="18" charset="0"/>
              <a:sym typeface="Symbol" pitchFamily="18" charset="2"/>
            </a:endParaRPr>
          </a:p>
        </p:txBody>
      </p:sp>
      <p:sp>
        <p:nvSpPr>
          <p:cNvPr id="73732"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3733"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3734"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3735"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3736" name="Text Box 12"/>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sym typeface="Symbol" pitchFamily="18" charset="2"/>
              </a:rPr>
              <a:t>N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ym typeface="Symbol" pitchFamily="18" charset="2"/>
              </a:rPr>
              <a:t> </a:t>
            </a:r>
            <a:r>
              <a:rPr lang="en-US" altLang="zh-CN" sz="1800">
                <a:solidFill>
                  <a:srgbClr val="333399"/>
                </a:solidFill>
                <a:sym typeface="Symbol" pitchFamily="18" charset="2"/>
              </a:rPr>
              <a:t>M </a:t>
            </a:r>
            <a:r>
              <a:rPr lang="en-US" altLang="zh-CN" sz="1800" i="0">
                <a:solidFill>
                  <a:srgbClr val="333399"/>
                </a:solidFill>
                <a:cs typeface="Times New Roman" pitchFamily="18" charset="0"/>
                <a:sym typeface="Symbol" pitchFamily="18" charset="2"/>
              </a:rPr>
              <a:t>{ </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S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a:solidFill>
                  <a:srgbClr val="333399"/>
                </a:solidFill>
              </a:rPr>
              <a:t>rint(</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a:solidFill>
                  <a:srgbClr val="333399"/>
                </a:solidFill>
              </a:rPr>
              <a:t>) </a:t>
            </a:r>
            <a:r>
              <a:rPr lang="en-US" altLang="zh-CN" sz="1800" i="0">
                <a:solidFill>
                  <a:srgbClr val="333399"/>
                </a:solidFill>
                <a:sym typeface="Symbol" pitchFamily="18" charset="2"/>
              </a:rPr>
              <a:t>}</a:t>
            </a:r>
            <a:endParaRPr lang="en-US" altLang="zh-CN" sz="1800" i="0" baseline="-25000">
              <a:solidFill>
                <a:srgbClr val="333399"/>
              </a:solidFill>
              <a:sym typeface="Symbol" pitchFamily="18" charset="2"/>
            </a:endParaRP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 { </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B</a:t>
            </a:r>
            <a:r>
              <a:rPr lang="en-US" altLang="zh-CN" sz="1800">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a:t>
            </a:r>
            <a:r>
              <a:rPr lang="en-US" altLang="zh-CN" sz="1800" i="0">
                <a:solidFill>
                  <a:srgbClr val="333399"/>
                </a:solidFill>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P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S</a:t>
            </a:r>
            <a:r>
              <a:rPr lang="en-US" altLang="zh-CN" sz="1800" i="0" baseline="-25000">
                <a:solidFill>
                  <a:srgbClr val="333399"/>
                </a:solidFill>
                <a:sym typeface="Symbol" pitchFamily="18" charset="2"/>
              </a:rPr>
              <a:t>1 </a:t>
            </a:r>
            <a:r>
              <a:rPr lang="en-US" altLang="zh-CN" sz="1800" i="0">
                <a:solidFill>
                  <a:srgbClr val="333399"/>
                </a:solidFill>
                <a:sym typeface="Symbol" pitchFamily="18" charset="2"/>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sym typeface="Symbol" pitchFamily="18" charset="2"/>
              </a:rPr>
              <a:t>}</a:t>
            </a:r>
            <a:r>
              <a:rPr lang="en-US" altLang="zh-CN" sz="1800">
                <a:solidFill>
                  <a:srgbClr val="333399"/>
                </a:solidFill>
                <a:sym typeface="Symbol" pitchFamily="18" charset="2"/>
              </a:rPr>
              <a:t> </a:t>
            </a: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0 </a:t>
            </a:r>
            <a:r>
              <a:rPr lang="en-US" altLang="zh-CN" sz="1800" i="0">
                <a:solidFill>
                  <a:srgbClr val="333399"/>
                </a:solidFill>
                <a:sym typeface="Symbol" pitchFamily="18" charset="2"/>
              </a:rPr>
              <a:t>}</a:t>
            </a:r>
            <a:endParaRPr kumimoji="0" lang="en-US" altLang="zh-CN" sz="1800" b="1">
              <a:solidFill>
                <a:srgbClr val="333399"/>
              </a:solidFill>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ea typeface="华文行楷" pitchFamily="2" charset="-122"/>
                <a:sym typeface="Symbol" pitchFamily="18" charset="2"/>
              </a:rPr>
              <a:t> </a:t>
            </a:r>
            <a:r>
              <a:rPr lang="en-US" altLang="zh-CN" sz="1800">
                <a:solidFill>
                  <a:srgbClr val="333399"/>
                </a:solidFill>
                <a:ea typeface="华文行楷" pitchFamily="2" charset="-122"/>
                <a:sym typeface="Symbol" pitchFamily="18" charset="2"/>
              </a:rPr>
              <a:t>0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0 </a:t>
            </a:r>
            <a:r>
              <a:rPr lang="en-US" altLang="zh-CN" sz="1800" i="0">
                <a:solidFill>
                  <a:srgbClr val="333399"/>
                </a:solidFill>
                <a:sym typeface="Symbol" pitchFamily="18" charset="2"/>
              </a:rPr>
              <a:t>}</a:t>
            </a:r>
            <a:endParaRPr lang="en-US" altLang="zh-CN" sz="1800" u="sng">
              <a:solidFill>
                <a:srgbClr val="333399"/>
              </a:solidFill>
              <a:ea typeface="华文行楷" pitchFamily="2" charset="-122"/>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sym typeface="Symbol" pitchFamily="18" charset="2"/>
              </a:rPr>
              <a:t> </a:t>
            </a:r>
            <a:r>
              <a:rPr lang="en-US" altLang="zh-CN" sz="1800">
                <a:solidFill>
                  <a:srgbClr val="333399"/>
                </a:solidFill>
                <a:sym typeface="Symbol" pitchFamily="18" charset="2"/>
              </a:rPr>
              <a:t>1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M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P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+1 </a:t>
            </a:r>
            <a:r>
              <a:rPr lang="en-US" altLang="zh-CN" sz="1800" i="0">
                <a:solidFill>
                  <a:srgbClr val="333399"/>
                </a:solidFill>
                <a:sym typeface="Symbol" pitchFamily="18" charset="2"/>
              </a:rPr>
              <a:t>}</a:t>
            </a:r>
          </a:p>
        </p:txBody>
      </p:sp>
      <p:grpSp>
        <p:nvGrpSpPr>
          <p:cNvPr id="73737" name="Group 13"/>
          <p:cNvGrpSpPr>
            <a:grpSpLocks/>
          </p:cNvGrpSpPr>
          <p:nvPr/>
        </p:nvGrpSpPr>
        <p:grpSpPr bwMode="auto">
          <a:xfrm>
            <a:off x="7524750" y="2924175"/>
            <a:ext cx="1368425" cy="3529013"/>
            <a:chOff x="4740" y="1842"/>
            <a:chExt cx="862" cy="2223"/>
          </a:xfrm>
        </p:grpSpPr>
        <p:sp>
          <p:nvSpPr>
            <p:cNvPr id="73760"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73761"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73762"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73763"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73738"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73739"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3740"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3741" name="Rectangle 21"/>
          <p:cNvSpPr>
            <a:spLocks noChangeArrowheads="1"/>
          </p:cNvSpPr>
          <p:nvPr/>
        </p:nvSpPr>
        <p:spPr bwMode="auto">
          <a:xfrm>
            <a:off x="7092950" y="350043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73742"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3743"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3744"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M</a:t>
            </a:r>
          </a:p>
        </p:txBody>
      </p:sp>
      <p:sp>
        <p:nvSpPr>
          <p:cNvPr id="73745"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73746"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3747"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0.5</a:t>
            </a:r>
          </a:p>
        </p:txBody>
      </p:sp>
      <p:sp>
        <p:nvSpPr>
          <p:cNvPr id="73748" name="Rectangle 28"/>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3749" name="Rectangle 29"/>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2</a:t>
            </a:r>
          </a:p>
        </p:txBody>
      </p:sp>
      <p:sp>
        <p:nvSpPr>
          <p:cNvPr id="73750" name="Rectangle 30"/>
          <p:cNvSpPr>
            <a:spLocks noChangeArrowheads="1"/>
          </p:cNvSpPr>
          <p:nvPr/>
        </p:nvSpPr>
        <p:spPr bwMode="auto">
          <a:xfrm>
            <a:off x="7524750" y="4256088"/>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3751" name="Rectangle 31"/>
          <p:cNvSpPr>
            <a:spLocks noChangeArrowheads="1"/>
          </p:cNvSpPr>
          <p:nvPr/>
        </p:nvSpPr>
        <p:spPr bwMode="auto">
          <a:xfrm>
            <a:off x="7956550" y="42560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a:t>
            </a:r>
          </a:p>
        </p:txBody>
      </p:sp>
      <p:sp>
        <p:nvSpPr>
          <p:cNvPr id="73752" name="Rectangle 32"/>
          <p:cNvSpPr>
            <a:spLocks noChangeArrowheads="1"/>
          </p:cNvSpPr>
          <p:nvPr/>
        </p:nvSpPr>
        <p:spPr bwMode="auto">
          <a:xfrm>
            <a:off x="7524750" y="3895725"/>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3753" name="Rectangle 33"/>
          <p:cNvSpPr>
            <a:spLocks noChangeArrowheads="1"/>
          </p:cNvSpPr>
          <p:nvPr/>
        </p:nvSpPr>
        <p:spPr bwMode="auto">
          <a:xfrm>
            <a:off x="7956550" y="3895725"/>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3</a:t>
            </a:r>
          </a:p>
        </p:txBody>
      </p:sp>
      <p:sp>
        <p:nvSpPr>
          <p:cNvPr id="73754" name="Rectangle 34"/>
          <p:cNvSpPr>
            <a:spLocks noChangeArrowheads="1"/>
          </p:cNvSpPr>
          <p:nvPr/>
        </p:nvSpPr>
        <p:spPr bwMode="auto">
          <a:xfrm>
            <a:off x="7524750" y="3500438"/>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3755" name="Rectangle 35"/>
          <p:cNvSpPr>
            <a:spLocks noChangeArrowheads="1"/>
          </p:cNvSpPr>
          <p:nvPr/>
        </p:nvSpPr>
        <p:spPr bwMode="auto">
          <a:xfrm>
            <a:off x="7956550" y="350043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0.125</a:t>
            </a:r>
          </a:p>
        </p:txBody>
      </p:sp>
      <p:sp>
        <p:nvSpPr>
          <p:cNvPr id="620580" name="Rectangle 36"/>
          <p:cNvSpPr>
            <a:spLocks noChangeArrowheads="1"/>
          </p:cNvSpPr>
          <p:nvPr/>
        </p:nvSpPr>
        <p:spPr bwMode="auto">
          <a:xfrm>
            <a:off x="7524750" y="314166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620581" name="Rectangle 37"/>
          <p:cNvSpPr>
            <a:spLocks noChangeArrowheads="1"/>
          </p:cNvSpPr>
          <p:nvPr/>
        </p:nvSpPr>
        <p:spPr bwMode="auto">
          <a:xfrm>
            <a:off x="7956550" y="314166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4</a:t>
            </a:r>
          </a:p>
        </p:txBody>
      </p:sp>
      <p:sp>
        <p:nvSpPr>
          <p:cNvPr id="73758" name="Rectangle 38"/>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20583" name="Text Box 39"/>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20580"/>
                                        </p:tgtEl>
                                        <p:attrNameLst>
                                          <p:attrName>style.visibility</p:attrName>
                                        </p:attrNameLst>
                                      </p:cBhvr>
                                      <p:to>
                                        <p:strVal val="visible"/>
                                      </p:to>
                                    </p:set>
                                    <p:animEffect transition="in" filter="slide(fromBottom)">
                                      <p:cBhvr>
                                        <p:cTn id="7" dur="500"/>
                                        <p:tgtEl>
                                          <p:spTgt spid="62058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20581"/>
                                        </p:tgtEl>
                                        <p:attrNameLst>
                                          <p:attrName>style.visibility</p:attrName>
                                        </p:attrNameLst>
                                      </p:cBhvr>
                                      <p:to>
                                        <p:strVal val="visible"/>
                                      </p:to>
                                    </p:set>
                                    <p:animEffect transition="in" filter="slide(fromBottom)">
                                      <p:cBhvr>
                                        <p:cTn id="12" dur="500"/>
                                        <p:tgtEl>
                                          <p:spTgt spid="620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80" grpId="0"/>
      <p:bldP spid="62058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5"/>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p>
        </p:txBody>
      </p:sp>
      <p:sp>
        <p:nvSpPr>
          <p:cNvPr id="74755" name="Text Box 7"/>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产生式                   依产生式归约时语义计算的代码片断</a:t>
            </a:r>
            <a:endParaRPr kumimoji="0" lang="zh-CN" altLang="en-US" sz="2000" b="1" i="0">
              <a:solidFill>
                <a:srgbClr val="333399"/>
              </a:solidFill>
              <a:cs typeface="Times New Roman" pitchFamily="18" charset="0"/>
              <a:sym typeface="Symbol" pitchFamily="18" charset="2"/>
            </a:endParaRPr>
          </a:p>
        </p:txBody>
      </p:sp>
      <p:sp>
        <p:nvSpPr>
          <p:cNvPr id="74756"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4757"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4758"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4759"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4760" name="Text Box 12"/>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sym typeface="Symbol" pitchFamily="18" charset="2"/>
              </a:rPr>
              <a:t>N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ym typeface="Symbol" pitchFamily="18" charset="2"/>
              </a:rPr>
              <a:t> </a:t>
            </a:r>
            <a:r>
              <a:rPr lang="en-US" altLang="zh-CN" sz="1800">
                <a:solidFill>
                  <a:srgbClr val="333399"/>
                </a:solidFill>
                <a:sym typeface="Symbol" pitchFamily="18" charset="2"/>
              </a:rPr>
              <a:t>M </a:t>
            </a:r>
            <a:r>
              <a:rPr lang="en-US" altLang="zh-CN" sz="1800" i="0">
                <a:solidFill>
                  <a:srgbClr val="333399"/>
                </a:solidFill>
                <a:cs typeface="Times New Roman" pitchFamily="18" charset="0"/>
                <a:sym typeface="Symbol" pitchFamily="18" charset="2"/>
              </a:rPr>
              <a:t>{ </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S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a:solidFill>
                  <a:srgbClr val="333399"/>
                </a:solidFill>
              </a:rPr>
              <a:t>rint(</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a:solidFill>
                  <a:srgbClr val="333399"/>
                </a:solidFill>
              </a:rPr>
              <a:t>) </a:t>
            </a:r>
            <a:r>
              <a:rPr lang="en-US" altLang="zh-CN" sz="1800" i="0">
                <a:solidFill>
                  <a:srgbClr val="333399"/>
                </a:solidFill>
                <a:sym typeface="Symbol" pitchFamily="18" charset="2"/>
              </a:rPr>
              <a:t>}</a:t>
            </a:r>
            <a:endParaRPr lang="en-US" altLang="zh-CN" sz="1800" i="0" baseline="-25000">
              <a:solidFill>
                <a:srgbClr val="333399"/>
              </a:solidFill>
              <a:sym typeface="Symbol" pitchFamily="18" charset="2"/>
            </a:endParaRP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 { </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B</a:t>
            </a:r>
            <a:r>
              <a:rPr lang="en-US" altLang="zh-CN" sz="1800">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a:t>
            </a:r>
            <a:r>
              <a:rPr lang="en-US" altLang="zh-CN" sz="1800" i="0">
                <a:solidFill>
                  <a:srgbClr val="333399"/>
                </a:solidFill>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P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S</a:t>
            </a:r>
            <a:r>
              <a:rPr lang="en-US" altLang="zh-CN" sz="1800" i="0" baseline="-25000">
                <a:solidFill>
                  <a:srgbClr val="333399"/>
                </a:solidFill>
                <a:sym typeface="Symbol" pitchFamily="18" charset="2"/>
              </a:rPr>
              <a:t>1 </a:t>
            </a:r>
            <a:r>
              <a:rPr lang="en-US" altLang="zh-CN" sz="1800" i="0">
                <a:solidFill>
                  <a:srgbClr val="333399"/>
                </a:solidFill>
                <a:sym typeface="Symbol" pitchFamily="18" charset="2"/>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sym typeface="Symbol" pitchFamily="18" charset="2"/>
              </a:rPr>
              <a:t>}</a:t>
            </a:r>
            <a:r>
              <a:rPr lang="en-US" altLang="zh-CN" sz="1800">
                <a:solidFill>
                  <a:srgbClr val="333399"/>
                </a:solidFill>
                <a:sym typeface="Symbol" pitchFamily="18" charset="2"/>
              </a:rPr>
              <a:t> </a:t>
            </a: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0 </a:t>
            </a:r>
            <a:r>
              <a:rPr lang="en-US" altLang="zh-CN" sz="1800" i="0">
                <a:solidFill>
                  <a:srgbClr val="333399"/>
                </a:solidFill>
                <a:sym typeface="Symbol" pitchFamily="18" charset="2"/>
              </a:rPr>
              <a:t>}</a:t>
            </a:r>
            <a:endParaRPr kumimoji="0" lang="en-US" altLang="zh-CN" sz="1800" b="1">
              <a:solidFill>
                <a:srgbClr val="333399"/>
              </a:solidFill>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ea typeface="华文行楷" pitchFamily="2" charset="-122"/>
                <a:sym typeface="Symbol" pitchFamily="18" charset="2"/>
              </a:rPr>
              <a:t> </a:t>
            </a:r>
            <a:r>
              <a:rPr lang="en-US" altLang="zh-CN" sz="1800">
                <a:solidFill>
                  <a:srgbClr val="333399"/>
                </a:solidFill>
                <a:ea typeface="华文行楷" pitchFamily="2" charset="-122"/>
                <a:sym typeface="Symbol" pitchFamily="18" charset="2"/>
              </a:rPr>
              <a:t>0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0 </a:t>
            </a:r>
            <a:r>
              <a:rPr lang="en-US" altLang="zh-CN" sz="1800" i="0">
                <a:solidFill>
                  <a:srgbClr val="333399"/>
                </a:solidFill>
                <a:sym typeface="Symbol" pitchFamily="18" charset="2"/>
              </a:rPr>
              <a:t>}</a:t>
            </a:r>
            <a:endParaRPr lang="en-US" altLang="zh-CN" sz="1800" u="sng">
              <a:solidFill>
                <a:srgbClr val="333399"/>
              </a:solidFill>
              <a:ea typeface="华文行楷" pitchFamily="2" charset="-122"/>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sym typeface="Symbol" pitchFamily="18" charset="2"/>
              </a:rPr>
              <a:t> </a:t>
            </a:r>
            <a:r>
              <a:rPr lang="en-US" altLang="zh-CN" sz="1800">
                <a:solidFill>
                  <a:srgbClr val="333399"/>
                </a:solidFill>
                <a:sym typeface="Symbol" pitchFamily="18" charset="2"/>
              </a:rPr>
              <a:t>1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M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P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+1 </a:t>
            </a:r>
            <a:r>
              <a:rPr lang="en-US" altLang="zh-CN" sz="1800" i="0">
                <a:solidFill>
                  <a:srgbClr val="333399"/>
                </a:solidFill>
                <a:sym typeface="Symbol" pitchFamily="18" charset="2"/>
              </a:rPr>
              <a:t>}</a:t>
            </a:r>
          </a:p>
        </p:txBody>
      </p:sp>
      <p:grpSp>
        <p:nvGrpSpPr>
          <p:cNvPr id="74761" name="Group 13"/>
          <p:cNvGrpSpPr>
            <a:grpSpLocks/>
          </p:cNvGrpSpPr>
          <p:nvPr/>
        </p:nvGrpSpPr>
        <p:grpSpPr bwMode="auto">
          <a:xfrm>
            <a:off x="7524750" y="2852738"/>
            <a:ext cx="1368425" cy="3600450"/>
            <a:chOff x="4740" y="1842"/>
            <a:chExt cx="862" cy="2223"/>
          </a:xfrm>
        </p:grpSpPr>
        <p:sp>
          <p:nvSpPr>
            <p:cNvPr id="74786"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74787"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74788"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74789"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74762"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74763"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4764"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4765" name="Rectangle 21"/>
          <p:cNvSpPr>
            <a:spLocks noChangeArrowheads="1"/>
          </p:cNvSpPr>
          <p:nvPr/>
        </p:nvSpPr>
        <p:spPr bwMode="auto">
          <a:xfrm>
            <a:off x="7092950" y="3103563"/>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74766"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4767"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4768"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M</a:t>
            </a:r>
          </a:p>
        </p:txBody>
      </p:sp>
      <p:sp>
        <p:nvSpPr>
          <p:cNvPr id="74769"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74770"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4771"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0.5</a:t>
            </a:r>
          </a:p>
        </p:txBody>
      </p:sp>
      <p:sp>
        <p:nvSpPr>
          <p:cNvPr id="74772" name="Rectangle 28"/>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4773" name="Rectangle 29"/>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2</a:t>
            </a:r>
          </a:p>
        </p:txBody>
      </p:sp>
      <p:sp>
        <p:nvSpPr>
          <p:cNvPr id="74774" name="Rectangle 30"/>
          <p:cNvSpPr>
            <a:spLocks noChangeArrowheads="1"/>
          </p:cNvSpPr>
          <p:nvPr/>
        </p:nvSpPr>
        <p:spPr bwMode="auto">
          <a:xfrm>
            <a:off x="7524750" y="4256088"/>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4775" name="Rectangle 31"/>
          <p:cNvSpPr>
            <a:spLocks noChangeArrowheads="1"/>
          </p:cNvSpPr>
          <p:nvPr/>
        </p:nvSpPr>
        <p:spPr bwMode="auto">
          <a:xfrm>
            <a:off x="7956550" y="42560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a:t>
            </a:r>
          </a:p>
        </p:txBody>
      </p:sp>
      <p:sp>
        <p:nvSpPr>
          <p:cNvPr id="74776" name="Rectangle 32"/>
          <p:cNvSpPr>
            <a:spLocks noChangeArrowheads="1"/>
          </p:cNvSpPr>
          <p:nvPr/>
        </p:nvSpPr>
        <p:spPr bwMode="auto">
          <a:xfrm>
            <a:off x="7524750" y="3895725"/>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4777" name="Rectangle 33"/>
          <p:cNvSpPr>
            <a:spLocks noChangeArrowheads="1"/>
          </p:cNvSpPr>
          <p:nvPr/>
        </p:nvSpPr>
        <p:spPr bwMode="auto">
          <a:xfrm>
            <a:off x="7956550" y="3895725"/>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3</a:t>
            </a:r>
          </a:p>
        </p:txBody>
      </p:sp>
      <p:sp>
        <p:nvSpPr>
          <p:cNvPr id="74778" name="Rectangle 34"/>
          <p:cNvSpPr>
            <a:spLocks noChangeArrowheads="1"/>
          </p:cNvSpPr>
          <p:nvPr/>
        </p:nvSpPr>
        <p:spPr bwMode="auto">
          <a:xfrm>
            <a:off x="7524750" y="3500438"/>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4779" name="Rectangle 35"/>
          <p:cNvSpPr>
            <a:spLocks noChangeArrowheads="1"/>
          </p:cNvSpPr>
          <p:nvPr/>
        </p:nvSpPr>
        <p:spPr bwMode="auto">
          <a:xfrm>
            <a:off x="7956550" y="350043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0.125</a:t>
            </a:r>
          </a:p>
        </p:txBody>
      </p:sp>
      <p:sp>
        <p:nvSpPr>
          <p:cNvPr id="74780" name="Rectangle 36"/>
          <p:cNvSpPr>
            <a:spLocks noChangeArrowheads="1"/>
          </p:cNvSpPr>
          <p:nvPr/>
        </p:nvSpPr>
        <p:spPr bwMode="auto">
          <a:xfrm>
            <a:off x="7524750" y="314166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4781" name="Rectangle 37"/>
          <p:cNvSpPr>
            <a:spLocks noChangeArrowheads="1"/>
          </p:cNvSpPr>
          <p:nvPr/>
        </p:nvSpPr>
        <p:spPr bwMode="auto">
          <a:xfrm>
            <a:off x="7956550" y="314166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4</a:t>
            </a:r>
          </a:p>
        </p:txBody>
      </p:sp>
      <p:sp>
        <p:nvSpPr>
          <p:cNvPr id="622630" name="Rectangle 38"/>
          <p:cNvSpPr>
            <a:spLocks noChangeArrowheads="1"/>
          </p:cNvSpPr>
          <p:nvPr/>
        </p:nvSpPr>
        <p:spPr bwMode="auto">
          <a:xfrm>
            <a:off x="7524750" y="2781300"/>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S</a:t>
            </a:r>
          </a:p>
        </p:txBody>
      </p:sp>
      <p:sp>
        <p:nvSpPr>
          <p:cNvPr id="622631" name="Rectangle 39"/>
          <p:cNvSpPr>
            <a:spLocks noChangeArrowheads="1"/>
          </p:cNvSpPr>
          <p:nvPr/>
        </p:nvSpPr>
        <p:spPr bwMode="auto">
          <a:xfrm>
            <a:off x="7956550" y="278130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a:t>
            </a:r>
          </a:p>
        </p:txBody>
      </p:sp>
      <p:sp>
        <p:nvSpPr>
          <p:cNvPr id="74784" name="Rectangle 40"/>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22633" name="Text Box 41"/>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22630"/>
                                        </p:tgtEl>
                                        <p:attrNameLst>
                                          <p:attrName>style.visibility</p:attrName>
                                        </p:attrNameLst>
                                      </p:cBhvr>
                                      <p:to>
                                        <p:strVal val="visible"/>
                                      </p:to>
                                    </p:set>
                                    <p:animEffect transition="in" filter="slide(fromBottom)">
                                      <p:cBhvr>
                                        <p:cTn id="7" dur="500"/>
                                        <p:tgtEl>
                                          <p:spTgt spid="62263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22631"/>
                                        </p:tgtEl>
                                        <p:attrNameLst>
                                          <p:attrName>style.visibility</p:attrName>
                                        </p:attrNameLst>
                                      </p:cBhvr>
                                      <p:to>
                                        <p:strVal val="visible"/>
                                      </p:to>
                                    </p:set>
                                    <p:animEffect transition="in" filter="slide(fromBottom)">
                                      <p:cBhvr>
                                        <p:cTn id="12" dur="500"/>
                                        <p:tgtEl>
                                          <p:spTgt spid="622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630" grpId="0"/>
      <p:bldP spid="62263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5"/>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p>
        </p:txBody>
      </p:sp>
      <p:sp>
        <p:nvSpPr>
          <p:cNvPr id="75779" name="Text Box 7"/>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产生式                   依产生式归约时语义计算的代码片断</a:t>
            </a:r>
            <a:endParaRPr kumimoji="0" lang="zh-CN" altLang="en-US" sz="2000" b="1" i="0">
              <a:solidFill>
                <a:srgbClr val="333399"/>
              </a:solidFill>
              <a:cs typeface="Times New Roman" pitchFamily="18" charset="0"/>
              <a:sym typeface="Symbol" pitchFamily="18" charset="2"/>
            </a:endParaRPr>
          </a:p>
        </p:txBody>
      </p:sp>
      <p:sp>
        <p:nvSpPr>
          <p:cNvPr id="75780"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5781"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5782"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5783"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5784" name="Text Box 12"/>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sym typeface="Symbol" pitchFamily="18" charset="2"/>
              </a:rPr>
              <a:t>N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ym typeface="Symbol" pitchFamily="18" charset="2"/>
              </a:rPr>
              <a:t> </a:t>
            </a:r>
            <a:r>
              <a:rPr lang="en-US" altLang="zh-CN" sz="1800">
                <a:solidFill>
                  <a:srgbClr val="333399"/>
                </a:solidFill>
                <a:sym typeface="Symbol" pitchFamily="18" charset="2"/>
              </a:rPr>
              <a:t>M </a:t>
            </a:r>
            <a:r>
              <a:rPr lang="en-US" altLang="zh-CN" sz="1800" i="0">
                <a:solidFill>
                  <a:srgbClr val="333399"/>
                </a:solidFill>
                <a:cs typeface="Times New Roman" pitchFamily="18" charset="0"/>
                <a:sym typeface="Symbol" pitchFamily="18" charset="2"/>
              </a:rPr>
              <a:t>{ </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S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a:solidFill>
                  <a:srgbClr val="333399"/>
                </a:solidFill>
              </a:rPr>
              <a:t>rint(</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a:solidFill>
                  <a:srgbClr val="333399"/>
                </a:solidFill>
              </a:rPr>
              <a:t>) </a:t>
            </a:r>
            <a:r>
              <a:rPr lang="en-US" altLang="zh-CN" sz="1800" i="0">
                <a:solidFill>
                  <a:srgbClr val="333399"/>
                </a:solidFill>
                <a:sym typeface="Symbol" pitchFamily="18" charset="2"/>
              </a:rPr>
              <a:t>}</a:t>
            </a:r>
            <a:endParaRPr lang="en-US" altLang="zh-CN" sz="1800" i="0" baseline="-25000">
              <a:solidFill>
                <a:srgbClr val="333399"/>
              </a:solidFill>
              <a:sym typeface="Symbol" pitchFamily="18" charset="2"/>
            </a:endParaRP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 { </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B</a:t>
            </a:r>
            <a:r>
              <a:rPr lang="en-US" altLang="zh-CN" sz="1800">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a:t>
            </a:r>
            <a:r>
              <a:rPr lang="en-US" altLang="zh-CN" sz="1800" i="0">
                <a:solidFill>
                  <a:srgbClr val="333399"/>
                </a:solidFill>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P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S</a:t>
            </a:r>
            <a:r>
              <a:rPr lang="en-US" altLang="zh-CN" sz="1800" i="0" baseline="-25000">
                <a:solidFill>
                  <a:srgbClr val="333399"/>
                </a:solidFill>
                <a:sym typeface="Symbol" pitchFamily="18" charset="2"/>
              </a:rPr>
              <a:t>1 </a:t>
            </a:r>
            <a:r>
              <a:rPr lang="en-US" altLang="zh-CN" sz="1800" i="0">
                <a:solidFill>
                  <a:srgbClr val="333399"/>
                </a:solidFill>
                <a:sym typeface="Symbol" pitchFamily="18" charset="2"/>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sym typeface="Symbol" pitchFamily="18" charset="2"/>
              </a:rPr>
              <a:t>}</a:t>
            </a:r>
            <a:r>
              <a:rPr lang="en-US" altLang="zh-CN" sz="1800">
                <a:solidFill>
                  <a:srgbClr val="333399"/>
                </a:solidFill>
                <a:sym typeface="Symbol" pitchFamily="18" charset="2"/>
              </a:rPr>
              <a:t> </a:t>
            </a: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0 </a:t>
            </a:r>
            <a:r>
              <a:rPr lang="en-US" altLang="zh-CN" sz="1800" i="0">
                <a:solidFill>
                  <a:srgbClr val="333399"/>
                </a:solidFill>
                <a:sym typeface="Symbol" pitchFamily="18" charset="2"/>
              </a:rPr>
              <a:t>}</a:t>
            </a:r>
            <a:endParaRPr kumimoji="0" lang="en-US" altLang="zh-CN" sz="1800" b="1">
              <a:solidFill>
                <a:srgbClr val="333399"/>
              </a:solidFill>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ea typeface="华文行楷" pitchFamily="2" charset="-122"/>
                <a:sym typeface="Symbol" pitchFamily="18" charset="2"/>
              </a:rPr>
              <a:t> </a:t>
            </a:r>
            <a:r>
              <a:rPr lang="en-US" altLang="zh-CN" sz="1800">
                <a:solidFill>
                  <a:srgbClr val="333399"/>
                </a:solidFill>
                <a:ea typeface="华文行楷" pitchFamily="2" charset="-122"/>
                <a:sym typeface="Symbol" pitchFamily="18" charset="2"/>
              </a:rPr>
              <a:t>0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0 </a:t>
            </a:r>
            <a:r>
              <a:rPr lang="en-US" altLang="zh-CN" sz="1800" i="0">
                <a:solidFill>
                  <a:srgbClr val="333399"/>
                </a:solidFill>
                <a:sym typeface="Symbol" pitchFamily="18" charset="2"/>
              </a:rPr>
              <a:t>}</a:t>
            </a:r>
            <a:endParaRPr lang="en-US" altLang="zh-CN" sz="1800" u="sng">
              <a:solidFill>
                <a:srgbClr val="333399"/>
              </a:solidFill>
              <a:ea typeface="华文行楷" pitchFamily="2" charset="-122"/>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sym typeface="Symbol" pitchFamily="18" charset="2"/>
              </a:rPr>
              <a:t> </a:t>
            </a:r>
            <a:r>
              <a:rPr lang="en-US" altLang="zh-CN" sz="1800">
                <a:solidFill>
                  <a:srgbClr val="333399"/>
                </a:solidFill>
                <a:sym typeface="Symbol" pitchFamily="18" charset="2"/>
              </a:rPr>
              <a:t>1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M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P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+1 </a:t>
            </a:r>
            <a:r>
              <a:rPr lang="en-US" altLang="zh-CN" sz="1800" i="0">
                <a:solidFill>
                  <a:srgbClr val="333399"/>
                </a:solidFill>
                <a:sym typeface="Symbol" pitchFamily="18" charset="2"/>
              </a:rPr>
              <a:t>}</a:t>
            </a:r>
          </a:p>
        </p:txBody>
      </p:sp>
      <p:grpSp>
        <p:nvGrpSpPr>
          <p:cNvPr id="75785" name="Group 13"/>
          <p:cNvGrpSpPr>
            <a:grpSpLocks/>
          </p:cNvGrpSpPr>
          <p:nvPr/>
        </p:nvGrpSpPr>
        <p:grpSpPr bwMode="auto">
          <a:xfrm>
            <a:off x="7524750" y="2852738"/>
            <a:ext cx="1368425" cy="3600450"/>
            <a:chOff x="4740" y="1842"/>
            <a:chExt cx="862" cy="2223"/>
          </a:xfrm>
        </p:grpSpPr>
        <p:sp>
          <p:nvSpPr>
            <p:cNvPr id="75810"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75811"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75812"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75813"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75786"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75787"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5788"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5789" name="Rectangle 21"/>
          <p:cNvSpPr>
            <a:spLocks noChangeArrowheads="1"/>
          </p:cNvSpPr>
          <p:nvPr/>
        </p:nvSpPr>
        <p:spPr bwMode="auto">
          <a:xfrm>
            <a:off x="7092950" y="27447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75790"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5791"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5792"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M</a:t>
            </a:r>
          </a:p>
        </p:txBody>
      </p:sp>
      <p:sp>
        <p:nvSpPr>
          <p:cNvPr id="75793"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75794"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5795"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0.5</a:t>
            </a:r>
          </a:p>
        </p:txBody>
      </p:sp>
      <p:sp>
        <p:nvSpPr>
          <p:cNvPr id="75796" name="Rectangle 28"/>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5797" name="Rectangle 29"/>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2</a:t>
            </a:r>
          </a:p>
        </p:txBody>
      </p:sp>
      <p:sp>
        <p:nvSpPr>
          <p:cNvPr id="75798" name="Rectangle 30"/>
          <p:cNvSpPr>
            <a:spLocks noChangeArrowheads="1"/>
          </p:cNvSpPr>
          <p:nvPr/>
        </p:nvSpPr>
        <p:spPr bwMode="auto">
          <a:xfrm>
            <a:off x="7524750" y="4256088"/>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5799" name="Rectangle 31"/>
          <p:cNvSpPr>
            <a:spLocks noChangeArrowheads="1"/>
          </p:cNvSpPr>
          <p:nvPr/>
        </p:nvSpPr>
        <p:spPr bwMode="auto">
          <a:xfrm>
            <a:off x="7956550" y="42560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a:t>
            </a:r>
          </a:p>
        </p:txBody>
      </p:sp>
      <p:sp>
        <p:nvSpPr>
          <p:cNvPr id="75800" name="Rectangle 32"/>
          <p:cNvSpPr>
            <a:spLocks noChangeArrowheads="1"/>
          </p:cNvSpPr>
          <p:nvPr/>
        </p:nvSpPr>
        <p:spPr bwMode="auto">
          <a:xfrm>
            <a:off x="7524750" y="3895725"/>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5801" name="Rectangle 33"/>
          <p:cNvSpPr>
            <a:spLocks noChangeArrowheads="1"/>
          </p:cNvSpPr>
          <p:nvPr/>
        </p:nvSpPr>
        <p:spPr bwMode="auto">
          <a:xfrm>
            <a:off x="7956550" y="3895725"/>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3</a:t>
            </a:r>
          </a:p>
        </p:txBody>
      </p:sp>
      <p:sp>
        <p:nvSpPr>
          <p:cNvPr id="75802" name="Rectangle 34"/>
          <p:cNvSpPr>
            <a:spLocks noChangeArrowheads="1"/>
          </p:cNvSpPr>
          <p:nvPr/>
        </p:nvSpPr>
        <p:spPr bwMode="auto">
          <a:xfrm>
            <a:off x="7524750" y="3500438"/>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5803" name="Rectangle 35"/>
          <p:cNvSpPr>
            <a:spLocks noChangeArrowheads="1"/>
          </p:cNvSpPr>
          <p:nvPr/>
        </p:nvSpPr>
        <p:spPr bwMode="auto">
          <a:xfrm>
            <a:off x="7956550" y="350043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0.125</a:t>
            </a:r>
          </a:p>
        </p:txBody>
      </p:sp>
      <p:sp>
        <p:nvSpPr>
          <p:cNvPr id="75804" name="Rectangle 36"/>
          <p:cNvSpPr>
            <a:spLocks noChangeArrowheads="1"/>
          </p:cNvSpPr>
          <p:nvPr/>
        </p:nvSpPr>
        <p:spPr bwMode="auto">
          <a:xfrm>
            <a:off x="7524750" y="314166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5805" name="Rectangle 37"/>
          <p:cNvSpPr>
            <a:spLocks noChangeArrowheads="1"/>
          </p:cNvSpPr>
          <p:nvPr/>
        </p:nvSpPr>
        <p:spPr bwMode="auto">
          <a:xfrm>
            <a:off x="7956550" y="314166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4</a:t>
            </a:r>
          </a:p>
        </p:txBody>
      </p:sp>
      <p:sp>
        <p:nvSpPr>
          <p:cNvPr id="75806" name="Rectangle 38"/>
          <p:cNvSpPr>
            <a:spLocks noChangeArrowheads="1"/>
          </p:cNvSpPr>
          <p:nvPr/>
        </p:nvSpPr>
        <p:spPr bwMode="auto">
          <a:xfrm>
            <a:off x="7524750" y="2781300"/>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S</a:t>
            </a:r>
          </a:p>
        </p:txBody>
      </p:sp>
      <p:sp>
        <p:nvSpPr>
          <p:cNvPr id="75807" name="Rectangle 39"/>
          <p:cNvSpPr>
            <a:spLocks noChangeArrowheads="1"/>
          </p:cNvSpPr>
          <p:nvPr/>
        </p:nvSpPr>
        <p:spPr bwMode="auto">
          <a:xfrm>
            <a:off x="7956550" y="278130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a:t>
            </a:r>
          </a:p>
        </p:txBody>
      </p:sp>
      <p:sp>
        <p:nvSpPr>
          <p:cNvPr id="75808" name="Rectangle 40"/>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23657" name="Text Box 41"/>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5"/>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p>
        </p:txBody>
      </p:sp>
      <p:sp>
        <p:nvSpPr>
          <p:cNvPr id="76803" name="Text Box 7"/>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产生式                   依产生式归约时语义计算的代码片断</a:t>
            </a:r>
            <a:endParaRPr kumimoji="0" lang="zh-CN" altLang="en-US" sz="2000" b="1" i="0">
              <a:solidFill>
                <a:srgbClr val="333399"/>
              </a:solidFill>
              <a:cs typeface="Times New Roman" pitchFamily="18" charset="0"/>
              <a:sym typeface="Symbol" pitchFamily="18" charset="2"/>
            </a:endParaRPr>
          </a:p>
        </p:txBody>
      </p:sp>
      <p:sp>
        <p:nvSpPr>
          <p:cNvPr id="76804"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6805"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6806"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6807"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6808" name="Text Box 12"/>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sym typeface="Symbol" pitchFamily="18" charset="2"/>
              </a:rPr>
              <a:t>N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ym typeface="Symbol" pitchFamily="18" charset="2"/>
              </a:rPr>
              <a:t> </a:t>
            </a:r>
            <a:r>
              <a:rPr lang="en-US" altLang="zh-CN" sz="1800">
                <a:solidFill>
                  <a:srgbClr val="333399"/>
                </a:solidFill>
                <a:sym typeface="Symbol" pitchFamily="18" charset="2"/>
              </a:rPr>
              <a:t>M </a:t>
            </a:r>
            <a:r>
              <a:rPr lang="en-US" altLang="zh-CN" sz="1800" i="0">
                <a:solidFill>
                  <a:srgbClr val="333399"/>
                </a:solidFill>
                <a:cs typeface="Times New Roman" pitchFamily="18" charset="0"/>
                <a:sym typeface="Symbol" pitchFamily="18" charset="2"/>
              </a:rPr>
              <a:t>{ </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S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a:solidFill>
                  <a:srgbClr val="333399"/>
                </a:solidFill>
              </a:rPr>
              <a:t>rint(</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a:solidFill>
                  <a:srgbClr val="333399"/>
                </a:solidFill>
              </a:rPr>
              <a:t>) </a:t>
            </a:r>
            <a:r>
              <a:rPr lang="en-US" altLang="zh-CN" sz="1800" i="0">
                <a:solidFill>
                  <a:srgbClr val="333399"/>
                </a:solidFill>
                <a:sym typeface="Symbol" pitchFamily="18" charset="2"/>
              </a:rPr>
              <a:t>}</a:t>
            </a:r>
            <a:endParaRPr lang="en-US" altLang="zh-CN" sz="1800" i="0" baseline="-25000">
              <a:solidFill>
                <a:srgbClr val="333399"/>
              </a:solidFill>
              <a:sym typeface="Symbol" pitchFamily="18" charset="2"/>
            </a:endParaRP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 { </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B</a:t>
            </a:r>
            <a:r>
              <a:rPr lang="en-US" altLang="zh-CN" sz="1800">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a:t>
            </a:r>
            <a:r>
              <a:rPr lang="en-US" altLang="zh-CN" sz="1800" i="0">
                <a:solidFill>
                  <a:srgbClr val="333399"/>
                </a:solidFill>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P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S</a:t>
            </a:r>
            <a:r>
              <a:rPr lang="en-US" altLang="zh-CN" sz="1800" i="0" baseline="-25000">
                <a:solidFill>
                  <a:srgbClr val="333399"/>
                </a:solidFill>
                <a:sym typeface="Symbol" pitchFamily="18" charset="2"/>
              </a:rPr>
              <a:t>1 </a:t>
            </a:r>
            <a:r>
              <a:rPr lang="en-US" altLang="zh-CN" sz="1800" i="0">
                <a:solidFill>
                  <a:srgbClr val="333399"/>
                </a:solidFill>
                <a:sym typeface="Symbol" pitchFamily="18" charset="2"/>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sym typeface="Symbol" pitchFamily="18" charset="2"/>
              </a:rPr>
              <a:t>}</a:t>
            </a:r>
            <a:r>
              <a:rPr lang="en-US" altLang="zh-CN" sz="1800">
                <a:solidFill>
                  <a:srgbClr val="333399"/>
                </a:solidFill>
                <a:sym typeface="Symbol" pitchFamily="18" charset="2"/>
              </a:rPr>
              <a:t> </a:t>
            </a: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0 </a:t>
            </a:r>
            <a:r>
              <a:rPr lang="en-US" altLang="zh-CN" sz="1800" i="0">
                <a:solidFill>
                  <a:srgbClr val="333399"/>
                </a:solidFill>
                <a:sym typeface="Symbol" pitchFamily="18" charset="2"/>
              </a:rPr>
              <a:t>}</a:t>
            </a:r>
            <a:endParaRPr kumimoji="0" lang="en-US" altLang="zh-CN" sz="1800" b="1">
              <a:solidFill>
                <a:srgbClr val="333399"/>
              </a:solidFill>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ea typeface="华文行楷" pitchFamily="2" charset="-122"/>
                <a:sym typeface="Symbol" pitchFamily="18" charset="2"/>
              </a:rPr>
              <a:t> </a:t>
            </a:r>
            <a:r>
              <a:rPr lang="en-US" altLang="zh-CN" sz="1800">
                <a:solidFill>
                  <a:srgbClr val="333399"/>
                </a:solidFill>
                <a:ea typeface="华文行楷" pitchFamily="2" charset="-122"/>
                <a:sym typeface="Symbol" pitchFamily="18" charset="2"/>
              </a:rPr>
              <a:t>0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0 </a:t>
            </a:r>
            <a:r>
              <a:rPr lang="en-US" altLang="zh-CN" sz="1800" i="0">
                <a:solidFill>
                  <a:srgbClr val="333399"/>
                </a:solidFill>
                <a:sym typeface="Symbol" pitchFamily="18" charset="2"/>
              </a:rPr>
              <a:t>}</a:t>
            </a:r>
            <a:endParaRPr lang="en-US" altLang="zh-CN" sz="1800" u="sng">
              <a:solidFill>
                <a:srgbClr val="333399"/>
              </a:solidFill>
              <a:ea typeface="华文行楷" pitchFamily="2" charset="-122"/>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sym typeface="Symbol" pitchFamily="18" charset="2"/>
              </a:rPr>
              <a:t> </a:t>
            </a:r>
            <a:r>
              <a:rPr lang="en-US" altLang="zh-CN" sz="1800">
                <a:solidFill>
                  <a:srgbClr val="333399"/>
                </a:solidFill>
                <a:sym typeface="Symbol" pitchFamily="18" charset="2"/>
              </a:rPr>
              <a:t>1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M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P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+1 </a:t>
            </a:r>
            <a:r>
              <a:rPr lang="en-US" altLang="zh-CN" sz="1800" i="0">
                <a:solidFill>
                  <a:srgbClr val="333399"/>
                </a:solidFill>
                <a:sym typeface="Symbol" pitchFamily="18" charset="2"/>
              </a:rPr>
              <a:t>}</a:t>
            </a:r>
          </a:p>
        </p:txBody>
      </p:sp>
      <p:grpSp>
        <p:nvGrpSpPr>
          <p:cNvPr id="76809" name="Group 13"/>
          <p:cNvGrpSpPr>
            <a:grpSpLocks/>
          </p:cNvGrpSpPr>
          <p:nvPr/>
        </p:nvGrpSpPr>
        <p:grpSpPr bwMode="auto">
          <a:xfrm>
            <a:off x="7524750" y="2852738"/>
            <a:ext cx="1368425" cy="3600450"/>
            <a:chOff x="4740" y="1842"/>
            <a:chExt cx="862" cy="2223"/>
          </a:xfrm>
        </p:grpSpPr>
        <p:sp>
          <p:nvSpPr>
            <p:cNvPr id="76830"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76831"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76832"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76833"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76810"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76811"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6812"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6813" name="Rectangle 21"/>
          <p:cNvSpPr>
            <a:spLocks noChangeArrowheads="1"/>
          </p:cNvSpPr>
          <p:nvPr/>
        </p:nvSpPr>
        <p:spPr bwMode="auto">
          <a:xfrm>
            <a:off x="7092950" y="3463925"/>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76814"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6815"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6816"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M</a:t>
            </a:r>
          </a:p>
        </p:txBody>
      </p:sp>
      <p:sp>
        <p:nvSpPr>
          <p:cNvPr id="76817"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76818"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6819"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0.5</a:t>
            </a:r>
          </a:p>
        </p:txBody>
      </p:sp>
      <p:sp>
        <p:nvSpPr>
          <p:cNvPr id="76820" name="Rectangle 28"/>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6821" name="Rectangle 29"/>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2</a:t>
            </a:r>
          </a:p>
        </p:txBody>
      </p:sp>
      <p:sp>
        <p:nvSpPr>
          <p:cNvPr id="76822" name="Rectangle 30"/>
          <p:cNvSpPr>
            <a:spLocks noChangeArrowheads="1"/>
          </p:cNvSpPr>
          <p:nvPr/>
        </p:nvSpPr>
        <p:spPr bwMode="auto">
          <a:xfrm>
            <a:off x="7524750" y="4256088"/>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6823" name="Rectangle 31"/>
          <p:cNvSpPr>
            <a:spLocks noChangeArrowheads="1"/>
          </p:cNvSpPr>
          <p:nvPr/>
        </p:nvSpPr>
        <p:spPr bwMode="auto">
          <a:xfrm>
            <a:off x="7956550" y="42560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a:t>
            </a:r>
          </a:p>
        </p:txBody>
      </p:sp>
      <p:sp>
        <p:nvSpPr>
          <p:cNvPr id="76824" name="Rectangle 32"/>
          <p:cNvSpPr>
            <a:spLocks noChangeArrowheads="1"/>
          </p:cNvSpPr>
          <p:nvPr/>
        </p:nvSpPr>
        <p:spPr bwMode="auto">
          <a:xfrm>
            <a:off x="7524750" y="3895725"/>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6825" name="Rectangle 33"/>
          <p:cNvSpPr>
            <a:spLocks noChangeArrowheads="1"/>
          </p:cNvSpPr>
          <p:nvPr/>
        </p:nvSpPr>
        <p:spPr bwMode="auto">
          <a:xfrm>
            <a:off x="7956550" y="3895725"/>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3</a:t>
            </a:r>
          </a:p>
        </p:txBody>
      </p:sp>
      <p:sp>
        <p:nvSpPr>
          <p:cNvPr id="76826" name="Rectangle 34"/>
          <p:cNvSpPr>
            <a:spLocks noChangeArrowheads="1"/>
          </p:cNvSpPr>
          <p:nvPr/>
        </p:nvSpPr>
        <p:spPr bwMode="auto">
          <a:xfrm>
            <a:off x="7524750" y="3500438"/>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S</a:t>
            </a:r>
          </a:p>
        </p:txBody>
      </p:sp>
      <p:sp>
        <p:nvSpPr>
          <p:cNvPr id="76827" name="Rectangle 35"/>
          <p:cNvSpPr>
            <a:spLocks noChangeArrowheads="1"/>
          </p:cNvSpPr>
          <p:nvPr/>
        </p:nvSpPr>
        <p:spPr bwMode="auto">
          <a:xfrm>
            <a:off x="7956550" y="350043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0.125</a:t>
            </a:r>
          </a:p>
        </p:txBody>
      </p:sp>
      <p:sp>
        <p:nvSpPr>
          <p:cNvPr id="76828" name="Rectangle 40"/>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27753" name="Text Box 41"/>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5"/>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p>
        </p:txBody>
      </p:sp>
      <p:sp>
        <p:nvSpPr>
          <p:cNvPr id="77827" name="Text Box 7"/>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产生式                   依产生式归约时语义计算的代码片断</a:t>
            </a:r>
            <a:endParaRPr kumimoji="0" lang="zh-CN" altLang="en-US" sz="2000" b="1" i="0">
              <a:solidFill>
                <a:srgbClr val="333399"/>
              </a:solidFill>
              <a:cs typeface="Times New Roman" pitchFamily="18" charset="0"/>
              <a:sym typeface="Symbol" pitchFamily="18" charset="2"/>
            </a:endParaRPr>
          </a:p>
        </p:txBody>
      </p:sp>
      <p:sp>
        <p:nvSpPr>
          <p:cNvPr id="77828"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7829"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7830"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7831"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7832" name="Text Box 12"/>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sym typeface="Symbol" pitchFamily="18" charset="2"/>
              </a:rPr>
              <a:t>N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ym typeface="Symbol" pitchFamily="18" charset="2"/>
              </a:rPr>
              <a:t> </a:t>
            </a:r>
            <a:r>
              <a:rPr lang="en-US" altLang="zh-CN" sz="1800">
                <a:solidFill>
                  <a:srgbClr val="333399"/>
                </a:solidFill>
                <a:sym typeface="Symbol" pitchFamily="18" charset="2"/>
              </a:rPr>
              <a:t>M </a:t>
            </a:r>
            <a:r>
              <a:rPr lang="en-US" altLang="zh-CN" sz="1800" i="0">
                <a:solidFill>
                  <a:srgbClr val="333399"/>
                </a:solidFill>
                <a:cs typeface="Times New Roman" pitchFamily="18" charset="0"/>
                <a:sym typeface="Symbol" pitchFamily="18" charset="2"/>
              </a:rPr>
              <a:t>{ </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S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a:solidFill>
                  <a:srgbClr val="333399"/>
                </a:solidFill>
              </a:rPr>
              <a:t>rint(</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a:solidFill>
                  <a:srgbClr val="333399"/>
                </a:solidFill>
              </a:rPr>
              <a:t>) </a:t>
            </a:r>
            <a:r>
              <a:rPr lang="en-US" altLang="zh-CN" sz="1800" i="0">
                <a:solidFill>
                  <a:srgbClr val="333399"/>
                </a:solidFill>
                <a:sym typeface="Symbol" pitchFamily="18" charset="2"/>
              </a:rPr>
              <a:t>}</a:t>
            </a:r>
            <a:endParaRPr lang="en-US" altLang="zh-CN" sz="1800" i="0" baseline="-25000">
              <a:solidFill>
                <a:srgbClr val="333399"/>
              </a:solidFill>
              <a:sym typeface="Symbol" pitchFamily="18" charset="2"/>
            </a:endParaRP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 { </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B</a:t>
            </a:r>
            <a:r>
              <a:rPr lang="en-US" altLang="zh-CN" sz="1800">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a:t>
            </a:r>
            <a:r>
              <a:rPr lang="en-US" altLang="zh-CN" sz="1800" i="0">
                <a:solidFill>
                  <a:srgbClr val="333399"/>
                </a:solidFill>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P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S</a:t>
            </a:r>
            <a:r>
              <a:rPr lang="en-US" altLang="zh-CN" sz="1800" i="0" baseline="-25000">
                <a:solidFill>
                  <a:srgbClr val="333399"/>
                </a:solidFill>
                <a:sym typeface="Symbol" pitchFamily="18" charset="2"/>
              </a:rPr>
              <a:t>1 </a:t>
            </a:r>
            <a:r>
              <a:rPr lang="en-US" altLang="zh-CN" sz="1800" i="0">
                <a:solidFill>
                  <a:srgbClr val="333399"/>
                </a:solidFill>
                <a:sym typeface="Symbol" pitchFamily="18" charset="2"/>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sym typeface="Symbol" pitchFamily="18" charset="2"/>
              </a:rPr>
              <a:t>}</a:t>
            </a:r>
            <a:r>
              <a:rPr lang="en-US" altLang="zh-CN" sz="1800">
                <a:solidFill>
                  <a:srgbClr val="333399"/>
                </a:solidFill>
                <a:sym typeface="Symbol" pitchFamily="18" charset="2"/>
              </a:rPr>
              <a:t> </a:t>
            </a: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0 </a:t>
            </a:r>
            <a:r>
              <a:rPr lang="en-US" altLang="zh-CN" sz="1800" i="0">
                <a:solidFill>
                  <a:srgbClr val="333399"/>
                </a:solidFill>
                <a:sym typeface="Symbol" pitchFamily="18" charset="2"/>
              </a:rPr>
              <a:t>}</a:t>
            </a:r>
            <a:endParaRPr kumimoji="0" lang="en-US" altLang="zh-CN" sz="1800" b="1">
              <a:solidFill>
                <a:srgbClr val="333399"/>
              </a:solidFill>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ea typeface="华文行楷" pitchFamily="2" charset="-122"/>
                <a:sym typeface="Symbol" pitchFamily="18" charset="2"/>
              </a:rPr>
              <a:t> </a:t>
            </a:r>
            <a:r>
              <a:rPr lang="en-US" altLang="zh-CN" sz="1800">
                <a:solidFill>
                  <a:srgbClr val="333399"/>
                </a:solidFill>
                <a:ea typeface="华文行楷" pitchFamily="2" charset="-122"/>
                <a:sym typeface="Symbol" pitchFamily="18" charset="2"/>
              </a:rPr>
              <a:t>0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0 </a:t>
            </a:r>
            <a:r>
              <a:rPr lang="en-US" altLang="zh-CN" sz="1800" i="0">
                <a:solidFill>
                  <a:srgbClr val="333399"/>
                </a:solidFill>
                <a:sym typeface="Symbol" pitchFamily="18" charset="2"/>
              </a:rPr>
              <a:t>}</a:t>
            </a:r>
            <a:endParaRPr lang="en-US" altLang="zh-CN" sz="1800" u="sng">
              <a:solidFill>
                <a:srgbClr val="333399"/>
              </a:solidFill>
              <a:ea typeface="华文行楷" pitchFamily="2" charset="-122"/>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sym typeface="Symbol" pitchFamily="18" charset="2"/>
              </a:rPr>
              <a:t> </a:t>
            </a:r>
            <a:r>
              <a:rPr lang="en-US" altLang="zh-CN" sz="1800">
                <a:solidFill>
                  <a:srgbClr val="333399"/>
                </a:solidFill>
                <a:sym typeface="Symbol" pitchFamily="18" charset="2"/>
              </a:rPr>
              <a:t>1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M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P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+1 </a:t>
            </a:r>
            <a:r>
              <a:rPr lang="en-US" altLang="zh-CN" sz="1800" i="0">
                <a:solidFill>
                  <a:srgbClr val="333399"/>
                </a:solidFill>
                <a:sym typeface="Symbol" pitchFamily="18" charset="2"/>
              </a:rPr>
              <a:t>}</a:t>
            </a:r>
          </a:p>
        </p:txBody>
      </p:sp>
      <p:grpSp>
        <p:nvGrpSpPr>
          <p:cNvPr id="77833" name="Group 13"/>
          <p:cNvGrpSpPr>
            <a:grpSpLocks/>
          </p:cNvGrpSpPr>
          <p:nvPr/>
        </p:nvGrpSpPr>
        <p:grpSpPr bwMode="auto">
          <a:xfrm>
            <a:off x="7524750" y="2852738"/>
            <a:ext cx="1368425" cy="3600450"/>
            <a:chOff x="4740" y="1842"/>
            <a:chExt cx="862" cy="2223"/>
          </a:xfrm>
        </p:grpSpPr>
        <p:sp>
          <p:nvSpPr>
            <p:cNvPr id="77850"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77851"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77852"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77853"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77834"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77835"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7836"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7837" name="Rectangle 21"/>
          <p:cNvSpPr>
            <a:spLocks noChangeArrowheads="1"/>
          </p:cNvSpPr>
          <p:nvPr/>
        </p:nvSpPr>
        <p:spPr bwMode="auto">
          <a:xfrm>
            <a:off x="7092950" y="4221163"/>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77838"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7839"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7840"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M</a:t>
            </a:r>
          </a:p>
        </p:txBody>
      </p:sp>
      <p:sp>
        <p:nvSpPr>
          <p:cNvPr id="77841"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77842"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7843"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0.5</a:t>
            </a:r>
          </a:p>
        </p:txBody>
      </p:sp>
      <p:sp>
        <p:nvSpPr>
          <p:cNvPr id="77844" name="Rectangle 28"/>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7845" name="Rectangle 29"/>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2</a:t>
            </a:r>
          </a:p>
        </p:txBody>
      </p:sp>
      <p:sp>
        <p:nvSpPr>
          <p:cNvPr id="77846" name="Rectangle 30"/>
          <p:cNvSpPr>
            <a:spLocks noChangeArrowheads="1"/>
          </p:cNvSpPr>
          <p:nvPr/>
        </p:nvSpPr>
        <p:spPr bwMode="auto">
          <a:xfrm>
            <a:off x="7524750" y="4256088"/>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S</a:t>
            </a:r>
          </a:p>
        </p:txBody>
      </p:sp>
      <p:sp>
        <p:nvSpPr>
          <p:cNvPr id="77847" name="Rectangle 31"/>
          <p:cNvSpPr>
            <a:spLocks noChangeArrowheads="1"/>
          </p:cNvSpPr>
          <p:nvPr/>
        </p:nvSpPr>
        <p:spPr bwMode="auto">
          <a:xfrm>
            <a:off x="7956550" y="42560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0.125</a:t>
            </a:r>
          </a:p>
        </p:txBody>
      </p:sp>
      <p:sp>
        <p:nvSpPr>
          <p:cNvPr id="77848" name="Rectangle 36"/>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28773" name="Text Box 37"/>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cSld>
  <p:clrMapOvr>
    <a:masterClrMapping/>
  </p:clrMapOvr>
  <p:transition spd="med">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5"/>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p>
        </p:txBody>
      </p:sp>
      <p:sp>
        <p:nvSpPr>
          <p:cNvPr id="78851" name="Text Box 7"/>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产生式                   依产生式归约时语义计算的代码片断</a:t>
            </a:r>
            <a:endParaRPr kumimoji="0" lang="zh-CN" altLang="en-US" sz="2000" b="1" i="0">
              <a:solidFill>
                <a:srgbClr val="333399"/>
              </a:solidFill>
              <a:cs typeface="Times New Roman" pitchFamily="18" charset="0"/>
              <a:sym typeface="Symbol" pitchFamily="18" charset="2"/>
            </a:endParaRPr>
          </a:p>
        </p:txBody>
      </p:sp>
      <p:sp>
        <p:nvSpPr>
          <p:cNvPr id="78852"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8853"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8854"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8855"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8856" name="Text Box 12"/>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sym typeface="Symbol" pitchFamily="18" charset="2"/>
              </a:rPr>
              <a:t>N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ym typeface="Symbol" pitchFamily="18" charset="2"/>
              </a:rPr>
              <a:t> </a:t>
            </a:r>
            <a:r>
              <a:rPr lang="en-US" altLang="zh-CN" sz="1800">
                <a:solidFill>
                  <a:srgbClr val="333399"/>
                </a:solidFill>
                <a:sym typeface="Symbol" pitchFamily="18" charset="2"/>
              </a:rPr>
              <a:t>M </a:t>
            </a:r>
            <a:r>
              <a:rPr lang="en-US" altLang="zh-CN" sz="1800" i="0">
                <a:solidFill>
                  <a:srgbClr val="333399"/>
                </a:solidFill>
                <a:cs typeface="Times New Roman" pitchFamily="18" charset="0"/>
                <a:sym typeface="Symbol" pitchFamily="18" charset="2"/>
              </a:rPr>
              <a:t>{ </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S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a:solidFill>
                  <a:srgbClr val="333399"/>
                </a:solidFill>
              </a:rPr>
              <a:t>rint(</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a:solidFill>
                  <a:srgbClr val="333399"/>
                </a:solidFill>
              </a:rPr>
              <a:t>) </a:t>
            </a:r>
            <a:r>
              <a:rPr lang="en-US" altLang="zh-CN" sz="1800" i="0">
                <a:solidFill>
                  <a:srgbClr val="333399"/>
                </a:solidFill>
                <a:sym typeface="Symbol" pitchFamily="18" charset="2"/>
              </a:rPr>
              <a:t>}</a:t>
            </a:r>
            <a:endParaRPr lang="en-US" altLang="zh-CN" sz="1800" i="0" baseline="-25000">
              <a:solidFill>
                <a:srgbClr val="333399"/>
              </a:solidFill>
              <a:sym typeface="Symbol" pitchFamily="18" charset="2"/>
            </a:endParaRP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 { </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B</a:t>
            </a:r>
            <a:r>
              <a:rPr lang="en-US" altLang="zh-CN" sz="1800">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a:t>
            </a:r>
            <a:r>
              <a:rPr lang="en-US" altLang="zh-CN" sz="1800" i="0">
                <a:solidFill>
                  <a:srgbClr val="333399"/>
                </a:solidFill>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P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S</a:t>
            </a:r>
            <a:r>
              <a:rPr lang="en-US" altLang="zh-CN" sz="1800" i="0" baseline="-25000">
                <a:solidFill>
                  <a:srgbClr val="333399"/>
                </a:solidFill>
                <a:sym typeface="Symbol" pitchFamily="18" charset="2"/>
              </a:rPr>
              <a:t>1 </a:t>
            </a:r>
            <a:r>
              <a:rPr lang="en-US" altLang="zh-CN" sz="1800" i="0">
                <a:solidFill>
                  <a:srgbClr val="333399"/>
                </a:solidFill>
                <a:sym typeface="Symbol" pitchFamily="18" charset="2"/>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sym typeface="Symbol" pitchFamily="18" charset="2"/>
              </a:rPr>
              <a:t>}</a:t>
            </a:r>
            <a:r>
              <a:rPr lang="en-US" altLang="zh-CN" sz="1800">
                <a:solidFill>
                  <a:srgbClr val="333399"/>
                </a:solidFill>
                <a:sym typeface="Symbol" pitchFamily="18" charset="2"/>
              </a:rPr>
              <a:t> </a:t>
            </a: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0 </a:t>
            </a:r>
            <a:r>
              <a:rPr lang="en-US" altLang="zh-CN" sz="1800" i="0">
                <a:solidFill>
                  <a:srgbClr val="333399"/>
                </a:solidFill>
                <a:sym typeface="Symbol" pitchFamily="18" charset="2"/>
              </a:rPr>
              <a:t>}</a:t>
            </a:r>
            <a:endParaRPr kumimoji="0" lang="en-US" altLang="zh-CN" sz="1800" b="1">
              <a:solidFill>
                <a:srgbClr val="333399"/>
              </a:solidFill>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ea typeface="华文行楷" pitchFamily="2" charset="-122"/>
                <a:sym typeface="Symbol" pitchFamily="18" charset="2"/>
              </a:rPr>
              <a:t> </a:t>
            </a:r>
            <a:r>
              <a:rPr lang="en-US" altLang="zh-CN" sz="1800">
                <a:solidFill>
                  <a:srgbClr val="333399"/>
                </a:solidFill>
                <a:ea typeface="华文行楷" pitchFamily="2" charset="-122"/>
                <a:sym typeface="Symbol" pitchFamily="18" charset="2"/>
              </a:rPr>
              <a:t>0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0 </a:t>
            </a:r>
            <a:r>
              <a:rPr lang="en-US" altLang="zh-CN" sz="1800" i="0">
                <a:solidFill>
                  <a:srgbClr val="333399"/>
                </a:solidFill>
                <a:sym typeface="Symbol" pitchFamily="18" charset="2"/>
              </a:rPr>
              <a:t>}</a:t>
            </a:r>
            <a:endParaRPr lang="en-US" altLang="zh-CN" sz="1800" u="sng">
              <a:solidFill>
                <a:srgbClr val="333399"/>
              </a:solidFill>
              <a:ea typeface="华文行楷" pitchFamily="2" charset="-122"/>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sym typeface="Symbol" pitchFamily="18" charset="2"/>
              </a:rPr>
              <a:t> </a:t>
            </a:r>
            <a:r>
              <a:rPr lang="en-US" altLang="zh-CN" sz="1800">
                <a:solidFill>
                  <a:srgbClr val="333399"/>
                </a:solidFill>
                <a:sym typeface="Symbol" pitchFamily="18" charset="2"/>
              </a:rPr>
              <a:t>1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M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P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+1 </a:t>
            </a:r>
            <a:r>
              <a:rPr lang="en-US" altLang="zh-CN" sz="1800" i="0">
                <a:solidFill>
                  <a:srgbClr val="333399"/>
                </a:solidFill>
                <a:sym typeface="Symbol" pitchFamily="18" charset="2"/>
              </a:rPr>
              <a:t>}</a:t>
            </a:r>
          </a:p>
        </p:txBody>
      </p:sp>
      <p:grpSp>
        <p:nvGrpSpPr>
          <p:cNvPr id="78857" name="Group 13"/>
          <p:cNvGrpSpPr>
            <a:grpSpLocks/>
          </p:cNvGrpSpPr>
          <p:nvPr/>
        </p:nvGrpSpPr>
        <p:grpSpPr bwMode="auto">
          <a:xfrm>
            <a:off x="7524750" y="2852738"/>
            <a:ext cx="1368425" cy="3600450"/>
            <a:chOff x="4740" y="1842"/>
            <a:chExt cx="862" cy="2223"/>
          </a:xfrm>
        </p:grpSpPr>
        <p:sp>
          <p:nvSpPr>
            <p:cNvPr id="78871"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78872"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78873"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78874"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78858"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78859"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8860"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8861" name="Rectangle 21"/>
          <p:cNvSpPr>
            <a:spLocks noChangeArrowheads="1"/>
          </p:cNvSpPr>
          <p:nvPr/>
        </p:nvSpPr>
        <p:spPr bwMode="auto">
          <a:xfrm>
            <a:off x="7092950" y="5013325"/>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78862"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8863"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8864"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M</a:t>
            </a:r>
          </a:p>
        </p:txBody>
      </p:sp>
      <p:sp>
        <p:nvSpPr>
          <p:cNvPr id="78865"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78866"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S</a:t>
            </a:r>
          </a:p>
        </p:txBody>
      </p:sp>
      <p:sp>
        <p:nvSpPr>
          <p:cNvPr id="78867"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0.625</a:t>
            </a:r>
          </a:p>
        </p:txBody>
      </p:sp>
      <p:sp>
        <p:nvSpPr>
          <p:cNvPr id="629792" name="Text Box 32"/>
          <p:cNvSpPr txBox="1">
            <a:spLocks noChangeArrowheads="1"/>
          </p:cNvSpPr>
          <p:nvPr/>
        </p:nvSpPr>
        <p:spPr bwMode="auto">
          <a:xfrm>
            <a:off x="5724525" y="5048250"/>
            <a:ext cx="1584325" cy="396875"/>
          </a:xfrm>
          <a:prstGeom prst="rect">
            <a:avLst/>
          </a:prstGeom>
          <a:noFill/>
          <a:ln w="9525">
            <a:noFill/>
            <a:miter lim="800000"/>
            <a:headEnd/>
            <a:tailEnd/>
          </a:ln>
        </p:spPr>
        <p:txBody>
          <a:bodyPr>
            <a:spAutoFit/>
          </a:bodyPr>
          <a:lstStyle/>
          <a:p>
            <a:pPr algn="l">
              <a:buClrTx/>
            </a:pPr>
            <a:r>
              <a:rPr kumimoji="0" lang="en-US" altLang="zh-CN" sz="2000" b="1">
                <a:solidFill>
                  <a:srgbClr val="333399"/>
                </a:solidFill>
                <a:sym typeface="Symbol" pitchFamily="18" charset="2"/>
              </a:rPr>
              <a:t>print</a:t>
            </a:r>
            <a:r>
              <a:rPr kumimoji="0" lang="en-US" altLang="zh-CN" sz="2000" b="1" i="0">
                <a:sym typeface="Symbol" pitchFamily="18" charset="2"/>
              </a:rPr>
              <a:t>  0.625</a:t>
            </a:r>
            <a:endParaRPr kumimoji="0" lang="en-US" altLang="zh-CN" sz="2000" b="1" i="0">
              <a:solidFill>
                <a:srgbClr val="333399"/>
              </a:solidFill>
              <a:cs typeface="Times New Roman" pitchFamily="18" charset="0"/>
              <a:sym typeface="Symbol" pitchFamily="18" charset="2"/>
            </a:endParaRPr>
          </a:p>
        </p:txBody>
      </p:sp>
      <p:sp>
        <p:nvSpPr>
          <p:cNvPr id="78869" name="Rectangle 33"/>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29794" name="Text Box 34"/>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29792"/>
                                        </p:tgtEl>
                                        <p:attrNameLst>
                                          <p:attrName>style.visibility</p:attrName>
                                        </p:attrNameLst>
                                      </p:cBhvr>
                                      <p:to>
                                        <p:strVal val="visible"/>
                                      </p:to>
                                    </p:set>
                                    <p:animEffect transition="in" filter="slide(fromBottom)">
                                      <p:cBhvr>
                                        <p:cTn id="7" dur="500"/>
                                        <p:tgtEl>
                                          <p:spTgt spid="629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9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5"/>
          <p:cNvSpPr txBox="1">
            <a:spLocks noChangeArrowheads="1"/>
          </p:cNvSpPr>
          <p:nvPr/>
        </p:nvSpPr>
        <p:spPr bwMode="auto">
          <a:xfrm>
            <a:off x="395288" y="974725"/>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p>
        </p:txBody>
      </p:sp>
      <p:sp>
        <p:nvSpPr>
          <p:cNvPr id="79875" name="Text Box 7"/>
          <p:cNvSpPr txBox="1">
            <a:spLocks noChangeArrowheads="1"/>
          </p:cNvSpPr>
          <p:nvPr/>
        </p:nvSpPr>
        <p:spPr bwMode="auto">
          <a:xfrm>
            <a:off x="828675" y="4005263"/>
            <a:ext cx="648017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产生式                   依产生式归约时语义计算的代码片断</a:t>
            </a:r>
            <a:endParaRPr kumimoji="0" lang="zh-CN" altLang="en-US" sz="2000" b="1" i="0">
              <a:solidFill>
                <a:srgbClr val="333399"/>
              </a:solidFill>
              <a:cs typeface="Times New Roman" pitchFamily="18" charset="0"/>
              <a:sym typeface="Symbol" pitchFamily="18" charset="2"/>
            </a:endParaRPr>
          </a:p>
        </p:txBody>
      </p:sp>
      <p:sp>
        <p:nvSpPr>
          <p:cNvPr id="79876"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9877"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9878"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9879"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9880" name="Text Box 12"/>
          <p:cNvSpPr txBox="1">
            <a:spLocks noChangeArrowheads="1"/>
          </p:cNvSpPr>
          <p:nvPr/>
        </p:nvSpPr>
        <p:spPr bwMode="auto">
          <a:xfrm>
            <a:off x="1273175" y="2062163"/>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sym typeface="Symbol" pitchFamily="18" charset="2"/>
              </a:rPr>
              <a:t>N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ym typeface="Symbol" pitchFamily="18" charset="2"/>
              </a:rPr>
              <a:t> </a:t>
            </a:r>
            <a:r>
              <a:rPr lang="en-US" altLang="zh-CN" sz="1800">
                <a:solidFill>
                  <a:srgbClr val="333399"/>
                </a:solidFill>
                <a:sym typeface="Symbol" pitchFamily="18" charset="2"/>
              </a:rPr>
              <a:t>M </a:t>
            </a:r>
            <a:r>
              <a:rPr lang="en-US" altLang="zh-CN" sz="1800" i="0">
                <a:solidFill>
                  <a:srgbClr val="333399"/>
                </a:solidFill>
                <a:cs typeface="Times New Roman" pitchFamily="18" charset="0"/>
                <a:sym typeface="Symbol" pitchFamily="18" charset="2"/>
              </a:rPr>
              <a:t>{ </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S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a:solidFill>
                  <a:srgbClr val="333399"/>
                </a:solidFill>
              </a:rPr>
              <a:t>rint(</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a:solidFill>
                  <a:srgbClr val="333399"/>
                </a:solidFill>
              </a:rPr>
              <a:t>) </a:t>
            </a:r>
            <a:r>
              <a:rPr lang="en-US" altLang="zh-CN" sz="1800" i="0">
                <a:solidFill>
                  <a:srgbClr val="333399"/>
                </a:solidFill>
                <a:sym typeface="Symbol" pitchFamily="18" charset="2"/>
              </a:rPr>
              <a:t>}</a:t>
            </a:r>
            <a:endParaRPr lang="en-US" altLang="zh-CN" sz="1800" i="0" baseline="-25000">
              <a:solidFill>
                <a:srgbClr val="333399"/>
              </a:solidFill>
              <a:sym typeface="Symbol" pitchFamily="18" charset="2"/>
            </a:endParaRP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 { </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B</a:t>
            </a:r>
            <a:r>
              <a:rPr lang="en-US" altLang="zh-CN" sz="1800">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a:t>
            </a:r>
            <a:r>
              <a:rPr lang="en-US" altLang="zh-CN" sz="1800" i="0">
                <a:solidFill>
                  <a:srgbClr val="333399"/>
                </a:solidFill>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P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S</a:t>
            </a:r>
            <a:r>
              <a:rPr lang="en-US" altLang="zh-CN" sz="1800" i="0" baseline="-25000">
                <a:solidFill>
                  <a:srgbClr val="333399"/>
                </a:solidFill>
                <a:sym typeface="Symbol" pitchFamily="18" charset="2"/>
              </a:rPr>
              <a:t>1 </a:t>
            </a:r>
            <a:r>
              <a:rPr lang="en-US" altLang="zh-CN" sz="1800" i="0">
                <a:solidFill>
                  <a:srgbClr val="333399"/>
                </a:solidFill>
                <a:sym typeface="Symbol" pitchFamily="18" charset="2"/>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sym typeface="Symbol" pitchFamily="18" charset="2"/>
              </a:rPr>
              <a:t>}</a:t>
            </a:r>
            <a:r>
              <a:rPr lang="en-US" altLang="zh-CN" sz="1800">
                <a:solidFill>
                  <a:srgbClr val="333399"/>
                </a:solidFill>
                <a:sym typeface="Symbol" pitchFamily="18" charset="2"/>
              </a:rPr>
              <a:t> </a:t>
            </a: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0 </a:t>
            </a:r>
            <a:r>
              <a:rPr lang="en-US" altLang="zh-CN" sz="1800" i="0">
                <a:solidFill>
                  <a:srgbClr val="333399"/>
                </a:solidFill>
                <a:sym typeface="Symbol" pitchFamily="18" charset="2"/>
              </a:rPr>
              <a:t>}</a:t>
            </a:r>
            <a:endParaRPr kumimoji="0" lang="en-US" altLang="zh-CN" sz="1800" b="1">
              <a:solidFill>
                <a:srgbClr val="333399"/>
              </a:solidFill>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ea typeface="华文行楷" pitchFamily="2" charset="-122"/>
                <a:sym typeface="Symbol" pitchFamily="18" charset="2"/>
              </a:rPr>
              <a:t> </a:t>
            </a:r>
            <a:r>
              <a:rPr lang="en-US" altLang="zh-CN" sz="1800">
                <a:solidFill>
                  <a:srgbClr val="333399"/>
                </a:solidFill>
                <a:ea typeface="华文行楷" pitchFamily="2" charset="-122"/>
                <a:sym typeface="Symbol" pitchFamily="18" charset="2"/>
              </a:rPr>
              <a:t>0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0 </a:t>
            </a:r>
            <a:r>
              <a:rPr lang="en-US" altLang="zh-CN" sz="1800" i="0">
                <a:solidFill>
                  <a:srgbClr val="333399"/>
                </a:solidFill>
                <a:sym typeface="Symbol" pitchFamily="18" charset="2"/>
              </a:rPr>
              <a:t>}</a:t>
            </a:r>
            <a:endParaRPr lang="en-US" altLang="zh-CN" sz="1800" u="sng">
              <a:solidFill>
                <a:srgbClr val="333399"/>
              </a:solidFill>
              <a:ea typeface="华文行楷" pitchFamily="2" charset="-122"/>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sym typeface="Symbol" pitchFamily="18" charset="2"/>
              </a:rPr>
              <a:t> </a:t>
            </a:r>
            <a:r>
              <a:rPr lang="en-US" altLang="zh-CN" sz="1800">
                <a:solidFill>
                  <a:srgbClr val="333399"/>
                </a:solidFill>
                <a:sym typeface="Symbol" pitchFamily="18" charset="2"/>
              </a:rPr>
              <a:t>1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M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P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+1 </a:t>
            </a:r>
            <a:r>
              <a:rPr lang="en-US" altLang="zh-CN" sz="1800" i="0">
                <a:solidFill>
                  <a:srgbClr val="333399"/>
                </a:solidFill>
                <a:sym typeface="Symbol" pitchFamily="18" charset="2"/>
              </a:rPr>
              <a:t>}</a:t>
            </a:r>
          </a:p>
        </p:txBody>
      </p:sp>
      <p:grpSp>
        <p:nvGrpSpPr>
          <p:cNvPr id="79881" name="Group 13"/>
          <p:cNvGrpSpPr>
            <a:grpSpLocks/>
          </p:cNvGrpSpPr>
          <p:nvPr/>
        </p:nvGrpSpPr>
        <p:grpSpPr bwMode="auto">
          <a:xfrm>
            <a:off x="7524750" y="2852738"/>
            <a:ext cx="1368425" cy="3600450"/>
            <a:chOff x="4740" y="1842"/>
            <a:chExt cx="862" cy="2223"/>
          </a:xfrm>
        </p:grpSpPr>
        <p:sp>
          <p:nvSpPr>
            <p:cNvPr id="79891"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79892"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79893"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79894"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79882"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79883"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9884"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9885" name="Rectangle 21"/>
          <p:cNvSpPr>
            <a:spLocks noChangeArrowheads="1"/>
          </p:cNvSpPr>
          <p:nvPr/>
        </p:nvSpPr>
        <p:spPr bwMode="auto">
          <a:xfrm>
            <a:off x="70929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79886"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N</a:t>
            </a:r>
          </a:p>
        </p:txBody>
      </p:sp>
      <p:sp>
        <p:nvSpPr>
          <p:cNvPr id="79887"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30812" name="Text Box 28"/>
          <p:cNvSpPr txBox="1">
            <a:spLocks noChangeArrowheads="1"/>
          </p:cNvSpPr>
          <p:nvPr/>
        </p:nvSpPr>
        <p:spPr bwMode="auto">
          <a:xfrm>
            <a:off x="6588125" y="5734050"/>
            <a:ext cx="647700" cy="396875"/>
          </a:xfrm>
          <a:prstGeom prst="rect">
            <a:avLst/>
          </a:prstGeom>
          <a:noFill/>
          <a:ln w="9525">
            <a:noFill/>
            <a:miter lim="800000"/>
            <a:headEnd/>
            <a:tailEnd/>
          </a:ln>
        </p:spPr>
        <p:txBody>
          <a:bodyPr>
            <a:spAutoFit/>
          </a:bodyPr>
          <a:lstStyle/>
          <a:p>
            <a:pPr algn="l">
              <a:buClrTx/>
            </a:pPr>
            <a:r>
              <a:rPr kumimoji="0" lang="en-US" altLang="zh-CN" sz="2000" b="1">
                <a:sym typeface="Symbol" pitchFamily="18" charset="2"/>
              </a:rPr>
              <a:t>acc</a:t>
            </a:r>
            <a:endParaRPr kumimoji="0" lang="en-US" altLang="zh-CN" sz="2000" b="1">
              <a:solidFill>
                <a:srgbClr val="333399"/>
              </a:solidFill>
              <a:cs typeface="Times New Roman" pitchFamily="18" charset="0"/>
              <a:sym typeface="Symbol" pitchFamily="18" charset="2"/>
            </a:endParaRPr>
          </a:p>
        </p:txBody>
      </p:sp>
      <p:sp>
        <p:nvSpPr>
          <p:cNvPr id="79889" name="Rectangle 29"/>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630814" name="Text Box 30"/>
          <p:cNvSpPr txBox="1">
            <a:spLocks noChangeArrowheads="1"/>
          </p:cNvSpPr>
          <p:nvPr/>
        </p:nvSpPr>
        <p:spPr bwMode="auto">
          <a:xfrm>
            <a:off x="871538" y="432593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30812"/>
                                        </p:tgtEl>
                                        <p:attrNameLst>
                                          <p:attrName>style.visibility</p:attrName>
                                        </p:attrNameLst>
                                      </p:cBhvr>
                                      <p:to>
                                        <p:strVal val="visible"/>
                                      </p:to>
                                    </p:set>
                                    <p:animEffect transition="in" filter="slide(fromBottom)">
                                      <p:cBhvr>
                                        <p:cTn id="7" dur="500"/>
                                        <p:tgtEl>
                                          <p:spTgt spid="630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81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12"/>
          <p:cNvSpPr txBox="1">
            <a:spLocks noChangeArrowheads="1"/>
          </p:cNvSpPr>
          <p:nvPr/>
        </p:nvSpPr>
        <p:spPr bwMode="auto">
          <a:xfrm>
            <a:off x="685800" y="1098550"/>
            <a:ext cx="8223250" cy="2406650"/>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t>用综合属性代替继承属性</a:t>
            </a:r>
          </a:p>
          <a:p>
            <a:pPr lvl="1" algn="l">
              <a:buClrTx/>
              <a:buFont typeface="Symbol" pitchFamily="18" charset="2"/>
              <a:buNone/>
            </a:pPr>
            <a:endParaRPr lang="zh-CN" altLang="en-US" sz="1000" b="1" i="0">
              <a:latin typeface="Times New Roman" pitchFamily="18" charset="0"/>
            </a:endParaRPr>
          </a:p>
          <a:p>
            <a:pPr lvl="2" algn="l">
              <a:buClrTx/>
              <a:buFontTx/>
              <a:buChar char="•"/>
            </a:pPr>
            <a:r>
              <a:rPr lang="zh-CN" altLang="en-US" b="1" i="0"/>
              <a:t> </a:t>
            </a:r>
            <a:r>
              <a:rPr lang="zh-CN" altLang="en-US" b="1" i="0">
                <a:solidFill>
                  <a:srgbClr val="333399"/>
                </a:solidFill>
              </a:rPr>
              <a:t> </a:t>
            </a:r>
            <a:r>
              <a:rPr lang="zh-CN" altLang="en-US" b="1" i="0">
                <a:solidFill>
                  <a:srgbClr val="333399"/>
                </a:solidFill>
                <a:latin typeface="Times New Roman" pitchFamily="18" charset="0"/>
              </a:rPr>
              <a:t>有时，改变基础文法可能避免继承属性</a:t>
            </a:r>
            <a:r>
              <a:rPr lang="en-US" altLang="zh-CN" b="1" i="0">
                <a:solidFill>
                  <a:srgbClr val="333399"/>
                </a:solidFill>
                <a:latin typeface="Times New Roman" pitchFamily="18" charset="0"/>
              </a:rPr>
              <a:t>. </a:t>
            </a:r>
            <a:r>
              <a:rPr lang="zh-CN" altLang="en-US" b="1" i="0">
                <a:solidFill>
                  <a:srgbClr val="333399"/>
                </a:solidFill>
                <a:latin typeface="Times New Roman" pitchFamily="18" charset="0"/>
              </a:rPr>
              <a:t>如下列文</a:t>
            </a:r>
          </a:p>
          <a:p>
            <a:pPr lvl="2" algn="l">
              <a:buClrTx/>
              <a:buFontTx/>
              <a:buNone/>
            </a:pPr>
            <a:r>
              <a:rPr lang="zh-CN" altLang="en-US" b="1" i="0">
                <a:solidFill>
                  <a:srgbClr val="333399"/>
                </a:solidFill>
                <a:latin typeface="Times New Roman" pitchFamily="18" charset="0"/>
              </a:rPr>
              <a:t>    法可能用来描述 </a:t>
            </a:r>
            <a:r>
              <a:rPr lang="en-US" altLang="zh-CN" i="0">
                <a:solidFill>
                  <a:srgbClr val="333399"/>
                </a:solidFill>
              </a:rPr>
              <a:t>Pascal</a:t>
            </a:r>
            <a:r>
              <a:rPr lang="en-US" altLang="zh-CN" b="1" i="0">
                <a:solidFill>
                  <a:srgbClr val="333399"/>
                </a:solidFill>
                <a:latin typeface="Times New Roman" pitchFamily="18" charset="0"/>
              </a:rPr>
              <a:t> </a:t>
            </a:r>
            <a:r>
              <a:rPr lang="zh-CN" altLang="en-US" b="1" i="0">
                <a:solidFill>
                  <a:srgbClr val="333399"/>
                </a:solidFill>
                <a:latin typeface="Times New Roman" pitchFamily="18" charset="0"/>
              </a:rPr>
              <a:t>式的说明语句</a:t>
            </a:r>
          </a:p>
          <a:p>
            <a:pPr lvl="2" algn="l">
              <a:buClrTx/>
              <a:buFontTx/>
              <a:buNone/>
            </a:pPr>
            <a:endParaRPr lang="en-US" altLang="zh-CN" b="1" i="0">
              <a:solidFill>
                <a:srgbClr val="333399"/>
              </a:solidFill>
            </a:endParaRPr>
          </a:p>
        </p:txBody>
      </p:sp>
      <p:sp>
        <p:nvSpPr>
          <p:cNvPr id="80899"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0900"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0901"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0902"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0903" name="Text Box 17"/>
          <p:cNvSpPr txBox="1">
            <a:spLocks noChangeArrowheads="1"/>
          </p:cNvSpPr>
          <p:nvPr/>
        </p:nvSpPr>
        <p:spPr bwMode="auto">
          <a:xfrm>
            <a:off x="2667000" y="3124200"/>
            <a:ext cx="3200400" cy="1616075"/>
          </a:xfrm>
          <a:prstGeom prst="rect">
            <a:avLst/>
          </a:prstGeom>
          <a:noFill/>
          <a:ln w="9525">
            <a:noFill/>
            <a:miter lim="800000"/>
            <a:headEnd/>
            <a:tailEnd/>
          </a:ln>
        </p:spPr>
        <p:txBody>
          <a:bodyPr>
            <a:spAutoFit/>
          </a:bodyPr>
          <a:lstStyle/>
          <a:p>
            <a:pPr algn="l">
              <a:buClrTx/>
            </a:pPr>
            <a:r>
              <a:rPr lang="en-US" altLang="zh-CN" sz="2000" dirty="0">
                <a:solidFill>
                  <a:srgbClr val="333399"/>
                </a:solidFill>
                <a:cs typeface="Times New Roman" pitchFamily="18" charset="0"/>
                <a:sym typeface="Symbol" pitchFamily="18" charset="2"/>
              </a:rPr>
              <a:t>D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L</a:t>
            </a:r>
            <a:r>
              <a:rPr lang="zh-CN" altLang="en-US"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T</a:t>
            </a:r>
            <a:endParaRPr kumimoji="0" lang="en-US" altLang="zh-CN" sz="2000" i="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T </a:t>
            </a:r>
            <a:r>
              <a:rPr lang="en-US" altLang="zh-CN" sz="2000" i="0" dirty="0">
                <a:solidFill>
                  <a:srgbClr val="333399"/>
                </a:solidFill>
                <a:ea typeface="华文行楷" pitchFamily="2" charset="-122"/>
                <a:cs typeface="Times New Roman" pitchFamily="18" charset="0"/>
                <a:sym typeface="Symbol" pitchFamily="18" charset="2"/>
              </a:rPr>
              <a:t></a:t>
            </a:r>
            <a:r>
              <a:rPr lang="en-US" altLang="zh-CN" sz="2000" dirty="0">
                <a:solidFill>
                  <a:srgbClr val="333399"/>
                </a:solidFill>
                <a:ea typeface="华文行楷" pitchFamily="2" charset="-122"/>
                <a:cs typeface="Times New Roman" pitchFamily="18" charset="0"/>
                <a:sym typeface="Symbol" pitchFamily="18" charset="2"/>
              </a:rPr>
              <a:t> </a:t>
            </a:r>
            <a:r>
              <a:rPr lang="en-US" altLang="zh-CN" sz="2000" u="sng" dirty="0" err="1">
                <a:solidFill>
                  <a:srgbClr val="333399"/>
                </a:solidFill>
                <a:ea typeface="华文行楷" pitchFamily="2" charset="-122"/>
                <a:cs typeface="Times New Roman" pitchFamily="18" charset="0"/>
                <a:sym typeface="Symbol" pitchFamily="18" charset="2"/>
              </a:rPr>
              <a:t>int</a:t>
            </a:r>
            <a:endParaRPr lang="en-US" altLang="zh-CN" sz="2000" u="sng" dirty="0">
              <a:solidFill>
                <a:srgbClr val="333399"/>
              </a:solidFill>
              <a:ea typeface="华文行楷" pitchFamily="2" charset="-122"/>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u="sng" dirty="0">
                <a:solidFill>
                  <a:srgbClr val="333399"/>
                </a:solidFill>
                <a:cs typeface="Times New Roman" pitchFamily="18" charset="0"/>
                <a:sym typeface="Symbol" pitchFamily="18" charset="2"/>
              </a:rPr>
              <a:t>real</a:t>
            </a:r>
            <a:endParaRPr lang="en-US" altLang="zh-CN" sz="2000" u="sng" dirty="0">
              <a:solidFill>
                <a:srgbClr val="333399"/>
              </a:solidFill>
              <a:ea typeface="华文行楷" pitchFamily="2" charset="-122"/>
              <a:sym typeface="Symbol" pitchFamily="18" charset="2"/>
            </a:endParaRPr>
          </a:p>
          <a:p>
            <a:pPr algn="l">
              <a:buClrTx/>
            </a:pPr>
            <a:r>
              <a:rPr lang="en-US" altLang="zh-CN" sz="2000" dirty="0">
                <a:solidFill>
                  <a:srgbClr val="333399"/>
                </a:solidFill>
                <a:cs typeface="Times New Roman" pitchFamily="18" charset="0"/>
                <a:sym typeface="Symbol" pitchFamily="18" charset="2"/>
              </a:rPr>
              <a:t>L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 L</a:t>
            </a:r>
            <a:r>
              <a:rPr lang="en-US" altLang="zh-CN" sz="2000" b="1"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v</a:t>
            </a:r>
          </a:p>
          <a:p>
            <a:pPr algn="l">
              <a:buClrTx/>
            </a:pPr>
            <a:r>
              <a:rPr lang="en-US" altLang="zh-CN" sz="2000" dirty="0">
                <a:solidFill>
                  <a:srgbClr val="333399"/>
                </a:solidFill>
                <a:cs typeface="Times New Roman" pitchFamily="18" charset="0"/>
                <a:sym typeface="Symbol" pitchFamily="18" charset="2"/>
              </a:rPr>
              <a:t>L </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v</a:t>
            </a:r>
          </a:p>
        </p:txBody>
      </p:sp>
      <p:sp>
        <p:nvSpPr>
          <p:cNvPr id="80904" name="Text Box 19"/>
          <p:cNvSpPr txBox="1">
            <a:spLocks noChangeArrowheads="1"/>
          </p:cNvSpPr>
          <p:nvPr/>
        </p:nvSpPr>
        <p:spPr bwMode="auto">
          <a:xfrm>
            <a:off x="1828800" y="4800600"/>
            <a:ext cx="7010400" cy="1552575"/>
          </a:xfrm>
          <a:prstGeom prst="rect">
            <a:avLst/>
          </a:prstGeom>
          <a:noFill/>
          <a:ln w="9525">
            <a:noFill/>
            <a:miter lim="800000"/>
            <a:headEnd/>
            <a:tailEnd/>
          </a:ln>
        </p:spPr>
        <p:txBody>
          <a:bodyPr>
            <a:spAutoFit/>
          </a:bodyPr>
          <a:lstStyle/>
          <a:p>
            <a:pPr algn="l" eaLnBrk="0" hangingPunct="0">
              <a:buClrTx/>
              <a:buFontTx/>
              <a:buNone/>
            </a:pPr>
            <a:r>
              <a:rPr lang="zh-CN" altLang="en-US" b="1" i="0">
                <a:solidFill>
                  <a:srgbClr val="333399"/>
                </a:solidFill>
              </a:rPr>
              <a:t>因变量标识符由 </a:t>
            </a:r>
            <a:r>
              <a:rPr lang="en-US" altLang="zh-CN">
                <a:solidFill>
                  <a:srgbClr val="333399"/>
                </a:solidFill>
              </a:rPr>
              <a:t>L </a:t>
            </a:r>
            <a:r>
              <a:rPr lang="zh-CN" altLang="en-US" b="1" i="0">
                <a:solidFill>
                  <a:srgbClr val="333399"/>
                </a:solidFill>
              </a:rPr>
              <a:t>产生而类型不在 </a:t>
            </a:r>
            <a:r>
              <a:rPr lang="en-US" altLang="zh-CN">
                <a:solidFill>
                  <a:srgbClr val="333399"/>
                </a:solidFill>
              </a:rPr>
              <a:t>L </a:t>
            </a:r>
            <a:r>
              <a:rPr lang="zh-CN" altLang="en-US" b="1" i="0">
                <a:solidFill>
                  <a:srgbClr val="333399"/>
                </a:solidFill>
              </a:rPr>
              <a:t>的子树中，所以不能仅仅使用综合属性就把 </a:t>
            </a:r>
            <a:r>
              <a:rPr lang="en-US" altLang="zh-CN" sz="2000">
                <a:solidFill>
                  <a:srgbClr val="333399"/>
                </a:solidFill>
              </a:rPr>
              <a:t>type </a:t>
            </a:r>
            <a:r>
              <a:rPr lang="zh-CN" altLang="en-US" b="1" i="0">
                <a:solidFill>
                  <a:srgbClr val="333399"/>
                </a:solidFill>
              </a:rPr>
              <a:t>与标识符联系起来</a:t>
            </a:r>
            <a:r>
              <a:rPr lang="en-US" altLang="zh-CN" b="1" i="0">
                <a:solidFill>
                  <a:srgbClr val="333399"/>
                </a:solidFill>
              </a:rPr>
              <a:t>.</a:t>
            </a:r>
            <a:r>
              <a:rPr lang="zh-CN" altLang="en-US" b="1" i="0">
                <a:solidFill>
                  <a:srgbClr val="333399"/>
                </a:solidFill>
              </a:rPr>
              <a:t>从第一个产生式来看，似乎 </a:t>
            </a:r>
            <a:r>
              <a:rPr lang="en-US" altLang="zh-CN">
                <a:solidFill>
                  <a:srgbClr val="333399"/>
                </a:solidFill>
              </a:rPr>
              <a:t>L </a:t>
            </a:r>
            <a:r>
              <a:rPr lang="zh-CN" altLang="en-US" b="1" i="0">
                <a:solidFill>
                  <a:srgbClr val="333399"/>
                </a:solidFill>
              </a:rPr>
              <a:t>可以从它的右边 </a:t>
            </a:r>
            <a:r>
              <a:rPr lang="en-US" altLang="zh-CN">
                <a:solidFill>
                  <a:srgbClr val="333399"/>
                </a:solidFill>
              </a:rPr>
              <a:t>T </a:t>
            </a:r>
            <a:r>
              <a:rPr lang="zh-CN" altLang="en-US" b="1" i="0">
                <a:solidFill>
                  <a:srgbClr val="333399"/>
                </a:solidFill>
              </a:rPr>
              <a:t>中继承 </a:t>
            </a:r>
            <a:r>
              <a:rPr lang="en-US" altLang="zh-CN" sz="2000">
                <a:solidFill>
                  <a:srgbClr val="333399"/>
                </a:solidFill>
              </a:rPr>
              <a:t>type</a:t>
            </a:r>
            <a:r>
              <a:rPr lang="zh-CN" altLang="en-US" b="1" i="0">
                <a:solidFill>
                  <a:srgbClr val="333399"/>
                </a:solidFill>
              </a:rPr>
              <a:t>，但所得到的属性文法就不是 </a:t>
            </a:r>
            <a:r>
              <a:rPr lang="en-US" altLang="zh-CN" i="0">
                <a:solidFill>
                  <a:srgbClr val="333399"/>
                </a:solidFill>
              </a:rPr>
              <a:t>L-</a:t>
            </a:r>
            <a:r>
              <a:rPr lang="zh-CN" altLang="en-US" b="1" i="0">
                <a:solidFill>
                  <a:srgbClr val="333399"/>
                </a:solidFill>
              </a:rPr>
              <a:t>属性的</a:t>
            </a:r>
          </a:p>
        </p:txBody>
      </p:sp>
      <p:sp>
        <p:nvSpPr>
          <p:cNvPr id="80905" name="Rectangle 20"/>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Tree>
  </p:cSld>
  <p:clrMapOvr>
    <a:masterClrMapping/>
  </p:clrMapOvr>
  <p:transition spd="med">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71"/>
          <p:cNvSpPr txBox="1">
            <a:spLocks noChangeArrowheads="1"/>
          </p:cNvSpPr>
          <p:nvPr/>
        </p:nvSpPr>
        <p:spPr bwMode="auto">
          <a:xfrm>
            <a:off x="685800" y="1219200"/>
            <a:ext cx="8223250" cy="1676400"/>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t>用综合属性代替继承属性</a:t>
            </a:r>
          </a:p>
          <a:p>
            <a:pPr lvl="1" algn="l">
              <a:buClrTx/>
              <a:buFont typeface="Symbol" pitchFamily="18" charset="2"/>
              <a:buNone/>
            </a:pPr>
            <a:endParaRPr lang="zh-CN" altLang="en-US" sz="1000" b="1" i="0">
              <a:latin typeface="Times New Roman" pitchFamily="18" charset="0"/>
            </a:endParaRPr>
          </a:p>
          <a:p>
            <a:pPr lvl="2" algn="l">
              <a:buClrTx/>
              <a:buFontTx/>
              <a:buChar char="•"/>
            </a:pPr>
            <a:r>
              <a:rPr lang="zh-CN" altLang="en-US" b="1" i="0"/>
              <a:t> </a:t>
            </a:r>
            <a:r>
              <a:rPr lang="zh-CN" altLang="en-US" b="1" i="0">
                <a:solidFill>
                  <a:srgbClr val="333399"/>
                </a:solidFill>
              </a:rPr>
              <a:t> </a:t>
            </a:r>
            <a:r>
              <a:rPr lang="zh-CN" altLang="en-US" b="1" i="0">
                <a:solidFill>
                  <a:srgbClr val="333399"/>
                </a:solidFill>
                <a:latin typeface="Times New Roman" pitchFamily="18" charset="0"/>
              </a:rPr>
              <a:t>若将上例中的基础文法变为</a:t>
            </a:r>
            <a:endParaRPr lang="zh-CN" altLang="en-US" b="1" i="0">
              <a:solidFill>
                <a:srgbClr val="333399"/>
              </a:solidFill>
            </a:endParaRPr>
          </a:p>
        </p:txBody>
      </p:sp>
      <p:sp>
        <p:nvSpPr>
          <p:cNvPr id="81923" name="AutoShape 7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24" name="AutoShape 7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25" name="AutoShape 7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26" name="AutoShape 7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27" name="Text Box 76"/>
          <p:cNvSpPr txBox="1">
            <a:spLocks noChangeArrowheads="1"/>
          </p:cNvSpPr>
          <p:nvPr/>
        </p:nvSpPr>
        <p:spPr bwMode="auto">
          <a:xfrm>
            <a:off x="4284662" y="3096922"/>
            <a:ext cx="1905000" cy="1616075"/>
          </a:xfrm>
          <a:prstGeom prst="rect">
            <a:avLst/>
          </a:prstGeom>
          <a:noFill/>
          <a:ln w="9525">
            <a:noFill/>
            <a:miter lim="800000"/>
            <a:headEnd/>
            <a:tailEnd/>
          </a:ln>
        </p:spPr>
        <p:txBody>
          <a:bodyPr>
            <a:spAutoFit/>
          </a:bodyPr>
          <a:lstStyle/>
          <a:p>
            <a:pPr algn="l">
              <a:buClrTx/>
            </a:pPr>
            <a:r>
              <a:rPr lang="en-US" altLang="zh-CN" sz="2000" dirty="0">
                <a:solidFill>
                  <a:srgbClr val="333399"/>
                </a:solidFill>
                <a:cs typeface="Times New Roman" pitchFamily="18" charset="0"/>
                <a:sym typeface="Symbol" pitchFamily="18" charset="2"/>
              </a:rPr>
              <a:t>D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v L</a:t>
            </a:r>
          </a:p>
          <a:p>
            <a:pPr algn="l">
              <a:buClrTx/>
            </a:pPr>
            <a:r>
              <a:rPr lang="en-US" altLang="zh-CN" sz="2000" dirty="0">
                <a:solidFill>
                  <a:srgbClr val="333399"/>
                </a:solidFill>
                <a:cs typeface="Times New Roman" pitchFamily="18" charset="0"/>
                <a:sym typeface="Symbol" pitchFamily="18" charset="2"/>
              </a:rPr>
              <a:t>L </a:t>
            </a:r>
            <a:r>
              <a:rPr lang="en-US" altLang="zh-CN" sz="2000" i="0" dirty="0">
                <a:solidFill>
                  <a:srgbClr val="333399"/>
                </a:solidFill>
                <a:ea typeface="华文行楷" pitchFamily="2" charset="-122"/>
                <a:cs typeface="Times New Roman" pitchFamily="18" charset="0"/>
                <a:sym typeface="Symbol" pitchFamily="18" charset="2"/>
              </a:rPr>
              <a:t></a:t>
            </a:r>
            <a:r>
              <a:rPr lang="en-US" altLang="zh-CN" sz="2000" dirty="0">
                <a:solidFill>
                  <a:srgbClr val="333399"/>
                </a:solidFill>
                <a:ea typeface="华文行楷" pitchFamily="2" charset="-122"/>
                <a:cs typeface="Times New Roman" pitchFamily="18" charset="0"/>
                <a:sym typeface="Symbol" pitchFamily="18" charset="2"/>
              </a:rPr>
              <a:t>  </a:t>
            </a:r>
            <a:r>
              <a:rPr lang="en-US" altLang="zh-CN" sz="2000" b="1"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v L</a:t>
            </a:r>
          </a:p>
          <a:p>
            <a:pPr algn="l">
              <a:buClrTx/>
            </a:pPr>
            <a:r>
              <a:rPr lang="en-US" altLang="zh-CN" sz="2000" dirty="0">
                <a:solidFill>
                  <a:srgbClr val="333399"/>
                </a:solidFill>
                <a:cs typeface="Times New Roman" pitchFamily="18" charset="0"/>
                <a:sym typeface="Symbol" pitchFamily="18" charset="2"/>
              </a:rPr>
              <a:t>L </a:t>
            </a:r>
            <a:r>
              <a:rPr lang="en-US" altLang="zh-CN" sz="2000" i="0" dirty="0">
                <a:solidFill>
                  <a:srgbClr val="333399"/>
                </a:solidFill>
                <a:cs typeface="Times New Roman" pitchFamily="18" charset="0"/>
                <a:sym typeface="Symbol" pitchFamily="18" charset="2"/>
              </a:rPr>
              <a:t> </a:t>
            </a:r>
            <a:r>
              <a:rPr lang="en-US" altLang="zh-CN" sz="2000" b="1"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T</a:t>
            </a:r>
            <a:endParaRPr lang="en-US" altLang="zh-CN" sz="2000" b="1" i="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T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 </a:t>
            </a:r>
            <a:r>
              <a:rPr lang="en-US" altLang="zh-CN" sz="2000" u="sng" dirty="0" err="1">
                <a:solidFill>
                  <a:srgbClr val="333399"/>
                </a:solidFill>
                <a:ea typeface="华文行楷" pitchFamily="2" charset="-122"/>
                <a:sym typeface="Symbol" pitchFamily="18" charset="2"/>
              </a:rPr>
              <a:t>int</a:t>
            </a:r>
            <a:endParaRPr lang="en-US" altLang="zh-CN" sz="2000" u="sng" dirty="0">
              <a:solidFill>
                <a:srgbClr val="333399"/>
              </a:solidFill>
              <a:ea typeface="华文行楷" pitchFamily="2" charset="-122"/>
              <a:sym typeface="Symbol" pitchFamily="18" charset="2"/>
            </a:endParaRPr>
          </a:p>
          <a:p>
            <a:pPr algn="l">
              <a:buClrTx/>
            </a:pPr>
            <a:r>
              <a:rPr lang="en-US" altLang="zh-CN" sz="2000" dirty="0">
                <a:solidFill>
                  <a:srgbClr val="333399"/>
                </a:solidFill>
                <a:cs typeface="Times New Roman" pitchFamily="18" charset="0"/>
                <a:sym typeface="Symbol" pitchFamily="18" charset="2"/>
              </a:rPr>
              <a:t>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u="sng" dirty="0">
                <a:solidFill>
                  <a:srgbClr val="333399"/>
                </a:solidFill>
                <a:cs typeface="Times New Roman" pitchFamily="18" charset="0"/>
                <a:sym typeface="Symbol" pitchFamily="18" charset="2"/>
              </a:rPr>
              <a:t>real</a:t>
            </a:r>
            <a:endParaRPr lang="en-US" altLang="zh-CN" sz="2000" u="sng" dirty="0">
              <a:solidFill>
                <a:srgbClr val="333399"/>
              </a:solidFill>
              <a:ea typeface="华文行楷" pitchFamily="2" charset="-122"/>
              <a:sym typeface="Symbol" pitchFamily="18" charset="2"/>
            </a:endParaRPr>
          </a:p>
        </p:txBody>
      </p:sp>
      <p:sp>
        <p:nvSpPr>
          <p:cNvPr id="81928" name="Text Box 78"/>
          <p:cNvSpPr txBox="1">
            <a:spLocks noChangeArrowheads="1"/>
          </p:cNvSpPr>
          <p:nvPr/>
        </p:nvSpPr>
        <p:spPr bwMode="auto">
          <a:xfrm>
            <a:off x="1828800" y="4800600"/>
            <a:ext cx="7010400" cy="1187450"/>
          </a:xfrm>
          <a:prstGeom prst="rect">
            <a:avLst/>
          </a:prstGeom>
          <a:noFill/>
          <a:ln w="9525">
            <a:noFill/>
            <a:miter lim="800000"/>
            <a:headEnd/>
            <a:tailEnd/>
          </a:ln>
        </p:spPr>
        <p:txBody>
          <a:bodyPr>
            <a:spAutoFit/>
          </a:bodyPr>
          <a:lstStyle/>
          <a:p>
            <a:pPr algn="l" eaLnBrk="0" hangingPunct="0">
              <a:buClrTx/>
              <a:buFontTx/>
              <a:buNone/>
            </a:pPr>
            <a:r>
              <a:rPr lang="zh-CN" altLang="en-US" b="1" i="0">
                <a:solidFill>
                  <a:srgbClr val="333399"/>
                </a:solidFill>
              </a:rPr>
              <a:t>这样，类型可以通过综合属性 </a:t>
            </a:r>
            <a:r>
              <a:rPr lang="en-US" altLang="zh-CN">
                <a:solidFill>
                  <a:srgbClr val="333399"/>
                </a:solidFill>
              </a:rPr>
              <a:t>L.type </a:t>
            </a:r>
            <a:r>
              <a:rPr lang="zh-CN" altLang="en-US" b="1" i="0">
                <a:solidFill>
                  <a:srgbClr val="333399"/>
                </a:solidFill>
              </a:rPr>
              <a:t>进行传递，当通过 </a:t>
            </a:r>
            <a:r>
              <a:rPr lang="en-US" altLang="zh-CN">
                <a:solidFill>
                  <a:srgbClr val="333399"/>
                </a:solidFill>
              </a:rPr>
              <a:t>L </a:t>
            </a:r>
            <a:r>
              <a:rPr lang="zh-CN" altLang="en-US" b="1" i="0">
                <a:solidFill>
                  <a:srgbClr val="333399"/>
                </a:solidFill>
              </a:rPr>
              <a:t>产生每个变量标识符时，它的类型就可以填入到符号表中</a:t>
            </a:r>
          </a:p>
        </p:txBody>
      </p:sp>
      <p:sp>
        <p:nvSpPr>
          <p:cNvPr id="81929" name="Rectangle 79"/>
          <p:cNvSpPr>
            <a:spLocks noChangeArrowheads="1"/>
          </p:cNvSpPr>
          <p:nvPr/>
        </p:nvSpPr>
        <p:spPr bwMode="auto">
          <a:xfrm>
            <a:off x="1333500" y="188913"/>
            <a:ext cx="5902325" cy="641350"/>
          </a:xfrm>
          <a:prstGeom prst="rect">
            <a:avLst/>
          </a:prstGeom>
          <a:noFill/>
          <a:ln w="9525" algn="ctr">
            <a:noFill/>
            <a:miter lim="800000"/>
            <a:headEnd/>
            <a:tailEnd/>
          </a:ln>
        </p:spPr>
        <p:txBody>
          <a:bodyPr>
            <a:spAutoFit/>
          </a:bodyPr>
          <a:lstStyle/>
          <a:p>
            <a:pPr algn="l">
              <a:lnSpc>
                <a:spcPct val="90000"/>
              </a:lnSpc>
              <a:buClrTx/>
              <a:buFontTx/>
              <a:buNone/>
            </a:pPr>
            <a:r>
              <a:rPr lang="zh-CN" altLang="en-US" sz="4000" b="1" i="0">
                <a:ea typeface="华文行楷" pitchFamily="2" charset="-122"/>
              </a:rPr>
              <a:t>基于翻译模式的语义计算</a:t>
            </a:r>
          </a:p>
        </p:txBody>
      </p:sp>
      <p:sp>
        <p:nvSpPr>
          <p:cNvPr id="10" name="Text Box 17">
            <a:extLst>
              <a:ext uri="{FF2B5EF4-FFF2-40B4-BE49-F238E27FC236}">
                <a16:creationId xmlns:a16="http://schemas.microsoft.com/office/drawing/2014/main" id="{8D64C790-BE82-FC46-A563-916C69F4B555}"/>
              </a:ext>
            </a:extLst>
          </p:cNvPr>
          <p:cNvSpPr txBox="1">
            <a:spLocks noChangeArrowheads="1"/>
          </p:cNvSpPr>
          <p:nvPr/>
        </p:nvSpPr>
        <p:spPr bwMode="auto">
          <a:xfrm>
            <a:off x="1403648" y="3124200"/>
            <a:ext cx="2304256" cy="1616075"/>
          </a:xfrm>
          <a:prstGeom prst="rect">
            <a:avLst/>
          </a:prstGeom>
          <a:noFill/>
          <a:ln w="9525">
            <a:noFill/>
            <a:miter lim="800000"/>
            <a:headEnd/>
            <a:tailEnd/>
          </a:ln>
        </p:spPr>
        <p:txBody>
          <a:bodyPr wrap="square">
            <a:spAutoFit/>
          </a:bodyPr>
          <a:lstStyle/>
          <a:p>
            <a:pPr algn="l">
              <a:buClrTx/>
            </a:pPr>
            <a:r>
              <a:rPr lang="en-US" altLang="zh-CN" sz="2000" dirty="0">
                <a:solidFill>
                  <a:srgbClr val="333399"/>
                </a:solidFill>
                <a:cs typeface="Times New Roman" pitchFamily="18" charset="0"/>
                <a:sym typeface="Symbol" pitchFamily="18" charset="2"/>
              </a:rPr>
              <a:t>D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L</a:t>
            </a:r>
            <a:r>
              <a:rPr lang="zh-CN" altLang="en-US"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T</a:t>
            </a:r>
            <a:endParaRPr kumimoji="0" lang="en-US" altLang="zh-CN" sz="2000" i="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T </a:t>
            </a:r>
            <a:r>
              <a:rPr lang="en-US" altLang="zh-CN" sz="2000" i="0" dirty="0">
                <a:solidFill>
                  <a:srgbClr val="333399"/>
                </a:solidFill>
                <a:ea typeface="华文行楷" pitchFamily="2" charset="-122"/>
                <a:cs typeface="Times New Roman" pitchFamily="18" charset="0"/>
                <a:sym typeface="Symbol" pitchFamily="18" charset="2"/>
              </a:rPr>
              <a:t></a:t>
            </a:r>
            <a:r>
              <a:rPr lang="en-US" altLang="zh-CN" sz="2000" dirty="0">
                <a:solidFill>
                  <a:srgbClr val="333399"/>
                </a:solidFill>
                <a:ea typeface="华文行楷" pitchFamily="2" charset="-122"/>
                <a:cs typeface="Times New Roman" pitchFamily="18" charset="0"/>
                <a:sym typeface="Symbol" pitchFamily="18" charset="2"/>
              </a:rPr>
              <a:t> </a:t>
            </a:r>
            <a:r>
              <a:rPr lang="en-US" altLang="zh-CN" sz="2000" u="sng" dirty="0" err="1">
                <a:solidFill>
                  <a:srgbClr val="333399"/>
                </a:solidFill>
                <a:ea typeface="华文行楷" pitchFamily="2" charset="-122"/>
                <a:cs typeface="Times New Roman" pitchFamily="18" charset="0"/>
                <a:sym typeface="Symbol" pitchFamily="18" charset="2"/>
              </a:rPr>
              <a:t>int</a:t>
            </a:r>
            <a:endParaRPr lang="en-US" altLang="zh-CN" sz="2000" u="sng" dirty="0">
              <a:solidFill>
                <a:srgbClr val="333399"/>
              </a:solidFill>
              <a:ea typeface="华文行楷" pitchFamily="2" charset="-122"/>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u="sng" dirty="0">
                <a:solidFill>
                  <a:srgbClr val="333399"/>
                </a:solidFill>
                <a:cs typeface="Times New Roman" pitchFamily="18" charset="0"/>
                <a:sym typeface="Symbol" pitchFamily="18" charset="2"/>
              </a:rPr>
              <a:t>real</a:t>
            </a:r>
            <a:endParaRPr lang="en-US" altLang="zh-CN" sz="2000" u="sng" dirty="0">
              <a:solidFill>
                <a:srgbClr val="333399"/>
              </a:solidFill>
              <a:ea typeface="华文行楷" pitchFamily="2" charset="-122"/>
              <a:sym typeface="Symbol" pitchFamily="18" charset="2"/>
            </a:endParaRPr>
          </a:p>
          <a:p>
            <a:pPr algn="l">
              <a:buClrTx/>
            </a:pPr>
            <a:r>
              <a:rPr lang="en-US" altLang="zh-CN" sz="2000" dirty="0">
                <a:solidFill>
                  <a:srgbClr val="333399"/>
                </a:solidFill>
                <a:cs typeface="Times New Roman" pitchFamily="18" charset="0"/>
                <a:sym typeface="Symbol" pitchFamily="18" charset="2"/>
              </a:rPr>
              <a:t>L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 L</a:t>
            </a:r>
            <a:r>
              <a:rPr lang="en-US" altLang="zh-CN" sz="2000" b="1"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v</a:t>
            </a:r>
          </a:p>
          <a:p>
            <a:pPr algn="l">
              <a:buClrTx/>
            </a:pPr>
            <a:r>
              <a:rPr lang="en-US" altLang="zh-CN" sz="2000" dirty="0">
                <a:solidFill>
                  <a:srgbClr val="333399"/>
                </a:solidFill>
                <a:cs typeface="Times New Roman" pitchFamily="18" charset="0"/>
                <a:sym typeface="Symbol" pitchFamily="18" charset="2"/>
              </a:rPr>
              <a:t>L </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v</a:t>
            </a: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4" name="Rectangle 4"/>
          <p:cNvSpPr>
            <a:spLocks noChangeArrowheads="1"/>
          </p:cNvSpPr>
          <p:nvPr/>
        </p:nvSpPr>
        <p:spPr bwMode="auto">
          <a:xfrm>
            <a:off x="899592" y="1397510"/>
            <a:ext cx="7966596" cy="2308324"/>
          </a:xfrm>
          <a:prstGeom prst="rect">
            <a:avLst/>
          </a:prstGeom>
          <a:noFill/>
          <a:ln w="9525">
            <a:noFill/>
            <a:miter lim="800000"/>
            <a:headEnd/>
            <a:tailEnd/>
          </a:ln>
        </p:spPr>
        <p:txBody>
          <a:bodyPr wrap="square">
            <a:spAutoFit/>
          </a:bodyPr>
          <a:lstStyle/>
          <a:p>
            <a:pPr algn="l">
              <a:buClrTx/>
              <a:buFont typeface="Symbol" pitchFamily="18" charset="2"/>
              <a:buChar char="-"/>
            </a:pPr>
            <a:r>
              <a:rPr lang="en-US" altLang="zh-CN" b="1" i="0" dirty="0">
                <a:latin typeface="宋体" panose="02010600030101010101" pitchFamily="2" charset="-122"/>
                <a:ea typeface="宋体" panose="02010600030101010101" pitchFamily="2" charset="-122"/>
              </a:rPr>
              <a:t>  </a:t>
            </a:r>
            <a:r>
              <a:rPr lang="zh-CN" altLang="en-US" b="1" i="0" dirty="0">
                <a:latin typeface="宋体" panose="02010600030101010101" pitchFamily="2" charset="-122"/>
                <a:ea typeface="宋体" panose="02010600030101010101" pitchFamily="2" charset="-122"/>
              </a:rPr>
              <a:t>属性</a:t>
            </a:r>
            <a:endParaRPr lang="en-US" altLang="zh-CN" b="1" i="0" dirty="0">
              <a:solidFill>
                <a:srgbClr val="333399"/>
              </a:solidFill>
              <a:latin typeface="宋体" panose="02010600030101010101" pitchFamily="2" charset="-122"/>
              <a:ea typeface="宋体" panose="02010600030101010101" pitchFamily="2" charset="-122"/>
            </a:endParaRPr>
          </a:p>
          <a:p>
            <a:pPr algn="l">
              <a:buClrTx/>
            </a:pPr>
            <a:r>
              <a:rPr lang="en-US" altLang="zh-CN" b="1" i="0" dirty="0">
                <a:solidFill>
                  <a:srgbClr val="333399"/>
                </a:solidFill>
                <a:latin typeface="宋体" panose="02010600030101010101" pitchFamily="2" charset="-122"/>
                <a:ea typeface="宋体" panose="02010600030101010101" pitchFamily="2" charset="-122"/>
              </a:rPr>
              <a:t>     </a:t>
            </a:r>
            <a:r>
              <a:rPr lang="zh-CN" altLang="en-US" b="1" i="0" dirty="0">
                <a:solidFill>
                  <a:srgbClr val="333399"/>
                </a:solidFill>
                <a:latin typeface="宋体" panose="02010600030101010101" pitchFamily="2" charset="-122"/>
                <a:ea typeface="宋体" panose="02010600030101010101" pitchFamily="2" charset="-122"/>
              </a:rPr>
              <a:t>用来刻画一个文法符号的任何我们所关心的特性，如：符号的</a:t>
            </a:r>
            <a:r>
              <a:rPr lang="zh-CN" altLang="en-US" b="1" i="0" dirty="0">
                <a:latin typeface="宋体" panose="02010600030101010101" pitchFamily="2" charset="-122"/>
                <a:ea typeface="宋体" panose="02010600030101010101" pitchFamily="2" charset="-122"/>
              </a:rPr>
              <a:t>值</a:t>
            </a:r>
            <a:r>
              <a:rPr lang="zh-CN" altLang="en-US" b="1" i="0" dirty="0">
                <a:solidFill>
                  <a:srgbClr val="333399"/>
                </a:solidFill>
                <a:latin typeface="宋体" panose="02010600030101010101" pitchFamily="2" charset="-122"/>
                <a:ea typeface="宋体" panose="02010600030101010101" pitchFamily="2" charset="-122"/>
              </a:rPr>
              <a:t>、</a:t>
            </a:r>
            <a:r>
              <a:rPr lang="zh-CN" altLang="en-US" b="1" i="0" dirty="0">
                <a:latin typeface="宋体" panose="02010600030101010101" pitchFamily="2" charset="-122"/>
                <a:ea typeface="宋体" panose="02010600030101010101" pitchFamily="2" charset="-122"/>
              </a:rPr>
              <a:t>名字串</a:t>
            </a:r>
            <a:r>
              <a:rPr lang="zh-CN" altLang="en-US" b="1" i="0" dirty="0">
                <a:solidFill>
                  <a:srgbClr val="333399"/>
                </a:solidFill>
                <a:latin typeface="宋体" panose="02010600030101010101" pitchFamily="2" charset="-122"/>
                <a:ea typeface="宋体" panose="02010600030101010101" pitchFamily="2" charset="-122"/>
              </a:rPr>
              <a:t>、</a:t>
            </a:r>
            <a:r>
              <a:rPr lang="zh-CN" altLang="en-US" b="1" i="0" dirty="0">
                <a:latin typeface="宋体" panose="02010600030101010101" pitchFamily="2" charset="-122"/>
                <a:ea typeface="宋体" panose="02010600030101010101" pitchFamily="2" charset="-122"/>
              </a:rPr>
              <a:t>类型</a:t>
            </a:r>
            <a:r>
              <a:rPr lang="zh-CN" altLang="en-US" b="1" i="0" dirty="0">
                <a:solidFill>
                  <a:srgbClr val="333399"/>
                </a:solidFill>
                <a:latin typeface="宋体" panose="02010600030101010101" pitchFamily="2" charset="-122"/>
                <a:ea typeface="宋体" panose="02010600030101010101" pitchFamily="2" charset="-122"/>
              </a:rPr>
              <a:t>、</a:t>
            </a:r>
            <a:r>
              <a:rPr lang="zh-CN" altLang="en-US" b="1" i="0" dirty="0">
                <a:latin typeface="宋体" panose="02010600030101010101" pitchFamily="2" charset="-122"/>
                <a:ea typeface="宋体" panose="02010600030101010101" pitchFamily="2" charset="-122"/>
              </a:rPr>
              <a:t>偏移地址</a:t>
            </a:r>
            <a:r>
              <a:rPr lang="zh-CN" altLang="en-US" b="1" i="0" dirty="0">
                <a:solidFill>
                  <a:srgbClr val="333399"/>
                </a:solidFill>
                <a:latin typeface="宋体" panose="02010600030101010101" pitchFamily="2" charset="-122"/>
                <a:ea typeface="宋体" panose="02010600030101010101" pitchFamily="2" charset="-122"/>
              </a:rPr>
              <a:t>，符号被赋予的</a:t>
            </a:r>
            <a:r>
              <a:rPr lang="zh-CN" altLang="en-US" b="1" i="0" dirty="0">
                <a:latin typeface="宋体" panose="02010600030101010101" pitchFamily="2" charset="-122"/>
                <a:ea typeface="宋体" panose="02010600030101010101" pitchFamily="2" charset="-122"/>
              </a:rPr>
              <a:t>寄存器</a:t>
            </a:r>
            <a:r>
              <a:rPr lang="zh-CN" altLang="en-US" b="1" i="0" dirty="0">
                <a:solidFill>
                  <a:srgbClr val="333399"/>
                </a:solidFill>
                <a:latin typeface="宋体" panose="02010600030101010101" pitchFamily="2" charset="-122"/>
                <a:ea typeface="宋体" panose="02010600030101010101" pitchFamily="2" charset="-122"/>
              </a:rPr>
              <a:t>、</a:t>
            </a:r>
            <a:r>
              <a:rPr lang="zh-CN" altLang="en-US" b="1" i="0" dirty="0">
                <a:latin typeface="宋体" panose="02010600030101010101" pitchFamily="2" charset="-122"/>
                <a:ea typeface="宋体" panose="02010600030101010101" pitchFamily="2" charset="-122"/>
              </a:rPr>
              <a:t>代码片断</a:t>
            </a:r>
            <a:r>
              <a:rPr lang="zh-CN" altLang="en-US" b="1" i="0" dirty="0">
                <a:solidFill>
                  <a:srgbClr val="333399"/>
                </a:solidFill>
                <a:latin typeface="宋体" panose="02010600030101010101" pitchFamily="2" charset="-122"/>
                <a:ea typeface="宋体" panose="02010600030101010101" pitchFamily="2" charset="-122"/>
              </a:rPr>
              <a:t>，等等</a:t>
            </a:r>
            <a:r>
              <a:rPr lang="en-US" altLang="zh-CN" b="1" i="0" dirty="0">
                <a:solidFill>
                  <a:srgbClr val="333399"/>
                </a:solidFill>
                <a:latin typeface="宋体" panose="02010600030101010101" pitchFamily="2" charset="-122"/>
                <a:ea typeface="宋体" panose="02010600030101010101" pitchFamily="2" charset="-122"/>
              </a:rPr>
              <a:t>…</a:t>
            </a:r>
          </a:p>
          <a:p>
            <a:pPr algn="l">
              <a:buFont typeface="Symbol" pitchFamily="18" charset="2"/>
              <a:buChar char="-"/>
            </a:pPr>
            <a:r>
              <a:rPr lang="en-US" altLang="zh-CN" b="1" i="0" dirty="0">
                <a:solidFill>
                  <a:srgbClr val="333399"/>
                </a:solidFill>
                <a:latin typeface="宋体" panose="02010600030101010101" pitchFamily="2" charset="-122"/>
                <a:ea typeface="宋体" panose="02010600030101010101" pitchFamily="2" charset="-122"/>
              </a:rPr>
              <a:t>  </a:t>
            </a:r>
            <a:r>
              <a:rPr lang="zh-CN" altLang="en-US" b="1" i="0" dirty="0">
                <a:latin typeface="宋体" panose="02010600030101010101" pitchFamily="2" charset="-122"/>
                <a:ea typeface="宋体" panose="02010600030101010101" pitchFamily="2" charset="-122"/>
              </a:rPr>
              <a:t>记号</a:t>
            </a:r>
            <a:r>
              <a:rPr lang="zh-CN" altLang="en-US" b="1" i="0" dirty="0">
                <a:solidFill>
                  <a:srgbClr val="333399"/>
                </a:solidFill>
                <a:latin typeface="宋体" panose="02010600030101010101" pitchFamily="2" charset="-122"/>
                <a:ea typeface="宋体" panose="02010600030101010101" pitchFamily="2" charset="-122"/>
              </a:rPr>
              <a:t> </a:t>
            </a:r>
          </a:p>
          <a:p>
            <a:pPr algn="l">
              <a:buFont typeface="Symbol" pitchFamily="18" charset="2"/>
              <a:buNone/>
            </a:pPr>
            <a:r>
              <a:rPr lang="zh-CN" altLang="en-US" b="1" i="0" dirty="0">
                <a:solidFill>
                  <a:srgbClr val="333399"/>
                </a:solidFill>
                <a:latin typeface="宋体" panose="02010600030101010101" pitchFamily="2" charset="-122"/>
                <a:ea typeface="宋体" panose="02010600030101010101" pitchFamily="2" charset="-122"/>
              </a:rPr>
              <a:t>    文法符号 </a:t>
            </a:r>
            <a:r>
              <a:rPr lang="en-US" altLang="zh-CN" b="1" dirty="0">
                <a:solidFill>
                  <a:srgbClr val="333399"/>
                </a:solidFill>
                <a:latin typeface="宋体" panose="02010600030101010101" pitchFamily="2" charset="-122"/>
                <a:ea typeface="宋体" panose="02010600030101010101" pitchFamily="2" charset="-122"/>
              </a:rPr>
              <a:t>X</a:t>
            </a:r>
            <a:r>
              <a:rPr lang="en-US" altLang="zh-CN" i="0" dirty="0">
                <a:solidFill>
                  <a:srgbClr val="333399"/>
                </a:solidFill>
                <a:latin typeface="宋体" panose="02010600030101010101" pitchFamily="2" charset="-122"/>
                <a:ea typeface="宋体" panose="02010600030101010101" pitchFamily="2" charset="-122"/>
              </a:rPr>
              <a:t> </a:t>
            </a:r>
            <a:r>
              <a:rPr lang="zh-CN" altLang="en-US" b="1" i="0" dirty="0">
                <a:solidFill>
                  <a:srgbClr val="333399"/>
                </a:solidFill>
                <a:latin typeface="宋体" panose="02010600030101010101" pitchFamily="2" charset="-122"/>
                <a:ea typeface="宋体" panose="02010600030101010101" pitchFamily="2" charset="-122"/>
              </a:rPr>
              <a:t>关联属性 </a:t>
            </a:r>
            <a:r>
              <a:rPr lang="en-US" altLang="zh-CN" b="1" dirty="0">
                <a:solidFill>
                  <a:srgbClr val="333399"/>
                </a:solidFill>
                <a:latin typeface="宋体" panose="02010600030101010101" pitchFamily="2" charset="-122"/>
                <a:ea typeface="宋体" panose="02010600030101010101" pitchFamily="2" charset="-122"/>
              </a:rPr>
              <a:t>a</a:t>
            </a:r>
            <a:r>
              <a:rPr lang="en-US" altLang="zh-CN" dirty="0">
                <a:solidFill>
                  <a:srgbClr val="333399"/>
                </a:solidFill>
                <a:latin typeface="宋体" panose="02010600030101010101" pitchFamily="2" charset="-122"/>
                <a:ea typeface="宋体" panose="02010600030101010101" pitchFamily="2" charset="-122"/>
              </a:rPr>
              <a:t> </a:t>
            </a:r>
            <a:r>
              <a:rPr lang="zh-CN" altLang="en-US" b="1" i="0" dirty="0">
                <a:solidFill>
                  <a:srgbClr val="333399"/>
                </a:solidFill>
                <a:latin typeface="宋体" panose="02010600030101010101" pitchFamily="2" charset="-122"/>
                <a:ea typeface="宋体" panose="02010600030101010101" pitchFamily="2" charset="-122"/>
              </a:rPr>
              <a:t>的属性值可通过 </a:t>
            </a:r>
            <a:r>
              <a:rPr lang="en-US" altLang="zh-CN" b="1" dirty="0" err="1">
                <a:latin typeface="宋体" panose="02010600030101010101" pitchFamily="2" charset="-122"/>
                <a:ea typeface="宋体" panose="02010600030101010101" pitchFamily="2" charset="-122"/>
              </a:rPr>
              <a:t>X</a:t>
            </a:r>
            <a:r>
              <a:rPr lang="en-US" altLang="zh-CN" b="1" i="0" dirty="0" err="1">
                <a:latin typeface="宋体" panose="02010600030101010101" pitchFamily="2" charset="-122"/>
                <a:ea typeface="宋体" panose="02010600030101010101" pitchFamily="2" charset="-122"/>
              </a:rPr>
              <a:t>.</a:t>
            </a:r>
            <a:r>
              <a:rPr lang="en-US" altLang="zh-CN" b="1" dirty="0" err="1">
                <a:latin typeface="宋体" panose="02010600030101010101" pitchFamily="2" charset="-122"/>
                <a:ea typeface="宋体" panose="02010600030101010101" pitchFamily="2" charset="-122"/>
              </a:rPr>
              <a:t>a</a:t>
            </a:r>
            <a:r>
              <a:rPr lang="en-US" altLang="zh-CN" b="1" dirty="0">
                <a:latin typeface="宋体" panose="02010600030101010101" pitchFamily="2" charset="-122"/>
                <a:ea typeface="宋体" panose="02010600030101010101" pitchFamily="2" charset="-122"/>
              </a:rPr>
              <a:t> </a:t>
            </a:r>
            <a:r>
              <a:rPr lang="zh-CN" altLang="en-US" b="1" i="0" dirty="0">
                <a:solidFill>
                  <a:srgbClr val="333399"/>
                </a:solidFill>
                <a:latin typeface="宋体" panose="02010600030101010101" pitchFamily="2" charset="-122"/>
                <a:ea typeface="宋体" panose="02010600030101010101" pitchFamily="2" charset="-122"/>
              </a:rPr>
              <a:t>访问</a:t>
            </a:r>
          </a:p>
        </p:txBody>
      </p:sp>
      <p:sp>
        <p:nvSpPr>
          <p:cNvPr id="13315" name="Text Box 5"/>
          <p:cNvSpPr txBox="1">
            <a:spLocks noChangeArrowheads="1"/>
          </p:cNvSpPr>
          <p:nvPr/>
        </p:nvSpPr>
        <p:spPr bwMode="auto">
          <a:xfrm>
            <a:off x="323528" y="980728"/>
            <a:ext cx="7129462" cy="579438"/>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3200" b="1" i="0" dirty="0">
                <a:latin typeface="楷体_GB2312" pitchFamily="49" charset="-122"/>
              </a:rPr>
              <a:t>概念</a:t>
            </a:r>
          </a:p>
        </p:txBody>
      </p:sp>
      <p:sp>
        <p:nvSpPr>
          <p:cNvPr id="13316" name="AutoShape 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3317" name="AutoShape 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3318" name="AutoShape 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3319" name="AutoShape 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9" name="Rectangle 29"/>
          <p:cNvSpPr>
            <a:spLocks noChangeArrowheads="1"/>
          </p:cNvSpPr>
          <p:nvPr/>
        </p:nvSpPr>
        <p:spPr bwMode="auto">
          <a:xfrm>
            <a:off x="1549400" y="188913"/>
            <a:ext cx="4030712" cy="661720"/>
          </a:xfrm>
          <a:prstGeom prst="rect">
            <a:avLst/>
          </a:prstGeom>
          <a:noFill/>
          <a:ln w="9525" algn="ctr">
            <a:noFill/>
            <a:miter lim="800000"/>
            <a:headEnd/>
            <a:tailEnd/>
          </a:ln>
        </p:spPr>
        <p:txBody>
          <a:bodyPr wrap="square">
            <a:spAutoFit/>
          </a:bodyPr>
          <a:lstStyle/>
          <a:p>
            <a:pPr algn="l">
              <a:lnSpc>
                <a:spcPct val="90000"/>
              </a:lnSpc>
              <a:buClrTx/>
              <a:buFontTx/>
              <a:buNone/>
            </a:pPr>
            <a:r>
              <a:rPr lang="en-US" altLang="zh-CN" sz="4000" b="1" i="0" dirty="0">
                <a:ea typeface="华文行楷" pitchFamily="2" charset="-122"/>
              </a:rPr>
              <a:t>7.1</a:t>
            </a:r>
            <a:r>
              <a:rPr lang="zh-CN" altLang="en-US" sz="4000" b="1" i="0" dirty="0">
                <a:ea typeface="华文行楷" pitchFamily="2" charset="-122"/>
              </a:rPr>
              <a:t>属性文法</a:t>
            </a:r>
          </a:p>
        </p:txBody>
      </p:sp>
      <p:sp>
        <p:nvSpPr>
          <p:cNvPr id="10" name="Text Box 13"/>
          <p:cNvSpPr txBox="1">
            <a:spLocks noChangeArrowheads="1"/>
          </p:cNvSpPr>
          <p:nvPr/>
        </p:nvSpPr>
        <p:spPr bwMode="auto">
          <a:xfrm>
            <a:off x="1979712" y="3932858"/>
            <a:ext cx="1152748" cy="2585323"/>
          </a:xfrm>
          <a:prstGeom prst="rect">
            <a:avLst/>
          </a:prstGeom>
          <a:noFill/>
          <a:ln w="9525">
            <a:noFill/>
            <a:miter lim="800000"/>
            <a:headEnd/>
            <a:tailEnd/>
          </a:ln>
        </p:spPr>
        <p:txBody>
          <a:bodyPr wrap="square">
            <a:spAutoFit/>
          </a:bodyPr>
          <a:lstStyle/>
          <a:p>
            <a:pPr algn="l">
              <a:buClrTx/>
            </a:pPr>
            <a:r>
              <a:rPr kumimoji="0" lang="zh-CN" altLang="en-US" sz="1800" b="1" i="0" dirty="0">
                <a:latin typeface="Times New Roman" panose="02020603050405020304" pitchFamily="18" charset="0"/>
                <a:cs typeface="Times New Roman" panose="02020603050405020304" pitchFamily="18" charset="0"/>
                <a:sym typeface="Symbol" pitchFamily="18" charset="2"/>
              </a:rPr>
              <a:t>产生式</a:t>
            </a:r>
            <a:endParaRPr kumimoji="0" lang="zh-CN" altLang="en-US" sz="1800" i="0" dirty="0">
              <a:latin typeface="Times New Roman" panose="02020603050405020304" pitchFamily="18" charset="0"/>
              <a:cs typeface="Times New Roman" panose="02020603050405020304" pitchFamily="18" charset="0"/>
              <a:sym typeface="Symbol" pitchFamily="18" charset="2"/>
            </a:endParaRPr>
          </a:p>
          <a:p>
            <a:pPr algn="l">
              <a:buClrTx/>
            </a:pPr>
            <a:endParaRPr kumimoji="0" lang="zh-CN" altLang="en-US" sz="1800" i="0" dirty="0">
              <a:solidFill>
                <a:srgbClr val="333399"/>
              </a:solidFill>
              <a:latin typeface="Times New Roman" panose="02020603050405020304" pitchFamily="18" charset="0"/>
              <a:cs typeface="Times New Roman" panose="02020603050405020304" pitchFamily="18" charset="0"/>
              <a:sym typeface="Symbol" pitchFamily="18" charset="2"/>
            </a:endParaRPr>
          </a:p>
          <a:p>
            <a:pPr algn="l">
              <a:buClrTx/>
            </a:pP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S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ABC</a:t>
            </a:r>
            <a:endParaRPr kumimoji="0"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endParaRPr>
          </a:p>
          <a:p>
            <a:pPr algn="l">
              <a:buClrTx/>
            </a:pP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A </a:t>
            </a:r>
            <a:r>
              <a:rPr lang="en-US" altLang="zh-CN" sz="1800" i="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rPr>
              <a:t> A</a:t>
            </a:r>
            <a:r>
              <a:rPr lang="en-US" altLang="zh-CN" sz="1800" i="0" baseline="-2500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rPr>
              <a:t>1</a:t>
            </a:r>
            <a:r>
              <a:rPr lang="en-US" altLang="zh-CN" sz="180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rPr>
              <a:t>a</a:t>
            </a:r>
          </a:p>
          <a:p>
            <a:pPr algn="l">
              <a:buClrTx/>
            </a:pP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A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a</a:t>
            </a:r>
            <a:endParaRPr lang="en-US" altLang="zh-CN" sz="180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endParaRPr>
          </a:p>
          <a:p>
            <a:pPr algn="l">
              <a:buClrTx/>
            </a:pP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B </a:t>
            </a:r>
            <a:r>
              <a:rPr lang="en-US" altLang="zh-CN" sz="1800" i="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rPr>
              <a:t> B</a:t>
            </a:r>
            <a:r>
              <a:rPr lang="en-US" altLang="zh-CN" sz="1800" i="0" baseline="-25000" dirty="0">
                <a:solidFill>
                  <a:srgbClr val="333399"/>
                </a:solidFill>
                <a:latin typeface="Times New Roman" panose="02020603050405020304" pitchFamily="18" charset="0"/>
                <a:cs typeface="Times New Roman" panose="02020603050405020304" pitchFamily="18" charset="0"/>
                <a:sym typeface="Symbol" pitchFamily="18" charset="2"/>
              </a:rPr>
              <a:t>1</a:t>
            </a:r>
            <a:r>
              <a:rPr lang="en-US" altLang="zh-CN" sz="180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rPr>
              <a:t>b</a:t>
            </a:r>
            <a:endPar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endParaRPr>
          </a:p>
          <a:p>
            <a:pPr algn="l">
              <a:buClrTx/>
            </a:pP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B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b</a:t>
            </a:r>
          </a:p>
          <a:p>
            <a:pPr algn="l">
              <a:buClrTx/>
            </a:pP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C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C</a:t>
            </a:r>
            <a:r>
              <a:rPr lang="en-US" altLang="zh-CN" sz="1800" i="0" baseline="-25000" dirty="0">
                <a:solidFill>
                  <a:srgbClr val="333399"/>
                </a:solidFill>
                <a:latin typeface="Times New Roman" panose="02020603050405020304" pitchFamily="18" charset="0"/>
                <a:cs typeface="Times New Roman" panose="02020603050405020304" pitchFamily="18" charset="0"/>
                <a:sym typeface="Symbol" pitchFamily="18" charset="2"/>
              </a:rPr>
              <a:t>1</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c</a:t>
            </a:r>
            <a:endParaRPr lang="en-US" altLang="zh-CN" sz="180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endParaRPr>
          </a:p>
          <a:p>
            <a:pPr algn="l">
              <a:buClrTx/>
            </a:pP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C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c</a:t>
            </a:r>
          </a:p>
        </p:txBody>
      </p:sp>
      <p:sp>
        <p:nvSpPr>
          <p:cNvPr id="11" name="Text Box 14"/>
          <p:cNvSpPr txBox="1">
            <a:spLocks noChangeArrowheads="1"/>
          </p:cNvSpPr>
          <p:nvPr/>
        </p:nvSpPr>
        <p:spPr bwMode="auto">
          <a:xfrm>
            <a:off x="3276476" y="3940021"/>
            <a:ext cx="4176613" cy="2585323"/>
          </a:xfrm>
          <a:prstGeom prst="rect">
            <a:avLst/>
          </a:prstGeom>
          <a:noFill/>
          <a:ln w="9525">
            <a:noFill/>
            <a:miter lim="800000"/>
            <a:headEnd/>
            <a:tailEnd/>
          </a:ln>
        </p:spPr>
        <p:txBody>
          <a:bodyPr wrap="square">
            <a:spAutoFit/>
          </a:bodyPr>
          <a:lstStyle/>
          <a:p>
            <a:pPr algn="l">
              <a:buClrTx/>
            </a:pPr>
            <a:r>
              <a:rPr kumimoji="0" lang="en-US" altLang="zh-CN" sz="1800" b="1" i="0" dirty="0">
                <a:latin typeface="Times New Roman" panose="02020603050405020304" pitchFamily="18" charset="0"/>
                <a:cs typeface="Times New Roman" panose="02020603050405020304" pitchFamily="18" charset="0"/>
                <a:sym typeface="Symbol" pitchFamily="18" charset="2"/>
              </a:rPr>
              <a:t>                </a:t>
            </a:r>
            <a:r>
              <a:rPr kumimoji="0" lang="zh-CN" altLang="en-US" sz="1800" b="1" i="0" dirty="0">
                <a:latin typeface="Times New Roman" panose="02020603050405020304" pitchFamily="18" charset="0"/>
                <a:cs typeface="Times New Roman" panose="02020603050405020304" pitchFamily="18" charset="0"/>
                <a:sym typeface="Symbol" pitchFamily="18" charset="2"/>
              </a:rPr>
              <a:t>语义动作</a:t>
            </a:r>
            <a:r>
              <a:rPr kumimoji="0" lang="en-US" altLang="zh-CN" sz="1800" b="1" i="0" dirty="0">
                <a:latin typeface="Times New Roman" panose="02020603050405020304" pitchFamily="18" charset="0"/>
                <a:cs typeface="Times New Roman" panose="02020603050405020304" pitchFamily="18" charset="0"/>
                <a:sym typeface="Symbol" pitchFamily="18" charset="2"/>
              </a:rPr>
              <a:t>/</a:t>
            </a:r>
            <a:r>
              <a:rPr kumimoji="0" lang="zh-CN" altLang="en-US" sz="1800" b="1" i="0" dirty="0">
                <a:latin typeface="Times New Roman" panose="02020603050405020304" pitchFamily="18" charset="0"/>
                <a:cs typeface="Times New Roman" panose="02020603050405020304" pitchFamily="18" charset="0"/>
                <a:sym typeface="Symbol" pitchFamily="18" charset="2"/>
              </a:rPr>
              <a:t>限定条件</a:t>
            </a:r>
            <a:endParaRPr kumimoji="0" lang="zh-CN" altLang="en-US" sz="1800" i="0" dirty="0">
              <a:latin typeface="Times New Roman" panose="02020603050405020304" pitchFamily="18" charset="0"/>
              <a:cs typeface="Times New Roman" panose="02020603050405020304" pitchFamily="18" charset="0"/>
              <a:sym typeface="Symbol" pitchFamily="18" charset="2"/>
            </a:endParaRPr>
          </a:p>
          <a:p>
            <a:pPr algn="l">
              <a:buClrTx/>
            </a:pPr>
            <a:endParaRPr kumimoji="0" lang="zh-CN" altLang="en-US" sz="1800" i="0" dirty="0">
              <a:solidFill>
                <a:srgbClr val="333399"/>
              </a:solidFill>
              <a:latin typeface="Times New Roman" panose="02020603050405020304" pitchFamily="18" charset="0"/>
              <a:cs typeface="Times New Roman" panose="02020603050405020304" pitchFamily="18" charset="0"/>
              <a:sym typeface="Symbol" pitchFamily="18" charset="2"/>
            </a:endParaRPr>
          </a:p>
          <a:p>
            <a:pPr algn="l">
              <a:buClrTx/>
            </a:pPr>
            <a:r>
              <a:rPr lang="en-US" altLang="zh-CN" sz="1800" b="1"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b="1" dirty="0" err="1">
                <a:solidFill>
                  <a:srgbClr val="333399"/>
                </a:solidFill>
                <a:latin typeface="Times New Roman" panose="02020603050405020304" pitchFamily="18" charset="0"/>
                <a:cs typeface="Times New Roman" panose="02020603050405020304" pitchFamily="18" charset="0"/>
                <a:sym typeface="Symbol" pitchFamily="18" charset="2"/>
              </a:rPr>
              <a:t>A.num</a:t>
            </a:r>
            <a:r>
              <a:rPr lang="en-US" altLang="zh-CN" sz="1800" b="1"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b="1" dirty="0" err="1">
                <a:solidFill>
                  <a:srgbClr val="333399"/>
                </a:solidFill>
                <a:latin typeface="Times New Roman" panose="02020603050405020304" pitchFamily="18" charset="0"/>
                <a:cs typeface="Times New Roman" panose="02020603050405020304" pitchFamily="18" charset="0"/>
                <a:sym typeface="Symbol" pitchFamily="18" charset="2"/>
              </a:rPr>
              <a:t>B.num</a:t>
            </a:r>
            <a:r>
              <a:rPr lang="en-US" altLang="zh-CN" sz="1800" b="1" i="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b="1" dirty="0">
                <a:solidFill>
                  <a:srgbClr val="333399"/>
                </a:solidFill>
                <a:latin typeface="Times New Roman" panose="02020603050405020304" pitchFamily="18" charset="0"/>
                <a:cs typeface="Times New Roman" panose="02020603050405020304" pitchFamily="18" charset="0"/>
                <a:sym typeface="Symbol" pitchFamily="18" charset="2"/>
              </a:rPr>
              <a:t>and </a:t>
            </a:r>
            <a:r>
              <a:rPr lang="en-US" altLang="zh-CN" sz="1800" b="1"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b="1" dirty="0" err="1">
                <a:solidFill>
                  <a:srgbClr val="333399"/>
                </a:solidFill>
                <a:latin typeface="Times New Roman" panose="02020603050405020304" pitchFamily="18" charset="0"/>
                <a:cs typeface="Times New Roman" panose="02020603050405020304" pitchFamily="18" charset="0"/>
              </a:rPr>
              <a:t>B.num</a:t>
            </a:r>
            <a:r>
              <a:rPr lang="en-US" altLang="zh-CN" sz="1800" b="1" dirty="0">
                <a:solidFill>
                  <a:srgbClr val="333399"/>
                </a:solidFill>
                <a:latin typeface="Times New Roman" panose="02020603050405020304" pitchFamily="18" charset="0"/>
                <a:cs typeface="Times New Roman" panose="02020603050405020304" pitchFamily="18" charset="0"/>
              </a:rPr>
              <a:t>=</a:t>
            </a:r>
            <a:r>
              <a:rPr lang="en-US" altLang="zh-CN" sz="1800" b="1" dirty="0" err="1">
                <a:solidFill>
                  <a:srgbClr val="333399"/>
                </a:solidFill>
                <a:latin typeface="Times New Roman" panose="02020603050405020304" pitchFamily="18" charset="0"/>
                <a:cs typeface="Times New Roman" panose="02020603050405020304" pitchFamily="18" charset="0"/>
              </a:rPr>
              <a:t>C.num</a:t>
            </a:r>
            <a:r>
              <a:rPr lang="en-US" altLang="zh-CN" sz="1800" b="1" i="0" dirty="0">
                <a:solidFill>
                  <a:srgbClr val="333399"/>
                </a:solidFill>
                <a:latin typeface="Times New Roman" panose="02020603050405020304" pitchFamily="18" charset="0"/>
                <a:cs typeface="Times New Roman" panose="02020603050405020304" pitchFamily="18" charset="0"/>
              </a:rPr>
              <a:t>)</a:t>
            </a:r>
            <a:r>
              <a:rPr lang="en-US" altLang="zh-CN" sz="1800" dirty="0">
                <a:solidFill>
                  <a:srgbClr val="333399"/>
                </a:solidFill>
                <a:latin typeface="Times New Roman" panose="02020603050405020304" pitchFamily="18" charset="0"/>
                <a:cs typeface="Times New Roman" panose="02020603050405020304" pitchFamily="18" charset="0"/>
              </a:rPr>
              <a:t>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a:t>
            </a:r>
            <a:endParaRPr kumimoji="0"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endParaRPr>
          </a:p>
          <a:p>
            <a:pPr algn="l">
              <a:buClrTx/>
            </a:pP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dirty="0" err="1">
                <a:solidFill>
                  <a:srgbClr val="333399"/>
                </a:solidFill>
                <a:latin typeface="Times New Roman" panose="02020603050405020304" pitchFamily="18" charset="0"/>
                <a:cs typeface="Times New Roman" panose="02020603050405020304" pitchFamily="18" charset="0"/>
                <a:sym typeface="Symbol" pitchFamily="18" charset="2"/>
              </a:rPr>
              <a:t>A</a:t>
            </a:r>
            <a:r>
              <a:rPr lang="en-US" altLang="zh-CN" sz="1800" b="1" dirty="0" err="1">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err="1">
                <a:solidFill>
                  <a:srgbClr val="333399"/>
                </a:solidFill>
                <a:latin typeface="Times New Roman" panose="02020603050405020304" pitchFamily="18" charset="0"/>
                <a:cs typeface="Times New Roman" panose="02020603050405020304" pitchFamily="18" charset="0"/>
              </a:rPr>
              <a:t>num</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A</a:t>
            </a:r>
            <a:r>
              <a:rPr lang="en-US" altLang="zh-CN" sz="1800" i="0" baseline="-25000" dirty="0">
                <a:solidFill>
                  <a:srgbClr val="333399"/>
                </a:solidFill>
                <a:latin typeface="Times New Roman" panose="02020603050405020304" pitchFamily="18" charset="0"/>
                <a:cs typeface="Times New Roman" panose="02020603050405020304" pitchFamily="18" charset="0"/>
                <a:sym typeface="Symbol" pitchFamily="18" charset="2"/>
              </a:rPr>
              <a:t>1</a:t>
            </a:r>
            <a:r>
              <a:rPr lang="en-US" altLang="zh-CN" sz="1800" b="1" dirty="0">
                <a:solidFill>
                  <a:srgbClr val="333399"/>
                </a:solidFill>
                <a:latin typeface="Times New Roman" panose="02020603050405020304" pitchFamily="18" charset="0"/>
                <a:cs typeface="Times New Roman" panose="02020603050405020304" pitchFamily="18" charset="0"/>
              </a:rPr>
              <a:t>.</a:t>
            </a:r>
            <a:r>
              <a:rPr lang="en-US" altLang="zh-CN" sz="1800" dirty="0">
                <a:solidFill>
                  <a:srgbClr val="333399"/>
                </a:solidFill>
                <a:latin typeface="Times New Roman" panose="02020603050405020304" pitchFamily="18" charset="0"/>
                <a:cs typeface="Times New Roman" panose="02020603050405020304" pitchFamily="18" charset="0"/>
              </a:rPr>
              <a:t>num</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+ 1</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endParaRPr lang="en-US" altLang="zh-CN" sz="180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endParaRPr>
          </a:p>
          <a:p>
            <a:pPr algn="l">
              <a:buClrTx/>
            </a:pP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dirty="0" err="1">
                <a:solidFill>
                  <a:srgbClr val="333399"/>
                </a:solidFill>
                <a:latin typeface="Times New Roman" panose="02020603050405020304" pitchFamily="18" charset="0"/>
                <a:cs typeface="Times New Roman" panose="02020603050405020304" pitchFamily="18" charset="0"/>
                <a:sym typeface="Symbol" pitchFamily="18" charset="2"/>
              </a:rPr>
              <a:t>A</a:t>
            </a:r>
            <a:r>
              <a:rPr lang="en-US" altLang="zh-CN" sz="1800" b="1" dirty="0" err="1">
                <a:solidFill>
                  <a:srgbClr val="333399"/>
                </a:solidFill>
                <a:latin typeface="Times New Roman" panose="02020603050405020304" pitchFamily="18" charset="0"/>
                <a:cs typeface="Times New Roman" panose="02020603050405020304" pitchFamily="18" charset="0"/>
              </a:rPr>
              <a:t>.</a:t>
            </a:r>
            <a:r>
              <a:rPr lang="en-US" altLang="zh-CN" sz="1800" dirty="0" err="1">
                <a:solidFill>
                  <a:srgbClr val="333399"/>
                </a:solidFill>
                <a:latin typeface="Times New Roman" panose="02020603050405020304" pitchFamily="18" charset="0"/>
                <a:cs typeface="Times New Roman" panose="02020603050405020304" pitchFamily="18" charset="0"/>
              </a:rPr>
              <a:t>num</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1</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endParaRPr lang="en-US" altLang="zh-CN" sz="180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endParaRPr>
          </a:p>
          <a:p>
            <a:pPr algn="l"/>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dirty="0" err="1">
                <a:solidFill>
                  <a:srgbClr val="333399"/>
                </a:solidFill>
                <a:latin typeface="Times New Roman" panose="02020603050405020304" pitchFamily="18" charset="0"/>
                <a:cs typeface="Times New Roman" panose="02020603050405020304" pitchFamily="18" charset="0"/>
                <a:sym typeface="Symbol" pitchFamily="18" charset="2"/>
              </a:rPr>
              <a:t>B</a:t>
            </a:r>
            <a:r>
              <a:rPr lang="en-US" altLang="zh-CN" sz="1800" b="1" dirty="0" err="1">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err="1">
                <a:solidFill>
                  <a:srgbClr val="333399"/>
                </a:solidFill>
                <a:latin typeface="Times New Roman" panose="02020603050405020304" pitchFamily="18" charset="0"/>
                <a:cs typeface="Times New Roman" panose="02020603050405020304" pitchFamily="18" charset="0"/>
              </a:rPr>
              <a:t>num</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B</a:t>
            </a:r>
            <a:r>
              <a:rPr lang="en-US" altLang="zh-CN" sz="1800" i="0" baseline="-25000" dirty="0">
                <a:solidFill>
                  <a:srgbClr val="333399"/>
                </a:solidFill>
                <a:latin typeface="Times New Roman" panose="02020603050405020304" pitchFamily="18" charset="0"/>
                <a:cs typeface="Times New Roman" panose="02020603050405020304" pitchFamily="18" charset="0"/>
                <a:sym typeface="Symbol" pitchFamily="18" charset="2"/>
              </a:rPr>
              <a:t>1</a:t>
            </a:r>
            <a:r>
              <a:rPr lang="en-US" altLang="zh-CN" sz="1800" b="1" dirty="0">
                <a:solidFill>
                  <a:srgbClr val="333399"/>
                </a:solidFill>
                <a:latin typeface="Times New Roman" panose="02020603050405020304" pitchFamily="18" charset="0"/>
                <a:cs typeface="Times New Roman" panose="02020603050405020304" pitchFamily="18" charset="0"/>
              </a:rPr>
              <a:t>.</a:t>
            </a:r>
            <a:r>
              <a:rPr lang="en-US" altLang="zh-CN" sz="1800" dirty="0">
                <a:solidFill>
                  <a:srgbClr val="333399"/>
                </a:solidFill>
                <a:latin typeface="Times New Roman" panose="02020603050405020304" pitchFamily="18" charset="0"/>
                <a:cs typeface="Times New Roman" panose="02020603050405020304" pitchFamily="18" charset="0"/>
              </a:rPr>
              <a:t>num</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+ 1</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endPar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endParaRPr>
          </a:p>
          <a:p>
            <a:pPr algn="l"/>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dirty="0" err="1">
                <a:solidFill>
                  <a:srgbClr val="333399"/>
                </a:solidFill>
                <a:latin typeface="Times New Roman" panose="02020603050405020304" pitchFamily="18" charset="0"/>
                <a:cs typeface="Times New Roman" panose="02020603050405020304" pitchFamily="18" charset="0"/>
                <a:sym typeface="Symbol" pitchFamily="18" charset="2"/>
              </a:rPr>
              <a:t>B</a:t>
            </a:r>
            <a:r>
              <a:rPr lang="en-US" altLang="zh-CN" sz="1800" b="1" dirty="0" err="1">
                <a:solidFill>
                  <a:srgbClr val="333399"/>
                </a:solidFill>
                <a:latin typeface="Times New Roman" panose="02020603050405020304" pitchFamily="18" charset="0"/>
                <a:cs typeface="Times New Roman" panose="02020603050405020304" pitchFamily="18" charset="0"/>
              </a:rPr>
              <a:t>.</a:t>
            </a:r>
            <a:r>
              <a:rPr lang="en-US" altLang="zh-CN" sz="1800" dirty="0" err="1">
                <a:solidFill>
                  <a:srgbClr val="333399"/>
                </a:solidFill>
                <a:latin typeface="Times New Roman" panose="02020603050405020304" pitchFamily="18" charset="0"/>
                <a:cs typeface="Times New Roman" panose="02020603050405020304" pitchFamily="18" charset="0"/>
              </a:rPr>
              <a:t>num</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1</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endPar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endParaRPr>
          </a:p>
          <a:p>
            <a:pPr algn="l"/>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dirty="0" err="1">
                <a:solidFill>
                  <a:srgbClr val="333399"/>
                </a:solidFill>
                <a:latin typeface="Times New Roman" panose="02020603050405020304" pitchFamily="18" charset="0"/>
                <a:cs typeface="Times New Roman" panose="02020603050405020304" pitchFamily="18" charset="0"/>
                <a:sym typeface="Symbol" pitchFamily="18" charset="2"/>
              </a:rPr>
              <a:t>C</a:t>
            </a:r>
            <a:r>
              <a:rPr lang="en-US" altLang="zh-CN" sz="1800" b="1" dirty="0" err="1">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err="1">
                <a:solidFill>
                  <a:srgbClr val="333399"/>
                </a:solidFill>
                <a:latin typeface="Times New Roman" panose="02020603050405020304" pitchFamily="18" charset="0"/>
                <a:cs typeface="Times New Roman" panose="02020603050405020304" pitchFamily="18" charset="0"/>
              </a:rPr>
              <a:t>num</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C</a:t>
            </a:r>
            <a:r>
              <a:rPr lang="en-US" altLang="zh-CN" sz="1800" i="0" baseline="-25000" dirty="0">
                <a:solidFill>
                  <a:srgbClr val="333399"/>
                </a:solidFill>
                <a:latin typeface="Times New Roman" panose="02020603050405020304" pitchFamily="18" charset="0"/>
                <a:cs typeface="Times New Roman" panose="02020603050405020304" pitchFamily="18" charset="0"/>
                <a:sym typeface="Symbol" pitchFamily="18" charset="2"/>
              </a:rPr>
              <a:t>1</a:t>
            </a:r>
            <a:r>
              <a:rPr lang="en-US" altLang="zh-CN" sz="1800" b="1" dirty="0">
                <a:solidFill>
                  <a:srgbClr val="333399"/>
                </a:solidFill>
                <a:latin typeface="Times New Roman" panose="02020603050405020304" pitchFamily="18" charset="0"/>
                <a:cs typeface="Times New Roman" panose="02020603050405020304" pitchFamily="18" charset="0"/>
              </a:rPr>
              <a:t>.</a:t>
            </a:r>
            <a:r>
              <a:rPr lang="en-US" altLang="zh-CN" sz="1800" dirty="0">
                <a:solidFill>
                  <a:srgbClr val="333399"/>
                </a:solidFill>
                <a:latin typeface="Times New Roman" panose="02020603050405020304" pitchFamily="18" charset="0"/>
                <a:cs typeface="Times New Roman" panose="02020603050405020304" pitchFamily="18" charset="0"/>
              </a:rPr>
              <a:t>num</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+ 1</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endPar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endParaRPr>
          </a:p>
          <a:p>
            <a:pPr algn="l"/>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dirty="0" err="1">
                <a:solidFill>
                  <a:srgbClr val="333399"/>
                </a:solidFill>
                <a:latin typeface="Times New Roman" panose="02020603050405020304" pitchFamily="18" charset="0"/>
                <a:cs typeface="Times New Roman" panose="02020603050405020304" pitchFamily="18" charset="0"/>
                <a:sym typeface="Symbol" pitchFamily="18" charset="2"/>
              </a:rPr>
              <a:t>C</a:t>
            </a:r>
            <a:r>
              <a:rPr lang="en-US" altLang="zh-CN" sz="1800" b="1" dirty="0" err="1">
                <a:solidFill>
                  <a:srgbClr val="333399"/>
                </a:solidFill>
                <a:latin typeface="Times New Roman" panose="02020603050405020304" pitchFamily="18" charset="0"/>
                <a:cs typeface="Times New Roman" panose="02020603050405020304" pitchFamily="18" charset="0"/>
              </a:rPr>
              <a:t>.</a:t>
            </a:r>
            <a:r>
              <a:rPr lang="en-US" altLang="zh-CN" sz="1800" dirty="0" err="1">
                <a:solidFill>
                  <a:srgbClr val="333399"/>
                </a:solidFill>
                <a:latin typeface="Times New Roman" panose="02020603050405020304" pitchFamily="18" charset="0"/>
                <a:cs typeface="Times New Roman" panose="02020603050405020304" pitchFamily="18" charset="0"/>
              </a:rPr>
              <a:t>num</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1</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68324">
                                            <p:txEl>
                                              <p:pRg st="2" end="2"/>
                                            </p:txEl>
                                          </p:spTgt>
                                        </p:tgtEl>
                                        <p:attrNameLst>
                                          <p:attrName>style.visibility</p:attrName>
                                        </p:attrNameLst>
                                      </p:cBhvr>
                                      <p:to>
                                        <p:strVal val="visible"/>
                                      </p:to>
                                    </p:set>
                                    <p:animEffect transition="in" filter="slide(fromBottom)">
                                      <p:cBhvr>
                                        <p:cTn id="7" dur="500"/>
                                        <p:tgtEl>
                                          <p:spTgt spid="568324">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568324">
                                            <p:txEl>
                                              <p:pRg st="3" end="3"/>
                                            </p:txEl>
                                          </p:spTgt>
                                        </p:tgtEl>
                                        <p:attrNameLst>
                                          <p:attrName>style.visibility</p:attrName>
                                        </p:attrNameLst>
                                      </p:cBhvr>
                                      <p:to>
                                        <p:strVal val="visible"/>
                                      </p:to>
                                    </p:set>
                                    <p:animEffect transition="in" filter="slide(fromBottom)">
                                      <p:cBhvr>
                                        <p:cTn id="10" dur="500"/>
                                        <p:tgtEl>
                                          <p:spTgt spid="56832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slide(fromBottom)">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9"/>
          <p:cNvSpPr>
            <a:spLocks noChangeArrowheads="1"/>
          </p:cNvSpPr>
          <p:nvPr/>
        </p:nvSpPr>
        <p:spPr bwMode="auto">
          <a:xfrm>
            <a:off x="3352800" y="4479925"/>
            <a:ext cx="2819400" cy="701675"/>
          </a:xfrm>
          <a:prstGeom prst="rect">
            <a:avLst/>
          </a:prstGeom>
          <a:noFill/>
          <a:ln w="9525">
            <a:noFill/>
            <a:miter lim="800000"/>
            <a:headEnd/>
            <a:tailEnd/>
          </a:ln>
        </p:spPr>
        <p:txBody>
          <a:bodyPr>
            <a:spAutoFit/>
          </a:bodyPr>
          <a:lstStyle/>
          <a:p>
            <a:pPr algn="l">
              <a:buClrTx/>
              <a:buFontTx/>
              <a:buNone/>
            </a:pPr>
            <a:r>
              <a:rPr lang="en-US" altLang="zh-CN" sz="4000" b="1">
                <a:solidFill>
                  <a:schemeClr val="hlink"/>
                </a:solidFill>
                <a:ea typeface="宋体" pitchFamily="2" charset="-122"/>
              </a:rPr>
              <a:t>Thank You</a:t>
            </a:r>
            <a:endParaRPr lang="en-US" altLang="zh-CN" sz="3200" b="1">
              <a:solidFill>
                <a:schemeClr val="hlink"/>
              </a:solidFill>
              <a:latin typeface="CMR10" charset="0"/>
              <a:ea typeface="宋体" pitchFamily="2" charset="-122"/>
            </a:endParaRPr>
          </a:p>
        </p:txBody>
      </p:sp>
      <p:sp>
        <p:nvSpPr>
          <p:cNvPr id="83971" name="Rectangle 10"/>
          <p:cNvSpPr>
            <a:spLocks noChangeArrowheads="1"/>
          </p:cNvSpPr>
          <p:nvPr/>
        </p:nvSpPr>
        <p:spPr bwMode="auto">
          <a:xfrm>
            <a:off x="1981200" y="2209800"/>
            <a:ext cx="3886200" cy="609600"/>
          </a:xfrm>
          <a:prstGeom prst="rect">
            <a:avLst/>
          </a:prstGeom>
          <a:noFill/>
          <a:ln w="9525">
            <a:noFill/>
            <a:miter lim="800000"/>
            <a:headEnd/>
            <a:tailEnd/>
          </a:ln>
        </p:spPr>
        <p:txBody>
          <a:bodyPr anchor="b"/>
          <a:lstStyle/>
          <a:p>
            <a:pPr algn="l">
              <a:lnSpc>
                <a:spcPct val="90000"/>
              </a:lnSpc>
              <a:buClrTx/>
              <a:buFontTx/>
              <a:buNone/>
            </a:pPr>
            <a:r>
              <a:rPr lang="en-US" altLang="zh-CN" sz="3200" b="1" dirty="0">
                <a:solidFill>
                  <a:schemeClr val="hlink"/>
                </a:solidFill>
                <a:ea typeface="宋体" pitchFamily="2" charset="-122"/>
              </a:rPr>
              <a:t>That’s all for today.</a:t>
            </a:r>
            <a:r>
              <a:rPr lang="en-US" altLang="zh-CN" sz="3200" b="1" dirty="0">
                <a:solidFill>
                  <a:schemeClr val="hlink"/>
                </a:solidFill>
                <a:latin typeface="CMR10" charset="0"/>
                <a:ea typeface="宋体" pitchFamily="2" charset="-122"/>
              </a:rPr>
              <a:t> </a:t>
            </a:r>
          </a:p>
        </p:txBody>
      </p:sp>
      <p:sp>
        <p:nvSpPr>
          <p:cNvPr id="83972"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3973"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3974"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3975"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5"/>
          <p:cNvSpPr txBox="1">
            <a:spLocks noChangeArrowheads="1"/>
          </p:cNvSpPr>
          <p:nvPr/>
        </p:nvSpPr>
        <p:spPr bwMode="auto">
          <a:xfrm>
            <a:off x="5292080" y="174970"/>
            <a:ext cx="4104828" cy="579438"/>
          </a:xfrm>
          <a:prstGeom prst="rect">
            <a:avLst/>
          </a:prstGeom>
          <a:noFill/>
          <a:ln w="9525">
            <a:noFill/>
            <a:miter lim="800000"/>
            <a:headEnd/>
            <a:tailEnd/>
          </a:ln>
        </p:spPr>
        <p:txBody>
          <a:bodyPr wrap="square">
            <a:spAutoFit/>
          </a:bodyPr>
          <a:lstStyle/>
          <a:p>
            <a:pPr algn="l">
              <a:buClrTx/>
              <a:buFont typeface="Wingdings" pitchFamily="2" charset="2"/>
              <a:buChar char="²"/>
            </a:pPr>
            <a:r>
              <a:rPr lang="en-US" altLang="zh-CN" sz="3200" b="1" i="0" dirty="0">
                <a:latin typeface="楷体_GB2312" pitchFamily="49" charset="-122"/>
              </a:rPr>
              <a:t> </a:t>
            </a:r>
            <a:r>
              <a:rPr lang="zh-CN" altLang="en-US" sz="3200" b="1" i="0" dirty="0">
                <a:latin typeface="楷体_GB2312" pitchFamily="49" charset="-122"/>
              </a:rPr>
              <a:t>概念</a:t>
            </a:r>
          </a:p>
        </p:txBody>
      </p:sp>
      <p:sp>
        <p:nvSpPr>
          <p:cNvPr id="14340" name="AutoShape 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4341" name="AutoShape 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4342" name="AutoShape 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4343" name="AutoShape 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69355" name="Rectangle 11"/>
          <p:cNvSpPr>
            <a:spLocks noChangeArrowheads="1"/>
          </p:cNvSpPr>
          <p:nvPr/>
        </p:nvSpPr>
        <p:spPr bwMode="auto">
          <a:xfrm>
            <a:off x="395941" y="1271196"/>
            <a:ext cx="8495763" cy="3170099"/>
          </a:xfrm>
          <a:prstGeom prst="rect">
            <a:avLst/>
          </a:prstGeom>
          <a:noFill/>
          <a:ln w="9525">
            <a:noFill/>
            <a:miter lim="800000"/>
            <a:headEnd/>
            <a:tailEnd/>
          </a:ln>
        </p:spPr>
        <p:txBody>
          <a:bodyPr wrap="square">
            <a:spAutoFit/>
          </a:bodyPr>
          <a:lstStyle/>
          <a:p>
            <a:pPr algn="l">
              <a:buClrTx/>
              <a:buFont typeface="Symbol" pitchFamily="18" charset="2"/>
              <a:buChar char="-"/>
            </a:pPr>
            <a:r>
              <a:rPr lang="en-US" altLang="zh-CN" sz="2000" b="1" i="0" dirty="0">
                <a:latin typeface="宋体" panose="02010600030101010101" pitchFamily="2" charset="-122"/>
                <a:ea typeface="宋体" panose="02010600030101010101" pitchFamily="2" charset="-122"/>
              </a:rPr>
              <a:t>  </a:t>
            </a:r>
            <a:r>
              <a:rPr lang="zh-CN" altLang="en-US" sz="2000" b="1" i="0" dirty="0">
                <a:latin typeface="宋体" panose="02010600030101010101" pitchFamily="2" charset="-122"/>
                <a:ea typeface="宋体" panose="02010600030101010101" pitchFamily="2" charset="-122"/>
              </a:rPr>
              <a:t>语义规则</a:t>
            </a:r>
            <a:endParaRPr lang="zh-CN" altLang="en-US" sz="2000" b="1" i="0" dirty="0">
              <a:solidFill>
                <a:srgbClr val="333399"/>
              </a:solidFill>
              <a:latin typeface="宋体" panose="02010600030101010101" pitchFamily="2" charset="-122"/>
              <a:ea typeface="宋体" panose="02010600030101010101" pitchFamily="2" charset="-122"/>
            </a:endParaRPr>
          </a:p>
          <a:p>
            <a:pPr algn="l">
              <a:buClrTx/>
              <a:buFont typeface="Symbol" pitchFamily="18" charset="2"/>
              <a:buNone/>
            </a:pPr>
            <a:r>
              <a:rPr lang="zh-CN" altLang="en-US" sz="2000" b="1" i="0" dirty="0">
                <a:solidFill>
                  <a:srgbClr val="333399"/>
                </a:solidFill>
                <a:latin typeface="宋体" panose="02010600030101010101" pitchFamily="2" charset="-122"/>
                <a:ea typeface="宋体" panose="02010600030101010101" pitchFamily="2" charset="-122"/>
              </a:rPr>
              <a:t>每个产生式 </a:t>
            </a:r>
            <a:r>
              <a:rPr lang="en-US" altLang="zh-CN" sz="2000" b="1" dirty="0">
                <a:solidFill>
                  <a:srgbClr val="333399"/>
                </a:solidFill>
                <a:latin typeface="宋体" panose="02010600030101010101" pitchFamily="2" charset="-122"/>
                <a:ea typeface="宋体" panose="02010600030101010101" pitchFamily="2" charset="-122"/>
              </a:rPr>
              <a:t>A</a:t>
            </a:r>
            <a:r>
              <a:rPr lang="en-US" altLang="zh-CN" sz="2000" b="1" i="0" dirty="0">
                <a:solidFill>
                  <a:srgbClr val="333399"/>
                </a:solidFill>
                <a:latin typeface="宋体" panose="02010600030101010101" pitchFamily="2" charset="-122"/>
                <a:ea typeface="宋体" panose="02010600030101010101" pitchFamily="2" charset="-122"/>
                <a:sym typeface="Symbol" pitchFamily="18" charset="2"/>
              </a:rPr>
              <a:t></a:t>
            </a:r>
            <a:r>
              <a:rPr lang="en-US" altLang="zh-CN" sz="2000" b="1" dirty="0">
                <a:solidFill>
                  <a:srgbClr val="333399"/>
                </a:solidFill>
                <a:latin typeface="宋体" panose="02010600030101010101" pitchFamily="2" charset="-122"/>
                <a:ea typeface="宋体" panose="02010600030101010101" pitchFamily="2" charset="-122"/>
                <a:sym typeface="Symbol" pitchFamily="18" charset="2"/>
              </a:rPr>
              <a:t></a:t>
            </a:r>
            <a:r>
              <a:rPr lang="en-US" altLang="zh-CN" sz="2000" b="1" i="0" dirty="0">
                <a:solidFill>
                  <a:srgbClr val="333399"/>
                </a:solidFill>
                <a:latin typeface="宋体" panose="02010600030101010101" pitchFamily="2" charset="-122"/>
                <a:ea typeface="宋体" panose="02010600030101010101" pitchFamily="2" charset="-122"/>
                <a:sym typeface="Symbol" pitchFamily="18" charset="2"/>
              </a:rPr>
              <a:t> </a:t>
            </a:r>
            <a:r>
              <a:rPr lang="zh-CN" altLang="en-US" sz="2000" b="1" i="0" dirty="0">
                <a:solidFill>
                  <a:srgbClr val="333399"/>
                </a:solidFill>
                <a:latin typeface="宋体" panose="02010600030101010101" pitchFamily="2" charset="-122"/>
                <a:ea typeface="宋体" panose="02010600030101010101" pitchFamily="2" charset="-122"/>
              </a:rPr>
              <a:t>都关联一个语义规则集合，用于描述如何计算当前产生式中文法符号的属性值或附加的语义动作</a:t>
            </a:r>
            <a:endParaRPr lang="en-US" altLang="zh-CN" sz="2000" b="1" i="0" dirty="0">
              <a:solidFill>
                <a:srgbClr val="333399"/>
              </a:solidFill>
              <a:latin typeface="宋体" panose="02010600030101010101" pitchFamily="2" charset="-122"/>
              <a:ea typeface="宋体" panose="02010600030101010101" pitchFamily="2" charset="-122"/>
            </a:endParaRPr>
          </a:p>
          <a:p>
            <a:pPr algn="l">
              <a:buClrTx/>
              <a:buFont typeface="Symbol" pitchFamily="18" charset="2"/>
              <a:buNone/>
            </a:pPr>
            <a:endParaRPr lang="zh-CN" altLang="en-US" sz="2000" b="1" i="0" dirty="0">
              <a:solidFill>
                <a:srgbClr val="333399"/>
              </a:solidFill>
              <a:latin typeface="宋体" panose="02010600030101010101" pitchFamily="2" charset="-122"/>
              <a:ea typeface="宋体" panose="02010600030101010101" pitchFamily="2" charset="-122"/>
            </a:endParaRPr>
          </a:p>
          <a:p>
            <a:pPr algn="l">
              <a:buFont typeface="Symbol" pitchFamily="18" charset="2"/>
              <a:buChar char="-"/>
            </a:pPr>
            <a:r>
              <a:rPr lang="zh-CN" altLang="en-US" sz="2000" b="1" i="0" dirty="0">
                <a:solidFill>
                  <a:srgbClr val="333399"/>
                </a:solidFill>
                <a:latin typeface="宋体" panose="02010600030101010101" pitchFamily="2" charset="-122"/>
                <a:ea typeface="宋体" panose="02010600030101010101" pitchFamily="2" charset="-122"/>
              </a:rPr>
              <a:t>  属性文法中允许</a:t>
            </a:r>
            <a:r>
              <a:rPr lang="zh-CN" altLang="en-US" sz="2000" b="1" i="0" dirty="0">
                <a:latin typeface="宋体" panose="02010600030101010101" pitchFamily="2" charset="-122"/>
                <a:ea typeface="宋体" panose="02010600030101010101" pitchFamily="2" charset="-122"/>
              </a:rPr>
              <a:t>如下语义规则</a:t>
            </a:r>
          </a:p>
          <a:p>
            <a:pPr lvl="1" algn="l">
              <a:buFontTx/>
              <a:buChar char="•"/>
            </a:pPr>
            <a:r>
              <a:rPr lang="zh-CN" altLang="en-US" sz="2000" b="1" i="0" dirty="0">
                <a:solidFill>
                  <a:srgbClr val="333399"/>
                </a:solidFill>
                <a:latin typeface="宋体" panose="02010600030101010101" pitchFamily="2" charset="-122"/>
                <a:ea typeface="宋体" panose="02010600030101010101" pitchFamily="2" charset="-122"/>
              </a:rPr>
              <a:t> </a:t>
            </a:r>
            <a:r>
              <a:rPr lang="zh-CN" altLang="en-US" sz="2000" b="1" i="0" dirty="0">
                <a:latin typeface="宋体" panose="02010600030101010101" pitchFamily="2" charset="-122"/>
                <a:ea typeface="宋体" panose="02010600030101010101" pitchFamily="2" charset="-122"/>
              </a:rPr>
              <a:t>复写</a:t>
            </a:r>
            <a:r>
              <a:rPr lang="zh-CN" altLang="en-US" sz="2000" b="1" i="0" dirty="0">
                <a:solidFill>
                  <a:srgbClr val="333399"/>
                </a:solidFill>
                <a:latin typeface="宋体" panose="02010600030101010101" pitchFamily="2" charset="-122"/>
                <a:ea typeface="宋体" panose="02010600030101010101" pitchFamily="2" charset="-122"/>
              </a:rPr>
              <a:t>（</a:t>
            </a:r>
            <a:r>
              <a:rPr lang="en-US" altLang="zh-CN" sz="2000" dirty="0">
                <a:solidFill>
                  <a:srgbClr val="333399"/>
                </a:solidFill>
                <a:latin typeface="宋体" panose="02010600030101010101" pitchFamily="2" charset="-122"/>
                <a:ea typeface="宋体" panose="02010600030101010101" pitchFamily="2" charset="-122"/>
              </a:rPr>
              <a:t>copy</a:t>
            </a:r>
            <a:r>
              <a:rPr lang="zh-CN" altLang="en-US" sz="2000" b="1" i="0" dirty="0">
                <a:solidFill>
                  <a:srgbClr val="333399"/>
                </a:solidFill>
                <a:latin typeface="宋体" panose="02010600030101010101" pitchFamily="2" charset="-122"/>
                <a:ea typeface="宋体" panose="02010600030101010101" pitchFamily="2" charset="-122"/>
              </a:rPr>
              <a:t>）</a:t>
            </a:r>
            <a:r>
              <a:rPr lang="zh-CN" altLang="en-US" sz="2000" b="1" i="0" dirty="0">
                <a:latin typeface="宋体" panose="02010600030101010101" pitchFamily="2" charset="-122"/>
                <a:ea typeface="宋体" panose="02010600030101010101" pitchFamily="2" charset="-122"/>
              </a:rPr>
              <a:t>规则</a:t>
            </a:r>
            <a:r>
              <a:rPr lang="zh-CN" altLang="en-US" sz="2000" b="1" i="0" dirty="0">
                <a:solidFill>
                  <a:srgbClr val="333399"/>
                </a:solidFill>
                <a:latin typeface="宋体" panose="02010600030101010101" pitchFamily="2" charset="-122"/>
                <a:ea typeface="宋体" panose="02010600030101010101" pitchFamily="2" charset="-122"/>
              </a:rPr>
              <a:t>，形如  </a:t>
            </a:r>
            <a:r>
              <a:rPr lang="en-US" altLang="zh-CN" sz="2000" b="1" dirty="0" err="1">
                <a:latin typeface="宋体" panose="02010600030101010101" pitchFamily="2" charset="-122"/>
                <a:ea typeface="宋体" panose="02010600030101010101" pitchFamily="2" charset="-122"/>
              </a:rPr>
              <a:t>X</a:t>
            </a:r>
            <a:r>
              <a:rPr lang="en-US" altLang="zh-CN" sz="2000" b="1" i="0" dirty="0" err="1">
                <a:latin typeface="宋体" panose="02010600030101010101" pitchFamily="2" charset="-122"/>
                <a:ea typeface="宋体" panose="02010600030101010101" pitchFamily="2" charset="-122"/>
              </a:rPr>
              <a:t>.</a:t>
            </a:r>
            <a:r>
              <a:rPr lang="en-US" altLang="zh-CN" sz="2000" b="1" dirty="0" err="1">
                <a:latin typeface="宋体" panose="02010600030101010101" pitchFamily="2" charset="-122"/>
                <a:ea typeface="宋体" panose="02010600030101010101" pitchFamily="2" charset="-122"/>
              </a:rPr>
              <a:t>a</a:t>
            </a:r>
            <a:r>
              <a:rPr lang="en-US" altLang="zh-CN" sz="2000" b="1" dirty="0">
                <a:latin typeface="宋体" panose="02010600030101010101" pitchFamily="2" charset="-122"/>
                <a:ea typeface="宋体" panose="02010600030101010101" pitchFamily="2" charset="-122"/>
              </a:rPr>
              <a:t> := </a:t>
            </a:r>
            <a:r>
              <a:rPr lang="en-US" altLang="zh-CN" sz="2000" b="1" dirty="0" err="1">
                <a:latin typeface="宋体" panose="02010600030101010101" pitchFamily="2" charset="-122"/>
                <a:ea typeface="宋体" panose="02010600030101010101" pitchFamily="2" charset="-122"/>
              </a:rPr>
              <a:t>Y</a:t>
            </a:r>
            <a:r>
              <a:rPr lang="en-US" altLang="zh-CN" sz="2000" b="1" i="0" dirty="0" err="1">
                <a:latin typeface="宋体" panose="02010600030101010101" pitchFamily="2" charset="-122"/>
                <a:ea typeface="宋体" panose="02010600030101010101" pitchFamily="2" charset="-122"/>
              </a:rPr>
              <a:t>.</a:t>
            </a:r>
            <a:r>
              <a:rPr lang="en-US" altLang="zh-CN" sz="2000" b="1" dirty="0" err="1">
                <a:latin typeface="宋体" panose="02010600030101010101" pitchFamily="2" charset="-122"/>
                <a:ea typeface="宋体" panose="02010600030101010101" pitchFamily="2" charset="-122"/>
              </a:rPr>
              <a:t>b</a:t>
            </a:r>
            <a:endParaRPr lang="en-US" altLang="zh-CN" sz="2000" b="1" dirty="0">
              <a:latin typeface="宋体" panose="02010600030101010101" pitchFamily="2" charset="-122"/>
              <a:ea typeface="宋体" panose="02010600030101010101" pitchFamily="2" charset="-122"/>
            </a:endParaRPr>
          </a:p>
          <a:p>
            <a:pPr lvl="1" algn="l">
              <a:buFontTx/>
              <a:buChar char="•"/>
            </a:pPr>
            <a:endParaRPr lang="en-US" altLang="zh-CN" sz="2000" b="1" i="0" dirty="0">
              <a:solidFill>
                <a:srgbClr val="333399"/>
              </a:solidFill>
              <a:latin typeface="宋体" panose="02010600030101010101" pitchFamily="2" charset="-122"/>
              <a:ea typeface="宋体" panose="02010600030101010101" pitchFamily="2" charset="-122"/>
            </a:endParaRPr>
          </a:p>
          <a:p>
            <a:pPr lvl="1" algn="l">
              <a:buFontTx/>
              <a:buChar char="•"/>
            </a:pPr>
            <a:r>
              <a:rPr lang="en-US" altLang="zh-CN" sz="2000" b="1" i="0" dirty="0">
                <a:solidFill>
                  <a:srgbClr val="333399"/>
                </a:solidFill>
                <a:latin typeface="宋体" panose="02010600030101010101" pitchFamily="2" charset="-122"/>
                <a:ea typeface="宋体" panose="02010600030101010101" pitchFamily="2" charset="-122"/>
              </a:rPr>
              <a:t> </a:t>
            </a:r>
            <a:r>
              <a:rPr lang="zh-CN" altLang="en-US" sz="2000" b="1" i="0" dirty="0">
                <a:latin typeface="宋体" panose="02010600030101010101" pitchFamily="2" charset="-122"/>
                <a:ea typeface="宋体" panose="02010600030101010101" pitchFamily="2" charset="-122"/>
              </a:rPr>
              <a:t>基于语义函数的规则</a:t>
            </a:r>
            <a:r>
              <a:rPr lang="zh-CN" altLang="en-US" sz="2000" b="1" i="0" dirty="0">
                <a:solidFill>
                  <a:srgbClr val="333399"/>
                </a:solidFill>
                <a:latin typeface="宋体" panose="02010600030101010101" pitchFamily="2" charset="-122"/>
                <a:ea typeface="宋体" panose="02010600030101010101" pitchFamily="2" charset="-122"/>
              </a:rPr>
              <a:t>，形如</a:t>
            </a:r>
          </a:p>
          <a:p>
            <a:pPr lvl="1" algn="l">
              <a:buFontTx/>
              <a:buNone/>
            </a:pPr>
            <a:r>
              <a:rPr lang="zh-CN" altLang="en-US" sz="2000" b="1" dirty="0">
                <a:solidFill>
                  <a:srgbClr val="333399"/>
                </a:solidFill>
                <a:latin typeface="宋体" panose="02010600030101010101" pitchFamily="2" charset="-122"/>
                <a:ea typeface="宋体" panose="02010600030101010101" pitchFamily="2" charset="-122"/>
              </a:rPr>
              <a:t>        </a:t>
            </a:r>
            <a:r>
              <a:rPr lang="en-US" altLang="zh-CN" sz="2000" b="1" dirty="0">
                <a:latin typeface="宋体" panose="02010600030101010101" pitchFamily="2" charset="-122"/>
                <a:ea typeface="宋体" panose="02010600030101010101" pitchFamily="2" charset="-122"/>
              </a:rPr>
              <a:t>b:=f(c</a:t>
            </a:r>
            <a:r>
              <a:rPr lang="en-US" altLang="zh-CN" sz="2000" b="1" baseline="-25000" dirty="0">
                <a:latin typeface="宋体" panose="02010600030101010101" pitchFamily="2" charset="-122"/>
                <a:ea typeface="宋体" panose="02010600030101010101" pitchFamily="2" charset="-122"/>
              </a:rPr>
              <a:t>1</a:t>
            </a:r>
            <a:r>
              <a:rPr lang="en-US" altLang="zh-CN" sz="2000" b="1" dirty="0">
                <a:latin typeface="宋体" panose="02010600030101010101" pitchFamily="2" charset="-122"/>
                <a:ea typeface="宋体" panose="02010600030101010101" pitchFamily="2" charset="-122"/>
              </a:rPr>
              <a:t>, c</a:t>
            </a:r>
            <a:r>
              <a:rPr lang="en-US" altLang="zh-CN" sz="2000" b="1" baseline="-25000" dirty="0">
                <a:latin typeface="宋体" panose="02010600030101010101" pitchFamily="2" charset="-122"/>
                <a:ea typeface="宋体" panose="02010600030101010101" pitchFamily="2" charset="-122"/>
              </a:rPr>
              <a:t>2</a:t>
            </a:r>
            <a:r>
              <a:rPr lang="en-US" altLang="zh-CN" sz="2000" b="1" dirty="0">
                <a:latin typeface="宋体" panose="02010600030101010101" pitchFamily="2" charset="-122"/>
                <a:ea typeface="宋体" panose="02010600030101010101" pitchFamily="2" charset="-122"/>
              </a:rPr>
              <a:t>, …, </a:t>
            </a:r>
            <a:r>
              <a:rPr lang="en-US" altLang="zh-CN" sz="2000" b="1" dirty="0" err="1">
                <a:latin typeface="宋体" panose="02010600030101010101" pitchFamily="2" charset="-122"/>
                <a:ea typeface="宋体" panose="02010600030101010101" pitchFamily="2" charset="-122"/>
              </a:rPr>
              <a:t>c</a:t>
            </a:r>
            <a:r>
              <a:rPr lang="en-US" altLang="zh-CN" sz="2000" b="1" baseline="-25000" dirty="0" err="1">
                <a:latin typeface="宋体" panose="02010600030101010101" pitchFamily="2" charset="-122"/>
                <a:ea typeface="宋体" panose="02010600030101010101" pitchFamily="2" charset="-122"/>
              </a:rPr>
              <a:t>k</a:t>
            </a:r>
            <a:r>
              <a:rPr lang="en-US" altLang="zh-CN" sz="2000" b="1" dirty="0">
                <a:latin typeface="宋体" panose="02010600030101010101" pitchFamily="2" charset="-122"/>
                <a:ea typeface="宋体" panose="02010600030101010101" pitchFamily="2" charset="-122"/>
              </a:rPr>
              <a:t>)</a:t>
            </a:r>
            <a:r>
              <a:rPr lang="en-US" altLang="zh-CN" sz="2000" i="0" dirty="0">
                <a:solidFill>
                  <a:srgbClr val="333399"/>
                </a:solidFill>
                <a:latin typeface="宋体" panose="02010600030101010101" pitchFamily="2" charset="-122"/>
                <a:ea typeface="宋体" panose="02010600030101010101" pitchFamily="2" charset="-122"/>
              </a:rPr>
              <a:t>  </a:t>
            </a:r>
            <a:r>
              <a:rPr lang="zh-CN" altLang="en-US" sz="2000" b="1" i="0" dirty="0">
                <a:solidFill>
                  <a:srgbClr val="333399"/>
                </a:solidFill>
                <a:latin typeface="宋体" panose="02010600030101010101" pitchFamily="2" charset="-122"/>
                <a:ea typeface="宋体" panose="02010600030101010101" pitchFamily="2" charset="-122"/>
              </a:rPr>
              <a:t>或</a:t>
            </a:r>
            <a:r>
              <a:rPr lang="zh-CN" altLang="en-US" sz="2000" i="0" dirty="0">
                <a:solidFill>
                  <a:srgbClr val="333399"/>
                </a:solidFill>
                <a:latin typeface="宋体" panose="02010600030101010101" pitchFamily="2" charset="-122"/>
                <a:ea typeface="宋体" panose="02010600030101010101" pitchFamily="2" charset="-122"/>
              </a:rPr>
              <a:t> </a:t>
            </a:r>
            <a:r>
              <a:rPr lang="en-US" altLang="zh-CN" sz="2000" b="1" dirty="0">
                <a:latin typeface="宋体" panose="02010600030101010101" pitchFamily="2" charset="-122"/>
                <a:ea typeface="宋体" panose="02010600030101010101" pitchFamily="2" charset="-122"/>
              </a:rPr>
              <a:t>f(c</a:t>
            </a:r>
            <a:r>
              <a:rPr lang="en-US" altLang="zh-CN" sz="2000" b="1" baseline="-25000" dirty="0">
                <a:latin typeface="宋体" panose="02010600030101010101" pitchFamily="2" charset="-122"/>
                <a:ea typeface="宋体" panose="02010600030101010101" pitchFamily="2" charset="-122"/>
              </a:rPr>
              <a:t>1</a:t>
            </a:r>
            <a:r>
              <a:rPr lang="en-US" altLang="zh-CN" sz="2000" b="1" dirty="0">
                <a:latin typeface="宋体" panose="02010600030101010101" pitchFamily="2" charset="-122"/>
                <a:ea typeface="宋体" panose="02010600030101010101" pitchFamily="2" charset="-122"/>
              </a:rPr>
              <a:t>, c</a:t>
            </a:r>
            <a:r>
              <a:rPr lang="en-US" altLang="zh-CN" sz="2000" b="1" baseline="-25000" dirty="0">
                <a:latin typeface="宋体" panose="02010600030101010101" pitchFamily="2" charset="-122"/>
                <a:ea typeface="宋体" panose="02010600030101010101" pitchFamily="2" charset="-122"/>
              </a:rPr>
              <a:t>2</a:t>
            </a:r>
            <a:r>
              <a:rPr lang="en-US" altLang="zh-CN" sz="2000" b="1" dirty="0">
                <a:latin typeface="宋体" panose="02010600030101010101" pitchFamily="2" charset="-122"/>
                <a:ea typeface="宋体" panose="02010600030101010101" pitchFamily="2" charset="-122"/>
              </a:rPr>
              <a:t>, …, </a:t>
            </a:r>
            <a:r>
              <a:rPr lang="en-US" altLang="zh-CN" sz="2000" b="1" dirty="0" err="1">
                <a:latin typeface="宋体" panose="02010600030101010101" pitchFamily="2" charset="-122"/>
                <a:ea typeface="宋体" panose="02010600030101010101" pitchFamily="2" charset="-122"/>
              </a:rPr>
              <a:t>c</a:t>
            </a:r>
            <a:r>
              <a:rPr lang="en-US" altLang="zh-CN" sz="2000" b="1" baseline="-25000" dirty="0" err="1">
                <a:latin typeface="宋体" panose="02010600030101010101" pitchFamily="2" charset="-122"/>
                <a:ea typeface="宋体" panose="02010600030101010101" pitchFamily="2" charset="-122"/>
              </a:rPr>
              <a:t>k</a:t>
            </a:r>
            <a:r>
              <a:rPr lang="en-US" altLang="zh-CN" sz="2000" b="1" dirty="0">
                <a:latin typeface="宋体" panose="02010600030101010101" pitchFamily="2" charset="-122"/>
                <a:ea typeface="宋体" panose="02010600030101010101" pitchFamily="2" charset="-122"/>
              </a:rPr>
              <a:t>)</a:t>
            </a:r>
            <a:r>
              <a:rPr lang="en-US" altLang="zh-CN" sz="2000" i="0" dirty="0">
                <a:solidFill>
                  <a:srgbClr val="333399"/>
                </a:solidFill>
                <a:latin typeface="宋体" panose="02010600030101010101" pitchFamily="2" charset="-122"/>
                <a:ea typeface="宋体" panose="02010600030101010101" pitchFamily="2" charset="-122"/>
              </a:rPr>
              <a:t> </a:t>
            </a:r>
          </a:p>
          <a:p>
            <a:pPr lvl="1" algn="l">
              <a:buFontTx/>
              <a:buNone/>
            </a:pPr>
            <a:r>
              <a:rPr lang="en-US" altLang="zh-CN" sz="2000" i="0" dirty="0">
                <a:solidFill>
                  <a:srgbClr val="333399"/>
                </a:solidFill>
                <a:latin typeface="宋体" panose="02010600030101010101" pitchFamily="2" charset="-122"/>
                <a:ea typeface="宋体" panose="02010600030101010101" pitchFamily="2" charset="-122"/>
              </a:rPr>
              <a:t>  </a:t>
            </a:r>
            <a:r>
              <a:rPr lang="zh-CN" altLang="en-US" sz="2000" b="1" i="0" dirty="0">
                <a:solidFill>
                  <a:srgbClr val="333399"/>
                </a:solidFill>
                <a:latin typeface="宋体" panose="02010600030101010101" pitchFamily="2" charset="-122"/>
                <a:ea typeface="宋体" panose="02010600030101010101" pitchFamily="2" charset="-122"/>
              </a:rPr>
              <a:t>其中，</a:t>
            </a:r>
            <a:r>
              <a:rPr lang="en-US" altLang="zh-CN" sz="2000" b="1" dirty="0">
                <a:solidFill>
                  <a:srgbClr val="333399"/>
                </a:solidFill>
                <a:latin typeface="宋体" panose="02010600030101010101" pitchFamily="2" charset="-122"/>
                <a:ea typeface="宋体" panose="02010600030101010101" pitchFamily="2" charset="-122"/>
              </a:rPr>
              <a:t>b,c</a:t>
            </a:r>
            <a:r>
              <a:rPr lang="en-US" altLang="zh-CN" sz="2000" b="1" baseline="-25000" dirty="0">
                <a:solidFill>
                  <a:srgbClr val="333399"/>
                </a:solidFill>
                <a:latin typeface="宋体" panose="02010600030101010101" pitchFamily="2" charset="-122"/>
                <a:ea typeface="宋体" panose="02010600030101010101" pitchFamily="2" charset="-122"/>
              </a:rPr>
              <a:t>1</a:t>
            </a:r>
            <a:r>
              <a:rPr lang="en-US" altLang="zh-CN" sz="2000" b="1" dirty="0">
                <a:solidFill>
                  <a:srgbClr val="333399"/>
                </a:solidFill>
                <a:latin typeface="宋体" panose="02010600030101010101" pitchFamily="2" charset="-122"/>
                <a:ea typeface="宋体" panose="02010600030101010101" pitchFamily="2" charset="-122"/>
              </a:rPr>
              <a:t>, c</a:t>
            </a:r>
            <a:r>
              <a:rPr lang="en-US" altLang="zh-CN" sz="2000" b="1" baseline="-25000" dirty="0">
                <a:solidFill>
                  <a:srgbClr val="333399"/>
                </a:solidFill>
                <a:latin typeface="宋体" panose="02010600030101010101" pitchFamily="2" charset="-122"/>
                <a:ea typeface="宋体" panose="02010600030101010101" pitchFamily="2" charset="-122"/>
              </a:rPr>
              <a:t>2</a:t>
            </a:r>
            <a:r>
              <a:rPr lang="en-US" altLang="zh-CN" sz="2000" b="1" dirty="0">
                <a:solidFill>
                  <a:srgbClr val="333399"/>
                </a:solidFill>
                <a:latin typeface="宋体" panose="02010600030101010101" pitchFamily="2" charset="-122"/>
                <a:ea typeface="宋体" panose="02010600030101010101" pitchFamily="2" charset="-122"/>
              </a:rPr>
              <a:t>, …, </a:t>
            </a:r>
            <a:r>
              <a:rPr lang="en-US" altLang="zh-CN" sz="2000" b="1" dirty="0" err="1">
                <a:solidFill>
                  <a:srgbClr val="333399"/>
                </a:solidFill>
                <a:latin typeface="宋体" panose="02010600030101010101" pitchFamily="2" charset="-122"/>
                <a:ea typeface="宋体" panose="02010600030101010101" pitchFamily="2" charset="-122"/>
              </a:rPr>
              <a:t>c</a:t>
            </a:r>
            <a:r>
              <a:rPr lang="en-US" altLang="zh-CN" sz="2000" b="1" baseline="-25000" dirty="0" err="1">
                <a:solidFill>
                  <a:srgbClr val="333399"/>
                </a:solidFill>
                <a:latin typeface="宋体" panose="02010600030101010101" pitchFamily="2" charset="-122"/>
                <a:ea typeface="宋体" panose="02010600030101010101" pitchFamily="2" charset="-122"/>
              </a:rPr>
              <a:t>k</a:t>
            </a:r>
            <a:r>
              <a:rPr lang="zh-CN" altLang="en-US" sz="2000" b="1" i="0" dirty="0">
                <a:solidFill>
                  <a:srgbClr val="333399"/>
                </a:solidFill>
                <a:latin typeface="宋体" panose="02010600030101010101" pitchFamily="2" charset="-122"/>
                <a:ea typeface="宋体" panose="02010600030101010101" pitchFamily="2" charset="-122"/>
              </a:rPr>
              <a:t>是该产生式中文法符号的属性</a:t>
            </a:r>
          </a:p>
        </p:txBody>
      </p:sp>
      <p:sp>
        <p:nvSpPr>
          <p:cNvPr id="9" name="Rectangle 29"/>
          <p:cNvSpPr>
            <a:spLocks noChangeArrowheads="1"/>
          </p:cNvSpPr>
          <p:nvPr/>
        </p:nvSpPr>
        <p:spPr bwMode="auto">
          <a:xfrm>
            <a:off x="1549400" y="188913"/>
            <a:ext cx="4030712" cy="661720"/>
          </a:xfrm>
          <a:prstGeom prst="rect">
            <a:avLst/>
          </a:prstGeom>
          <a:noFill/>
          <a:ln w="9525" algn="ctr">
            <a:noFill/>
            <a:miter lim="800000"/>
            <a:headEnd/>
            <a:tailEnd/>
          </a:ln>
        </p:spPr>
        <p:txBody>
          <a:bodyPr wrap="square">
            <a:spAutoFit/>
          </a:bodyPr>
          <a:lstStyle/>
          <a:p>
            <a:pPr algn="l">
              <a:lnSpc>
                <a:spcPct val="90000"/>
              </a:lnSpc>
              <a:buClrTx/>
              <a:buFontTx/>
              <a:buNone/>
            </a:pPr>
            <a:r>
              <a:rPr lang="en-US" altLang="zh-CN" sz="4000" b="1" i="0" dirty="0">
                <a:ea typeface="华文行楷" pitchFamily="2" charset="-122"/>
              </a:rPr>
              <a:t>7.1</a:t>
            </a:r>
            <a:r>
              <a:rPr lang="zh-CN" altLang="en-US" sz="4000" b="1" i="0" dirty="0">
                <a:ea typeface="华文行楷" pitchFamily="2" charset="-122"/>
              </a:rPr>
              <a:t>属性文法</a:t>
            </a:r>
          </a:p>
        </p:txBody>
      </p:sp>
      <p:sp>
        <p:nvSpPr>
          <p:cNvPr id="10" name="Text Box 14"/>
          <p:cNvSpPr txBox="1">
            <a:spLocks noChangeArrowheads="1"/>
          </p:cNvSpPr>
          <p:nvPr/>
        </p:nvSpPr>
        <p:spPr bwMode="auto">
          <a:xfrm>
            <a:off x="2916436" y="4514063"/>
            <a:ext cx="4176613" cy="2308324"/>
          </a:xfrm>
          <a:prstGeom prst="rect">
            <a:avLst/>
          </a:prstGeom>
          <a:noFill/>
          <a:ln w="9525">
            <a:noFill/>
            <a:miter lim="800000"/>
            <a:headEnd/>
            <a:tailEnd/>
          </a:ln>
        </p:spPr>
        <p:txBody>
          <a:bodyPr wrap="square">
            <a:spAutoFit/>
          </a:bodyPr>
          <a:lstStyle/>
          <a:p>
            <a:pPr algn="l">
              <a:buClrTx/>
            </a:pPr>
            <a:r>
              <a:rPr kumimoji="0" lang="en-US" altLang="zh-CN" sz="1800" b="1" i="0" dirty="0">
                <a:latin typeface="Times New Roman" panose="02020603050405020304" pitchFamily="18" charset="0"/>
                <a:cs typeface="Times New Roman" panose="02020603050405020304" pitchFamily="18" charset="0"/>
                <a:sym typeface="Symbol" pitchFamily="18" charset="2"/>
              </a:rPr>
              <a:t>                </a:t>
            </a:r>
            <a:r>
              <a:rPr kumimoji="0" lang="zh-CN" altLang="en-US" sz="1800" b="1" i="0" dirty="0">
                <a:latin typeface="Times New Roman" panose="02020603050405020304" pitchFamily="18" charset="0"/>
                <a:cs typeface="Times New Roman" panose="02020603050405020304" pitchFamily="18" charset="0"/>
                <a:sym typeface="Symbol" pitchFamily="18" charset="2"/>
              </a:rPr>
              <a:t>语义动作</a:t>
            </a:r>
            <a:r>
              <a:rPr kumimoji="0" lang="en-US" altLang="zh-CN" sz="1800" b="1" i="0" dirty="0">
                <a:latin typeface="Times New Roman" panose="02020603050405020304" pitchFamily="18" charset="0"/>
                <a:cs typeface="Times New Roman" panose="02020603050405020304" pitchFamily="18" charset="0"/>
                <a:sym typeface="Symbol" pitchFamily="18" charset="2"/>
              </a:rPr>
              <a:t>/</a:t>
            </a:r>
            <a:r>
              <a:rPr kumimoji="0" lang="zh-CN" altLang="en-US" sz="1800" b="1" i="0" dirty="0">
                <a:latin typeface="Times New Roman" panose="02020603050405020304" pitchFamily="18" charset="0"/>
                <a:cs typeface="Times New Roman" panose="02020603050405020304" pitchFamily="18" charset="0"/>
                <a:sym typeface="Symbol" pitchFamily="18" charset="2"/>
              </a:rPr>
              <a:t>限定条件</a:t>
            </a:r>
            <a:endParaRPr kumimoji="0" lang="zh-CN" altLang="en-US" sz="1800" i="0" dirty="0">
              <a:solidFill>
                <a:srgbClr val="333399"/>
              </a:solidFill>
              <a:latin typeface="Times New Roman" panose="02020603050405020304" pitchFamily="18" charset="0"/>
              <a:cs typeface="Times New Roman" panose="02020603050405020304" pitchFamily="18" charset="0"/>
              <a:sym typeface="Symbol" pitchFamily="18" charset="2"/>
            </a:endParaRPr>
          </a:p>
          <a:p>
            <a:pPr algn="l">
              <a:buClrTx/>
            </a:pPr>
            <a:r>
              <a:rPr lang="en-US" altLang="zh-CN" sz="1800" b="1"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b="1" dirty="0" err="1">
                <a:solidFill>
                  <a:srgbClr val="333399"/>
                </a:solidFill>
                <a:latin typeface="Times New Roman" panose="02020603050405020304" pitchFamily="18" charset="0"/>
                <a:cs typeface="Times New Roman" panose="02020603050405020304" pitchFamily="18" charset="0"/>
                <a:sym typeface="Symbol" pitchFamily="18" charset="2"/>
              </a:rPr>
              <a:t>A.num</a:t>
            </a:r>
            <a:r>
              <a:rPr lang="en-US" altLang="zh-CN" sz="1800" b="1"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b="1" dirty="0" err="1">
                <a:solidFill>
                  <a:srgbClr val="333399"/>
                </a:solidFill>
                <a:latin typeface="Times New Roman" panose="02020603050405020304" pitchFamily="18" charset="0"/>
                <a:cs typeface="Times New Roman" panose="02020603050405020304" pitchFamily="18" charset="0"/>
                <a:sym typeface="Symbol" pitchFamily="18" charset="2"/>
              </a:rPr>
              <a:t>B.num</a:t>
            </a:r>
            <a:r>
              <a:rPr lang="en-US" altLang="zh-CN" sz="1800" b="1" i="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b="1" dirty="0">
                <a:solidFill>
                  <a:srgbClr val="333399"/>
                </a:solidFill>
                <a:latin typeface="Times New Roman" panose="02020603050405020304" pitchFamily="18" charset="0"/>
                <a:cs typeface="Times New Roman" panose="02020603050405020304" pitchFamily="18" charset="0"/>
                <a:sym typeface="Symbol" pitchFamily="18" charset="2"/>
              </a:rPr>
              <a:t>and </a:t>
            </a:r>
            <a:r>
              <a:rPr lang="en-US" altLang="zh-CN" sz="1800" b="1"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b="1" dirty="0" err="1">
                <a:solidFill>
                  <a:srgbClr val="333399"/>
                </a:solidFill>
                <a:latin typeface="Times New Roman" panose="02020603050405020304" pitchFamily="18" charset="0"/>
                <a:cs typeface="Times New Roman" panose="02020603050405020304" pitchFamily="18" charset="0"/>
              </a:rPr>
              <a:t>B.num</a:t>
            </a:r>
            <a:r>
              <a:rPr lang="en-US" altLang="zh-CN" sz="1800" b="1" dirty="0">
                <a:solidFill>
                  <a:srgbClr val="333399"/>
                </a:solidFill>
                <a:latin typeface="Times New Roman" panose="02020603050405020304" pitchFamily="18" charset="0"/>
                <a:cs typeface="Times New Roman" panose="02020603050405020304" pitchFamily="18" charset="0"/>
              </a:rPr>
              <a:t>=</a:t>
            </a:r>
            <a:r>
              <a:rPr lang="en-US" altLang="zh-CN" sz="1800" b="1" dirty="0" err="1">
                <a:solidFill>
                  <a:srgbClr val="333399"/>
                </a:solidFill>
                <a:latin typeface="Times New Roman" panose="02020603050405020304" pitchFamily="18" charset="0"/>
                <a:cs typeface="Times New Roman" panose="02020603050405020304" pitchFamily="18" charset="0"/>
              </a:rPr>
              <a:t>C.num</a:t>
            </a:r>
            <a:r>
              <a:rPr lang="en-US" altLang="zh-CN" sz="1800" b="1" i="0" dirty="0">
                <a:solidFill>
                  <a:srgbClr val="333399"/>
                </a:solidFill>
                <a:latin typeface="Times New Roman" panose="02020603050405020304" pitchFamily="18" charset="0"/>
                <a:cs typeface="Times New Roman" panose="02020603050405020304" pitchFamily="18" charset="0"/>
              </a:rPr>
              <a:t>)</a:t>
            </a:r>
            <a:r>
              <a:rPr lang="en-US" altLang="zh-CN" sz="1800" dirty="0">
                <a:solidFill>
                  <a:srgbClr val="333399"/>
                </a:solidFill>
                <a:latin typeface="Times New Roman" panose="02020603050405020304" pitchFamily="18" charset="0"/>
                <a:cs typeface="Times New Roman" panose="02020603050405020304" pitchFamily="18" charset="0"/>
              </a:rPr>
              <a:t>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a:t>
            </a:r>
            <a:endParaRPr kumimoji="0"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endParaRPr>
          </a:p>
          <a:p>
            <a:pPr algn="l">
              <a:buClrTx/>
            </a:pP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dirty="0" err="1">
                <a:solidFill>
                  <a:srgbClr val="333399"/>
                </a:solidFill>
                <a:latin typeface="Times New Roman" panose="02020603050405020304" pitchFamily="18" charset="0"/>
                <a:cs typeface="Times New Roman" panose="02020603050405020304" pitchFamily="18" charset="0"/>
                <a:sym typeface="Symbol" pitchFamily="18" charset="2"/>
              </a:rPr>
              <a:t>A</a:t>
            </a:r>
            <a:r>
              <a:rPr lang="en-US" altLang="zh-CN" sz="1800" b="1" dirty="0" err="1">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err="1">
                <a:solidFill>
                  <a:srgbClr val="333399"/>
                </a:solidFill>
                <a:latin typeface="Times New Roman" panose="02020603050405020304" pitchFamily="18" charset="0"/>
                <a:cs typeface="Times New Roman" panose="02020603050405020304" pitchFamily="18" charset="0"/>
              </a:rPr>
              <a:t>num</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A</a:t>
            </a:r>
            <a:r>
              <a:rPr lang="en-US" altLang="zh-CN" sz="1800" i="0" baseline="-25000" dirty="0">
                <a:solidFill>
                  <a:srgbClr val="333399"/>
                </a:solidFill>
                <a:latin typeface="Times New Roman" panose="02020603050405020304" pitchFamily="18" charset="0"/>
                <a:cs typeface="Times New Roman" panose="02020603050405020304" pitchFamily="18" charset="0"/>
                <a:sym typeface="Symbol" pitchFamily="18" charset="2"/>
              </a:rPr>
              <a:t>1</a:t>
            </a:r>
            <a:r>
              <a:rPr lang="en-US" altLang="zh-CN" sz="1800" b="1" dirty="0">
                <a:solidFill>
                  <a:srgbClr val="333399"/>
                </a:solidFill>
                <a:latin typeface="Times New Roman" panose="02020603050405020304" pitchFamily="18" charset="0"/>
                <a:cs typeface="Times New Roman" panose="02020603050405020304" pitchFamily="18" charset="0"/>
              </a:rPr>
              <a:t>.</a:t>
            </a:r>
            <a:r>
              <a:rPr lang="en-US" altLang="zh-CN" sz="1800" dirty="0">
                <a:solidFill>
                  <a:srgbClr val="333399"/>
                </a:solidFill>
                <a:latin typeface="Times New Roman" panose="02020603050405020304" pitchFamily="18" charset="0"/>
                <a:cs typeface="Times New Roman" panose="02020603050405020304" pitchFamily="18" charset="0"/>
              </a:rPr>
              <a:t>num</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+ 1</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endParaRPr lang="en-US" altLang="zh-CN" sz="180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endParaRPr>
          </a:p>
          <a:p>
            <a:pPr algn="l">
              <a:buClrTx/>
            </a:pP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dirty="0" err="1">
                <a:solidFill>
                  <a:srgbClr val="333399"/>
                </a:solidFill>
                <a:latin typeface="Times New Roman" panose="02020603050405020304" pitchFamily="18" charset="0"/>
                <a:cs typeface="Times New Roman" panose="02020603050405020304" pitchFamily="18" charset="0"/>
                <a:sym typeface="Symbol" pitchFamily="18" charset="2"/>
              </a:rPr>
              <a:t>A</a:t>
            </a:r>
            <a:r>
              <a:rPr lang="en-US" altLang="zh-CN" sz="1800" b="1" dirty="0" err="1">
                <a:solidFill>
                  <a:srgbClr val="333399"/>
                </a:solidFill>
                <a:latin typeface="Times New Roman" panose="02020603050405020304" pitchFamily="18" charset="0"/>
                <a:cs typeface="Times New Roman" panose="02020603050405020304" pitchFamily="18" charset="0"/>
              </a:rPr>
              <a:t>.</a:t>
            </a:r>
            <a:r>
              <a:rPr lang="en-US" altLang="zh-CN" sz="1800" dirty="0" err="1">
                <a:solidFill>
                  <a:srgbClr val="333399"/>
                </a:solidFill>
                <a:latin typeface="Times New Roman" panose="02020603050405020304" pitchFamily="18" charset="0"/>
                <a:cs typeface="Times New Roman" panose="02020603050405020304" pitchFamily="18" charset="0"/>
              </a:rPr>
              <a:t>num</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1</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endParaRPr lang="en-US" altLang="zh-CN" sz="180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endParaRPr>
          </a:p>
          <a:p>
            <a:pPr algn="l"/>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dirty="0" err="1">
                <a:solidFill>
                  <a:srgbClr val="333399"/>
                </a:solidFill>
                <a:latin typeface="Times New Roman" panose="02020603050405020304" pitchFamily="18" charset="0"/>
                <a:cs typeface="Times New Roman" panose="02020603050405020304" pitchFamily="18" charset="0"/>
                <a:sym typeface="Symbol" pitchFamily="18" charset="2"/>
              </a:rPr>
              <a:t>B</a:t>
            </a:r>
            <a:r>
              <a:rPr lang="en-US" altLang="zh-CN" sz="1800" b="1" dirty="0" err="1">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err="1">
                <a:solidFill>
                  <a:srgbClr val="333399"/>
                </a:solidFill>
                <a:latin typeface="Times New Roman" panose="02020603050405020304" pitchFamily="18" charset="0"/>
                <a:cs typeface="Times New Roman" panose="02020603050405020304" pitchFamily="18" charset="0"/>
              </a:rPr>
              <a:t>num</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B</a:t>
            </a:r>
            <a:r>
              <a:rPr lang="en-US" altLang="zh-CN" sz="1800" i="0" baseline="-25000" dirty="0">
                <a:solidFill>
                  <a:srgbClr val="333399"/>
                </a:solidFill>
                <a:latin typeface="Times New Roman" panose="02020603050405020304" pitchFamily="18" charset="0"/>
                <a:cs typeface="Times New Roman" panose="02020603050405020304" pitchFamily="18" charset="0"/>
                <a:sym typeface="Symbol" pitchFamily="18" charset="2"/>
              </a:rPr>
              <a:t>1</a:t>
            </a:r>
            <a:r>
              <a:rPr lang="en-US" altLang="zh-CN" sz="1800" b="1" dirty="0">
                <a:solidFill>
                  <a:srgbClr val="333399"/>
                </a:solidFill>
                <a:latin typeface="Times New Roman" panose="02020603050405020304" pitchFamily="18" charset="0"/>
                <a:cs typeface="Times New Roman" panose="02020603050405020304" pitchFamily="18" charset="0"/>
              </a:rPr>
              <a:t>.</a:t>
            </a:r>
            <a:r>
              <a:rPr lang="en-US" altLang="zh-CN" sz="1800" dirty="0">
                <a:solidFill>
                  <a:srgbClr val="333399"/>
                </a:solidFill>
                <a:latin typeface="Times New Roman" panose="02020603050405020304" pitchFamily="18" charset="0"/>
                <a:cs typeface="Times New Roman" panose="02020603050405020304" pitchFamily="18" charset="0"/>
              </a:rPr>
              <a:t>num</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+ 1</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endPar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endParaRPr>
          </a:p>
          <a:p>
            <a:pPr algn="l"/>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dirty="0" err="1">
                <a:solidFill>
                  <a:srgbClr val="333399"/>
                </a:solidFill>
                <a:latin typeface="Times New Roman" panose="02020603050405020304" pitchFamily="18" charset="0"/>
                <a:cs typeface="Times New Roman" panose="02020603050405020304" pitchFamily="18" charset="0"/>
                <a:sym typeface="Symbol" pitchFamily="18" charset="2"/>
              </a:rPr>
              <a:t>B</a:t>
            </a:r>
            <a:r>
              <a:rPr lang="en-US" altLang="zh-CN" sz="1800" b="1" dirty="0" err="1">
                <a:solidFill>
                  <a:srgbClr val="333399"/>
                </a:solidFill>
                <a:latin typeface="Times New Roman" panose="02020603050405020304" pitchFamily="18" charset="0"/>
                <a:cs typeface="Times New Roman" panose="02020603050405020304" pitchFamily="18" charset="0"/>
              </a:rPr>
              <a:t>.</a:t>
            </a:r>
            <a:r>
              <a:rPr lang="en-US" altLang="zh-CN" sz="1800" dirty="0" err="1">
                <a:solidFill>
                  <a:srgbClr val="333399"/>
                </a:solidFill>
                <a:latin typeface="Times New Roman" panose="02020603050405020304" pitchFamily="18" charset="0"/>
                <a:cs typeface="Times New Roman" panose="02020603050405020304" pitchFamily="18" charset="0"/>
              </a:rPr>
              <a:t>num</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1</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endPar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endParaRPr>
          </a:p>
          <a:p>
            <a:pPr algn="l"/>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dirty="0" err="1">
                <a:solidFill>
                  <a:srgbClr val="333399"/>
                </a:solidFill>
                <a:latin typeface="Times New Roman" panose="02020603050405020304" pitchFamily="18" charset="0"/>
                <a:cs typeface="Times New Roman" panose="02020603050405020304" pitchFamily="18" charset="0"/>
                <a:sym typeface="Symbol" pitchFamily="18" charset="2"/>
              </a:rPr>
              <a:t>C</a:t>
            </a:r>
            <a:r>
              <a:rPr lang="en-US" altLang="zh-CN" sz="1800" b="1" dirty="0" err="1">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err="1">
                <a:solidFill>
                  <a:srgbClr val="333399"/>
                </a:solidFill>
                <a:latin typeface="Times New Roman" panose="02020603050405020304" pitchFamily="18" charset="0"/>
                <a:cs typeface="Times New Roman" panose="02020603050405020304" pitchFamily="18" charset="0"/>
              </a:rPr>
              <a:t>num</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C</a:t>
            </a:r>
            <a:r>
              <a:rPr lang="en-US" altLang="zh-CN" sz="1800" i="0" baseline="-25000" dirty="0">
                <a:solidFill>
                  <a:srgbClr val="333399"/>
                </a:solidFill>
                <a:latin typeface="Times New Roman" panose="02020603050405020304" pitchFamily="18" charset="0"/>
                <a:cs typeface="Times New Roman" panose="02020603050405020304" pitchFamily="18" charset="0"/>
                <a:sym typeface="Symbol" pitchFamily="18" charset="2"/>
              </a:rPr>
              <a:t>1</a:t>
            </a:r>
            <a:r>
              <a:rPr lang="en-US" altLang="zh-CN" sz="1800" b="1" dirty="0">
                <a:solidFill>
                  <a:srgbClr val="333399"/>
                </a:solidFill>
                <a:latin typeface="Times New Roman" panose="02020603050405020304" pitchFamily="18" charset="0"/>
                <a:cs typeface="Times New Roman" panose="02020603050405020304" pitchFamily="18" charset="0"/>
              </a:rPr>
              <a:t>.</a:t>
            </a:r>
            <a:r>
              <a:rPr lang="en-US" altLang="zh-CN" sz="1800" dirty="0">
                <a:solidFill>
                  <a:srgbClr val="333399"/>
                </a:solidFill>
                <a:latin typeface="Times New Roman" panose="02020603050405020304" pitchFamily="18" charset="0"/>
                <a:cs typeface="Times New Roman" panose="02020603050405020304" pitchFamily="18" charset="0"/>
              </a:rPr>
              <a:t>num</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+ 1</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endPar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endParaRPr>
          </a:p>
          <a:p>
            <a:pPr algn="l"/>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dirty="0" err="1">
                <a:solidFill>
                  <a:srgbClr val="333399"/>
                </a:solidFill>
                <a:latin typeface="Times New Roman" panose="02020603050405020304" pitchFamily="18" charset="0"/>
                <a:cs typeface="Times New Roman" panose="02020603050405020304" pitchFamily="18" charset="0"/>
                <a:sym typeface="Symbol" pitchFamily="18" charset="2"/>
              </a:rPr>
              <a:t>C</a:t>
            </a:r>
            <a:r>
              <a:rPr lang="en-US" altLang="zh-CN" sz="1800" b="1" dirty="0" err="1">
                <a:solidFill>
                  <a:srgbClr val="333399"/>
                </a:solidFill>
                <a:latin typeface="Times New Roman" panose="02020603050405020304" pitchFamily="18" charset="0"/>
                <a:cs typeface="Times New Roman" panose="02020603050405020304" pitchFamily="18" charset="0"/>
              </a:rPr>
              <a:t>.</a:t>
            </a:r>
            <a:r>
              <a:rPr lang="en-US" altLang="zh-CN" sz="1800" dirty="0" err="1">
                <a:solidFill>
                  <a:srgbClr val="333399"/>
                </a:solidFill>
                <a:latin typeface="Times New Roman" panose="02020603050405020304" pitchFamily="18" charset="0"/>
                <a:cs typeface="Times New Roman" panose="02020603050405020304" pitchFamily="18" charset="0"/>
              </a:rPr>
              <a:t>num</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1</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p>
        </p:txBody>
      </p:sp>
      <p:sp>
        <p:nvSpPr>
          <p:cNvPr id="11" name="Text Box 13"/>
          <p:cNvSpPr txBox="1">
            <a:spLocks noChangeArrowheads="1"/>
          </p:cNvSpPr>
          <p:nvPr/>
        </p:nvSpPr>
        <p:spPr bwMode="auto">
          <a:xfrm>
            <a:off x="1763688" y="4530092"/>
            <a:ext cx="1152748" cy="2308324"/>
          </a:xfrm>
          <a:prstGeom prst="rect">
            <a:avLst/>
          </a:prstGeom>
          <a:noFill/>
          <a:ln w="9525">
            <a:noFill/>
            <a:miter lim="800000"/>
            <a:headEnd/>
            <a:tailEnd/>
          </a:ln>
        </p:spPr>
        <p:txBody>
          <a:bodyPr wrap="square">
            <a:spAutoFit/>
          </a:bodyPr>
          <a:lstStyle/>
          <a:p>
            <a:pPr algn="l">
              <a:buClrTx/>
            </a:pPr>
            <a:r>
              <a:rPr kumimoji="0" lang="zh-CN" altLang="en-US" sz="1800" b="1" i="0" dirty="0">
                <a:latin typeface="Times New Roman" panose="02020603050405020304" pitchFamily="18" charset="0"/>
                <a:cs typeface="Times New Roman" panose="02020603050405020304" pitchFamily="18" charset="0"/>
                <a:sym typeface="Symbol" pitchFamily="18" charset="2"/>
              </a:rPr>
              <a:t>产生式</a:t>
            </a:r>
            <a:endParaRPr kumimoji="0" lang="zh-CN" altLang="en-US" sz="1800" i="0" dirty="0">
              <a:solidFill>
                <a:srgbClr val="333399"/>
              </a:solidFill>
              <a:latin typeface="Times New Roman" panose="02020603050405020304" pitchFamily="18" charset="0"/>
              <a:cs typeface="Times New Roman" panose="02020603050405020304" pitchFamily="18" charset="0"/>
              <a:sym typeface="Symbol" pitchFamily="18" charset="2"/>
            </a:endParaRPr>
          </a:p>
          <a:p>
            <a:pPr algn="l">
              <a:buClrTx/>
            </a:pP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S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ABC</a:t>
            </a:r>
            <a:endParaRPr kumimoji="0"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endParaRPr>
          </a:p>
          <a:p>
            <a:pPr algn="l">
              <a:buClrTx/>
            </a:pP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A </a:t>
            </a:r>
            <a:r>
              <a:rPr lang="en-US" altLang="zh-CN" sz="1800" i="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rPr>
              <a:t> A</a:t>
            </a:r>
            <a:r>
              <a:rPr lang="en-US" altLang="zh-CN" sz="1800" i="0" baseline="-2500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rPr>
              <a:t>1</a:t>
            </a:r>
            <a:r>
              <a:rPr lang="en-US" altLang="zh-CN" sz="180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rPr>
              <a:t>a</a:t>
            </a:r>
          </a:p>
          <a:p>
            <a:pPr algn="l">
              <a:buClrTx/>
            </a:pP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A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a</a:t>
            </a:r>
            <a:endParaRPr lang="en-US" altLang="zh-CN" sz="180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endParaRPr>
          </a:p>
          <a:p>
            <a:pPr algn="l">
              <a:buClrTx/>
            </a:pP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B </a:t>
            </a:r>
            <a:r>
              <a:rPr lang="en-US" altLang="zh-CN" sz="1800" i="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rPr>
              <a:t> B</a:t>
            </a:r>
            <a:r>
              <a:rPr lang="en-US" altLang="zh-CN" sz="1800" i="0" baseline="-25000" dirty="0">
                <a:solidFill>
                  <a:srgbClr val="333399"/>
                </a:solidFill>
                <a:latin typeface="Times New Roman" panose="02020603050405020304" pitchFamily="18" charset="0"/>
                <a:cs typeface="Times New Roman" panose="02020603050405020304" pitchFamily="18" charset="0"/>
                <a:sym typeface="Symbol" pitchFamily="18" charset="2"/>
              </a:rPr>
              <a:t>1</a:t>
            </a:r>
            <a:r>
              <a:rPr lang="en-US" altLang="zh-CN" sz="180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rPr>
              <a:t>b</a:t>
            </a:r>
            <a:endPar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endParaRPr>
          </a:p>
          <a:p>
            <a:pPr algn="l">
              <a:buClrTx/>
            </a:pP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B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b</a:t>
            </a:r>
          </a:p>
          <a:p>
            <a:pPr algn="l">
              <a:buClrTx/>
            </a:pP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C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 </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C</a:t>
            </a:r>
            <a:r>
              <a:rPr lang="en-US" altLang="zh-CN" sz="1800" i="0" baseline="-25000" dirty="0">
                <a:solidFill>
                  <a:srgbClr val="333399"/>
                </a:solidFill>
                <a:latin typeface="Times New Roman" panose="02020603050405020304" pitchFamily="18" charset="0"/>
                <a:cs typeface="Times New Roman" panose="02020603050405020304" pitchFamily="18" charset="0"/>
                <a:sym typeface="Symbol" pitchFamily="18" charset="2"/>
              </a:rPr>
              <a:t>1</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c</a:t>
            </a:r>
            <a:endParaRPr lang="en-US" altLang="zh-CN" sz="1800" dirty="0">
              <a:solidFill>
                <a:srgbClr val="333399"/>
              </a:solidFill>
              <a:latin typeface="Times New Roman" panose="02020603050405020304" pitchFamily="18" charset="0"/>
              <a:ea typeface="华文行楷" pitchFamily="2" charset="-122"/>
              <a:cs typeface="Times New Roman" panose="02020603050405020304" pitchFamily="18" charset="0"/>
              <a:sym typeface="Symbol" pitchFamily="18" charset="2"/>
            </a:endParaRPr>
          </a:p>
          <a:p>
            <a:pPr algn="l">
              <a:buClrTx/>
            </a:pP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C </a:t>
            </a:r>
            <a:r>
              <a:rPr lang="en-US" altLang="zh-CN" sz="1800" i="0" dirty="0">
                <a:solidFill>
                  <a:srgbClr val="333399"/>
                </a:solidFill>
                <a:latin typeface="Times New Roman" panose="02020603050405020304" pitchFamily="18" charset="0"/>
                <a:cs typeface="Times New Roman" panose="02020603050405020304" pitchFamily="18" charset="0"/>
                <a:sym typeface="Symbol" pitchFamily="18" charset="2"/>
              </a:rPr>
              <a:t></a:t>
            </a:r>
            <a:r>
              <a:rPr lang="en-US" altLang="zh-CN" sz="1800" dirty="0">
                <a:solidFill>
                  <a:srgbClr val="333399"/>
                </a:solidFill>
                <a:latin typeface="Times New Roman" panose="02020603050405020304" pitchFamily="18" charset="0"/>
                <a:cs typeface="Times New Roman" panose="02020603050405020304" pitchFamily="18" charset="0"/>
                <a:sym typeface="Symbol" pitchFamily="18" charset="2"/>
              </a:rPr>
              <a:t> c</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69355">
                                            <p:txEl>
                                              <p:pRg st="3" end="3"/>
                                            </p:txEl>
                                          </p:spTgt>
                                        </p:tgtEl>
                                        <p:attrNameLst>
                                          <p:attrName>style.visibility</p:attrName>
                                        </p:attrNameLst>
                                      </p:cBhvr>
                                      <p:to>
                                        <p:strVal val="visible"/>
                                      </p:to>
                                    </p:set>
                                    <p:animEffect transition="in" filter="slide(fromBottom)">
                                      <p:cBhvr>
                                        <p:cTn id="7" dur="500"/>
                                        <p:tgtEl>
                                          <p:spTgt spid="569355">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569355">
                                            <p:txEl>
                                              <p:pRg st="4" end="4"/>
                                            </p:txEl>
                                          </p:spTgt>
                                        </p:tgtEl>
                                        <p:attrNameLst>
                                          <p:attrName>style.visibility</p:attrName>
                                        </p:attrNameLst>
                                      </p:cBhvr>
                                      <p:to>
                                        <p:strVal val="visible"/>
                                      </p:to>
                                    </p:set>
                                    <p:animEffect transition="in" filter="slide(fromBottom)">
                                      <p:cBhvr>
                                        <p:cTn id="10" dur="500"/>
                                        <p:tgtEl>
                                          <p:spTgt spid="569355">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569355">
                                            <p:txEl>
                                              <p:pRg st="6" end="6"/>
                                            </p:txEl>
                                          </p:spTgt>
                                        </p:tgtEl>
                                        <p:attrNameLst>
                                          <p:attrName>style.visibility</p:attrName>
                                        </p:attrNameLst>
                                      </p:cBhvr>
                                      <p:to>
                                        <p:strVal val="visible"/>
                                      </p:to>
                                    </p:set>
                                    <p:animEffect transition="in" filter="slide(fromBottom)">
                                      <p:cBhvr>
                                        <p:cTn id="13" dur="500"/>
                                        <p:tgtEl>
                                          <p:spTgt spid="569355">
                                            <p:txEl>
                                              <p:pRg st="6" end="6"/>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569355">
                                            <p:txEl>
                                              <p:pRg st="7" end="7"/>
                                            </p:txEl>
                                          </p:spTgt>
                                        </p:tgtEl>
                                        <p:attrNameLst>
                                          <p:attrName>style.visibility</p:attrName>
                                        </p:attrNameLst>
                                      </p:cBhvr>
                                      <p:to>
                                        <p:strVal val="visible"/>
                                      </p:to>
                                    </p:set>
                                    <p:animEffect transition="in" filter="slide(fromBottom)">
                                      <p:cBhvr>
                                        <p:cTn id="16" dur="500"/>
                                        <p:tgtEl>
                                          <p:spTgt spid="569355">
                                            <p:txEl>
                                              <p:pRg st="7" end="7"/>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569355">
                                            <p:txEl>
                                              <p:pRg st="8" end="8"/>
                                            </p:txEl>
                                          </p:spTgt>
                                        </p:tgtEl>
                                        <p:attrNameLst>
                                          <p:attrName>style.visibility</p:attrName>
                                        </p:attrNameLst>
                                      </p:cBhvr>
                                      <p:to>
                                        <p:strVal val="visible"/>
                                      </p:to>
                                    </p:set>
                                    <p:animEffect transition="in" filter="slide(fromBottom)">
                                      <p:cBhvr>
                                        <p:cTn id="19" dur="500"/>
                                        <p:tgtEl>
                                          <p:spTgt spid="569355">
                                            <p:txEl>
                                              <p:pRg st="8" end="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slide(fromBottom)">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80"/>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
            <a:srgbClr val="800080"/>
          </a:buClr>
          <a:buSzTx/>
          <a:buFont typeface="Wingdings" pitchFamily="2" charset="2"/>
          <a:buNone/>
          <a:tabLst/>
          <a:defRPr kumimoji="1" lang="zh-CN" altLang="en-US" sz="2400" b="0" i="1" u="none" strike="noStrike" cap="none" normalizeH="0" baseline="0" smtClean="0">
            <a:ln>
              <a:noFill/>
            </a:ln>
            <a:solidFill>
              <a:srgbClr val="800080"/>
            </a:solidFill>
            <a:effectLst/>
            <a:latin typeface="Arial"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000080"/>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
            <a:srgbClr val="800080"/>
          </a:buClr>
          <a:buSzTx/>
          <a:buFont typeface="Wingdings" pitchFamily="2" charset="2"/>
          <a:buNone/>
          <a:tabLst/>
          <a:defRPr kumimoji="1" lang="zh-CN" altLang="en-US" sz="2400" b="0" i="1" u="none" strike="noStrike" cap="none" normalizeH="0" baseline="0" smtClean="0">
            <a:ln>
              <a:noFill/>
            </a:ln>
            <a:solidFill>
              <a:srgbClr val="800080"/>
            </a:solidFill>
            <a:effectLst/>
            <a:latin typeface="Arial" pitchFamily="34" charset="0"/>
            <a:ea typeface="楷体_GB2312" pitchFamily="49"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Designs\Capsules.pot</Template>
  <TotalTime>36399</TotalTime>
  <Words>14358</Words>
  <Application>Microsoft Macintosh PowerPoint</Application>
  <PresentationFormat>全屏显示(4:3)</PresentationFormat>
  <Paragraphs>1934</Paragraphs>
  <Slides>80</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80</vt:i4>
      </vt:variant>
    </vt:vector>
  </HeadingPairs>
  <TitlesOfParts>
    <vt:vector size="91" baseType="lpstr">
      <vt:lpstr>华文行楷</vt:lpstr>
      <vt:lpstr>楷体_GB2312</vt:lpstr>
      <vt:lpstr>宋体</vt:lpstr>
      <vt:lpstr>CMR10</vt:lpstr>
      <vt:lpstr>Arial</vt:lpstr>
      <vt:lpstr>Comic Sans MS</vt:lpstr>
      <vt:lpstr>Symbol</vt:lpstr>
      <vt:lpstr>Times New Roman</vt:lpstr>
      <vt:lpstr>Wingdings</vt:lpstr>
      <vt:lpstr>Capsules</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wyy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dc:creator>
  <cp:lastModifiedBy>Microsoft Office User</cp:lastModifiedBy>
  <cp:revision>1475</cp:revision>
  <dcterms:created xsi:type="dcterms:W3CDTF">2002-02-03T03:17:28Z</dcterms:created>
  <dcterms:modified xsi:type="dcterms:W3CDTF">2023-05-15T04:28:44Z</dcterms:modified>
</cp:coreProperties>
</file>