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7"/>
  </p:notesMasterIdLst>
  <p:handoutMasterIdLst>
    <p:handoutMasterId r:id="rId58"/>
  </p:handoutMasterIdLst>
  <p:sldIdLst>
    <p:sldId id="526" r:id="rId2"/>
    <p:sldId id="846" r:id="rId3"/>
    <p:sldId id="851" r:id="rId4"/>
    <p:sldId id="761" r:id="rId5"/>
    <p:sldId id="849" r:id="rId6"/>
    <p:sldId id="474" r:id="rId7"/>
    <p:sldId id="850" r:id="rId8"/>
    <p:sldId id="852" r:id="rId9"/>
    <p:sldId id="527" r:id="rId10"/>
    <p:sldId id="790" r:id="rId11"/>
    <p:sldId id="802" r:id="rId12"/>
    <p:sldId id="657" r:id="rId13"/>
    <p:sldId id="804" r:id="rId14"/>
    <p:sldId id="805" r:id="rId15"/>
    <p:sldId id="806" r:id="rId16"/>
    <p:sldId id="807" r:id="rId17"/>
    <p:sldId id="808" r:id="rId18"/>
    <p:sldId id="721" r:id="rId19"/>
    <p:sldId id="722" r:id="rId20"/>
    <p:sldId id="853" r:id="rId21"/>
    <p:sldId id="720" r:id="rId22"/>
    <p:sldId id="674" r:id="rId23"/>
    <p:sldId id="725" r:id="rId24"/>
    <p:sldId id="856" r:id="rId25"/>
    <p:sldId id="715" r:id="rId26"/>
    <p:sldId id="855" r:id="rId27"/>
    <p:sldId id="891" r:id="rId28"/>
    <p:sldId id="892" r:id="rId29"/>
    <p:sldId id="825" r:id="rId30"/>
    <p:sldId id="860" r:id="rId31"/>
    <p:sldId id="861" r:id="rId32"/>
    <p:sldId id="863" r:id="rId33"/>
    <p:sldId id="864" r:id="rId34"/>
    <p:sldId id="865" r:id="rId35"/>
    <p:sldId id="866" r:id="rId36"/>
    <p:sldId id="867" r:id="rId37"/>
    <p:sldId id="868" r:id="rId38"/>
    <p:sldId id="869" r:id="rId39"/>
    <p:sldId id="870" r:id="rId40"/>
    <p:sldId id="871" r:id="rId41"/>
    <p:sldId id="872" r:id="rId42"/>
    <p:sldId id="876" r:id="rId43"/>
    <p:sldId id="887" r:id="rId44"/>
    <p:sldId id="888" r:id="rId45"/>
    <p:sldId id="877" r:id="rId46"/>
    <p:sldId id="894" r:id="rId47"/>
    <p:sldId id="277" r:id="rId48"/>
    <p:sldId id="893" r:id="rId49"/>
    <p:sldId id="878" r:id="rId50"/>
    <p:sldId id="880" r:id="rId51"/>
    <p:sldId id="881" r:id="rId52"/>
    <p:sldId id="833" r:id="rId53"/>
    <p:sldId id="886" r:id="rId54"/>
    <p:sldId id="834" r:id="rId55"/>
    <p:sldId id="835" r:id="rId56"/>
  </p:sldIdLst>
  <p:sldSz cx="9144000" cy="6858000" type="screen4x3"/>
  <p:notesSz cx="6648450" cy="9782175"/>
  <p:defaultTextStyle>
    <a:defPPr>
      <a:defRPr lang="zh-CN"/>
    </a:defPPr>
    <a:lvl1pPr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800080"/>
    <a:srgbClr val="9900CC"/>
    <a:srgbClr val="00FF00"/>
    <a:srgbClr val="333399"/>
    <a:srgbClr val="008000"/>
    <a:srgbClr val="5F5F5F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81" autoAdjust="0"/>
    <p:restoredTop sz="95788" autoAdjust="0"/>
  </p:normalViewPr>
  <p:slideViewPr>
    <p:cSldViewPr>
      <p:cViewPr varScale="1">
        <p:scale>
          <a:sx n="162" d="100"/>
          <a:sy n="162" d="100"/>
        </p:scale>
        <p:origin x="2384" y="192"/>
      </p:cViewPr>
      <p:guideLst>
        <p:guide orient="horz" pos="2115"/>
        <p:guide pos="278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0"/>
    </p:cViewPr>
  </p:sorterViewPr>
  <p:notesViewPr>
    <p:cSldViewPr>
      <p:cViewPr varScale="1">
        <p:scale>
          <a:sx n="53" d="100"/>
          <a:sy n="53" d="100"/>
        </p:scale>
        <p:origin x="-1638" y="-84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7.xml"/><Relationship Id="rId1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7B7C3468-7B7C-43B8-BBE5-5C11F28BA5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7587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24023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DEC3DC26-287F-F049-9893-9A0F4796C0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kumimoji="1" sz="3200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66788">
              <a:defRPr kumimoji="1" sz="3200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66788">
              <a:defRPr kumimoji="1" sz="3200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66788">
              <a:defRPr kumimoji="1" sz="3200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66788">
              <a:defRPr kumimoji="1" sz="3200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3200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3200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3200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3200" u="sng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745DD3F-11A1-AE4F-BF63-BDF3DFF50F4E}" type="slidenum">
              <a:rPr lang="en-US" altLang="zh-CN" sz="1300" u="none" smtClean="0">
                <a:latin typeface="Times New Roman" panose="02020603050405020304" pitchFamily="18" charset="0"/>
              </a:rPr>
              <a:pPr/>
              <a:t>6</a:t>
            </a:fld>
            <a:endParaRPr lang="en-US" altLang="zh-CN" sz="1300" u="none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86D96219-2755-774F-A2AB-C1CA045284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2BFF2F1A-383C-F94A-BC1B-3DA034C843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19539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CA3BB5-8519-4100-8129-5C65AE01C8EA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51700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818F22F-01F8-4F67-9298-B7D6F4A54E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71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tsinghua.edu.cn/chn/index.htm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026"/>
          <p:cNvGrpSpPr>
            <a:grpSpLocks/>
          </p:cNvGrpSpPr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79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1" y="0"/>
              <a:ext cx="1585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134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3076" name="Picture 1039" descr="清华大学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380288" y="163513"/>
            <a:ext cx="1223962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6" name="Text Box 1040"/>
          <p:cNvSpPr txBox="1">
            <a:spLocks noChangeArrowheads="1"/>
          </p:cNvSpPr>
          <p:nvPr userDrawn="1"/>
        </p:nvSpPr>
        <p:spPr bwMode="auto">
          <a:xfrm>
            <a:off x="7235825" y="476250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Tx/>
              <a:buFontTx/>
              <a:buNone/>
              <a:defRPr/>
            </a:pPr>
            <a:r>
              <a:rPr lang="en-US" altLang="zh-CN" sz="200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《</a:t>
            </a:r>
            <a:r>
              <a:rPr lang="zh-CN" altLang="en-US" sz="200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编译原理</a:t>
            </a:r>
            <a:r>
              <a:rPr lang="en-US" altLang="zh-CN" sz="200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》</a:t>
            </a:r>
          </a:p>
        </p:txBody>
      </p:sp>
      <p:sp>
        <p:nvSpPr>
          <p:cNvPr id="5137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  <a:defRPr/>
            </a:pPr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>
    <p:wipe dir="r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7"/>
          <p:cNvSpPr txBox="1">
            <a:spLocks noChangeArrowheads="1"/>
          </p:cNvSpPr>
          <p:nvPr/>
        </p:nvSpPr>
        <p:spPr bwMode="auto">
          <a:xfrm>
            <a:off x="755650" y="1066800"/>
            <a:ext cx="8388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在编译程序中的逻辑位置：</a:t>
            </a:r>
          </a:p>
        </p:txBody>
      </p:sp>
      <p:sp>
        <p:nvSpPr>
          <p:cNvPr id="5123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4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5" name="AutoShape 2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6" name="AutoShape 2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7" name="Rectangle 93"/>
          <p:cNvSpPr>
            <a:spLocks noChangeArrowheads="1"/>
          </p:cNvSpPr>
          <p:nvPr/>
        </p:nvSpPr>
        <p:spPr bwMode="auto">
          <a:xfrm>
            <a:off x="971600" y="250825"/>
            <a:ext cx="6600825" cy="6047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6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第八章语义分析与中间代码生成</a:t>
            </a:r>
          </a:p>
        </p:txBody>
      </p:sp>
      <p:sp>
        <p:nvSpPr>
          <p:cNvPr id="5128" name="AutoShape 95"/>
          <p:cNvSpPr>
            <a:spLocks noChangeArrowheads="1"/>
          </p:cNvSpPr>
          <p:nvPr/>
        </p:nvSpPr>
        <p:spPr bwMode="auto">
          <a:xfrm>
            <a:off x="1476375" y="2271713"/>
            <a:ext cx="1152525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词法分析</a:t>
            </a:r>
          </a:p>
        </p:txBody>
      </p:sp>
      <p:sp>
        <p:nvSpPr>
          <p:cNvPr id="5129" name="AutoShape 96"/>
          <p:cNvSpPr>
            <a:spLocks noChangeArrowheads="1"/>
          </p:cNvSpPr>
          <p:nvPr/>
        </p:nvSpPr>
        <p:spPr bwMode="auto">
          <a:xfrm>
            <a:off x="2124075" y="2919413"/>
            <a:ext cx="1152525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语法分析</a:t>
            </a:r>
          </a:p>
        </p:txBody>
      </p:sp>
      <p:sp>
        <p:nvSpPr>
          <p:cNvPr id="5130" name="AutoShape 97"/>
          <p:cNvSpPr>
            <a:spLocks noChangeArrowheads="1"/>
          </p:cNvSpPr>
          <p:nvPr/>
        </p:nvSpPr>
        <p:spPr bwMode="auto">
          <a:xfrm>
            <a:off x="3492500" y="4219575"/>
            <a:ext cx="1584325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中间代码生成</a:t>
            </a:r>
          </a:p>
        </p:txBody>
      </p:sp>
      <p:sp>
        <p:nvSpPr>
          <p:cNvPr id="5131" name="AutoShape 98"/>
          <p:cNvSpPr>
            <a:spLocks noChangeArrowheads="1"/>
          </p:cNvSpPr>
          <p:nvPr/>
        </p:nvSpPr>
        <p:spPr bwMode="auto">
          <a:xfrm>
            <a:off x="4141788" y="4867275"/>
            <a:ext cx="1654175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中间代码优化</a:t>
            </a:r>
          </a:p>
        </p:txBody>
      </p:sp>
      <p:sp>
        <p:nvSpPr>
          <p:cNvPr id="5132" name="AutoShape 99"/>
          <p:cNvSpPr>
            <a:spLocks noChangeArrowheads="1"/>
          </p:cNvSpPr>
          <p:nvPr/>
        </p:nvSpPr>
        <p:spPr bwMode="auto">
          <a:xfrm>
            <a:off x="5435600" y="6164263"/>
            <a:ext cx="1657350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目标代码优化</a:t>
            </a:r>
          </a:p>
        </p:txBody>
      </p:sp>
      <p:sp>
        <p:nvSpPr>
          <p:cNvPr id="5133" name="AutoShape 100"/>
          <p:cNvSpPr>
            <a:spLocks noChangeArrowheads="1"/>
          </p:cNvSpPr>
          <p:nvPr/>
        </p:nvSpPr>
        <p:spPr bwMode="auto">
          <a:xfrm>
            <a:off x="4787900" y="5514975"/>
            <a:ext cx="1584325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目标代码生成</a:t>
            </a:r>
          </a:p>
        </p:txBody>
      </p:sp>
      <p:sp>
        <p:nvSpPr>
          <p:cNvPr id="5134" name="AutoShape 101"/>
          <p:cNvSpPr>
            <a:spLocks noChangeArrowheads="1"/>
          </p:cNvSpPr>
          <p:nvPr/>
        </p:nvSpPr>
        <p:spPr bwMode="auto">
          <a:xfrm>
            <a:off x="2773363" y="3571875"/>
            <a:ext cx="1646237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kumimoji="0" lang="zh-CN" altLang="en-US" sz="2000" b="1">
                <a:solidFill>
                  <a:srgbClr val="800080"/>
                </a:solidFill>
              </a:rPr>
              <a:t>静态语</a:t>
            </a:r>
            <a:r>
              <a:rPr lang="zh-CN" altLang="en-US" sz="2000" b="1">
                <a:solidFill>
                  <a:srgbClr val="800080"/>
                </a:solidFill>
              </a:rPr>
              <a:t>义分析</a:t>
            </a:r>
          </a:p>
        </p:txBody>
      </p:sp>
      <p:sp>
        <p:nvSpPr>
          <p:cNvPr id="5135" name="Line 102"/>
          <p:cNvSpPr>
            <a:spLocks noChangeShapeType="1"/>
          </p:cNvSpPr>
          <p:nvPr/>
        </p:nvSpPr>
        <p:spPr bwMode="auto">
          <a:xfrm>
            <a:off x="1690688" y="2636838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36" name="Line 103"/>
          <p:cNvSpPr>
            <a:spLocks noChangeShapeType="1"/>
          </p:cNvSpPr>
          <p:nvPr/>
        </p:nvSpPr>
        <p:spPr bwMode="auto">
          <a:xfrm>
            <a:off x="1690688" y="3068638"/>
            <a:ext cx="4333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37" name="Line 104"/>
          <p:cNvSpPr>
            <a:spLocks noChangeShapeType="1"/>
          </p:cNvSpPr>
          <p:nvPr/>
        </p:nvSpPr>
        <p:spPr bwMode="auto">
          <a:xfrm>
            <a:off x="2338388" y="3284538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38" name="Line 105"/>
          <p:cNvSpPr>
            <a:spLocks noChangeShapeType="1"/>
          </p:cNvSpPr>
          <p:nvPr/>
        </p:nvSpPr>
        <p:spPr bwMode="auto">
          <a:xfrm>
            <a:off x="2338388" y="3716338"/>
            <a:ext cx="4333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39" name="Line 106"/>
          <p:cNvSpPr>
            <a:spLocks noChangeShapeType="1"/>
          </p:cNvSpPr>
          <p:nvPr/>
        </p:nvSpPr>
        <p:spPr bwMode="auto">
          <a:xfrm>
            <a:off x="3057525" y="3933825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0" name="Line 107"/>
          <p:cNvSpPr>
            <a:spLocks noChangeShapeType="1"/>
          </p:cNvSpPr>
          <p:nvPr/>
        </p:nvSpPr>
        <p:spPr bwMode="auto">
          <a:xfrm>
            <a:off x="3057525" y="4365625"/>
            <a:ext cx="4333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1" name="Line 108"/>
          <p:cNvSpPr>
            <a:spLocks noChangeShapeType="1"/>
          </p:cNvSpPr>
          <p:nvPr/>
        </p:nvSpPr>
        <p:spPr bwMode="auto">
          <a:xfrm>
            <a:off x="3706813" y="4581525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2" name="Line 109"/>
          <p:cNvSpPr>
            <a:spLocks noChangeShapeType="1"/>
          </p:cNvSpPr>
          <p:nvPr/>
        </p:nvSpPr>
        <p:spPr bwMode="auto">
          <a:xfrm>
            <a:off x="3706813" y="5013325"/>
            <a:ext cx="4333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3" name="Line 110"/>
          <p:cNvSpPr>
            <a:spLocks noChangeShapeType="1"/>
          </p:cNvSpPr>
          <p:nvPr/>
        </p:nvSpPr>
        <p:spPr bwMode="auto">
          <a:xfrm>
            <a:off x="4356100" y="5229225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4" name="Line 111"/>
          <p:cNvSpPr>
            <a:spLocks noChangeShapeType="1"/>
          </p:cNvSpPr>
          <p:nvPr/>
        </p:nvSpPr>
        <p:spPr bwMode="auto">
          <a:xfrm>
            <a:off x="4356100" y="5661025"/>
            <a:ext cx="4333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5" name="Line 112"/>
          <p:cNvSpPr>
            <a:spLocks noChangeShapeType="1"/>
          </p:cNvSpPr>
          <p:nvPr/>
        </p:nvSpPr>
        <p:spPr bwMode="auto">
          <a:xfrm>
            <a:off x="5002213" y="5876925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6" name="Line 113"/>
          <p:cNvSpPr>
            <a:spLocks noChangeShapeType="1"/>
          </p:cNvSpPr>
          <p:nvPr/>
        </p:nvSpPr>
        <p:spPr bwMode="auto">
          <a:xfrm>
            <a:off x="5002213" y="6308725"/>
            <a:ext cx="4333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Group 114"/>
          <p:cNvGrpSpPr>
            <a:grpSpLocks/>
          </p:cNvGrpSpPr>
          <p:nvPr/>
        </p:nvGrpSpPr>
        <p:grpSpPr bwMode="auto">
          <a:xfrm>
            <a:off x="4419600" y="2492375"/>
            <a:ext cx="3248025" cy="1873250"/>
            <a:chOff x="2784" y="1434"/>
            <a:chExt cx="2046" cy="1180"/>
          </a:xfrm>
        </p:grpSpPr>
        <p:sp>
          <p:nvSpPr>
            <p:cNvPr id="5148" name="AutoShape 115"/>
            <p:cNvSpPr>
              <a:spLocks noChangeArrowheads="1"/>
            </p:cNvSpPr>
            <p:nvPr/>
          </p:nvSpPr>
          <p:spPr bwMode="auto">
            <a:xfrm>
              <a:off x="3379" y="1434"/>
              <a:ext cx="1451" cy="771"/>
            </a:xfrm>
            <a:prstGeom prst="wedgeEllipseCallout">
              <a:avLst>
                <a:gd name="adj1" fmla="val -43750"/>
                <a:gd name="adj2" fmla="val 70000"/>
              </a:avLst>
            </a:prstGeom>
            <a:noFill/>
            <a:ln w="9525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Font typeface="Wingdings" pitchFamily="2" charset="2"/>
                <a:buNone/>
              </a:pPr>
              <a:r>
                <a:rPr lang="zh-CN" altLang="en-US" sz="2800" b="1">
                  <a:solidFill>
                    <a:srgbClr val="800080"/>
                  </a:solidFill>
                </a:rPr>
                <a:t>语义处理</a:t>
              </a:r>
            </a:p>
          </p:txBody>
        </p:sp>
        <p:sp>
          <p:nvSpPr>
            <p:cNvPr id="5149" name="Line 116"/>
            <p:cNvSpPr>
              <a:spLocks noChangeShapeType="1"/>
            </p:cNvSpPr>
            <p:nvPr/>
          </p:nvSpPr>
          <p:spPr bwMode="auto">
            <a:xfrm>
              <a:off x="2784" y="2256"/>
              <a:ext cx="672" cy="0"/>
            </a:xfrm>
            <a:prstGeom prst="line">
              <a:avLst/>
            </a:prstGeom>
            <a:noFill/>
            <a:ln w="9525" cap="rnd">
              <a:solidFill>
                <a:srgbClr val="003366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50" name="Line 117"/>
            <p:cNvSpPr>
              <a:spLocks noChangeShapeType="1"/>
            </p:cNvSpPr>
            <p:nvPr/>
          </p:nvSpPr>
          <p:spPr bwMode="auto">
            <a:xfrm>
              <a:off x="3470" y="2251"/>
              <a:ext cx="0" cy="363"/>
            </a:xfrm>
            <a:prstGeom prst="line">
              <a:avLst/>
            </a:prstGeom>
            <a:noFill/>
            <a:ln w="9525" cap="rnd">
              <a:solidFill>
                <a:srgbClr val="0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51" name="Line 118"/>
            <p:cNvSpPr>
              <a:spLocks noChangeShapeType="1"/>
            </p:cNvSpPr>
            <p:nvPr/>
          </p:nvSpPr>
          <p:spPr bwMode="auto">
            <a:xfrm flipH="1">
              <a:off x="3198" y="2614"/>
              <a:ext cx="272" cy="0"/>
            </a:xfrm>
            <a:prstGeom prst="line">
              <a:avLst/>
            </a:prstGeom>
            <a:noFill/>
            <a:ln w="9525" cap="rnd">
              <a:solidFill>
                <a:srgbClr val="0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68313" y="1066800"/>
            <a:ext cx="8351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静态语义检查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84213" y="1697038"/>
            <a:ext cx="8280400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代码生成前程序合法性检查的最后阶段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 静态</a:t>
            </a:r>
            <a:r>
              <a:rPr lang="zh-CN" altLang="en-US" b="1" dirty="0">
                <a:solidFill>
                  <a:srgbClr val="800080"/>
                </a:solidFill>
              </a:rPr>
              <a:t>类型检查</a:t>
            </a:r>
            <a:r>
              <a:rPr lang="zh-CN" altLang="en-US" b="1" dirty="0"/>
              <a:t>（</a:t>
            </a:r>
            <a:r>
              <a:rPr lang="en-US" altLang="zh-CN" b="1" i="1" dirty="0"/>
              <a:t>type checks</a:t>
            </a:r>
            <a:r>
              <a:rPr lang="zh-CN" altLang="en-US" b="1" dirty="0"/>
              <a:t>） </a:t>
            </a:r>
          </a:p>
          <a:p>
            <a:pPr lvl="1">
              <a:buFontTx/>
              <a:buNone/>
            </a:pPr>
            <a:r>
              <a:rPr kumimoji="0" lang="zh-CN" altLang="en-US" b="1" dirty="0"/>
              <a:t>   检查每个操作是否遵守语言类型系统的定义</a:t>
            </a: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/>
              <a:t>  </a:t>
            </a:r>
            <a:r>
              <a:rPr lang="zh-CN" altLang="en-US" b="1" dirty="0">
                <a:solidFill>
                  <a:srgbClr val="800080"/>
                </a:solidFill>
              </a:rPr>
              <a:t>名字的作用域</a:t>
            </a:r>
            <a:r>
              <a:rPr lang="zh-CN" altLang="en-US" b="1" dirty="0"/>
              <a:t>（</a:t>
            </a:r>
            <a:r>
              <a:rPr lang="en-US" altLang="zh-CN" b="1" i="1" dirty="0"/>
              <a:t>scope</a:t>
            </a:r>
            <a:r>
              <a:rPr lang="zh-CN" altLang="en-US" b="1" dirty="0"/>
              <a:t>）</a:t>
            </a:r>
            <a:r>
              <a:rPr lang="zh-CN" altLang="en-US" b="1" dirty="0">
                <a:solidFill>
                  <a:srgbClr val="800080"/>
                </a:solidFill>
              </a:rPr>
              <a:t>分析  </a:t>
            </a: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800080"/>
                </a:solidFill>
              </a:rPr>
              <a:t>   </a:t>
            </a:r>
            <a:r>
              <a:rPr lang="zh-CN" altLang="en-US" b="1" dirty="0"/>
              <a:t>建立名字的定义和使用之间联系</a:t>
            </a: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>
                <a:solidFill>
                  <a:srgbClr val="800080"/>
                </a:solidFill>
              </a:rPr>
              <a:t>  控制流检查</a:t>
            </a:r>
            <a:r>
              <a:rPr lang="zh-CN" altLang="en-US" b="1" dirty="0"/>
              <a:t>（</a:t>
            </a:r>
            <a:r>
              <a:rPr lang="en-US" altLang="zh-CN" b="1" i="1" dirty="0"/>
              <a:t>flow-of-control checks</a:t>
            </a:r>
            <a:r>
              <a:rPr lang="zh-CN" altLang="en-US" b="1" dirty="0"/>
              <a:t>）</a:t>
            </a:r>
          </a:p>
          <a:p>
            <a:pPr lvl="1">
              <a:buFontTx/>
              <a:buNone/>
            </a:pPr>
            <a:r>
              <a:rPr kumimoji="0" lang="zh-CN" altLang="en-US" b="1" dirty="0"/>
              <a:t>   控制流语句必须使控制转移到合法的地方（如 </a:t>
            </a:r>
            <a:r>
              <a:rPr kumimoji="0" lang="en-US" altLang="zh-CN" b="1" i="1" dirty="0"/>
              <a:t>break </a:t>
            </a:r>
          </a:p>
          <a:p>
            <a:pPr lvl="1">
              <a:buFontTx/>
              <a:buNone/>
            </a:pPr>
            <a:r>
              <a:rPr kumimoji="0" lang="en-US" altLang="zh-CN" b="1" i="1" dirty="0"/>
              <a:t>   </a:t>
            </a:r>
            <a:r>
              <a:rPr kumimoji="0" lang="zh-CN" altLang="en-US" b="1" dirty="0"/>
              <a:t>语句必须有合法的语句包围它）</a:t>
            </a: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>
                <a:solidFill>
                  <a:srgbClr val="800080"/>
                </a:solidFill>
              </a:rPr>
              <a:t>  唯一性检查</a:t>
            </a:r>
            <a:r>
              <a:rPr lang="zh-CN" altLang="en-US" b="1" dirty="0"/>
              <a:t>（</a:t>
            </a:r>
            <a:r>
              <a:rPr lang="en-US" altLang="zh-CN" b="1" i="1" dirty="0"/>
              <a:t>uniqueness checks</a:t>
            </a:r>
            <a:r>
              <a:rPr lang="zh-CN" altLang="en-US" b="1" dirty="0"/>
              <a:t>） </a:t>
            </a:r>
            <a:r>
              <a:rPr kumimoji="0" lang="zh-CN" altLang="en-US" b="1" dirty="0"/>
              <a:t>很多场合要求对</a:t>
            </a:r>
          </a:p>
          <a:p>
            <a:pPr lvl="1">
              <a:buFontTx/>
              <a:buNone/>
            </a:pPr>
            <a:r>
              <a:rPr kumimoji="0" lang="zh-CN" altLang="en-US" b="1" dirty="0"/>
              <a:t>   象只能被定义一次（</a:t>
            </a:r>
            <a:r>
              <a:rPr lang="zh-CN" altLang="en-US" b="1" dirty="0"/>
              <a:t>如</a:t>
            </a:r>
            <a:r>
              <a:rPr kumimoji="0" lang="zh-CN" altLang="en-US" b="1" dirty="0"/>
              <a:t>枚举类型的元素不能重复出现</a:t>
            </a:r>
            <a:r>
              <a:rPr lang="zh-CN" altLang="en-US" b="1" dirty="0"/>
              <a:t>）</a:t>
            </a: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solidFill>
                  <a:srgbClr val="800080"/>
                </a:solidFill>
              </a:rPr>
              <a:t> 名字的上下文相关性检查</a:t>
            </a:r>
            <a:r>
              <a:rPr lang="zh-CN" altLang="en-US" b="1" dirty="0"/>
              <a:t>（</a:t>
            </a:r>
            <a:r>
              <a:rPr lang="en-US" altLang="zh-CN" b="1" i="1" dirty="0"/>
              <a:t>name-related checks</a:t>
            </a:r>
            <a:r>
              <a:rPr lang="zh-CN" altLang="en-US" b="1" dirty="0"/>
              <a:t>） </a:t>
            </a:r>
            <a:r>
              <a:rPr kumimoji="0" lang="zh-CN" altLang="en-US" b="1" dirty="0"/>
              <a:t>某</a:t>
            </a:r>
            <a:endParaRPr kumimoji="0" lang="en-US" altLang="zh-CN" b="1" dirty="0"/>
          </a:p>
          <a:p>
            <a:pPr lvl="1">
              <a:buNone/>
            </a:pPr>
            <a:r>
              <a:rPr kumimoji="0" lang="en-US" altLang="zh-CN" b="1" dirty="0"/>
              <a:t>   </a:t>
            </a:r>
            <a:r>
              <a:rPr kumimoji="0" lang="zh-CN" altLang="en-US" b="1" dirty="0"/>
              <a:t>些名字的多次出现之间应该满足一定的上下文相关性</a:t>
            </a:r>
          </a:p>
          <a:p>
            <a:pPr lvl="1">
              <a:buFontTx/>
              <a:buChar char="•"/>
            </a:pPr>
            <a:r>
              <a:rPr lang="zh-CN" altLang="en-US" b="1" dirty="0"/>
              <a:t> </a:t>
            </a:r>
            <a:r>
              <a:rPr lang="en-US" altLang="zh-CN" b="1" dirty="0">
                <a:solidFill>
                  <a:srgbClr val="800080"/>
                </a:solidFill>
              </a:rPr>
              <a:t>……</a:t>
            </a:r>
          </a:p>
        </p:txBody>
      </p:sp>
      <p:sp>
        <p:nvSpPr>
          <p:cNvPr id="9220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1143000" y="1835150"/>
            <a:ext cx="7696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/>
              <a:t>以下是定义某个简单语言的上下文无关文法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/>
              <a:t>   （将用于本讲的设计示例）</a:t>
            </a:r>
            <a:r>
              <a:rPr lang="en-US" altLang="zh-CN" sz="2800" i="1"/>
              <a:t>G</a:t>
            </a:r>
            <a:r>
              <a:rPr lang="en-US" altLang="zh-CN" sz="2800"/>
              <a:t>[</a:t>
            </a:r>
            <a:r>
              <a:rPr lang="en-US" altLang="zh-CN" sz="2800" i="1"/>
              <a:t>P</a:t>
            </a:r>
            <a:r>
              <a:rPr lang="en-US" altLang="zh-CN" sz="2800"/>
              <a:t>]</a:t>
            </a:r>
            <a:r>
              <a:rPr lang="en-US" altLang="zh-CN" sz="2800" b="1"/>
              <a:t> </a:t>
            </a:r>
            <a:r>
              <a:rPr lang="zh-CN" altLang="en-US" sz="2800" b="1"/>
              <a:t>：</a:t>
            </a:r>
            <a:endParaRPr lang="zh-CN" altLang="en-US" sz="1000" b="1"/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719138" y="1125538"/>
            <a:ext cx="7129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一个简单语言</a:t>
            </a: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1619250" y="2879725"/>
          <a:ext cx="7129463" cy="384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Visio" r:id="rId3" imgW="5331866" imgH="2875178" progId="Visio.Drawing.11">
                  <p:embed/>
                </p:oleObj>
              </mc:Choice>
              <mc:Fallback>
                <p:oleObj name="Visio" r:id="rId3" imgW="5331866" imgH="287517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879725"/>
                        <a:ext cx="7129463" cy="384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4"/>
          <p:cNvSpPr>
            <a:spLocks noChangeArrowheads="1"/>
          </p:cNvSpPr>
          <p:nvPr/>
        </p:nvSpPr>
        <p:spPr bwMode="auto">
          <a:xfrm>
            <a:off x="971550" y="2060575"/>
            <a:ext cx="7921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zh-CN" altLang="en-US" sz="2800" b="1"/>
              <a:t>处理</a:t>
            </a:r>
            <a:r>
              <a:rPr lang="zh-CN" altLang="en-US" sz="2800" b="1">
                <a:solidFill>
                  <a:srgbClr val="800080"/>
                </a:solidFill>
              </a:rPr>
              <a:t>表达式</a:t>
            </a:r>
            <a:r>
              <a:rPr lang="zh-CN" altLang="en-US" sz="2800" b="1"/>
              <a:t>的翻译模式</a:t>
            </a:r>
          </a:p>
        </p:txBody>
      </p:sp>
      <p:sp>
        <p:nvSpPr>
          <p:cNvPr id="16387" name="AutoShape 8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AutoShape 8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AutoShape 8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AutoShape 8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1" name="Rectangle 88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16392" name="Text Box 89"/>
          <p:cNvSpPr txBox="1">
            <a:spLocks noChangeArrowheads="1"/>
          </p:cNvSpPr>
          <p:nvPr/>
        </p:nvSpPr>
        <p:spPr bwMode="auto">
          <a:xfrm>
            <a:off x="561975" y="1336675"/>
            <a:ext cx="8402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语法制导的类型检查程序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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>
              <a:latin typeface="楷体_GB2312" pitchFamily="49" charset="-122"/>
            </a:endParaRPr>
          </a:p>
        </p:txBody>
      </p:sp>
      <p:sp>
        <p:nvSpPr>
          <p:cNvPr id="450650" name="Text Box 90"/>
          <p:cNvSpPr txBox="1">
            <a:spLocks noChangeArrowheads="1"/>
          </p:cNvSpPr>
          <p:nvPr/>
        </p:nvSpPr>
        <p:spPr bwMode="auto">
          <a:xfrm>
            <a:off x="1331913" y="2781300"/>
            <a:ext cx="7056437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E 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 i="1">
                <a:sym typeface="Symbol" pitchFamily="18" charset="2"/>
              </a:rPr>
              <a:t> true         </a:t>
            </a:r>
            <a:r>
              <a:rPr lang="en-US" altLang="zh-CN" sz="2000">
                <a:sym typeface="Symbol" pitchFamily="18" charset="2"/>
              </a:rPr>
              <a:t> {</a:t>
            </a:r>
            <a:r>
              <a:rPr lang="en-US" altLang="zh-CN" sz="2000" i="1">
                <a:sym typeface="Symbol" pitchFamily="18" charset="2"/>
              </a:rPr>
              <a:t> E.type </a:t>
            </a:r>
            <a:r>
              <a:rPr lang="en-US" altLang="zh-CN" sz="2000">
                <a:sym typeface="Symbol" pitchFamily="18" charset="2"/>
              </a:rPr>
              <a:t>:=</a:t>
            </a:r>
            <a:r>
              <a:rPr lang="en-US" altLang="zh-CN" sz="2000" i="1">
                <a:sym typeface="Symbol" pitchFamily="18" charset="2"/>
              </a:rPr>
              <a:t> bool </a:t>
            </a:r>
            <a:r>
              <a:rPr lang="en-US" altLang="zh-CN" sz="200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de-DE" altLang="zh-CN" sz="1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de-DE" altLang="zh-CN" sz="2000" i="1">
                <a:sym typeface="Symbol" pitchFamily="18" charset="2"/>
              </a:rPr>
              <a:t>E 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de-DE" altLang="zh-CN" sz="2000" i="1">
                <a:sym typeface="Symbol" pitchFamily="18" charset="2"/>
              </a:rPr>
              <a:t>false        </a:t>
            </a:r>
            <a:r>
              <a:rPr lang="de-DE" altLang="zh-CN" sz="2000">
                <a:sym typeface="Symbol" pitchFamily="18" charset="2"/>
              </a:rPr>
              <a:t>{</a:t>
            </a:r>
            <a:r>
              <a:rPr lang="de-DE" altLang="zh-CN" sz="2000" i="1">
                <a:sym typeface="Symbol" pitchFamily="18" charset="2"/>
              </a:rPr>
              <a:t> E.type</a:t>
            </a:r>
            <a:r>
              <a:rPr lang="de-DE" altLang="zh-CN" sz="2000">
                <a:sym typeface="Symbol" pitchFamily="18" charset="2"/>
              </a:rPr>
              <a:t> := </a:t>
            </a:r>
            <a:r>
              <a:rPr lang="de-DE" altLang="zh-CN" sz="2000" i="1">
                <a:sym typeface="Symbol" pitchFamily="18" charset="2"/>
              </a:rPr>
              <a:t>bool </a:t>
            </a:r>
            <a:r>
              <a:rPr lang="de-DE" altLang="zh-CN" sz="200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de-DE" altLang="zh-CN" sz="1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de-DE" altLang="zh-CN" sz="2000" i="1">
                <a:sym typeface="Symbol" pitchFamily="18" charset="2"/>
              </a:rPr>
              <a:t>E 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de-DE" altLang="zh-CN" sz="2000" i="1" u="sng">
                <a:sym typeface="Symbol" pitchFamily="18" charset="2"/>
              </a:rPr>
              <a:t>int</a:t>
            </a:r>
            <a:r>
              <a:rPr lang="de-DE" altLang="zh-CN" sz="2000" i="1">
                <a:sym typeface="Symbol" pitchFamily="18" charset="2"/>
              </a:rPr>
              <a:t>           </a:t>
            </a:r>
            <a:r>
              <a:rPr lang="de-DE" altLang="zh-CN" sz="2000">
                <a:sym typeface="Symbol" pitchFamily="18" charset="2"/>
              </a:rPr>
              <a:t> {</a:t>
            </a:r>
            <a:r>
              <a:rPr lang="de-DE" altLang="zh-CN" sz="2000" i="1">
                <a:sym typeface="Symbol" pitchFamily="18" charset="2"/>
              </a:rPr>
              <a:t> E.type </a:t>
            </a:r>
            <a:r>
              <a:rPr lang="de-DE" altLang="zh-CN" sz="2000">
                <a:sym typeface="Symbol" pitchFamily="18" charset="2"/>
              </a:rPr>
              <a:t>:=</a:t>
            </a:r>
            <a:r>
              <a:rPr lang="de-DE" altLang="zh-CN" sz="2000" i="1">
                <a:sym typeface="Symbol" pitchFamily="18" charset="2"/>
              </a:rPr>
              <a:t> int </a:t>
            </a:r>
            <a:r>
              <a:rPr lang="de-DE" altLang="zh-CN" sz="200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pt-BR" altLang="zh-CN" sz="1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pt-BR" altLang="zh-CN" sz="2000" i="1">
                <a:sym typeface="Symbol" pitchFamily="18" charset="2"/>
              </a:rPr>
              <a:t>E 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pt-BR" altLang="zh-CN" sz="2000" i="1" u="sng">
                <a:sym typeface="Symbol" pitchFamily="18" charset="2"/>
              </a:rPr>
              <a:t>real</a:t>
            </a:r>
            <a:r>
              <a:rPr lang="pt-BR" altLang="zh-CN" sz="2000" i="1">
                <a:sym typeface="Symbol" pitchFamily="18" charset="2"/>
              </a:rPr>
              <a:t>          </a:t>
            </a:r>
            <a:r>
              <a:rPr lang="pt-BR" altLang="zh-CN" sz="2000">
                <a:sym typeface="Symbol" pitchFamily="18" charset="2"/>
              </a:rPr>
              <a:t>{</a:t>
            </a:r>
            <a:r>
              <a:rPr lang="pt-BR" altLang="zh-CN" sz="2000" i="1">
                <a:sym typeface="Symbol" pitchFamily="18" charset="2"/>
              </a:rPr>
              <a:t> E.type </a:t>
            </a:r>
            <a:r>
              <a:rPr lang="pt-BR" altLang="zh-CN" sz="2000">
                <a:sym typeface="Symbol" pitchFamily="18" charset="2"/>
              </a:rPr>
              <a:t>:=</a:t>
            </a:r>
            <a:r>
              <a:rPr lang="pt-BR" altLang="zh-CN" sz="2000" i="1">
                <a:sym typeface="Symbol" pitchFamily="18" charset="2"/>
              </a:rPr>
              <a:t> real </a:t>
            </a:r>
            <a:r>
              <a:rPr lang="pt-BR" altLang="zh-CN" sz="200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E 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 i="1" u="sng">
                <a:sym typeface="Symbol" pitchFamily="18" charset="2"/>
              </a:rPr>
              <a:t>id</a:t>
            </a:r>
            <a:r>
              <a:rPr lang="en-US" altLang="zh-CN" sz="2000" i="1">
                <a:sym typeface="Symbol" pitchFamily="18" charset="2"/>
              </a:rPr>
              <a:t>             </a:t>
            </a:r>
            <a:r>
              <a:rPr lang="en-US" altLang="zh-CN" sz="2000">
                <a:sym typeface="Symbol" pitchFamily="18" charset="2"/>
              </a:rPr>
              <a:t>{</a:t>
            </a:r>
            <a:r>
              <a:rPr lang="en-US" altLang="zh-CN" sz="2000" i="1">
                <a:sym typeface="Symbol" pitchFamily="18" charset="2"/>
              </a:rPr>
              <a:t> E.type := if lookup_type(</a:t>
            </a:r>
            <a:r>
              <a:rPr lang="en-US" altLang="zh-CN" sz="2000" i="1" u="sng">
                <a:sym typeface="Symbol" pitchFamily="18" charset="2"/>
              </a:rPr>
              <a:t>id</a:t>
            </a:r>
            <a:r>
              <a:rPr lang="en-US" altLang="zh-CN" sz="2000" i="1">
                <a:sym typeface="Symbol" pitchFamily="18" charset="2"/>
              </a:rPr>
              <a:t>.name) = nil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                                         then type_error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                                         else lookup_type(</a:t>
            </a:r>
            <a:r>
              <a:rPr lang="en-US" altLang="zh-CN" sz="2000" i="1" u="sng">
                <a:sym typeface="Symbol" pitchFamily="18" charset="2"/>
              </a:rPr>
              <a:t>id</a:t>
            </a:r>
            <a:r>
              <a:rPr lang="en-US" altLang="zh-CN" sz="2000" i="1">
                <a:sym typeface="Symbol" pitchFamily="18" charset="2"/>
              </a:rPr>
              <a:t>.name </a:t>
            </a:r>
            <a:r>
              <a:rPr lang="en-US" altLang="zh-CN" sz="2000">
                <a:sym typeface="Symbol" pitchFamily="18" charset="2"/>
              </a:rPr>
              <a:t>}</a:t>
            </a:r>
            <a:endParaRPr lang="fr-FR" altLang="zh-CN" sz="2000">
              <a:sym typeface="Symbol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5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1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2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651273" name="Text Box 9"/>
          <p:cNvSpPr txBox="1">
            <a:spLocks noChangeArrowheads="1"/>
          </p:cNvSpPr>
          <p:nvPr/>
        </p:nvSpPr>
        <p:spPr bwMode="auto">
          <a:xfrm>
            <a:off x="973138" y="2809875"/>
            <a:ext cx="7991475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E </a:t>
            </a:r>
            <a:r>
              <a:rPr lang="en-US" altLang="zh-CN" sz="2000">
                <a:sym typeface="Symbol" pitchFamily="18" charset="2"/>
              </a:rPr>
              <a:t> </a:t>
            </a:r>
            <a:r>
              <a:rPr lang="en-US" altLang="zh-CN" sz="2000" i="1">
                <a:sym typeface="Symbol" pitchFamily="18" charset="2"/>
              </a:rPr>
              <a:t>E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 </a:t>
            </a:r>
            <a:r>
              <a:rPr lang="en-US" altLang="zh-CN" sz="2000" u="sng">
                <a:sym typeface="Symbol" pitchFamily="18" charset="2"/>
              </a:rPr>
              <a:t>op</a:t>
            </a:r>
            <a:r>
              <a:rPr lang="en-US" altLang="zh-CN" sz="2000">
                <a:sym typeface="Symbol" pitchFamily="18" charset="2"/>
              </a:rPr>
              <a:t> </a:t>
            </a:r>
            <a:r>
              <a:rPr lang="en-US" altLang="zh-CN" sz="2000" i="1">
                <a:sym typeface="Symbol" pitchFamily="18" charset="2"/>
              </a:rPr>
              <a:t>E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   {</a:t>
            </a:r>
            <a:r>
              <a:rPr lang="en-US" altLang="zh-CN" sz="2000" i="1">
                <a:sym typeface="Symbol" pitchFamily="18" charset="2"/>
              </a:rPr>
              <a:t> E.type </a:t>
            </a:r>
            <a:r>
              <a:rPr lang="en-US" altLang="zh-CN" sz="2000">
                <a:sym typeface="Symbol" pitchFamily="18" charset="2"/>
              </a:rPr>
              <a:t>:=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if</a:t>
            </a:r>
            <a:r>
              <a:rPr lang="en-US" altLang="zh-CN" sz="2000" i="1">
                <a:sym typeface="Symbol" pitchFamily="18" charset="2"/>
              </a:rPr>
              <a:t> E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.type=real </a:t>
            </a:r>
            <a:r>
              <a:rPr lang="en-US" altLang="zh-CN" sz="2000">
                <a:sym typeface="Symbol" pitchFamily="18" charset="2"/>
              </a:rPr>
              <a:t>and </a:t>
            </a:r>
            <a:r>
              <a:rPr lang="en-US" altLang="zh-CN" sz="2000" i="1">
                <a:sym typeface="Symbol" pitchFamily="18" charset="2"/>
              </a:rPr>
              <a:t>E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 i="1">
                <a:sym typeface="Symbol" pitchFamily="18" charset="2"/>
              </a:rPr>
              <a:t>.type=real</a:t>
            </a:r>
            <a:r>
              <a:rPr lang="en-US" altLang="zh-CN" sz="2000">
                <a:sym typeface="Symbol" pitchFamily="18" charset="2"/>
              </a:rPr>
              <a:t> then</a:t>
            </a:r>
            <a:r>
              <a:rPr lang="en-US" altLang="zh-CN" sz="2000" i="1">
                <a:sym typeface="Symbol" pitchFamily="18" charset="2"/>
              </a:rPr>
              <a:t> real</a:t>
            </a:r>
            <a:endParaRPr lang="en-US" altLang="zh-CN" sz="2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                                         else if </a:t>
            </a:r>
            <a:r>
              <a:rPr lang="en-US" altLang="zh-CN" sz="2000" i="1">
                <a:sym typeface="Symbol" pitchFamily="18" charset="2"/>
              </a:rPr>
              <a:t>E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.type=int </a:t>
            </a:r>
            <a:r>
              <a:rPr lang="en-US" altLang="zh-CN" sz="2000">
                <a:sym typeface="Symbol" pitchFamily="18" charset="2"/>
              </a:rPr>
              <a:t>and</a:t>
            </a:r>
            <a:r>
              <a:rPr lang="en-US" altLang="zh-CN" sz="2000" i="1">
                <a:sym typeface="Symbol" pitchFamily="18" charset="2"/>
              </a:rPr>
              <a:t> E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 i="1">
                <a:sym typeface="Symbol" pitchFamily="18" charset="2"/>
              </a:rPr>
              <a:t>.type=int </a:t>
            </a:r>
            <a:r>
              <a:rPr lang="en-US" altLang="zh-CN" sz="2000">
                <a:sym typeface="Symbol" pitchFamily="18" charset="2"/>
              </a:rPr>
              <a:t>then</a:t>
            </a:r>
            <a:r>
              <a:rPr lang="en-US" altLang="zh-CN" sz="2000" i="1">
                <a:sym typeface="Symbol" pitchFamily="18" charset="2"/>
              </a:rPr>
              <a:t> int</a:t>
            </a:r>
            <a:endParaRPr lang="en-US" altLang="zh-CN" sz="2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                                         else</a:t>
            </a:r>
            <a:r>
              <a:rPr lang="en-US" altLang="zh-CN" sz="2000" i="1">
                <a:sym typeface="Symbol" pitchFamily="18" charset="2"/>
              </a:rPr>
              <a:t> type_error</a:t>
            </a:r>
            <a:r>
              <a:rPr lang="en-US" altLang="zh-CN" sz="2000"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en-US" altLang="zh-CN" sz="1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E </a:t>
            </a:r>
            <a:r>
              <a:rPr lang="en-US" altLang="zh-CN" sz="2000">
                <a:sym typeface="Symbol" pitchFamily="18" charset="2"/>
              </a:rPr>
              <a:t> </a:t>
            </a:r>
            <a:r>
              <a:rPr lang="en-US" altLang="zh-CN" sz="2000" i="1">
                <a:sym typeface="Symbol" pitchFamily="18" charset="2"/>
              </a:rPr>
              <a:t>E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 </a:t>
            </a:r>
            <a:r>
              <a:rPr lang="en-US" altLang="zh-CN" sz="2000" u="sng">
                <a:sym typeface="Symbol" pitchFamily="18" charset="2"/>
              </a:rPr>
              <a:t>rop</a:t>
            </a:r>
            <a:r>
              <a:rPr lang="en-US" altLang="zh-CN" sz="2000">
                <a:sym typeface="Symbol" pitchFamily="18" charset="2"/>
              </a:rPr>
              <a:t> </a:t>
            </a:r>
            <a:r>
              <a:rPr lang="en-US" altLang="zh-CN" sz="2000" i="1">
                <a:sym typeface="Symbol" pitchFamily="18" charset="2"/>
              </a:rPr>
              <a:t>E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  {</a:t>
            </a:r>
            <a:r>
              <a:rPr lang="en-US" altLang="zh-CN" sz="2000" i="1">
                <a:sym typeface="Symbol" pitchFamily="18" charset="2"/>
              </a:rPr>
              <a:t> E.type </a:t>
            </a:r>
            <a:r>
              <a:rPr lang="en-US" altLang="zh-CN" sz="2000">
                <a:sym typeface="Symbol" pitchFamily="18" charset="2"/>
              </a:rPr>
              <a:t>:=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if </a:t>
            </a:r>
            <a:r>
              <a:rPr lang="en-US" altLang="zh-CN" sz="2000" i="1">
                <a:sym typeface="Symbol" pitchFamily="18" charset="2"/>
              </a:rPr>
              <a:t>E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.type=real </a:t>
            </a:r>
            <a:r>
              <a:rPr lang="en-US" altLang="zh-CN" sz="2000">
                <a:sym typeface="Symbol" pitchFamily="18" charset="2"/>
              </a:rPr>
              <a:t>and </a:t>
            </a:r>
            <a:r>
              <a:rPr lang="en-US" altLang="zh-CN" sz="2000" i="1">
                <a:sym typeface="Symbol" pitchFamily="18" charset="2"/>
              </a:rPr>
              <a:t>E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 i="1">
                <a:sym typeface="Symbol" pitchFamily="18" charset="2"/>
              </a:rPr>
              <a:t>.type=real</a:t>
            </a:r>
            <a:r>
              <a:rPr lang="en-US" altLang="zh-CN" sz="2000">
                <a:sym typeface="Symbol" pitchFamily="18" charset="2"/>
              </a:rPr>
              <a:t> then</a:t>
            </a:r>
            <a:r>
              <a:rPr lang="en-US" altLang="zh-CN" sz="2000" i="1">
                <a:sym typeface="Symbol" pitchFamily="18" charset="2"/>
              </a:rPr>
              <a:t> bool</a:t>
            </a:r>
            <a:endParaRPr lang="en-US" altLang="zh-CN" sz="2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                                         else if</a:t>
            </a:r>
            <a:r>
              <a:rPr lang="en-US" altLang="zh-CN" sz="2000" i="1">
                <a:sym typeface="Symbol" pitchFamily="18" charset="2"/>
              </a:rPr>
              <a:t> E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.type=int </a:t>
            </a:r>
            <a:r>
              <a:rPr lang="en-US" altLang="zh-CN" sz="2000">
                <a:sym typeface="Symbol" pitchFamily="18" charset="2"/>
              </a:rPr>
              <a:t>and</a:t>
            </a:r>
            <a:r>
              <a:rPr lang="en-US" altLang="zh-CN" sz="2000" i="1">
                <a:sym typeface="Symbol" pitchFamily="18" charset="2"/>
              </a:rPr>
              <a:t> E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 i="1">
                <a:sym typeface="Symbol" pitchFamily="18" charset="2"/>
              </a:rPr>
              <a:t>.type=int </a:t>
            </a:r>
            <a:r>
              <a:rPr lang="en-US" altLang="zh-CN" sz="2000">
                <a:sym typeface="Symbol" pitchFamily="18" charset="2"/>
              </a:rPr>
              <a:t>then</a:t>
            </a:r>
            <a:r>
              <a:rPr lang="en-US" altLang="zh-CN" sz="2000" i="1">
                <a:sym typeface="Symbol" pitchFamily="18" charset="2"/>
              </a:rPr>
              <a:t> bool</a:t>
            </a:r>
            <a:endParaRPr lang="en-US" altLang="zh-CN" sz="2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                                         else</a:t>
            </a:r>
            <a:r>
              <a:rPr lang="en-US" altLang="zh-CN" sz="2000" i="1">
                <a:sym typeface="Symbol" pitchFamily="18" charset="2"/>
              </a:rPr>
              <a:t> type_error</a:t>
            </a:r>
            <a:r>
              <a:rPr lang="en-US" altLang="zh-CN" sz="2000"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en-US" altLang="zh-CN" sz="1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E </a:t>
            </a:r>
            <a:r>
              <a:rPr lang="en-US" altLang="zh-CN" sz="2000">
                <a:sym typeface="Symbol" pitchFamily="18" charset="2"/>
              </a:rPr>
              <a:t> </a:t>
            </a:r>
            <a:r>
              <a:rPr lang="en-US" altLang="zh-CN" sz="2000" i="1">
                <a:sym typeface="Symbol" pitchFamily="18" charset="2"/>
              </a:rPr>
              <a:t>E</a:t>
            </a:r>
            <a:r>
              <a:rPr lang="en-US" altLang="zh-CN" sz="2000" baseline="-25000">
                <a:sym typeface="Symbol" pitchFamily="18" charset="2"/>
              </a:rPr>
              <a:t>1 </a:t>
            </a:r>
            <a:r>
              <a:rPr lang="en-US" altLang="zh-CN" sz="2000">
                <a:sym typeface="Symbol" pitchFamily="18" charset="2"/>
              </a:rPr>
              <a:t>[</a:t>
            </a:r>
            <a:r>
              <a:rPr lang="en-US" altLang="zh-CN" sz="2000" i="1">
                <a:sym typeface="Symbol" pitchFamily="18" charset="2"/>
              </a:rPr>
              <a:t>E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]       {</a:t>
            </a:r>
            <a:r>
              <a:rPr lang="en-US" altLang="zh-CN" sz="2000" i="1">
                <a:sym typeface="Symbol" pitchFamily="18" charset="2"/>
              </a:rPr>
              <a:t> E.type </a:t>
            </a:r>
            <a:r>
              <a:rPr lang="en-US" altLang="zh-CN" sz="2000">
                <a:sym typeface="Symbol" pitchFamily="18" charset="2"/>
              </a:rPr>
              <a:t>:=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if</a:t>
            </a:r>
            <a:r>
              <a:rPr lang="en-US" altLang="zh-CN" sz="2000" i="1">
                <a:sym typeface="Symbol" pitchFamily="18" charset="2"/>
              </a:rPr>
              <a:t> E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 i="1">
                <a:sym typeface="Symbol" pitchFamily="18" charset="2"/>
              </a:rPr>
              <a:t>.type= int </a:t>
            </a:r>
            <a:r>
              <a:rPr lang="en-US" altLang="zh-CN" sz="2000">
                <a:sym typeface="Symbol" pitchFamily="18" charset="2"/>
              </a:rPr>
              <a:t>and</a:t>
            </a:r>
            <a:r>
              <a:rPr lang="en-US" altLang="zh-CN" sz="2000" i="1">
                <a:sym typeface="Symbol" pitchFamily="18" charset="2"/>
              </a:rPr>
              <a:t> E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.type=array</a:t>
            </a:r>
            <a:r>
              <a:rPr lang="en-US" altLang="zh-CN" sz="2000">
                <a:sym typeface="Symbol" pitchFamily="18" charset="2"/>
              </a:rPr>
              <a:t>(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>
                <a:sym typeface="Symbol" pitchFamily="18" charset="2"/>
              </a:rPr>
              <a:t>, </a:t>
            </a:r>
            <a:r>
              <a:rPr lang="en-US" altLang="zh-CN" sz="2000" i="1">
                <a:sym typeface="Symbol" pitchFamily="18" charset="2"/>
              </a:rPr>
              <a:t>t</a:t>
            </a:r>
            <a:r>
              <a:rPr lang="en-US" altLang="zh-CN" sz="2000">
                <a:sym typeface="Symbol" pitchFamily="18" charset="2"/>
              </a:rPr>
              <a:t>)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then</a:t>
            </a:r>
            <a:r>
              <a:rPr lang="en-US" altLang="zh-CN" sz="2000" i="1">
                <a:sym typeface="Symbol" pitchFamily="18" charset="2"/>
              </a:rPr>
              <a:t> t</a:t>
            </a:r>
            <a:endParaRPr lang="en-US" altLang="zh-CN" sz="2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                                         else</a:t>
            </a:r>
            <a:r>
              <a:rPr lang="en-US" altLang="zh-CN" sz="2000" i="1">
                <a:sym typeface="Symbol" pitchFamily="18" charset="2"/>
              </a:rPr>
              <a:t> type_error</a:t>
            </a:r>
            <a:r>
              <a:rPr lang="en-US" altLang="zh-CN" sz="2000"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en-US" altLang="zh-CN" sz="1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E </a:t>
            </a:r>
            <a:r>
              <a:rPr lang="en-US" altLang="zh-CN" sz="2000">
                <a:sym typeface="Symbol" pitchFamily="18" charset="2"/>
              </a:rPr>
              <a:t> </a:t>
            </a:r>
            <a:r>
              <a:rPr lang="en-US" altLang="zh-CN" sz="2000" i="1">
                <a:sym typeface="Symbol" pitchFamily="18" charset="2"/>
              </a:rPr>
              <a:t>E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^  </a:t>
            </a:r>
            <a:r>
              <a:rPr lang="pt-BR" altLang="zh-CN" sz="2000">
                <a:sym typeface="Symbol" pitchFamily="18" charset="2"/>
              </a:rPr>
              <a:t>      </a:t>
            </a:r>
            <a:r>
              <a:rPr lang="en-US" altLang="zh-CN" sz="2000">
                <a:sym typeface="Symbol" pitchFamily="18" charset="2"/>
              </a:rPr>
              <a:t>{</a:t>
            </a:r>
            <a:r>
              <a:rPr lang="en-US" altLang="zh-CN" sz="2000" i="1">
                <a:sym typeface="Symbol" pitchFamily="18" charset="2"/>
              </a:rPr>
              <a:t> E.type </a:t>
            </a:r>
            <a:r>
              <a:rPr lang="en-US" altLang="zh-CN" sz="2000">
                <a:sym typeface="Symbol" pitchFamily="18" charset="2"/>
              </a:rPr>
              <a:t>:=</a:t>
            </a:r>
            <a:r>
              <a:rPr lang="en-US" altLang="zh-CN" sz="2000" i="1">
                <a:sym typeface="Symbol" pitchFamily="18" charset="2"/>
              </a:rPr>
              <a:t> if E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.type= pointer</a:t>
            </a:r>
            <a:r>
              <a:rPr lang="en-US" altLang="zh-CN" sz="2000">
                <a:sym typeface="Symbol" pitchFamily="18" charset="2"/>
              </a:rPr>
              <a:t>(</a:t>
            </a:r>
            <a:r>
              <a:rPr lang="en-US" altLang="zh-CN" sz="2000" i="1">
                <a:sym typeface="Symbol" pitchFamily="18" charset="2"/>
              </a:rPr>
              <a:t>t</a:t>
            </a:r>
            <a:r>
              <a:rPr lang="en-US" altLang="zh-CN" sz="2000">
                <a:sym typeface="Symbol" pitchFamily="18" charset="2"/>
              </a:rPr>
              <a:t>)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then</a:t>
            </a:r>
            <a:r>
              <a:rPr lang="en-US" altLang="zh-CN" sz="2000" i="1">
                <a:sym typeface="Symbol" pitchFamily="18" charset="2"/>
              </a:rPr>
              <a:t> t</a:t>
            </a:r>
            <a:endParaRPr lang="en-US" altLang="zh-CN" sz="2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                                         else</a:t>
            </a:r>
            <a:r>
              <a:rPr lang="en-US" altLang="zh-CN" sz="2000" i="1">
                <a:sym typeface="Symbol" pitchFamily="18" charset="2"/>
              </a:rPr>
              <a:t> type_error</a:t>
            </a:r>
            <a:r>
              <a:rPr lang="en-US" altLang="zh-CN" sz="2000">
                <a:sym typeface="Symbol" pitchFamily="18" charset="2"/>
              </a:rPr>
              <a:t> }</a:t>
            </a:r>
          </a:p>
        </p:txBody>
      </p:sp>
      <p:sp>
        <p:nvSpPr>
          <p:cNvPr id="17416" name="Rectangle 10"/>
          <p:cNvSpPr>
            <a:spLocks noChangeArrowheads="1"/>
          </p:cNvSpPr>
          <p:nvPr/>
        </p:nvSpPr>
        <p:spPr bwMode="auto">
          <a:xfrm>
            <a:off x="971550" y="2060575"/>
            <a:ext cx="7921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zh-CN" altLang="en-US" sz="2800" b="1"/>
              <a:t>处理</a:t>
            </a:r>
            <a:r>
              <a:rPr lang="zh-CN" altLang="en-US" sz="2800" b="1">
                <a:solidFill>
                  <a:srgbClr val="800080"/>
                </a:solidFill>
              </a:rPr>
              <a:t>表达式</a:t>
            </a:r>
            <a:r>
              <a:rPr lang="zh-CN" altLang="en-US" sz="2800" b="1"/>
              <a:t>的翻译模式</a:t>
            </a:r>
          </a:p>
        </p:txBody>
      </p:sp>
      <p:sp>
        <p:nvSpPr>
          <p:cNvPr id="17417" name="Text Box 11"/>
          <p:cNvSpPr txBox="1">
            <a:spLocks noChangeArrowheads="1"/>
          </p:cNvSpPr>
          <p:nvPr/>
        </p:nvSpPr>
        <p:spPr bwMode="auto">
          <a:xfrm>
            <a:off x="561975" y="1336675"/>
            <a:ext cx="8402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语法制导的类型检查程序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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7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971550" y="1628775"/>
            <a:ext cx="7921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zh-CN" altLang="en-US" sz="2800" b="1"/>
              <a:t>处理</a:t>
            </a:r>
            <a:r>
              <a:rPr lang="zh-CN" altLang="en-US" sz="2800" b="1">
                <a:solidFill>
                  <a:srgbClr val="800080"/>
                </a:solidFill>
              </a:rPr>
              <a:t>语句、过程声明及程序</a:t>
            </a:r>
            <a:r>
              <a:rPr lang="zh-CN" altLang="en-US" sz="2800" b="1"/>
              <a:t>的翻译模式</a:t>
            </a:r>
          </a:p>
        </p:txBody>
      </p:sp>
      <p:sp>
        <p:nvSpPr>
          <p:cNvPr id="18435" name="Rectangle 7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18436" name="Text Box 8"/>
          <p:cNvSpPr txBox="1">
            <a:spLocks noChangeArrowheads="1"/>
          </p:cNvSpPr>
          <p:nvPr/>
        </p:nvSpPr>
        <p:spPr bwMode="auto">
          <a:xfrm>
            <a:off x="561975" y="1052513"/>
            <a:ext cx="84026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语法制导的类型检查程序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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>
              <a:latin typeface="楷体_GB2312" pitchFamily="49" charset="-122"/>
            </a:endParaRPr>
          </a:p>
        </p:txBody>
      </p:sp>
      <p:sp>
        <p:nvSpPr>
          <p:cNvPr id="652297" name="Text Box 9"/>
          <p:cNvSpPr txBox="1">
            <a:spLocks noChangeArrowheads="1"/>
          </p:cNvSpPr>
          <p:nvPr/>
        </p:nvSpPr>
        <p:spPr bwMode="auto">
          <a:xfrm>
            <a:off x="1331913" y="2205038"/>
            <a:ext cx="741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S </a:t>
            </a:r>
            <a:r>
              <a:rPr lang="en-US" altLang="zh-CN" sz="2000">
                <a:sym typeface="Symbol" pitchFamily="18" charset="2"/>
              </a:rPr>
              <a:t> </a:t>
            </a:r>
            <a:r>
              <a:rPr lang="en-US" altLang="zh-CN" sz="2000" u="sng">
                <a:sym typeface="Symbol" pitchFamily="18" charset="2"/>
              </a:rPr>
              <a:t>id</a:t>
            </a:r>
            <a:r>
              <a:rPr lang="en-US" altLang="zh-CN" sz="2000">
                <a:sym typeface="Symbol" pitchFamily="18" charset="2"/>
              </a:rPr>
              <a:t> := </a:t>
            </a:r>
            <a:r>
              <a:rPr lang="en-US" altLang="zh-CN" sz="2000" i="1">
                <a:sym typeface="Symbol" pitchFamily="18" charset="2"/>
              </a:rPr>
              <a:t>E</a:t>
            </a:r>
            <a:r>
              <a:rPr lang="en-US" altLang="zh-CN" sz="2000">
                <a:sym typeface="Symbol" pitchFamily="18" charset="2"/>
              </a:rPr>
              <a:t>     {</a:t>
            </a:r>
            <a:r>
              <a:rPr lang="en-US" altLang="zh-CN" sz="2000" i="1">
                <a:sym typeface="Symbol" pitchFamily="18" charset="2"/>
              </a:rPr>
              <a:t> S.type </a:t>
            </a:r>
            <a:r>
              <a:rPr lang="en-US" altLang="zh-CN" sz="2000">
                <a:sym typeface="Symbol" pitchFamily="18" charset="2"/>
              </a:rPr>
              <a:t>:= if </a:t>
            </a:r>
            <a:r>
              <a:rPr lang="en-US" altLang="zh-CN" sz="2000" i="1">
                <a:sym typeface="Symbol" pitchFamily="18" charset="2"/>
              </a:rPr>
              <a:t>lookup_type </a:t>
            </a:r>
            <a:r>
              <a:rPr lang="en-US" altLang="zh-CN" sz="2000">
                <a:sym typeface="Symbol" pitchFamily="18" charset="2"/>
              </a:rPr>
              <a:t>(</a:t>
            </a:r>
            <a:r>
              <a:rPr lang="en-US" altLang="zh-CN" sz="2000" u="sng">
                <a:sym typeface="Symbol" pitchFamily="18" charset="2"/>
              </a:rPr>
              <a:t>id</a:t>
            </a:r>
            <a:r>
              <a:rPr lang="en-US" altLang="zh-CN" sz="2000">
                <a:sym typeface="Symbol" pitchFamily="18" charset="2"/>
              </a:rPr>
              <a:t>.</a:t>
            </a:r>
            <a:r>
              <a:rPr lang="en-US" altLang="zh-CN" sz="2000" i="1">
                <a:sym typeface="Symbol" pitchFamily="18" charset="2"/>
              </a:rPr>
              <a:t>entry</a:t>
            </a:r>
            <a:r>
              <a:rPr lang="en-US" altLang="zh-CN" sz="2000">
                <a:sym typeface="Symbol" pitchFamily="18" charset="2"/>
              </a:rPr>
              <a:t>) = </a:t>
            </a:r>
            <a:r>
              <a:rPr lang="en-US" altLang="zh-CN" sz="2000" i="1">
                <a:sym typeface="Symbol" pitchFamily="18" charset="2"/>
              </a:rPr>
              <a:t>E.type</a:t>
            </a:r>
            <a:endParaRPr lang="en-US" altLang="zh-CN" sz="2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                                        then</a:t>
            </a:r>
            <a:r>
              <a:rPr lang="en-US" altLang="zh-CN" sz="2000" i="1">
                <a:sym typeface="Symbol" pitchFamily="18" charset="2"/>
              </a:rPr>
              <a:t> ok</a:t>
            </a:r>
            <a:r>
              <a:rPr lang="en-US" altLang="zh-CN" sz="2000">
                <a:sym typeface="Symbol" pitchFamily="18" charset="2"/>
              </a:rPr>
              <a:t> else </a:t>
            </a:r>
            <a:r>
              <a:rPr lang="en-US" altLang="zh-CN" sz="2000" i="1">
                <a:sym typeface="Symbol" pitchFamily="18" charset="2"/>
              </a:rPr>
              <a:t>type_error</a:t>
            </a:r>
            <a:r>
              <a:rPr lang="en-US" altLang="zh-CN" sz="2000"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en-US" altLang="zh-CN" sz="1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S </a:t>
            </a:r>
            <a:r>
              <a:rPr lang="en-US" altLang="zh-CN" sz="2000">
                <a:sym typeface="Symbol" pitchFamily="18" charset="2"/>
              </a:rPr>
              <a:t> if </a:t>
            </a:r>
            <a:r>
              <a:rPr lang="en-US" altLang="zh-CN" sz="2000" i="1">
                <a:sym typeface="Symbol" pitchFamily="18" charset="2"/>
              </a:rPr>
              <a:t>E</a:t>
            </a:r>
            <a:r>
              <a:rPr lang="en-US" altLang="zh-CN" sz="2000">
                <a:sym typeface="Symbol" pitchFamily="18" charset="2"/>
              </a:rPr>
              <a:t> then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    {</a:t>
            </a:r>
            <a:r>
              <a:rPr lang="en-US" altLang="zh-CN" sz="2000" i="1">
                <a:sym typeface="Symbol" pitchFamily="18" charset="2"/>
              </a:rPr>
              <a:t> S.type </a:t>
            </a:r>
            <a:r>
              <a:rPr lang="en-US" altLang="zh-CN" sz="2000">
                <a:sym typeface="Symbol" pitchFamily="18" charset="2"/>
              </a:rPr>
              <a:t>:= if </a:t>
            </a:r>
            <a:r>
              <a:rPr lang="en-US" altLang="zh-CN" sz="2000" i="1">
                <a:sym typeface="Symbol" pitchFamily="18" charset="2"/>
              </a:rPr>
              <a:t>E.type</a:t>
            </a:r>
            <a:r>
              <a:rPr lang="en-US" altLang="zh-CN" sz="2000">
                <a:sym typeface="Symbol" pitchFamily="18" charset="2"/>
              </a:rPr>
              <a:t>=</a:t>
            </a:r>
            <a:r>
              <a:rPr lang="en-US" altLang="zh-CN" sz="2000" i="1">
                <a:sym typeface="Symbol" pitchFamily="18" charset="2"/>
              </a:rPr>
              <a:t>bool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                                         </a:t>
            </a:r>
            <a:r>
              <a:rPr lang="en-US" altLang="zh-CN" sz="2000">
                <a:sym typeface="Symbol" pitchFamily="18" charset="2"/>
              </a:rPr>
              <a:t>then</a:t>
            </a:r>
            <a:r>
              <a:rPr lang="en-US" altLang="zh-CN" sz="2000" i="1">
                <a:sym typeface="Symbol" pitchFamily="18" charset="2"/>
              </a:rPr>
              <a:t> 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.type </a:t>
            </a:r>
            <a:r>
              <a:rPr lang="en-US" altLang="zh-CN" sz="2000">
                <a:sym typeface="Symbol" pitchFamily="18" charset="2"/>
              </a:rPr>
              <a:t>else </a:t>
            </a:r>
            <a:r>
              <a:rPr lang="en-US" altLang="zh-CN" sz="2000" i="1">
                <a:sym typeface="Symbol" pitchFamily="18" charset="2"/>
              </a:rPr>
              <a:t>type_error</a:t>
            </a:r>
            <a:r>
              <a:rPr lang="en-US" altLang="zh-CN" sz="2000"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en-US" altLang="zh-CN" sz="1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S </a:t>
            </a:r>
            <a:r>
              <a:rPr lang="en-US" altLang="zh-CN" sz="2000">
                <a:sym typeface="Symbol" pitchFamily="18" charset="2"/>
              </a:rPr>
              <a:t> if </a:t>
            </a:r>
            <a:r>
              <a:rPr lang="en-US" altLang="zh-CN" sz="2000" i="1">
                <a:sym typeface="Symbol" pitchFamily="18" charset="2"/>
              </a:rPr>
              <a:t>E</a:t>
            </a:r>
            <a:r>
              <a:rPr lang="en-US" altLang="zh-CN" sz="2000">
                <a:sym typeface="Symbol" pitchFamily="18" charset="2"/>
              </a:rPr>
              <a:t> then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 else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       {</a:t>
            </a:r>
            <a:r>
              <a:rPr lang="en-US" altLang="zh-CN" sz="2000" i="1">
                <a:sym typeface="Symbol" pitchFamily="18" charset="2"/>
              </a:rPr>
              <a:t> S.type </a:t>
            </a:r>
            <a:r>
              <a:rPr lang="en-US" altLang="zh-CN" sz="2000">
                <a:sym typeface="Symbol" pitchFamily="18" charset="2"/>
              </a:rPr>
              <a:t>:= if </a:t>
            </a:r>
            <a:r>
              <a:rPr lang="en-US" altLang="zh-CN" sz="2000" i="1">
                <a:sym typeface="Symbol" pitchFamily="18" charset="2"/>
              </a:rPr>
              <a:t>E.type</a:t>
            </a:r>
            <a:r>
              <a:rPr lang="en-US" altLang="zh-CN" sz="2000">
                <a:sym typeface="Symbol" pitchFamily="18" charset="2"/>
              </a:rPr>
              <a:t>=</a:t>
            </a:r>
            <a:r>
              <a:rPr lang="en-US" altLang="zh-CN" sz="2000" i="1">
                <a:sym typeface="Symbol" pitchFamily="18" charset="2"/>
              </a:rPr>
              <a:t>bool </a:t>
            </a:r>
            <a:r>
              <a:rPr lang="en-US" altLang="zh-CN" sz="2000">
                <a:sym typeface="Symbol" pitchFamily="18" charset="2"/>
              </a:rPr>
              <a:t>and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.type </a:t>
            </a:r>
            <a:r>
              <a:rPr lang="en-US" altLang="zh-CN" sz="2000">
                <a:sym typeface="Symbol" pitchFamily="18" charset="2"/>
              </a:rPr>
              <a:t>=</a:t>
            </a:r>
            <a:r>
              <a:rPr lang="en-US" altLang="zh-CN" sz="2000" i="1">
                <a:sym typeface="Symbol" pitchFamily="18" charset="2"/>
              </a:rPr>
              <a:t> ok</a:t>
            </a:r>
            <a:r>
              <a:rPr lang="en-US" altLang="zh-CN" sz="2000">
                <a:sym typeface="Symbol" pitchFamily="18" charset="2"/>
              </a:rPr>
              <a:t> and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 i="1">
                <a:sym typeface="Symbol" pitchFamily="18" charset="2"/>
              </a:rPr>
              <a:t>.type </a:t>
            </a:r>
            <a:r>
              <a:rPr lang="en-US" altLang="zh-CN" sz="2000">
                <a:sym typeface="Symbol" pitchFamily="18" charset="2"/>
              </a:rPr>
              <a:t>=</a:t>
            </a:r>
            <a:r>
              <a:rPr lang="en-US" altLang="zh-CN" sz="2000" i="1">
                <a:sym typeface="Symbol" pitchFamily="18" charset="2"/>
              </a:rPr>
              <a:t> ok</a:t>
            </a:r>
            <a:r>
              <a:rPr lang="en-US" altLang="zh-CN" sz="2000"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</a:t>
            </a:r>
            <a:r>
              <a:rPr lang="en-US" altLang="zh-CN" sz="2000" i="1">
                <a:sym typeface="Symbol" pitchFamily="18" charset="2"/>
              </a:rPr>
              <a:t>                         </a:t>
            </a:r>
            <a:r>
              <a:rPr lang="en-US" altLang="zh-CN" sz="2000">
                <a:sym typeface="Symbol" pitchFamily="18" charset="2"/>
              </a:rPr>
              <a:t>then</a:t>
            </a:r>
            <a:r>
              <a:rPr lang="en-US" altLang="zh-CN" sz="2000" i="1">
                <a:sym typeface="Symbol" pitchFamily="18" charset="2"/>
              </a:rPr>
              <a:t> ok</a:t>
            </a:r>
            <a:r>
              <a:rPr lang="en-US" altLang="zh-CN" sz="2000">
                <a:sym typeface="Symbol" pitchFamily="18" charset="2"/>
              </a:rPr>
              <a:t> else </a:t>
            </a:r>
            <a:r>
              <a:rPr lang="en-US" altLang="zh-CN" sz="2000" i="1">
                <a:sym typeface="Symbol" pitchFamily="18" charset="2"/>
              </a:rPr>
              <a:t>type_error</a:t>
            </a:r>
            <a:r>
              <a:rPr lang="en-US" altLang="zh-CN" sz="2000"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en-US" altLang="zh-CN" sz="1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S </a:t>
            </a:r>
            <a:r>
              <a:rPr lang="en-US" altLang="zh-CN" sz="2000">
                <a:sym typeface="Symbol" pitchFamily="18" charset="2"/>
              </a:rPr>
              <a:t> while </a:t>
            </a:r>
            <a:r>
              <a:rPr lang="en-US" altLang="zh-CN" sz="2000" i="1">
                <a:sym typeface="Symbol" pitchFamily="18" charset="2"/>
              </a:rPr>
              <a:t>E</a:t>
            </a:r>
            <a:r>
              <a:rPr lang="en-US" altLang="zh-CN" sz="2000">
                <a:sym typeface="Symbol" pitchFamily="18" charset="2"/>
              </a:rPr>
              <a:t> then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     {</a:t>
            </a:r>
            <a:r>
              <a:rPr lang="en-US" altLang="zh-CN" sz="2000" i="1">
                <a:sym typeface="Symbol" pitchFamily="18" charset="2"/>
              </a:rPr>
              <a:t> S.type </a:t>
            </a:r>
            <a:r>
              <a:rPr lang="en-US" altLang="zh-CN" sz="2000">
                <a:sym typeface="Symbol" pitchFamily="18" charset="2"/>
              </a:rPr>
              <a:t>:= if </a:t>
            </a:r>
            <a:r>
              <a:rPr lang="en-US" altLang="zh-CN" sz="2000" i="1">
                <a:sym typeface="Symbol" pitchFamily="18" charset="2"/>
              </a:rPr>
              <a:t>E.type</a:t>
            </a:r>
            <a:r>
              <a:rPr lang="en-US" altLang="zh-CN" sz="2000">
                <a:sym typeface="Symbol" pitchFamily="18" charset="2"/>
              </a:rPr>
              <a:t>=</a:t>
            </a:r>
            <a:r>
              <a:rPr lang="en-US" altLang="zh-CN" sz="2000" i="1">
                <a:sym typeface="Symbol" pitchFamily="18" charset="2"/>
              </a:rPr>
              <a:t>bool </a:t>
            </a:r>
            <a:r>
              <a:rPr lang="en-US" altLang="zh-CN" sz="2000">
                <a:sym typeface="Symbol" pitchFamily="18" charset="2"/>
              </a:rPr>
              <a:t>then</a:t>
            </a:r>
            <a:r>
              <a:rPr lang="en-US" altLang="zh-CN" sz="2000" i="1">
                <a:sym typeface="Symbol" pitchFamily="18" charset="2"/>
              </a:rPr>
              <a:t> 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.type                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                                                       </a:t>
            </a:r>
            <a:r>
              <a:rPr lang="en-US" altLang="zh-CN" sz="2000">
                <a:sym typeface="Symbol" pitchFamily="18" charset="2"/>
              </a:rPr>
              <a:t>else </a:t>
            </a:r>
            <a:r>
              <a:rPr lang="en-US" altLang="zh-CN" sz="2000" i="1">
                <a:sym typeface="Symbol" pitchFamily="18" charset="2"/>
              </a:rPr>
              <a:t>type_error</a:t>
            </a:r>
            <a:r>
              <a:rPr lang="en-US" altLang="zh-CN" sz="2000"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en-US" altLang="zh-CN" sz="1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S </a:t>
            </a:r>
            <a:r>
              <a:rPr lang="en-US" altLang="zh-CN" sz="2000">
                <a:sym typeface="Symbol" pitchFamily="18" charset="2"/>
              </a:rPr>
              <a:t>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 ;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      {</a:t>
            </a:r>
            <a:r>
              <a:rPr lang="en-US" altLang="zh-CN" sz="2000" i="1">
                <a:sym typeface="Symbol" pitchFamily="18" charset="2"/>
              </a:rPr>
              <a:t> S.type </a:t>
            </a:r>
            <a:r>
              <a:rPr lang="en-US" altLang="zh-CN" sz="2000">
                <a:sym typeface="Symbol" pitchFamily="18" charset="2"/>
              </a:rPr>
              <a:t>:= if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.type</a:t>
            </a:r>
            <a:r>
              <a:rPr lang="en-US" altLang="zh-CN" sz="2000">
                <a:sym typeface="Symbol" pitchFamily="18" charset="2"/>
              </a:rPr>
              <a:t> =</a:t>
            </a:r>
            <a:r>
              <a:rPr lang="en-US" altLang="zh-CN" sz="2000" i="1">
                <a:sym typeface="Symbol" pitchFamily="18" charset="2"/>
              </a:rPr>
              <a:t> ok </a:t>
            </a:r>
            <a:r>
              <a:rPr lang="en-US" altLang="zh-CN" sz="2000">
                <a:sym typeface="Symbol" pitchFamily="18" charset="2"/>
              </a:rPr>
              <a:t>and</a:t>
            </a:r>
            <a:r>
              <a:rPr lang="en-US" altLang="zh-CN" sz="2000" i="1">
                <a:sym typeface="Symbol" pitchFamily="18" charset="2"/>
              </a:rPr>
              <a:t> S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 i="1">
                <a:sym typeface="Symbol" pitchFamily="18" charset="2"/>
              </a:rPr>
              <a:t>.type</a:t>
            </a:r>
            <a:r>
              <a:rPr lang="en-US" altLang="zh-CN" sz="2000">
                <a:sym typeface="Symbol" pitchFamily="18" charset="2"/>
              </a:rPr>
              <a:t> =</a:t>
            </a:r>
            <a:r>
              <a:rPr lang="en-US" altLang="zh-CN" sz="2000" i="1">
                <a:sym typeface="Symbol" pitchFamily="18" charset="2"/>
              </a:rPr>
              <a:t> ok</a:t>
            </a:r>
            <a:endParaRPr lang="en-US" altLang="zh-CN" sz="2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</a:t>
            </a:r>
            <a:r>
              <a:rPr lang="en-US" altLang="zh-CN" sz="2000" i="1">
                <a:sym typeface="Symbol" pitchFamily="18" charset="2"/>
              </a:rPr>
              <a:t>                                         </a:t>
            </a:r>
            <a:r>
              <a:rPr lang="en-US" altLang="zh-CN" sz="2000">
                <a:sym typeface="Symbol" pitchFamily="18" charset="2"/>
              </a:rPr>
              <a:t>then</a:t>
            </a:r>
            <a:r>
              <a:rPr lang="en-US" altLang="zh-CN" sz="2000" i="1">
                <a:sym typeface="Symbol" pitchFamily="18" charset="2"/>
              </a:rPr>
              <a:t> ok</a:t>
            </a:r>
            <a:r>
              <a:rPr lang="en-US" altLang="zh-CN" sz="2000">
                <a:sym typeface="Symbol" pitchFamily="18" charset="2"/>
              </a:rPr>
              <a:t> else </a:t>
            </a:r>
            <a:r>
              <a:rPr lang="en-US" altLang="zh-CN" sz="2000" i="1">
                <a:sym typeface="Symbol" pitchFamily="18" charset="2"/>
              </a:rPr>
              <a:t>type_error</a:t>
            </a:r>
            <a:r>
              <a:rPr lang="en-US" altLang="zh-CN" sz="2000"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en-US" altLang="zh-CN" sz="1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>
                <a:sym typeface="Symbol" pitchFamily="18" charset="2"/>
              </a:rPr>
              <a:t>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 sz="2000">
                <a:sym typeface="Symbol" pitchFamily="18" charset="2"/>
              </a:rPr>
              <a:t> break       {</a:t>
            </a:r>
            <a:r>
              <a:rPr lang="en-US" altLang="zh-CN" sz="2000" i="1">
                <a:sym typeface="Symbol" pitchFamily="18" charset="2"/>
              </a:rPr>
              <a:t> S.type </a:t>
            </a:r>
            <a:r>
              <a:rPr lang="en-US" altLang="zh-CN" sz="2000">
                <a:sym typeface="Symbol" pitchFamily="18" charset="2"/>
              </a:rPr>
              <a:t>:= </a:t>
            </a:r>
            <a:r>
              <a:rPr lang="en-US" altLang="zh-CN" sz="2000" i="1">
                <a:sym typeface="Symbol" pitchFamily="18" charset="2"/>
              </a:rPr>
              <a:t>ok </a:t>
            </a:r>
            <a:r>
              <a:rPr lang="en-US" altLang="zh-CN" sz="2000">
                <a:sym typeface="Symbol" pitchFamily="18" charset="2"/>
              </a:rPr>
              <a:t>}</a:t>
            </a:r>
            <a:endParaRPr lang="fr-FR" altLang="zh-CN" sz="2000">
              <a:sym typeface="Symbol" pitchFamily="18" charset="2"/>
            </a:endParaRPr>
          </a:p>
        </p:txBody>
      </p:sp>
      <p:sp>
        <p:nvSpPr>
          <p:cNvPr id="18438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1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653317" name="Text Box 5"/>
          <p:cNvSpPr txBox="1">
            <a:spLocks noChangeArrowheads="1"/>
          </p:cNvSpPr>
          <p:nvPr/>
        </p:nvSpPr>
        <p:spPr bwMode="auto">
          <a:xfrm>
            <a:off x="1330325" y="2133600"/>
            <a:ext cx="7489825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S 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 i="1">
                <a:sym typeface="Symbol" pitchFamily="18" charset="2"/>
              </a:rPr>
              <a:t> call </a:t>
            </a:r>
            <a:r>
              <a:rPr lang="en-US" altLang="zh-CN" sz="2000" i="1" u="sng">
                <a:sym typeface="Symbol" pitchFamily="18" charset="2"/>
              </a:rPr>
              <a:t>id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( </a:t>
            </a:r>
            <a:r>
              <a:rPr lang="en-US" altLang="zh-CN" sz="2000" i="1">
                <a:sym typeface="Symbol" pitchFamily="18" charset="2"/>
              </a:rPr>
              <a:t>A </a:t>
            </a:r>
            <a:r>
              <a:rPr lang="en-US" altLang="zh-CN" sz="2000">
                <a:sym typeface="Symbol" pitchFamily="18" charset="2"/>
              </a:rPr>
              <a:t>) 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       {</a:t>
            </a:r>
            <a:r>
              <a:rPr lang="en-US" altLang="zh-CN" sz="2000" i="1">
                <a:sym typeface="Symbol" pitchFamily="18" charset="2"/>
              </a:rPr>
              <a:t> S.type </a:t>
            </a:r>
            <a:r>
              <a:rPr lang="en-US" altLang="zh-CN" sz="2000">
                <a:sym typeface="Symbol" pitchFamily="18" charset="2"/>
              </a:rPr>
              <a:t>:=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if</a:t>
            </a:r>
            <a:r>
              <a:rPr lang="en-US" altLang="zh-CN" sz="2000" i="1">
                <a:sym typeface="Symbol" pitchFamily="18" charset="2"/>
              </a:rPr>
              <a:t> match </a:t>
            </a:r>
            <a:r>
              <a:rPr lang="en-US" altLang="zh-CN" sz="2000">
                <a:sym typeface="Symbol" pitchFamily="18" charset="2"/>
              </a:rPr>
              <a:t>(</a:t>
            </a:r>
            <a:r>
              <a:rPr lang="en-US" altLang="zh-CN" sz="2000" i="1">
                <a:sym typeface="Symbol" pitchFamily="18" charset="2"/>
              </a:rPr>
              <a:t>lookup_type </a:t>
            </a:r>
            <a:r>
              <a:rPr lang="en-US" altLang="zh-CN" sz="2000">
                <a:sym typeface="Symbol" pitchFamily="18" charset="2"/>
              </a:rPr>
              <a:t>(</a:t>
            </a:r>
            <a:r>
              <a:rPr lang="en-US" altLang="zh-CN" sz="2000" i="1" u="sng">
                <a:sym typeface="Symbol" pitchFamily="18" charset="2"/>
              </a:rPr>
              <a:t>id</a:t>
            </a:r>
            <a:r>
              <a:rPr lang="en-US" altLang="zh-CN" sz="2000" i="1">
                <a:sym typeface="Symbol" pitchFamily="18" charset="2"/>
              </a:rPr>
              <a:t>.name</a:t>
            </a:r>
            <a:r>
              <a:rPr lang="en-US" altLang="zh-CN" sz="2000">
                <a:sym typeface="Symbol" pitchFamily="18" charset="2"/>
              </a:rPr>
              <a:t>)</a:t>
            </a:r>
            <a:r>
              <a:rPr lang="en-US" altLang="zh-CN" sz="2000" i="1">
                <a:sym typeface="Symbol" pitchFamily="18" charset="2"/>
              </a:rPr>
              <a:t>, A.type</a:t>
            </a:r>
            <a:r>
              <a:rPr lang="en-US" altLang="zh-CN" sz="2000"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                         </a:t>
            </a:r>
            <a:r>
              <a:rPr lang="en-US" altLang="zh-CN" sz="2000">
                <a:sym typeface="Symbol" pitchFamily="18" charset="2"/>
              </a:rPr>
              <a:t>then</a:t>
            </a:r>
            <a:r>
              <a:rPr lang="en-US" altLang="zh-CN" sz="2000" i="1">
                <a:sym typeface="Symbol" pitchFamily="18" charset="2"/>
              </a:rPr>
              <a:t> ok else type_error </a:t>
            </a:r>
            <a:r>
              <a:rPr lang="en-US" altLang="zh-CN" sz="200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F 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 i="1">
                <a:sym typeface="Symbol" pitchFamily="18" charset="2"/>
              </a:rPr>
              <a:t> F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 ; </a:t>
            </a:r>
            <a:r>
              <a:rPr lang="en-US" altLang="zh-CN" sz="2000" i="1" u="sng">
                <a:sym typeface="Symbol" pitchFamily="18" charset="2"/>
              </a:rPr>
              <a:t>id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( </a:t>
            </a:r>
            <a:r>
              <a:rPr lang="en-US" altLang="zh-CN" sz="2000" i="1">
                <a:sym typeface="Symbol" pitchFamily="18" charset="2"/>
              </a:rPr>
              <a:t>V</a:t>
            </a:r>
            <a:r>
              <a:rPr lang="en-US" altLang="zh-CN" sz="2000">
                <a:sym typeface="Symbol" pitchFamily="18" charset="2"/>
              </a:rPr>
              <a:t> )</a:t>
            </a:r>
            <a:r>
              <a:rPr lang="en-US" altLang="zh-CN" sz="2000" i="1">
                <a:sym typeface="Symbol" pitchFamily="18" charset="2"/>
              </a:rPr>
              <a:t> S        </a:t>
            </a:r>
            <a:r>
              <a:rPr lang="en-US" altLang="zh-CN" sz="2000">
                <a:sym typeface="Symbol" pitchFamily="18" charset="2"/>
              </a:rPr>
              <a:t>{ </a:t>
            </a:r>
            <a:r>
              <a:rPr lang="en-US" altLang="zh-CN" sz="2000" i="1">
                <a:sym typeface="Symbol" pitchFamily="18" charset="2"/>
              </a:rPr>
              <a:t>addtype</a:t>
            </a:r>
            <a:r>
              <a:rPr lang="en-US" altLang="zh-CN" sz="2000">
                <a:sym typeface="Symbol" pitchFamily="18" charset="2"/>
              </a:rPr>
              <a:t>(</a:t>
            </a:r>
            <a:r>
              <a:rPr lang="en-US" altLang="zh-CN" sz="2000" i="1" u="sng">
                <a:sym typeface="Symbol" pitchFamily="18" charset="2"/>
              </a:rPr>
              <a:t>id</a:t>
            </a:r>
            <a:r>
              <a:rPr lang="en-US" altLang="zh-CN" sz="2000" i="1">
                <a:sym typeface="Symbol" pitchFamily="18" charset="2"/>
              </a:rPr>
              <a:t>.entry, fun </a:t>
            </a:r>
            <a:r>
              <a:rPr lang="en-US" altLang="zh-CN" sz="2000">
                <a:sym typeface="Symbol" pitchFamily="18" charset="2"/>
              </a:rPr>
              <a:t>(</a:t>
            </a:r>
            <a:r>
              <a:rPr lang="en-US" altLang="zh-CN" sz="2000" i="1">
                <a:sym typeface="Symbol" pitchFamily="18" charset="2"/>
              </a:rPr>
              <a:t>V.type</a:t>
            </a:r>
            <a:r>
              <a:rPr lang="en-US" altLang="zh-CN" sz="2000">
                <a:sym typeface="Symbol" pitchFamily="18" charset="2"/>
              </a:rPr>
              <a:t>));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                                       F.type </a:t>
            </a:r>
            <a:r>
              <a:rPr lang="en-US" altLang="zh-CN" sz="2000">
                <a:sym typeface="Symbol" pitchFamily="18" charset="2"/>
              </a:rPr>
              <a:t>:=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if</a:t>
            </a:r>
            <a:r>
              <a:rPr lang="en-US" altLang="zh-CN" sz="2000" i="1">
                <a:sym typeface="Symbol" pitchFamily="18" charset="2"/>
              </a:rPr>
              <a:t> F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.type = ok and S.type = ok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                              </a:t>
            </a:r>
            <a:r>
              <a:rPr lang="en-US" altLang="zh-CN" sz="2000">
                <a:sym typeface="Symbol" pitchFamily="18" charset="2"/>
              </a:rPr>
              <a:t>                        then </a:t>
            </a:r>
            <a:r>
              <a:rPr lang="en-US" altLang="zh-CN" sz="2000" i="1">
                <a:sym typeface="Symbol" pitchFamily="18" charset="2"/>
              </a:rPr>
              <a:t>ok else type_error </a:t>
            </a:r>
            <a:r>
              <a:rPr lang="en-US" altLang="zh-CN" sz="200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F 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</a:t>
            </a:r>
            <a:r>
              <a:rPr lang="en-US" altLang="zh-CN" sz="2000" i="1">
                <a:sym typeface="Symbol" pitchFamily="18" charset="2"/>
              </a:rPr>
              <a:t>                </a:t>
            </a:r>
            <a:r>
              <a:rPr lang="en-US" altLang="zh-CN" sz="2000">
                <a:sym typeface="Symbol" pitchFamily="18" charset="2"/>
              </a:rPr>
              <a:t>{ </a:t>
            </a:r>
            <a:r>
              <a:rPr lang="en-US" altLang="zh-CN" sz="2000" i="1">
                <a:sym typeface="Symbol" pitchFamily="18" charset="2"/>
              </a:rPr>
              <a:t>F.type </a:t>
            </a:r>
            <a:r>
              <a:rPr lang="en-US" altLang="zh-CN" sz="2000">
                <a:sym typeface="Symbol" pitchFamily="18" charset="2"/>
              </a:rPr>
              <a:t>:=</a:t>
            </a:r>
            <a:r>
              <a:rPr lang="en-US" altLang="zh-CN" sz="2000" i="1">
                <a:sym typeface="Symbol" pitchFamily="18" charset="2"/>
              </a:rPr>
              <a:t> ok </a:t>
            </a:r>
            <a:r>
              <a:rPr lang="en-US" altLang="zh-CN" sz="200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A 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 i="1">
                <a:sym typeface="Symbol" pitchFamily="18" charset="2"/>
              </a:rPr>
              <a:t> A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 , E        </a:t>
            </a:r>
            <a:r>
              <a:rPr lang="en-US" altLang="zh-CN" sz="2000">
                <a:sym typeface="Symbol" pitchFamily="18" charset="2"/>
              </a:rPr>
              <a:t>{</a:t>
            </a:r>
            <a:r>
              <a:rPr lang="en-US" altLang="zh-CN" sz="2000" i="1">
                <a:sym typeface="Symbol" pitchFamily="18" charset="2"/>
              </a:rPr>
              <a:t> A.type</a:t>
            </a:r>
            <a:r>
              <a:rPr lang="en-US" altLang="zh-CN" sz="2000">
                <a:sym typeface="Symbol" pitchFamily="18" charset="2"/>
              </a:rPr>
              <a:t> := </a:t>
            </a:r>
            <a:r>
              <a:rPr lang="en-US" altLang="zh-CN" sz="2000" i="1">
                <a:sym typeface="Symbol" pitchFamily="18" charset="2"/>
              </a:rPr>
              <a:t>make_product_2</a:t>
            </a:r>
            <a:r>
              <a:rPr lang="en-US" altLang="zh-CN" sz="2000">
                <a:sym typeface="Symbol" pitchFamily="18" charset="2"/>
              </a:rPr>
              <a:t> (</a:t>
            </a:r>
            <a:r>
              <a:rPr lang="en-US" altLang="zh-CN" sz="2000" i="1">
                <a:sym typeface="Symbol" pitchFamily="18" charset="2"/>
              </a:rPr>
              <a:t>A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.type, E.type</a:t>
            </a:r>
            <a:r>
              <a:rPr lang="en-US" altLang="zh-CN" sz="2000">
                <a:sym typeface="Symbol" pitchFamily="18" charset="2"/>
              </a:rPr>
              <a:t>) }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A 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</a:t>
            </a:r>
            <a:r>
              <a:rPr lang="en-US" altLang="zh-CN" sz="2000" b="1" i="1">
                <a:sym typeface="Symbol" pitchFamily="18" charset="2"/>
              </a:rPr>
              <a:t>               </a:t>
            </a:r>
            <a:r>
              <a:rPr lang="en-US" altLang="zh-CN" sz="2000">
                <a:sym typeface="Symbol" pitchFamily="18" charset="2"/>
              </a:rPr>
              <a:t>{ </a:t>
            </a:r>
            <a:r>
              <a:rPr lang="en-US" altLang="zh-CN" sz="2000" i="1">
                <a:sym typeface="Symbol" pitchFamily="18" charset="2"/>
              </a:rPr>
              <a:t>A.type</a:t>
            </a:r>
            <a:r>
              <a:rPr lang="en-US" altLang="zh-CN" sz="2000">
                <a:sym typeface="Symbol" pitchFamily="18" charset="2"/>
              </a:rPr>
              <a:t> := </a:t>
            </a:r>
            <a:r>
              <a:rPr lang="en-US" altLang="zh-CN" sz="2000" i="1">
                <a:sym typeface="Symbol" pitchFamily="18" charset="2"/>
              </a:rPr>
              <a:t>&lt;&gt; </a:t>
            </a:r>
            <a:r>
              <a:rPr lang="en-US" altLang="zh-CN" sz="200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P</a:t>
            </a:r>
            <a:r>
              <a:rPr lang="en-US" altLang="zh-CN" sz="2000">
                <a:sym typeface="Symbol" pitchFamily="18" charset="2"/>
              </a:rPr>
              <a:t>  </a:t>
            </a:r>
            <a:r>
              <a:rPr lang="en-US" altLang="zh-CN" sz="2000" i="1">
                <a:sym typeface="Symbol" pitchFamily="18" charset="2"/>
              </a:rPr>
              <a:t>D</a:t>
            </a:r>
            <a:r>
              <a:rPr lang="en-US" altLang="zh-CN" sz="2000">
                <a:sym typeface="Symbol" pitchFamily="18" charset="2"/>
              </a:rPr>
              <a:t> ; </a:t>
            </a:r>
            <a:r>
              <a:rPr lang="en-US" altLang="zh-CN" sz="2000" i="1">
                <a:sym typeface="Symbol" pitchFamily="18" charset="2"/>
              </a:rPr>
              <a:t>S         </a:t>
            </a:r>
            <a:r>
              <a:rPr lang="en-US" altLang="zh-CN" sz="2000">
                <a:sym typeface="Symbol" pitchFamily="18" charset="2"/>
              </a:rPr>
              <a:t>{</a:t>
            </a:r>
            <a:r>
              <a:rPr lang="en-US" altLang="zh-CN" sz="2000" i="1">
                <a:sym typeface="Symbol" pitchFamily="18" charset="2"/>
              </a:rPr>
              <a:t> P.type </a:t>
            </a:r>
            <a:r>
              <a:rPr lang="en-US" altLang="zh-CN" sz="2000">
                <a:sym typeface="Symbol" pitchFamily="18" charset="2"/>
              </a:rPr>
              <a:t>:= if </a:t>
            </a:r>
            <a:r>
              <a:rPr lang="en-US" altLang="zh-CN" sz="2000" i="1">
                <a:sym typeface="Symbol" pitchFamily="18" charset="2"/>
              </a:rPr>
              <a:t>D.type</a:t>
            </a:r>
            <a:r>
              <a:rPr lang="en-US" altLang="zh-CN" sz="2000">
                <a:sym typeface="Symbol" pitchFamily="18" charset="2"/>
              </a:rPr>
              <a:t> =</a:t>
            </a:r>
            <a:r>
              <a:rPr lang="en-US" altLang="zh-CN" sz="2000" i="1">
                <a:sym typeface="Symbol" pitchFamily="18" charset="2"/>
              </a:rPr>
              <a:t> ok </a:t>
            </a:r>
            <a:r>
              <a:rPr lang="en-US" altLang="zh-CN" sz="2000">
                <a:sym typeface="Symbol" pitchFamily="18" charset="2"/>
              </a:rPr>
              <a:t>and</a:t>
            </a:r>
            <a:r>
              <a:rPr lang="en-US" altLang="zh-CN" sz="2000" i="1">
                <a:sym typeface="Symbol" pitchFamily="18" charset="2"/>
              </a:rPr>
              <a:t> S.type</a:t>
            </a:r>
            <a:r>
              <a:rPr lang="en-US" altLang="zh-CN" sz="2000">
                <a:sym typeface="Symbol" pitchFamily="18" charset="2"/>
              </a:rPr>
              <a:t> =</a:t>
            </a:r>
            <a:r>
              <a:rPr lang="en-US" altLang="zh-CN" sz="2000" i="1">
                <a:sym typeface="Symbol" pitchFamily="18" charset="2"/>
              </a:rPr>
              <a:t> ok</a:t>
            </a:r>
            <a:endParaRPr lang="en-US" altLang="zh-CN" sz="2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</a:t>
            </a:r>
            <a:r>
              <a:rPr lang="en-US" altLang="zh-CN" sz="2000" i="1">
                <a:sym typeface="Symbol" pitchFamily="18" charset="2"/>
              </a:rPr>
              <a:t>                                          </a:t>
            </a:r>
            <a:r>
              <a:rPr lang="en-US" altLang="zh-CN" sz="2000">
                <a:sym typeface="Symbol" pitchFamily="18" charset="2"/>
              </a:rPr>
              <a:t>then</a:t>
            </a:r>
            <a:r>
              <a:rPr lang="en-US" altLang="zh-CN" sz="2000" i="1">
                <a:sym typeface="Symbol" pitchFamily="18" charset="2"/>
              </a:rPr>
              <a:t> ok</a:t>
            </a:r>
            <a:r>
              <a:rPr lang="en-US" altLang="zh-CN" sz="2000">
                <a:sym typeface="Symbol" pitchFamily="18" charset="2"/>
              </a:rPr>
              <a:t> else </a:t>
            </a:r>
            <a:r>
              <a:rPr lang="en-US" altLang="zh-CN" sz="2000" i="1">
                <a:sym typeface="Symbol" pitchFamily="18" charset="2"/>
              </a:rPr>
              <a:t>type_error</a:t>
            </a:r>
            <a:r>
              <a:rPr lang="en-US" altLang="zh-CN" sz="2000"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en-US" altLang="zh-CN" sz="1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D</a:t>
            </a:r>
            <a:r>
              <a:rPr lang="en-US" altLang="zh-CN" sz="2000">
                <a:sym typeface="Symbol" pitchFamily="18" charset="2"/>
              </a:rPr>
              <a:t> </a:t>
            </a:r>
            <a:r>
              <a:rPr lang="en-US" altLang="zh-CN" sz="2000" i="1">
                <a:sym typeface="Symbol" pitchFamily="18" charset="2"/>
              </a:rPr>
              <a:t>V</a:t>
            </a:r>
            <a:r>
              <a:rPr lang="en-US" altLang="zh-CN" sz="2000">
                <a:sym typeface="Symbol" pitchFamily="18" charset="2"/>
              </a:rPr>
              <a:t> ; </a:t>
            </a:r>
            <a:r>
              <a:rPr lang="en-US" altLang="zh-CN" sz="2000" i="1">
                <a:sym typeface="Symbol" pitchFamily="18" charset="2"/>
              </a:rPr>
              <a:t>F               </a:t>
            </a:r>
            <a:r>
              <a:rPr lang="en-US" altLang="zh-CN" sz="2000">
                <a:sym typeface="Symbol" pitchFamily="18" charset="2"/>
              </a:rPr>
              <a:t>{</a:t>
            </a:r>
            <a:r>
              <a:rPr lang="en-US" altLang="zh-CN" sz="2000" i="1">
                <a:sym typeface="Symbol" pitchFamily="18" charset="2"/>
              </a:rPr>
              <a:t> D.type </a:t>
            </a:r>
            <a:r>
              <a:rPr lang="en-US" altLang="zh-CN" sz="2000">
                <a:sym typeface="Symbol" pitchFamily="18" charset="2"/>
              </a:rPr>
              <a:t>:= </a:t>
            </a:r>
            <a:r>
              <a:rPr lang="en-US" altLang="zh-CN" sz="2000" i="1">
                <a:sym typeface="Symbol" pitchFamily="18" charset="2"/>
              </a:rPr>
              <a:t>F.type </a:t>
            </a:r>
            <a:r>
              <a:rPr lang="en-US" altLang="zh-CN" sz="2000">
                <a:sym typeface="Symbol" pitchFamily="18" charset="2"/>
              </a:rPr>
              <a:t>}</a:t>
            </a:r>
            <a:endParaRPr lang="fr-FR" altLang="zh-CN" sz="2000">
              <a:sym typeface="Symbol" pitchFamily="18" charset="2"/>
            </a:endParaRPr>
          </a:p>
        </p:txBody>
      </p:sp>
      <p:sp>
        <p:nvSpPr>
          <p:cNvPr id="19460" name="Rectangle 10"/>
          <p:cNvSpPr>
            <a:spLocks noChangeArrowheads="1"/>
          </p:cNvSpPr>
          <p:nvPr/>
        </p:nvSpPr>
        <p:spPr bwMode="auto">
          <a:xfrm>
            <a:off x="971550" y="1614488"/>
            <a:ext cx="7921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zh-CN" altLang="en-US" sz="2800" b="1"/>
              <a:t>处理</a:t>
            </a:r>
            <a:r>
              <a:rPr lang="zh-CN" altLang="en-US" sz="2800" b="1">
                <a:solidFill>
                  <a:srgbClr val="800080"/>
                </a:solidFill>
              </a:rPr>
              <a:t>语句、过程声明及程序</a:t>
            </a:r>
            <a:r>
              <a:rPr lang="zh-CN" altLang="en-US" sz="2800" b="1"/>
              <a:t>的翻译模式 （续）</a:t>
            </a:r>
          </a:p>
        </p:txBody>
      </p:sp>
      <p:sp>
        <p:nvSpPr>
          <p:cNvPr id="19461" name="Text Box 11"/>
          <p:cNvSpPr txBox="1">
            <a:spLocks noChangeArrowheads="1"/>
          </p:cNvSpPr>
          <p:nvPr/>
        </p:nvSpPr>
        <p:spPr bwMode="auto">
          <a:xfrm>
            <a:off x="561975" y="1049338"/>
            <a:ext cx="84026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语法制导的类型检查程序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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>
              <a:latin typeface="楷体_GB2312" pitchFamily="49" charset="-122"/>
            </a:endParaRPr>
          </a:p>
        </p:txBody>
      </p:sp>
      <p:sp>
        <p:nvSpPr>
          <p:cNvPr id="19462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05813" y="6553200"/>
            <a:ext cx="155575" cy="115888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01013" y="6553200"/>
            <a:ext cx="155575" cy="115888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4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96213" y="6553200"/>
            <a:ext cx="155575" cy="115888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5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710613" y="6553200"/>
            <a:ext cx="155575" cy="115888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971550" y="1901825"/>
            <a:ext cx="7921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zh-CN" altLang="en-US" sz="2800" b="1"/>
              <a:t>增加处理：</a:t>
            </a:r>
            <a:r>
              <a:rPr lang="en-US" altLang="zh-CN" sz="2800" i="1"/>
              <a:t>break </a:t>
            </a:r>
            <a:r>
              <a:rPr lang="zh-CN" altLang="en-US" sz="2800" b="1"/>
              <a:t>只能在某个循环语句内部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61975" y="1193800"/>
            <a:ext cx="8402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语法制导的类型检查程序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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>
              <a:latin typeface="楷体_GB2312" pitchFamily="49" charset="-122"/>
            </a:endParaRP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1331913" y="2622550"/>
            <a:ext cx="74168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P </a:t>
            </a:r>
            <a:r>
              <a:rPr lang="en-US" altLang="zh-CN" sz="2000">
                <a:sym typeface="Symbol" pitchFamily="18" charset="2"/>
              </a:rPr>
              <a:t> </a:t>
            </a:r>
            <a:r>
              <a:rPr lang="en-US" altLang="zh-CN" sz="2000" i="1">
                <a:sym typeface="Symbol" pitchFamily="18" charset="2"/>
              </a:rPr>
              <a:t>D</a:t>
            </a:r>
            <a:r>
              <a:rPr lang="en-US" altLang="zh-CN" sz="2000">
                <a:sym typeface="Symbol" pitchFamily="18" charset="2"/>
              </a:rPr>
              <a:t> ; {</a:t>
            </a:r>
            <a:r>
              <a:rPr lang="en-US" altLang="zh-CN" sz="2000" i="1">
                <a:sym typeface="Symbol" pitchFamily="18" charset="2"/>
              </a:rPr>
              <a:t> S</a:t>
            </a:r>
            <a:r>
              <a:rPr lang="en-US" altLang="zh-CN" sz="2000" b="1" i="1">
                <a:sym typeface="Symbol" pitchFamily="18" charset="2"/>
              </a:rPr>
              <a:t>.</a:t>
            </a:r>
            <a:r>
              <a:rPr lang="en-US" altLang="zh-CN" sz="2000" i="1">
                <a:sym typeface="Symbol" pitchFamily="18" charset="2"/>
              </a:rPr>
              <a:t>break</a:t>
            </a:r>
            <a:r>
              <a:rPr lang="en-US" altLang="zh-CN" sz="2000">
                <a:sym typeface="Symbol" pitchFamily="18" charset="2"/>
              </a:rPr>
              <a:t> := 0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} 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      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>
                <a:sym typeface="Symbol" pitchFamily="18" charset="2"/>
              </a:rPr>
              <a:t>   {</a:t>
            </a:r>
            <a:r>
              <a:rPr lang="en-US" altLang="zh-CN" sz="2000" i="1">
                <a:sym typeface="Symbol" pitchFamily="18" charset="2"/>
              </a:rPr>
              <a:t> P.type </a:t>
            </a:r>
            <a:r>
              <a:rPr lang="en-US" altLang="zh-CN" sz="2000">
                <a:sym typeface="Symbol" pitchFamily="18" charset="2"/>
              </a:rPr>
              <a:t>:= if </a:t>
            </a:r>
            <a:r>
              <a:rPr lang="en-US" altLang="zh-CN" sz="2000" i="1">
                <a:sym typeface="Symbol" pitchFamily="18" charset="2"/>
              </a:rPr>
              <a:t>D.type</a:t>
            </a:r>
            <a:r>
              <a:rPr lang="en-US" altLang="zh-CN" sz="2000">
                <a:sym typeface="Symbol" pitchFamily="18" charset="2"/>
              </a:rPr>
              <a:t> =</a:t>
            </a:r>
            <a:r>
              <a:rPr lang="en-US" altLang="zh-CN" sz="2000" i="1">
                <a:sym typeface="Symbol" pitchFamily="18" charset="2"/>
              </a:rPr>
              <a:t> ok </a:t>
            </a:r>
            <a:r>
              <a:rPr lang="en-US" altLang="zh-CN" sz="2000">
                <a:sym typeface="Symbol" pitchFamily="18" charset="2"/>
              </a:rPr>
              <a:t>and</a:t>
            </a:r>
            <a:r>
              <a:rPr lang="en-US" altLang="zh-CN" sz="2000" i="1">
                <a:sym typeface="Symbol" pitchFamily="18" charset="2"/>
              </a:rPr>
              <a:t> S.type</a:t>
            </a:r>
            <a:r>
              <a:rPr lang="en-US" altLang="zh-CN" sz="2000">
                <a:sym typeface="Symbol" pitchFamily="18" charset="2"/>
              </a:rPr>
              <a:t> =</a:t>
            </a:r>
            <a:r>
              <a:rPr lang="en-US" altLang="zh-CN" sz="2000" i="1">
                <a:sym typeface="Symbol" pitchFamily="18" charset="2"/>
              </a:rPr>
              <a:t> ok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                               </a:t>
            </a:r>
            <a:r>
              <a:rPr lang="en-US" altLang="zh-CN" sz="2000">
                <a:sym typeface="Symbol" pitchFamily="18" charset="2"/>
              </a:rPr>
              <a:t>then</a:t>
            </a:r>
            <a:r>
              <a:rPr lang="en-US" altLang="zh-CN" sz="2000" i="1">
                <a:sym typeface="Symbol" pitchFamily="18" charset="2"/>
              </a:rPr>
              <a:t> ok</a:t>
            </a:r>
            <a:r>
              <a:rPr lang="en-US" altLang="zh-CN" sz="2000">
                <a:sym typeface="Symbol" pitchFamily="18" charset="2"/>
              </a:rPr>
              <a:t> else </a:t>
            </a:r>
            <a:r>
              <a:rPr lang="en-US" altLang="zh-CN" sz="2000" i="1">
                <a:sym typeface="Symbol" pitchFamily="18" charset="2"/>
              </a:rPr>
              <a:t>type_error</a:t>
            </a:r>
            <a:r>
              <a:rPr lang="en-US" altLang="zh-CN" sz="2000"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S </a:t>
            </a:r>
            <a:r>
              <a:rPr lang="en-US" altLang="zh-CN" sz="2000">
                <a:sym typeface="Symbol" pitchFamily="18" charset="2"/>
              </a:rPr>
              <a:t> if </a:t>
            </a:r>
            <a:r>
              <a:rPr lang="en-US" altLang="zh-CN" sz="2000" i="1">
                <a:sym typeface="Symbol" pitchFamily="18" charset="2"/>
              </a:rPr>
              <a:t>E</a:t>
            </a:r>
            <a:r>
              <a:rPr lang="en-US" altLang="zh-CN" sz="2000">
                <a:sym typeface="Symbol" pitchFamily="18" charset="2"/>
              </a:rPr>
              <a:t> then {</a:t>
            </a:r>
            <a:r>
              <a:rPr lang="en-US" altLang="zh-CN" sz="2000" i="1">
                <a:sym typeface="Symbol" pitchFamily="18" charset="2"/>
              </a:rPr>
              <a:t> 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 </a:t>
            </a:r>
            <a:r>
              <a:rPr lang="en-US" altLang="zh-CN" sz="2000" b="1" i="1">
                <a:sym typeface="Symbol" pitchFamily="18" charset="2"/>
              </a:rPr>
              <a:t>.</a:t>
            </a:r>
            <a:r>
              <a:rPr lang="en-US" altLang="zh-CN" sz="2000" i="1">
                <a:sym typeface="Symbol" pitchFamily="18" charset="2"/>
              </a:rPr>
              <a:t>break</a:t>
            </a:r>
            <a:r>
              <a:rPr lang="en-US" altLang="zh-CN" sz="2000">
                <a:sym typeface="Symbol" pitchFamily="18" charset="2"/>
              </a:rPr>
              <a:t> :=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="1" i="1">
                <a:sym typeface="Symbol" pitchFamily="18" charset="2"/>
              </a:rPr>
              <a:t>.</a:t>
            </a:r>
            <a:r>
              <a:rPr lang="en-US" altLang="zh-CN" sz="2000" i="1">
                <a:sym typeface="Symbol" pitchFamily="18" charset="2"/>
              </a:rPr>
              <a:t>break </a:t>
            </a:r>
            <a:r>
              <a:rPr lang="en-US" altLang="zh-CN" sz="2000">
                <a:sym typeface="Symbol" pitchFamily="18" charset="2"/>
              </a:rPr>
              <a:t>} 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      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   {</a:t>
            </a:r>
            <a:r>
              <a:rPr lang="en-US" altLang="zh-CN" sz="2000" i="1">
                <a:sym typeface="Symbol" pitchFamily="18" charset="2"/>
              </a:rPr>
              <a:t> S.type </a:t>
            </a:r>
            <a:r>
              <a:rPr lang="en-US" altLang="zh-CN" sz="2000">
                <a:sym typeface="Symbol" pitchFamily="18" charset="2"/>
              </a:rPr>
              <a:t>:= if </a:t>
            </a:r>
            <a:r>
              <a:rPr lang="en-US" altLang="zh-CN" sz="2000" i="1">
                <a:sym typeface="Symbol" pitchFamily="18" charset="2"/>
              </a:rPr>
              <a:t>E.type</a:t>
            </a:r>
            <a:r>
              <a:rPr lang="en-US" altLang="zh-CN" sz="2000">
                <a:sym typeface="Symbol" pitchFamily="18" charset="2"/>
              </a:rPr>
              <a:t>=</a:t>
            </a:r>
            <a:r>
              <a:rPr lang="en-US" altLang="zh-CN" sz="2000" i="1">
                <a:sym typeface="Symbol" pitchFamily="18" charset="2"/>
              </a:rPr>
              <a:t>bool </a:t>
            </a:r>
            <a:r>
              <a:rPr lang="en-US" altLang="zh-CN" sz="2000">
                <a:sym typeface="Symbol" pitchFamily="18" charset="2"/>
              </a:rPr>
              <a:t>then</a:t>
            </a:r>
            <a:r>
              <a:rPr lang="en-US" altLang="zh-CN" sz="2000" i="1">
                <a:sym typeface="Symbol" pitchFamily="18" charset="2"/>
              </a:rPr>
              <a:t> 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.type </a:t>
            </a:r>
            <a:r>
              <a:rPr lang="en-US" altLang="zh-CN" sz="2000">
                <a:sym typeface="Symbol" pitchFamily="18" charset="2"/>
              </a:rPr>
              <a:t>else </a:t>
            </a:r>
            <a:r>
              <a:rPr lang="en-US" altLang="zh-CN" sz="2000" i="1">
                <a:sym typeface="Symbol" pitchFamily="18" charset="2"/>
              </a:rPr>
              <a:t>type_error</a:t>
            </a:r>
            <a:r>
              <a:rPr lang="en-US" altLang="zh-CN" sz="2000"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en-US" altLang="zh-CN" sz="1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S </a:t>
            </a:r>
            <a:r>
              <a:rPr lang="en-US" altLang="zh-CN" sz="2000">
                <a:sym typeface="Symbol" pitchFamily="18" charset="2"/>
              </a:rPr>
              <a:t> if </a:t>
            </a:r>
            <a:r>
              <a:rPr lang="en-US" altLang="zh-CN" sz="2000" i="1">
                <a:sym typeface="Symbol" pitchFamily="18" charset="2"/>
              </a:rPr>
              <a:t>E</a:t>
            </a:r>
            <a:r>
              <a:rPr lang="en-US" altLang="zh-CN" sz="2000">
                <a:sym typeface="Symbol" pitchFamily="18" charset="2"/>
              </a:rPr>
              <a:t> then {</a:t>
            </a:r>
            <a:r>
              <a:rPr lang="en-US" altLang="zh-CN" sz="2000" i="1">
                <a:sym typeface="Symbol" pitchFamily="18" charset="2"/>
              </a:rPr>
              <a:t> 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 </a:t>
            </a:r>
            <a:r>
              <a:rPr lang="en-US" altLang="zh-CN" sz="2000" b="1" i="1">
                <a:sym typeface="Symbol" pitchFamily="18" charset="2"/>
              </a:rPr>
              <a:t>.</a:t>
            </a:r>
            <a:r>
              <a:rPr lang="en-US" altLang="zh-CN" sz="2000" i="1">
                <a:sym typeface="Symbol" pitchFamily="18" charset="2"/>
              </a:rPr>
              <a:t>break</a:t>
            </a:r>
            <a:r>
              <a:rPr lang="en-US" altLang="zh-CN" sz="2000">
                <a:sym typeface="Symbol" pitchFamily="18" charset="2"/>
              </a:rPr>
              <a:t> :=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="1" i="1">
                <a:sym typeface="Symbol" pitchFamily="18" charset="2"/>
              </a:rPr>
              <a:t>.</a:t>
            </a:r>
            <a:r>
              <a:rPr lang="en-US" altLang="zh-CN" sz="2000" i="1">
                <a:sym typeface="Symbol" pitchFamily="18" charset="2"/>
              </a:rPr>
              <a:t>break </a:t>
            </a:r>
            <a:r>
              <a:rPr lang="en-US" altLang="zh-CN" sz="2000">
                <a:sym typeface="Symbol" pitchFamily="18" charset="2"/>
              </a:rPr>
              <a:t>}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       else {</a:t>
            </a:r>
            <a:r>
              <a:rPr lang="en-US" altLang="zh-CN" sz="2000" i="1">
                <a:sym typeface="Symbol" pitchFamily="18" charset="2"/>
              </a:rPr>
              <a:t> S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 </a:t>
            </a:r>
            <a:r>
              <a:rPr lang="en-US" altLang="zh-CN" sz="2000" b="1" i="1">
                <a:sym typeface="Symbol" pitchFamily="18" charset="2"/>
              </a:rPr>
              <a:t>.</a:t>
            </a:r>
            <a:r>
              <a:rPr lang="en-US" altLang="zh-CN" sz="2000" i="1">
                <a:sym typeface="Symbol" pitchFamily="18" charset="2"/>
              </a:rPr>
              <a:t>break</a:t>
            </a:r>
            <a:r>
              <a:rPr lang="en-US" altLang="zh-CN" sz="2000">
                <a:sym typeface="Symbol" pitchFamily="18" charset="2"/>
              </a:rPr>
              <a:t> :=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="1" i="1">
                <a:sym typeface="Symbol" pitchFamily="18" charset="2"/>
              </a:rPr>
              <a:t>.</a:t>
            </a:r>
            <a:r>
              <a:rPr lang="en-US" altLang="zh-CN" sz="2000" i="1">
                <a:sym typeface="Symbol" pitchFamily="18" charset="2"/>
              </a:rPr>
              <a:t>break </a:t>
            </a:r>
            <a:r>
              <a:rPr lang="en-US" altLang="zh-CN" sz="2000">
                <a:sym typeface="Symbol" pitchFamily="18" charset="2"/>
              </a:rPr>
              <a:t>}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       {</a:t>
            </a:r>
            <a:r>
              <a:rPr lang="en-US" altLang="zh-CN" sz="2000" i="1">
                <a:sym typeface="Symbol" pitchFamily="18" charset="2"/>
              </a:rPr>
              <a:t> S.type </a:t>
            </a:r>
            <a:r>
              <a:rPr lang="en-US" altLang="zh-CN" sz="2000">
                <a:sym typeface="Symbol" pitchFamily="18" charset="2"/>
              </a:rPr>
              <a:t>:= if </a:t>
            </a:r>
            <a:r>
              <a:rPr lang="en-US" altLang="zh-CN" sz="2000" i="1">
                <a:sym typeface="Symbol" pitchFamily="18" charset="2"/>
              </a:rPr>
              <a:t>E.type</a:t>
            </a:r>
            <a:r>
              <a:rPr lang="en-US" altLang="zh-CN" sz="2000">
                <a:sym typeface="Symbol" pitchFamily="18" charset="2"/>
              </a:rPr>
              <a:t>=</a:t>
            </a:r>
            <a:r>
              <a:rPr lang="en-US" altLang="zh-CN" sz="2000" i="1">
                <a:sym typeface="Symbol" pitchFamily="18" charset="2"/>
              </a:rPr>
              <a:t>bool </a:t>
            </a:r>
            <a:r>
              <a:rPr lang="en-US" altLang="zh-CN" sz="2000">
                <a:sym typeface="Symbol" pitchFamily="18" charset="2"/>
              </a:rPr>
              <a:t>and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.type </a:t>
            </a:r>
            <a:r>
              <a:rPr lang="en-US" altLang="zh-CN" sz="2000">
                <a:sym typeface="Symbol" pitchFamily="18" charset="2"/>
              </a:rPr>
              <a:t>=</a:t>
            </a:r>
            <a:r>
              <a:rPr lang="en-US" altLang="zh-CN" sz="2000" i="1">
                <a:sym typeface="Symbol" pitchFamily="18" charset="2"/>
              </a:rPr>
              <a:t> ok</a:t>
            </a:r>
            <a:r>
              <a:rPr lang="en-US" altLang="zh-CN" sz="2000">
                <a:sym typeface="Symbol" pitchFamily="18" charset="2"/>
              </a:rPr>
              <a:t> and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 i="1">
                <a:sym typeface="Symbol" pitchFamily="18" charset="2"/>
              </a:rPr>
              <a:t>.type </a:t>
            </a:r>
            <a:r>
              <a:rPr lang="en-US" altLang="zh-CN" sz="2000">
                <a:sym typeface="Symbol" pitchFamily="18" charset="2"/>
              </a:rPr>
              <a:t>=</a:t>
            </a:r>
            <a:r>
              <a:rPr lang="en-US" altLang="zh-CN" sz="2000" i="1">
                <a:sym typeface="Symbol" pitchFamily="18" charset="2"/>
              </a:rPr>
              <a:t> ok</a:t>
            </a:r>
            <a:r>
              <a:rPr lang="en-US" altLang="zh-CN" sz="2000"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                        then</a:t>
            </a:r>
            <a:r>
              <a:rPr lang="en-US" altLang="zh-CN" sz="2000" i="1">
                <a:sym typeface="Symbol" pitchFamily="18" charset="2"/>
              </a:rPr>
              <a:t> ok</a:t>
            </a:r>
            <a:r>
              <a:rPr lang="en-US" altLang="zh-CN" sz="2000">
                <a:sym typeface="Symbol" pitchFamily="18" charset="2"/>
              </a:rPr>
              <a:t> else </a:t>
            </a:r>
            <a:r>
              <a:rPr lang="en-US" altLang="zh-CN" sz="2000" i="1">
                <a:sym typeface="Symbol" pitchFamily="18" charset="2"/>
              </a:rPr>
              <a:t>type_error</a:t>
            </a:r>
            <a:r>
              <a:rPr lang="en-US" altLang="zh-CN" sz="2000">
                <a:sym typeface="Symbol" pitchFamily="18" charset="2"/>
              </a:rPr>
              <a:t> }</a:t>
            </a:r>
            <a:endParaRPr lang="en-US" altLang="zh-CN" sz="2000" i="1">
              <a:sym typeface="Symbol" pitchFamily="18" charset="2"/>
            </a:endParaRPr>
          </a:p>
        </p:txBody>
      </p:sp>
      <p:sp>
        <p:nvSpPr>
          <p:cNvPr id="20486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32788" y="6524625"/>
            <a:ext cx="228600" cy="136525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27988" y="6524625"/>
            <a:ext cx="228600" cy="136525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8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23188" y="6524625"/>
            <a:ext cx="228600" cy="136525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9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37588" y="6524625"/>
            <a:ext cx="228600" cy="136525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655365" name="Text Box 5"/>
          <p:cNvSpPr txBox="1">
            <a:spLocks noChangeArrowheads="1"/>
          </p:cNvSpPr>
          <p:nvPr/>
        </p:nvSpPr>
        <p:spPr bwMode="auto">
          <a:xfrm>
            <a:off x="1331913" y="2636838"/>
            <a:ext cx="7164387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 while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dirty="0">
                <a:sym typeface="Symbol" pitchFamily="18" charset="2"/>
              </a:rPr>
              <a:t> then  {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b="1" i="1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break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baseline="-25000" dirty="0">
                <a:sym typeface="Symbol" pitchFamily="18" charset="2"/>
              </a:rPr>
              <a:t>:</a:t>
            </a:r>
            <a:r>
              <a:rPr lang="en-US" altLang="zh-CN" sz="2000" dirty="0">
                <a:sym typeface="Symbol" pitchFamily="18" charset="2"/>
              </a:rPr>
              <a:t>= 1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 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  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if </a:t>
            </a:r>
            <a:r>
              <a:rPr lang="en-US" altLang="zh-CN" sz="2000" i="1" dirty="0" err="1">
                <a:sym typeface="Symbol" pitchFamily="18" charset="2"/>
              </a:rPr>
              <a:t>E.type</a:t>
            </a:r>
            <a:r>
              <a:rPr lang="en-US" altLang="zh-CN" sz="2000" dirty="0">
                <a:sym typeface="Symbol" pitchFamily="18" charset="2"/>
              </a:rPr>
              <a:t>=</a:t>
            </a:r>
            <a:r>
              <a:rPr lang="en-US" altLang="zh-CN" sz="2000" i="1" dirty="0" err="1">
                <a:sym typeface="Symbol" pitchFamily="18" charset="2"/>
              </a:rPr>
              <a:t>bool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then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 </a:t>
            </a:r>
            <a:r>
              <a:rPr lang="en-US" altLang="zh-CN" sz="2000" dirty="0">
                <a:sym typeface="Symbol" pitchFamily="18" charset="2"/>
              </a:rPr>
              <a:t>else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dirty="0"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 {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b="1" i="1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break</a:t>
            </a:r>
            <a:r>
              <a:rPr lang="en-US" altLang="zh-CN" sz="2000" dirty="0">
                <a:sym typeface="Symbol" pitchFamily="18" charset="2"/>
              </a:rPr>
              <a:t> := </a:t>
            </a:r>
            <a:r>
              <a:rPr lang="en-US" altLang="zh-CN" sz="2000" i="1" dirty="0" err="1">
                <a:sym typeface="Symbol" pitchFamily="18" charset="2"/>
              </a:rPr>
              <a:t>S</a:t>
            </a:r>
            <a:r>
              <a:rPr lang="en-US" altLang="zh-CN" sz="2000" b="1" i="1" dirty="0" err="1">
                <a:sym typeface="Symbol" pitchFamily="18" charset="2"/>
              </a:rPr>
              <a:t>.</a:t>
            </a:r>
            <a:r>
              <a:rPr lang="en-US" altLang="zh-CN" sz="2000" i="1" dirty="0" err="1">
                <a:sym typeface="Symbol" pitchFamily="18" charset="2"/>
              </a:rPr>
              <a:t>break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; {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b="1" i="1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break</a:t>
            </a:r>
            <a:r>
              <a:rPr lang="en-US" altLang="zh-CN" sz="2000" dirty="0">
                <a:sym typeface="Symbol" pitchFamily="18" charset="2"/>
              </a:rPr>
              <a:t> := </a:t>
            </a:r>
            <a:r>
              <a:rPr lang="en-US" altLang="zh-CN" sz="2000" i="1" dirty="0" err="1">
                <a:sym typeface="Symbol" pitchFamily="18" charset="2"/>
              </a:rPr>
              <a:t>S</a:t>
            </a:r>
            <a:r>
              <a:rPr lang="en-US" altLang="zh-CN" sz="2000" b="1" i="1" dirty="0" err="1">
                <a:sym typeface="Symbol" pitchFamily="18" charset="2"/>
              </a:rPr>
              <a:t>.</a:t>
            </a:r>
            <a:r>
              <a:rPr lang="en-US" altLang="zh-CN" sz="2000" i="1" dirty="0" err="1">
                <a:sym typeface="Symbol" pitchFamily="18" charset="2"/>
              </a:rPr>
              <a:t>break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if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</a:t>
            </a:r>
            <a:r>
              <a:rPr lang="en-US" altLang="zh-CN" sz="2000" dirty="0">
                <a:sym typeface="Symbol" pitchFamily="18" charset="2"/>
              </a:rPr>
              <a:t> =</a:t>
            </a:r>
            <a:r>
              <a:rPr lang="en-US" altLang="zh-CN" sz="2000" i="1" dirty="0">
                <a:sym typeface="Symbol" pitchFamily="18" charset="2"/>
              </a:rPr>
              <a:t> ok </a:t>
            </a:r>
            <a:r>
              <a:rPr lang="en-US" altLang="zh-CN" sz="2000" dirty="0">
                <a:sym typeface="Symbol" pitchFamily="18" charset="2"/>
              </a:rPr>
              <a:t>and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.type</a:t>
            </a:r>
            <a:r>
              <a:rPr lang="en-US" altLang="zh-CN" sz="2000" dirty="0">
                <a:sym typeface="Symbol" pitchFamily="18" charset="2"/>
              </a:rPr>
              <a:t> =</a:t>
            </a:r>
            <a:r>
              <a:rPr lang="en-US" altLang="zh-CN" sz="2000" i="1" dirty="0">
                <a:sym typeface="Symbol" pitchFamily="18" charset="2"/>
              </a:rPr>
              <a:t> ok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</a:t>
            </a:r>
            <a:r>
              <a:rPr lang="en-US" altLang="zh-CN" sz="2000" dirty="0">
                <a:sym typeface="Symbol" pitchFamily="18" charset="2"/>
              </a:rPr>
              <a:t>then</a:t>
            </a:r>
            <a:r>
              <a:rPr lang="en-US" altLang="zh-CN" sz="2000" i="1" dirty="0">
                <a:sym typeface="Symbol" pitchFamily="18" charset="2"/>
              </a:rPr>
              <a:t> ok</a:t>
            </a:r>
            <a:r>
              <a:rPr lang="en-US" altLang="zh-CN" sz="2000" dirty="0">
                <a:sym typeface="Symbol" pitchFamily="18" charset="2"/>
              </a:rPr>
              <a:t> else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dirty="0"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 break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if </a:t>
            </a:r>
            <a:r>
              <a:rPr lang="en-US" altLang="zh-CN" sz="2000" i="1" dirty="0" err="1">
                <a:sym typeface="Symbol" pitchFamily="18" charset="2"/>
              </a:rPr>
              <a:t>S</a:t>
            </a:r>
            <a:r>
              <a:rPr lang="en-US" altLang="zh-CN" sz="2000" b="1" i="1" dirty="0" err="1">
                <a:sym typeface="Symbol" pitchFamily="18" charset="2"/>
              </a:rPr>
              <a:t>.</a:t>
            </a:r>
            <a:r>
              <a:rPr lang="en-US" altLang="zh-CN" sz="2000" i="1" dirty="0" err="1">
                <a:sym typeface="Symbol" pitchFamily="18" charset="2"/>
              </a:rPr>
              <a:t>break</a:t>
            </a:r>
            <a:r>
              <a:rPr lang="en-US" altLang="zh-CN" sz="2000">
                <a:sym typeface="Symbol" pitchFamily="18" charset="2"/>
              </a:rPr>
              <a:t> = </a:t>
            </a:r>
            <a:r>
              <a:rPr lang="en-US" altLang="zh-CN" sz="2000" dirty="0">
                <a:sym typeface="Symbol" pitchFamily="18" charset="2"/>
              </a:rPr>
              <a:t>1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                                then</a:t>
            </a:r>
            <a:r>
              <a:rPr lang="en-US" altLang="zh-CN" sz="2000" i="1" dirty="0">
                <a:sym typeface="Symbol" pitchFamily="18" charset="2"/>
              </a:rPr>
              <a:t> ok </a:t>
            </a:r>
            <a:r>
              <a:rPr lang="en-US" altLang="zh-CN" sz="2000" dirty="0">
                <a:sym typeface="Symbol" pitchFamily="18" charset="2"/>
              </a:rPr>
              <a:t>else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dirty="0"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F</a:t>
            </a:r>
            <a:r>
              <a:rPr lang="en-US" altLang="zh-CN" sz="2000" dirty="0">
                <a:sym typeface="Symbol" pitchFamily="18" charset="2"/>
              </a:rPr>
              <a:t>  </a:t>
            </a:r>
            <a:r>
              <a:rPr lang="en-US" altLang="zh-CN" sz="2000" i="1" dirty="0">
                <a:sym typeface="Symbol" pitchFamily="18" charset="2"/>
              </a:rPr>
              <a:t>F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;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 ( </a:t>
            </a:r>
            <a:r>
              <a:rPr lang="en-US" altLang="zh-CN" sz="2000" i="1" dirty="0">
                <a:sym typeface="Symbol" pitchFamily="18" charset="2"/>
              </a:rPr>
              <a:t>V </a:t>
            </a:r>
            <a:r>
              <a:rPr lang="en-US" altLang="zh-CN" sz="2000" dirty="0">
                <a:sym typeface="Symbol" pitchFamily="18" charset="2"/>
              </a:rPr>
              <a:t>)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</a:t>
            </a:r>
            <a:r>
              <a:rPr lang="en-US" altLang="zh-CN" sz="2000" b="1" i="1" dirty="0" err="1">
                <a:sym typeface="Symbol" pitchFamily="18" charset="2"/>
              </a:rPr>
              <a:t>.</a:t>
            </a:r>
            <a:r>
              <a:rPr lang="en-US" altLang="zh-CN" sz="2000" i="1" dirty="0" err="1">
                <a:sym typeface="Symbol" pitchFamily="18" charset="2"/>
              </a:rPr>
              <a:t>break</a:t>
            </a:r>
            <a:r>
              <a:rPr lang="en-US" altLang="zh-CN" sz="2000" dirty="0">
                <a:sym typeface="Symbol" pitchFamily="18" charset="2"/>
              </a:rPr>
              <a:t> := 0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</a:t>
            </a:r>
            <a:r>
              <a:rPr lang="en-US" altLang="zh-CN" sz="2000" i="1" dirty="0">
                <a:sym typeface="Symbol" pitchFamily="18" charset="2"/>
              </a:rPr>
              <a:t>S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addtype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u="sng" dirty="0" err="1">
                <a:sym typeface="Symbol" pitchFamily="18" charset="2"/>
              </a:rPr>
              <a:t>id</a:t>
            </a:r>
            <a:r>
              <a:rPr lang="en-US" altLang="zh-CN" sz="2000" i="1" dirty="0" err="1">
                <a:sym typeface="Symbol" pitchFamily="18" charset="2"/>
              </a:rPr>
              <a:t>.entry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en-US" altLang="zh-CN" sz="2000" i="1" dirty="0">
                <a:sym typeface="Symbol" pitchFamily="18" charset="2"/>
              </a:rPr>
              <a:t>fun 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i="1" dirty="0" err="1">
                <a:sym typeface="Symbol" pitchFamily="18" charset="2"/>
              </a:rPr>
              <a:t>V.type</a:t>
            </a:r>
            <a:r>
              <a:rPr lang="en-US" altLang="zh-CN" sz="2000" dirty="0">
                <a:sym typeface="Symbol" pitchFamily="18" charset="2"/>
              </a:rPr>
              <a:t>)); 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</a:t>
            </a:r>
            <a:r>
              <a:rPr lang="en-US" altLang="zh-CN" sz="2000" i="1" dirty="0" err="1">
                <a:sym typeface="Symbol" pitchFamily="18" charset="2"/>
              </a:rPr>
              <a:t>F.type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if </a:t>
            </a:r>
            <a:r>
              <a:rPr lang="en-US" altLang="zh-CN" sz="2000" i="1" dirty="0">
                <a:sym typeface="Symbol" pitchFamily="18" charset="2"/>
              </a:rPr>
              <a:t>F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</a:t>
            </a:r>
            <a:r>
              <a:rPr lang="en-US" altLang="zh-CN" sz="2000" dirty="0">
                <a:sym typeface="Symbol" pitchFamily="18" charset="2"/>
              </a:rPr>
              <a:t> =</a:t>
            </a:r>
            <a:r>
              <a:rPr lang="en-US" altLang="zh-CN" sz="2000" i="1" dirty="0">
                <a:sym typeface="Symbol" pitchFamily="18" charset="2"/>
              </a:rPr>
              <a:t> ok </a:t>
            </a:r>
            <a:r>
              <a:rPr lang="en-US" altLang="zh-CN" sz="2000" dirty="0">
                <a:sym typeface="Symbol" pitchFamily="18" charset="2"/>
              </a:rPr>
              <a:t>and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=</a:t>
            </a:r>
            <a:r>
              <a:rPr lang="en-US" altLang="zh-CN" sz="2000" i="1" dirty="0">
                <a:sym typeface="Symbol" pitchFamily="18" charset="2"/>
              </a:rPr>
              <a:t> ok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     </a:t>
            </a:r>
            <a:r>
              <a:rPr lang="en-US" altLang="zh-CN" sz="2000" dirty="0">
                <a:sym typeface="Symbol" pitchFamily="18" charset="2"/>
              </a:rPr>
              <a:t>then</a:t>
            </a:r>
            <a:r>
              <a:rPr lang="en-US" altLang="zh-CN" sz="2000" i="1" dirty="0">
                <a:sym typeface="Symbol" pitchFamily="18" charset="2"/>
              </a:rPr>
              <a:t> ok</a:t>
            </a:r>
            <a:r>
              <a:rPr lang="en-US" altLang="zh-CN" sz="2000" dirty="0">
                <a:sym typeface="Symbol" pitchFamily="18" charset="2"/>
              </a:rPr>
              <a:t> else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fr-FR" altLang="zh-CN" sz="2000" dirty="0">
              <a:sym typeface="Symbol" pitchFamily="18" charset="2"/>
            </a:endParaRPr>
          </a:p>
        </p:txBody>
      </p:sp>
      <p:sp>
        <p:nvSpPr>
          <p:cNvPr id="21508" name="Rectangle 10"/>
          <p:cNvSpPr>
            <a:spLocks noChangeArrowheads="1"/>
          </p:cNvSpPr>
          <p:nvPr/>
        </p:nvSpPr>
        <p:spPr bwMode="auto">
          <a:xfrm>
            <a:off x="971550" y="1901825"/>
            <a:ext cx="7993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zh-CN" altLang="en-US" sz="2800" b="1"/>
              <a:t>增加处理：</a:t>
            </a:r>
            <a:r>
              <a:rPr lang="en-US" altLang="zh-CN" sz="2800" i="1"/>
              <a:t>break </a:t>
            </a:r>
            <a:r>
              <a:rPr lang="zh-CN" altLang="en-US" sz="2800" b="1"/>
              <a:t>只能在某个循环语句内部（续）</a:t>
            </a:r>
          </a:p>
        </p:txBody>
      </p:sp>
      <p:sp>
        <p:nvSpPr>
          <p:cNvPr id="21509" name="Text Box 11"/>
          <p:cNvSpPr txBox="1">
            <a:spLocks noChangeArrowheads="1"/>
          </p:cNvSpPr>
          <p:nvPr/>
        </p:nvSpPr>
        <p:spPr bwMode="auto">
          <a:xfrm>
            <a:off x="561975" y="1193800"/>
            <a:ext cx="8402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语法制导的类型检查程序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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>
              <a:latin typeface="楷体_GB2312" pitchFamily="49" charset="-122"/>
            </a:endParaRPr>
          </a:p>
        </p:txBody>
      </p:sp>
      <p:sp>
        <p:nvSpPr>
          <p:cNvPr id="2151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2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3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4"/>
          <p:cNvSpPr>
            <a:spLocks noChangeArrowheads="1"/>
          </p:cNvSpPr>
          <p:nvPr/>
        </p:nvSpPr>
        <p:spPr bwMode="auto">
          <a:xfrm>
            <a:off x="1371600" y="2133600"/>
            <a:ext cx="6656388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静态作用域</a:t>
            </a:r>
            <a:endParaRPr lang="zh-CN" altLang="en-US" sz="2800" b="1" dirty="0"/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 通过符号表实现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lang="zh-CN" altLang="en-US" sz="2800" b="1" dirty="0"/>
              <a:t>  （参见第七讲）</a:t>
            </a:r>
          </a:p>
          <a:p>
            <a:pPr lvl="1">
              <a:buFontTx/>
              <a:buNone/>
            </a:pPr>
            <a:endParaRPr lang="zh-CN" altLang="en-US" sz="1000" b="1" dirty="0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动态作用域 </a:t>
            </a:r>
            <a:endParaRPr lang="zh-CN" altLang="en-US" sz="2800" b="1" dirty="0"/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 通过运行时活动记录实现</a:t>
            </a:r>
          </a:p>
          <a:p>
            <a:pPr lvl="1">
              <a:buFontTx/>
              <a:buNone/>
            </a:pPr>
            <a:r>
              <a:rPr lang="zh-CN" altLang="en-US" sz="2800" b="1" dirty="0"/>
              <a:t>  （参见下一讲）</a:t>
            </a:r>
          </a:p>
        </p:txBody>
      </p:sp>
      <p:sp>
        <p:nvSpPr>
          <p:cNvPr id="22531" name="Text Box 35"/>
          <p:cNvSpPr txBox="1">
            <a:spLocks noChangeArrowheads="1"/>
          </p:cNvSpPr>
          <p:nvPr/>
        </p:nvSpPr>
        <p:spPr bwMode="auto">
          <a:xfrm>
            <a:off x="900113" y="1341438"/>
            <a:ext cx="7129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作用域分析</a:t>
            </a:r>
          </a:p>
        </p:txBody>
      </p:sp>
      <p:sp>
        <p:nvSpPr>
          <p:cNvPr id="22532" name="AutoShape 3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3" name="AutoShape 4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AutoShape 4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5" name="AutoShape 4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6" name="Rectangle 43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0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23555" name="Rectangle 192"/>
          <p:cNvSpPr>
            <a:spLocks noChangeArrowheads="1"/>
          </p:cNvSpPr>
          <p:nvPr/>
        </p:nvSpPr>
        <p:spPr bwMode="auto">
          <a:xfrm>
            <a:off x="755576" y="1580665"/>
            <a:ext cx="73914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作用</a:t>
            </a:r>
            <a:endParaRPr lang="en-US" altLang="zh-CN" sz="28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源语言和目标语言之间的桥梁，避开二者</a:t>
            </a:r>
          </a:p>
          <a:p>
            <a:pPr lvl="1">
              <a:buFontTx/>
              <a:buNone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之间较大的语义跨度，使编译程序的逻辑</a:t>
            </a:r>
          </a:p>
          <a:p>
            <a:pPr lvl="1">
              <a:buFontTx/>
              <a:buNone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结构更加简单明确</a:t>
            </a:r>
          </a:p>
          <a:p>
            <a:pPr lvl="1">
              <a:buFontTx/>
              <a:buChar char="•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利于编译程序的重定向</a:t>
            </a:r>
          </a:p>
          <a:p>
            <a:pPr lvl="1">
              <a:buFontTx/>
              <a:buChar char="•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利于进行与目标机无关的优化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kumimoji="0" lang="zh-CN" altLang="en-US" sz="2800" b="1" dirty="0">
                <a:solidFill>
                  <a:srgbClr val="800080"/>
                </a:solidFill>
              </a:rPr>
              <a:t>不同表示形式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lang="zh-CN" altLang="en-US" sz="1000" b="1" dirty="0"/>
          </a:p>
          <a:p>
            <a:pPr marL="914400" lvl="1" indent="-457200">
              <a:buClrTx/>
              <a:buFont typeface="Wingdings" pitchFamily="2" charset="2"/>
              <a:buChar char="u"/>
            </a:pPr>
            <a:r>
              <a:rPr lang="zh-CN" altLang="en-US" sz="2000" b="1" dirty="0">
                <a:solidFill>
                  <a:srgbClr val="800080"/>
                </a:solidFill>
              </a:rPr>
              <a:t>有</a:t>
            </a:r>
            <a:r>
              <a:rPr kumimoji="0" lang="zh-CN" altLang="en-US" sz="2000" b="1" dirty="0">
                <a:solidFill>
                  <a:srgbClr val="800080"/>
                </a:solidFill>
              </a:rPr>
              <a:t>不同层次不同目的之分</a:t>
            </a:r>
            <a:endParaRPr lang="zh-CN" altLang="en-US" sz="2000" b="1" dirty="0"/>
          </a:p>
          <a:p>
            <a:pPr marL="914400" lvl="1" indent="-457200">
              <a:buClrTx/>
              <a:buFont typeface="Wingdings" pitchFamily="2" charset="2"/>
              <a:buChar char="u"/>
            </a:pPr>
            <a:r>
              <a:rPr lang="zh-CN" altLang="en-US" sz="2000" b="1" dirty="0">
                <a:solidFill>
                  <a:srgbClr val="800080"/>
                </a:solidFill>
              </a:rPr>
              <a:t>中间代码举例</a:t>
            </a:r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en-US" altLang="zh-CN" b="1" dirty="0"/>
              <a:t>   </a:t>
            </a: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逆波兰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Tx/>
              <a:buChar char="•"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三元式</a:t>
            </a:r>
          </a:p>
          <a:p>
            <a:pPr lvl="1">
              <a:buFontTx/>
              <a:buChar char="•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四元式</a:t>
            </a:r>
            <a:r>
              <a:rPr lang="en-US" altLang="zh-CN" sz="2000" i="1" dirty="0">
                <a:latin typeface="宋体" panose="02010600030101010101" pitchFamily="2" charset="-122"/>
                <a:ea typeface="宋体" panose="02010600030101010101" pitchFamily="2" charset="-122"/>
              </a:rPr>
              <a:t>TAC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i="1" dirty="0">
                <a:latin typeface="宋体" panose="02010600030101010101" pitchFamily="2" charset="-122"/>
                <a:ea typeface="宋体" panose="02010600030101010101" pitchFamily="2" charset="-122"/>
              </a:rPr>
              <a:t>Three-address code</a:t>
            </a:r>
            <a:r>
              <a:rPr kumimoji="0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三地址码）</a:t>
            </a:r>
          </a:p>
          <a:p>
            <a:pPr lvl="1">
              <a:buFontTx/>
              <a:buChar char="•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000" i="1" dirty="0">
                <a:latin typeface="宋体" panose="02010600030101010101" pitchFamily="2" charset="-122"/>
                <a:ea typeface="宋体" panose="02010600030101010101" pitchFamily="2" charset="-122"/>
              </a:rPr>
              <a:t>P-code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（特别用于 </a:t>
            </a:r>
            <a:r>
              <a:rPr lang="en-US" altLang="zh-CN" sz="2000" i="1" dirty="0">
                <a:latin typeface="宋体" panose="02010600030101010101" pitchFamily="2" charset="-122"/>
                <a:ea typeface="宋体" panose="02010600030101010101" pitchFamily="2" charset="-122"/>
              </a:rPr>
              <a:t>Pascal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语言实现）</a:t>
            </a:r>
          </a:p>
          <a:p>
            <a:pPr lvl="1">
              <a:buFontTx/>
              <a:buChar char="•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000" i="1" dirty="0">
                <a:latin typeface="宋体" panose="02010600030101010101" pitchFamily="2" charset="-122"/>
                <a:ea typeface="宋体" panose="02010600030101010101" pitchFamily="2" charset="-122"/>
              </a:rPr>
              <a:t>Bytecode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i="1" dirty="0">
                <a:latin typeface="宋体" panose="02010600030101010101" pitchFamily="2" charset="-122"/>
                <a:ea typeface="宋体" panose="02010600030101010101" pitchFamily="2" charset="-122"/>
              </a:rPr>
              <a:t>Java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编译器的输出</a:t>
            </a:r>
            <a:r>
              <a:rPr lang="en-US" altLang="zh-CN" sz="2000" i="1" dirty="0">
                <a:latin typeface="宋体" panose="02010600030101010101" pitchFamily="2" charset="-122"/>
                <a:ea typeface="宋体" panose="02010600030101010101" pitchFamily="2" charset="-122"/>
              </a:rPr>
              <a:t>, Java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虚拟机的输入）</a:t>
            </a:r>
            <a:r>
              <a:rPr lang="zh-CN" altLang="en-US" sz="2000" b="1" dirty="0"/>
              <a:t>  </a:t>
            </a:r>
            <a:endParaRPr kumimoji="0" lang="zh-CN" altLang="en-US" sz="2000" b="1" dirty="0">
              <a:latin typeface="楷体_GB2312" pitchFamily="49" charset="-122"/>
            </a:endParaRPr>
          </a:p>
        </p:txBody>
      </p:sp>
      <p:sp>
        <p:nvSpPr>
          <p:cNvPr id="23556" name="Text Box 193"/>
          <p:cNvSpPr txBox="1">
            <a:spLocks noChangeArrowheads="1"/>
          </p:cNvSpPr>
          <p:nvPr/>
        </p:nvSpPr>
        <p:spPr bwMode="auto">
          <a:xfrm>
            <a:off x="642937" y="1030436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中间代码</a:t>
            </a:r>
          </a:p>
        </p:txBody>
      </p:sp>
      <p:sp>
        <p:nvSpPr>
          <p:cNvPr id="23557" name="AutoShape 1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AutoShape 19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" name="AutoShape 19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AutoShape 19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762000" y="1447800"/>
            <a:ext cx="838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语义分析和中间代码生成的重要数据结构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143000" y="2332038"/>
            <a:ext cx="7696200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符号表</a:t>
            </a:r>
            <a:r>
              <a:rPr lang="zh-CN" altLang="en-US" b="1" dirty="0"/>
              <a:t>（</a:t>
            </a:r>
            <a:r>
              <a:rPr lang="en-US" altLang="zh-CN" b="1" i="1" dirty="0"/>
              <a:t>symbol tables</a:t>
            </a:r>
            <a:r>
              <a:rPr lang="zh-CN" altLang="en-US" b="1" dirty="0"/>
              <a:t>） 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</a:t>
            </a:r>
            <a:r>
              <a:rPr lang="zh-CN" altLang="en-US" b="1" dirty="0">
                <a:solidFill>
                  <a:srgbClr val="800080"/>
                </a:solidFill>
              </a:rPr>
              <a:t>名字信息建立后加入</a:t>
            </a:r>
            <a:r>
              <a:rPr lang="en-US" altLang="zh-CN" b="1" i="1" dirty="0">
                <a:solidFill>
                  <a:srgbClr val="800080"/>
                </a:solidFill>
              </a:rPr>
              <a:t>/</a:t>
            </a:r>
            <a:r>
              <a:rPr lang="zh-CN" altLang="en-US" b="1" dirty="0">
                <a:solidFill>
                  <a:srgbClr val="800080"/>
                </a:solidFill>
              </a:rPr>
              <a:t>更改符号表</a:t>
            </a:r>
            <a:r>
              <a:rPr lang="zh-CN" altLang="en-US" b="1" dirty="0"/>
              <a:t> </a:t>
            </a:r>
          </a:p>
          <a:p>
            <a:pPr lvl="1">
              <a:buFontTx/>
              <a:buNone/>
            </a:pPr>
            <a:r>
              <a:rPr kumimoji="0" lang="zh-CN" altLang="en-US" b="1" dirty="0"/>
              <a:t>  名字信息如：种类，类型，偏移地址，占用空间等</a:t>
            </a:r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/>
              <a:t> </a:t>
            </a:r>
            <a:r>
              <a:rPr lang="zh-CN" altLang="en-US" b="1" dirty="0">
                <a:solidFill>
                  <a:srgbClr val="800080"/>
                </a:solidFill>
              </a:rPr>
              <a:t>需要获取名字信息时，查找符号表</a:t>
            </a:r>
          </a:p>
          <a:p>
            <a:pPr lvl="1">
              <a:buFontTx/>
              <a:buNone/>
            </a:pPr>
            <a:r>
              <a:rPr lang="zh-CN" altLang="en-US" sz="1000" b="1" dirty="0">
                <a:solidFill>
                  <a:srgbClr val="800080"/>
                </a:solidFill>
              </a:rPr>
              <a:t> </a:t>
            </a: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>
                <a:solidFill>
                  <a:srgbClr val="800080"/>
                </a:solidFill>
              </a:rPr>
              <a:t> 符号表的组织可以体现名字作用域规则</a:t>
            </a:r>
            <a:endParaRPr lang="zh-CN" altLang="en-US" b="1" dirty="0"/>
          </a:p>
          <a:p>
            <a:pPr lvl="1">
              <a:buFontTx/>
              <a:buNone/>
            </a:pPr>
            <a:endParaRPr lang="zh-CN" altLang="en-US" b="1" dirty="0"/>
          </a:p>
        </p:txBody>
      </p:sp>
      <p:sp>
        <p:nvSpPr>
          <p:cNvPr id="6148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2" name="Rectangle 10"/>
          <p:cNvSpPr>
            <a:spLocks noChangeArrowheads="1"/>
          </p:cNvSpPr>
          <p:nvPr/>
        </p:nvSpPr>
        <p:spPr bwMode="auto">
          <a:xfrm>
            <a:off x="1476375" y="250825"/>
            <a:ext cx="5256213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6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语义分析与中间代码生成</a:t>
            </a:r>
          </a:p>
        </p:txBody>
      </p:sp>
    </p:spTree>
    <p:extLst>
      <p:ext uri="{BB962C8B-B14F-4D97-AF65-F5344CB8AC3E}">
        <p14:creationId xmlns:p14="http://schemas.microsoft.com/office/powerpoint/2010/main" val="3572057040"/>
      </p:ext>
    </p:extLst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538557361"/>
              </p:ext>
            </p:extLst>
          </p:nvPr>
        </p:nvGraphicFramePr>
        <p:xfrm>
          <a:off x="474663" y="1743075"/>
          <a:ext cx="8002587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Document" r:id="rId3" imgW="7639577" imgH="4673041" progId="Word.Document.8">
                  <p:embed/>
                </p:oleObj>
              </mc:Choice>
              <mc:Fallback>
                <p:oleObj name="Document" r:id="rId3" imgW="7639577" imgH="4673041" progId="Word.Document.8">
                  <p:embed/>
                  <p:pic>
                    <p:nvPicPr>
                      <p:cNvPr id="563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1743075"/>
                        <a:ext cx="8002587" cy="489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539552" y="980728"/>
            <a:ext cx="8163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ts val="200"/>
              </a:spcBef>
            </a:pPr>
            <a:r>
              <a:rPr kumimoji="1" lang="zh-CN" altLang="en-US" sz="3600" b="1" dirty="0">
                <a:latin typeface="Times New Roman" panose="02020603050405020304" pitchFamily="18" charset="0"/>
              </a:rPr>
              <a:t>例 </a:t>
            </a:r>
            <a:r>
              <a:rPr kumimoji="1" lang="en-US" altLang="zh-CN" sz="3600" b="1" dirty="0">
                <a:latin typeface="Times New Roman" panose="02020603050405020304" pitchFamily="18" charset="0"/>
              </a:rPr>
              <a:t>:  A + B * ( C - D ) + E / ( C - D ) ^N</a:t>
            </a:r>
          </a:p>
        </p:txBody>
      </p:sp>
      <p:sp>
        <p:nvSpPr>
          <p:cNvPr id="4" name="Rectangle 103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</p:spTree>
    <p:extLst>
      <p:ext uri="{BB962C8B-B14F-4D97-AF65-F5344CB8AC3E}">
        <p14:creationId xmlns:p14="http://schemas.microsoft.com/office/powerpoint/2010/main" val="3401016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3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25603" name="Rectangle 104"/>
          <p:cNvSpPr>
            <a:spLocks noChangeArrowheads="1"/>
          </p:cNvSpPr>
          <p:nvPr/>
        </p:nvSpPr>
        <p:spPr bwMode="auto">
          <a:xfrm>
            <a:off x="807332" y="1896215"/>
            <a:ext cx="78486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四元式</a:t>
            </a:r>
            <a:r>
              <a:rPr lang="en-US" altLang="zh-CN" sz="2800" b="1" dirty="0">
                <a:solidFill>
                  <a:srgbClr val="800080"/>
                </a:solidFill>
              </a:rPr>
              <a:t>-</a:t>
            </a:r>
            <a:r>
              <a:rPr lang="en-US" altLang="zh-CN" sz="2800" i="1" dirty="0">
                <a:solidFill>
                  <a:srgbClr val="800080"/>
                </a:solidFill>
              </a:rPr>
              <a:t>TAC </a:t>
            </a:r>
            <a:r>
              <a:rPr lang="zh-CN" altLang="en-US" sz="2800" b="1" dirty="0">
                <a:solidFill>
                  <a:srgbClr val="800080"/>
                </a:solidFill>
              </a:rPr>
              <a:t>（三地址码）</a:t>
            </a:r>
            <a:r>
              <a:rPr lang="zh-CN" altLang="en-US" sz="2800" b="1" dirty="0"/>
              <a:t>一般具有如下</a:t>
            </a:r>
            <a:r>
              <a:rPr lang="zh-CN" altLang="en-US" sz="2800" b="1" dirty="0">
                <a:solidFill>
                  <a:srgbClr val="800080"/>
                </a:solidFill>
              </a:rPr>
              <a:t>形式：</a:t>
            </a:r>
            <a:endParaRPr lang="en-US" altLang="zh-CN" sz="28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Char char="-"/>
            </a:pPr>
            <a:endParaRPr lang="en-US" altLang="zh-CN" sz="28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Char char="-"/>
            </a:pPr>
            <a:endParaRPr lang="en-US" altLang="zh-CN" sz="28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Char char="-"/>
            </a:pPr>
            <a:endParaRPr lang="en-US" altLang="zh-CN" sz="28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Char char="-"/>
            </a:pPr>
            <a:endParaRPr lang="en-US" altLang="zh-CN" sz="2800" b="1" dirty="0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/>
              <a:t> 算术表达式 </a:t>
            </a:r>
            <a:r>
              <a:rPr lang="en-US" altLang="zh-CN" sz="2800" dirty="0">
                <a:solidFill>
                  <a:srgbClr val="800080"/>
                </a:solidFill>
              </a:rPr>
              <a:t>A + B * ( C - D ) + E / ( C - D ) ^</a:t>
            </a:r>
          </a:p>
          <a:p>
            <a:pPr>
              <a:buFontTx/>
              <a:buNone/>
            </a:pPr>
            <a:endParaRPr lang="en-US" altLang="zh-CN" dirty="0"/>
          </a:p>
          <a:p>
            <a:pPr>
              <a:buFontTx/>
              <a:buNone/>
            </a:pPr>
            <a:r>
              <a:rPr lang="zh-CN" altLang="en-US" dirty="0"/>
              <a:t> </a:t>
            </a:r>
            <a:r>
              <a:rPr lang="en-US" altLang="zh-CN" dirty="0"/>
              <a:t>(1)  ( -    C     D     T1 )</a:t>
            </a:r>
            <a:r>
              <a:rPr lang="zh-CN" altLang="en-US" dirty="0"/>
              <a:t>         </a:t>
            </a:r>
            <a:r>
              <a:rPr lang="en-US" altLang="zh-CN" dirty="0"/>
              <a:t>(5)  ( ^   T4    N     T5)           </a:t>
            </a:r>
            <a:r>
              <a:rPr lang="en-US" altLang="zh-CN" sz="2800" dirty="0"/>
              <a:t> </a:t>
            </a:r>
          </a:p>
          <a:p>
            <a:pPr>
              <a:buFontTx/>
              <a:buNone/>
            </a:pPr>
            <a:r>
              <a:rPr lang="en-US" altLang="zh-CN" dirty="0"/>
              <a:t> (2)  ( *    B     T1    T2) </a:t>
            </a:r>
            <a:r>
              <a:rPr lang="zh-CN" altLang="en-US" dirty="0"/>
              <a:t>        </a:t>
            </a:r>
            <a:r>
              <a:rPr lang="en-US" altLang="zh-CN" dirty="0"/>
              <a:t>(6)  ( /    E     T5    T6)                  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(3)  ( +   A     T2    T3) </a:t>
            </a:r>
            <a:r>
              <a:rPr lang="zh-CN" altLang="en-US" dirty="0"/>
              <a:t>         </a:t>
            </a:r>
            <a:r>
              <a:rPr lang="en-US" altLang="zh-CN" dirty="0"/>
              <a:t>(7)  (+    T3   T6    T7)             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(4)  ( -    C     D     T4)         </a:t>
            </a:r>
          </a:p>
        </p:txBody>
      </p:sp>
      <p:sp>
        <p:nvSpPr>
          <p:cNvPr id="25604" name="Text Box 105"/>
          <p:cNvSpPr txBox="1">
            <a:spLocks noChangeArrowheads="1"/>
          </p:cNvSpPr>
          <p:nvPr/>
        </p:nvSpPr>
        <p:spPr bwMode="auto">
          <a:xfrm>
            <a:off x="684213" y="1143000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中间代码举例</a:t>
            </a:r>
          </a:p>
        </p:txBody>
      </p:sp>
      <p:sp>
        <p:nvSpPr>
          <p:cNvPr id="25605" name="AutoShape 10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AutoShape 10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7" name="AutoShape 10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8" name="AutoShape 10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140">
            <a:extLst>
              <a:ext uri="{FF2B5EF4-FFF2-40B4-BE49-F238E27FC236}">
                <a16:creationId xmlns:a16="http://schemas.microsoft.com/office/drawing/2014/main" id="{C4B102D5-7BC5-1E4F-A5AF-19D8E8899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241" y="2420888"/>
            <a:ext cx="692311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i="1" dirty="0">
                <a:solidFill>
                  <a:srgbClr val="800080"/>
                </a:solidFill>
              </a:rPr>
              <a:t>        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800080"/>
                </a:solidFill>
              </a:rPr>
              <a:t>(op ,arg1,arg2,result) </a:t>
            </a:r>
          </a:p>
          <a:p>
            <a:pPr>
              <a:buClrTx/>
              <a:buFont typeface="Symbol" pitchFamily="18" charset="2"/>
              <a:buNone/>
            </a:pPr>
            <a:r>
              <a:rPr lang="en-US" altLang="zh-CN" sz="1000" i="1" dirty="0">
                <a:solidFill>
                  <a:srgbClr val="800080"/>
                </a:solidFill>
              </a:rPr>
              <a:t>——</a:t>
            </a:r>
            <a:r>
              <a:rPr lang="en-US" altLang="zh-CN" sz="2800" i="1" dirty="0">
                <a:solidFill>
                  <a:srgbClr val="800080"/>
                </a:solidFill>
              </a:rPr>
              <a:t> </a:t>
            </a:r>
            <a:r>
              <a:rPr lang="en-US" altLang="zh-CN" sz="2000" i="1" dirty="0"/>
              <a:t>op</a:t>
            </a:r>
            <a:r>
              <a:rPr lang="en-US" altLang="zh-CN" sz="2000" dirty="0"/>
              <a:t> </a:t>
            </a:r>
            <a:r>
              <a:rPr lang="zh-CN" altLang="en-US" sz="2000" b="1" dirty="0"/>
              <a:t>为操作符，</a:t>
            </a:r>
            <a:r>
              <a:rPr lang="en-US" altLang="zh-CN" sz="2000" i="1" dirty="0">
                <a:solidFill>
                  <a:srgbClr val="800080"/>
                </a:solidFill>
              </a:rPr>
              <a:t>arg1</a:t>
            </a:r>
            <a:r>
              <a:rPr lang="zh-CN" altLang="en-US" sz="2000" b="1" dirty="0"/>
              <a:t>和</a:t>
            </a:r>
            <a:r>
              <a:rPr lang="zh-CN" altLang="en-US" sz="2000" dirty="0"/>
              <a:t> </a:t>
            </a:r>
            <a:r>
              <a:rPr lang="en-US" altLang="zh-CN" sz="2000" i="1" dirty="0">
                <a:solidFill>
                  <a:srgbClr val="800080"/>
                </a:solidFill>
              </a:rPr>
              <a:t>arg2</a:t>
            </a:r>
            <a:r>
              <a:rPr lang="zh-CN" altLang="en-US" sz="2000" b="1" dirty="0"/>
              <a:t>为操作数，</a:t>
            </a:r>
            <a:r>
              <a:rPr lang="zh-CN" altLang="en-US" sz="2000" dirty="0"/>
              <a:t> </a:t>
            </a:r>
            <a:r>
              <a:rPr lang="en-US" altLang="zh-CN" sz="2000" i="1" dirty="0">
                <a:solidFill>
                  <a:srgbClr val="800080"/>
                </a:solidFill>
              </a:rPr>
              <a:t>result</a:t>
            </a:r>
            <a:r>
              <a:rPr lang="en-US" altLang="zh-CN" sz="2000" dirty="0"/>
              <a:t> </a:t>
            </a:r>
            <a:r>
              <a:rPr lang="zh-CN" altLang="en-US" sz="2000" b="1" dirty="0"/>
              <a:t>为结果</a:t>
            </a:r>
            <a:endParaRPr lang="en-US" altLang="zh-CN" sz="2000" b="1" dirty="0"/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88"/>
          <p:cNvSpPr txBox="1">
            <a:spLocks noChangeArrowheads="1"/>
          </p:cNvSpPr>
          <p:nvPr/>
        </p:nvSpPr>
        <p:spPr bwMode="auto">
          <a:xfrm>
            <a:off x="441127" y="1706563"/>
            <a:ext cx="8425061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 dirty="0">
                <a:latin typeface="Times New Roman" pitchFamily="18" charset="0"/>
              </a:rPr>
              <a:t>  </a:t>
            </a:r>
            <a:r>
              <a:rPr lang="zh-CN" altLang="en-US" b="1" i="0" dirty="0">
                <a:latin typeface="Times New Roman" pitchFamily="18" charset="0"/>
              </a:rPr>
              <a:t>讨论两类受限的翻译模式</a:t>
            </a:r>
          </a:p>
          <a:p>
            <a:pPr lvl="1" algn="l">
              <a:buFont typeface="Symbol" pitchFamily="18" charset="2"/>
              <a:buNone/>
            </a:pPr>
            <a:endParaRPr lang="zh-CN" altLang="en-US" sz="1000" b="1" i="0" dirty="0">
              <a:solidFill>
                <a:srgbClr val="333399"/>
              </a:solidFill>
              <a:latin typeface="Times New Roman" pitchFamily="18" charset="0"/>
            </a:endParaRPr>
          </a:p>
          <a:p>
            <a:pPr marL="800100" lvl="1" indent="-342900" algn="l">
              <a:buClrTx/>
              <a:buFont typeface="Wingdings" pitchFamily="2" charset="2"/>
              <a:buChar char="Ø"/>
            </a:pPr>
            <a:r>
              <a:rPr lang="zh-CN" altLang="en-US" sz="2000" b="1" i="0" dirty="0"/>
              <a:t> </a:t>
            </a:r>
            <a:r>
              <a:rPr lang="en-US" altLang="zh-CN" sz="2000" b="1" i="0" dirty="0">
                <a:solidFill>
                  <a:srgbClr val="333399"/>
                </a:solidFill>
              </a:rPr>
              <a:t>S-</a:t>
            </a:r>
            <a:r>
              <a:rPr lang="zh-CN" altLang="en-US" sz="2000" b="1" i="0" dirty="0">
                <a:solidFill>
                  <a:srgbClr val="333399"/>
                </a:solidFill>
              </a:rPr>
              <a:t>翻译模式，</a:t>
            </a:r>
            <a:r>
              <a:rPr lang="zh-CN" altLang="en-US" sz="2000" b="1" i="0" dirty="0"/>
              <a:t>仅含综合属性</a:t>
            </a:r>
            <a:endParaRPr lang="en-US" altLang="zh-CN" sz="2000" b="1" i="0" dirty="0">
              <a:solidFill>
                <a:srgbClr val="333399"/>
              </a:solidFill>
            </a:endParaRPr>
          </a:p>
          <a:p>
            <a:pPr marL="2171700" lvl="4" indent="-342900">
              <a:buClrTx/>
              <a:buFont typeface="Wingdings" pitchFamily="2" charset="2"/>
              <a:buChar char="u"/>
            </a:pPr>
            <a:r>
              <a:rPr lang="zh-CN" altLang="en-US" sz="2000" b="1" i="0" dirty="0">
                <a:solidFill>
                  <a:srgbClr val="990099"/>
                </a:solidFill>
              </a:rPr>
              <a:t>计算动作的位置</a:t>
            </a:r>
            <a:r>
              <a:rPr lang="en-US" altLang="zh-CN" sz="2000" b="1" i="0" dirty="0">
                <a:solidFill>
                  <a:srgbClr val="333399"/>
                </a:solidFill>
              </a:rPr>
              <a:t>——</a:t>
            </a:r>
            <a:r>
              <a:rPr lang="zh-CN" altLang="en-US" sz="2000" b="1" i="0" dirty="0">
                <a:solidFill>
                  <a:srgbClr val="333399"/>
                </a:solidFill>
              </a:rPr>
              <a:t>计算语义规则置于产生式</a:t>
            </a:r>
            <a:r>
              <a:rPr lang="zh-CN" altLang="en-US" sz="2000" b="1" dirty="0">
                <a:solidFill>
                  <a:srgbClr val="990099"/>
                </a:solidFill>
              </a:rPr>
              <a:t>尾部</a:t>
            </a:r>
            <a:endParaRPr lang="zh-CN" altLang="en-US" sz="2000" b="1" i="0" dirty="0">
              <a:solidFill>
                <a:srgbClr val="333399"/>
              </a:solidFill>
            </a:endParaRPr>
          </a:p>
          <a:p>
            <a:pPr marL="628650" lvl="1" indent="-171450" algn="l">
              <a:buClrTx/>
              <a:buFont typeface="Wingdings" pitchFamily="2" charset="2"/>
              <a:buChar char="Ø"/>
            </a:pPr>
            <a:endParaRPr lang="zh-CN" altLang="en-US" sz="1000" b="1" i="0" dirty="0">
              <a:solidFill>
                <a:srgbClr val="333399"/>
              </a:solidFill>
            </a:endParaRPr>
          </a:p>
          <a:p>
            <a:pPr marL="800100" lvl="1" indent="-342900" algn="l">
              <a:buClrTx/>
              <a:buFont typeface="Wingdings" pitchFamily="2" charset="2"/>
              <a:buChar char="Ø"/>
            </a:pPr>
            <a:r>
              <a:rPr lang="zh-CN" altLang="en-US" sz="2000" b="1" i="0" dirty="0"/>
              <a:t> </a:t>
            </a:r>
            <a:r>
              <a:rPr lang="en-US" altLang="zh-CN" sz="2000" b="1" i="0" dirty="0">
                <a:solidFill>
                  <a:srgbClr val="333399"/>
                </a:solidFill>
              </a:rPr>
              <a:t>L-</a:t>
            </a:r>
            <a:r>
              <a:rPr lang="zh-CN" altLang="en-US" sz="2000" b="1" i="0" dirty="0">
                <a:solidFill>
                  <a:srgbClr val="333399"/>
                </a:solidFill>
              </a:rPr>
              <a:t>翻译模式，</a:t>
            </a:r>
            <a:r>
              <a:rPr lang="zh-CN" altLang="en-US" sz="2000" b="1" i="0" dirty="0"/>
              <a:t>既包含继承属性又包含综合属性</a:t>
            </a:r>
            <a:r>
              <a:rPr lang="zh-CN" altLang="en-US" sz="2000" b="1" i="0" dirty="0">
                <a:solidFill>
                  <a:srgbClr val="333399"/>
                </a:solidFill>
              </a:rPr>
              <a:t>，要满足：</a:t>
            </a:r>
            <a:endParaRPr lang="en-US" altLang="zh-CN" sz="2000" b="1" i="0" dirty="0">
              <a:solidFill>
                <a:srgbClr val="333399"/>
              </a:solidFill>
            </a:endParaRPr>
          </a:p>
          <a:p>
            <a:pPr lvl="3" algn="l">
              <a:buClrTx/>
            </a:pPr>
            <a:endParaRPr lang="en-US" altLang="zh-CN" sz="1800" b="1" i="0" dirty="0">
              <a:solidFill>
                <a:srgbClr val="333399"/>
              </a:solidFill>
            </a:endParaRPr>
          </a:p>
          <a:p>
            <a:pPr lvl="3">
              <a:buClrTx/>
              <a:buNone/>
            </a:pPr>
            <a:r>
              <a:rPr lang="zh-CN" altLang="en-US" sz="1800" b="1" i="0" dirty="0">
                <a:solidFill>
                  <a:srgbClr val="333399"/>
                </a:solidFill>
              </a:rPr>
              <a:t>（</a:t>
            </a:r>
            <a:r>
              <a:rPr lang="en-US" altLang="zh-CN" sz="1800" b="1" i="0" dirty="0">
                <a:solidFill>
                  <a:srgbClr val="333399"/>
                </a:solidFill>
              </a:rPr>
              <a:t>1</a:t>
            </a:r>
            <a:r>
              <a:rPr lang="zh-CN" altLang="en-US" sz="1800" b="1" dirty="0"/>
              <a:t>）产生式左部非终结符</a:t>
            </a:r>
            <a:r>
              <a:rPr lang="zh-CN" altLang="en-US" sz="1800" b="1" dirty="0">
                <a:solidFill>
                  <a:srgbClr val="990099"/>
                </a:solidFill>
              </a:rPr>
              <a:t>综合属性</a:t>
            </a:r>
            <a:endParaRPr lang="en-US" altLang="zh-CN" sz="1800" b="1" dirty="0">
              <a:solidFill>
                <a:srgbClr val="990099"/>
              </a:solidFill>
            </a:endParaRPr>
          </a:p>
          <a:p>
            <a:pPr marL="2114550" lvl="4" indent="-285750">
              <a:buClrTx/>
              <a:buFont typeface="Wingdings" pitchFamily="2" charset="2"/>
              <a:buChar char="u"/>
            </a:pPr>
            <a:r>
              <a:rPr lang="zh-CN" altLang="en-US" sz="1800" b="1" dirty="0">
                <a:solidFill>
                  <a:srgbClr val="990099"/>
                </a:solidFill>
              </a:rPr>
              <a:t>计算动作的位置</a:t>
            </a:r>
            <a:r>
              <a:rPr lang="en-US" altLang="zh-CN" sz="1800" b="1" dirty="0"/>
              <a:t>——</a:t>
            </a:r>
            <a:r>
              <a:rPr lang="zh-CN" altLang="en-US" sz="1800" b="1" dirty="0"/>
              <a:t>置于产生式的</a:t>
            </a:r>
            <a:r>
              <a:rPr lang="zh-CN" altLang="en-US" sz="1800" b="1" dirty="0">
                <a:solidFill>
                  <a:srgbClr val="990099"/>
                </a:solidFill>
              </a:rPr>
              <a:t>尾部</a:t>
            </a:r>
            <a:endParaRPr lang="en-US" altLang="zh-CN" sz="1800" b="1" dirty="0"/>
          </a:p>
          <a:p>
            <a:pPr marL="2114550" lvl="4" indent="-285750">
              <a:buClrTx/>
              <a:buFont typeface="Wingdings" pitchFamily="2" charset="2"/>
              <a:buChar char="u"/>
            </a:pPr>
            <a:r>
              <a:rPr lang="zh-CN" altLang="en-US" sz="1800" b="1" dirty="0">
                <a:solidFill>
                  <a:srgbClr val="990099"/>
                </a:solidFill>
              </a:rPr>
              <a:t>属性的可访问</a:t>
            </a:r>
            <a:r>
              <a:rPr lang="en-US" altLang="zh-CN" sz="1800" b="1" dirty="0">
                <a:solidFill>
                  <a:srgbClr val="990099"/>
                </a:solidFill>
              </a:rPr>
              <a:t>——</a:t>
            </a:r>
            <a:r>
              <a:rPr lang="zh-CN" altLang="en-US" sz="1800" b="1" dirty="0"/>
              <a:t>所用到属性均已计算出来。</a:t>
            </a:r>
            <a:endParaRPr lang="en-US" altLang="zh-CN" sz="1800" b="1" i="0" dirty="0">
              <a:solidFill>
                <a:srgbClr val="333399"/>
              </a:solidFill>
            </a:endParaRPr>
          </a:p>
          <a:p>
            <a:pPr lvl="3" algn="l">
              <a:buClrTx/>
              <a:buNone/>
            </a:pPr>
            <a:endParaRPr lang="en-US" altLang="zh-CN" sz="1800" b="1" i="0" dirty="0">
              <a:solidFill>
                <a:srgbClr val="333399"/>
              </a:solidFill>
            </a:endParaRPr>
          </a:p>
          <a:p>
            <a:pPr lvl="3" algn="l">
              <a:buClrTx/>
              <a:buNone/>
            </a:pPr>
            <a:r>
              <a:rPr lang="zh-CN" altLang="en-US" sz="1800" b="1" i="0" dirty="0">
                <a:solidFill>
                  <a:srgbClr val="333399"/>
                </a:solidFill>
              </a:rPr>
              <a:t>（</a:t>
            </a:r>
            <a:r>
              <a:rPr lang="en-US" altLang="zh-CN" sz="1800" b="1" i="0" dirty="0">
                <a:solidFill>
                  <a:srgbClr val="333399"/>
                </a:solidFill>
              </a:rPr>
              <a:t>2</a:t>
            </a:r>
            <a:r>
              <a:rPr lang="zh-CN" altLang="en-US" sz="1800" b="1" i="0" dirty="0">
                <a:solidFill>
                  <a:srgbClr val="333399"/>
                </a:solidFill>
              </a:rPr>
              <a:t>）</a:t>
            </a:r>
            <a:r>
              <a:rPr lang="zh-CN" altLang="en-US" sz="1800" b="1" dirty="0"/>
              <a:t>产生式右端某个符号的</a:t>
            </a:r>
            <a:r>
              <a:rPr lang="zh-CN" altLang="en-US" sz="1800" b="1" dirty="0">
                <a:solidFill>
                  <a:srgbClr val="990099"/>
                </a:solidFill>
              </a:rPr>
              <a:t>继承属性</a:t>
            </a:r>
            <a:endParaRPr lang="en-US" altLang="zh-CN" sz="1800" b="1" dirty="0">
              <a:solidFill>
                <a:srgbClr val="990099"/>
              </a:solidFill>
            </a:endParaRPr>
          </a:p>
          <a:p>
            <a:pPr marL="2114550" lvl="4" indent="-285750">
              <a:buClrTx/>
              <a:buFont typeface="Wingdings" pitchFamily="2" charset="2"/>
              <a:buChar char="u"/>
            </a:pPr>
            <a:r>
              <a:rPr lang="zh-CN" altLang="en-US" sz="1800" b="1" dirty="0">
                <a:solidFill>
                  <a:srgbClr val="990099"/>
                </a:solidFill>
              </a:rPr>
              <a:t>计算动作的位置</a:t>
            </a:r>
            <a:r>
              <a:rPr lang="en-US" altLang="zh-CN" sz="1800" b="1" dirty="0"/>
              <a:t>——</a:t>
            </a:r>
            <a:r>
              <a:rPr lang="zh-CN" altLang="en-US" sz="1800" b="1" dirty="0"/>
              <a:t>须置于该符号之前</a:t>
            </a:r>
            <a:endParaRPr lang="en-US" altLang="zh-CN" sz="1800" b="1" dirty="0"/>
          </a:p>
          <a:p>
            <a:pPr marL="2114550" lvl="4" indent="-285750">
              <a:buClrTx/>
              <a:buFont typeface="Wingdings" pitchFamily="2" charset="2"/>
              <a:buChar char="u"/>
            </a:pPr>
            <a:r>
              <a:rPr lang="zh-CN" altLang="en-US" sz="1800" b="1" dirty="0">
                <a:solidFill>
                  <a:srgbClr val="990099"/>
                </a:solidFill>
              </a:rPr>
              <a:t>属性的可访问</a:t>
            </a:r>
            <a:r>
              <a:rPr lang="en-US" altLang="zh-CN" sz="1800" b="1" dirty="0">
                <a:solidFill>
                  <a:srgbClr val="990099"/>
                </a:solidFill>
              </a:rPr>
              <a:t>——</a:t>
            </a:r>
            <a:r>
              <a:rPr lang="zh-CN" altLang="en-US" sz="1800" b="1" dirty="0"/>
              <a:t>只依赖于其左边符号属性，不能反问其右边符号属性；</a:t>
            </a:r>
            <a:endParaRPr lang="en-US" altLang="zh-CN" sz="1800" b="1" dirty="0"/>
          </a:p>
          <a:p>
            <a:pPr lvl="4" algn="l">
              <a:buClrTx/>
              <a:buNone/>
            </a:pPr>
            <a:endParaRPr lang="zh-CN" altLang="en-US" sz="1800" b="1" i="0" dirty="0">
              <a:solidFill>
                <a:srgbClr val="333399"/>
              </a:solidFill>
            </a:endParaRPr>
          </a:p>
        </p:txBody>
      </p:sp>
      <p:sp>
        <p:nvSpPr>
          <p:cNvPr id="40964" name="AutoShape 18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5" name="AutoShape 19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6" name="AutoShape 19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7" name="AutoShape 19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1642322E-E6D0-DC40-9D5A-B4C5AD2EB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432" y="1039088"/>
            <a:ext cx="5758904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None/>
            </a:pPr>
            <a:r>
              <a:rPr lang="zh-CN" altLang="en-US" sz="4000" b="1" dirty="0">
                <a:ea typeface="华文行楷" pitchFamily="2" charset="-122"/>
              </a:rPr>
              <a:t>回忆</a:t>
            </a:r>
            <a:r>
              <a:rPr lang="en-US" altLang="zh-CN" sz="4000" b="1" dirty="0">
                <a:ea typeface="华文行楷" pitchFamily="2" charset="-122"/>
              </a:rPr>
              <a:t>1—</a:t>
            </a:r>
            <a:r>
              <a:rPr lang="zh-CN" altLang="en-US" sz="4000" b="1" i="0" dirty="0">
                <a:ea typeface="华文行楷" pitchFamily="2" charset="-122"/>
              </a:rPr>
              <a:t>翻译模式</a:t>
            </a:r>
          </a:p>
        </p:txBody>
      </p:sp>
      <p:sp>
        <p:nvSpPr>
          <p:cNvPr id="9" name="Rectangle 103">
            <a:extLst>
              <a:ext uri="{FF2B5EF4-FFF2-40B4-BE49-F238E27FC236}">
                <a16:creationId xmlns:a16="http://schemas.microsoft.com/office/drawing/2014/main" id="{994DA21B-1CAD-8B4C-82FB-1235E4A53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</p:spTree>
    <p:extLst>
      <p:ext uri="{BB962C8B-B14F-4D97-AF65-F5344CB8AC3E}">
        <p14:creationId xmlns:p14="http://schemas.microsoft.com/office/powerpoint/2010/main" val="1343986746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3"/>
          <p:cNvSpPr txBox="1">
            <a:spLocks noChangeArrowheads="1"/>
          </p:cNvSpPr>
          <p:nvPr/>
        </p:nvSpPr>
        <p:spPr bwMode="auto">
          <a:xfrm>
            <a:off x="719138" y="1673730"/>
            <a:ext cx="784225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endParaRPr lang="zh-CN" altLang="en-US" sz="1000" b="1" i="0" dirty="0">
              <a:latin typeface="楷体_GB2312" pitchFamily="49" charset="-122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 dirty="0"/>
              <a:t>  </a:t>
            </a:r>
            <a:r>
              <a:rPr lang="zh-CN" altLang="en-US" sz="2800" b="1" i="0" dirty="0">
                <a:latin typeface="Times New Roman" pitchFamily="18" charset="0"/>
              </a:rPr>
              <a:t>单遍的方法 </a:t>
            </a:r>
            <a:endParaRPr lang="zh-CN" altLang="en-US" sz="2800" b="1" i="0" dirty="0">
              <a:solidFill>
                <a:srgbClr val="333399"/>
              </a:solidFill>
              <a:latin typeface="Times New Roman" pitchFamily="18" charset="0"/>
            </a:endParaRPr>
          </a:p>
          <a:p>
            <a:pPr lvl="1" algn="l">
              <a:buFont typeface="Symbol" pitchFamily="18" charset="2"/>
              <a:buNone/>
            </a:pPr>
            <a:endParaRPr lang="zh-CN" altLang="en-US" sz="1000" b="1" i="0" dirty="0">
              <a:solidFill>
                <a:srgbClr val="333399"/>
              </a:solidFill>
              <a:latin typeface="Times New Roman" pitchFamily="18" charset="0"/>
            </a:endParaRPr>
          </a:p>
          <a:p>
            <a:pPr marL="1257300" lvl="2" indent="-342900" algn="l">
              <a:buClrTx/>
              <a:buFont typeface="Wingdings" pitchFamily="2" charset="2"/>
              <a:buChar char="u"/>
            </a:pPr>
            <a:r>
              <a:rPr lang="zh-CN" altLang="en-US" b="1" i="0" dirty="0"/>
              <a:t> </a:t>
            </a:r>
            <a:r>
              <a:rPr lang="zh-CN" altLang="en-US" b="1" i="0" dirty="0">
                <a:solidFill>
                  <a:srgbClr val="333399"/>
                </a:solidFill>
              </a:rPr>
              <a:t>自上而下的语义计算</a:t>
            </a:r>
            <a:endParaRPr lang="zh-CN" altLang="en-US" sz="2000" b="1" i="0" dirty="0">
              <a:solidFill>
                <a:srgbClr val="333399"/>
              </a:solidFill>
            </a:endParaRPr>
          </a:p>
          <a:p>
            <a:pPr lvl="2" algn="l">
              <a:buClrTx/>
              <a:buFontTx/>
              <a:buNone/>
            </a:pPr>
            <a:endParaRPr lang="zh-CN" altLang="en-US" sz="1000" b="1" i="0" dirty="0">
              <a:solidFill>
                <a:srgbClr val="333399"/>
              </a:solidFill>
            </a:endParaRPr>
          </a:p>
          <a:p>
            <a:pPr marL="1257300" lvl="2" indent="-342900" algn="l">
              <a:buClrTx/>
              <a:buFont typeface="Wingdings" pitchFamily="2" charset="2"/>
              <a:buChar char="u"/>
            </a:pPr>
            <a:r>
              <a:rPr lang="zh-CN" altLang="en-US" b="1" i="0" dirty="0"/>
              <a:t> </a:t>
            </a:r>
            <a:r>
              <a:rPr lang="zh-CN" altLang="en-US" b="1" i="0" dirty="0">
                <a:solidFill>
                  <a:srgbClr val="333399"/>
                </a:solidFill>
              </a:rPr>
              <a:t>自下而上的语义计算</a:t>
            </a:r>
          </a:p>
          <a:p>
            <a:pPr lvl="2" algn="l">
              <a:buClrTx/>
              <a:buFontTx/>
              <a:buNone/>
            </a:pPr>
            <a:r>
              <a:rPr lang="zh-CN" altLang="en-US" sz="1000" b="1" i="0" dirty="0">
                <a:solidFill>
                  <a:srgbClr val="333399"/>
                </a:solidFill>
              </a:rPr>
              <a:t> </a:t>
            </a:r>
          </a:p>
          <a:p>
            <a:pPr marL="2171700" lvl="4" indent="-342900" algn="l">
              <a:buClrTx/>
              <a:buFont typeface="Wingdings" pitchFamily="2" charset="2"/>
              <a:buChar char="ü"/>
            </a:pPr>
            <a:r>
              <a:rPr lang="zh-CN" altLang="en-US" b="1" i="0" dirty="0">
                <a:solidFill>
                  <a:srgbClr val="333399"/>
                </a:solidFill>
              </a:rPr>
              <a:t> </a:t>
            </a:r>
            <a:r>
              <a:rPr lang="zh-CN" altLang="en-US" sz="2000" b="1" i="0" dirty="0">
                <a:solidFill>
                  <a:srgbClr val="333399"/>
                </a:solidFill>
              </a:rPr>
              <a:t> </a:t>
            </a:r>
          </a:p>
          <a:p>
            <a:pPr lvl="2" algn="l">
              <a:buClrTx/>
              <a:buFontTx/>
              <a:buNone/>
            </a:pPr>
            <a:endParaRPr lang="zh-CN" altLang="en-US" sz="1000" b="1" i="0" dirty="0">
              <a:solidFill>
                <a:srgbClr val="333399"/>
              </a:solidFill>
            </a:endParaRPr>
          </a:p>
        </p:txBody>
      </p:sp>
      <p:sp>
        <p:nvSpPr>
          <p:cNvPr id="43011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2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3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4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5" name="Rectangle 19"/>
          <p:cNvSpPr>
            <a:spLocks noChangeArrowheads="1"/>
          </p:cNvSpPr>
          <p:nvPr/>
        </p:nvSpPr>
        <p:spPr bwMode="auto">
          <a:xfrm>
            <a:off x="1622003" y="1124744"/>
            <a:ext cx="7630517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None/>
            </a:pPr>
            <a:r>
              <a:rPr lang="zh-CN" altLang="en-US" sz="4000" b="1" dirty="0">
                <a:ea typeface="华文行楷" pitchFamily="2" charset="-122"/>
              </a:rPr>
              <a:t>回忆</a:t>
            </a:r>
            <a:r>
              <a:rPr lang="en-US" altLang="zh-CN" sz="4000" b="1" dirty="0">
                <a:ea typeface="华文行楷" pitchFamily="2" charset="-122"/>
              </a:rPr>
              <a:t>2—</a:t>
            </a:r>
            <a:r>
              <a:rPr lang="zh-CN" altLang="en-US" sz="4000" b="1" i="0" dirty="0">
                <a:ea typeface="华文行楷" pitchFamily="2" charset="-122"/>
              </a:rPr>
              <a:t>基于翻译模式的语义计算</a:t>
            </a:r>
          </a:p>
        </p:txBody>
      </p:sp>
      <p:sp>
        <p:nvSpPr>
          <p:cNvPr id="9" name="Rectangle 103">
            <a:extLst>
              <a:ext uri="{FF2B5EF4-FFF2-40B4-BE49-F238E27FC236}">
                <a16:creationId xmlns:a16="http://schemas.microsoft.com/office/drawing/2014/main" id="{083D1A87-9354-1B49-9BFF-C1A5EE7B1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</p:spTree>
    <p:extLst>
      <p:ext uri="{BB962C8B-B14F-4D97-AF65-F5344CB8AC3E}">
        <p14:creationId xmlns:p14="http://schemas.microsoft.com/office/powerpoint/2010/main" val="3962472533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549400" y="188913"/>
            <a:ext cx="5830912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134887" y="5837734"/>
            <a:ext cx="663751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endParaRPr lang="zh-CN" altLang="en-US" sz="1000" b="1" dirty="0"/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         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 altLang="zh-CN" b="1" dirty="0">
                <a:solidFill>
                  <a:srgbClr val="FF0000"/>
                </a:solidFill>
                <a:sym typeface="Symbol" pitchFamily="18" charset="2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sym typeface="Symbol" pitchFamily="18" charset="2"/>
              </a:rPr>
              <a:t>属性文法</a:t>
            </a:r>
            <a:r>
              <a:rPr lang="en-US" altLang="zh-CN" b="1" dirty="0">
                <a:solidFill>
                  <a:srgbClr val="FF0000"/>
                </a:solidFill>
                <a:sym typeface="Symbol" pitchFamily="18" charset="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sym typeface="Symbol" pitchFamily="18" charset="2"/>
              </a:rPr>
              <a:t>翻译模式</a:t>
            </a:r>
          </a:p>
        </p:txBody>
      </p:sp>
      <p:sp>
        <p:nvSpPr>
          <p:cNvPr id="5018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7184C4E-D630-CD4B-A1A1-9744EF9DD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200" y="3192330"/>
            <a:ext cx="8352988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l">
              <a:buClrTx/>
              <a:buFont typeface="Wingdings" pitchFamily="2" charset="2"/>
              <a:buChar char="u"/>
            </a:pPr>
            <a:r>
              <a:rPr lang="zh-CN" altLang="en-US" sz="2000" b="1" i="0" dirty="0">
                <a:latin typeface="楷体_GB2312" pitchFamily="49" charset="-122"/>
              </a:rPr>
              <a:t>基于</a:t>
            </a:r>
            <a:r>
              <a:rPr lang="zh-CN" altLang="en-US" sz="2000" b="1" i="0" dirty="0">
                <a:solidFill>
                  <a:srgbClr val="333399"/>
                </a:solidFill>
                <a:latin typeface="Times New Roman" pitchFamily="18" charset="0"/>
              </a:rPr>
              <a:t>受限的</a:t>
            </a:r>
            <a:r>
              <a:rPr lang="en-US" altLang="zh-CN" sz="2000" b="1" i="0" dirty="0">
                <a:latin typeface="楷体_GB2312" pitchFamily="49" charset="-122"/>
              </a:rPr>
              <a:t>L-</a:t>
            </a:r>
            <a:r>
              <a:rPr lang="zh-CN" altLang="en-US" sz="2000" b="1" i="0" dirty="0">
                <a:latin typeface="楷体_GB2312" pitchFamily="49" charset="-122"/>
              </a:rPr>
              <a:t>翻译模式的</a:t>
            </a:r>
            <a:r>
              <a:rPr lang="zh-CN" altLang="en-US" sz="2000" b="1" i="0" dirty="0"/>
              <a:t>自下而上</a:t>
            </a:r>
            <a:r>
              <a:rPr lang="zh-CN" altLang="en-US" sz="2000" b="1" i="0" dirty="0">
                <a:latin typeface="楷体_GB2312" pitchFamily="49" charset="-122"/>
              </a:rPr>
              <a:t>语义计算</a:t>
            </a:r>
            <a:endParaRPr lang="zh-CN" altLang="en-US" sz="2000" b="1" i="0" dirty="0">
              <a:solidFill>
                <a:srgbClr val="333399"/>
              </a:solidFill>
              <a:latin typeface="Times New Roman" pitchFamily="18" charset="0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000" b="1" i="0" dirty="0"/>
              <a:t>  </a:t>
            </a:r>
            <a:r>
              <a:rPr lang="zh-CN" altLang="en-US" sz="2000" b="1" i="0" dirty="0">
                <a:solidFill>
                  <a:srgbClr val="333399"/>
                </a:solidFill>
                <a:latin typeface="Times New Roman" pitchFamily="18" charset="0"/>
              </a:rPr>
              <a:t>翻译模式中综合属性的求值</a:t>
            </a: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000" b="1" dirty="0">
                <a:latin typeface="Times New Roman" pitchFamily="18" charset="0"/>
              </a:rPr>
              <a:t>  </a:t>
            </a:r>
            <a:r>
              <a:rPr lang="zh-CN" altLang="en-US" sz="2000" b="1" i="0" dirty="0">
                <a:solidFill>
                  <a:srgbClr val="333399"/>
                </a:solidFill>
                <a:latin typeface="Times New Roman" pitchFamily="18" charset="0"/>
              </a:rPr>
              <a:t>受限的</a:t>
            </a:r>
            <a:r>
              <a:rPr lang="en-US" altLang="zh-CN" sz="2000" b="1" i="0" dirty="0">
                <a:latin typeface="楷体_GB2312" pitchFamily="49" charset="-122"/>
              </a:rPr>
              <a:t>L-</a:t>
            </a:r>
            <a:r>
              <a:rPr lang="zh-CN" altLang="en-US" sz="2000" b="1" i="0" dirty="0">
                <a:solidFill>
                  <a:srgbClr val="333399"/>
                </a:solidFill>
                <a:latin typeface="Times New Roman" pitchFamily="18" charset="0"/>
              </a:rPr>
              <a:t>翻译模式中</a:t>
            </a:r>
            <a:r>
              <a:rPr lang="zh-CN" altLang="en-US" sz="2000" b="1" i="0" dirty="0">
                <a:solidFill>
                  <a:srgbClr val="FF0000"/>
                </a:solidFill>
                <a:latin typeface="Times New Roman" pitchFamily="18" charset="0"/>
              </a:rPr>
              <a:t>继承属性</a:t>
            </a:r>
            <a:r>
              <a:rPr lang="zh-CN" altLang="en-US" sz="2000" b="1" i="0" dirty="0">
                <a:solidFill>
                  <a:srgbClr val="333399"/>
                </a:solidFill>
                <a:latin typeface="Times New Roman" pitchFamily="18" charset="0"/>
              </a:rPr>
              <a:t>的计算，涉及 </a:t>
            </a:r>
            <a:r>
              <a:rPr lang="en-US" altLang="zh-CN" sz="2000" b="1" i="0" dirty="0">
                <a:solidFill>
                  <a:srgbClr val="333399"/>
                </a:solidFill>
                <a:latin typeface="Times New Roman" pitchFamily="18" charset="0"/>
              </a:rPr>
              <a:t>3 </a:t>
            </a:r>
            <a:r>
              <a:rPr lang="zh-CN" altLang="en-US" sz="2000" b="1" i="0" dirty="0">
                <a:solidFill>
                  <a:srgbClr val="333399"/>
                </a:solidFill>
                <a:latin typeface="Times New Roman" pitchFamily="18" charset="0"/>
              </a:rPr>
              <a:t>方面：</a:t>
            </a:r>
          </a:p>
          <a:p>
            <a:pPr marL="1371600" lvl="2" indent="-457200" algn="l">
              <a:buClrTx/>
              <a:buFont typeface="+mj-lt"/>
              <a:buAutoNum type="arabicPeriod"/>
            </a:pPr>
            <a:r>
              <a:rPr lang="zh-CN" altLang="en-US" sz="2000" b="1" i="0" dirty="0"/>
              <a:t>  </a:t>
            </a:r>
            <a:r>
              <a:rPr lang="zh-CN" altLang="en-US" sz="2000" b="1" i="0" dirty="0">
                <a:solidFill>
                  <a:srgbClr val="333399"/>
                </a:solidFill>
              </a:rPr>
              <a:t>去掉嵌在产生式中间的语义动作</a:t>
            </a:r>
            <a:endParaRPr lang="en-US" altLang="zh-CN" sz="1800" i="0" dirty="0">
              <a:solidFill>
                <a:srgbClr val="9900CC"/>
              </a:solidFill>
              <a:latin typeface="楷体_GB2312" pitchFamily="49" charset="-122"/>
            </a:endParaRPr>
          </a:p>
          <a:p>
            <a:pPr lvl="3" algn="l">
              <a:buClrTx/>
            </a:pPr>
            <a:r>
              <a:rPr lang="zh-CN" altLang="en-US" sz="2000" b="1" dirty="0">
                <a:latin typeface="Baoli SC" panose="02010600040101010101" pitchFamily="2" charset="-122"/>
                <a:ea typeface="Baoli SC" panose="02010600040101010101" pitchFamily="2" charset="-122"/>
              </a:rPr>
              <a:t>改写文法，除复写规则外的语义规则都置于在</a:t>
            </a:r>
            <a:r>
              <a:rPr lang="zh-CN" altLang="en-US" sz="1800" b="1" dirty="0">
                <a:solidFill>
                  <a:srgbClr val="FF0000"/>
                </a:solidFill>
              </a:rPr>
              <a:t>产生式末端</a:t>
            </a:r>
            <a:endParaRPr lang="zh-CN" altLang="en-US" sz="1800" i="0" dirty="0">
              <a:solidFill>
                <a:srgbClr val="9900CC"/>
              </a:solidFill>
            </a:endParaRPr>
          </a:p>
          <a:p>
            <a:pPr lvl="2" algn="l">
              <a:buClrTx/>
              <a:buFontTx/>
              <a:buNone/>
            </a:pPr>
            <a:endParaRPr lang="zh-CN" altLang="en-US" sz="1000" b="1" i="0" dirty="0">
              <a:solidFill>
                <a:srgbClr val="333399"/>
              </a:solidFill>
            </a:endParaRPr>
          </a:p>
          <a:p>
            <a:pPr marL="1371600" lvl="2" indent="-457200" algn="l">
              <a:buClrTx/>
              <a:buFont typeface="+mj-lt"/>
              <a:buAutoNum type="arabicPeriod" startAt="2"/>
            </a:pPr>
            <a:r>
              <a:rPr lang="zh-CN" altLang="en-US" sz="2000" b="1" i="0" dirty="0"/>
              <a:t>  </a:t>
            </a:r>
            <a:r>
              <a:rPr lang="zh-CN" altLang="en-US" sz="2000" b="1" i="0" dirty="0">
                <a:solidFill>
                  <a:srgbClr val="333399"/>
                </a:solidFill>
              </a:rPr>
              <a:t>分析栈中继承属性的</a:t>
            </a:r>
            <a:r>
              <a:rPr lang="zh-CN" altLang="en-US" sz="2000" b="1" i="0" dirty="0">
                <a:solidFill>
                  <a:srgbClr val="FF0000"/>
                </a:solidFill>
              </a:rPr>
              <a:t>访问</a:t>
            </a:r>
            <a:r>
              <a:rPr lang="zh-CN" altLang="en-US" sz="2000" b="1" i="0" dirty="0">
                <a:solidFill>
                  <a:srgbClr val="333399"/>
                </a:solidFill>
              </a:rPr>
              <a:t>及</a:t>
            </a:r>
            <a:r>
              <a:rPr lang="zh-CN" altLang="en-US" sz="2000" b="1" i="0" dirty="0">
                <a:solidFill>
                  <a:srgbClr val="FF0000"/>
                </a:solidFill>
              </a:rPr>
              <a:t>模拟求值</a:t>
            </a:r>
            <a:endParaRPr lang="zh-CN" altLang="en-US" sz="2000" b="1" i="0" dirty="0">
              <a:solidFill>
                <a:srgbClr val="333399"/>
              </a:solidFill>
            </a:endParaRPr>
          </a:p>
          <a:p>
            <a:pPr marL="1371600" lvl="2" indent="-457200" algn="l">
              <a:buClrTx/>
              <a:buFont typeface="+mj-lt"/>
              <a:buAutoNum type="arabicPeriod" startAt="3"/>
            </a:pPr>
            <a:r>
              <a:rPr lang="zh-CN" altLang="en-US" sz="2000" b="1" i="0" dirty="0"/>
              <a:t>  </a:t>
            </a:r>
            <a:r>
              <a:rPr lang="zh-CN" altLang="en-US" sz="2000" b="1" i="0" dirty="0">
                <a:solidFill>
                  <a:srgbClr val="333399"/>
                </a:solidFill>
              </a:rPr>
              <a:t>用综合属性</a:t>
            </a:r>
            <a:r>
              <a:rPr lang="zh-CN" altLang="en-US" sz="2000" b="1" i="0" dirty="0">
                <a:solidFill>
                  <a:srgbClr val="FF0000"/>
                </a:solidFill>
              </a:rPr>
              <a:t>代替</a:t>
            </a:r>
            <a:r>
              <a:rPr lang="zh-CN" altLang="en-US" sz="2000" b="1" i="0" dirty="0">
                <a:solidFill>
                  <a:srgbClr val="333399"/>
                </a:solidFill>
              </a:rPr>
              <a:t>继承属性</a:t>
            </a: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A2897128-842C-A342-A4CB-D517865CD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32" y="1454272"/>
            <a:ext cx="824050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endParaRPr lang="zh-CN" altLang="en-US" sz="2000" b="1" i="0" dirty="0">
              <a:latin typeface="楷体_GB2312" pitchFamily="49" charset="-122"/>
            </a:endParaRPr>
          </a:p>
          <a:p>
            <a:pPr marL="342900" indent="-342900">
              <a:buClrTx/>
              <a:buFont typeface="Wingdings" pitchFamily="2" charset="2"/>
              <a:buChar char="u"/>
            </a:pPr>
            <a:r>
              <a:rPr lang="zh-CN" altLang="en-US" sz="2000" b="1" i="0" dirty="0">
                <a:latin typeface="Times New Roman" pitchFamily="18" charset="0"/>
              </a:rPr>
              <a:t>单遍的方法 </a:t>
            </a:r>
            <a:endParaRPr lang="zh-CN" altLang="en-US" sz="2000" b="1" i="0" dirty="0">
              <a:solidFill>
                <a:srgbClr val="333399"/>
              </a:solidFill>
              <a:latin typeface="Times New Roman" pitchFamily="18" charset="0"/>
            </a:endParaRPr>
          </a:p>
          <a:p>
            <a:pPr marL="1257300" lvl="2" indent="-342900" algn="l">
              <a:buClrTx/>
              <a:buFont typeface="Wingdings" pitchFamily="2" charset="2"/>
              <a:buChar char="u"/>
            </a:pPr>
            <a:r>
              <a:rPr lang="zh-CN" altLang="en-US" sz="2000" b="1" i="0" dirty="0"/>
              <a:t> </a:t>
            </a:r>
            <a:r>
              <a:rPr lang="zh-CN" altLang="en-US" sz="2000" b="1" i="0" dirty="0">
                <a:solidFill>
                  <a:srgbClr val="333399"/>
                </a:solidFill>
              </a:rPr>
              <a:t>自上而下的语义计算</a:t>
            </a:r>
          </a:p>
          <a:p>
            <a:pPr marL="1257300" lvl="2" indent="-342900" algn="l">
              <a:buClrTx/>
              <a:buFont typeface="Wingdings" pitchFamily="2" charset="2"/>
              <a:buChar char="u"/>
            </a:pPr>
            <a:r>
              <a:rPr lang="zh-CN" altLang="en-US" sz="2000" b="1" i="0" dirty="0"/>
              <a:t> </a:t>
            </a:r>
            <a:r>
              <a:rPr lang="zh-CN" altLang="en-US" sz="2000" b="1" i="0" dirty="0">
                <a:solidFill>
                  <a:srgbClr val="333399"/>
                </a:solidFill>
              </a:rPr>
              <a:t>自下而上的语义计算</a:t>
            </a:r>
            <a:endParaRPr lang="en-US" altLang="zh-CN" sz="2000" b="1" i="0" dirty="0">
              <a:solidFill>
                <a:srgbClr val="333399"/>
              </a:solidFill>
            </a:endParaRPr>
          </a:p>
          <a:p>
            <a:pPr marL="1714500" lvl="3" indent="-342900">
              <a:buClrTx/>
              <a:buFont typeface="Wingdings" pitchFamily="2" charset="2"/>
              <a:buChar char="ü"/>
            </a:pPr>
            <a:r>
              <a:rPr lang="zh-CN" altLang="en-US" sz="2000" b="1" dirty="0">
                <a:latin typeface="Baoli SC" panose="02010600040101010101" pitchFamily="2" charset="-122"/>
                <a:ea typeface="Baoli SC" panose="02010600040101010101" pitchFamily="2" charset="-122"/>
              </a:rPr>
              <a:t>自下而上计算中语义栈仅存放</a:t>
            </a:r>
            <a:r>
              <a:rPr lang="zh-CN" altLang="en-US" sz="2000" b="1" dirty="0">
                <a:solidFill>
                  <a:srgbClr val="FF0000"/>
                </a:solidFill>
                <a:latin typeface="Baoli SC" panose="02010600040101010101" pitchFamily="2" charset="-122"/>
                <a:ea typeface="Baoli SC" panose="02010600040101010101" pitchFamily="2" charset="-122"/>
              </a:rPr>
              <a:t>综合属性</a:t>
            </a:r>
          </a:p>
        </p:txBody>
      </p:sp>
      <p:sp>
        <p:nvSpPr>
          <p:cNvPr id="11" name="Rectangle 19">
            <a:extLst>
              <a:ext uri="{FF2B5EF4-FFF2-40B4-BE49-F238E27FC236}">
                <a16:creationId xmlns:a16="http://schemas.microsoft.com/office/drawing/2014/main" id="{F5DD09FC-3618-FB4A-8147-2E33357DB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003" y="980728"/>
            <a:ext cx="7630517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None/>
            </a:pPr>
            <a:r>
              <a:rPr lang="zh-CN" altLang="en-US" sz="4000" b="1" dirty="0">
                <a:ea typeface="华文行楷" pitchFamily="2" charset="-122"/>
              </a:rPr>
              <a:t>回忆</a:t>
            </a:r>
            <a:r>
              <a:rPr lang="en-US" altLang="zh-CN" sz="4000" b="1" dirty="0">
                <a:ea typeface="华文行楷" pitchFamily="2" charset="-122"/>
              </a:rPr>
              <a:t>2—</a:t>
            </a:r>
            <a:r>
              <a:rPr lang="zh-CN" altLang="en-US" sz="4000" b="1" i="0" dirty="0">
                <a:ea typeface="华文行楷" pitchFamily="2" charset="-122"/>
              </a:rPr>
              <a:t>基于翻译模式的语义计算</a:t>
            </a:r>
          </a:p>
        </p:txBody>
      </p:sp>
    </p:spTree>
    <p:extLst>
      <p:ext uri="{BB962C8B-B14F-4D97-AF65-F5344CB8AC3E}">
        <p14:creationId xmlns:p14="http://schemas.microsoft.com/office/powerpoint/2010/main" val="2564720658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49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31747" name="Rectangle 250"/>
          <p:cNvSpPr>
            <a:spLocks noChangeArrowheads="1"/>
          </p:cNvSpPr>
          <p:nvPr/>
        </p:nvSpPr>
        <p:spPr bwMode="auto">
          <a:xfrm>
            <a:off x="762000" y="1700213"/>
            <a:ext cx="822960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</a:rPr>
              <a:t>语义属性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990099"/>
                </a:solidFill>
              </a:rPr>
              <a:t>    </a:t>
            </a:r>
            <a:r>
              <a:rPr lang="zh-CN" altLang="en-US" sz="2000" b="1" dirty="0">
                <a:solidFill>
                  <a:srgbClr val="990099"/>
                </a:solidFill>
              </a:rPr>
              <a:t>  </a:t>
            </a:r>
            <a:r>
              <a:rPr lang="en-US" altLang="zh-CN" sz="2000" u="sng" dirty="0" err="1">
                <a:solidFill>
                  <a:srgbClr val="800080"/>
                </a:solidFill>
              </a:rPr>
              <a:t>id</a:t>
            </a:r>
            <a:r>
              <a:rPr lang="en-US" altLang="zh-CN" sz="2000" dirty="0" err="1">
                <a:solidFill>
                  <a:srgbClr val="800080"/>
                </a:solidFill>
              </a:rPr>
              <a:t>.</a:t>
            </a:r>
            <a:r>
              <a:rPr lang="en-US" altLang="zh-CN" sz="2000" i="1" dirty="0" err="1">
                <a:solidFill>
                  <a:srgbClr val="800080"/>
                </a:solidFill>
              </a:rPr>
              <a:t>name</a:t>
            </a:r>
            <a:r>
              <a:rPr lang="en-US" altLang="zh-CN" sz="2000" b="1" dirty="0"/>
              <a:t> </a:t>
            </a:r>
            <a:r>
              <a:rPr lang="en-US" altLang="zh-CN" sz="2000" dirty="0"/>
              <a:t>: </a:t>
            </a:r>
            <a:r>
              <a:rPr lang="en-US" altLang="zh-CN" sz="2000" u="sng" dirty="0"/>
              <a:t>id</a:t>
            </a:r>
            <a:r>
              <a:rPr lang="en-US" altLang="zh-CN" sz="2000" dirty="0"/>
              <a:t> </a:t>
            </a:r>
            <a:r>
              <a:rPr lang="zh-CN" altLang="en-US" sz="2000" b="1" dirty="0"/>
              <a:t>对应的标志符名字</a:t>
            </a:r>
            <a:endParaRPr lang="en-US" altLang="zh-CN" sz="2000" b="1" dirty="0"/>
          </a:p>
          <a:p>
            <a:pPr lvl="1">
              <a:buFontTx/>
              <a:buNone/>
            </a:pPr>
            <a:r>
              <a:rPr lang="zh-CN" altLang="en-US" sz="2000" dirty="0">
                <a:solidFill>
                  <a:srgbClr val="800080"/>
                </a:solidFill>
              </a:rPr>
              <a:t>       </a:t>
            </a:r>
            <a:r>
              <a:rPr lang="en-US" altLang="zh-CN" sz="2000" dirty="0" err="1">
                <a:solidFill>
                  <a:srgbClr val="800080"/>
                </a:solidFill>
              </a:rPr>
              <a:t>id.</a:t>
            </a:r>
            <a:r>
              <a:rPr lang="en-US" altLang="zh-CN" sz="2000" i="1" dirty="0" err="1">
                <a:solidFill>
                  <a:srgbClr val="800080"/>
                </a:solidFill>
              </a:rPr>
              <a:t>place</a:t>
            </a:r>
            <a:r>
              <a:rPr lang="en-US" altLang="zh-CN" sz="2000" b="1" dirty="0"/>
              <a:t> </a:t>
            </a:r>
            <a:r>
              <a:rPr lang="en-US" altLang="zh-CN" sz="2000" dirty="0"/>
              <a:t>: </a:t>
            </a:r>
            <a:r>
              <a:rPr lang="en-US" altLang="zh-CN" sz="2000" u="sng" dirty="0"/>
              <a:t>id</a:t>
            </a:r>
            <a:r>
              <a:rPr lang="en-US" altLang="zh-CN" sz="2000" dirty="0"/>
              <a:t> </a:t>
            </a:r>
            <a:r>
              <a:rPr lang="zh-CN" altLang="en-US" sz="2000" b="1" dirty="0"/>
              <a:t>对应的存储位置</a:t>
            </a:r>
            <a:r>
              <a:rPr lang="zh-CN" altLang="en-US" sz="2000" dirty="0"/>
              <a:t> </a:t>
            </a:r>
            <a:r>
              <a:rPr lang="zh-CN" altLang="en-US" sz="2000" b="1" dirty="0"/>
              <a:t>    </a:t>
            </a:r>
          </a:p>
          <a:p>
            <a:pPr lvl="1">
              <a:buFontTx/>
              <a:buNone/>
            </a:pPr>
            <a:r>
              <a:rPr lang="zh-CN" altLang="en-US" sz="2000" b="1" dirty="0"/>
              <a:t>       </a:t>
            </a:r>
            <a:r>
              <a:rPr lang="en-US" altLang="zh-CN" sz="2000" i="1" dirty="0" err="1">
                <a:solidFill>
                  <a:srgbClr val="800080"/>
                </a:solidFill>
              </a:rPr>
              <a:t>E</a:t>
            </a:r>
            <a:r>
              <a:rPr lang="en-US" altLang="zh-CN" sz="2000" dirty="0" err="1">
                <a:solidFill>
                  <a:srgbClr val="800080"/>
                </a:solidFill>
              </a:rPr>
              <a:t>.</a:t>
            </a:r>
            <a:r>
              <a:rPr lang="en-US" altLang="zh-CN" sz="2000" i="1" dirty="0" err="1">
                <a:solidFill>
                  <a:srgbClr val="800080"/>
                </a:solidFill>
              </a:rPr>
              <a:t>place</a:t>
            </a:r>
            <a:r>
              <a:rPr lang="en-US" altLang="zh-CN" sz="2000" i="1" dirty="0"/>
              <a:t> </a:t>
            </a:r>
            <a:r>
              <a:rPr lang="en-US" altLang="zh-CN" sz="2000" dirty="0"/>
              <a:t>: </a:t>
            </a:r>
            <a:r>
              <a:rPr lang="zh-CN" altLang="en-US" sz="2000" b="1" dirty="0"/>
              <a:t>用来存放 </a:t>
            </a:r>
            <a:r>
              <a:rPr lang="en-US" altLang="zh-CN" sz="2000" i="1" dirty="0"/>
              <a:t>E </a:t>
            </a:r>
            <a:r>
              <a:rPr lang="zh-CN" altLang="en-US" sz="2000" b="1" dirty="0"/>
              <a:t>的值的存储位置</a:t>
            </a:r>
          </a:p>
          <a:p>
            <a:pPr lvl="1">
              <a:buFontTx/>
              <a:buNone/>
            </a:pPr>
            <a:r>
              <a:rPr lang="zh-CN" altLang="en-US" sz="2000" b="1" dirty="0"/>
              <a:t>       </a:t>
            </a:r>
            <a:r>
              <a:rPr lang="en-US" altLang="zh-CN" sz="2000" i="1" dirty="0" err="1">
                <a:solidFill>
                  <a:srgbClr val="800080"/>
                </a:solidFill>
              </a:rPr>
              <a:t>E</a:t>
            </a:r>
            <a:r>
              <a:rPr lang="en-US" altLang="zh-CN" sz="2000" dirty="0" err="1">
                <a:solidFill>
                  <a:srgbClr val="800080"/>
                </a:solidFill>
              </a:rPr>
              <a:t>.</a:t>
            </a:r>
            <a:r>
              <a:rPr lang="en-US" altLang="zh-CN" sz="2000" i="1" dirty="0" err="1">
                <a:solidFill>
                  <a:srgbClr val="800080"/>
                </a:solidFill>
              </a:rPr>
              <a:t>code</a:t>
            </a:r>
            <a:r>
              <a:rPr lang="en-US" altLang="zh-CN" sz="2000" i="1" dirty="0"/>
              <a:t> </a:t>
            </a:r>
            <a:r>
              <a:rPr lang="en-US" altLang="zh-CN" sz="2000" dirty="0"/>
              <a:t>: </a:t>
            </a:r>
            <a:r>
              <a:rPr lang="en-US" altLang="zh-CN" sz="2000" b="1" dirty="0"/>
              <a:t> </a:t>
            </a:r>
            <a:r>
              <a:rPr lang="en-US" altLang="zh-CN" sz="2000" i="1" dirty="0"/>
              <a:t>E </a:t>
            </a:r>
            <a:r>
              <a:rPr lang="zh-CN" altLang="en-US" sz="2000" b="1" dirty="0"/>
              <a:t>求值的 </a:t>
            </a:r>
            <a:r>
              <a:rPr lang="en-US" altLang="zh-CN" sz="2000" i="1" dirty="0"/>
              <a:t>TAC </a:t>
            </a:r>
            <a:r>
              <a:rPr lang="zh-CN" altLang="en-US" sz="2000" b="1" dirty="0"/>
              <a:t>语句序列</a:t>
            </a:r>
          </a:p>
          <a:p>
            <a:pPr lvl="1">
              <a:buFontTx/>
              <a:buNone/>
            </a:pPr>
            <a:r>
              <a:rPr lang="zh-CN" altLang="en-US" sz="2000" i="1" dirty="0">
                <a:solidFill>
                  <a:srgbClr val="800080"/>
                </a:solidFill>
              </a:rPr>
              <a:t>       </a:t>
            </a:r>
            <a:r>
              <a:rPr lang="en-US" altLang="zh-CN" sz="2000" i="1" dirty="0" err="1">
                <a:solidFill>
                  <a:srgbClr val="800080"/>
                </a:solidFill>
              </a:rPr>
              <a:t>S</a:t>
            </a:r>
            <a:r>
              <a:rPr lang="en-US" altLang="zh-CN" sz="2000" dirty="0" err="1">
                <a:solidFill>
                  <a:srgbClr val="800080"/>
                </a:solidFill>
              </a:rPr>
              <a:t>.</a:t>
            </a:r>
            <a:r>
              <a:rPr lang="en-US" altLang="zh-CN" sz="2000" i="1" dirty="0" err="1">
                <a:solidFill>
                  <a:srgbClr val="800080"/>
                </a:solidFill>
              </a:rPr>
              <a:t>code</a:t>
            </a:r>
            <a:r>
              <a:rPr lang="en-US" altLang="zh-CN" sz="2000" i="1" dirty="0"/>
              <a:t> </a:t>
            </a:r>
            <a:r>
              <a:rPr lang="en-US" altLang="zh-CN" sz="2000" dirty="0"/>
              <a:t>: </a:t>
            </a:r>
            <a:r>
              <a:rPr lang="en-US" altLang="zh-CN" sz="2000" b="1" dirty="0"/>
              <a:t> </a:t>
            </a:r>
            <a:r>
              <a:rPr lang="zh-CN" altLang="pt-BR" sz="2000" b="1" dirty="0"/>
              <a:t>对应于 </a:t>
            </a:r>
            <a:r>
              <a:rPr lang="pt-BR" altLang="zh-CN" sz="2000" i="1" dirty="0"/>
              <a:t>S</a:t>
            </a:r>
            <a:r>
              <a:rPr lang="pt-BR" altLang="zh-CN" sz="2000" b="1" i="1" dirty="0"/>
              <a:t> </a:t>
            </a:r>
            <a:r>
              <a:rPr lang="zh-CN" altLang="en-US" sz="2000" b="1" dirty="0"/>
              <a:t>的</a:t>
            </a:r>
            <a:r>
              <a:rPr lang="zh-CN" altLang="pt-BR" sz="2000" b="1" dirty="0"/>
              <a:t> </a:t>
            </a:r>
            <a:r>
              <a:rPr lang="pt-BR" altLang="zh-CN" sz="2000" i="1" dirty="0"/>
              <a:t>TAC</a:t>
            </a:r>
            <a:r>
              <a:rPr lang="pt-BR" altLang="zh-CN" sz="2000" b="1" i="1" dirty="0"/>
              <a:t> </a:t>
            </a:r>
            <a:r>
              <a:rPr lang="zh-CN" altLang="en-US" sz="2000" b="1" dirty="0"/>
              <a:t>语句序列</a:t>
            </a:r>
            <a:r>
              <a:rPr lang="zh-CN" altLang="en-US" sz="2000" dirty="0"/>
              <a:t> </a:t>
            </a:r>
            <a:endParaRPr lang="zh-CN" altLang="en-US" sz="2000" b="1" dirty="0"/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 </a:t>
            </a:r>
            <a:r>
              <a:rPr lang="zh-CN" altLang="en-US" sz="2800" b="1" dirty="0">
                <a:solidFill>
                  <a:srgbClr val="990099"/>
                </a:solidFill>
              </a:rPr>
              <a:t>语义函数</a:t>
            </a:r>
            <a:r>
              <a:rPr lang="en-US" altLang="zh-CN" sz="2800" b="1" dirty="0">
                <a:solidFill>
                  <a:srgbClr val="990099"/>
                </a:solidFill>
              </a:rPr>
              <a:t>/</a:t>
            </a:r>
            <a:r>
              <a:rPr lang="zh-CN" altLang="en-US" sz="2800" b="1" dirty="0">
                <a:solidFill>
                  <a:srgbClr val="990099"/>
                </a:solidFill>
              </a:rPr>
              <a:t>过程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>
              <a:buClrTx/>
              <a:buNone/>
            </a:pPr>
            <a:r>
              <a:rPr lang="zh-CN" altLang="en-US" b="1" dirty="0">
                <a:solidFill>
                  <a:srgbClr val="990099"/>
                </a:solidFill>
              </a:rPr>
              <a:t> </a:t>
            </a:r>
            <a:r>
              <a:rPr lang="zh-CN" altLang="en-US" sz="2000" b="1" dirty="0"/>
              <a:t>   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     </a:t>
            </a:r>
            <a:r>
              <a:rPr lang="en-US" altLang="zh-CN" sz="2000" i="1" dirty="0">
                <a:solidFill>
                  <a:srgbClr val="800080"/>
                </a:solidFill>
              </a:rPr>
              <a:t>lookup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id.name</a:t>
            </a:r>
            <a:r>
              <a:rPr lang="en-US" altLang="zh-CN" sz="2000" b="1" dirty="0"/>
              <a:t>) )</a:t>
            </a:r>
            <a:r>
              <a:rPr lang="en-US" altLang="zh-CN" sz="2000" dirty="0"/>
              <a:t>: </a:t>
            </a:r>
            <a:r>
              <a:rPr lang="zh-CN" altLang="en-US" sz="2000" dirty="0"/>
              <a:t>          </a:t>
            </a:r>
            <a:r>
              <a:rPr lang="zh-CN" altLang="en-US" sz="2000" b="1" dirty="0"/>
              <a:t>查表检查该标志符是否声明过</a:t>
            </a:r>
            <a:endParaRPr lang="en-US" altLang="zh-CN" sz="2000" b="1" dirty="0"/>
          </a:p>
          <a:p>
            <a:pPr>
              <a:buClrTx/>
              <a:buNone/>
            </a:pPr>
            <a:r>
              <a:rPr lang="en-US" altLang="zh-CN" sz="2000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sz="2000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ea typeface="华文行楷" pitchFamily="2" charset="-122"/>
                <a:sym typeface="Symbol" pitchFamily="18" charset="2"/>
              </a:rPr>
              <a:t>:                         </a:t>
            </a:r>
            <a:r>
              <a:rPr lang="zh-CN" altLang="en-US" sz="2000" b="1" dirty="0">
                <a:sym typeface="Symbol" pitchFamily="18" charset="2"/>
              </a:rPr>
              <a:t>下一条</a:t>
            </a:r>
            <a:r>
              <a:rPr lang="en-US" altLang="zh-CN" sz="1800" i="1" dirty="0">
                <a:sym typeface="Symbol" pitchFamily="18" charset="2"/>
              </a:rPr>
              <a:t>TAC </a:t>
            </a:r>
            <a:r>
              <a:rPr lang="zh-CN" altLang="en-US" sz="2000" b="1" dirty="0">
                <a:sym typeface="Symbol" pitchFamily="18" charset="2"/>
              </a:rPr>
              <a:t>语句的地址</a:t>
            </a:r>
            <a:endParaRPr lang="en-US" altLang="zh-CN" sz="2000" b="1" dirty="0"/>
          </a:p>
          <a:p>
            <a:pPr>
              <a:buClrTx/>
              <a:buNone/>
            </a:pPr>
            <a:r>
              <a:rPr lang="zh-CN" altLang="en-US" sz="2000" b="1" dirty="0"/>
              <a:t> </a:t>
            </a:r>
            <a:r>
              <a:rPr lang="zh-CN" altLang="en-US" sz="2000" i="1" dirty="0">
                <a:solidFill>
                  <a:srgbClr val="800080"/>
                </a:solidFill>
              </a:rPr>
              <a:t>         </a:t>
            </a:r>
            <a:r>
              <a:rPr lang="en-US" altLang="zh-CN" sz="2000" i="1" dirty="0">
                <a:solidFill>
                  <a:srgbClr val="800080"/>
                </a:solidFill>
              </a:rPr>
              <a:t>emit</a:t>
            </a:r>
            <a:r>
              <a:rPr lang="en-US" altLang="zh-CN" sz="2000" b="1" dirty="0"/>
              <a:t>(op ,arg1, arg2,t )</a:t>
            </a:r>
            <a:r>
              <a:rPr lang="en-US" altLang="zh-CN" sz="2000" dirty="0"/>
              <a:t>: </a:t>
            </a:r>
            <a:r>
              <a:rPr lang="zh-CN" altLang="en-US" sz="2000" dirty="0"/>
              <a:t>   </a:t>
            </a:r>
            <a:r>
              <a:rPr lang="zh-CN" altLang="en-US" sz="2000" b="1" dirty="0"/>
              <a:t>生成一条 </a:t>
            </a:r>
            <a:r>
              <a:rPr lang="en-US" altLang="zh-CN" sz="2000" i="1" dirty="0"/>
              <a:t>TAC </a:t>
            </a:r>
            <a:r>
              <a:rPr lang="zh-CN" altLang="en-US" sz="2000" b="1" dirty="0"/>
              <a:t>语句</a:t>
            </a:r>
            <a:r>
              <a:rPr lang="en-US" altLang="zh-CN" sz="2000" b="1" dirty="0"/>
              <a:t>,</a:t>
            </a:r>
            <a:r>
              <a:rPr lang="zh-CN" altLang="en-US" sz="2000" b="1" dirty="0">
                <a:sym typeface="Symbol" pitchFamily="18" charset="2"/>
              </a:rPr>
              <a:t>并使 </a:t>
            </a:r>
            <a:r>
              <a:rPr lang="en-US" altLang="zh-CN" sz="2000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sym typeface="Symbol" pitchFamily="18" charset="2"/>
              </a:rPr>
              <a:t>加</a:t>
            </a:r>
            <a:r>
              <a:rPr lang="en-US" altLang="zh-CN" sz="2000" dirty="0">
                <a:sym typeface="Symbol" pitchFamily="18" charset="2"/>
              </a:rPr>
              <a:t>1</a:t>
            </a:r>
            <a:endParaRPr lang="zh-CN" altLang="en-US" sz="2000" b="1" dirty="0"/>
          </a:p>
          <a:p>
            <a:pPr lvl="1">
              <a:buFontTx/>
              <a:buNone/>
            </a:pPr>
            <a:r>
              <a:rPr lang="zh-CN" altLang="en-US" sz="2000" i="1" dirty="0"/>
              <a:t>   </a:t>
            </a:r>
            <a:r>
              <a:rPr lang="en-US" altLang="zh-CN" sz="2000" i="1" dirty="0" err="1">
                <a:solidFill>
                  <a:srgbClr val="800080"/>
                </a:solidFill>
              </a:rPr>
              <a:t>newtemp</a:t>
            </a:r>
            <a:r>
              <a:rPr lang="en-US" altLang="zh-CN" sz="2000" i="1" dirty="0"/>
              <a:t> </a:t>
            </a:r>
            <a:r>
              <a:rPr lang="en-US" altLang="zh-CN" sz="2000" dirty="0"/>
              <a:t>:</a:t>
            </a:r>
            <a:r>
              <a:rPr lang="zh-CN" altLang="en-US" sz="2000" dirty="0"/>
              <a:t>                      </a:t>
            </a:r>
            <a:r>
              <a:rPr lang="en-US" altLang="zh-CN" sz="2000" dirty="0"/>
              <a:t> </a:t>
            </a:r>
            <a:r>
              <a:rPr lang="zh-CN" altLang="en-US" sz="2000" dirty="0"/>
              <a:t>  </a:t>
            </a:r>
            <a:r>
              <a:rPr lang="zh-CN" altLang="en-US" sz="2000" b="1" dirty="0"/>
              <a:t>在符号表中新建一个从未使用过的名字，</a:t>
            </a:r>
          </a:p>
          <a:p>
            <a:pPr lvl="1">
              <a:buFontTx/>
              <a:buNone/>
            </a:pPr>
            <a:r>
              <a:rPr lang="zh-CN" altLang="en-US" sz="2000" b="1" dirty="0"/>
              <a:t>                                             并返回该名字的存储位置</a:t>
            </a:r>
            <a:endParaRPr lang="en-US" altLang="zh-CN" sz="2000" b="1" dirty="0"/>
          </a:p>
        </p:txBody>
      </p:sp>
      <p:sp>
        <p:nvSpPr>
          <p:cNvPr id="31748" name="Text Box 251"/>
          <p:cNvSpPr txBox="1">
            <a:spLocks noChangeArrowheads="1"/>
          </p:cNvSpPr>
          <p:nvPr/>
        </p:nvSpPr>
        <p:spPr bwMode="auto">
          <a:xfrm>
            <a:off x="525463" y="1052513"/>
            <a:ext cx="78628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赋值语句及算数表达式的语法制导翻译</a:t>
            </a:r>
          </a:p>
        </p:txBody>
      </p:sp>
      <p:sp>
        <p:nvSpPr>
          <p:cNvPr id="31749" name="AutoShape 2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AutoShape 25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1" name="AutoShape 25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2" name="AutoShape 25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397141" y="1412776"/>
            <a:ext cx="463935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90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81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200"/>
              </a:spcBef>
              <a:buNone/>
            </a:pPr>
            <a:r>
              <a:rPr kumimoji="1" lang="en-US" altLang="zh-CN" sz="2000" dirty="0">
                <a:latin typeface="Times New Roman" panose="02020603050405020304" pitchFamily="18" charset="0"/>
              </a:rPr>
              <a:t>         (3) 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20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000" b="1" baseline="30000" dirty="0">
                <a:latin typeface="Times New Roman" panose="02020603050405020304" pitchFamily="18" charset="0"/>
              </a:rPr>
              <a:t>*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2000" b="1" baseline="30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     </a:t>
            </a:r>
          </a:p>
          <a:p>
            <a:pPr>
              <a:spcBef>
                <a:spcPts val="200"/>
              </a:spcBef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           { 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E.place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:= 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newtemp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>
              <a:spcBef>
                <a:spcPts val="200"/>
              </a:spcBef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           emit(*, E</a:t>
            </a:r>
            <a:r>
              <a:rPr kumimoji="1" lang="en-US" altLang="zh-CN" sz="2000" b="1" baseline="30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.place,E</a:t>
            </a:r>
            <a:r>
              <a:rPr kumimoji="1" lang="en-US" altLang="zh-CN" sz="2000" b="1" baseline="30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.place, 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E.place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)}   </a:t>
            </a:r>
          </a:p>
          <a:p>
            <a:pPr>
              <a:spcBef>
                <a:spcPts val="200"/>
              </a:spcBef>
              <a:buNone/>
            </a:pPr>
            <a:r>
              <a:rPr kumimoji="1" lang="en-US" altLang="zh-CN" sz="2000" dirty="0">
                <a:latin typeface="Times New Roman" panose="02020603050405020304" pitchFamily="18" charset="0"/>
              </a:rPr>
              <a:t>         (</a:t>
            </a:r>
            <a:r>
              <a:rPr lang="en-US" altLang="zh-CN" sz="2000" dirty="0">
                <a:latin typeface="Times New Roman" panose="02020603050405020304" pitchFamily="18" charset="0"/>
              </a:rPr>
              <a:t>4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) 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- E</a:t>
            </a:r>
            <a:r>
              <a:rPr kumimoji="1" lang="en-US" altLang="zh-CN" sz="2000" b="1" baseline="30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           </a:t>
            </a:r>
          </a:p>
          <a:p>
            <a:pPr lvl="2">
              <a:spcBef>
                <a:spcPts val="200"/>
              </a:spcBef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       { 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E.place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:=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newtemp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>
              <a:spcBef>
                <a:spcPts val="200"/>
              </a:spcBef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             emit(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uminus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, E1.place,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E.place)}</a:t>
            </a:r>
          </a:p>
          <a:p>
            <a:pPr>
              <a:spcBef>
                <a:spcPts val="200"/>
              </a:spcBef>
              <a:buNone/>
            </a:pPr>
            <a:r>
              <a:rPr kumimoji="1" lang="en-US" altLang="zh-CN" sz="2000" dirty="0">
                <a:latin typeface="Times New Roman" panose="02020603050405020304" pitchFamily="18" charset="0"/>
              </a:rPr>
              <a:t>         (5) 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( E</a:t>
            </a:r>
            <a:r>
              <a:rPr kumimoji="1" lang="en-US" altLang="zh-CN" sz="2000" b="1" baseline="30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)             </a:t>
            </a:r>
          </a:p>
          <a:p>
            <a:pPr lvl="2">
              <a:spcBef>
                <a:spcPts val="200"/>
              </a:spcBef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         {:= ,E</a:t>
            </a:r>
            <a:r>
              <a:rPr kumimoji="1" lang="en-US" altLang="zh-CN" sz="2000" b="1" baseline="30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.place,, 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E.place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spcBef>
                <a:spcPts val="200"/>
              </a:spcBef>
              <a:buNone/>
            </a:pPr>
            <a:r>
              <a:rPr kumimoji="1" lang="en-US" altLang="zh-CN" sz="2000" dirty="0">
                <a:latin typeface="Times New Roman" panose="02020603050405020304" pitchFamily="18" charset="0"/>
              </a:rPr>
              <a:t>          (6) 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E</a:t>
            </a:r>
            <a:r>
              <a:rPr kumimoji="1" lang="en-US" altLang="zh-CN" sz="20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id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 </a:t>
            </a:r>
          </a:p>
          <a:p>
            <a:pPr lvl="2">
              <a:spcBef>
                <a:spcPts val="200"/>
              </a:spcBef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         { 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E.place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:=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newtemp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;       </a:t>
            </a:r>
          </a:p>
          <a:p>
            <a:pPr lvl="2">
              <a:spcBef>
                <a:spcPts val="200"/>
              </a:spcBef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            P:=lookup(id.name);</a:t>
            </a:r>
          </a:p>
          <a:p>
            <a:pPr>
              <a:spcBef>
                <a:spcPts val="200"/>
              </a:spcBef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                 if  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P</a:t>
            </a:r>
            <a:r>
              <a:rPr kumimoji="1" lang="en-US" altLang="zh-CN" sz="20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nil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  then  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E.place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:=P</a:t>
            </a:r>
          </a:p>
          <a:p>
            <a:pPr>
              <a:spcBef>
                <a:spcPts val="200"/>
              </a:spcBef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                 else  error}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6373143-94FA-0743-ADAD-559C8FD9E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748" y="1037679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</a:rPr>
              <a:t>翻译模式</a:t>
            </a:r>
            <a:endParaRPr lang="zh-CN" altLang="en-US" sz="1000" b="1" dirty="0">
              <a:solidFill>
                <a:srgbClr val="800080"/>
              </a:solidFill>
            </a:endParaRPr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EF70B015-C9A9-BE4C-B4B4-80C8A99EC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60648"/>
            <a:ext cx="78628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赋值语句及算数表达式的语法制导翻译</a:t>
            </a:r>
          </a:p>
        </p:txBody>
      </p:sp>
      <p:sp>
        <p:nvSpPr>
          <p:cNvPr id="5" name="Rectangle 51">
            <a:extLst>
              <a:ext uri="{FF2B5EF4-FFF2-40B4-BE49-F238E27FC236}">
                <a16:creationId xmlns:a16="http://schemas.microsoft.com/office/drawing/2014/main" id="{5B3A4608-5359-794D-A8AA-E4908FFF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45" y="2198762"/>
            <a:ext cx="3868047" cy="346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S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 id:=E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{</a:t>
            </a:r>
          </a:p>
          <a:p>
            <a:pPr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P:=lookup(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id.name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             </a:t>
            </a:r>
          </a:p>
          <a:p>
            <a:pPr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if P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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nil  </a:t>
            </a:r>
          </a:p>
          <a:p>
            <a:pPr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then </a:t>
            </a:r>
          </a:p>
          <a:p>
            <a:pPr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emit( :=,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E.place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,, P)</a:t>
            </a:r>
          </a:p>
          <a:p>
            <a:pPr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else   error  </a:t>
            </a:r>
          </a:p>
          <a:p>
            <a:pPr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(2) </a:t>
            </a:r>
            <a:r>
              <a:rPr lang="en-US" altLang="zh-CN" sz="2000" b="1" dirty="0">
                <a:latin typeface="Times New Roman" panose="02020603050405020304" pitchFamily="18" charset="0"/>
              </a:rPr>
              <a:t>E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latin typeface="Times New Roman" panose="02020603050405020304" pitchFamily="18" charset="0"/>
              </a:rPr>
              <a:t>E</a:t>
            </a:r>
            <a:r>
              <a:rPr lang="en-US" altLang="zh-CN" sz="20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</a:rPr>
              <a:t>+E</a:t>
            </a:r>
            <a:r>
              <a:rPr lang="en-US" altLang="zh-CN" sz="20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</a:rPr>
              <a:t>     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{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E.place</a:t>
            </a:r>
            <a:r>
              <a:rPr lang="en-US" altLang="zh-CN" sz="2000" b="1" dirty="0">
                <a:latin typeface="Times New Roman" panose="02020603050405020304" pitchFamily="18" charset="0"/>
              </a:rPr>
              <a:t>:=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newtemp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emit(+, E</a:t>
            </a:r>
            <a:r>
              <a:rPr lang="en-US" altLang="zh-CN" sz="20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</a:rPr>
              <a:t>.place,E</a:t>
            </a:r>
            <a:r>
              <a:rPr lang="en-US" altLang="zh-CN" sz="20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</a:rPr>
              <a:t>.place,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E.place</a:t>
            </a:r>
            <a:r>
              <a:rPr lang="en-US" altLang="zh-CN" sz="2000" b="1" dirty="0">
                <a:latin typeface="Times New Roman" panose="02020603050405020304" pitchFamily="18" charset="0"/>
              </a:rPr>
              <a:t>)}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0333938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104"/>
          <p:cNvSpPr>
            <a:spLocks noChangeArrowheads="1"/>
          </p:cNvSpPr>
          <p:nvPr/>
        </p:nvSpPr>
        <p:spPr bwMode="auto">
          <a:xfrm>
            <a:off x="838200" y="1715467"/>
            <a:ext cx="8198296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endParaRPr lang="en-US" altLang="zh-CN" sz="2800" b="1" dirty="0"/>
          </a:p>
          <a:p>
            <a:pPr>
              <a:buClrTx/>
              <a:buNone/>
            </a:pPr>
            <a:r>
              <a:rPr lang="en-US" altLang="zh-CN" sz="2800" b="1" dirty="0"/>
              <a:t>X:=</a:t>
            </a:r>
            <a:r>
              <a:rPr lang="en-US" altLang="zh-CN" sz="2800" dirty="0">
                <a:solidFill>
                  <a:srgbClr val="800080"/>
                </a:solidFill>
              </a:rPr>
              <a:t>A + B * ( C - D ) + E / ( C - D ) ^</a:t>
            </a:r>
          </a:p>
          <a:p>
            <a:pPr>
              <a:buFontTx/>
              <a:buNone/>
            </a:pPr>
            <a:endParaRPr lang="en-US" altLang="zh-CN" dirty="0"/>
          </a:p>
          <a:p>
            <a:pPr>
              <a:buFontTx/>
              <a:buNone/>
            </a:pPr>
            <a:r>
              <a:rPr lang="zh-CN" altLang="en-US" dirty="0"/>
              <a:t> </a:t>
            </a:r>
            <a:r>
              <a:rPr lang="en-US" altLang="zh-CN" dirty="0"/>
              <a:t>(1)  ( -    C     D     T1 )</a:t>
            </a:r>
            <a:r>
              <a:rPr lang="zh-CN" altLang="en-US" dirty="0"/>
              <a:t>         </a:t>
            </a:r>
            <a:r>
              <a:rPr lang="en-US" altLang="zh-CN" dirty="0"/>
              <a:t>(5)  ( ^   T4    N     T5)           </a:t>
            </a:r>
            <a:r>
              <a:rPr lang="en-US" altLang="zh-CN" sz="2800" dirty="0"/>
              <a:t> </a:t>
            </a:r>
          </a:p>
          <a:p>
            <a:pPr>
              <a:buFontTx/>
              <a:buNone/>
            </a:pPr>
            <a:r>
              <a:rPr lang="en-US" altLang="zh-CN" dirty="0"/>
              <a:t> (2)  ( *    B     T1    T2) </a:t>
            </a:r>
            <a:r>
              <a:rPr lang="zh-CN" altLang="en-US" dirty="0"/>
              <a:t>        </a:t>
            </a:r>
            <a:r>
              <a:rPr lang="en-US" altLang="zh-CN" dirty="0"/>
              <a:t>(6)  ( /    E     T5    T6)                  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(3)  ( +   A     T2    T3) </a:t>
            </a:r>
            <a:r>
              <a:rPr lang="zh-CN" altLang="en-US" dirty="0"/>
              <a:t>         </a:t>
            </a:r>
            <a:r>
              <a:rPr lang="en-US" altLang="zh-CN" dirty="0"/>
              <a:t>(7)  (+    T3   T6    T7)             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(4)  ( -    C     D     T4) </a:t>
            </a:r>
            <a:r>
              <a:rPr lang="zh-CN" altLang="en-US" dirty="0"/>
              <a:t>         </a:t>
            </a:r>
            <a:r>
              <a:rPr lang="en-US" altLang="zh-CN" dirty="0"/>
              <a:t>(8)  (</a:t>
            </a:r>
            <a:r>
              <a:rPr lang="zh-CN" altLang="en-US" dirty="0"/>
              <a:t>：</a:t>
            </a:r>
            <a:r>
              <a:rPr lang="en-US" altLang="zh-CN" dirty="0"/>
              <a:t>= T7</a:t>
            </a:r>
            <a:r>
              <a:rPr lang="zh-CN" altLang="en-US" dirty="0"/>
              <a:t>            </a:t>
            </a:r>
            <a:r>
              <a:rPr lang="en-US" altLang="zh-CN" dirty="0"/>
              <a:t>X)</a:t>
            </a:r>
          </a:p>
        </p:txBody>
      </p:sp>
      <p:sp>
        <p:nvSpPr>
          <p:cNvPr id="25604" name="Text Box 105"/>
          <p:cNvSpPr txBox="1">
            <a:spLocks noChangeArrowheads="1"/>
          </p:cNvSpPr>
          <p:nvPr/>
        </p:nvSpPr>
        <p:spPr bwMode="auto">
          <a:xfrm>
            <a:off x="684213" y="1143000"/>
            <a:ext cx="7129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——</a:t>
            </a:r>
            <a:r>
              <a:rPr lang="zh-CN" altLang="en-US" sz="3200" b="1" dirty="0"/>
              <a:t>赋值语句的中间代码生成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5605" name="AutoShape 10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AutoShape 10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7" name="AutoShape 10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8" name="AutoShape 10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BFAC37F9-09E4-A847-AB67-1286D368D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60648"/>
            <a:ext cx="78628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赋值语句及算数表达式的语法制导翻译</a:t>
            </a:r>
          </a:p>
        </p:txBody>
      </p:sp>
    </p:spTree>
    <p:extLst>
      <p:ext uri="{BB962C8B-B14F-4D97-AF65-F5344CB8AC3E}">
        <p14:creationId xmlns:p14="http://schemas.microsoft.com/office/powerpoint/2010/main" val="2952972169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115616" y="1412776"/>
            <a:ext cx="7906208" cy="5514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90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81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200"/>
              </a:spcBef>
              <a:buNone/>
            </a:pPr>
            <a:r>
              <a:rPr kumimoji="1" lang="en-US" altLang="zh-CN" sz="1800" dirty="0">
                <a:latin typeface="Times New Roman" panose="02020603050405020304" pitchFamily="18" charset="0"/>
              </a:rPr>
              <a:t> (3) </a:t>
            </a:r>
            <a:r>
              <a:rPr kumimoji="1" lang="en-US" altLang="zh-CN" sz="1800" b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1800" b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1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1800" b="1" baseline="30000" dirty="0">
                <a:latin typeface="Times New Roman" panose="02020603050405020304" pitchFamily="18" charset="0"/>
              </a:rPr>
              <a:t>*</a:t>
            </a:r>
            <a:r>
              <a:rPr kumimoji="1" lang="en-US" altLang="zh-CN" sz="1800" b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1800" b="1" baseline="30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1800" b="1" dirty="0">
                <a:latin typeface="Times New Roman" panose="02020603050405020304" pitchFamily="18" charset="0"/>
              </a:rPr>
              <a:t>     </a:t>
            </a:r>
          </a:p>
          <a:p>
            <a:pPr>
              <a:spcBef>
                <a:spcPts val="200"/>
              </a:spcBef>
              <a:buNone/>
            </a:pPr>
            <a:r>
              <a:rPr kumimoji="1" lang="en-US" altLang="zh-CN" sz="1800" b="1" dirty="0">
                <a:latin typeface="Times New Roman" panose="02020603050405020304" pitchFamily="18" charset="0"/>
              </a:rPr>
              <a:t>{ </a:t>
            </a:r>
            <a:r>
              <a:rPr kumimoji="1" lang="en-US" altLang="zh-CN" sz="1800" b="1" dirty="0" err="1">
                <a:latin typeface="Times New Roman" panose="02020603050405020304" pitchFamily="18" charset="0"/>
              </a:rPr>
              <a:t>E.place</a:t>
            </a:r>
            <a:r>
              <a:rPr kumimoji="1" lang="en-US" altLang="zh-CN" sz="1800" b="1" dirty="0">
                <a:latin typeface="Times New Roman" panose="02020603050405020304" pitchFamily="18" charset="0"/>
              </a:rPr>
              <a:t>:= </a:t>
            </a:r>
            <a:r>
              <a:rPr kumimoji="1" lang="en-US" altLang="zh-CN" sz="1800" b="1" dirty="0" err="1">
                <a:latin typeface="Times New Roman" panose="02020603050405020304" pitchFamily="18" charset="0"/>
              </a:rPr>
              <a:t>newtemp</a:t>
            </a:r>
            <a:r>
              <a:rPr kumimoji="1" lang="en-US" altLang="zh-CN" sz="1800" b="1" dirty="0">
                <a:latin typeface="Times New Roman" panose="02020603050405020304" pitchFamily="18" charset="0"/>
              </a:rPr>
              <a:t>;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If E</a:t>
            </a:r>
            <a:r>
              <a:rPr lang="en-US" altLang="zh-CN" sz="1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1800" b="1" dirty="0">
                <a:latin typeface="Times New Roman" panose="02020603050405020304" pitchFamily="18" charset="0"/>
              </a:rPr>
              <a:t>.type=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int</a:t>
            </a:r>
            <a:r>
              <a:rPr lang="en-US" altLang="zh-CN" sz="1800" b="1" dirty="0">
                <a:latin typeface="Times New Roman" panose="02020603050405020304" pitchFamily="18" charset="0"/>
              </a:rPr>
              <a:t> and E</a:t>
            </a:r>
            <a:r>
              <a:rPr lang="en-US" altLang="zh-CN" sz="18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1800" b="1" dirty="0">
                <a:latin typeface="Times New Roman" panose="02020603050405020304" pitchFamily="18" charset="0"/>
              </a:rPr>
              <a:t>.type=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int</a:t>
            </a:r>
            <a:r>
              <a:rPr lang="en-US" altLang="zh-CN" sz="1800" b="1" dirty="0">
                <a:latin typeface="Times New Roman" panose="02020603050405020304" pitchFamily="18" charset="0"/>
              </a:rPr>
              <a:t> then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	{emit(*, E</a:t>
            </a:r>
            <a:r>
              <a:rPr lang="en-US" altLang="zh-CN" sz="1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1800" b="1" dirty="0">
                <a:latin typeface="Times New Roman" panose="02020603050405020304" pitchFamily="18" charset="0"/>
              </a:rPr>
              <a:t>.place,E</a:t>
            </a:r>
            <a:r>
              <a:rPr lang="en-US" altLang="zh-CN" sz="18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1800" b="1" dirty="0">
                <a:latin typeface="Times New Roman" panose="02020603050405020304" pitchFamily="18" charset="0"/>
              </a:rPr>
              <a:t>.place, 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E.place</a:t>
            </a:r>
            <a:r>
              <a:rPr lang="en-US" altLang="zh-CN" sz="1800" b="1" dirty="0">
                <a:latin typeface="Times New Roman" panose="02020603050405020304" pitchFamily="18" charset="0"/>
              </a:rPr>
              <a:t>);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	E. type=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int</a:t>
            </a:r>
            <a:r>
              <a:rPr lang="en-US" altLang="zh-CN" sz="1800" b="1" dirty="0">
                <a:latin typeface="Times New Roman" panose="02020603050405020304" pitchFamily="18" charset="0"/>
              </a:rPr>
              <a:t> }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Else if E</a:t>
            </a:r>
            <a:r>
              <a:rPr lang="en-US" altLang="zh-CN" sz="1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1800" b="1" dirty="0">
                <a:latin typeface="Times New Roman" panose="02020603050405020304" pitchFamily="18" charset="0"/>
              </a:rPr>
              <a:t>.type=real and E</a:t>
            </a:r>
            <a:r>
              <a:rPr lang="en-US" altLang="zh-CN" sz="18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1800" b="1" dirty="0">
                <a:latin typeface="Times New Roman" panose="02020603050405020304" pitchFamily="18" charset="0"/>
              </a:rPr>
              <a:t>.type= real then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	{emit(*, E</a:t>
            </a:r>
            <a:r>
              <a:rPr lang="en-US" altLang="zh-CN" sz="1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1800" b="1" dirty="0">
                <a:latin typeface="Times New Roman" panose="02020603050405020304" pitchFamily="18" charset="0"/>
              </a:rPr>
              <a:t>.place,E</a:t>
            </a:r>
            <a:r>
              <a:rPr lang="en-US" altLang="zh-CN" sz="18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1800" b="1" dirty="0">
                <a:latin typeface="Times New Roman" panose="02020603050405020304" pitchFamily="18" charset="0"/>
              </a:rPr>
              <a:t>.place, 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E.place</a:t>
            </a:r>
            <a:r>
              <a:rPr lang="en-US" altLang="zh-CN" sz="1800" b="1" dirty="0">
                <a:latin typeface="Times New Roman" panose="02020603050405020304" pitchFamily="18" charset="0"/>
              </a:rPr>
              <a:t>);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	E. type= real }</a:t>
            </a:r>
          </a:p>
          <a:p>
            <a:pPr>
              <a:spcBef>
                <a:spcPts val="200"/>
              </a:spcBef>
              <a:buNone/>
            </a:pPr>
            <a:r>
              <a:rPr kumimoji="1" lang="en-US" altLang="zh-CN" sz="1800" b="1" dirty="0">
                <a:latin typeface="Times New Roman" panose="02020603050405020304" pitchFamily="18" charset="0"/>
              </a:rPr>
              <a:t>Else </a:t>
            </a:r>
            <a:r>
              <a:rPr lang="en-US" altLang="zh-CN" sz="1800" b="1" dirty="0">
                <a:latin typeface="Times New Roman" panose="02020603050405020304" pitchFamily="18" charset="0"/>
              </a:rPr>
              <a:t>if E</a:t>
            </a:r>
            <a:r>
              <a:rPr lang="en-US" altLang="zh-CN" sz="1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1800" b="1" dirty="0">
                <a:latin typeface="Times New Roman" panose="02020603050405020304" pitchFamily="18" charset="0"/>
              </a:rPr>
              <a:t>.type=real and E</a:t>
            </a:r>
            <a:r>
              <a:rPr lang="en-US" altLang="zh-CN" sz="18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1800" b="1" dirty="0">
                <a:latin typeface="Times New Roman" panose="02020603050405020304" pitchFamily="18" charset="0"/>
              </a:rPr>
              <a:t>.type= 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int</a:t>
            </a:r>
            <a:r>
              <a:rPr lang="en-US" altLang="zh-CN" sz="1800" b="1" dirty="0">
                <a:latin typeface="Times New Roman" panose="02020603050405020304" pitchFamily="18" charset="0"/>
              </a:rPr>
              <a:t> then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	{ t:=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newtemp</a:t>
            </a:r>
            <a:r>
              <a:rPr lang="en-US" altLang="zh-CN" sz="1800" b="1" dirty="0">
                <a:latin typeface="Times New Roman" panose="02020603050405020304" pitchFamily="18" charset="0"/>
              </a:rPr>
              <a:t>;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	emit(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itr</a:t>
            </a:r>
            <a:r>
              <a:rPr lang="en-US" altLang="zh-CN" sz="1800" b="1" dirty="0">
                <a:latin typeface="Times New Roman" panose="02020603050405020304" pitchFamily="18" charset="0"/>
              </a:rPr>
              <a:t>, E</a:t>
            </a:r>
            <a:r>
              <a:rPr lang="en-US" altLang="zh-CN" sz="18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1800" b="1" dirty="0">
                <a:latin typeface="Times New Roman" panose="02020603050405020304" pitchFamily="18" charset="0"/>
              </a:rPr>
              <a:t>.place,, t)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	emit(*, E</a:t>
            </a:r>
            <a:r>
              <a:rPr lang="en-US" altLang="zh-CN" sz="1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1800" b="1" dirty="0">
                <a:latin typeface="Times New Roman" panose="02020603050405020304" pitchFamily="18" charset="0"/>
              </a:rPr>
              <a:t>.place,t, 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E.place</a:t>
            </a:r>
            <a:r>
              <a:rPr lang="en-US" altLang="zh-CN" sz="1800" b="1" dirty="0">
                <a:latin typeface="Times New Roman" panose="02020603050405020304" pitchFamily="18" charset="0"/>
              </a:rPr>
              <a:t>);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	E. type= real }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Else if E</a:t>
            </a:r>
            <a:r>
              <a:rPr lang="en-US" altLang="zh-CN" sz="1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1800" b="1" dirty="0">
                <a:latin typeface="Times New Roman" panose="02020603050405020304" pitchFamily="18" charset="0"/>
              </a:rPr>
              <a:t>.type=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int</a:t>
            </a:r>
            <a:r>
              <a:rPr lang="en-US" altLang="zh-CN" sz="1800" b="1" dirty="0">
                <a:latin typeface="Times New Roman" panose="02020603050405020304" pitchFamily="18" charset="0"/>
              </a:rPr>
              <a:t> and E</a:t>
            </a:r>
            <a:r>
              <a:rPr lang="en-US" altLang="zh-CN" sz="18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1800" b="1" dirty="0">
                <a:latin typeface="Times New Roman" panose="02020603050405020304" pitchFamily="18" charset="0"/>
              </a:rPr>
              <a:t>.type= real then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	{ t:=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newtemp</a:t>
            </a:r>
            <a:r>
              <a:rPr lang="en-US" altLang="zh-CN" sz="1800" b="1" dirty="0">
                <a:latin typeface="Times New Roman" panose="02020603050405020304" pitchFamily="18" charset="0"/>
              </a:rPr>
              <a:t>;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	emit(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itr</a:t>
            </a:r>
            <a:r>
              <a:rPr lang="en-US" altLang="zh-CN" sz="1800" b="1" dirty="0">
                <a:latin typeface="Times New Roman" panose="02020603050405020304" pitchFamily="18" charset="0"/>
              </a:rPr>
              <a:t>, E</a:t>
            </a:r>
            <a:r>
              <a:rPr lang="en-US" altLang="zh-CN" sz="1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1800" b="1" dirty="0">
                <a:latin typeface="Times New Roman" panose="02020603050405020304" pitchFamily="18" charset="0"/>
              </a:rPr>
              <a:t>.place,, t)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	emit(*, t, E</a:t>
            </a:r>
            <a:r>
              <a:rPr lang="en-US" altLang="zh-CN" sz="18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1800" b="1" dirty="0">
                <a:latin typeface="Times New Roman" panose="02020603050405020304" pitchFamily="18" charset="0"/>
              </a:rPr>
              <a:t>.place, 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E.place</a:t>
            </a:r>
            <a:r>
              <a:rPr lang="en-US" altLang="zh-CN" sz="1800" b="1" dirty="0">
                <a:latin typeface="Times New Roman" panose="02020603050405020304" pitchFamily="18" charset="0"/>
              </a:rPr>
              <a:t>);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	E. type= real }}</a:t>
            </a:r>
            <a:r>
              <a:rPr kumimoji="1" lang="en-US" altLang="zh-CN" sz="1800" dirty="0">
                <a:latin typeface="Times New Roman" panose="02020603050405020304" pitchFamily="18" charset="0"/>
              </a:rPr>
              <a:t>         </a:t>
            </a:r>
            <a:endParaRPr kumimoji="1" lang="en-US" altLang="zh-CN" sz="1800" b="1" dirty="0">
              <a:latin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6373143-94FA-0743-ADAD-559C8FD9E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748" y="1037679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</a:rPr>
              <a:t>类型检查及强制类型转换的语义处理</a:t>
            </a:r>
            <a:endParaRPr lang="zh-CN" altLang="en-US" sz="1000" b="1" dirty="0">
              <a:solidFill>
                <a:srgbClr val="800080"/>
              </a:solidFill>
            </a:endParaRPr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EF70B015-C9A9-BE4C-B4B4-80C8A99EC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60648"/>
            <a:ext cx="78628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赋值语句及算数表达式的语法制导翻译</a:t>
            </a:r>
          </a:p>
        </p:txBody>
      </p:sp>
    </p:spTree>
    <p:extLst>
      <p:ext uri="{BB962C8B-B14F-4D97-AF65-F5344CB8AC3E}">
        <p14:creationId xmlns:p14="http://schemas.microsoft.com/office/powerpoint/2010/main" val="1501266382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788988" y="1101588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990099"/>
                </a:solidFill>
              </a:rPr>
              <a:t>直接对布尔表达式求值</a:t>
            </a:r>
            <a:endParaRPr lang="zh-CN" altLang="en-US" sz="1000" b="1" dirty="0">
              <a:solidFill>
                <a:srgbClr val="990099"/>
              </a:solidFill>
            </a:endParaRPr>
          </a:p>
        </p:txBody>
      </p:sp>
      <p:sp>
        <p:nvSpPr>
          <p:cNvPr id="4096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818584" y="2226384"/>
            <a:ext cx="1905000" cy="4390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ea typeface="华文行楷" pitchFamily="2" charset="-122"/>
                <a:sym typeface="Symbol" pitchFamily="18" charset="2"/>
              </a:rPr>
              <a:t>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1400" i="1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ym typeface="Symbol" pitchFamily="18" charset="2"/>
              </a:rPr>
              <a:t>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baseline="-25000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ym typeface="Symbol" pitchFamily="18" charset="2"/>
              </a:rPr>
              <a:t>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</a:p>
          <a:p>
            <a:pPr eaLnBrk="0" hangingPunct="0">
              <a:buClrTx/>
              <a:buFontTx/>
              <a:buNone/>
            </a:pPr>
            <a:endParaRPr lang="en-US" altLang="zh-CN" sz="2000" i="1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(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) </a:t>
            </a:r>
          </a:p>
          <a:p>
            <a:pPr eaLnBrk="0" hangingPunct="0">
              <a:buClrTx/>
              <a:buFontTx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u="sng" dirty="0" err="1">
                <a:sym typeface="Symbol" pitchFamily="18" charset="2"/>
              </a:rPr>
              <a:t>rop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</a:p>
          <a:p>
            <a:pPr eaLnBrk="0" hangingPunct="0">
              <a:buClrTx/>
              <a:buFontTx/>
              <a:buNone/>
            </a:pPr>
            <a:endParaRPr lang="en-US" altLang="zh-CN" sz="2000" u="sng" baseline="-25000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u="sng" baseline="-25000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u="sng" baseline="-25000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u="sng" baseline="-25000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sz="2000" i="1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true</a:t>
            </a:r>
          </a:p>
          <a:p>
            <a:pPr eaLnBrk="0" hangingPunct="0">
              <a:buClrTx/>
              <a:buFontTx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false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2647384" y="2204159"/>
            <a:ext cx="63246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 i="1" dirty="0" err="1">
                <a:cs typeface="Times New Roman" pitchFamily="18" charset="0"/>
                <a:sym typeface="Symbol" pitchFamily="18" charset="2"/>
              </a:rPr>
              <a:t>E.place</a:t>
            </a: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 := </a:t>
            </a:r>
            <a:r>
              <a:rPr lang="en-US" altLang="zh-CN" sz="2000" i="1" dirty="0" err="1">
                <a:ea typeface="华文行楷" pitchFamily="2" charset="-122"/>
                <a:cs typeface="Times New Roman" pitchFamily="18" charset="0"/>
                <a:sym typeface="Symbol" pitchFamily="18" charset="2"/>
              </a:rPr>
              <a:t>newtemp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;  </a:t>
            </a:r>
          </a:p>
          <a:p>
            <a:pPr>
              <a:buClrTx/>
              <a:buNone/>
            </a:pP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emit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(‘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or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’ ,E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.place ,E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.place,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newtemp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None/>
            </a:pP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emit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(‘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and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’ ,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.place, 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.place, 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newtemp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None/>
            </a:pP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emit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‘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not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’ ,E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.palce,  , 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.place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newtemp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  </a:t>
            </a:r>
          </a:p>
          <a:p>
            <a:pPr>
              <a:buClrTx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emit(</a:t>
            </a:r>
            <a:r>
              <a:rPr lang="en-US" altLang="zh-CN" sz="2000" u="sng" dirty="0" err="1">
                <a:ea typeface="华文行楷" pitchFamily="2" charset="-122"/>
                <a:sym typeface="Symbol" pitchFamily="18" charset="2"/>
              </a:rPr>
              <a:t>rop</a:t>
            </a:r>
            <a:r>
              <a:rPr lang="en-US" altLang="zh-CN" sz="2000" dirty="0" err="1">
                <a:ea typeface="华文行楷" pitchFamily="2" charset="-122"/>
                <a:sym typeface="Symbol" pitchFamily="18" charset="2"/>
              </a:rPr>
              <a:t>.op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,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.place,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.place  ,nextstat+3) ; </a:t>
            </a:r>
          </a:p>
          <a:p>
            <a:pPr>
              <a:buClrTx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emit (</a:t>
            </a:r>
            <a:r>
              <a:rPr lang="en-US" altLang="zh-CN" sz="2000" i="1" dirty="0">
                <a:sym typeface="Symbol" pitchFamily="18" charset="2"/>
              </a:rPr>
              <a:t>‘:=‘, 0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, , 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)</a:t>
            </a:r>
            <a:endParaRPr lang="en-US" altLang="zh-CN" sz="2000" i="1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emit(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‘J, ,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nextstat+2) </a:t>
            </a:r>
          </a:p>
          <a:p>
            <a:pPr>
              <a:buClrTx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emit (</a:t>
            </a:r>
            <a:r>
              <a:rPr lang="en-US" altLang="zh-CN" sz="2000" i="1" dirty="0">
                <a:sym typeface="Symbol" pitchFamily="18" charset="2"/>
              </a:rPr>
              <a:t>‘:=‘, 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, , 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)</a:t>
            </a:r>
            <a:endParaRPr lang="en-US" altLang="zh-CN" sz="2000" i="1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newtemp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emitemit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(</a:t>
            </a:r>
            <a:r>
              <a:rPr lang="en-US" altLang="zh-CN" sz="2000" i="1" dirty="0">
                <a:sym typeface="Symbol" pitchFamily="18" charset="2"/>
              </a:rPr>
              <a:t>‘:=‘, 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, , 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)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newtemp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emitemit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(</a:t>
            </a:r>
            <a:r>
              <a:rPr lang="en-US" altLang="zh-CN" sz="2000" i="1" dirty="0">
                <a:sym typeface="Symbol" pitchFamily="18" charset="2"/>
              </a:rPr>
              <a:t>‘:=‘, 0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, , 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)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5543705" y="1356558"/>
            <a:ext cx="3200400" cy="711200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nextstat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sym typeface="Symbol" pitchFamily="18" charset="2"/>
              </a:rPr>
              <a:t>返回输出代码序列</a:t>
            </a:r>
          </a:p>
          <a:p>
            <a:pPr>
              <a:buFont typeface="Wingdings" pitchFamily="2" charset="2"/>
              <a:buNone/>
            </a:pPr>
            <a:r>
              <a:rPr lang="zh-CN" altLang="en-US" sz="2000" b="1" dirty="0">
                <a:sym typeface="Symbol" pitchFamily="18" charset="2"/>
              </a:rPr>
              <a:t>中下一条 </a:t>
            </a:r>
            <a:r>
              <a:rPr lang="en-US" altLang="zh-CN" sz="2000" i="1" dirty="0">
                <a:sym typeface="Symbol" pitchFamily="18" charset="2"/>
              </a:rPr>
              <a:t>TAC </a:t>
            </a:r>
            <a:r>
              <a:rPr lang="zh-CN" altLang="en-US" sz="2000" b="1" dirty="0">
                <a:sym typeface="Symbol" pitchFamily="18" charset="2"/>
              </a:rPr>
              <a:t>语句的下标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F720750A-2A08-B040-BB54-7B814F8B4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03748"/>
            <a:ext cx="568863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布尔表达式的语法制导翻译</a:t>
            </a:r>
          </a:p>
        </p:txBody>
      </p:sp>
    </p:spTree>
    <p:extLst>
      <p:ext uri="{BB962C8B-B14F-4D97-AF65-F5344CB8AC3E}">
        <p14:creationId xmlns:p14="http://schemas.microsoft.com/office/powerpoint/2010/main" val="690469771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900113" y="836613"/>
            <a:ext cx="7924800" cy="5791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72400" cy="685800"/>
          </a:xfrm>
        </p:spPr>
        <p:txBody>
          <a:bodyPr/>
          <a:lstStyle/>
          <a:p>
            <a:r>
              <a:rPr lang="en-US" altLang="zh-CN" sz="3600">
                <a:latin typeface="楷体_GB2312" pitchFamily="49" charset="-122"/>
                <a:ea typeface="楷体_GB2312" pitchFamily="49" charset="-122"/>
              </a:rPr>
              <a:t>PL/0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编译器的符号表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0113" y="980728"/>
            <a:ext cx="3657600" cy="258159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1400" b="1" dirty="0">
                <a:latin typeface="宋体" panose="02010600030101010101" pitchFamily="2" charset="-122"/>
              </a:rPr>
              <a:t>   </a:t>
            </a:r>
            <a:r>
              <a:rPr lang="en-US" altLang="zh-CN" sz="1400" b="1" dirty="0" err="1">
                <a:latin typeface="宋体" panose="02010600030101010101" pitchFamily="2" charset="-122"/>
              </a:rPr>
              <a:t>const</a:t>
            </a:r>
            <a:r>
              <a:rPr lang="en-US" altLang="zh-CN" sz="1400" b="1" dirty="0">
                <a:latin typeface="宋体" panose="02010600030101010101" pitchFamily="2" charset="-122"/>
              </a:rPr>
              <a:t>  a=10;</a:t>
            </a:r>
            <a:br>
              <a:rPr lang="en-US" altLang="zh-CN" sz="1400" b="1" dirty="0">
                <a:latin typeface="宋体" panose="02010600030101010101" pitchFamily="2" charset="-122"/>
              </a:rPr>
            </a:br>
            <a:r>
              <a:rPr lang="en-US" altLang="zh-CN" sz="1400" b="1" dirty="0" err="1">
                <a:latin typeface="宋体" panose="02010600030101010101" pitchFamily="2" charset="-122"/>
              </a:rPr>
              <a:t>var</a:t>
            </a:r>
            <a:r>
              <a:rPr lang="en-US" altLang="zh-CN" sz="1400" b="1" dirty="0">
                <a:latin typeface="宋体" panose="02010600030101010101" pitchFamily="2" charset="-122"/>
              </a:rPr>
              <a:t>    </a:t>
            </a:r>
            <a:r>
              <a:rPr lang="en-US" altLang="zh-CN" sz="1400" b="1" dirty="0" err="1">
                <a:latin typeface="宋体" panose="02010600030101010101" pitchFamily="2" charset="-122"/>
              </a:rPr>
              <a:t>b,c</a:t>
            </a:r>
            <a:r>
              <a:rPr lang="en-US" altLang="zh-CN" sz="1400" b="1" dirty="0">
                <a:latin typeface="宋体" panose="02010600030101010101" pitchFamily="2" charset="-122"/>
              </a:rPr>
              <a:t>;</a:t>
            </a:r>
            <a:br>
              <a:rPr lang="en-US" altLang="zh-CN" sz="1400" b="1" dirty="0">
                <a:latin typeface="宋体" panose="02010600030101010101" pitchFamily="2" charset="-122"/>
              </a:rPr>
            </a:br>
            <a:r>
              <a:rPr lang="en-US" altLang="zh-CN" sz="1400" b="1" dirty="0">
                <a:latin typeface="宋体" panose="02010600030101010101" pitchFamily="2" charset="-122"/>
              </a:rPr>
              <a:t>procedure p;</a:t>
            </a:r>
            <a:br>
              <a:rPr lang="en-US" altLang="zh-CN" sz="1400" b="1" dirty="0">
                <a:latin typeface="宋体" panose="02010600030101010101" pitchFamily="2" charset="-122"/>
              </a:rPr>
            </a:br>
            <a:r>
              <a:rPr lang="en-US" altLang="zh-CN" sz="1400" b="1" dirty="0">
                <a:latin typeface="宋体" panose="02010600030101010101" pitchFamily="2" charset="-122"/>
              </a:rPr>
              <a:t>  </a:t>
            </a:r>
            <a:r>
              <a:rPr lang="zh-CN" altLang="en-US" sz="1400" b="1" dirty="0">
                <a:latin typeface="宋体" panose="02010600030101010101" pitchFamily="2" charset="-122"/>
              </a:rPr>
              <a:t>  </a:t>
            </a:r>
            <a:r>
              <a:rPr lang="en-US" altLang="zh-CN" sz="1400" b="1" dirty="0">
                <a:solidFill>
                  <a:srgbClr val="CC3300"/>
                </a:solidFill>
                <a:latin typeface="宋体" panose="02010600030101010101" pitchFamily="2" charset="-122"/>
              </a:rPr>
              <a:t>begin</a:t>
            </a:r>
            <a:br>
              <a:rPr lang="en-US" altLang="zh-CN" sz="1400" b="1" dirty="0">
                <a:solidFill>
                  <a:srgbClr val="CC3300"/>
                </a:solidFill>
                <a:latin typeface="宋体" panose="02010600030101010101" pitchFamily="2" charset="-122"/>
              </a:rPr>
            </a:br>
            <a:r>
              <a:rPr lang="en-US" altLang="zh-CN" sz="1400" b="1" dirty="0">
                <a:solidFill>
                  <a:srgbClr val="CC33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1400" b="1" dirty="0">
                <a:solidFill>
                  <a:srgbClr val="CC33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1400" b="1" dirty="0">
                <a:solidFill>
                  <a:srgbClr val="CC3300"/>
                </a:solidFill>
                <a:latin typeface="宋体" panose="02010600030101010101" pitchFamily="2" charset="-122"/>
              </a:rPr>
              <a:t>c:=b+a;</a:t>
            </a:r>
            <a:br>
              <a:rPr lang="en-US" altLang="zh-CN" sz="1400" b="1" dirty="0">
                <a:solidFill>
                  <a:srgbClr val="CC3300"/>
                </a:solidFill>
                <a:latin typeface="宋体" panose="02010600030101010101" pitchFamily="2" charset="-122"/>
              </a:rPr>
            </a:br>
            <a:r>
              <a:rPr lang="en-US" altLang="zh-CN" sz="1400" b="1" dirty="0">
                <a:solidFill>
                  <a:srgbClr val="CC33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400" b="1" dirty="0">
                <a:solidFill>
                  <a:srgbClr val="CC33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1400" b="1" dirty="0">
                <a:solidFill>
                  <a:srgbClr val="CC3300"/>
                </a:solidFill>
                <a:latin typeface="宋体" panose="02010600030101010101" pitchFamily="2" charset="-122"/>
              </a:rPr>
              <a:t>end;</a:t>
            </a:r>
            <a:br>
              <a:rPr lang="en-US" altLang="zh-CN" sz="1400" b="1" dirty="0">
                <a:solidFill>
                  <a:srgbClr val="CC3300"/>
                </a:solidFill>
                <a:latin typeface="宋体" panose="02010600030101010101" pitchFamily="2" charset="-122"/>
              </a:rPr>
            </a:br>
            <a:r>
              <a:rPr lang="en-US" altLang="zh-CN" sz="1400" b="1" dirty="0">
                <a:latin typeface="宋体" panose="02010600030101010101" pitchFamily="2" charset="-122"/>
              </a:rPr>
              <a:t>begin</a:t>
            </a:r>
            <a:br>
              <a:rPr lang="en-US" altLang="zh-CN" sz="1400" b="1" dirty="0">
                <a:latin typeface="宋体" panose="02010600030101010101" pitchFamily="2" charset="-122"/>
              </a:rPr>
            </a:br>
            <a:r>
              <a:rPr lang="en-US" altLang="zh-CN" sz="1400" b="1" dirty="0">
                <a:latin typeface="宋体" panose="02010600030101010101" pitchFamily="2" charset="-122"/>
              </a:rPr>
              <a:t>  </a:t>
            </a:r>
            <a:r>
              <a:rPr lang="zh-CN" altLang="en-US" sz="1400" b="1" dirty="0">
                <a:latin typeface="宋体" panose="02010600030101010101" pitchFamily="2" charset="-122"/>
              </a:rPr>
              <a:t>  </a:t>
            </a:r>
            <a:r>
              <a:rPr lang="en-US" altLang="zh-CN" sz="1400" b="1" dirty="0">
                <a:latin typeface="宋体" panose="02010600030101010101" pitchFamily="2" charset="-122"/>
              </a:rPr>
              <a:t>read(b);</a:t>
            </a:r>
            <a:br>
              <a:rPr lang="en-US" altLang="zh-CN" sz="1400" b="1" dirty="0">
                <a:latin typeface="宋体" panose="02010600030101010101" pitchFamily="2" charset="-122"/>
              </a:rPr>
            </a:br>
            <a:r>
              <a:rPr lang="en-US" altLang="zh-CN" sz="1400" b="1" dirty="0">
                <a:latin typeface="宋体" panose="02010600030101010101" pitchFamily="2" charset="-122"/>
              </a:rPr>
              <a:t>  </a:t>
            </a:r>
            <a:r>
              <a:rPr lang="zh-CN" altLang="en-US" sz="1400" b="1" dirty="0">
                <a:latin typeface="宋体" panose="02010600030101010101" pitchFamily="2" charset="-122"/>
              </a:rPr>
              <a:t>  </a:t>
            </a:r>
            <a:r>
              <a:rPr lang="en-US" altLang="zh-CN" sz="1400" b="1" dirty="0">
                <a:latin typeface="宋体" panose="02010600030101010101" pitchFamily="2" charset="-122"/>
              </a:rPr>
              <a:t>while </a:t>
            </a:r>
            <a:r>
              <a:rPr lang="en-US" altLang="zh-CN" sz="1400" b="1" dirty="0">
                <a:solidFill>
                  <a:srgbClr val="6600FF"/>
                </a:solidFill>
                <a:latin typeface="宋体" panose="02010600030101010101" pitchFamily="2" charset="-122"/>
              </a:rPr>
              <a:t>b#0</a:t>
            </a:r>
            <a:r>
              <a:rPr lang="en-US" altLang="zh-CN" sz="1400" b="1" dirty="0">
                <a:latin typeface="宋体" panose="02010600030101010101" pitchFamily="2" charset="-122"/>
              </a:rPr>
              <a:t> do</a:t>
            </a:r>
            <a:br>
              <a:rPr lang="en-US" altLang="zh-CN" sz="1400" b="1" dirty="0">
                <a:latin typeface="宋体" panose="02010600030101010101" pitchFamily="2" charset="-122"/>
              </a:rPr>
            </a:br>
            <a:r>
              <a:rPr lang="en-US" altLang="zh-CN" sz="1400" b="1" dirty="0">
                <a:latin typeface="宋体" panose="02010600030101010101" pitchFamily="2" charset="-122"/>
              </a:rPr>
              <a:t>  </a:t>
            </a:r>
            <a:r>
              <a:rPr lang="zh-CN" altLang="en-US" sz="1400" b="1" dirty="0">
                <a:latin typeface="宋体" panose="02010600030101010101" pitchFamily="2" charset="-122"/>
              </a:rPr>
              <a:t>  </a:t>
            </a:r>
            <a:r>
              <a:rPr lang="en-US" altLang="zh-CN" sz="1400" b="1" dirty="0">
                <a:latin typeface="宋体" panose="02010600030101010101" pitchFamily="2" charset="-122"/>
              </a:rPr>
              <a:t>begin</a:t>
            </a:r>
            <a:br>
              <a:rPr lang="en-US" altLang="zh-CN" sz="1400" b="1" dirty="0">
                <a:latin typeface="宋体" panose="02010600030101010101" pitchFamily="2" charset="-122"/>
              </a:rPr>
            </a:br>
            <a:r>
              <a:rPr lang="en-US" altLang="zh-CN" sz="1400" b="1" dirty="0">
                <a:latin typeface="宋体" panose="02010600030101010101" pitchFamily="2" charset="-122"/>
              </a:rPr>
              <a:t>    </a:t>
            </a:r>
            <a:r>
              <a:rPr lang="zh-CN" altLang="en-US" sz="1400" b="1" dirty="0">
                <a:latin typeface="宋体" panose="02010600030101010101" pitchFamily="2" charset="-122"/>
              </a:rPr>
              <a:t>   </a:t>
            </a:r>
            <a:r>
              <a:rPr lang="en-US" altLang="zh-CN" sz="1400" b="1" dirty="0">
                <a:latin typeface="宋体" panose="02010600030101010101" pitchFamily="2" charset="-122"/>
              </a:rPr>
              <a:t>call p;</a:t>
            </a:r>
            <a:br>
              <a:rPr lang="en-US" altLang="zh-CN" sz="1400" b="1" dirty="0">
                <a:latin typeface="宋体" panose="02010600030101010101" pitchFamily="2" charset="-122"/>
              </a:rPr>
            </a:br>
            <a:r>
              <a:rPr lang="en-US" altLang="zh-CN" sz="1400" b="1" dirty="0">
                <a:latin typeface="宋体" panose="02010600030101010101" pitchFamily="2" charset="-122"/>
              </a:rPr>
              <a:t>    </a:t>
            </a:r>
            <a:r>
              <a:rPr lang="zh-CN" altLang="en-US" sz="1400" b="1" dirty="0">
                <a:latin typeface="宋体" panose="02010600030101010101" pitchFamily="2" charset="-122"/>
              </a:rPr>
              <a:t>   </a:t>
            </a:r>
            <a:r>
              <a:rPr lang="en-US" altLang="zh-CN" sz="1400" b="1" dirty="0">
                <a:latin typeface="宋体" panose="02010600030101010101" pitchFamily="2" charset="-122"/>
              </a:rPr>
              <a:t>write(2*c);</a:t>
            </a:r>
            <a:br>
              <a:rPr lang="en-US" altLang="zh-CN" sz="1400" b="1" dirty="0">
                <a:latin typeface="宋体" panose="02010600030101010101" pitchFamily="2" charset="-122"/>
              </a:rPr>
            </a:br>
            <a:r>
              <a:rPr lang="en-US" altLang="zh-CN" sz="1400" b="1" dirty="0">
                <a:latin typeface="宋体" panose="02010600030101010101" pitchFamily="2" charset="-122"/>
              </a:rPr>
              <a:t>    </a:t>
            </a:r>
            <a:r>
              <a:rPr lang="zh-CN" altLang="en-US" sz="1400" b="1" dirty="0">
                <a:latin typeface="宋体" panose="02010600030101010101" pitchFamily="2" charset="-122"/>
              </a:rPr>
              <a:t>   </a:t>
            </a:r>
            <a:r>
              <a:rPr lang="en-US" altLang="zh-CN" sz="1400" b="1" dirty="0">
                <a:latin typeface="宋体" panose="02010600030101010101" pitchFamily="2" charset="-122"/>
              </a:rPr>
              <a:t>read(b);</a:t>
            </a:r>
            <a:br>
              <a:rPr lang="en-US" altLang="zh-CN" sz="1400" b="1" dirty="0">
                <a:latin typeface="宋体" panose="02010600030101010101" pitchFamily="2" charset="-122"/>
              </a:rPr>
            </a:br>
            <a:r>
              <a:rPr lang="en-US" altLang="zh-CN" sz="1400" b="1" dirty="0">
                <a:latin typeface="宋体" panose="02010600030101010101" pitchFamily="2" charset="-122"/>
              </a:rPr>
              <a:t>  </a:t>
            </a:r>
            <a:r>
              <a:rPr lang="zh-CN" altLang="en-US" sz="1400" b="1" dirty="0">
                <a:latin typeface="宋体" panose="02010600030101010101" pitchFamily="2" charset="-122"/>
              </a:rPr>
              <a:t>  </a:t>
            </a:r>
            <a:r>
              <a:rPr lang="en-US" altLang="zh-CN" sz="1400" b="1" dirty="0">
                <a:latin typeface="宋体" panose="02010600030101010101" pitchFamily="2" charset="-122"/>
              </a:rPr>
              <a:t>end</a:t>
            </a:r>
            <a:br>
              <a:rPr lang="en-US" altLang="zh-CN" sz="1400" b="1" dirty="0">
                <a:latin typeface="宋体" panose="02010600030101010101" pitchFamily="2" charset="-122"/>
              </a:rPr>
            </a:br>
            <a:r>
              <a:rPr lang="en-US" altLang="zh-CN" sz="1400" b="1" dirty="0">
                <a:latin typeface="宋体" panose="02010600030101010101" pitchFamily="2" charset="-122"/>
              </a:rPr>
              <a:t>end.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105400" y="990600"/>
            <a:ext cx="304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000" b="1"/>
          </a:p>
        </p:txBody>
      </p:sp>
      <p:graphicFrame>
        <p:nvGraphicFramePr>
          <p:cNvPr id="1229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501930"/>
              </p:ext>
            </p:extLst>
          </p:nvPr>
        </p:nvGraphicFramePr>
        <p:xfrm>
          <a:off x="1524000" y="4114800"/>
          <a:ext cx="6324600" cy="2436495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105388773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0733207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8988458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737556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2523675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0312717"/>
                    </a:ext>
                  </a:extLst>
                </a:gridCol>
              </a:tblGrid>
              <a:tr h="214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kind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level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158770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208349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variable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265220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variable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494542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procedure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812573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982977"/>
                  </a:ext>
                </a:extLst>
              </a:tr>
            </a:tbl>
          </a:graphicData>
        </a:graphic>
      </p:graphicFrame>
      <p:sp>
        <p:nvSpPr>
          <p:cNvPr id="12345" name="Text Box 57"/>
          <p:cNvSpPr txBox="1">
            <a:spLocks noChangeArrowheads="1"/>
          </p:cNvSpPr>
          <p:nvPr/>
        </p:nvSpPr>
        <p:spPr bwMode="auto">
          <a:xfrm>
            <a:off x="4495800" y="838200"/>
            <a:ext cx="434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b="1"/>
          </a:p>
        </p:txBody>
      </p:sp>
      <p:sp>
        <p:nvSpPr>
          <p:cNvPr id="12346" name="Text Box 58"/>
          <p:cNvSpPr txBox="1">
            <a:spLocks noChangeArrowheads="1"/>
          </p:cNvSpPr>
          <p:nvPr/>
        </p:nvSpPr>
        <p:spPr bwMode="auto">
          <a:xfrm>
            <a:off x="2879267" y="2735409"/>
            <a:ext cx="538616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编译程序分析到第</a:t>
            </a:r>
            <a:r>
              <a:rPr kumimoji="1"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kumimoji="1"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行时符号表的内容</a:t>
            </a:r>
            <a:endParaRPr kumimoji="1"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spcBef>
                <a:spcPct val="50000"/>
              </a:spcBef>
              <a:buNone/>
            </a:pPr>
            <a:r>
              <a:rPr kumimoji="1" lang="en-US" altLang="zh-CN" sz="2000" b="1" dirty="0">
                <a:solidFill>
                  <a:srgbClr val="99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——enter</a:t>
            </a:r>
            <a:r>
              <a:rPr kumimoji="1" lang="zh-CN" altLang="en-US" sz="2000" b="1" dirty="0">
                <a:solidFill>
                  <a:srgbClr val="99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（）</a:t>
            </a:r>
            <a:endParaRPr kumimoji="1" lang="en-US" altLang="zh-CN" sz="2000" b="1" dirty="0">
              <a:solidFill>
                <a:srgbClr val="99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——block</a:t>
            </a:r>
            <a:r>
              <a:rPr lang="zh-CN" altLang="en-US" sz="20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（）</a:t>
            </a:r>
            <a:endParaRPr kumimoji="1" lang="en-US" altLang="zh-CN" sz="20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9553262"/>
      </p:ext>
    </p:extLst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758967" y="1268760"/>
            <a:ext cx="80772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990099"/>
                </a:solidFill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</a:rPr>
              <a:t>通过控制流体现布尔表达式的语义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olidFill>
                  <a:srgbClr val="990099"/>
                </a:solidFill>
              </a:rPr>
              <a:t>    例</a:t>
            </a:r>
            <a:r>
              <a:rPr lang="zh-CN" altLang="en-US" b="1" dirty="0"/>
              <a:t> </a:t>
            </a:r>
            <a:r>
              <a:rPr lang="en-US" altLang="zh-CN" dirty="0"/>
              <a:t>: </a:t>
            </a:r>
            <a:r>
              <a:rPr lang="zh-CN" altLang="en-US" b="1" dirty="0"/>
              <a:t>布尔表达式</a:t>
            </a:r>
            <a:r>
              <a:rPr lang="zh-CN" altLang="en-US" dirty="0"/>
              <a:t> </a:t>
            </a:r>
            <a:r>
              <a:rPr lang="en-US" altLang="zh-CN" i="1" dirty="0"/>
              <a:t>E </a:t>
            </a:r>
            <a:r>
              <a:rPr lang="en-US" altLang="zh-CN" dirty="0"/>
              <a:t>= </a:t>
            </a:r>
            <a:r>
              <a:rPr lang="en-US" altLang="zh-CN" i="1" dirty="0">
                <a:solidFill>
                  <a:srgbClr val="800080"/>
                </a:solidFill>
              </a:rPr>
              <a:t>a&lt;b</a:t>
            </a:r>
            <a:r>
              <a:rPr lang="en-US" altLang="zh-CN" b="1" dirty="0">
                <a:solidFill>
                  <a:srgbClr val="800080"/>
                </a:solidFill>
              </a:rPr>
              <a:t> or </a:t>
            </a:r>
            <a:r>
              <a:rPr lang="en-US" altLang="zh-CN" i="1" dirty="0">
                <a:solidFill>
                  <a:srgbClr val="800080"/>
                </a:solidFill>
              </a:rPr>
              <a:t>c&lt;d</a:t>
            </a:r>
            <a:r>
              <a:rPr lang="en-US" altLang="zh-CN" b="1" dirty="0">
                <a:solidFill>
                  <a:srgbClr val="800080"/>
                </a:solidFill>
              </a:rPr>
              <a:t> and </a:t>
            </a:r>
            <a:r>
              <a:rPr lang="en-US" altLang="zh-CN" i="1" dirty="0">
                <a:solidFill>
                  <a:srgbClr val="800080"/>
                </a:solidFill>
              </a:rPr>
              <a:t>e&lt;f</a:t>
            </a:r>
            <a:r>
              <a:rPr lang="en-US" altLang="zh-CN" b="1" dirty="0"/>
              <a:t>  </a:t>
            </a:r>
            <a:r>
              <a:rPr lang="zh-CN" altLang="en-US" b="1" dirty="0"/>
              <a:t>可能翻译为如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/>
              <a:t>下</a:t>
            </a:r>
            <a:r>
              <a:rPr lang="en-US" altLang="zh-CN" i="1" dirty="0"/>
              <a:t>TAC </a:t>
            </a:r>
            <a:r>
              <a:rPr lang="zh-CN" altLang="en-US" b="1" dirty="0"/>
              <a:t>语句序列（</a:t>
            </a:r>
            <a:r>
              <a:rPr lang="en-US" altLang="zh-CN" i="1" dirty="0" err="1"/>
              <a:t>E.true</a:t>
            </a:r>
            <a:r>
              <a:rPr lang="en-US" altLang="zh-CN" b="1" dirty="0"/>
              <a:t> </a:t>
            </a:r>
            <a:r>
              <a:rPr lang="zh-CN" altLang="en-US" b="1" dirty="0"/>
              <a:t>和</a:t>
            </a:r>
            <a:r>
              <a:rPr lang="en-US" altLang="zh-CN" i="1" dirty="0" err="1"/>
              <a:t>E.false</a:t>
            </a:r>
            <a:r>
              <a:rPr lang="en-US" altLang="zh-CN" i="1" dirty="0"/>
              <a:t> </a:t>
            </a:r>
            <a:r>
              <a:rPr lang="zh-CN" altLang="en-US" b="1" dirty="0"/>
              <a:t>分别代表 </a:t>
            </a:r>
            <a:r>
              <a:rPr lang="en-US" altLang="zh-CN" i="1" dirty="0"/>
              <a:t>E </a:t>
            </a:r>
            <a:r>
              <a:rPr lang="zh-CN" altLang="en-US" b="1" dirty="0"/>
              <a:t>为真和假时控制程序跳转的位置）：</a:t>
            </a:r>
          </a:p>
        </p:txBody>
      </p:sp>
      <p:sp>
        <p:nvSpPr>
          <p:cNvPr id="4198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033947" y="3284984"/>
            <a:ext cx="6043253" cy="2554545"/>
          </a:xfrm>
          <a:prstGeom prst="rect">
            <a:avLst/>
          </a:prstGeom>
          <a:solidFill>
            <a:schemeClr val="accent1">
              <a:alpha val="27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en-US" altLang="zh-CN" sz="2000" i="1" dirty="0"/>
              <a:t>E </a:t>
            </a:r>
            <a:r>
              <a:rPr lang="en-US" altLang="zh-CN" sz="2000" dirty="0"/>
              <a:t>= </a:t>
            </a:r>
            <a:r>
              <a:rPr lang="en-US" altLang="zh-CN" sz="2000" i="1" dirty="0">
                <a:solidFill>
                  <a:srgbClr val="800080"/>
                </a:solidFill>
              </a:rPr>
              <a:t>a&lt;b</a:t>
            </a:r>
            <a:r>
              <a:rPr lang="en-US" altLang="zh-CN" sz="2000" b="1" dirty="0">
                <a:solidFill>
                  <a:srgbClr val="800080"/>
                </a:solidFill>
              </a:rPr>
              <a:t> or </a:t>
            </a:r>
            <a:r>
              <a:rPr lang="en-US" altLang="zh-CN" sz="2000" i="1" dirty="0">
                <a:solidFill>
                  <a:srgbClr val="800080"/>
                </a:solidFill>
              </a:rPr>
              <a:t>c&lt;d</a:t>
            </a:r>
            <a:r>
              <a:rPr lang="en-US" altLang="zh-CN" sz="2000" b="1" dirty="0">
                <a:solidFill>
                  <a:srgbClr val="800080"/>
                </a:solidFill>
              </a:rPr>
              <a:t> and </a:t>
            </a:r>
            <a:r>
              <a:rPr lang="en-US" altLang="zh-CN" sz="2000" i="1" dirty="0">
                <a:solidFill>
                  <a:srgbClr val="800080"/>
                </a:solidFill>
              </a:rPr>
              <a:t>e&lt;f</a:t>
            </a:r>
            <a:r>
              <a:rPr lang="zh-CN" altLang="en-US" sz="2000" b="1" dirty="0"/>
              <a:t> </a:t>
            </a:r>
            <a:endParaRPr lang="en-US" altLang="zh-CN" sz="2000" b="1" dirty="0"/>
          </a:p>
          <a:p>
            <a:pPr>
              <a:buClrTx/>
              <a:buFont typeface="Symbol" pitchFamily="18" charset="2"/>
              <a:buNone/>
            </a:pPr>
            <a:endParaRPr lang="en-US" altLang="zh-CN" sz="2000" b="1" dirty="0"/>
          </a:p>
          <a:p>
            <a:pPr>
              <a:buClrTx/>
              <a:buFont typeface="Symbol" pitchFamily="18" charset="2"/>
              <a:buNone/>
            </a:pPr>
            <a:r>
              <a:rPr lang="en-US" altLang="zh-CN" sz="2000" b="1" dirty="0"/>
              <a:t>  </a:t>
            </a:r>
            <a:r>
              <a:rPr lang="zh-CN" altLang="en-US" sz="2000" b="1" dirty="0"/>
              <a:t>             </a:t>
            </a:r>
            <a:r>
              <a:rPr lang="en-US" altLang="zh-CN" sz="2000" b="1" dirty="0"/>
              <a:t>      (1)</a:t>
            </a:r>
            <a:r>
              <a:rPr lang="zh-CN" altLang="en-US" sz="2000" b="1" dirty="0"/>
              <a:t> </a:t>
            </a:r>
            <a:r>
              <a:rPr lang="en-US" altLang="zh-CN" sz="2000" dirty="0"/>
              <a:t>(</a:t>
            </a:r>
            <a:r>
              <a:rPr lang="en-US" altLang="zh-CN" sz="2000" i="1" dirty="0"/>
              <a:t>&lt;      ,a , b, </a:t>
            </a:r>
            <a:r>
              <a:rPr lang="en-US" altLang="zh-CN" sz="2000" i="1" dirty="0" err="1"/>
              <a:t>E.true</a:t>
            </a:r>
            <a:r>
              <a:rPr lang="en-US" altLang="zh-CN" sz="2000" i="1" dirty="0"/>
              <a:t>)</a:t>
            </a:r>
            <a:r>
              <a:rPr lang="en-US" altLang="zh-CN" sz="2000" dirty="0"/>
              <a:t> </a:t>
            </a:r>
          </a:p>
          <a:p>
            <a:pPr>
              <a:buClrTx/>
              <a:buFont typeface="Symbol" pitchFamily="18" charset="2"/>
              <a:buNone/>
            </a:pPr>
            <a:r>
              <a:rPr lang="en-US" altLang="zh-CN" sz="2000" dirty="0"/>
              <a:t>                     </a:t>
            </a:r>
            <a:r>
              <a:rPr lang="en-US" altLang="zh-CN" sz="2000" b="1" dirty="0"/>
              <a:t>(2) (</a:t>
            </a:r>
            <a:r>
              <a:rPr lang="en-US" altLang="zh-CN" sz="2000" dirty="0" err="1"/>
              <a:t>goto</a:t>
            </a:r>
            <a:r>
              <a:rPr lang="en-US" altLang="zh-CN" sz="2000" dirty="0"/>
              <a:t> ,   ,   ,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M1</a:t>
            </a:r>
            <a:r>
              <a:rPr lang="en-US" altLang="zh-CN" sz="2000" i="1" dirty="0">
                <a:sym typeface="Symbol" pitchFamily="18" charset="2"/>
              </a:rPr>
              <a:t>.gotostm)</a:t>
            </a:r>
            <a:endParaRPr lang="en-US" altLang="zh-CN" sz="2000" dirty="0"/>
          </a:p>
          <a:p>
            <a:pPr>
              <a:buClrTx/>
              <a:buFont typeface="Symbol" pitchFamily="18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M1</a:t>
            </a:r>
            <a:r>
              <a:rPr lang="en-US" altLang="zh-CN" sz="2000" i="1" dirty="0">
                <a:sym typeface="Symbol" pitchFamily="18" charset="2"/>
              </a:rPr>
              <a:t>.gotostm</a:t>
            </a:r>
            <a:r>
              <a:rPr lang="en-US" altLang="zh-CN" sz="2000" dirty="0"/>
              <a:t>: </a:t>
            </a:r>
            <a:r>
              <a:rPr lang="en-US" altLang="zh-CN" sz="2000" b="1" dirty="0"/>
              <a:t>(3)</a:t>
            </a:r>
            <a:r>
              <a:rPr lang="en-US" altLang="zh-CN" sz="2000" dirty="0"/>
              <a:t> (</a:t>
            </a:r>
            <a:r>
              <a:rPr lang="en-US" altLang="zh-CN" sz="2000" i="1" dirty="0"/>
              <a:t>&lt;      ,c  , d ,</a:t>
            </a:r>
            <a:r>
              <a:rPr lang="en-US" altLang="zh-CN" sz="2000" dirty="0"/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M2</a:t>
            </a:r>
            <a:r>
              <a:rPr lang="en-US" altLang="zh-CN" sz="2000" i="1" dirty="0">
                <a:sym typeface="Symbol" pitchFamily="18" charset="2"/>
              </a:rPr>
              <a:t>.gotostm)</a:t>
            </a:r>
            <a:r>
              <a:rPr lang="en-US" altLang="zh-CN" sz="2000" dirty="0"/>
              <a:t> </a:t>
            </a:r>
          </a:p>
          <a:p>
            <a:pPr>
              <a:buClrTx/>
              <a:buFont typeface="Symbol" pitchFamily="18" charset="2"/>
              <a:buNone/>
            </a:pPr>
            <a:r>
              <a:rPr lang="en-US" altLang="zh-CN" sz="2000" dirty="0"/>
              <a:t>                     </a:t>
            </a:r>
            <a:r>
              <a:rPr lang="en-US" altLang="zh-CN" sz="2000" b="1" dirty="0"/>
              <a:t>(4)</a:t>
            </a:r>
            <a:r>
              <a:rPr lang="en-US" altLang="zh-CN" sz="2000" dirty="0"/>
              <a:t> </a:t>
            </a:r>
            <a:r>
              <a:rPr lang="en-US" altLang="zh-CN" sz="2000" b="1" dirty="0"/>
              <a:t>(</a:t>
            </a:r>
            <a:r>
              <a:rPr lang="en-US" altLang="zh-CN" sz="2000" dirty="0" err="1"/>
              <a:t>goto</a:t>
            </a:r>
            <a:r>
              <a:rPr lang="en-US" altLang="zh-CN" sz="2000" dirty="0"/>
              <a:t> ,    ,    , </a:t>
            </a:r>
            <a:r>
              <a:rPr lang="en-US" altLang="zh-CN" sz="2000" i="1" dirty="0" err="1"/>
              <a:t>E.false</a:t>
            </a:r>
            <a:r>
              <a:rPr lang="en-US" altLang="zh-CN" sz="2000" i="1" dirty="0"/>
              <a:t>)</a:t>
            </a:r>
            <a:r>
              <a:rPr lang="en-US" altLang="zh-CN" sz="2000" dirty="0"/>
              <a:t> </a:t>
            </a:r>
          </a:p>
          <a:p>
            <a:pPr>
              <a:buClrTx/>
              <a:buFont typeface="Symbol" pitchFamily="18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M2</a:t>
            </a:r>
            <a:r>
              <a:rPr lang="en-US" altLang="zh-CN" sz="2000" i="1" dirty="0">
                <a:sym typeface="Symbol" pitchFamily="18" charset="2"/>
              </a:rPr>
              <a:t>.gotostm</a:t>
            </a:r>
            <a:r>
              <a:rPr lang="en-US" altLang="zh-CN" sz="2000" dirty="0"/>
              <a:t>:</a:t>
            </a:r>
            <a:r>
              <a:rPr lang="en-US" altLang="zh-CN" sz="2000" b="1" dirty="0"/>
              <a:t> (5)</a:t>
            </a:r>
            <a:r>
              <a:rPr lang="en-US" altLang="zh-CN" sz="2000" dirty="0"/>
              <a:t> (</a:t>
            </a:r>
            <a:r>
              <a:rPr lang="en-US" altLang="zh-CN" sz="2000" i="1" dirty="0"/>
              <a:t>&lt;.    ,e   ,  f , </a:t>
            </a:r>
            <a:r>
              <a:rPr lang="en-US" altLang="zh-CN" sz="2000" i="1" dirty="0" err="1"/>
              <a:t>E.true</a:t>
            </a:r>
            <a:r>
              <a:rPr lang="en-US" altLang="zh-CN" sz="2000" i="1" dirty="0"/>
              <a:t>)</a:t>
            </a:r>
            <a:r>
              <a:rPr lang="en-US" altLang="zh-CN" sz="2000" dirty="0"/>
              <a:t> </a:t>
            </a:r>
          </a:p>
          <a:p>
            <a:pPr>
              <a:buClrTx/>
              <a:buFont typeface="Symbol" pitchFamily="18" charset="2"/>
              <a:buNone/>
            </a:pPr>
            <a:r>
              <a:rPr lang="en-US" altLang="zh-CN" sz="2000" dirty="0"/>
              <a:t>              </a:t>
            </a:r>
            <a:r>
              <a:rPr lang="en-US" altLang="zh-CN" sz="2000" b="1" dirty="0"/>
              <a:t>        (6) (</a:t>
            </a:r>
            <a:r>
              <a:rPr lang="en-US" altLang="zh-CN" sz="2000" dirty="0" err="1"/>
              <a:t>goto</a:t>
            </a:r>
            <a:r>
              <a:rPr lang="en-US" altLang="zh-CN" sz="2000" dirty="0"/>
              <a:t> ,   ,   , </a:t>
            </a:r>
            <a:r>
              <a:rPr lang="en-US" altLang="zh-CN" sz="2000" i="1" dirty="0" err="1"/>
              <a:t>E.false</a:t>
            </a:r>
            <a:r>
              <a:rPr lang="en-US" altLang="zh-CN" sz="2000" dirty="0"/>
              <a:t> )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350206CF-48BA-0047-BF2A-A29733495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03748"/>
            <a:ext cx="568863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布尔表达式的语法制导翻译</a:t>
            </a:r>
          </a:p>
        </p:txBody>
      </p:sp>
    </p:spTree>
    <p:extLst>
      <p:ext uri="{BB962C8B-B14F-4D97-AF65-F5344CB8AC3E}">
        <p14:creationId xmlns:p14="http://schemas.microsoft.com/office/powerpoint/2010/main" val="2225457463"/>
      </p:ext>
    </p:extLst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51521" y="980728"/>
            <a:ext cx="9001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另一种控制流中间代码生成技术</a:t>
            </a:r>
            <a:r>
              <a:rPr lang="en-US" altLang="zh-CN" sz="2800" b="1" dirty="0"/>
              <a:t>——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拉链与代码回填</a:t>
            </a:r>
            <a:r>
              <a:rPr lang="zh-CN" altLang="en-US" sz="2800" b="1" dirty="0"/>
              <a:t>（</a:t>
            </a:r>
            <a:r>
              <a:rPr lang="en-US" altLang="zh-CN" sz="2800" i="1" dirty="0"/>
              <a:t>backpatching</a:t>
            </a:r>
            <a:r>
              <a:rPr lang="zh-CN" altLang="en-US" sz="2800" b="1" dirty="0"/>
              <a:t>）</a:t>
            </a:r>
          </a:p>
        </p:txBody>
      </p:sp>
      <p:sp>
        <p:nvSpPr>
          <p:cNvPr id="5018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6A05AB7-D17A-DC45-9948-5A8FD4A9E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59" y="2063164"/>
            <a:ext cx="8420100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990099"/>
                </a:solidFill>
              </a:rPr>
              <a:t>语义属性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    </a:t>
            </a:r>
            <a:r>
              <a:rPr lang="en-US" altLang="zh-CN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E.truelist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华文行楷" pitchFamily="2" charset="-122"/>
                <a:sym typeface="Symbol" pitchFamily="18" charset="2"/>
              </a:rPr>
              <a:t>:   </a:t>
            </a:r>
            <a:r>
              <a:rPr lang="en-US" altLang="zh-CN" b="1" dirty="0">
                <a:sym typeface="Symbol" pitchFamily="18" charset="2"/>
              </a:rPr>
              <a:t>“</a:t>
            </a:r>
            <a:r>
              <a:rPr lang="zh-CN" altLang="en-US" b="1" dirty="0">
                <a:sym typeface="Symbol" pitchFamily="18" charset="2"/>
              </a:rPr>
              <a:t>真链”，链表中的元素表示 一系列跳转语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                 句的地址，这些跳转语句的目标标号体现了布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                 尔表达式 </a:t>
            </a:r>
            <a:r>
              <a:rPr lang="en-US" altLang="zh-CN" i="1" dirty="0">
                <a:sym typeface="Symbol" pitchFamily="18" charset="2"/>
              </a:rPr>
              <a:t>E </a:t>
            </a:r>
            <a:r>
              <a:rPr lang="zh-CN" altLang="en-US" b="1" dirty="0">
                <a:sym typeface="Symbol" pitchFamily="18" charset="2"/>
              </a:rPr>
              <a:t>为“真”的标号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</a:t>
            </a:r>
            <a:r>
              <a:rPr lang="en-US" altLang="zh-CN" b="1" dirty="0">
                <a:sym typeface="Symbol" pitchFamily="18" charset="2"/>
              </a:rPr>
              <a:t> </a:t>
            </a:r>
            <a:r>
              <a:rPr lang="en-US" altLang="zh-CN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falselist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华文行楷" pitchFamily="2" charset="-122"/>
                <a:sym typeface="Symbol" pitchFamily="18" charset="2"/>
              </a:rPr>
              <a:t>:   </a:t>
            </a:r>
            <a:r>
              <a:rPr lang="en-US" altLang="zh-CN" b="1" dirty="0">
                <a:sym typeface="Symbol" pitchFamily="18" charset="2"/>
              </a:rPr>
              <a:t>“</a:t>
            </a:r>
            <a:r>
              <a:rPr lang="zh-CN" altLang="en-US" b="1" dirty="0">
                <a:sym typeface="Symbol" pitchFamily="18" charset="2"/>
              </a:rPr>
              <a:t>假链”，链表中的元素表示 一系列跳转</a:t>
            </a:r>
            <a:endParaRPr lang="en-US" altLang="zh-CN" b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en-US" altLang="zh-CN" b="1" dirty="0">
                <a:sym typeface="Symbol" pitchFamily="18" charset="2"/>
              </a:rPr>
              <a:t>                     </a:t>
            </a:r>
            <a:r>
              <a:rPr lang="zh-CN" altLang="en-US" b="1" dirty="0">
                <a:sym typeface="Symbol" pitchFamily="18" charset="2"/>
              </a:rPr>
              <a:t>语句的地址，这些跳转语句的目标标号体现了布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                 尔表达式 </a:t>
            </a:r>
            <a:r>
              <a:rPr lang="en-US" altLang="zh-CN" i="1" dirty="0">
                <a:sym typeface="Symbol" pitchFamily="18" charset="2"/>
              </a:rPr>
              <a:t>E </a:t>
            </a:r>
            <a:r>
              <a:rPr lang="zh-CN" altLang="en-US" b="1" dirty="0">
                <a:sym typeface="Symbol" pitchFamily="18" charset="2"/>
              </a:rPr>
              <a:t>为假的标号</a:t>
            </a:r>
            <a:endParaRPr lang="zh-CN" altLang="en-US" b="1" i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>
              <a:buClrTx/>
              <a:buFont typeface="Symbol" pitchFamily="18" charset="2"/>
              <a:buNone/>
            </a:pPr>
            <a:r>
              <a:rPr lang="zh-CN" altLang="en-US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    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S. </a:t>
            </a:r>
            <a:r>
              <a:rPr lang="en-US" altLang="zh-CN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nextlist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华文行楷" pitchFamily="2" charset="-122"/>
                <a:sym typeface="Symbol" pitchFamily="18" charset="2"/>
              </a:rPr>
              <a:t>:   </a:t>
            </a:r>
            <a:r>
              <a:rPr lang="en-US" altLang="zh-CN" b="1" dirty="0">
                <a:sym typeface="Symbol" pitchFamily="18" charset="2"/>
              </a:rPr>
              <a:t>“</a:t>
            </a:r>
            <a:r>
              <a:rPr lang="en-US" altLang="zh-CN" i="1" dirty="0">
                <a:sym typeface="Symbol" pitchFamily="18" charset="2"/>
              </a:rPr>
              <a:t>next </a:t>
            </a:r>
            <a:r>
              <a:rPr lang="zh-CN" altLang="en-US" b="1" dirty="0">
                <a:sym typeface="Symbol" pitchFamily="18" charset="2"/>
              </a:rPr>
              <a:t>链”，链表中的元素表示 一系列跳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               转语句的地址，这些跳转语句的目标标号是在执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                 行序列中紧跟在 </a:t>
            </a:r>
            <a:r>
              <a:rPr lang="en-US" altLang="zh-CN" b="1" i="1" dirty="0">
                <a:sym typeface="Symbol" pitchFamily="18" charset="2"/>
              </a:rPr>
              <a:t>S</a:t>
            </a:r>
            <a:r>
              <a:rPr lang="en-US" altLang="zh-CN" b="1" dirty="0">
                <a:sym typeface="Symbol" pitchFamily="18" charset="2"/>
              </a:rPr>
              <a:t> </a:t>
            </a:r>
            <a:r>
              <a:rPr lang="zh-CN" altLang="en-US" b="1" dirty="0">
                <a:sym typeface="Symbol" pitchFamily="18" charset="2"/>
              </a:rPr>
              <a:t>之后的下条</a:t>
            </a:r>
            <a:r>
              <a:rPr lang="en-US" altLang="zh-CN" sz="2000" i="1" dirty="0">
                <a:sym typeface="Symbol" pitchFamily="18" charset="2"/>
              </a:rPr>
              <a:t>TAC</a:t>
            </a:r>
            <a:r>
              <a:rPr lang="zh-CN" altLang="en-US" b="1" dirty="0">
                <a:sym typeface="Symbol" pitchFamily="18" charset="2"/>
              </a:rPr>
              <a:t>语句的标号</a:t>
            </a:r>
            <a:endParaRPr lang="en-US" altLang="zh-CN" b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   </a:t>
            </a:r>
            <a:r>
              <a:rPr lang="en-US" altLang="zh-CN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M.gotostm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华文行楷" pitchFamily="2" charset="-122"/>
                <a:sym typeface="Symbol" pitchFamily="18" charset="2"/>
              </a:rPr>
              <a:t>:   </a:t>
            </a:r>
            <a:r>
              <a:rPr lang="zh-CN" altLang="en-US" b="1" dirty="0">
                <a:sym typeface="Symbol" pitchFamily="18" charset="2"/>
              </a:rPr>
              <a:t>记录处理到</a:t>
            </a:r>
            <a:r>
              <a:rPr lang="en-US" altLang="zh-CN" b="1" dirty="0">
                <a:sym typeface="Symbol" pitchFamily="18" charset="2"/>
              </a:rPr>
              <a:t>M</a:t>
            </a:r>
            <a:r>
              <a:rPr lang="zh-CN" altLang="en-US" b="1" dirty="0">
                <a:sym typeface="Symbol" pitchFamily="18" charset="2"/>
              </a:rPr>
              <a:t>时下一条待生成语句的标号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51233DCE-9229-4044-9D10-04D2A8558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03748"/>
            <a:ext cx="568863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布尔表达式的语法制导翻译</a:t>
            </a:r>
          </a:p>
        </p:txBody>
      </p:sp>
    </p:spTree>
    <p:extLst>
      <p:ext uri="{BB962C8B-B14F-4D97-AF65-F5344CB8AC3E}">
        <p14:creationId xmlns:p14="http://schemas.microsoft.com/office/powerpoint/2010/main" val="325408009"/>
      </p:ext>
    </p:extLst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10"/>
          <p:cNvSpPr txBox="1">
            <a:spLocks noChangeArrowheads="1"/>
          </p:cNvSpPr>
          <p:nvPr/>
        </p:nvSpPr>
        <p:spPr bwMode="auto">
          <a:xfrm>
            <a:off x="533400" y="1204913"/>
            <a:ext cx="746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拉链与代码回填</a:t>
            </a:r>
          </a:p>
        </p:txBody>
      </p:sp>
      <p:sp>
        <p:nvSpPr>
          <p:cNvPr id="52228" name="Rectangle 11"/>
          <p:cNvSpPr>
            <a:spLocks noChangeArrowheads="1"/>
          </p:cNvSpPr>
          <p:nvPr/>
        </p:nvSpPr>
        <p:spPr bwMode="auto">
          <a:xfrm>
            <a:off x="762000" y="1985963"/>
            <a:ext cx="8229600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990099"/>
                </a:solidFill>
              </a:rPr>
              <a:t>语义函数</a:t>
            </a:r>
            <a:r>
              <a:rPr lang="en-US" altLang="zh-CN" sz="2800" b="1" dirty="0">
                <a:solidFill>
                  <a:srgbClr val="990099"/>
                </a:solidFill>
              </a:rPr>
              <a:t>/</a:t>
            </a:r>
            <a:r>
              <a:rPr lang="zh-CN" altLang="en-US" sz="2800" b="1" dirty="0">
                <a:solidFill>
                  <a:srgbClr val="990099"/>
                </a:solidFill>
              </a:rPr>
              <a:t>过程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    </a:t>
            </a:r>
            <a:r>
              <a:rPr lang="en-US" altLang="zh-CN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makelist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i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华文行楷" pitchFamily="2" charset="-122"/>
                <a:sym typeface="Symbol" pitchFamily="18" charset="2"/>
              </a:rPr>
              <a:t>: </a:t>
            </a:r>
            <a:r>
              <a:rPr lang="zh-CN" altLang="en-US" b="1" dirty="0">
                <a:sym typeface="Symbol" pitchFamily="18" charset="2"/>
              </a:rPr>
              <a:t>创建只有一个结点 </a:t>
            </a:r>
            <a:r>
              <a:rPr lang="en-US" altLang="zh-CN" b="1" i="1" dirty="0" err="1">
                <a:sym typeface="Symbol" pitchFamily="18" charset="2"/>
              </a:rPr>
              <a:t>i</a:t>
            </a:r>
            <a:r>
              <a:rPr lang="en-US" altLang="zh-CN" b="1" dirty="0">
                <a:sym typeface="Symbol" pitchFamily="18" charset="2"/>
              </a:rPr>
              <a:t> </a:t>
            </a:r>
            <a:r>
              <a:rPr lang="zh-CN" altLang="en-US" b="1" dirty="0">
                <a:sym typeface="Symbol" pitchFamily="18" charset="2"/>
              </a:rPr>
              <a:t>的表，对应下一条跳转语句的地址</a:t>
            </a:r>
            <a:endParaRPr lang="zh-CN" altLang="en-US" sz="1000" b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merge(p</a:t>
            </a:r>
            <a:r>
              <a:rPr lang="en-US" altLang="zh-CN" b="1" baseline="-25000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1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,p</a:t>
            </a:r>
            <a:r>
              <a:rPr lang="en-US" altLang="zh-CN" b="1" baseline="-25000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2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华文行楷" pitchFamily="2" charset="-122"/>
                <a:sym typeface="Symbol" pitchFamily="18" charset="2"/>
              </a:rPr>
              <a:t>: </a:t>
            </a:r>
            <a:r>
              <a:rPr lang="zh-CN" altLang="en-US" b="1" dirty="0">
                <a:sym typeface="Symbol" pitchFamily="18" charset="2"/>
              </a:rPr>
              <a:t>连接两个链表 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p</a:t>
            </a:r>
            <a:r>
              <a:rPr lang="en-US" altLang="zh-CN" b="1" baseline="-25000" dirty="0">
                <a:ea typeface="华文行楷" pitchFamily="2" charset="-122"/>
                <a:sym typeface="Symbol" pitchFamily="18" charset="2"/>
              </a:rPr>
              <a:t>1 </a:t>
            </a:r>
            <a:r>
              <a:rPr lang="zh-CN" altLang="en-US" b="1" dirty="0">
                <a:sym typeface="Symbol" pitchFamily="18" charset="2"/>
              </a:rPr>
              <a:t>和 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p</a:t>
            </a:r>
            <a:r>
              <a:rPr lang="en-US" altLang="zh-CN" b="1" baseline="-25000" dirty="0">
                <a:ea typeface="华文行楷" pitchFamily="2" charset="-122"/>
                <a:sym typeface="Symbol" pitchFamily="18" charset="2"/>
              </a:rPr>
              <a:t>2</a:t>
            </a:r>
            <a:r>
              <a:rPr lang="en-US" altLang="zh-CN" b="1" dirty="0">
                <a:sym typeface="Symbol" pitchFamily="18" charset="2"/>
              </a:rPr>
              <a:t> </a:t>
            </a:r>
            <a:r>
              <a:rPr lang="zh-CN" altLang="en-US" b="1" dirty="0">
                <a:sym typeface="Symbol" pitchFamily="18" charset="2"/>
              </a:rPr>
              <a:t>，返回结果链表</a:t>
            </a:r>
            <a:endParaRPr lang="zh-CN" altLang="en-US" b="1" i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>
              <a:buClrTx/>
              <a:buFont typeface="Symbol" pitchFamily="18" charset="2"/>
              <a:buNone/>
            </a:pPr>
            <a:r>
              <a:rPr lang="zh-CN" altLang="en-US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    </a:t>
            </a:r>
            <a:r>
              <a:rPr lang="en-US" altLang="zh-CN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backpatch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p,i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华文行楷" pitchFamily="2" charset="-122"/>
                <a:sym typeface="Symbol" pitchFamily="18" charset="2"/>
              </a:rPr>
              <a:t>: </a:t>
            </a:r>
            <a:r>
              <a:rPr lang="zh-CN" altLang="en-US" b="1" dirty="0">
                <a:sym typeface="Symbol" pitchFamily="18" charset="2"/>
              </a:rPr>
              <a:t>将链表 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p </a:t>
            </a:r>
            <a:r>
              <a:rPr lang="zh-CN" altLang="en-US" b="1" dirty="0">
                <a:sym typeface="Symbol" pitchFamily="18" charset="2"/>
              </a:rPr>
              <a:t>中每个元素所指向的跳转语句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                 的标号置为 </a:t>
            </a:r>
            <a:r>
              <a:rPr lang="en-US" altLang="zh-CN" b="1" i="1" dirty="0" err="1">
                <a:sym typeface="Symbol" pitchFamily="18" charset="2"/>
              </a:rPr>
              <a:t>i</a:t>
            </a:r>
            <a:endParaRPr lang="en-US" altLang="zh-CN" b="1" i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endParaRPr lang="en-US" altLang="zh-CN" sz="1000" b="1" i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    </a:t>
            </a:r>
            <a:r>
              <a:rPr lang="en-US" altLang="zh-CN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nextstm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华文行楷" pitchFamily="2" charset="-122"/>
                <a:sym typeface="Symbol" pitchFamily="18" charset="2"/>
              </a:rPr>
              <a:t>: </a:t>
            </a:r>
            <a:r>
              <a:rPr lang="zh-CN" altLang="en-US" b="1" dirty="0">
                <a:sym typeface="Symbol" pitchFamily="18" charset="2"/>
              </a:rPr>
              <a:t>下一条</a:t>
            </a:r>
            <a:r>
              <a:rPr lang="en-US" altLang="zh-CN" sz="2000" i="1" dirty="0">
                <a:sym typeface="Symbol" pitchFamily="18" charset="2"/>
              </a:rPr>
              <a:t>TAC </a:t>
            </a:r>
            <a:r>
              <a:rPr lang="zh-CN" altLang="en-US" b="1" dirty="0">
                <a:sym typeface="Symbol" pitchFamily="18" charset="2"/>
              </a:rPr>
              <a:t>语句的地址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i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    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emit (…)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华文行楷" pitchFamily="2" charset="-122"/>
                <a:sym typeface="Symbol" pitchFamily="18" charset="2"/>
              </a:rPr>
              <a:t>: </a:t>
            </a:r>
            <a:r>
              <a:rPr lang="zh-CN" altLang="en-US" b="1" dirty="0">
                <a:sym typeface="Symbol" pitchFamily="18" charset="2"/>
              </a:rPr>
              <a:t>输出一条</a:t>
            </a:r>
            <a:r>
              <a:rPr lang="en-US" altLang="zh-CN" sz="2000" i="1" dirty="0">
                <a:sym typeface="Symbol" pitchFamily="18" charset="2"/>
              </a:rPr>
              <a:t>TAC </a:t>
            </a:r>
            <a:r>
              <a:rPr lang="zh-CN" altLang="en-US" b="1" dirty="0">
                <a:sym typeface="Symbol" pitchFamily="18" charset="2"/>
              </a:rPr>
              <a:t>语句，并使 </a:t>
            </a:r>
            <a:r>
              <a:rPr lang="en-US" altLang="zh-CN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nextstm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zh-CN" altLang="en-US" b="1" dirty="0">
                <a:sym typeface="Symbol" pitchFamily="18" charset="2"/>
              </a:rPr>
              <a:t>加</a:t>
            </a:r>
            <a:r>
              <a:rPr lang="en-US" altLang="zh-CN" dirty="0">
                <a:sym typeface="Symbol" pitchFamily="18" charset="2"/>
              </a:rPr>
              <a:t>1</a:t>
            </a:r>
            <a:r>
              <a:rPr lang="en-US" altLang="zh-CN" b="1" dirty="0">
                <a:sym typeface="Symbol" pitchFamily="18" charset="2"/>
              </a:rPr>
              <a:t>                      </a:t>
            </a:r>
          </a:p>
        </p:txBody>
      </p:sp>
      <p:sp>
        <p:nvSpPr>
          <p:cNvPr id="52229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0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1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2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D0BA961D-3E55-604A-80E0-F16BEAE72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03748"/>
            <a:ext cx="568863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布尔表达式的语法制导翻译</a:t>
            </a:r>
          </a:p>
        </p:txBody>
      </p:sp>
    </p:spTree>
    <p:extLst>
      <p:ext uri="{BB962C8B-B14F-4D97-AF65-F5344CB8AC3E}">
        <p14:creationId xmlns:p14="http://schemas.microsoft.com/office/powerpoint/2010/main" val="2118481352"/>
      </p:ext>
    </p:extLst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04800" y="1096963"/>
            <a:ext cx="746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拉链与代码回填</a:t>
            </a:r>
          </a:p>
        </p:txBody>
      </p:sp>
      <p:sp>
        <p:nvSpPr>
          <p:cNvPr id="5427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1534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8486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5438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609600" y="1752600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处理</a:t>
            </a:r>
            <a:r>
              <a:rPr lang="zh-CN" altLang="en-US" sz="2800" b="1" dirty="0">
                <a:solidFill>
                  <a:srgbClr val="990099"/>
                </a:solidFill>
              </a:rPr>
              <a:t>布尔表达式的翻译模式</a:t>
            </a:r>
            <a:endParaRPr lang="zh-CN" altLang="en-US" sz="2800" b="1" dirty="0"/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574180" y="2331532"/>
            <a:ext cx="1981200" cy="3036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Tx/>
              <a:buFontTx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dirty="0" err="1">
                <a:sym typeface="Symbol" pitchFamily="18" charset="2"/>
              </a:rPr>
              <a:t>rop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</a:p>
          <a:p>
            <a:pPr eaLnBrk="0" hangingPunct="0">
              <a:buClrTx/>
              <a:buFontTx/>
              <a:buNone/>
            </a:pPr>
            <a:endParaRPr lang="en-US" altLang="zh-CN" sz="3200" u="sng" baseline="-25000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sz="2000" i="1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sz="2000" i="1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true</a:t>
            </a:r>
          </a:p>
          <a:p>
            <a:pPr eaLnBrk="0" hangingPunct="0">
              <a:buClrTx/>
              <a:buFontTx/>
              <a:buNone/>
            </a:pP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sz="1000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false</a:t>
            </a:r>
          </a:p>
          <a:p>
            <a:pPr eaLnBrk="0" hangingPunct="0">
              <a:buClrTx/>
              <a:buFontTx/>
              <a:buNone/>
            </a:pP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sz="1000" i="1" dirty="0">
              <a:sym typeface="Symbol" pitchFamily="18" charset="2"/>
            </a:endParaRP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2617788" y="2339658"/>
            <a:ext cx="54102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.truelist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:=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makelist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(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);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.falselist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:=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makelist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(</a:t>
            </a:r>
            <a:r>
              <a:rPr lang="en-US" altLang="zh-CN" sz="2000" i="1" dirty="0">
                <a:sym typeface="Symbol" pitchFamily="18" charset="2"/>
              </a:rPr>
              <a:t> nextstm+1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);</a:t>
            </a:r>
          </a:p>
          <a:p>
            <a:pPr>
              <a:buClrTx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emit (</a:t>
            </a:r>
            <a:r>
              <a:rPr lang="en-US" altLang="zh-CN" sz="2000" dirty="0" err="1">
                <a:ea typeface="华文行楷" pitchFamily="2" charset="-122"/>
                <a:sym typeface="Symbol" pitchFamily="18" charset="2"/>
              </a:rPr>
              <a:t>rop.op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，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.place </a:t>
            </a: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，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.place  </a:t>
            </a: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，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_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emit (j,  ,  , 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_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1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.truelist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:=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makelist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(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);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None/>
            </a:pP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emit (j,  ,  , 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_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1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.falselist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:=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makelist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(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);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None/>
            </a:pP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 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emit (j,  ,  , 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_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1000" dirty="0"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724128" y="1312252"/>
            <a:ext cx="1382776" cy="830997"/>
          </a:xfrm>
          <a:prstGeom prst="rect">
            <a:avLst/>
          </a:prstGeom>
          <a:solidFill>
            <a:schemeClr val="accent1">
              <a:alpha val="27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1600" i="1" dirty="0" err="1">
                <a:sym typeface="Symbol" pitchFamily="18" charset="2"/>
              </a:rPr>
              <a:t>.truelist</a:t>
            </a:r>
            <a:r>
              <a:rPr lang="en-US" altLang="zh-CN" sz="1600" dirty="0"/>
              <a:t> =&gt;</a:t>
            </a:r>
          </a:p>
          <a:p>
            <a:pPr>
              <a:buClrTx/>
              <a:buFont typeface="Symbol" pitchFamily="18" charset="2"/>
              <a:buNone/>
            </a:pP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1600" i="1" dirty="0" err="1">
                <a:sym typeface="Symbol" pitchFamily="18" charset="2"/>
              </a:rPr>
              <a:t>.falselist</a:t>
            </a:r>
            <a:r>
              <a:rPr lang="en-US" altLang="zh-CN" sz="1600" i="1" dirty="0">
                <a:sym typeface="Symbol" pitchFamily="18" charset="2"/>
              </a:rPr>
              <a:t>=&gt;</a:t>
            </a:r>
          </a:p>
          <a:p>
            <a:pPr>
              <a:buClrTx/>
              <a:buNone/>
            </a:pPr>
            <a:r>
              <a:rPr lang="en-US" altLang="zh-CN" sz="1600" dirty="0"/>
              <a:t> </a:t>
            </a:r>
            <a:r>
              <a:rPr lang="en-US" altLang="zh-CN" sz="1600" i="1" dirty="0" err="1">
                <a:sym typeface="Symbol" pitchFamily="18" charset="2"/>
              </a:rPr>
              <a:t>nextstm</a:t>
            </a:r>
            <a:r>
              <a:rPr lang="en-US" altLang="zh-CN" sz="1600" i="1" dirty="0">
                <a:sym typeface="Symbol" pitchFamily="18" charset="2"/>
              </a:rPr>
              <a:t>=&gt;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04800" y="5033358"/>
            <a:ext cx="870020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000" b="1" dirty="0"/>
              <a:t>注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这里可以规定产生式的优先级依次递增来解决冲突问题（下同）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54525" y="5416844"/>
            <a:ext cx="8420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en-US" altLang="zh-CN" sz="1600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E.truelist</a:t>
            </a:r>
            <a:r>
              <a:rPr lang="en-US" altLang="zh-CN" sz="1600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600" b="1" dirty="0">
                <a:ea typeface="华文行楷" pitchFamily="2" charset="-122"/>
                <a:sym typeface="Symbol" pitchFamily="18" charset="2"/>
              </a:rPr>
              <a:t>:   </a:t>
            </a:r>
            <a:r>
              <a:rPr lang="en-US" altLang="zh-CN" sz="1600" b="1" dirty="0">
                <a:sym typeface="Symbol" pitchFamily="18" charset="2"/>
              </a:rPr>
              <a:t>“</a:t>
            </a:r>
            <a:r>
              <a:rPr lang="zh-CN" altLang="en-US" sz="1600" b="1" dirty="0">
                <a:sym typeface="Symbol" pitchFamily="18" charset="2"/>
              </a:rPr>
              <a:t>真链”，链表中的元素表示 一系列跳转语句的地址，这些跳转语句的目标标号是体现布尔表达式 </a:t>
            </a:r>
            <a:r>
              <a:rPr lang="en-US" altLang="zh-CN" sz="1600" i="1" dirty="0">
                <a:sym typeface="Symbol" pitchFamily="18" charset="2"/>
              </a:rPr>
              <a:t>E </a:t>
            </a:r>
            <a:r>
              <a:rPr lang="zh-CN" altLang="en-US" sz="1600" b="1" dirty="0">
                <a:sym typeface="Symbol" pitchFamily="18" charset="2"/>
              </a:rPr>
              <a:t>为“真”的标号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54525" y="5940569"/>
            <a:ext cx="8420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en-US" altLang="zh-CN" sz="1600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</a:t>
            </a:r>
            <a:r>
              <a:rPr lang="en-US" altLang="zh-CN" sz="1600" b="1" dirty="0">
                <a:sym typeface="Symbol" pitchFamily="18" charset="2"/>
              </a:rPr>
              <a:t> </a:t>
            </a:r>
            <a:r>
              <a:rPr lang="en-US" altLang="zh-CN" sz="1600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falselist</a:t>
            </a:r>
            <a:r>
              <a:rPr lang="en-US" altLang="zh-CN" sz="1600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600" b="1" dirty="0">
                <a:ea typeface="华文行楷" pitchFamily="2" charset="-122"/>
                <a:sym typeface="Symbol" pitchFamily="18" charset="2"/>
              </a:rPr>
              <a:t>:   </a:t>
            </a:r>
            <a:r>
              <a:rPr lang="en-US" altLang="zh-CN" sz="1600" b="1" dirty="0">
                <a:sym typeface="Symbol" pitchFamily="18" charset="2"/>
              </a:rPr>
              <a:t>“</a:t>
            </a:r>
            <a:r>
              <a:rPr lang="zh-CN" altLang="en-US" sz="1600" b="1" dirty="0">
                <a:sym typeface="Symbol" pitchFamily="18" charset="2"/>
              </a:rPr>
              <a:t>假链”，链表中的元素，表示 一系列跳转语句的地址，这些跳转语句的目标标号是体现布尔表达式 </a:t>
            </a:r>
            <a:r>
              <a:rPr lang="en-US" altLang="zh-CN" sz="1600" i="1" dirty="0">
                <a:sym typeface="Symbol" pitchFamily="18" charset="2"/>
              </a:rPr>
              <a:t>E </a:t>
            </a:r>
            <a:r>
              <a:rPr lang="zh-CN" altLang="en-US" sz="1600" b="1" dirty="0">
                <a:sym typeface="Symbol" pitchFamily="18" charset="2"/>
              </a:rPr>
              <a:t>为假的标号</a:t>
            </a:r>
            <a:endParaRPr lang="zh-CN" altLang="en-US" sz="1600" b="1" i="1" dirty="0">
              <a:sym typeface="Symbol" pitchFamily="18" charset="2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358125" y="5078289"/>
            <a:ext cx="8229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en-US" altLang="zh-CN" sz="1800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makelist</a:t>
            </a:r>
            <a:r>
              <a:rPr lang="en-US" altLang="zh-CN" sz="1800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1800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i</a:t>
            </a:r>
            <a:r>
              <a:rPr lang="en-US" altLang="zh-CN" sz="1800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sz="1800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b="1" dirty="0">
                <a:ea typeface="华文行楷" pitchFamily="2" charset="-122"/>
                <a:sym typeface="Symbol" pitchFamily="18" charset="2"/>
              </a:rPr>
              <a:t>: </a:t>
            </a:r>
            <a:r>
              <a:rPr lang="zh-CN" altLang="en-US" sz="1800" b="1" dirty="0">
                <a:sym typeface="Symbol" pitchFamily="18" charset="2"/>
              </a:rPr>
              <a:t>创建只有一个结点 </a:t>
            </a:r>
            <a:r>
              <a:rPr lang="en-US" altLang="zh-CN" sz="1800" b="1" i="1" dirty="0" err="1">
                <a:sym typeface="Symbol" pitchFamily="18" charset="2"/>
              </a:rPr>
              <a:t>i</a:t>
            </a:r>
            <a:r>
              <a:rPr lang="en-US" altLang="zh-CN" sz="1800" b="1" dirty="0">
                <a:sym typeface="Symbol" pitchFamily="18" charset="2"/>
              </a:rPr>
              <a:t> </a:t>
            </a:r>
            <a:r>
              <a:rPr lang="zh-CN" altLang="en-US" sz="1800" b="1" dirty="0">
                <a:sym typeface="Symbol" pitchFamily="18" charset="2"/>
              </a:rPr>
              <a:t>的表，对应下一条跳转语句的地址</a:t>
            </a:r>
          </a:p>
          <a:p>
            <a:pPr>
              <a:buClrTx/>
              <a:buFont typeface="Symbol" pitchFamily="18" charset="2"/>
              <a:buNone/>
            </a:pPr>
            <a:r>
              <a:rPr lang="en-US" altLang="zh-CN" sz="1800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nextstm</a:t>
            </a:r>
            <a:r>
              <a:rPr lang="en-US" altLang="zh-CN" sz="1800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b="1" dirty="0">
                <a:ea typeface="华文行楷" pitchFamily="2" charset="-122"/>
                <a:sym typeface="Symbol" pitchFamily="18" charset="2"/>
              </a:rPr>
              <a:t>: </a:t>
            </a:r>
            <a:r>
              <a:rPr lang="zh-CN" altLang="en-US" sz="1800" b="1" dirty="0">
                <a:sym typeface="Symbol" pitchFamily="18" charset="2"/>
              </a:rPr>
              <a:t>下一条</a:t>
            </a:r>
            <a:r>
              <a:rPr lang="en-US" altLang="zh-CN" sz="1800" i="1" dirty="0">
                <a:sym typeface="Symbol" pitchFamily="18" charset="2"/>
              </a:rPr>
              <a:t>TAC </a:t>
            </a:r>
            <a:r>
              <a:rPr lang="zh-CN" altLang="en-US" sz="1800" b="1" dirty="0">
                <a:sym typeface="Symbol" pitchFamily="18" charset="2"/>
              </a:rPr>
              <a:t>语句的地址</a:t>
            </a:r>
            <a:endParaRPr lang="zh-CN" altLang="en-US" sz="1800" b="1" i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en-US" altLang="zh-CN" sz="1800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emit (…)</a:t>
            </a:r>
            <a:r>
              <a:rPr lang="en-US" altLang="zh-CN" sz="1800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b="1" dirty="0">
                <a:ea typeface="华文行楷" pitchFamily="2" charset="-122"/>
                <a:sym typeface="Symbol" pitchFamily="18" charset="2"/>
              </a:rPr>
              <a:t>: </a:t>
            </a:r>
            <a:r>
              <a:rPr lang="zh-CN" altLang="en-US" sz="1800" b="1" dirty="0">
                <a:sym typeface="Symbol" pitchFamily="18" charset="2"/>
              </a:rPr>
              <a:t>输出一条</a:t>
            </a:r>
            <a:r>
              <a:rPr lang="en-US" altLang="zh-CN" sz="1800" i="1" dirty="0">
                <a:sym typeface="Symbol" pitchFamily="18" charset="2"/>
              </a:rPr>
              <a:t>TAC </a:t>
            </a:r>
            <a:r>
              <a:rPr lang="zh-CN" altLang="en-US" sz="1800" b="1" dirty="0">
                <a:sym typeface="Symbol" pitchFamily="18" charset="2"/>
              </a:rPr>
              <a:t>语句，并使 </a:t>
            </a:r>
            <a:r>
              <a:rPr lang="en-US" altLang="zh-CN" sz="1800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nextstm</a:t>
            </a:r>
            <a:r>
              <a:rPr lang="en-US" altLang="zh-CN" sz="1800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zh-CN" altLang="en-US" sz="1800" b="1" dirty="0">
                <a:sym typeface="Symbol" pitchFamily="18" charset="2"/>
              </a:rPr>
              <a:t>加</a:t>
            </a:r>
            <a:r>
              <a:rPr lang="en-US" altLang="zh-CN" sz="1800" dirty="0">
                <a:sym typeface="Symbol" pitchFamily="18" charset="2"/>
              </a:rPr>
              <a:t>1</a:t>
            </a:r>
            <a:r>
              <a:rPr lang="en-US" altLang="zh-CN" sz="1800" b="1" dirty="0">
                <a:sym typeface="Symbol" pitchFamily="18" charset="2"/>
              </a:rPr>
              <a:t>                      </a:t>
            </a:r>
          </a:p>
        </p:txBody>
      </p:sp>
      <p:sp>
        <p:nvSpPr>
          <p:cNvPr id="17" name="Text Box 11">
            <a:extLst>
              <a:ext uri="{FF2B5EF4-FFF2-40B4-BE49-F238E27FC236}">
                <a16:creationId xmlns:a16="http://schemas.microsoft.com/office/drawing/2014/main" id="{DD5F03C1-02A6-2C47-8C29-36C9FDDFC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03748"/>
            <a:ext cx="568863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布尔表达式的语法制导翻译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C0E11B1D-1B08-8343-B1D6-B484441D2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578" y="1124744"/>
            <a:ext cx="1891422" cy="954107"/>
          </a:xfrm>
          <a:prstGeom prst="rect">
            <a:avLst/>
          </a:prstGeom>
          <a:solidFill>
            <a:schemeClr val="accent1">
              <a:alpha val="27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en-US" altLang="zh-CN" sz="1400" i="1" dirty="0"/>
              <a:t>E </a:t>
            </a:r>
            <a:r>
              <a:rPr lang="en-US" altLang="zh-CN" sz="1400" dirty="0"/>
              <a:t>= </a:t>
            </a:r>
            <a:r>
              <a:rPr lang="en-US" altLang="zh-CN" sz="1400" i="1" dirty="0">
                <a:solidFill>
                  <a:srgbClr val="800080"/>
                </a:solidFill>
              </a:rPr>
              <a:t>a&lt;b</a:t>
            </a:r>
            <a:endParaRPr lang="en-US" altLang="zh-CN" sz="1400" b="1" dirty="0"/>
          </a:p>
          <a:p>
            <a:pPr>
              <a:buClrTx/>
              <a:buFont typeface="Symbol" pitchFamily="18" charset="2"/>
              <a:buNone/>
            </a:pPr>
            <a:r>
              <a:rPr lang="en-US" altLang="zh-CN" sz="1400" b="1" dirty="0"/>
              <a:t>  </a:t>
            </a:r>
            <a:r>
              <a:rPr lang="zh-CN" altLang="en-US" sz="1400" b="1" dirty="0"/>
              <a:t>    </a:t>
            </a:r>
            <a:r>
              <a:rPr lang="en-US" altLang="zh-CN" sz="1400" b="1" dirty="0"/>
              <a:t> (1)</a:t>
            </a:r>
            <a:r>
              <a:rPr lang="zh-CN" altLang="en-US" sz="1400" b="1" dirty="0"/>
              <a:t> </a:t>
            </a:r>
            <a:r>
              <a:rPr lang="en-US" altLang="zh-CN" sz="1400" dirty="0"/>
              <a:t>(</a:t>
            </a:r>
            <a:r>
              <a:rPr lang="en-US" altLang="zh-CN" sz="1400" i="1" dirty="0"/>
              <a:t>&lt;      ,a , b, -)</a:t>
            </a:r>
            <a:r>
              <a:rPr lang="en-US" altLang="zh-CN" sz="1400" dirty="0"/>
              <a:t> </a:t>
            </a:r>
          </a:p>
          <a:p>
            <a:pPr>
              <a:buClrTx/>
              <a:buFont typeface="Symbol" pitchFamily="18" charset="2"/>
              <a:buNone/>
            </a:pPr>
            <a:r>
              <a:rPr lang="en-US" altLang="zh-CN" sz="1400" dirty="0"/>
              <a:t>       </a:t>
            </a:r>
            <a:r>
              <a:rPr lang="en-US" altLang="zh-CN" sz="1400" b="1" dirty="0"/>
              <a:t>(2) (</a:t>
            </a:r>
            <a:r>
              <a:rPr lang="en-US" altLang="zh-CN" sz="1400" dirty="0" err="1"/>
              <a:t>goto</a:t>
            </a:r>
            <a:r>
              <a:rPr lang="en-US" altLang="zh-CN" sz="1400" dirty="0"/>
              <a:t> ,   ,   , </a:t>
            </a:r>
            <a:r>
              <a:rPr lang="en-US" altLang="zh-CN" sz="1400" i="1" dirty="0">
                <a:ea typeface="华文行楷" pitchFamily="2" charset="-122"/>
                <a:sym typeface="Symbol" pitchFamily="18" charset="2"/>
              </a:rPr>
              <a:t>-</a:t>
            </a:r>
            <a:r>
              <a:rPr lang="en-US" altLang="zh-CN" sz="1400" i="1" dirty="0">
                <a:sym typeface="Symbol" pitchFamily="18" charset="2"/>
              </a:rPr>
              <a:t>)</a:t>
            </a:r>
          </a:p>
          <a:p>
            <a:pPr>
              <a:buClrTx/>
              <a:buFont typeface="Symbol" pitchFamily="18" charset="2"/>
              <a:buNone/>
            </a:pPr>
            <a:r>
              <a:rPr lang="en-US" altLang="zh-CN" sz="1400" dirty="0"/>
              <a:t>       </a:t>
            </a:r>
            <a:r>
              <a:rPr lang="en-US" altLang="zh-CN" sz="1400" b="1" dirty="0"/>
              <a:t>(3) 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68862558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2" grpId="1"/>
      <p:bldP spid="14" grpId="0"/>
      <p:bldP spid="14" grpId="1"/>
      <p:bldP spid="15" grpId="0"/>
      <p:bldP spid="15" grpId="1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746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拉链与代码回填</a:t>
            </a:r>
          </a:p>
        </p:txBody>
      </p:sp>
      <p:sp>
        <p:nvSpPr>
          <p:cNvPr id="53252" name="Rectangle 9"/>
          <p:cNvSpPr>
            <a:spLocks noChangeArrowheads="1"/>
          </p:cNvSpPr>
          <p:nvPr/>
        </p:nvSpPr>
        <p:spPr bwMode="auto">
          <a:xfrm>
            <a:off x="496419" y="1903106"/>
            <a:ext cx="807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处理</a:t>
            </a:r>
            <a:r>
              <a:rPr lang="zh-CN" altLang="en-US" sz="2800" b="1" dirty="0">
                <a:solidFill>
                  <a:srgbClr val="990099"/>
                </a:solidFill>
              </a:rPr>
              <a:t>布尔表达式的翻译模式</a:t>
            </a:r>
            <a:r>
              <a:rPr lang="zh-CN" altLang="en-US" sz="2000" b="1" dirty="0"/>
              <a:t>（续）</a:t>
            </a:r>
            <a:endParaRPr lang="zh-CN" altLang="en-US" sz="2000" b="1" dirty="0">
              <a:solidFill>
                <a:srgbClr val="990099"/>
              </a:solidFill>
            </a:endParaRPr>
          </a:p>
        </p:txBody>
      </p:sp>
      <p:sp>
        <p:nvSpPr>
          <p:cNvPr id="53253" name="Text Box 10"/>
          <p:cNvSpPr txBox="1">
            <a:spLocks noChangeArrowheads="1"/>
          </p:cNvSpPr>
          <p:nvPr/>
        </p:nvSpPr>
        <p:spPr bwMode="auto">
          <a:xfrm>
            <a:off x="408867" y="2403368"/>
            <a:ext cx="21336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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en-US" altLang="zh-CN" sz="2000" i="1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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baseline="-25000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en-US" altLang="zh-CN" i="1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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2000" baseline="-25000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en-US" altLang="zh-CN" sz="2000" baseline="-25000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en-US" altLang="zh-CN" sz="2000" baseline="-25000" dirty="0">
              <a:sym typeface="Symbol" pitchFamily="18" charset="2"/>
            </a:endParaRPr>
          </a:p>
          <a:p>
            <a:pPr>
              <a:buClrTx/>
              <a:buNone/>
            </a:pP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( 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)</a:t>
            </a:r>
          </a:p>
          <a:p>
            <a:pPr>
              <a:buClrTx/>
              <a:buNone/>
            </a:pP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ClrTx/>
              <a:buNone/>
            </a:pPr>
            <a:endParaRPr lang="en-US" altLang="zh-CN" sz="2000" i="1" dirty="0">
              <a:sym typeface="Symbol" pitchFamily="18" charset="2"/>
            </a:endParaRPr>
          </a:p>
          <a:p>
            <a:pPr>
              <a:buClrTx/>
              <a:buNone/>
            </a:pPr>
            <a:r>
              <a:rPr lang="en-US" altLang="zh-CN" sz="2000" i="1" dirty="0">
                <a:sym typeface="Symbol" pitchFamily="18" charset="2"/>
              </a:rPr>
              <a:t>M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</a:t>
            </a:r>
            <a:endParaRPr lang="en-US" altLang="zh-CN" sz="2000" baseline="-25000" dirty="0">
              <a:sym typeface="Symbol" pitchFamily="18" charset="2"/>
            </a:endParaRPr>
          </a:p>
        </p:txBody>
      </p:sp>
      <p:sp>
        <p:nvSpPr>
          <p:cNvPr id="53254" name="Text Box 11"/>
          <p:cNvSpPr txBox="1">
            <a:spLocks noChangeArrowheads="1"/>
          </p:cNvSpPr>
          <p:nvPr/>
        </p:nvSpPr>
        <p:spPr bwMode="auto">
          <a:xfrm>
            <a:off x="2544985" y="2348880"/>
            <a:ext cx="54864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 i="1" dirty="0" err="1">
                <a:ea typeface="华文行楷" pitchFamily="2" charset="-122"/>
                <a:cs typeface="Times New Roman" pitchFamily="18" charset="0"/>
                <a:sym typeface="Symbol" pitchFamily="18" charset="2"/>
              </a:rPr>
              <a:t>backpatch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(E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.falselist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,M.gotostm)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.truelist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merge(E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.truelist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 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.truelist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 eaLnBrk="0" hangingPunct="0">
              <a:buClrTx/>
              <a:buFontTx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.falselist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.falselist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 eaLnBrk="0" hangingPunct="0">
              <a:buClrTx/>
              <a:buFontTx/>
              <a:buNone/>
            </a:pPr>
            <a:endParaRPr lang="en-US" altLang="zh-CN" sz="1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backpatch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.truelist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,M.gotostm)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.falselist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merge(E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.falselist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 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.falselist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 eaLnBrk="0" hangingPunct="0">
              <a:buClrTx/>
              <a:buFontTx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.truelist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.truelist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 eaLnBrk="0" hangingPunct="0">
              <a:buClrTx/>
              <a:buFontTx/>
              <a:buNone/>
            </a:pPr>
            <a:endParaRPr lang="en-US" altLang="zh-CN" sz="1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.truelist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.falselist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.falselist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.truelist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None/>
            </a:pPr>
            <a:r>
              <a:rPr lang="en-US" altLang="zh-CN" sz="2000" dirty="0"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 i="1" dirty="0" err="1">
                <a:ea typeface="华文行楷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.truelist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.truelist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; </a:t>
            </a:r>
          </a:p>
          <a:p>
            <a:pPr>
              <a:buClrTx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.falselist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.falselist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None/>
            </a:pP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i="1" dirty="0" err="1">
                <a:sym typeface="Symbol" pitchFamily="18" charset="2"/>
              </a:rPr>
              <a:t>.gotostm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:= 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2000" b="1" dirty="0"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53256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7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8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9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6FF218D-B08F-5B41-94E7-46FE3738B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328" y="4855560"/>
            <a:ext cx="3498652" cy="1600438"/>
          </a:xfrm>
          <a:prstGeom prst="rect">
            <a:avLst/>
          </a:prstGeom>
          <a:solidFill>
            <a:schemeClr val="accent1">
              <a:alpha val="27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en-US" altLang="zh-CN" sz="1400" i="1" dirty="0"/>
              <a:t>E </a:t>
            </a:r>
            <a:r>
              <a:rPr lang="en-US" altLang="zh-CN" sz="1400" dirty="0"/>
              <a:t>= </a:t>
            </a:r>
            <a:r>
              <a:rPr lang="en-US" altLang="zh-CN" sz="1400" i="1" dirty="0">
                <a:solidFill>
                  <a:srgbClr val="800080"/>
                </a:solidFill>
              </a:rPr>
              <a:t>a&lt;b</a:t>
            </a:r>
            <a:r>
              <a:rPr lang="en-US" altLang="zh-CN" sz="1400" b="1" dirty="0">
                <a:solidFill>
                  <a:srgbClr val="800080"/>
                </a:solidFill>
              </a:rPr>
              <a:t> or </a:t>
            </a:r>
            <a:r>
              <a:rPr lang="en-US" altLang="zh-CN" sz="1400" i="1" dirty="0">
                <a:solidFill>
                  <a:srgbClr val="800080"/>
                </a:solidFill>
              </a:rPr>
              <a:t>c&lt;d</a:t>
            </a:r>
            <a:r>
              <a:rPr lang="en-US" altLang="zh-CN" sz="1400" b="1" dirty="0">
                <a:solidFill>
                  <a:srgbClr val="800080"/>
                </a:solidFill>
              </a:rPr>
              <a:t> and </a:t>
            </a:r>
            <a:r>
              <a:rPr lang="en-US" altLang="zh-CN" sz="1400" i="1" dirty="0">
                <a:solidFill>
                  <a:srgbClr val="800080"/>
                </a:solidFill>
              </a:rPr>
              <a:t>e&lt;f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pPr>
              <a:buClrTx/>
              <a:buFont typeface="Symbol" pitchFamily="18" charset="2"/>
              <a:buNone/>
            </a:pPr>
            <a:r>
              <a:rPr lang="en-US" altLang="zh-CN" sz="1400" b="1" dirty="0"/>
              <a:t>  </a:t>
            </a:r>
            <a:r>
              <a:rPr lang="zh-CN" altLang="en-US" sz="1400" b="1" dirty="0"/>
              <a:t>             </a:t>
            </a:r>
            <a:r>
              <a:rPr lang="en-US" altLang="zh-CN" sz="1400" b="1" dirty="0"/>
              <a:t>      (1)</a:t>
            </a:r>
            <a:r>
              <a:rPr lang="zh-CN" altLang="en-US" sz="1400" b="1" dirty="0"/>
              <a:t> </a:t>
            </a:r>
            <a:r>
              <a:rPr lang="en-US" altLang="zh-CN" sz="1400" dirty="0"/>
              <a:t>(</a:t>
            </a:r>
            <a:r>
              <a:rPr lang="en-US" altLang="zh-CN" sz="1400" i="1" dirty="0"/>
              <a:t>&lt;      ,a , b, </a:t>
            </a:r>
            <a:r>
              <a:rPr lang="en-US" altLang="zh-CN" sz="1400" i="1" dirty="0" err="1"/>
              <a:t>E.true</a:t>
            </a:r>
            <a:r>
              <a:rPr lang="en-US" altLang="zh-CN" sz="1400" i="1" dirty="0"/>
              <a:t>)</a:t>
            </a:r>
            <a:r>
              <a:rPr lang="en-US" altLang="zh-CN" sz="1400" dirty="0"/>
              <a:t> </a:t>
            </a:r>
          </a:p>
          <a:p>
            <a:pPr>
              <a:buClrTx/>
              <a:buFont typeface="Symbol" pitchFamily="18" charset="2"/>
              <a:buNone/>
            </a:pPr>
            <a:r>
              <a:rPr lang="en-US" altLang="zh-CN" sz="1400" dirty="0"/>
              <a:t>                     </a:t>
            </a:r>
            <a:r>
              <a:rPr lang="en-US" altLang="zh-CN" sz="1400" b="1" dirty="0"/>
              <a:t>(2) (</a:t>
            </a:r>
            <a:r>
              <a:rPr lang="en-US" altLang="zh-CN" sz="1400" dirty="0" err="1"/>
              <a:t>goto</a:t>
            </a:r>
            <a:r>
              <a:rPr lang="en-US" altLang="zh-CN" sz="1400" dirty="0"/>
              <a:t> ,   ,   , </a:t>
            </a:r>
            <a:r>
              <a:rPr lang="en-US" altLang="zh-CN" sz="1400" i="1" dirty="0">
                <a:ea typeface="华文行楷" pitchFamily="2" charset="-122"/>
                <a:sym typeface="Symbol" pitchFamily="18" charset="2"/>
              </a:rPr>
              <a:t>M1</a:t>
            </a:r>
            <a:r>
              <a:rPr lang="en-US" altLang="zh-CN" sz="1400" i="1" dirty="0">
                <a:sym typeface="Symbol" pitchFamily="18" charset="2"/>
              </a:rPr>
              <a:t>.gotostm)</a:t>
            </a:r>
            <a:endParaRPr lang="en-US" altLang="zh-CN" sz="1400" dirty="0"/>
          </a:p>
          <a:p>
            <a:pPr>
              <a:buClrTx/>
              <a:buFont typeface="Symbol" pitchFamily="18" charset="2"/>
              <a:buNone/>
            </a:pPr>
            <a:r>
              <a:rPr lang="en-US" altLang="zh-CN" sz="1400" i="1" dirty="0">
                <a:ea typeface="华文行楷" pitchFamily="2" charset="-122"/>
                <a:sym typeface="Symbol" pitchFamily="18" charset="2"/>
              </a:rPr>
              <a:t>M1</a:t>
            </a:r>
            <a:r>
              <a:rPr lang="en-US" altLang="zh-CN" sz="1400" i="1" dirty="0">
                <a:sym typeface="Symbol" pitchFamily="18" charset="2"/>
              </a:rPr>
              <a:t>.gotostm</a:t>
            </a:r>
            <a:r>
              <a:rPr lang="en-US" altLang="zh-CN" sz="1400" dirty="0"/>
              <a:t>: </a:t>
            </a:r>
            <a:r>
              <a:rPr lang="en-US" altLang="zh-CN" sz="1400" b="1" dirty="0"/>
              <a:t>(3)</a:t>
            </a:r>
            <a:r>
              <a:rPr lang="en-US" altLang="zh-CN" sz="1400" dirty="0"/>
              <a:t> (</a:t>
            </a:r>
            <a:r>
              <a:rPr lang="en-US" altLang="zh-CN" sz="1400" i="1" dirty="0"/>
              <a:t>&lt;      ,c  , d ,</a:t>
            </a:r>
            <a:r>
              <a:rPr lang="en-US" altLang="zh-CN" sz="1400" dirty="0"/>
              <a:t> </a:t>
            </a:r>
            <a:r>
              <a:rPr lang="en-US" altLang="zh-CN" sz="1400" i="1" dirty="0">
                <a:ea typeface="华文行楷" pitchFamily="2" charset="-122"/>
                <a:sym typeface="Symbol" pitchFamily="18" charset="2"/>
              </a:rPr>
              <a:t>M2</a:t>
            </a:r>
            <a:r>
              <a:rPr lang="en-US" altLang="zh-CN" sz="1400" i="1" dirty="0">
                <a:sym typeface="Symbol" pitchFamily="18" charset="2"/>
              </a:rPr>
              <a:t>.gotostm)</a:t>
            </a:r>
            <a:r>
              <a:rPr lang="en-US" altLang="zh-CN" sz="1400" dirty="0"/>
              <a:t> </a:t>
            </a:r>
          </a:p>
          <a:p>
            <a:pPr>
              <a:buClrTx/>
              <a:buFont typeface="Symbol" pitchFamily="18" charset="2"/>
              <a:buNone/>
            </a:pPr>
            <a:r>
              <a:rPr lang="en-US" altLang="zh-CN" sz="1400" dirty="0"/>
              <a:t>                     </a:t>
            </a:r>
            <a:r>
              <a:rPr lang="en-US" altLang="zh-CN" sz="1400" b="1" dirty="0"/>
              <a:t>(4)</a:t>
            </a:r>
            <a:r>
              <a:rPr lang="en-US" altLang="zh-CN" sz="1400" dirty="0"/>
              <a:t> </a:t>
            </a:r>
            <a:r>
              <a:rPr lang="en-US" altLang="zh-CN" sz="1400" b="1" dirty="0"/>
              <a:t>(</a:t>
            </a:r>
            <a:r>
              <a:rPr lang="en-US" altLang="zh-CN" sz="1400" dirty="0" err="1"/>
              <a:t>goto</a:t>
            </a:r>
            <a:r>
              <a:rPr lang="en-US" altLang="zh-CN" sz="1400" dirty="0"/>
              <a:t> ,    ,    , </a:t>
            </a:r>
            <a:r>
              <a:rPr lang="en-US" altLang="zh-CN" sz="1400" i="1" dirty="0" err="1"/>
              <a:t>E.false</a:t>
            </a:r>
            <a:r>
              <a:rPr lang="en-US" altLang="zh-CN" sz="1400" i="1" dirty="0"/>
              <a:t>)</a:t>
            </a:r>
            <a:r>
              <a:rPr lang="en-US" altLang="zh-CN" sz="1400" dirty="0"/>
              <a:t> </a:t>
            </a:r>
          </a:p>
          <a:p>
            <a:pPr>
              <a:buClrTx/>
              <a:buFont typeface="Symbol" pitchFamily="18" charset="2"/>
              <a:buNone/>
            </a:pPr>
            <a:r>
              <a:rPr lang="en-US" altLang="zh-CN" sz="1400" i="1" dirty="0">
                <a:ea typeface="华文行楷" pitchFamily="2" charset="-122"/>
                <a:sym typeface="Symbol" pitchFamily="18" charset="2"/>
              </a:rPr>
              <a:t>M2</a:t>
            </a:r>
            <a:r>
              <a:rPr lang="en-US" altLang="zh-CN" sz="1400" i="1" dirty="0">
                <a:sym typeface="Symbol" pitchFamily="18" charset="2"/>
              </a:rPr>
              <a:t>.gotostm</a:t>
            </a:r>
            <a:r>
              <a:rPr lang="en-US" altLang="zh-CN" sz="1400" dirty="0"/>
              <a:t>:</a:t>
            </a:r>
            <a:r>
              <a:rPr lang="en-US" altLang="zh-CN" sz="1400" b="1" dirty="0"/>
              <a:t> (5)</a:t>
            </a:r>
            <a:r>
              <a:rPr lang="en-US" altLang="zh-CN" sz="1400" dirty="0"/>
              <a:t> (</a:t>
            </a:r>
            <a:r>
              <a:rPr lang="en-US" altLang="zh-CN" sz="1400" i="1" dirty="0"/>
              <a:t>&lt;.    ,e   ,  f , </a:t>
            </a:r>
            <a:r>
              <a:rPr lang="en-US" altLang="zh-CN" sz="1400" i="1" dirty="0" err="1"/>
              <a:t>E.true</a:t>
            </a:r>
            <a:r>
              <a:rPr lang="en-US" altLang="zh-CN" sz="1400" i="1" dirty="0"/>
              <a:t>)</a:t>
            </a:r>
            <a:r>
              <a:rPr lang="en-US" altLang="zh-CN" sz="1400" dirty="0"/>
              <a:t> </a:t>
            </a:r>
          </a:p>
          <a:p>
            <a:pPr>
              <a:buClrTx/>
              <a:buFont typeface="Symbol" pitchFamily="18" charset="2"/>
              <a:buNone/>
            </a:pPr>
            <a:r>
              <a:rPr lang="en-US" altLang="zh-CN" sz="1400" dirty="0"/>
              <a:t>              </a:t>
            </a:r>
            <a:r>
              <a:rPr lang="en-US" altLang="zh-CN" sz="1400" b="1" dirty="0"/>
              <a:t>        (6) (</a:t>
            </a:r>
            <a:r>
              <a:rPr lang="en-US" altLang="zh-CN" sz="1400" dirty="0" err="1"/>
              <a:t>goto</a:t>
            </a:r>
            <a:r>
              <a:rPr lang="en-US" altLang="zh-CN" sz="1400" dirty="0"/>
              <a:t> ,   ,   , </a:t>
            </a:r>
            <a:r>
              <a:rPr lang="en-US" altLang="zh-CN" sz="1400" i="1" dirty="0" err="1"/>
              <a:t>E.false</a:t>
            </a:r>
            <a:r>
              <a:rPr lang="en-US" altLang="zh-CN" sz="1400" dirty="0"/>
              <a:t> )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43ED2BDF-2A6D-044B-8D6F-C8BB0F3FF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03748"/>
            <a:ext cx="568863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布尔表达式的语法制导翻译</a:t>
            </a:r>
          </a:p>
        </p:txBody>
      </p:sp>
    </p:spTree>
    <p:extLst>
      <p:ext uri="{BB962C8B-B14F-4D97-AF65-F5344CB8AC3E}">
        <p14:creationId xmlns:p14="http://schemas.microsoft.com/office/powerpoint/2010/main" val="2757535287"/>
      </p:ext>
    </p:extLst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81000" y="1096963"/>
            <a:ext cx="746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拉链与代码回填</a:t>
            </a:r>
          </a:p>
        </p:txBody>
      </p:sp>
      <p:sp>
        <p:nvSpPr>
          <p:cNvPr id="5530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1534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5438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609600" y="1752600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</a:rPr>
              <a:t>  </a:t>
            </a:r>
            <a:r>
              <a:rPr lang="zh-CN" altLang="en-US" sz="2800" b="1"/>
              <a:t>布尔表达式 </a:t>
            </a:r>
            <a:r>
              <a:rPr lang="en-US" altLang="zh-CN" i="1"/>
              <a:t>E </a:t>
            </a:r>
            <a:r>
              <a:rPr lang="en-US" altLang="zh-CN"/>
              <a:t>= </a:t>
            </a:r>
            <a:r>
              <a:rPr lang="en-US" altLang="zh-CN" i="1">
                <a:solidFill>
                  <a:srgbClr val="800080"/>
                </a:solidFill>
              </a:rPr>
              <a:t>a&lt;b</a:t>
            </a:r>
            <a:r>
              <a:rPr lang="en-US" altLang="zh-CN" b="1">
                <a:solidFill>
                  <a:srgbClr val="800080"/>
                </a:solidFill>
              </a:rPr>
              <a:t> </a:t>
            </a:r>
            <a:r>
              <a:rPr lang="en-US" altLang="zh-CN" b="1">
                <a:solidFill>
                  <a:srgbClr val="800080"/>
                </a:solidFill>
                <a:sym typeface="Symbol" pitchFamily="18" charset="2"/>
              </a:rPr>
              <a:t></a:t>
            </a:r>
            <a:r>
              <a:rPr lang="en-US" altLang="zh-CN" b="1">
                <a:solidFill>
                  <a:srgbClr val="800080"/>
                </a:solidFill>
              </a:rPr>
              <a:t> </a:t>
            </a:r>
            <a:r>
              <a:rPr lang="en-US" altLang="zh-CN" i="1">
                <a:solidFill>
                  <a:srgbClr val="800080"/>
                </a:solidFill>
              </a:rPr>
              <a:t>c&lt;d</a:t>
            </a:r>
            <a:r>
              <a:rPr lang="en-US" altLang="zh-CN" b="1">
                <a:solidFill>
                  <a:srgbClr val="800080"/>
                </a:solidFill>
              </a:rPr>
              <a:t> </a:t>
            </a:r>
            <a:r>
              <a:rPr lang="en-US" altLang="zh-CN" b="1">
                <a:solidFill>
                  <a:srgbClr val="800080"/>
                </a:solidFill>
                <a:sym typeface="Symbol" pitchFamily="18" charset="2"/>
              </a:rPr>
              <a:t></a:t>
            </a:r>
            <a:r>
              <a:rPr lang="en-US" altLang="zh-CN" b="1">
                <a:solidFill>
                  <a:srgbClr val="800080"/>
                </a:solidFill>
              </a:rPr>
              <a:t> </a:t>
            </a:r>
            <a:r>
              <a:rPr lang="en-US" altLang="zh-CN" i="1">
                <a:solidFill>
                  <a:srgbClr val="800080"/>
                </a:solidFill>
              </a:rPr>
              <a:t>e&lt;f </a:t>
            </a:r>
            <a:r>
              <a:rPr lang="zh-CN" altLang="en-US" sz="2800" b="1"/>
              <a:t>的翻译</a:t>
            </a:r>
            <a:r>
              <a:rPr lang="zh-CN" altLang="en-US" sz="2800" b="1">
                <a:solidFill>
                  <a:srgbClr val="990099"/>
                </a:solidFill>
              </a:rPr>
              <a:t>示意</a:t>
            </a:r>
          </a:p>
        </p:txBody>
      </p:sp>
      <p:sp>
        <p:nvSpPr>
          <p:cNvPr id="623627" name="Rectangle 11"/>
          <p:cNvSpPr>
            <a:spLocks noChangeArrowheads="1"/>
          </p:cNvSpPr>
          <p:nvPr/>
        </p:nvSpPr>
        <p:spPr bwMode="auto">
          <a:xfrm>
            <a:off x="5715000" y="2362200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/>
              <a:t>（</a:t>
            </a:r>
            <a:r>
              <a:rPr lang="en-US" altLang="zh-CN" sz="2000" b="1"/>
              <a:t>0</a:t>
            </a:r>
            <a:r>
              <a:rPr lang="zh-CN" altLang="en-US" sz="2000" b="1"/>
              <a:t>）</a:t>
            </a:r>
            <a:r>
              <a:rPr lang="en-US" altLang="zh-CN" sz="2000" b="1"/>
              <a:t>if </a:t>
            </a:r>
            <a:r>
              <a:rPr lang="en-US" altLang="zh-CN" sz="2000" i="1"/>
              <a:t>a&lt;b</a:t>
            </a:r>
            <a:r>
              <a:rPr lang="en-US" altLang="zh-CN" sz="2000" b="1"/>
              <a:t> goto </a:t>
            </a:r>
            <a:r>
              <a:rPr lang="en-US" altLang="zh-CN" sz="2000" i="1"/>
              <a:t>_</a:t>
            </a:r>
            <a:r>
              <a:rPr lang="en-US" altLang="zh-CN" sz="2000" b="1"/>
              <a:t> </a:t>
            </a:r>
          </a:p>
        </p:txBody>
      </p:sp>
      <p:sp>
        <p:nvSpPr>
          <p:cNvPr id="623637" name="Rectangle 21"/>
          <p:cNvSpPr>
            <a:spLocks noChangeArrowheads="1"/>
          </p:cNvSpPr>
          <p:nvPr/>
        </p:nvSpPr>
        <p:spPr bwMode="auto">
          <a:xfrm>
            <a:off x="2181225" y="3489325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>
                <a:ea typeface="华文行楷" pitchFamily="2" charset="-122"/>
              </a:rPr>
              <a:t>or</a:t>
            </a: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1524000" y="2362200"/>
            <a:ext cx="3200400" cy="1600200"/>
            <a:chOff x="960" y="1488"/>
            <a:chExt cx="2016" cy="1008"/>
          </a:xfrm>
        </p:grpSpPr>
        <p:sp>
          <p:nvSpPr>
            <p:cNvPr id="55354" name="Rectangle 15"/>
            <p:cNvSpPr>
              <a:spLocks noChangeArrowheads="1"/>
            </p:cNvSpPr>
            <p:nvPr/>
          </p:nvSpPr>
          <p:spPr bwMode="auto">
            <a:xfrm>
              <a:off x="1536" y="1488"/>
              <a:ext cx="124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.truelist={0,4}</a:t>
              </a:r>
            </a:p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.falselist={3,5}</a:t>
              </a:r>
            </a:p>
          </p:txBody>
        </p:sp>
        <p:sp>
          <p:nvSpPr>
            <p:cNvPr id="55355" name="Line 18"/>
            <p:cNvSpPr>
              <a:spLocks noChangeShapeType="1"/>
            </p:cNvSpPr>
            <p:nvPr/>
          </p:nvSpPr>
          <p:spPr bwMode="auto">
            <a:xfrm flipH="1" flipV="1">
              <a:off x="2016" y="1933"/>
              <a:ext cx="96" cy="323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56" name="Line 19"/>
            <p:cNvSpPr>
              <a:spLocks noChangeShapeType="1"/>
            </p:cNvSpPr>
            <p:nvPr/>
          </p:nvSpPr>
          <p:spPr bwMode="auto">
            <a:xfrm flipV="1">
              <a:off x="960" y="1920"/>
              <a:ext cx="728" cy="528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57" name="Line 20"/>
            <p:cNvSpPr>
              <a:spLocks noChangeShapeType="1"/>
            </p:cNvSpPr>
            <p:nvPr/>
          </p:nvSpPr>
          <p:spPr bwMode="auto">
            <a:xfrm flipV="1">
              <a:off x="1584" y="1920"/>
              <a:ext cx="272" cy="336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58" name="Line 23"/>
            <p:cNvSpPr>
              <a:spLocks noChangeShapeType="1"/>
            </p:cNvSpPr>
            <p:nvPr/>
          </p:nvSpPr>
          <p:spPr bwMode="auto">
            <a:xfrm flipH="1" flipV="1">
              <a:off x="2352" y="1933"/>
              <a:ext cx="624" cy="563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3653" name="Rectangle 37"/>
          <p:cNvSpPr>
            <a:spLocks noChangeArrowheads="1"/>
          </p:cNvSpPr>
          <p:nvPr/>
        </p:nvSpPr>
        <p:spPr bwMode="auto">
          <a:xfrm>
            <a:off x="3444875" y="4784725"/>
            <a:ext cx="669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i="1">
                <a:ea typeface="华文行楷" pitchFamily="2" charset="-122"/>
              </a:rPr>
              <a:t>and</a:t>
            </a:r>
          </a:p>
        </p:txBody>
      </p: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2514600" y="3565525"/>
            <a:ext cx="1752600" cy="946150"/>
            <a:chOff x="1584" y="2246"/>
            <a:chExt cx="1104" cy="596"/>
          </a:xfrm>
        </p:grpSpPr>
        <p:sp>
          <p:nvSpPr>
            <p:cNvPr id="55351" name="Rectangle 13"/>
            <p:cNvSpPr>
              <a:spLocks noChangeArrowheads="1"/>
            </p:cNvSpPr>
            <p:nvPr/>
          </p:nvSpPr>
          <p:spPr bwMode="auto">
            <a:xfrm>
              <a:off x="2016" y="259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55352" name="Line 24"/>
            <p:cNvSpPr>
              <a:spLocks noChangeShapeType="1"/>
            </p:cNvSpPr>
            <p:nvPr/>
          </p:nvSpPr>
          <p:spPr bwMode="auto">
            <a:xfrm flipH="1" flipV="1">
              <a:off x="2107" y="249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53" name="Rectangle 48"/>
            <p:cNvSpPr>
              <a:spLocks noChangeArrowheads="1"/>
            </p:cNvSpPr>
            <p:nvPr/>
          </p:nvSpPr>
          <p:spPr bwMode="auto">
            <a:xfrm>
              <a:off x="1584" y="2246"/>
              <a:ext cx="1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M</a:t>
              </a:r>
              <a:r>
                <a:rPr lang="en-US" altLang="zh-CN" sz="2000" i="1">
                  <a:sym typeface="Symbol" pitchFamily="18" charset="2"/>
                </a:rPr>
                <a:t>.gotostm=2</a:t>
              </a:r>
            </a:p>
          </p:txBody>
        </p:sp>
      </p:grpSp>
      <p:grpSp>
        <p:nvGrpSpPr>
          <p:cNvPr id="4" name="Group 84"/>
          <p:cNvGrpSpPr>
            <a:grpSpLocks/>
          </p:cNvGrpSpPr>
          <p:nvPr/>
        </p:nvGrpSpPr>
        <p:grpSpPr bwMode="auto">
          <a:xfrm>
            <a:off x="3733800" y="5068888"/>
            <a:ext cx="1828800" cy="946150"/>
            <a:chOff x="2352" y="3193"/>
            <a:chExt cx="1152" cy="596"/>
          </a:xfrm>
        </p:grpSpPr>
        <p:sp>
          <p:nvSpPr>
            <p:cNvPr id="55348" name="Rectangle 52"/>
            <p:cNvSpPr>
              <a:spLocks noChangeArrowheads="1"/>
            </p:cNvSpPr>
            <p:nvPr/>
          </p:nvSpPr>
          <p:spPr bwMode="auto">
            <a:xfrm>
              <a:off x="2784" y="3539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55349" name="Line 54"/>
            <p:cNvSpPr>
              <a:spLocks noChangeShapeType="1"/>
            </p:cNvSpPr>
            <p:nvPr/>
          </p:nvSpPr>
          <p:spPr bwMode="auto">
            <a:xfrm flipH="1" flipV="1">
              <a:off x="2875" y="3443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50" name="Rectangle 55"/>
            <p:cNvSpPr>
              <a:spLocks noChangeArrowheads="1"/>
            </p:cNvSpPr>
            <p:nvPr/>
          </p:nvSpPr>
          <p:spPr bwMode="auto">
            <a:xfrm>
              <a:off x="2352" y="3193"/>
              <a:ext cx="11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M</a:t>
              </a:r>
              <a:r>
                <a:rPr lang="en-US" altLang="zh-CN" sz="2000" i="1">
                  <a:sym typeface="Symbol" pitchFamily="18" charset="2"/>
                </a:rPr>
                <a:t>.gotostm=4</a:t>
              </a:r>
            </a:p>
          </p:txBody>
        </p:sp>
      </p:grpSp>
      <p:grpSp>
        <p:nvGrpSpPr>
          <p:cNvPr id="5" name="Group 86"/>
          <p:cNvGrpSpPr>
            <a:grpSpLocks/>
          </p:cNvGrpSpPr>
          <p:nvPr/>
        </p:nvGrpSpPr>
        <p:grpSpPr bwMode="auto">
          <a:xfrm>
            <a:off x="2590800" y="3886200"/>
            <a:ext cx="3886200" cy="1371600"/>
            <a:chOff x="1632" y="2448"/>
            <a:chExt cx="2448" cy="864"/>
          </a:xfrm>
        </p:grpSpPr>
        <p:sp>
          <p:nvSpPr>
            <p:cNvPr id="55343" name="Line 25"/>
            <p:cNvSpPr>
              <a:spLocks noChangeShapeType="1"/>
            </p:cNvSpPr>
            <p:nvPr/>
          </p:nvSpPr>
          <p:spPr bwMode="auto">
            <a:xfrm flipV="1">
              <a:off x="2400" y="2880"/>
              <a:ext cx="200" cy="192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44" name="Rectangle 49"/>
            <p:cNvSpPr>
              <a:spLocks noChangeArrowheads="1"/>
            </p:cNvSpPr>
            <p:nvPr/>
          </p:nvSpPr>
          <p:spPr bwMode="auto">
            <a:xfrm>
              <a:off x="2352" y="2448"/>
              <a:ext cx="124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.truelist={4}</a:t>
              </a:r>
            </a:p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.falselist={3,5}</a:t>
              </a:r>
            </a:p>
          </p:txBody>
        </p:sp>
        <p:sp>
          <p:nvSpPr>
            <p:cNvPr id="55345" name="Line 50"/>
            <p:cNvSpPr>
              <a:spLocks noChangeShapeType="1"/>
            </p:cNvSpPr>
            <p:nvPr/>
          </p:nvSpPr>
          <p:spPr bwMode="auto">
            <a:xfrm flipV="1">
              <a:off x="1632" y="2880"/>
              <a:ext cx="816" cy="336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46" name="Line 53"/>
            <p:cNvSpPr>
              <a:spLocks noChangeShapeType="1"/>
            </p:cNvSpPr>
            <p:nvPr/>
          </p:nvSpPr>
          <p:spPr bwMode="auto">
            <a:xfrm flipH="1" flipV="1">
              <a:off x="2784" y="2880"/>
              <a:ext cx="96" cy="336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47" name="Line 56"/>
            <p:cNvSpPr>
              <a:spLocks noChangeShapeType="1"/>
            </p:cNvSpPr>
            <p:nvPr/>
          </p:nvSpPr>
          <p:spPr bwMode="auto">
            <a:xfrm flipH="1" flipV="1">
              <a:off x="3168" y="2883"/>
              <a:ext cx="912" cy="42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762000" y="3870325"/>
            <a:ext cx="1676400" cy="1250950"/>
            <a:chOff x="480" y="2438"/>
            <a:chExt cx="1056" cy="788"/>
          </a:xfrm>
        </p:grpSpPr>
        <p:sp>
          <p:nvSpPr>
            <p:cNvPr id="55336" name="Rectangle 47"/>
            <p:cNvSpPr>
              <a:spLocks noChangeArrowheads="1"/>
            </p:cNvSpPr>
            <p:nvPr/>
          </p:nvSpPr>
          <p:spPr bwMode="auto">
            <a:xfrm>
              <a:off x="480" y="2438"/>
              <a:ext cx="10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.truelist={0}</a:t>
              </a:r>
            </a:p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.falselist={1}</a:t>
              </a:r>
            </a:p>
          </p:txBody>
        </p:sp>
        <p:sp>
          <p:nvSpPr>
            <p:cNvPr id="55337" name="Rectangle 58"/>
            <p:cNvSpPr>
              <a:spLocks noChangeArrowheads="1"/>
            </p:cNvSpPr>
            <p:nvPr/>
          </p:nvSpPr>
          <p:spPr bwMode="auto">
            <a:xfrm>
              <a:off x="799" y="2976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&lt;</a:t>
              </a:r>
            </a:p>
          </p:txBody>
        </p:sp>
        <p:sp>
          <p:nvSpPr>
            <p:cNvPr id="55338" name="Line 59"/>
            <p:cNvSpPr>
              <a:spLocks noChangeShapeType="1"/>
            </p:cNvSpPr>
            <p:nvPr/>
          </p:nvSpPr>
          <p:spPr bwMode="auto">
            <a:xfrm flipH="1" flipV="1">
              <a:off x="913" y="2870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39" name="Line 60"/>
            <p:cNvSpPr>
              <a:spLocks noChangeShapeType="1"/>
            </p:cNvSpPr>
            <p:nvPr/>
          </p:nvSpPr>
          <p:spPr bwMode="auto">
            <a:xfrm flipV="1">
              <a:off x="672" y="2880"/>
              <a:ext cx="98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40" name="Rectangle 61"/>
            <p:cNvSpPr>
              <a:spLocks noChangeArrowheads="1"/>
            </p:cNvSpPr>
            <p:nvPr/>
          </p:nvSpPr>
          <p:spPr bwMode="auto">
            <a:xfrm>
              <a:off x="515" y="296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a</a:t>
              </a:r>
            </a:p>
          </p:txBody>
        </p:sp>
        <p:sp>
          <p:nvSpPr>
            <p:cNvPr id="55341" name="Line 62"/>
            <p:cNvSpPr>
              <a:spLocks noChangeShapeType="1"/>
            </p:cNvSpPr>
            <p:nvPr/>
          </p:nvSpPr>
          <p:spPr bwMode="auto">
            <a:xfrm flipH="1" flipV="1">
              <a:off x="1071" y="2880"/>
              <a:ext cx="129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42" name="Rectangle 63"/>
            <p:cNvSpPr>
              <a:spLocks noChangeArrowheads="1"/>
            </p:cNvSpPr>
            <p:nvPr/>
          </p:nvSpPr>
          <p:spPr bwMode="auto">
            <a:xfrm>
              <a:off x="1104" y="297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b</a:t>
              </a:r>
            </a:p>
          </p:txBody>
        </p:sp>
      </p:grpSp>
      <p:grpSp>
        <p:nvGrpSpPr>
          <p:cNvPr id="7" name="Group 83"/>
          <p:cNvGrpSpPr>
            <a:grpSpLocks/>
          </p:cNvGrpSpPr>
          <p:nvPr/>
        </p:nvGrpSpPr>
        <p:grpSpPr bwMode="auto">
          <a:xfrm>
            <a:off x="1828800" y="5105400"/>
            <a:ext cx="1676400" cy="1219200"/>
            <a:chOff x="1152" y="3216"/>
            <a:chExt cx="1056" cy="768"/>
          </a:xfrm>
        </p:grpSpPr>
        <p:sp>
          <p:nvSpPr>
            <p:cNvPr id="55329" name="Rectangle 51"/>
            <p:cNvSpPr>
              <a:spLocks noChangeArrowheads="1"/>
            </p:cNvSpPr>
            <p:nvPr/>
          </p:nvSpPr>
          <p:spPr bwMode="auto">
            <a:xfrm>
              <a:off x="1152" y="3216"/>
              <a:ext cx="10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.truelist={2}</a:t>
              </a:r>
            </a:p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.falselist={3}</a:t>
              </a:r>
            </a:p>
          </p:txBody>
        </p:sp>
        <p:sp>
          <p:nvSpPr>
            <p:cNvPr id="55330" name="Rectangle 64"/>
            <p:cNvSpPr>
              <a:spLocks noChangeArrowheads="1"/>
            </p:cNvSpPr>
            <p:nvPr/>
          </p:nvSpPr>
          <p:spPr bwMode="auto">
            <a:xfrm>
              <a:off x="1506" y="3734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&lt;</a:t>
              </a:r>
            </a:p>
          </p:txBody>
        </p:sp>
        <p:sp>
          <p:nvSpPr>
            <p:cNvPr id="55331" name="Line 65"/>
            <p:cNvSpPr>
              <a:spLocks noChangeShapeType="1"/>
            </p:cNvSpPr>
            <p:nvPr/>
          </p:nvSpPr>
          <p:spPr bwMode="auto">
            <a:xfrm flipH="1" flipV="1">
              <a:off x="1620" y="3628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32" name="Line 66"/>
            <p:cNvSpPr>
              <a:spLocks noChangeShapeType="1"/>
            </p:cNvSpPr>
            <p:nvPr/>
          </p:nvSpPr>
          <p:spPr bwMode="auto">
            <a:xfrm flipV="1">
              <a:off x="1379" y="3638"/>
              <a:ext cx="98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33" name="Rectangle 67"/>
            <p:cNvSpPr>
              <a:spLocks noChangeArrowheads="1"/>
            </p:cNvSpPr>
            <p:nvPr/>
          </p:nvSpPr>
          <p:spPr bwMode="auto">
            <a:xfrm>
              <a:off x="1222" y="37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c</a:t>
              </a:r>
            </a:p>
          </p:txBody>
        </p:sp>
        <p:sp>
          <p:nvSpPr>
            <p:cNvPr id="55334" name="Line 68"/>
            <p:cNvSpPr>
              <a:spLocks noChangeShapeType="1"/>
            </p:cNvSpPr>
            <p:nvPr/>
          </p:nvSpPr>
          <p:spPr bwMode="auto">
            <a:xfrm flipH="1" flipV="1">
              <a:off x="1778" y="3638"/>
              <a:ext cx="129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35" name="Rectangle 69"/>
            <p:cNvSpPr>
              <a:spLocks noChangeArrowheads="1"/>
            </p:cNvSpPr>
            <p:nvPr/>
          </p:nvSpPr>
          <p:spPr bwMode="auto">
            <a:xfrm>
              <a:off x="1811" y="373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d</a:t>
              </a:r>
            </a:p>
          </p:txBody>
        </p:sp>
      </p:grp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5791200" y="5181600"/>
            <a:ext cx="1828800" cy="1219200"/>
            <a:chOff x="3648" y="3264"/>
            <a:chExt cx="1152" cy="768"/>
          </a:xfrm>
        </p:grpSpPr>
        <p:sp>
          <p:nvSpPr>
            <p:cNvPr id="55322" name="Rectangle 57"/>
            <p:cNvSpPr>
              <a:spLocks noChangeArrowheads="1"/>
            </p:cNvSpPr>
            <p:nvPr/>
          </p:nvSpPr>
          <p:spPr bwMode="auto">
            <a:xfrm>
              <a:off x="3648" y="3264"/>
              <a:ext cx="115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.truelist={4}</a:t>
              </a:r>
            </a:p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.falselist={5}</a:t>
              </a:r>
            </a:p>
          </p:txBody>
        </p:sp>
        <p:sp>
          <p:nvSpPr>
            <p:cNvPr id="55323" name="Rectangle 70"/>
            <p:cNvSpPr>
              <a:spLocks noChangeArrowheads="1"/>
            </p:cNvSpPr>
            <p:nvPr/>
          </p:nvSpPr>
          <p:spPr bwMode="auto">
            <a:xfrm>
              <a:off x="4028" y="3782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&lt;</a:t>
              </a:r>
            </a:p>
          </p:txBody>
        </p:sp>
        <p:sp>
          <p:nvSpPr>
            <p:cNvPr id="55324" name="Line 71"/>
            <p:cNvSpPr>
              <a:spLocks noChangeShapeType="1"/>
            </p:cNvSpPr>
            <p:nvPr/>
          </p:nvSpPr>
          <p:spPr bwMode="auto">
            <a:xfrm flipH="1" flipV="1">
              <a:off x="4142" y="367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5" name="Line 72"/>
            <p:cNvSpPr>
              <a:spLocks noChangeShapeType="1"/>
            </p:cNvSpPr>
            <p:nvPr/>
          </p:nvSpPr>
          <p:spPr bwMode="auto">
            <a:xfrm flipV="1">
              <a:off x="3901" y="3686"/>
              <a:ext cx="98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6" name="Rectangle 73"/>
            <p:cNvSpPr>
              <a:spLocks noChangeArrowheads="1"/>
            </p:cNvSpPr>
            <p:nvPr/>
          </p:nvSpPr>
          <p:spPr bwMode="auto">
            <a:xfrm>
              <a:off x="3744" y="377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e</a:t>
              </a:r>
            </a:p>
          </p:txBody>
        </p:sp>
        <p:sp>
          <p:nvSpPr>
            <p:cNvPr id="55327" name="Line 74"/>
            <p:cNvSpPr>
              <a:spLocks noChangeShapeType="1"/>
            </p:cNvSpPr>
            <p:nvPr/>
          </p:nvSpPr>
          <p:spPr bwMode="auto">
            <a:xfrm flipH="1" flipV="1">
              <a:off x="4300" y="3686"/>
              <a:ext cx="129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8" name="Rectangle 75"/>
            <p:cNvSpPr>
              <a:spLocks noChangeArrowheads="1"/>
            </p:cNvSpPr>
            <p:nvPr/>
          </p:nvSpPr>
          <p:spPr bwMode="auto">
            <a:xfrm>
              <a:off x="4333" y="3782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f</a:t>
              </a:r>
            </a:p>
          </p:txBody>
        </p:sp>
      </p:grpSp>
      <p:sp>
        <p:nvSpPr>
          <p:cNvPr id="623692" name="Rectangle 76"/>
          <p:cNvSpPr>
            <a:spLocks noChangeArrowheads="1"/>
          </p:cNvSpPr>
          <p:nvPr/>
        </p:nvSpPr>
        <p:spPr bwMode="auto">
          <a:xfrm>
            <a:off x="5715000" y="2743200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/>
              <a:t>（</a:t>
            </a:r>
            <a:r>
              <a:rPr lang="en-US" altLang="zh-CN" sz="2000" b="1"/>
              <a:t>1</a:t>
            </a:r>
            <a:r>
              <a:rPr lang="zh-CN" altLang="en-US" sz="2000" b="1"/>
              <a:t>）</a:t>
            </a:r>
            <a:r>
              <a:rPr lang="en-US" altLang="zh-CN" sz="2000" b="1"/>
              <a:t>goto  </a:t>
            </a:r>
            <a:r>
              <a:rPr lang="en-US" altLang="zh-CN" sz="2000" i="1"/>
              <a:t>_</a:t>
            </a:r>
            <a:r>
              <a:rPr lang="en-US" altLang="zh-CN" sz="2000" b="1"/>
              <a:t> </a:t>
            </a:r>
          </a:p>
        </p:txBody>
      </p:sp>
      <p:sp>
        <p:nvSpPr>
          <p:cNvPr id="623693" name="Rectangle 77"/>
          <p:cNvSpPr>
            <a:spLocks noChangeArrowheads="1"/>
          </p:cNvSpPr>
          <p:nvPr/>
        </p:nvSpPr>
        <p:spPr bwMode="auto">
          <a:xfrm>
            <a:off x="5715000" y="3505200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/>
              <a:t>（</a:t>
            </a:r>
            <a:r>
              <a:rPr lang="en-US" altLang="zh-CN" sz="2000" b="1"/>
              <a:t>3</a:t>
            </a:r>
            <a:r>
              <a:rPr lang="zh-CN" altLang="en-US" sz="2000" b="1"/>
              <a:t>）</a:t>
            </a:r>
            <a:r>
              <a:rPr lang="en-US" altLang="zh-CN" sz="2000" b="1"/>
              <a:t>goto </a:t>
            </a:r>
            <a:r>
              <a:rPr lang="en-US" altLang="zh-CN" sz="2000" i="1"/>
              <a:t>_</a:t>
            </a:r>
          </a:p>
        </p:txBody>
      </p:sp>
      <p:sp>
        <p:nvSpPr>
          <p:cNvPr id="623694" name="Rectangle 78"/>
          <p:cNvSpPr>
            <a:spLocks noChangeArrowheads="1"/>
          </p:cNvSpPr>
          <p:nvPr/>
        </p:nvSpPr>
        <p:spPr bwMode="auto">
          <a:xfrm>
            <a:off x="5715000" y="3124200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/>
              <a:t>（</a:t>
            </a:r>
            <a:r>
              <a:rPr lang="en-US" altLang="zh-CN" sz="2000" b="1"/>
              <a:t>2</a:t>
            </a:r>
            <a:r>
              <a:rPr lang="zh-CN" altLang="en-US" sz="2000" b="1"/>
              <a:t>）</a:t>
            </a:r>
            <a:r>
              <a:rPr lang="en-US" altLang="zh-CN" sz="2000" b="1"/>
              <a:t>if </a:t>
            </a:r>
            <a:r>
              <a:rPr lang="en-US" altLang="zh-CN" sz="2000" i="1"/>
              <a:t>c&lt;d</a:t>
            </a:r>
            <a:r>
              <a:rPr lang="en-US" altLang="zh-CN" sz="2000" b="1"/>
              <a:t> goto </a:t>
            </a:r>
            <a:r>
              <a:rPr lang="en-US" altLang="zh-CN" sz="2000" i="1"/>
              <a:t>_</a:t>
            </a:r>
          </a:p>
        </p:txBody>
      </p:sp>
      <p:sp>
        <p:nvSpPr>
          <p:cNvPr id="623695" name="Rectangle 79"/>
          <p:cNvSpPr>
            <a:spLocks noChangeArrowheads="1"/>
          </p:cNvSpPr>
          <p:nvPr/>
        </p:nvSpPr>
        <p:spPr bwMode="auto">
          <a:xfrm>
            <a:off x="5715000" y="3886200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/>
              <a:t>（</a:t>
            </a:r>
            <a:r>
              <a:rPr lang="en-US" altLang="zh-CN" sz="2000" b="1"/>
              <a:t>4</a:t>
            </a:r>
            <a:r>
              <a:rPr lang="zh-CN" altLang="en-US" sz="2000" b="1"/>
              <a:t>）</a:t>
            </a:r>
            <a:r>
              <a:rPr lang="en-US" altLang="zh-CN" sz="2000" b="1"/>
              <a:t>if </a:t>
            </a:r>
            <a:r>
              <a:rPr lang="en-US" altLang="zh-CN" sz="2000" i="1"/>
              <a:t>e&lt;f</a:t>
            </a:r>
            <a:r>
              <a:rPr lang="en-US" altLang="zh-CN" sz="2000" b="1"/>
              <a:t> goto </a:t>
            </a:r>
            <a:r>
              <a:rPr lang="en-US" altLang="zh-CN" sz="2000" i="1"/>
              <a:t>_</a:t>
            </a:r>
          </a:p>
        </p:txBody>
      </p:sp>
      <p:sp>
        <p:nvSpPr>
          <p:cNvPr id="623696" name="Rectangle 80"/>
          <p:cNvSpPr>
            <a:spLocks noChangeArrowheads="1"/>
          </p:cNvSpPr>
          <p:nvPr/>
        </p:nvSpPr>
        <p:spPr bwMode="auto">
          <a:xfrm>
            <a:off x="5715000" y="4327525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/>
              <a:t>（</a:t>
            </a:r>
            <a:r>
              <a:rPr lang="en-US" altLang="zh-CN" sz="2000" b="1"/>
              <a:t>5</a:t>
            </a:r>
            <a:r>
              <a:rPr lang="zh-CN" altLang="en-US" sz="2000" b="1"/>
              <a:t>）</a:t>
            </a:r>
            <a:r>
              <a:rPr lang="en-US" altLang="zh-CN" sz="2000" b="1"/>
              <a:t>goto </a:t>
            </a:r>
            <a:r>
              <a:rPr lang="en-US" altLang="zh-CN" sz="2000" i="1"/>
              <a:t>_</a:t>
            </a:r>
          </a:p>
        </p:txBody>
      </p:sp>
      <p:sp>
        <p:nvSpPr>
          <p:cNvPr id="623703" name="Rectangle 87"/>
          <p:cNvSpPr>
            <a:spLocks noChangeArrowheads="1"/>
          </p:cNvSpPr>
          <p:nvPr/>
        </p:nvSpPr>
        <p:spPr bwMode="auto">
          <a:xfrm>
            <a:off x="7888288" y="3124200"/>
            <a:ext cx="493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(4)</a:t>
            </a:r>
          </a:p>
        </p:txBody>
      </p:sp>
      <p:sp>
        <p:nvSpPr>
          <p:cNvPr id="623705" name="Rectangle 89"/>
          <p:cNvSpPr>
            <a:spLocks noChangeArrowheads="1"/>
          </p:cNvSpPr>
          <p:nvPr/>
        </p:nvSpPr>
        <p:spPr bwMode="auto">
          <a:xfrm>
            <a:off x="7239000" y="2743200"/>
            <a:ext cx="493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(2)</a:t>
            </a:r>
          </a:p>
        </p:txBody>
      </p:sp>
      <p:sp>
        <p:nvSpPr>
          <p:cNvPr id="6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848996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 Box 11">
            <a:extLst>
              <a:ext uri="{FF2B5EF4-FFF2-40B4-BE49-F238E27FC236}">
                <a16:creationId xmlns:a16="http://schemas.microsoft.com/office/drawing/2014/main" id="{E5D5B3E4-9261-844F-8334-537108ABD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03748"/>
            <a:ext cx="568863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布尔表达式的语法制导翻译</a:t>
            </a:r>
          </a:p>
        </p:txBody>
      </p:sp>
    </p:spTree>
    <p:extLst>
      <p:ext uri="{BB962C8B-B14F-4D97-AF65-F5344CB8AC3E}">
        <p14:creationId xmlns:p14="http://schemas.microsoft.com/office/powerpoint/2010/main" val="26617949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2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2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2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62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62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2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623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62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62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62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27" grpId="0" autoUpdateAnimBg="0"/>
      <p:bldP spid="623637" grpId="0" autoUpdateAnimBg="0"/>
      <p:bldP spid="623653" grpId="0" autoUpdateAnimBg="0"/>
      <p:bldP spid="623692" grpId="0" autoUpdateAnimBg="0"/>
      <p:bldP spid="623693" grpId="0" autoUpdateAnimBg="0"/>
      <p:bldP spid="623694" grpId="0" autoUpdateAnimBg="0"/>
      <p:bldP spid="623695" grpId="0" autoUpdateAnimBg="0"/>
      <p:bldP spid="623696" grpId="0" autoUpdateAnimBg="0"/>
      <p:bldP spid="623703" grpId="0" autoUpdateAnimBg="0"/>
      <p:bldP spid="623705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900113" y="1124744"/>
            <a:ext cx="7920037" cy="2523768"/>
          </a:xfrm>
          <a:prstGeom prst="rect">
            <a:avLst/>
          </a:prstGeom>
          <a:solidFill>
            <a:schemeClr val="bg2">
              <a:lumMod val="20000"/>
              <a:lumOff val="80000"/>
              <a:alpha val="58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en-US" altLang="zh-CN" sz="2800" dirty="0">
                <a:solidFill>
                  <a:srgbClr val="990099"/>
                </a:solidFill>
              </a:rPr>
              <a:t>if-then </a:t>
            </a:r>
            <a:r>
              <a:rPr lang="zh-CN" altLang="en-US" sz="2800" b="1" dirty="0">
                <a:solidFill>
                  <a:srgbClr val="990099"/>
                </a:solidFill>
              </a:rPr>
              <a:t>语句（</a:t>
            </a:r>
            <a:r>
              <a:rPr lang="en-US" altLang="zh-CN" sz="2800" i="1" dirty="0">
                <a:solidFill>
                  <a:srgbClr val="990099"/>
                </a:solidFill>
              </a:rPr>
              <a:t>S </a:t>
            </a:r>
            <a:r>
              <a:rPr lang="zh-CN" altLang="en-US" sz="2800" b="1" dirty="0">
                <a:solidFill>
                  <a:srgbClr val="990099"/>
                </a:solidFill>
              </a:rPr>
              <a:t>翻译模式）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>
              <a:buClrTx/>
              <a:buNone/>
            </a:pPr>
            <a:r>
              <a:rPr lang="zh-CN" altLang="en-US" b="1" i="1" dirty="0">
                <a:sym typeface="Symbol" pitchFamily="18" charset="2"/>
              </a:rPr>
              <a:t>      </a:t>
            </a:r>
            <a:r>
              <a:rPr lang="en-US" altLang="zh-CN" i="1" dirty="0"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if </a:t>
            </a:r>
            <a:r>
              <a:rPr lang="en-US" altLang="zh-CN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then </a:t>
            </a:r>
            <a:r>
              <a:rPr lang="en-US" altLang="zh-CN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ClrTx/>
              <a:buNone/>
            </a:pPr>
            <a:r>
              <a:rPr lang="en-US" altLang="zh-CN" dirty="0">
                <a:sym typeface="Symbol" pitchFamily="18" charset="2"/>
              </a:rPr>
              <a:t>        {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backpatch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i="1" dirty="0" err="1">
                <a:sym typeface="Symbol" pitchFamily="18" charset="2"/>
              </a:rPr>
              <a:t>.truelist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,M.gotostm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None/>
            </a:pP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i="1" dirty="0" err="1">
                <a:sym typeface="Symbol" pitchFamily="18" charset="2"/>
              </a:rPr>
              <a:t>.nextlist</a:t>
            </a:r>
            <a:r>
              <a:rPr lang="en-US" altLang="zh-CN" i="1" dirty="0">
                <a:sym typeface="Symbol" pitchFamily="18" charset="2"/>
              </a:rPr>
              <a:t> := 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merge(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i="1" dirty="0" err="1">
                <a:sym typeface="Symbol" pitchFamily="18" charset="2"/>
              </a:rPr>
              <a:t>.falselist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, S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sym typeface="Symbol" pitchFamily="18" charset="2"/>
              </a:rPr>
              <a:t>.nextlist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 eaLnBrk="0" hangingPunct="0">
              <a:buClrTx/>
              <a:buFontTx/>
              <a:buNone/>
            </a:pPr>
            <a:r>
              <a:rPr lang="en-US" altLang="zh-CN" i="1" dirty="0">
                <a:sym typeface="Symbol" pitchFamily="18" charset="2"/>
              </a:rPr>
              <a:t>      M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 </a:t>
            </a:r>
          </a:p>
          <a:p>
            <a:pPr>
              <a:buClrTx/>
              <a:buNone/>
            </a:pPr>
            <a:r>
              <a:rPr lang="en-US" altLang="zh-CN" dirty="0">
                <a:sym typeface="Symbol" pitchFamily="18" charset="2"/>
              </a:rPr>
              <a:t>        {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i="1" dirty="0" err="1">
                <a:sym typeface="Symbol" pitchFamily="18" charset="2"/>
              </a:rPr>
              <a:t>.gotostm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:= </a:t>
            </a:r>
            <a:r>
              <a:rPr lang="en-US" altLang="zh-CN" i="1" dirty="0" err="1">
                <a:sym typeface="Symbol" pitchFamily="18" charset="2"/>
              </a:rPr>
              <a:t>nextstm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}</a:t>
            </a:r>
          </a:p>
        </p:txBody>
      </p:sp>
      <p:sp>
        <p:nvSpPr>
          <p:cNvPr id="4403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1053643" y="260311"/>
            <a:ext cx="6326669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条件语句的语法制导翻译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2259013" y="4387850"/>
            <a:ext cx="1133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E.code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2182813" y="5226050"/>
            <a:ext cx="1246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251519" y="4910165"/>
            <a:ext cx="16042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E.truelsit</a:t>
            </a:r>
            <a:r>
              <a:rPr lang="en-US" altLang="zh-CN" sz="2000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=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.gotostm</a:t>
            </a:r>
            <a:endParaRPr lang="en-US" altLang="zh-CN" sz="2000" i="1" dirty="0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323528" y="5813425"/>
            <a:ext cx="1353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E.falselist</a:t>
            </a:r>
            <a:r>
              <a:rPr lang="en-US" altLang="zh-CN" sz="2000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:</a:t>
            </a:r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2030413" y="4159250"/>
            <a:ext cx="0" cy="2438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3630613" y="4159250"/>
            <a:ext cx="0" cy="2438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2030413" y="415925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2030413" y="499745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>
            <a:off x="2030413" y="583565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2182813" y="583565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>
                <a:solidFill>
                  <a:srgbClr val="800080"/>
                </a:solidFill>
                <a:sym typeface="Symbol" pitchFamily="18" charset="2"/>
              </a:rPr>
              <a:t>……</a:t>
            </a:r>
            <a:endParaRPr lang="en-US" altLang="zh-CN" b="1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3838575" y="3778250"/>
            <a:ext cx="19575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E.truelist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3838575" y="4464050"/>
            <a:ext cx="1843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E.falselist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3352800" y="423545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3352800" y="492125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6291996" y="4259622"/>
            <a:ext cx="2471360" cy="1569660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600" i="1" dirty="0" err="1">
                <a:solidFill>
                  <a:srgbClr val="800080"/>
                </a:solidFill>
                <a:sym typeface="Symbol" pitchFamily="18" charset="2"/>
              </a:rPr>
              <a:t>S.nextlist</a:t>
            </a:r>
            <a:r>
              <a:rPr lang="en-US" altLang="zh-CN" sz="1600" i="1" dirty="0">
                <a:sym typeface="Symbol" pitchFamily="18" charset="2"/>
              </a:rPr>
              <a:t> </a:t>
            </a:r>
            <a:r>
              <a:rPr lang="zh-CN" altLang="en-US" sz="1600" b="1" dirty="0">
                <a:sym typeface="Symbol" pitchFamily="18" charset="2"/>
              </a:rPr>
              <a:t>属性，链表中的元素表示 一系列跳转语句的地址，这些跳转语句的目标标号是在</a:t>
            </a:r>
            <a:r>
              <a:rPr lang="zh-CN" altLang="en-US" sz="1600" b="1" dirty="0">
                <a:solidFill>
                  <a:srgbClr val="FF0000"/>
                </a:solidFill>
                <a:sym typeface="Symbol" pitchFamily="18" charset="2"/>
              </a:rPr>
              <a:t>执行序列中紧跟在 </a:t>
            </a:r>
            <a:r>
              <a:rPr lang="en-US" altLang="zh-CN" sz="1600" b="1" i="1" dirty="0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zh-CN" altLang="en-US" sz="1600" b="1" dirty="0">
                <a:solidFill>
                  <a:srgbClr val="FF0000"/>
                </a:solidFill>
                <a:sym typeface="Symbol" pitchFamily="18" charset="2"/>
              </a:rPr>
              <a:t>之后的下条</a:t>
            </a:r>
            <a:r>
              <a:rPr lang="en-US" altLang="zh-CN" sz="1600" i="1" dirty="0">
                <a:solidFill>
                  <a:srgbClr val="FF0000"/>
                </a:solidFill>
                <a:sym typeface="Symbol" pitchFamily="18" charset="2"/>
              </a:rPr>
              <a:t>TAC</a:t>
            </a:r>
            <a:r>
              <a:rPr lang="zh-CN" altLang="en-US" sz="1600" b="1" dirty="0">
                <a:solidFill>
                  <a:srgbClr val="FF0000"/>
                </a:solidFill>
                <a:sym typeface="Symbol" pitchFamily="18" charset="2"/>
              </a:rPr>
              <a:t>语句的标号</a:t>
            </a:r>
            <a:endParaRPr lang="en-US" altLang="zh-CN" sz="1600" b="1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3575671" y="5797159"/>
            <a:ext cx="17748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S1.nextlist :</a:t>
            </a:r>
          </a:p>
        </p:txBody>
      </p:sp>
    </p:spTree>
    <p:extLst>
      <p:ext uri="{BB962C8B-B14F-4D97-AF65-F5344CB8AC3E}">
        <p14:creationId xmlns:p14="http://schemas.microsoft.com/office/powerpoint/2010/main" val="1316322363"/>
      </p:ext>
    </p:extLst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876279" y="1052736"/>
            <a:ext cx="6911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en-US" altLang="zh-CN" sz="2800" dirty="0">
                <a:solidFill>
                  <a:srgbClr val="990099"/>
                </a:solidFill>
              </a:rPr>
              <a:t>if-then-else </a:t>
            </a:r>
            <a:r>
              <a:rPr lang="zh-CN" altLang="en-US" sz="2800" b="1" dirty="0">
                <a:solidFill>
                  <a:srgbClr val="990099"/>
                </a:solidFill>
              </a:rPr>
              <a:t>语句（</a:t>
            </a:r>
            <a:r>
              <a:rPr lang="en-US" altLang="zh-CN" sz="2800" i="1" dirty="0">
                <a:solidFill>
                  <a:srgbClr val="990099"/>
                </a:solidFill>
              </a:rPr>
              <a:t>S </a:t>
            </a:r>
            <a:r>
              <a:rPr lang="zh-CN" altLang="en-US" sz="2800" b="1" dirty="0">
                <a:solidFill>
                  <a:srgbClr val="990099"/>
                </a:solidFill>
              </a:rPr>
              <a:t>翻译模式）</a:t>
            </a:r>
            <a:endParaRPr lang="zh-CN" altLang="en-US" sz="2800" b="1" dirty="0">
              <a:solidFill>
                <a:srgbClr val="800080"/>
              </a:solidFill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2259013" y="3505200"/>
            <a:ext cx="1133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E.code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2182813" y="4343400"/>
            <a:ext cx="1246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323528" y="4038600"/>
            <a:ext cx="14734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E.truelsit</a:t>
            </a:r>
            <a:r>
              <a:rPr lang="en-US" altLang="zh-CN" sz="2000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=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.gotostm</a:t>
            </a:r>
            <a:endParaRPr lang="en-US" altLang="zh-CN" sz="2000" i="1" dirty="0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395536" y="5276850"/>
            <a:ext cx="14734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E.falselist</a:t>
            </a:r>
            <a:r>
              <a:rPr lang="en-US" altLang="zh-CN" sz="2000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=</a:t>
            </a:r>
          </a:p>
          <a:p>
            <a:pPr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.gotostm</a:t>
            </a:r>
            <a:endParaRPr lang="en-US" altLang="zh-CN" sz="2000" i="1" dirty="0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2030413" y="3276600"/>
            <a:ext cx="0" cy="3276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2030413" y="32766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2030413" y="41148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030413" y="49530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1982830" y="4943446"/>
            <a:ext cx="18081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 err="1">
                <a:solidFill>
                  <a:srgbClr val="800080"/>
                </a:solidFill>
                <a:sym typeface="Symbol" pitchFamily="18" charset="2"/>
              </a:rPr>
              <a:t>goto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 altLang="zh-CN" sz="2000" i="1" dirty="0" err="1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.nextlsit</a:t>
            </a:r>
            <a:endParaRPr lang="en-US" altLang="zh-CN" sz="2000" i="1" dirty="0">
              <a:solidFill>
                <a:srgbClr val="FF000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838575" y="3117775"/>
            <a:ext cx="17235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E.truelsit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3838575" y="3687415"/>
            <a:ext cx="17748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E.faselist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>
            <a:off x="3352800" y="3501008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3352800" y="4077072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>
            <a:off x="2057400" y="60960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2209800" y="60198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>
                <a:solidFill>
                  <a:srgbClr val="800080"/>
                </a:solidFill>
                <a:sym typeface="Symbol" pitchFamily="18" charset="2"/>
              </a:rPr>
              <a:t>……</a:t>
            </a:r>
            <a:endParaRPr lang="en-US" altLang="zh-CN" b="1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>
            <a:off x="2057400" y="53340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2209800" y="5486400"/>
            <a:ext cx="1246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>
            <a:off x="3657600" y="3392760"/>
            <a:ext cx="0" cy="3276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422524" y="6019800"/>
            <a:ext cx="13099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S.nextlsit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:</a:t>
            </a:r>
          </a:p>
        </p:txBody>
      </p:sp>
      <p:sp>
        <p:nvSpPr>
          <p:cNvPr id="45080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2" name="AutoShape 2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3" name="AutoShape 2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827584" y="1581745"/>
            <a:ext cx="7009364" cy="1077218"/>
          </a:xfrm>
          <a:prstGeom prst="rect">
            <a:avLst/>
          </a:prstGeom>
          <a:solidFill>
            <a:schemeClr val="bg2">
              <a:lumMod val="20000"/>
              <a:lumOff val="80000"/>
              <a:alpha val="54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sz="1600" i="1" dirty="0">
                <a:sym typeface="Symbol" pitchFamily="18" charset="2"/>
              </a:rPr>
              <a:t>S 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if 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 then 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1600" baseline="-25000" dirty="0">
                <a:sym typeface="Symbol" pitchFamily="18" charset="2"/>
              </a:rPr>
              <a:t>1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600" baseline="-25000" dirty="0">
                <a:sym typeface="Symbol" pitchFamily="18" charset="2"/>
              </a:rPr>
              <a:t>1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N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 else 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1600" baseline="-25000" dirty="0">
                <a:sym typeface="Symbol" pitchFamily="18" charset="2"/>
              </a:rPr>
              <a:t>2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600" baseline="-25000" dirty="0">
                <a:sym typeface="Symbol" pitchFamily="18" charset="2"/>
              </a:rPr>
              <a:t>2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600" baseline="-25000" dirty="0">
              <a:sym typeface="Symbol" pitchFamily="18" charset="2"/>
            </a:endParaRPr>
          </a:p>
          <a:p>
            <a:pPr>
              <a:buClrTx/>
              <a:buNone/>
            </a:pPr>
            <a:r>
              <a:rPr lang="en-US" altLang="zh-CN" sz="1600" dirty="0">
                <a:sym typeface="Symbol" pitchFamily="18" charset="2"/>
              </a:rPr>
              <a:t>        { </a:t>
            </a: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backpatch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1600" i="1" dirty="0" err="1">
                <a:sym typeface="Symbol" pitchFamily="18" charset="2"/>
              </a:rPr>
              <a:t>.truelist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, M</a:t>
            </a:r>
            <a:r>
              <a:rPr lang="en-US" altLang="zh-CN" sz="1600" baseline="-25000" dirty="0">
                <a:sym typeface="Symbol" pitchFamily="18" charset="2"/>
              </a:rPr>
              <a:t>1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sz="1600" i="1" dirty="0">
                <a:sym typeface="Symbol" pitchFamily="18" charset="2"/>
              </a:rPr>
              <a:t> 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None/>
            </a:pP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backpatch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1600" i="1" dirty="0" err="1">
                <a:sym typeface="Symbol" pitchFamily="18" charset="2"/>
              </a:rPr>
              <a:t>.falselist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, M</a:t>
            </a:r>
            <a:r>
              <a:rPr lang="en-US" altLang="zh-CN" sz="1600" baseline="-25000" dirty="0">
                <a:sym typeface="Symbol" pitchFamily="18" charset="2"/>
              </a:rPr>
              <a:t>2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sz="1600" i="1" dirty="0">
                <a:sym typeface="Symbol" pitchFamily="18" charset="2"/>
              </a:rPr>
              <a:t> 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None/>
            </a:pP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600" i="1" dirty="0" err="1">
                <a:sym typeface="Symbol" pitchFamily="18" charset="2"/>
              </a:rPr>
              <a:t>.nextlist</a:t>
            </a:r>
            <a:r>
              <a:rPr lang="en-US" altLang="zh-CN" sz="1600" i="1" dirty="0">
                <a:sym typeface="Symbol" pitchFamily="18" charset="2"/>
              </a:rPr>
              <a:t> := 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merge(S</a:t>
            </a:r>
            <a:r>
              <a:rPr lang="en-US" altLang="zh-CN" sz="1600" baseline="-25000" dirty="0">
                <a:sym typeface="Symbol" pitchFamily="18" charset="2"/>
              </a:rPr>
              <a:t>1</a:t>
            </a:r>
            <a:r>
              <a:rPr lang="en-US" altLang="zh-CN" sz="1600" i="1" dirty="0">
                <a:sym typeface="Symbol" pitchFamily="18" charset="2"/>
              </a:rPr>
              <a:t>.nextlist, 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merge(</a:t>
            </a: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N</a:t>
            </a:r>
            <a:r>
              <a:rPr lang="en-US" altLang="zh-CN" sz="1600" i="1" dirty="0" err="1">
                <a:sym typeface="Symbol" pitchFamily="18" charset="2"/>
              </a:rPr>
              <a:t>.nextlist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, S</a:t>
            </a:r>
            <a:r>
              <a:rPr lang="en-US" altLang="zh-CN" sz="1600" baseline="-25000" dirty="0">
                <a:sym typeface="Symbol" pitchFamily="18" charset="2"/>
              </a:rPr>
              <a:t>2</a:t>
            </a:r>
            <a:r>
              <a:rPr lang="en-US" altLang="zh-CN" sz="1600" i="1" dirty="0">
                <a:sym typeface="Symbol" pitchFamily="18" charset="2"/>
              </a:rPr>
              <a:t>.nextlist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) ) 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}</a:t>
            </a:r>
            <a:endParaRPr lang="en-US" altLang="zh-CN" sz="1600" i="1" dirty="0">
              <a:sym typeface="Symbol" pitchFamily="18" charset="2"/>
            </a:endParaRP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3858353" y="4914900"/>
            <a:ext cx="1309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N.nextlsit</a:t>
            </a:r>
            <a:r>
              <a:rPr lang="en-US" altLang="zh-CN" sz="2000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:</a:t>
            </a:r>
            <a:endParaRPr lang="en-US" altLang="zh-CN" sz="2000" i="1" dirty="0"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5623120" y="2790199"/>
            <a:ext cx="3485642" cy="1815882"/>
          </a:xfrm>
          <a:prstGeom prst="rect">
            <a:avLst/>
          </a:prstGeom>
          <a:solidFill>
            <a:schemeClr val="bg2">
              <a:lumMod val="20000"/>
              <a:lumOff val="80000"/>
              <a:alpha val="5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Wingdings" pitchFamily="2" charset="2"/>
              <a:buNone/>
            </a:pPr>
            <a:endParaRPr lang="en-US" altLang="zh-CN" sz="1600" i="1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1600" i="1" dirty="0">
                <a:sym typeface="Symbol" pitchFamily="18" charset="2"/>
              </a:rPr>
              <a:t>M 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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600" dirty="0">
                <a:sym typeface="Symbol" pitchFamily="18" charset="2"/>
              </a:rPr>
              <a:t>        { </a:t>
            </a: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1600" i="1" dirty="0" err="1">
                <a:sym typeface="Symbol" pitchFamily="18" charset="2"/>
              </a:rPr>
              <a:t>.gotostm</a:t>
            </a:r>
            <a:r>
              <a:rPr lang="en-US" altLang="zh-CN" sz="1600" i="1" dirty="0">
                <a:sym typeface="Symbol" pitchFamily="18" charset="2"/>
              </a:rPr>
              <a:t> 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:= </a:t>
            </a:r>
            <a:r>
              <a:rPr lang="en-US" altLang="zh-CN" sz="1600" i="1" dirty="0" err="1">
                <a:sym typeface="Symbol" pitchFamily="18" charset="2"/>
              </a:rPr>
              <a:t>nextstm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 eaLnBrk="0" hangingPunct="0">
              <a:buClrTx/>
              <a:buFontTx/>
              <a:buNone/>
            </a:pPr>
            <a:endParaRPr lang="en-US" altLang="zh-CN" sz="1600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1600" i="1" dirty="0">
                <a:sym typeface="Symbol" pitchFamily="18" charset="2"/>
              </a:rPr>
              <a:t>N 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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600" dirty="0">
                <a:sym typeface="Symbol" pitchFamily="18" charset="2"/>
              </a:rPr>
              <a:t>       { </a:t>
            </a: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N</a:t>
            </a:r>
            <a:r>
              <a:rPr lang="en-US" altLang="zh-CN" sz="1600" i="1" dirty="0" err="1">
                <a:sym typeface="Symbol" pitchFamily="18" charset="2"/>
              </a:rPr>
              <a:t>.nextlist</a:t>
            </a:r>
            <a:r>
              <a:rPr lang="en-US" altLang="zh-CN" sz="1600" i="1" dirty="0">
                <a:sym typeface="Symbol" pitchFamily="18" charset="2"/>
              </a:rPr>
              <a:t> := </a:t>
            </a: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makelist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1600" i="1" dirty="0" err="1">
                <a:sym typeface="Symbol" pitchFamily="18" charset="2"/>
              </a:rPr>
              <a:t>nextstm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);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         emit(</a:t>
            </a: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 , , , _) 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}</a:t>
            </a:r>
          </a:p>
        </p:txBody>
      </p:sp>
      <p:sp>
        <p:nvSpPr>
          <p:cNvPr id="31" name="Text Box 8">
            <a:extLst>
              <a:ext uri="{FF2B5EF4-FFF2-40B4-BE49-F238E27FC236}">
                <a16:creationId xmlns:a16="http://schemas.microsoft.com/office/drawing/2014/main" id="{B9FC576D-B4F2-9C48-8EA6-44BDA528E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643" y="260311"/>
            <a:ext cx="6326669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条件语句的语法制导翻译</a:t>
            </a:r>
          </a:p>
        </p:txBody>
      </p:sp>
    </p:spTree>
    <p:extLst>
      <p:ext uri="{BB962C8B-B14F-4D97-AF65-F5344CB8AC3E}">
        <p14:creationId xmlns:p14="http://schemas.microsoft.com/office/powerpoint/2010/main" val="2871510922"/>
      </p:ext>
    </p:extLst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533400" y="1173163"/>
            <a:ext cx="746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拉链与代码回填</a:t>
            </a:r>
          </a:p>
        </p:txBody>
      </p:sp>
      <p:sp>
        <p:nvSpPr>
          <p:cNvPr id="5632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838200" y="1828800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处理条件</a:t>
            </a:r>
            <a:r>
              <a:rPr lang="zh-CN" altLang="en-US" sz="2800" b="1" dirty="0">
                <a:solidFill>
                  <a:srgbClr val="990099"/>
                </a:solidFill>
              </a:rPr>
              <a:t>语句的</a:t>
            </a:r>
            <a:r>
              <a:rPr lang="en-US" altLang="zh-CN" sz="2800" b="1" dirty="0">
                <a:solidFill>
                  <a:srgbClr val="990099"/>
                </a:solidFill>
              </a:rPr>
              <a:t>S</a:t>
            </a:r>
            <a:r>
              <a:rPr lang="zh-CN" altLang="en-US" sz="2800" b="1" dirty="0">
                <a:solidFill>
                  <a:srgbClr val="990099"/>
                </a:solidFill>
              </a:rPr>
              <a:t>翻译模式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1066800" y="2514600"/>
            <a:ext cx="7924800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if 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then 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backpatch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.truelist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,M.gotostm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2000" i="1" dirty="0" err="1">
                <a:sym typeface="Symbol" pitchFamily="18" charset="2"/>
              </a:rPr>
              <a:t>.nextlist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merge(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.falselist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if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then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N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else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2000" baseline="-25000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backpatch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.truelist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 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backpatch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.falselist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 M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2000" i="1" dirty="0" err="1">
                <a:sym typeface="Symbol" pitchFamily="18" charset="2"/>
              </a:rPr>
              <a:t>.nextlist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merge(S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.nextlist,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merge(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N</a:t>
            </a:r>
            <a:r>
              <a:rPr lang="en-US" altLang="zh-CN" sz="2000" i="1" dirty="0" err="1">
                <a:sym typeface="Symbol" pitchFamily="18" charset="2"/>
              </a:rPr>
              <a:t>.nextlist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.nextlist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  <a:endParaRPr lang="en-US" altLang="zh-CN" i="1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2000" i="1" dirty="0">
                <a:sym typeface="Symbol" pitchFamily="18" charset="2"/>
              </a:rPr>
              <a:t>M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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i="1" dirty="0" err="1">
                <a:sym typeface="Symbol" pitchFamily="18" charset="2"/>
              </a:rPr>
              <a:t>.gotostm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:= 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 eaLnBrk="0" hangingPunct="0">
              <a:buClrTx/>
              <a:buFontTx/>
              <a:buNone/>
            </a:pPr>
            <a:endParaRPr lang="en-US" altLang="zh-CN" sz="1000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2000" i="1" dirty="0">
                <a:sym typeface="Symbol" pitchFamily="18" charset="2"/>
              </a:rPr>
              <a:t>N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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{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N</a:t>
            </a:r>
            <a:r>
              <a:rPr lang="en-US" altLang="zh-CN" sz="2000" i="1" dirty="0" err="1">
                <a:sym typeface="Symbol" pitchFamily="18" charset="2"/>
              </a:rPr>
              <a:t>.nextlist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makelist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); emit(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, , ,  _)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456803B1-0041-7D42-BA7B-9619E59A8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643" y="260311"/>
            <a:ext cx="6326669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条件语句的语法制导翻译</a:t>
            </a:r>
          </a:p>
        </p:txBody>
      </p:sp>
    </p:spTree>
    <p:extLst>
      <p:ext uri="{BB962C8B-B14F-4D97-AF65-F5344CB8AC3E}">
        <p14:creationId xmlns:p14="http://schemas.microsoft.com/office/powerpoint/2010/main" val="335060455"/>
      </p:ext>
    </p:extLst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090736" y="188640"/>
            <a:ext cx="621756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循环语句的语法制导翻译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323528" y="1052736"/>
            <a:ext cx="68945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en-US" altLang="zh-CN" sz="2800" dirty="0">
                <a:solidFill>
                  <a:srgbClr val="990099"/>
                </a:solidFill>
              </a:rPr>
              <a:t>while </a:t>
            </a:r>
            <a:r>
              <a:rPr lang="zh-CN" altLang="en-US" sz="2800" b="1" dirty="0">
                <a:solidFill>
                  <a:srgbClr val="990099"/>
                </a:solidFill>
              </a:rPr>
              <a:t>语句（</a:t>
            </a:r>
            <a:r>
              <a:rPr lang="en-US" altLang="zh-CN" sz="2800" i="1" dirty="0">
                <a:solidFill>
                  <a:srgbClr val="990099"/>
                </a:solidFill>
              </a:rPr>
              <a:t>S </a:t>
            </a:r>
            <a:r>
              <a:rPr lang="zh-CN" altLang="en-US" sz="2800" b="1" dirty="0">
                <a:solidFill>
                  <a:srgbClr val="990099"/>
                </a:solidFill>
              </a:rPr>
              <a:t>翻译模式）</a:t>
            </a:r>
            <a:endParaRPr lang="zh-CN" altLang="en-US" sz="2800" b="1" dirty="0">
              <a:solidFill>
                <a:srgbClr val="800080"/>
              </a:solidFill>
            </a:endParaRPr>
          </a:p>
        </p:txBody>
      </p:sp>
      <p:sp>
        <p:nvSpPr>
          <p:cNvPr id="46085" name="Rectangle 9"/>
          <p:cNvSpPr>
            <a:spLocks noChangeArrowheads="1"/>
          </p:cNvSpPr>
          <p:nvPr/>
        </p:nvSpPr>
        <p:spPr bwMode="auto">
          <a:xfrm>
            <a:off x="2139950" y="3445768"/>
            <a:ext cx="1133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E.code</a:t>
            </a:r>
          </a:p>
        </p:txBody>
      </p:sp>
      <p:sp>
        <p:nvSpPr>
          <p:cNvPr id="46086" name="Rectangle 10"/>
          <p:cNvSpPr>
            <a:spLocks noChangeArrowheads="1"/>
          </p:cNvSpPr>
          <p:nvPr/>
        </p:nvSpPr>
        <p:spPr bwMode="auto">
          <a:xfrm>
            <a:off x="2063750" y="4283968"/>
            <a:ext cx="1246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46087" name="Rectangle 11"/>
          <p:cNvSpPr>
            <a:spLocks noChangeArrowheads="1"/>
          </p:cNvSpPr>
          <p:nvPr/>
        </p:nvSpPr>
        <p:spPr bwMode="auto">
          <a:xfrm>
            <a:off x="251520" y="3068960"/>
            <a:ext cx="16930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0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.nextlist </a:t>
            </a:r>
          </a:p>
          <a:p>
            <a:pPr>
              <a:buNone/>
            </a:pPr>
            <a:r>
              <a:rPr lang="en-US" altLang="zh-CN" sz="2000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=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.gotostm</a:t>
            </a:r>
            <a:endParaRPr lang="en-US" altLang="zh-CN" sz="2000" i="1" dirty="0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6088" name="Rectangle 12"/>
          <p:cNvSpPr>
            <a:spLocks noChangeArrowheads="1"/>
          </p:cNvSpPr>
          <p:nvPr/>
        </p:nvSpPr>
        <p:spPr bwMode="auto">
          <a:xfrm>
            <a:off x="264220" y="5765194"/>
            <a:ext cx="1353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E.falselsit</a:t>
            </a:r>
            <a:r>
              <a:rPr lang="en-US" altLang="zh-CN" sz="2000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:</a:t>
            </a:r>
          </a:p>
        </p:txBody>
      </p:sp>
      <p:sp>
        <p:nvSpPr>
          <p:cNvPr id="46089" name="Line 13"/>
          <p:cNvSpPr>
            <a:spLocks noChangeShapeType="1"/>
          </p:cNvSpPr>
          <p:nvPr/>
        </p:nvSpPr>
        <p:spPr bwMode="auto">
          <a:xfrm>
            <a:off x="1911350" y="3217168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0" name="Line 14"/>
          <p:cNvSpPr>
            <a:spLocks noChangeShapeType="1"/>
          </p:cNvSpPr>
          <p:nvPr/>
        </p:nvSpPr>
        <p:spPr bwMode="auto">
          <a:xfrm>
            <a:off x="1911350" y="3217168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1" name="Line 15"/>
          <p:cNvSpPr>
            <a:spLocks noChangeShapeType="1"/>
          </p:cNvSpPr>
          <p:nvPr/>
        </p:nvSpPr>
        <p:spPr bwMode="auto">
          <a:xfrm>
            <a:off x="1911350" y="4055368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2" name="Line 16"/>
          <p:cNvSpPr>
            <a:spLocks noChangeShapeType="1"/>
          </p:cNvSpPr>
          <p:nvPr/>
        </p:nvSpPr>
        <p:spPr bwMode="auto">
          <a:xfrm>
            <a:off x="1911350" y="4893568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3" name="Rectangle 17"/>
          <p:cNvSpPr>
            <a:spLocks noChangeArrowheads="1"/>
          </p:cNvSpPr>
          <p:nvPr/>
        </p:nvSpPr>
        <p:spPr bwMode="auto">
          <a:xfrm>
            <a:off x="1862138" y="5075892"/>
            <a:ext cx="18457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i="1" dirty="0" err="1">
                <a:solidFill>
                  <a:srgbClr val="800080"/>
                </a:solidFill>
                <a:sym typeface="Symbol" pitchFamily="18" charset="2"/>
              </a:rPr>
              <a:t>goto</a:t>
            </a:r>
            <a:r>
              <a:rPr lang="en-US" altLang="zh-CN" sz="1800" i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18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1800" baseline="-25000" dirty="0">
                <a:sym typeface="Symbol" pitchFamily="18" charset="2"/>
              </a:rPr>
              <a:t>1</a:t>
            </a:r>
            <a:r>
              <a:rPr lang="en-US" altLang="zh-CN" sz="1800" i="1" dirty="0">
                <a:ea typeface="华文行楷" pitchFamily="2" charset="-122"/>
                <a:sym typeface="Symbol" pitchFamily="18" charset="2"/>
              </a:rPr>
              <a:t>.gotostm</a:t>
            </a:r>
            <a:endParaRPr lang="en-US" altLang="zh-CN" sz="1800" i="1" dirty="0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6094" name="Rectangle 18"/>
          <p:cNvSpPr>
            <a:spLocks noChangeArrowheads="1"/>
          </p:cNvSpPr>
          <p:nvPr/>
        </p:nvSpPr>
        <p:spPr bwMode="auto">
          <a:xfrm>
            <a:off x="3567113" y="2924944"/>
            <a:ext cx="17235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E.truelsit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6095" name="Rectangle 19"/>
          <p:cNvSpPr>
            <a:spLocks noChangeArrowheads="1"/>
          </p:cNvSpPr>
          <p:nvPr/>
        </p:nvSpPr>
        <p:spPr bwMode="auto">
          <a:xfrm>
            <a:off x="3567113" y="3615407"/>
            <a:ext cx="1843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E.falselist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6096" name="Line 20"/>
          <p:cNvSpPr>
            <a:spLocks noChangeShapeType="1"/>
          </p:cNvSpPr>
          <p:nvPr/>
        </p:nvSpPr>
        <p:spPr bwMode="auto">
          <a:xfrm>
            <a:off x="3233738" y="3293368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7" name="Line 21"/>
          <p:cNvSpPr>
            <a:spLocks noChangeShapeType="1"/>
          </p:cNvSpPr>
          <p:nvPr/>
        </p:nvSpPr>
        <p:spPr bwMode="auto">
          <a:xfrm>
            <a:off x="3233738" y="3979168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8" name="Rectangle 22"/>
          <p:cNvSpPr>
            <a:spLocks noChangeArrowheads="1"/>
          </p:cNvSpPr>
          <p:nvPr/>
        </p:nvSpPr>
        <p:spPr bwMode="auto">
          <a:xfrm>
            <a:off x="2090738" y="5636096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>
                <a:solidFill>
                  <a:srgbClr val="800080"/>
                </a:solidFill>
                <a:sym typeface="Symbol" pitchFamily="18" charset="2"/>
              </a:rPr>
              <a:t>……</a:t>
            </a:r>
            <a:endParaRPr lang="en-US" altLang="zh-CN" b="1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6099" name="Line 23"/>
          <p:cNvSpPr>
            <a:spLocks noChangeShapeType="1"/>
          </p:cNvSpPr>
          <p:nvPr/>
        </p:nvSpPr>
        <p:spPr bwMode="auto">
          <a:xfrm>
            <a:off x="1938338" y="5712296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00" name="Line 24"/>
          <p:cNvSpPr>
            <a:spLocks noChangeShapeType="1"/>
          </p:cNvSpPr>
          <p:nvPr/>
        </p:nvSpPr>
        <p:spPr bwMode="auto">
          <a:xfrm>
            <a:off x="3538538" y="3217168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01" name="Rectangle 25"/>
          <p:cNvSpPr>
            <a:spLocks noChangeArrowheads="1"/>
          </p:cNvSpPr>
          <p:nvPr/>
        </p:nvSpPr>
        <p:spPr bwMode="auto">
          <a:xfrm>
            <a:off x="251520" y="3983360"/>
            <a:ext cx="16930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E.Truelist</a:t>
            </a:r>
            <a:endParaRPr lang="en-US" altLang="zh-CN" sz="2000" i="1" dirty="0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  <a:p>
            <a:pPr>
              <a:buNone/>
            </a:pPr>
            <a:r>
              <a:rPr lang="en-US" altLang="zh-CN" sz="2000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=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M</a:t>
            </a:r>
            <a:r>
              <a:rPr lang="en-US" altLang="zh-CN" sz="2000" i="1" baseline="-25000" dirty="0">
                <a:ea typeface="华文行楷" pitchFamily="2" charset="-122"/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.gotostm</a:t>
            </a:r>
            <a:endParaRPr lang="en-US" altLang="zh-CN" sz="2000" i="1" dirty="0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610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220072" y="1196752"/>
            <a:ext cx="3888432" cy="2062103"/>
          </a:xfrm>
          <a:prstGeom prst="rect">
            <a:avLst/>
          </a:prstGeom>
          <a:solidFill>
            <a:schemeClr val="bg2">
              <a:lumMod val="20000"/>
              <a:lumOff val="80000"/>
              <a:alpha val="52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1600" i="1" dirty="0"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16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6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while </a:t>
            </a:r>
            <a:r>
              <a:rPr lang="en-US" altLang="zh-CN" sz="16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1600" baseline="-25000" dirty="0">
                <a:sym typeface="Symbol" pitchFamily="18" charset="2"/>
              </a:rPr>
              <a:t>1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 do 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1600" baseline="-25000" dirty="0">
                <a:sym typeface="Symbol" pitchFamily="18" charset="2"/>
              </a:rPr>
              <a:t>2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600" baseline="-25000" dirty="0">
                <a:sym typeface="Symbol" pitchFamily="18" charset="2"/>
              </a:rPr>
              <a:t>1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600" dirty="0">
                <a:sym typeface="Symbol" pitchFamily="18" charset="2"/>
              </a:rPr>
              <a:t>        {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backpatch(S</a:t>
            </a:r>
            <a:r>
              <a:rPr lang="en-US" altLang="zh-CN" sz="1600" baseline="-25000" dirty="0">
                <a:sym typeface="Symbol" pitchFamily="18" charset="2"/>
              </a:rPr>
              <a:t>1</a:t>
            </a:r>
            <a:r>
              <a:rPr lang="en-US" altLang="zh-CN" sz="1600" i="1" dirty="0">
                <a:sym typeface="Symbol" pitchFamily="18" charset="2"/>
              </a:rPr>
              <a:t>.nextlist, 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1600" baseline="-25000" dirty="0">
                <a:sym typeface="Symbol" pitchFamily="18" charset="2"/>
              </a:rPr>
              <a:t>1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sz="1600" i="1" dirty="0">
                <a:sym typeface="Symbol" pitchFamily="18" charset="2"/>
              </a:rPr>
              <a:t> 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         backpatch(</a:t>
            </a: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1600" i="1" dirty="0" err="1">
                <a:sym typeface="Symbol" pitchFamily="18" charset="2"/>
              </a:rPr>
              <a:t>.truelist</a:t>
            </a:r>
            <a:r>
              <a:rPr lang="en-US" altLang="zh-CN" sz="1600" i="1" dirty="0">
                <a:sym typeface="Symbol" pitchFamily="18" charset="2"/>
              </a:rPr>
              <a:t>, 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1600" baseline="-25000" dirty="0">
                <a:sym typeface="Symbol" pitchFamily="18" charset="2"/>
              </a:rPr>
              <a:t>2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sz="1600" i="1" dirty="0">
                <a:sym typeface="Symbol" pitchFamily="18" charset="2"/>
              </a:rPr>
              <a:t> 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         </a:t>
            </a: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600" i="1" dirty="0" err="1">
                <a:sym typeface="Symbol" pitchFamily="18" charset="2"/>
              </a:rPr>
              <a:t>.nextlist</a:t>
            </a:r>
            <a:r>
              <a:rPr lang="en-US" altLang="zh-CN" sz="1600" i="1" dirty="0">
                <a:sym typeface="Symbol" pitchFamily="18" charset="2"/>
              </a:rPr>
              <a:t> := </a:t>
            </a: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1600" i="1" dirty="0" err="1">
                <a:sym typeface="Symbol" pitchFamily="18" charset="2"/>
              </a:rPr>
              <a:t>.falselist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;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         emit(</a:t>
            </a: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 , , ,  M</a:t>
            </a:r>
            <a:r>
              <a:rPr lang="en-US" altLang="zh-CN" sz="1600" baseline="-25000" dirty="0">
                <a:sym typeface="Symbol" pitchFamily="18" charset="2"/>
              </a:rPr>
              <a:t>1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}</a:t>
            </a:r>
            <a:endParaRPr lang="en-US" altLang="zh-CN" sz="16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600" i="1" dirty="0">
                <a:sym typeface="Symbol" pitchFamily="18" charset="2"/>
              </a:rPr>
              <a:t>M </a:t>
            </a:r>
            <a:r>
              <a:rPr lang="en-US" altLang="zh-CN" sz="1600" dirty="0">
                <a:sym typeface="Symbol" pitchFamily="18" charset="2"/>
              </a:rPr>
              <a:t></a:t>
            </a:r>
            <a:r>
              <a:rPr lang="en-US" altLang="zh-CN" sz="1600" i="1" dirty="0">
                <a:sym typeface="Symbol" pitchFamily="18" charset="2"/>
              </a:rPr>
              <a:t> </a:t>
            </a:r>
            <a:r>
              <a:rPr lang="en-US" altLang="zh-CN" sz="1600" dirty="0">
                <a:sym typeface="Symbol" pitchFamily="18" charset="2"/>
              </a:rPr>
              <a:t> 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>
                <a:sym typeface="Symbol" pitchFamily="18" charset="2"/>
              </a:rPr>
              <a:t>        { </a:t>
            </a:r>
            <a:r>
              <a:rPr lang="en-US" altLang="zh-CN" sz="1600" i="1" dirty="0" err="1">
                <a:sym typeface="Symbol" pitchFamily="18" charset="2"/>
              </a:rPr>
              <a:t>M.gotostm</a:t>
            </a:r>
            <a:r>
              <a:rPr lang="en-US" altLang="zh-CN" sz="1600" i="1" dirty="0">
                <a:sym typeface="Symbol" pitchFamily="18" charset="2"/>
              </a:rPr>
              <a:t> := </a:t>
            </a:r>
            <a:r>
              <a:rPr lang="en-US" altLang="zh-CN" sz="1600" i="1" dirty="0" err="1">
                <a:sym typeface="Symbol" pitchFamily="18" charset="2"/>
              </a:rPr>
              <a:t>nextstm</a:t>
            </a:r>
            <a:r>
              <a:rPr lang="en-US" altLang="zh-CN" sz="1600" i="1" dirty="0">
                <a:sym typeface="Symbol" pitchFamily="18" charset="2"/>
              </a:rPr>
              <a:t> </a:t>
            </a:r>
            <a:r>
              <a:rPr lang="en-US" altLang="zh-CN" sz="1600" dirty="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16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5539723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516063"/>
            <a:ext cx="50339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语义分析</a:t>
            </a:r>
          </a:p>
        </p:txBody>
      </p:sp>
      <p:sp>
        <p:nvSpPr>
          <p:cNvPr id="717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2239963"/>
            <a:ext cx="52054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中间代码生成</a:t>
            </a:r>
          </a:p>
        </p:txBody>
      </p:sp>
      <p:sp>
        <p:nvSpPr>
          <p:cNvPr id="7172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" name="Rectangle 9"/>
          <p:cNvSpPr>
            <a:spLocks noChangeArrowheads="1"/>
          </p:cNvSpPr>
          <p:nvPr/>
        </p:nvSpPr>
        <p:spPr bwMode="auto">
          <a:xfrm>
            <a:off x="1476375" y="250825"/>
            <a:ext cx="5256213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6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语义分析与中间代码生成</a:t>
            </a: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090736" y="188640"/>
            <a:ext cx="6289576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复合语句的语法制导翻译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990600" y="1268760"/>
            <a:ext cx="6781800" cy="1446550"/>
          </a:xfrm>
          <a:prstGeom prst="rect">
            <a:avLst/>
          </a:prstGeom>
          <a:solidFill>
            <a:schemeClr val="bg2">
              <a:lumMod val="20000"/>
              <a:lumOff val="80000"/>
              <a:alpha val="54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990099"/>
                </a:solidFill>
              </a:rPr>
              <a:t>顺序复合语句（</a:t>
            </a:r>
            <a:r>
              <a:rPr lang="en-US" altLang="zh-CN" sz="2800" i="1" dirty="0">
                <a:solidFill>
                  <a:srgbClr val="990099"/>
                </a:solidFill>
              </a:rPr>
              <a:t>S </a:t>
            </a:r>
            <a:r>
              <a:rPr lang="zh-CN" altLang="en-US" sz="2800" b="1" dirty="0">
                <a:solidFill>
                  <a:srgbClr val="990099"/>
                </a:solidFill>
              </a:rPr>
              <a:t>翻译模式）</a:t>
            </a:r>
          </a:p>
          <a:p>
            <a:pPr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; </a:t>
            </a:r>
            <a:r>
              <a:rPr lang="en-US" altLang="zh-CN" sz="2000" i="1" dirty="0">
                <a:sym typeface="Symbol" pitchFamily="18" charset="2"/>
              </a:rPr>
              <a:t>M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sym typeface="Symbol" pitchFamily="18" charset="2"/>
              </a:rPr>
              <a:t>      </a:t>
            </a:r>
          </a:p>
          <a:p>
            <a:pPr>
              <a:buNone/>
            </a:pPr>
            <a:r>
              <a:rPr lang="en-US" altLang="zh-CN" sz="2000" dirty="0">
                <a:sym typeface="Symbol" pitchFamily="18" charset="2"/>
              </a:rPr>
              <a:t>        { </a:t>
            </a:r>
            <a:r>
              <a:rPr lang="en-US" altLang="zh-CN" sz="2000" i="1" dirty="0" err="1">
                <a:sym typeface="Symbol" pitchFamily="18" charset="2"/>
              </a:rPr>
              <a:t>backpatch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nextlist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en-US" altLang="zh-CN" sz="2000" i="1" dirty="0">
                <a:sym typeface="Symbol" pitchFamily="18" charset="2"/>
              </a:rPr>
              <a:t>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.gotostm</a:t>
            </a:r>
            <a:r>
              <a:rPr lang="en-US" altLang="zh-CN" sz="2000" dirty="0">
                <a:sym typeface="Symbol" pitchFamily="18" charset="2"/>
              </a:rPr>
              <a:t>) ; </a:t>
            </a:r>
            <a:endParaRPr lang="en-US" altLang="zh-CN" sz="2000" i="1" dirty="0">
              <a:sym typeface="Symbol" pitchFamily="18" charset="2"/>
            </a:endParaRPr>
          </a:p>
          <a:p>
            <a:pPr>
              <a:buNone/>
            </a:pPr>
            <a:r>
              <a:rPr lang="en-US" altLang="zh-CN" sz="2000" i="1" dirty="0">
                <a:sym typeface="Symbol" pitchFamily="18" charset="2"/>
              </a:rPr>
              <a:t>          </a:t>
            </a:r>
            <a:r>
              <a:rPr lang="en-US" altLang="zh-CN" sz="2000" i="1" dirty="0" err="1">
                <a:sym typeface="Symbol" pitchFamily="18" charset="2"/>
              </a:rPr>
              <a:t>S.nextlist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.nextlist</a:t>
            </a:r>
            <a:r>
              <a:rPr lang="en-US" altLang="zh-CN" sz="2000" dirty="0">
                <a:sym typeface="Symbol" pitchFamily="18" charset="2"/>
              </a:rPr>
              <a:t> }</a:t>
            </a:r>
          </a:p>
        </p:txBody>
      </p:sp>
      <p:sp>
        <p:nvSpPr>
          <p:cNvPr id="4710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2124075" y="3790950"/>
            <a:ext cx="1246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.code</a:t>
            </a:r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2101850" y="4648200"/>
            <a:ext cx="1246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324545" y="5210175"/>
            <a:ext cx="12955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 err="1">
                <a:solidFill>
                  <a:srgbClr val="800080"/>
                </a:solidFill>
                <a:sym typeface="Symbol" pitchFamily="18" charset="2"/>
              </a:rPr>
              <a:t>S.nextlist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:</a:t>
            </a:r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>
            <a:off x="1911350" y="3581400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1911350" y="35814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>
            <a:off x="1911350" y="44196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>
            <a:off x="1911350" y="52578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20" name="Rectangle 16"/>
          <p:cNvSpPr>
            <a:spLocks noChangeArrowheads="1"/>
          </p:cNvSpPr>
          <p:nvPr/>
        </p:nvSpPr>
        <p:spPr bwMode="auto">
          <a:xfrm>
            <a:off x="2090738" y="522922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>
                <a:solidFill>
                  <a:srgbClr val="800080"/>
                </a:solidFill>
                <a:sym typeface="Symbol" pitchFamily="18" charset="2"/>
              </a:rPr>
              <a:t>……</a:t>
            </a:r>
            <a:endParaRPr lang="en-US" altLang="zh-CN" b="1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>
            <a:off x="3538538" y="3581400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22" name="Rectangle 18"/>
          <p:cNvSpPr>
            <a:spLocks noChangeArrowheads="1"/>
          </p:cNvSpPr>
          <p:nvPr/>
        </p:nvSpPr>
        <p:spPr bwMode="auto">
          <a:xfrm>
            <a:off x="251520" y="4400550"/>
            <a:ext cx="14734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0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.nextlist=</a:t>
            </a:r>
          </a:p>
          <a:p>
            <a:pPr>
              <a:buNone/>
            </a:pPr>
            <a:r>
              <a:rPr lang="en-US" altLang="zh-CN" sz="2000" i="1" dirty="0">
                <a:sym typeface="Symbol" pitchFamily="18" charset="2"/>
              </a:rPr>
              <a:t>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.gotostm</a:t>
            </a:r>
            <a:endParaRPr lang="en-US" altLang="zh-CN" sz="2000" i="1" dirty="0">
              <a:solidFill>
                <a:srgbClr val="800080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31233345"/>
      </p:ext>
    </p:extLst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746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拉链与代码回填</a:t>
            </a:r>
          </a:p>
        </p:txBody>
      </p:sp>
      <p:sp>
        <p:nvSpPr>
          <p:cNvPr id="5734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838200" y="1766888"/>
            <a:ext cx="807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处理循环、复合</a:t>
            </a:r>
            <a:r>
              <a:rPr lang="zh-CN" altLang="en-US" sz="2800" b="1" dirty="0">
                <a:solidFill>
                  <a:srgbClr val="990099"/>
                </a:solidFill>
              </a:rPr>
              <a:t>的</a:t>
            </a:r>
            <a:r>
              <a:rPr lang="en-US" altLang="zh-CN" sz="2800" b="1" dirty="0">
                <a:solidFill>
                  <a:srgbClr val="990099"/>
                </a:solidFill>
              </a:rPr>
              <a:t>S</a:t>
            </a:r>
            <a:r>
              <a:rPr lang="zh-CN" altLang="en-US" sz="2800" b="1" dirty="0">
                <a:solidFill>
                  <a:srgbClr val="990099"/>
                </a:solidFill>
              </a:rPr>
              <a:t>翻译模式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1295400" y="2422525"/>
            <a:ext cx="59436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while 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do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backpatch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.nextlist,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backpatch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.truelist</a:t>
            </a:r>
            <a:r>
              <a:rPr lang="en-US" altLang="zh-CN" sz="2000" i="1" dirty="0">
                <a:sym typeface="Symbol" pitchFamily="18" charset="2"/>
              </a:rPr>
              <a:t>,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2000" i="1" dirty="0" err="1">
                <a:sym typeface="Symbol" pitchFamily="18" charset="2"/>
              </a:rPr>
              <a:t>.nextlist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.falselist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emit(‘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’, 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; </a:t>
            </a:r>
            <a:r>
              <a:rPr lang="en-US" altLang="zh-CN" sz="2000" i="1" dirty="0">
                <a:sym typeface="Symbol" pitchFamily="18" charset="2"/>
              </a:rPr>
              <a:t>M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sym typeface="Symbol" pitchFamily="18" charset="2"/>
              </a:rPr>
              <a:t>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 </a:t>
            </a:r>
            <a:r>
              <a:rPr lang="en-US" altLang="zh-CN" sz="2000" i="1" dirty="0" err="1">
                <a:sym typeface="Symbol" pitchFamily="18" charset="2"/>
              </a:rPr>
              <a:t>backpatch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nextlist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en-US" altLang="zh-CN" sz="2000" i="1" dirty="0">
                <a:sym typeface="Symbol" pitchFamily="18" charset="2"/>
              </a:rPr>
              <a:t>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.gotostm</a:t>
            </a:r>
            <a:r>
              <a:rPr lang="en-US" altLang="zh-CN" sz="2000" dirty="0">
                <a:sym typeface="Symbol" pitchFamily="18" charset="2"/>
              </a:rPr>
              <a:t>) ; 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</a:t>
            </a:r>
            <a:r>
              <a:rPr lang="en-US" altLang="zh-CN" sz="2000" i="1" dirty="0" err="1">
                <a:sym typeface="Symbol" pitchFamily="18" charset="2"/>
              </a:rPr>
              <a:t>S.nextlist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.nextlist</a:t>
            </a:r>
            <a:r>
              <a:rPr lang="en-US" altLang="zh-CN" sz="2000" dirty="0"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M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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 </a:t>
            </a:r>
            <a:r>
              <a:rPr lang="en-US" altLang="zh-CN" sz="2000" i="1" dirty="0" err="1">
                <a:sym typeface="Symbol" pitchFamily="18" charset="2"/>
              </a:rPr>
              <a:t>M.gotostm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20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03819720"/>
      </p:ext>
    </p:extLst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1143000" y="1835150"/>
            <a:ext cx="7696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/>
              <a:t>以下是定义某个简单语言的上下文无关文法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/>
              <a:t>   （将用于本讲的设计示例）</a:t>
            </a:r>
            <a:r>
              <a:rPr lang="en-US" altLang="zh-CN" sz="2800" i="1"/>
              <a:t>G</a:t>
            </a:r>
            <a:r>
              <a:rPr lang="en-US" altLang="zh-CN" sz="2800"/>
              <a:t>[</a:t>
            </a:r>
            <a:r>
              <a:rPr lang="en-US" altLang="zh-CN" sz="2800" i="1"/>
              <a:t>P</a:t>
            </a:r>
            <a:r>
              <a:rPr lang="en-US" altLang="zh-CN" sz="2800"/>
              <a:t>]</a:t>
            </a:r>
            <a:r>
              <a:rPr lang="en-US" altLang="zh-CN" sz="2800" b="1"/>
              <a:t> </a:t>
            </a:r>
            <a:r>
              <a:rPr lang="zh-CN" altLang="en-US" sz="2800" b="1"/>
              <a:t>：</a:t>
            </a:r>
            <a:endParaRPr lang="zh-CN" altLang="en-US" sz="1000" b="1"/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719138" y="1125538"/>
            <a:ext cx="7129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一个简单语言</a:t>
            </a: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1619250" y="2879725"/>
          <a:ext cx="7129463" cy="384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Visio" r:id="rId3" imgW="5331866" imgH="2875178" progId="Visio.Drawing.11">
                  <p:embed/>
                </p:oleObj>
              </mc:Choice>
              <mc:Fallback>
                <p:oleObj name="Visio" r:id="rId3" imgW="5331866" imgH="2875178" progId="Visio.Drawing.11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879725"/>
                        <a:ext cx="7129463" cy="384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195130"/>
      </p:ext>
    </p:extLst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762000" y="1340768"/>
            <a:ext cx="78486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 </a:t>
            </a:r>
            <a:r>
              <a:rPr lang="zh-CN" altLang="en-US" sz="2800" b="1" dirty="0">
                <a:solidFill>
                  <a:srgbClr val="800080"/>
                </a:solidFill>
              </a:rPr>
              <a:t>简单</a:t>
            </a:r>
            <a:r>
              <a:rPr lang="zh-CN" altLang="en-US" sz="2800" b="1" dirty="0">
                <a:solidFill>
                  <a:srgbClr val="990099"/>
                </a:solidFill>
              </a:rPr>
              <a:t>过程调用的翻译</a:t>
            </a:r>
            <a:endParaRPr lang="zh-CN" altLang="en-US" sz="2800" dirty="0"/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 lvl="1" eaLnBrk="0" hangingPunct="0">
              <a:buFontTx/>
              <a:buChar char="•"/>
            </a:pPr>
            <a:r>
              <a:rPr kumimoji="0" lang="zh-CN" altLang="en-US" b="1" dirty="0">
                <a:solidFill>
                  <a:srgbClr val="800080"/>
                </a:solidFill>
              </a:rPr>
              <a:t>  示例：</a:t>
            </a:r>
            <a:r>
              <a:rPr kumimoji="0" lang="zh-CN" altLang="en-US" b="1" dirty="0"/>
              <a:t>过程调用   </a:t>
            </a:r>
            <a:r>
              <a:rPr kumimoji="0" lang="en-US" altLang="zh-CN" dirty="0"/>
              <a:t>call </a:t>
            </a:r>
            <a:r>
              <a:rPr kumimoji="0" lang="en-US" altLang="zh-CN" i="1" dirty="0"/>
              <a:t>p</a:t>
            </a:r>
            <a:r>
              <a:rPr kumimoji="0" lang="zh-CN" altLang="en-US" dirty="0"/>
              <a:t>（</a:t>
            </a:r>
            <a:r>
              <a:rPr kumimoji="0" lang="en-US" altLang="zh-CN" i="1" dirty="0"/>
              <a:t>a </a:t>
            </a:r>
            <a:r>
              <a:rPr kumimoji="0" lang="en-US" altLang="zh-CN" dirty="0"/>
              <a:t>+ </a:t>
            </a:r>
            <a:r>
              <a:rPr kumimoji="0" lang="en-US" altLang="zh-CN" i="1" dirty="0"/>
              <a:t>b</a:t>
            </a:r>
            <a:r>
              <a:rPr kumimoji="0" lang="zh-CN" altLang="en-US" dirty="0"/>
              <a:t>，</a:t>
            </a:r>
            <a:r>
              <a:rPr kumimoji="0" lang="en-US" altLang="zh-CN" i="1" dirty="0"/>
              <a:t>a </a:t>
            </a:r>
            <a:r>
              <a:rPr kumimoji="0" lang="en-US" altLang="zh-CN" dirty="0"/>
              <a:t>* </a:t>
            </a:r>
            <a:r>
              <a:rPr kumimoji="0" lang="en-US" altLang="zh-CN" i="1" dirty="0"/>
              <a:t>b</a:t>
            </a:r>
            <a:r>
              <a:rPr kumimoji="0" lang="zh-CN" altLang="en-US" dirty="0"/>
              <a:t>） </a:t>
            </a:r>
            <a:endParaRPr kumimoji="0" lang="zh-CN" altLang="en-US" b="1" dirty="0">
              <a:solidFill>
                <a:srgbClr val="800080"/>
              </a:solidFill>
            </a:endParaRPr>
          </a:p>
          <a:p>
            <a:pPr lvl="1" eaLnBrk="0" hangingPunct="0">
              <a:buFontTx/>
              <a:buNone/>
            </a:pPr>
            <a:r>
              <a:rPr kumimoji="0" lang="zh-CN" altLang="en-US" b="1" dirty="0"/>
              <a:t>               将被翻译为：</a:t>
            </a:r>
          </a:p>
          <a:p>
            <a:pPr lvl="1" eaLnBrk="0" hangingPunct="0">
              <a:buFontTx/>
              <a:buNone/>
            </a:pPr>
            <a:endParaRPr kumimoji="0" lang="zh-CN" altLang="en-US" sz="1000" b="1" dirty="0"/>
          </a:p>
          <a:p>
            <a:pPr lvl="1" eaLnBrk="0" hangingPunct="0">
              <a:buFontTx/>
              <a:buNone/>
            </a:pPr>
            <a:r>
              <a:rPr kumimoji="0" lang="en-US" altLang="zh-CN" dirty="0"/>
              <a:t>(+ ,</a:t>
            </a:r>
            <a:r>
              <a:rPr kumimoji="0" lang="en-US" altLang="zh-CN" i="1" dirty="0"/>
              <a:t>a ,b ,t )                                  </a:t>
            </a:r>
            <a:r>
              <a:rPr kumimoji="0" lang="en-US" altLang="zh-CN" dirty="0"/>
              <a:t>//</a:t>
            </a:r>
            <a:r>
              <a:rPr kumimoji="0" lang="zh-CN" altLang="en-US" b="1" dirty="0"/>
              <a:t>计算 </a:t>
            </a:r>
            <a:r>
              <a:rPr kumimoji="0" lang="en-US" altLang="zh-CN" i="1" dirty="0"/>
              <a:t>a </a:t>
            </a:r>
            <a:r>
              <a:rPr kumimoji="0" lang="en-US" altLang="zh-CN" dirty="0"/>
              <a:t>+ </a:t>
            </a:r>
            <a:r>
              <a:rPr kumimoji="0" lang="en-US" altLang="zh-CN" i="1" dirty="0"/>
              <a:t>b</a:t>
            </a:r>
            <a:r>
              <a:rPr kumimoji="0" lang="en-US" altLang="zh-CN" dirty="0"/>
              <a:t> </a:t>
            </a:r>
            <a:r>
              <a:rPr kumimoji="0" lang="zh-CN" altLang="en-US" b="1" dirty="0"/>
              <a:t>置于 </a:t>
            </a:r>
            <a:r>
              <a:rPr kumimoji="0" lang="en-US" altLang="zh-CN" i="1" dirty="0"/>
              <a:t>t</a:t>
            </a:r>
            <a:r>
              <a:rPr kumimoji="0" lang="en-US" altLang="zh-CN" b="1" i="1" dirty="0"/>
              <a:t> </a:t>
            </a:r>
            <a:r>
              <a:rPr kumimoji="0" lang="zh-CN" altLang="en-US" b="1" dirty="0"/>
              <a:t>中 </a:t>
            </a:r>
            <a:endParaRPr kumimoji="0" lang="en-US" altLang="zh-CN" b="1" dirty="0"/>
          </a:p>
          <a:p>
            <a:pPr lvl="1" eaLnBrk="0" hangingPunct="0">
              <a:buFontTx/>
              <a:buNone/>
            </a:pPr>
            <a:r>
              <a:rPr kumimoji="0" lang="en-US" altLang="zh-CN" dirty="0"/>
              <a:t>(* ,</a:t>
            </a:r>
            <a:r>
              <a:rPr kumimoji="0" lang="en-US" altLang="zh-CN" i="1" dirty="0"/>
              <a:t>a ,b , z )                                 </a:t>
            </a:r>
            <a:r>
              <a:rPr kumimoji="0" lang="en-US" altLang="zh-CN" dirty="0"/>
              <a:t>//</a:t>
            </a:r>
            <a:r>
              <a:rPr kumimoji="0" lang="zh-CN" altLang="en-US" b="1" dirty="0"/>
              <a:t>计算 </a:t>
            </a:r>
            <a:r>
              <a:rPr kumimoji="0" lang="en-US" altLang="zh-CN" i="1" dirty="0"/>
              <a:t>a </a:t>
            </a:r>
            <a:r>
              <a:rPr kumimoji="0" lang="en-US" altLang="zh-CN" dirty="0"/>
              <a:t>* </a:t>
            </a:r>
            <a:r>
              <a:rPr kumimoji="0" lang="en-US" altLang="zh-CN" i="1" dirty="0"/>
              <a:t>b</a:t>
            </a:r>
            <a:r>
              <a:rPr kumimoji="0" lang="en-US" altLang="zh-CN" dirty="0"/>
              <a:t> </a:t>
            </a:r>
            <a:r>
              <a:rPr kumimoji="0" lang="zh-CN" altLang="en-US" b="1" dirty="0"/>
              <a:t>置于 </a:t>
            </a:r>
            <a:r>
              <a:rPr kumimoji="0" lang="en-US" altLang="zh-CN" i="1" dirty="0"/>
              <a:t>z </a:t>
            </a:r>
            <a:r>
              <a:rPr kumimoji="0" lang="zh-CN" altLang="en-US" b="1" dirty="0"/>
              <a:t> </a:t>
            </a:r>
            <a:endParaRPr kumimoji="0" lang="en-US" altLang="zh-CN" b="1" dirty="0"/>
          </a:p>
          <a:p>
            <a:pPr lvl="1" eaLnBrk="0" hangingPunct="0">
              <a:buFontTx/>
              <a:buNone/>
            </a:pPr>
            <a:r>
              <a:rPr kumimoji="0" lang="en-US" altLang="zh-CN" dirty="0"/>
              <a:t>(</a:t>
            </a:r>
            <a:r>
              <a:rPr kumimoji="0" lang="en-US" altLang="zh-CN" dirty="0" err="1"/>
              <a:t>param</a:t>
            </a:r>
            <a:r>
              <a:rPr kumimoji="0" lang="en-US" altLang="zh-CN" dirty="0"/>
              <a:t> ,-,-,</a:t>
            </a:r>
            <a:r>
              <a:rPr kumimoji="0" lang="en-US" altLang="zh-CN" i="1" dirty="0"/>
              <a:t>t)</a:t>
            </a:r>
            <a:r>
              <a:rPr kumimoji="0" lang="en-US" altLang="zh-CN" dirty="0"/>
              <a:t>                                  //</a:t>
            </a:r>
            <a:r>
              <a:rPr kumimoji="0" lang="en-US" altLang="zh-CN" b="1" dirty="0"/>
              <a:t> </a:t>
            </a:r>
            <a:r>
              <a:rPr kumimoji="0" lang="zh-CN" altLang="en-US" b="1" dirty="0"/>
              <a:t>第一个实参地址</a:t>
            </a:r>
          </a:p>
          <a:p>
            <a:pPr lvl="1" eaLnBrk="0" hangingPunct="0">
              <a:buFontTx/>
              <a:buNone/>
            </a:pPr>
            <a:r>
              <a:rPr kumimoji="0" lang="zh-CN" altLang="en-US" b="1" dirty="0"/>
              <a:t> </a:t>
            </a:r>
            <a:r>
              <a:rPr kumimoji="0" lang="en-US" altLang="zh-CN" b="1" dirty="0"/>
              <a:t>(</a:t>
            </a:r>
            <a:r>
              <a:rPr kumimoji="0" lang="en-US" altLang="zh-CN" dirty="0" err="1"/>
              <a:t>param</a:t>
            </a:r>
            <a:r>
              <a:rPr kumimoji="0" lang="en-US" altLang="zh-CN" dirty="0"/>
              <a:t> ,-,-,</a:t>
            </a:r>
            <a:r>
              <a:rPr kumimoji="0" lang="en-US" altLang="zh-CN" i="1" dirty="0"/>
              <a:t>z)</a:t>
            </a:r>
            <a:r>
              <a:rPr kumimoji="0" lang="en-US" altLang="zh-CN" dirty="0"/>
              <a:t>                             //</a:t>
            </a:r>
            <a:r>
              <a:rPr kumimoji="0" lang="en-US" altLang="zh-CN" b="1" dirty="0"/>
              <a:t> </a:t>
            </a:r>
            <a:r>
              <a:rPr kumimoji="0" lang="zh-CN" altLang="en-US" b="1" dirty="0"/>
              <a:t>第二个实参地址</a:t>
            </a:r>
          </a:p>
          <a:p>
            <a:pPr lvl="1" eaLnBrk="0" hangingPunct="0">
              <a:buFontTx/>
              <a:buNone/>
            </a:pPr>
            <a:r>
              <a:rPr kumimoji="0" lang="zh-CN" altLang="en-US" b="1" dirty="0"/>
              <a:t> </a:t>
            </a:r>
            <a:r>
              <a:rPr kumimoji="0" lang="en-US" altLang="zh-CN" b="1" dirty="0"/>
              <a:t>(</a:t>
            </a:r>
            <a:r>
              <a:rPr kumimoji="0" lang="en-US" altLang="zh-CN" dirty="0"/>
              <a:t>call  </a:t>
            </a:r>
            <a:r>
              <a:rPr kumimoji="0" lang="en-US" altLang="zh-CN" i="1" dirty="0"/>
              <a:t>p </a:t>
            </a:r>
            <a:r>
              <a:rPr kumimoji="0" lang="en-US" altLang="zh-CN" dirty="0"/>
              <a:t>, 2 )                                //</a:t>
            </a:r>
            <a:r>
              <a:rPr kumimoji="0" lang="en-US" altLang="zh-CN" b="1" dirty="0"/>
              <a:t> </a:t>
            </a:r>
            <a:r>
              <a:rPr kumimoji="0" lang="zh-CN" altLang="en-US" b="1" dirty="0"/>
              <a:t>过程调用语句</a:t>
            </a:r>
            <a:r>
              <a:rPr kumimoji="0" lang="zh-CN" altLang="en-US" dirty="0"/>
              <a:t> </a:t>
            </a:r>
          </a:p>
        </p:txBody>
      </p:sp>
      <p:sp>
        <p:nvSpPr>
          <p:cNvPr id="65540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1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2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3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4" name="Text Box 17"/>
          <p:cNvSpPr txBox="1">
            <a:spLocks noChangeArrowheads="1"/>
          </p:cNvSpPr>
          <p:nvPr/>
        </p:nvSpPr>
        <p:spPr bwMode="auto">
          <a:xfrm>
            <a:off x="1253480" y="188640"/>
            <a:ext cx="5334744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过程调用的语法制导翻译</a:t>
            </a:r>
          </a:p>
        </p:txBody>
      </p:sp>
    </p:spTree>
    <p:extLst>
      <p:ext uri="{BB962C8B-B14F-4D97-AF65-F5344CB8AC3E}">
        <p14:creationId xmlns:p14="http://schemas.microsoft.com/office/powerpoint/2010/main" val="2086270831"/>
      </p:ext>
    </p:extLst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990600" y="1412776"/>
            <a:ext cx="784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简单过程调用的</a:t>
            </a:r>
            <a:r>
              <a:rPr lang="zh-CN" altLang="en-US" sz="2800" b="1" dirty="0">
                <a:solidFill>
                  <a:srgbClr val="990099"/>
                </a:solidFill>
              </a:rPr>
              <a:t>翻译模式</a:t>
            </a:r>
            <a:endParaRPr lang="zh-CN" altLang="en-US" sz="2800" dirty="0"/>
          </a:p>
        </p:txBody>
      </p:sp>
      <p:sp>
        <p:nvSpPr>
          <p:cNvPr id="66566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7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8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9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897209"/>
              </p:ext>
            </p:extLst>
          </p:nvPr>
        </p:nvGraphicFramePr>
        <p:xfrm>
          <a:off x="624136" y="2780927"/>
          <a:ext cx="8352927" cy="34563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5210">
                  <a:extLst>
                    <a:ext uri="{9D8B030D-6E8A-4147-A177-3AD203B41FA5}">
                      <a16:colId xmlns:a16="http://schemas.microsoft.com/office/drawing/2014/main" val="2216598932"/>
                    </a:ext>
                  </a:extLst>
                </a:gridCol>
                <a:gridCol w="2021689">
                  <a:extLst>
                    <a:ext uri="{9D8B030D-6E8A-4147-A177-3AD203B41FA5}">
                      <a16:colId xmlns:a16="http://schemas.microsoft.com/office/drawing/2014/main" val="2022081780"/>
                    </a:ext>
                  </a:extLst>
                </a:gridCol>
                <a:gridCol w="5616028">
                  <a:extLst>
                    <a:ext uri="{9D8B030D-6E8A-4147-A177-3AD203B41FA5}">
                      <a16:colId xmlns:a16="http://schemas.microsoft.com/office/drawing/2014/main" val="1977118589"/>
                    </a:ext>
                  </a:extLst>
                </a:gridCol>
              </a:tblGrid>
              <a:tr h="6203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标号</a:t>
                      </a:r>
                      <a:endParaRPr lang="zh-CN" sz="2000" kern="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产生式</a:t>
                      </a:r>
                      <a:endParaRPr lang="zh-CN" sz="2000" kern="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翻译方案</a:t>
                      </a:r>
                      <a:endParaRPr lang="zh-CN" sz="2000" kern="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3391843"/>
                  </a:ext>
                </a:extLst>
              </a:tr>
              <a:tr h="132937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(1)</a:t>
                      </a:r>
                      <a:endParaRPr lang="zh-CN" sz="2000" b="1" kern="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4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</a:t>
                      </a:r>
                      <a:r>
                        <a:rPr lang="zh-CN" sz="2000" kern="100" dirty="0">
                          <a:effectLst/>
                        </a:rPr>
                        <a:t>→</a:t>
                      </a:r>
                      <a:r>
                        <a:rPr lang="en-US" sz="2000" kern="100" dirty="0">
                          <a:effectLst/>
                        </a:rPr>
                        <a:t>call id ( A)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FOR</a:t>
                      </a:r>
                      <a:r>
                        <a:rPr lang="zh-CN" sz="2000" kern="100" dirty="0">
                          <a:effectLst/>
                        </a:rPr>
                        <a:t>队列</a:t>
                      </a:r>
                      <a:r>
                        <a:rPr lang="en-US" sz="2000" kern="100" dirty="0" err="1">
                          <a:effectLst/>
                        </a:rPr>
                        <a:t>A.arglist</a:t>
                      </a:r>
                      <a:r>
                        <a:rPr lang="zh-CN" sz="2000" kern="100" dirty="0">
                          <a:effectLst/>
                        </a:rPr>
                        <a:t>的每一项</a:t>
                      </a:r>
                      <a:r>
                        <a:rPr lang="en-US" sz="2000" kern="100" dirty="0">
                          <a:effectLst/>
                        </a:rPr>
                        <a:t>d DO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emit(par, -, - , d);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emit(call, -, - , </a:t>
                      </a:r>
                      <a:r>
                        <a:rPr lang="en-US" sz="2000" kern="100" dirty="0" err="1">
                          <a:effectLst/>
                        </a:rPr>
                        <a:t>id.place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5652676"/>
                  </a:ext>
                </a:extLst>
              </a:tr>
              <a:tr h="88625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(2)</a:t>
                      </a:r>
                      <a:endParaRPr lang="zh-CN" sz="2000" b="1" kern="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4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</a:t>
                      </a:r>
                      <a:r>
                        <a:rPr lang="zh-CN" sz="2000" kern="100" dirty="0">
                          <a:effectLst/>
                        </a:rPr>
                        <a:t>→</a:t>
                      </a:r>
                      <a:r>
                        <a:rPr lang="en-US" sz="2000" kern="100" dirty="0">
                          <a:effectLst/>
                        </a:rPr>
                        <a:t>A</a:t>
                      </a:r>
                      <a:r>
                        <a:rPr lang="en-US" sz="2000" kern="100" baseline="30000" dirty="0">
                          <a:effectLst/>
                        </a:rPr>
                        <a:t>1</a:t>
                      </a:r>
                      <a:r>
                        <a:rPr lang="en-US" sz="2000" kern="100" dirty="0">
                          <a:effectLst/>
                        </a:rPr>
                        <a:t> , E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//</a:t>
                      </a:r>
                      <a:r>
                        <a:rPr lang="zh-CN" sz="2000" kern="100" dirty="0">
                          <a:effectLst/>
                        </a:rPr>
                        <a:t>把</a:t>
                      </a:r>
                      <a:r>
                        <a:rPr lang="en-US" sz="2000" kern="100" dirty="0" err="1">
                          <a:effectLst/>
                        </a:rPr>
                        <a:t>E.place</a:t>
                      </a:r>
                      <a:r>
                        <a:rPr lang="zh-CN" sz="2000" kern="100" dirty="0">
                          <a:effectLst/>
                        </a:rPr>
                        <a:t>放在</a:t>
                      </a:r>
                      <a:r>
                        <a:rPr lang="en-US" sz="2000" kern="100" dirty="0">
                          <a:effectLst/>
                        </a:rPr>
                        <a:t>A</a:t>
                      </a:r>
                      <a:r>
                        <a:rPr lang="en-US" sz="2000" kern="100" baseline="30000" dirty="0">
                          <a:effectLst/>
                        </a:rPr>
                        <a:t>1</a:t>
                      </a:r>
                      <a:r>
                        <a:rPr lang="en-US" sz="2000" kern="100" dirty="0">
                          <a:effectLst/>
                        </a:rPr>
                        <a:t>.arglist</a:t>
                      </a:r>
                      <a:r>
                        <a:rPr lang="zh-CN" sz="2000" kern="100" dirty="0">
                          <a:effectLst/>
                        </a:rPr>
                        <a:t>的末端</a:t>
                      </a:r>
                      <a:r>
                        <a:rPr lang="en-US" sz="2000" kern="100" dirty="0">
                          <a:effectLst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 err="1">
                          <a:ea typeface="华文行楷" pitchFamily="2" charset="-122"/>
                          <a:sym typeface="Symbol" pitchFamily="18" charset="2"/>
                        </a:rPr>
                        <a:t>A.arglist</a:t>
                      </a:r>
                      <a:r>
                        <a:rPr lang="en-US" altLang="zh-CN" sz="2000" i="1" dirty="0">
                          <a:ea typeface="华文行楷" pitchFamily="2" charset="-122"/>
                          <a:sym typeface="Symbol" pitchFamily="18" charset="2"/>
                        </a:rPr>
                        <a:t> := append(A</a:t>
                      </a:r>
                      <a:r>
                        <a:rPr lang="en-US" altLang="zh-CN" sz="2000" baseline="-25000" dirty="0">
                          <a:sym typeface="Symbol" pitchFamily="18" charset="2"/>
                        </a:rPr>
                        <a:t>1</a:t>
                      </a:r>
                      <a:r>
                        <a:rPr lang="en-US" altLang="zh-CN" sz="2000" i="1" dirty="0">
                          <a:ea typeface="华文行楷" pitchFamily="2" charset="-122"/>
                          <a:sym typeface="Symbol" pitchFamily="18" charset="2"/>
                        </a:rPr>
                        <a:t>.arglist ,</a:t>
                      </a:r>
                      <a:r>
                        <a:rPr lang="en-US" altLang="zh-CN" sz="2000" i="1" dirty="0" err="1">
                          <a:ea typeface="华文行楷" pitchFamily="2" charset="-122"/>
                          <a:sym typeface="Symbol" pitchFamily="18" charset="2"/>
                        </a:rPr>
                        <a:t>makelist</a:t>
                      </a:r>
                      <a:r>
                        <a:rPr lang="en-US" altLang="zh-CN" sz="2000" i="1" dirty="0">
                          <a:ea typeface="华文行楷" pitchFamily="2" charset="-122"/>
                          <a:sym typeface="Symbol" pitchFamily="18" charset="2"/>
                        </a:rPr>
                        <a:t>(</a:t>
                      </a:r>
                      <a:r>
                        <a:rPr lang="en-US" altLang="zh-CN" sz="2000" i="1" dirty="0" err="1">
                          <a:ea typeface="华文行楷" pitchFamily="2" charset="-122"/>
                          <a:sym typeface="Symbol" pitchFamily="18" charset="2"/>
                        </a:rPr>
                        <a:t>E.place</a:t>
                      </a:r>
                      <a:r>
                        <a:rPr lang="en-US" altLang="zh-CN" sz="2000" i="1" dirty="0">
                          <a:ea typeface="华文行楷" pitchFamily="2" charset="-122"/>
                          <a:sym typeface="Symbol" pitchFamily="18" charset="2"/>
                        </a:rPr>
                        <a:t>));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3243868"/>
                  </a:ext>
                </a:extLst>
              </a:tr>
              <a:tr h="62037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(3)</a:t>
                      </a:r>
                      <a:endParaRPr lang="zh-CN" sz="2000" b="1" kern="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4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</a:t>
                      </a:r>
                      <a:r>
                        <a:rPr lang="zh-CN" sz="2000" kern="100" dirty="0">
                          <a:effectLst/>
                        </a:rPr>
                        <a:t>→</a:t>
                      </a:r>
                      <a:r>
                        <a:rPr lang="en-US" sz="2000" kern="100" dirty="0">
                          <a:effectLst/>
                        </a:rPr>
                        <a:t>E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//</a:t>
                      </a:r>
                      <a:r>
                        <a:rPr lang="zh-CN" sz="2000" kern="100" dirty="0">
                          <a:effectLst/>
                        </a:rPr>
                        <a:t>建立一个 </a:t>
                      </a:r>
                      <a:r>
                        <a:rPr lang="en-US" sz="2000" kern="100" dirty="0" err="1">
                          <a:effectLst/>
                        </a:rPr>
                        <a:t>A.arglist</a:t>
                      </a:r>
                      <a:r>
                        <a:rPr lang="zh-CN" sz="2000" kern="100" dirty="0">
                          <a:effectLst/>
                        </a:rPr>
                        <a:t>队列，仅包含一项</a:t>
                      </a:r>
                      <a:r>
                        <a:rPr lang="en-US" sz="2000" kern="100" dirty="0" err="1">
                          <a:effectLst/>
                        </a:rPr>
                        <a:t>E.place</a:t>
                      </a:r>
                      <a:r>
                        <a:rPr lang="zh-CN" sz="2000" kern="100" dirty="0">
                          <a:effectLst/>
                        </a:rPr>
                        <a:t>；</a:t>
                      </a:r>
                      <a:endParaRPr lang="en-US" alt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 err="1">
                          <a:effectLst/>
                        </a:rPr>
                        <a:t>A.arglist</a:t>
                      </a:r>
                      <a:r>
                        <a:rPr lang="en-US" altLang="zh-CN" sz="2000" kern="100" dirty="0">
                          <a:effectLst/>
                        </a:rPr>
                        <a:t>=</a:t>
                      </a:r>
                      <a:r>
                        <a:rPr lang="en-US" altLang="zh-CN" sz="2000" i="1" dirty="0" err="1">
                          <a:ea typeface="华文行楷" pitchFamily="2" charset="-122"/>
                          <a:sym typeface="Symbol" pitchFamily="18" charset="2"/>
                        </a:rPr>
                        <a:t>makelist</a:t>
                      </a:r>
                      <a:r>
                        <a:rPr lang="en-US" altLang="zh-CN" sz="2000" i="1" dirty="0">
                          <a:ea typeface="华文行楷" pitchFamily="2" charset="-122"/>
                          <a:sym typeface="Symbol" pitchFamily="18" charset="2"/>
                        </a:rPr>
                        <a:t>(</a:t>
                      </a:r>
                      <a:r>
                        <a:rPr lang="en-US" altLang="zh-CN" sz="2000" i="1" dirty="0" err="1">
                          <a:ea typeface="华文行楷" pitchFamily="2" charset="-122"/>
                          <a:sym typeface="Symbol" pitchFamily="18" charset="2"/>
                        </a:rPr>
                        <a:t>E.place</a:t>
                      </a:r>
                      <a:r>
                        <a:rPr lang="en-US" altLang="zh-CN" sz="2000" i="1" dirty="0">
                          <a:ea typeface="华文行楷" pitchFamily="2" charset="-122"/>
                          <a:sym typeface="Symbol" pitchFamily="18" charset="2"/>
                        </a:rPr>
                        <a:t>);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5067574"/>
                  </a:ext>
                </a:extLst>
              </a:tr>
            </a:tbl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181970" y="1334080"/>
            <a:ext cx="2949786" cy="830997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600" i="1" dirty="0" err="1">
                <a:solidFill>
                  <a:srgbClr val="800080"/>
                </a:solidFill>
                <a:sym typeface="Symbol" pitchFamily="18" charset="2"/>
              </a:rPr>
              <a:t>A.arglist</a:t>
            </a:r>
            <a:r>
              <a:rPr lang="en-US" altLang="zh-CN" sz="1600" b="1" i="1" dirty="0">
                <a:sym typeface="Symbol" pitchFamily="18" charset="2"/>
              </a:rPr>
              <a:t> </a:t>
            </a:r>
            <a:r>
              <a:rPr lang="en-US" altLang="zh-CN" sz="1600" b="1" dirty="0">
                <a:sym typeface="Symbol" pitchFamily="18" charset="2"/>
              </a:rPr>
              <a:t>:</a:t>
            </a:r>
            <a:r>
              <a:rPr lang="zh-CN" altLang="en-US" sz="1600" b="1" dirty="0">
                <a:sym typeface="Symbol" pitchFamily="18" charset="2"/>
              </a:rPr>
              <a:t>实参地址的列表</a:t>
            </a:r>
          </a:p>
          <a:p>
            <a:pPr>
              <a:buFont typeface="Wingdings" pitchFamily="2" charset="2"/>
              <a:buNone/>
            </a:pPr>
            <a:r>
              <a:rPr lang="en-US" altLang="zh-CN" sz="1600" i="1" dirty="0" err="1">
                <a:solidFill>
                  <a:srgbClr val="800080"/>
                </a:solidFill>
                <a:sym typeface="Symbol" pitchFamily="18" charset="2"/>
              </a:rPr>
              <a:t>makelist</a:t>
            </a:r>
            <a:r>
              <a:rPr lang="en-US" altLang="zh-CN" sz="1600" i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1600" b="1" dirty="0">
                <a:sym typeface="Symbol" pitchFamily="18" charset="2"/>
              </a:rPr>
              <a:t>:</a:t>
            </a:r>
            <a:r>
              <a:rPr lang="zh-CN" altLang="en-US" sz="1600" b="1" dirty="0">
                <a:sym typeface="Symbol" pitchFamily="18" charset="2"/>
              </a:rPr>
              <a:t>创建实参地址结点</a:t>
            </a:r>
          </a:p>
          <a:p>
            <a:pPr>
              <a:buFont typeface="Wingdings" pitchFamily="2" charset="2"/>
              <a:buNone/>
            </a:pPr>
            <a:r>
              <a:rPr lang="en-US" altLang="zh-CN" sz="1600" i="1" dirty="0">
                <a:solidFill>
                  <a:srgbClr val="800080"/>
                </a:solidFill>
                <a:sym typeface="Symbol" pitchFamily="18" charset="2"/>
              </a:rPr>
              <a:t>append</a:t>
            </a:r>
            <a:r>
              <a:rPr lang="en-US" altLang="zh-CN" sz="1600" b="1" dirty="0">
                <a:sym typeface="Symbol" pitchFamily="18" charset="2"/>
              </a:rPr>
              <a:t> :</a:t>
            </a:r>
            <a:r>
              <a:rPr lang="zh-CN" altLang="en-US" sz="1600" b="1" dirty="0">
                <a:sym typeface="Symbol" pitchFamily="18" charset="2"/>
              </a:rPr>
              <a:t>在实参表中添加结点</a:t>
            </a:r>
            <a:r>
              <a:rPr lang="zh-CN" altLang="en-US" sz="1600" dirty="0">
                <a:sym typeface="Symbol" pitchFamily="18" charset="2"/>
              </a:rPr>
              <a:t>  </a:t>
            </a: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8EE08CAB-6C94-6048-9D3C-BB7F5A20D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480" y="188640"/>
            <a:ext cx="5334744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过程调用的语法制导翻译</a:t>
            </a:r>
          </a:p>
        </p:txBody>
      </p:sp>
    </p:spTree>
    <p:extLst>
      <p:ext uri="{BB962C8B-B14F-4D97-AF65-F5344CB8AC3E}">
        <p14:creationId xmlns:p14="http://schemas.microsoft.com/office/powerpoint/2010/main" val="1176454426"/>
      </p:ext>
    </p:extLst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6"/>
          <p:cNvSpPr>
            <a:spLocks noChangeArrowheads="1"/>
          </p:cNvSpPr>
          <p:nvPr/>
        </p:nvSpPr>
        <p:spPr bwMode="auto">
          <a:xfrm>
            <a:off x="251520" y="1196752"/>
            <a:ext cx="8784529" cy="400110"/>
          </a:xfrm>
          <a:prstGeom prst="rect">
            <a:avLst/>
          </a:prstGeom>
          <a:solidFill>
            <a:schemeClr val="accent1">
              <a:alpha val="54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000" b="1" dirty="0">
                <a:solidFill>
                  <a:srgbClr val="800080"/>
                </a:solidFill>
              </a:rPr>
              <a:t>  </a:t>
            </a:r>
            <a:r>
              <a:rPr lang="zh-CN" altLang="en-US" sz="2000" b="1" dirty="0"/>
              <a:t>计算</a:t>
            </a:r>
            <a:r>
              <a:rPr lang="zh-CN" altLang="en-US" sz="2000" b="1" dirty="0">
                <a:solidFill>
                  <a:srgbClr val="800080"/>
                </a:solidFill>
              </a:rPr>
              <a:t>变量声明</a:t>
            </a:r>
            <a:r>
              <a:rPr lang="zh-CN" altLang="en-US" sz="2000" b="1" dirty="0"/>
              <a:t>相关语法单位的类型信息，保存标志符的类型信息至符号表</a:t>
            </a:r>
          </a:p>
        </p:txBody>
      </p:sp>
      <p:sp>
        <p:nvSpPr>
          <p:cNvPr id="15366" name="AutoShape 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AutoShape 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8" name="AutoShape 3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9" name="AutoShape 3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20">
            <a:extLst>
              <a:ext uri="{FF2B5EF4-FFF2-40B4-BE49-F238E27FC236}">
                <a16:creationId xmlns:a16="http://schemas.microsoft.com/office/drawing/2014/main" id="{4B90B3DE-FACD-AC41-AB49-CCC2E2BF2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188640"/>
            <a:ext cx="6264696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简单说明语句的语法制导翻译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A6DAFF6-4EEE-7947-9BDF-FDE7C8925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331838"/>
              </p:ext>
            </p:extLst>
          </p:nvPr>
        </p:nvGraphicFramePr>
        <p:xfrm>
          <a:off x="4113659" y="1916832"/>
          <a:ext cx="4752529" cy="25358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1561058458"/>
                    </a:ext>
                  </a:extLst>
                </a:gridCol>
                <a:gridCol w="1697332">
                  <a:extLst>
                    <a:ext uri="{9D8B030D-6E8A-4147-A177-3AD203B41FA5}">
                      <a16:colId xmlns:a16="http://schemas.microsoft.com/office/drawing/2014/main" val="3180590311"/>
                    </a:ext>
                  </a:extLst>
                </a:gridCol>
                <a:gridCol w="2263109">
                  <a:extLst>
                    <a:ext uri="{9D8B030D-6E8A-4147-A177-3AD203B41FA5}">
                      <a16:colId xmlns:a16="http://schemas.microsoft.com/office/drawing/2014/main" val="3103944978"/>
                    </a:ext>
                  </a:extLst>
                </a:gridCol>
              </a:tblGrid>
              <a:tr h="3622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2060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标号</a:t>
                      </a:r>
                      <a:endParaRPr lang="zh-CN" sz="1800" b="1" kern="100" dirty="0">
                        <a:solidFill>
                          <a:srgbClr val="00206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2060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产生式</a:t>
                      </a:r>
                      <a:endParaRPr lang="zh-CN" sz="1800" b="1" kern="100">
                        <a:solidFill>
                          <a:srgbClr val="00206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2060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翻译方案</a:t>
                      </a:r>
                      <a:endParaRPr lang="zh-CN" sz="1800" b="1" kern="100" dirty="0">
                        <a:solidFill>
                          <a:srgbClr val="00206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697846"/>
                  </a:ext>
                </a:extLst>
              </a:tr>
              <a:tr h="72452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2060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(1)</a:t>
                      </a:r>
                      <a:endParaRPr lang="zh-CN" altLang="en-US" sz="1800" b="1" kern="100" dirty="0">
                        <a:solidFill>
                          <a:srgbClr val="00206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400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  id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enter(id,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D.type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0774348"/>
                  </a:ext>
                </a:extLst>
              </a:tr>
              <a:tr h="72452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2060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(2)</a:t>
                      </a:r>
                      <a:endParaRPr lang="zh-CN" altLang="en-US" sz="1800" b="1" kern="100" dirty="0">
                        <a:solidFill>
                          <a:srgbClr val="00206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4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 id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enter(id, real);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</a:t>
                      </a: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type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=real;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7744680"/>
                  </a:ext>
                </a:extLst>
              </a:tr>
              <a:tr h="72452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2060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(3)</a:t>
                      </a:r>
                      <a:endParaRPr lang="zh-CN" altLang="en-US" sz="1800" b="1" kern="100" dirty="0">
                        <a:solidFill>
                          <a:srgbClr val="00206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4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800" kern="1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id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enter(id, D</a:t>
                      </a:r>
                      <a:r>
                        <a:rPr lang="en-US" sz="1800" kern="1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type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</a:t>
                      </a: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type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D</a:t>
                      </a:r>
                      <a:r>
                        <a:rPr lang="en-US" sz="1800" kern="1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type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8892678"/>
                  </a:ext>
                </a:extLst>
              </a:tr>
            </a:tbl>
          </a:graphicData>
        </a:graphic>
      </p:graphicFrame>
      <p:sp>
        <p:nvSpPr>
          <p:cNvPr id="13" name="Text Box 33">
            <a:extLst>
              <a:ext uri="{FF2B5EF4-FFF2-40B4-BE49-F238E27FC236}">
                <a16:creationId xmlns:a16="http://schemas.microsoft.com/office/drawing/2014/main" id="{89F77F87-58CA-FA46-9666-CDE3EF402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4053" y="2112656"/>
            <a:ext cx="2471844" cy="214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de-DE" altLang="zh-CN" sz="2000" i="1" dirty="0">
                <a:sym typeface="Symbol" pitchFamily="18" charset="2"/>
              </a:rPr>
              <a:t>D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de-DE" altLang="zh-CN" sz="2000" i="1" dirty="0" err="1">
                <a:sym typeface="Symbol" pitchFamily="18" charset="2"/>
              </a:rPr>
              <a:t>int</a:t>
            </a:r>
            <a:r>
              <a:rPr lang="de-DE" altLang="zh-CN" sz="2000" i="1" dirty="0">
                <a:sym typeface="Symbol" pitchFamily="18" charset="2"/>
              </a:rPr>
              <a:t>   L</a:t>
            </a:r>
            <a:endParaRPr lang="de-DE" altLang="zh-CN" sz="2000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de-DE" altLang="zh-CN" sz="2000" dirty="0">
              <a:sym typeface="Symbol" pitchFamily="18" charset="2"/>
            </a:endParaRPr>
          </a:p>
          <a:p>
            <a:pPr>
              <a:buClrTx/>
              <a:buNone/>
            </a:pPr>
            <a:r>
              <a:rPr lang="de-DE" altLang="zh-CN" sz="2000" i="1" dirty="0">
                <a:sym typeface="Symbol" pitchFamily="18" charset="2"/>
              </a:rPr>
              <a:t>D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de-DE" altLang="zh-CN" sz="2000" i="1" dirty="0">
                <a:sym typeface="Symbol" pitchFamily="18" charset="2"/>
              </a:rPr>
              <a:t>real  L</a:t>
            </a:r>
            <a:r>
              <a:rPr lang="fr-FR" altLang="zh-CN" sz="2000" dirty="0"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2000" baseline="-25000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fr-FR" altLang="zh-CN" sz="2000" i="1" dirty="0">
                <a:sym typeface="Symbol" pitchFamily="18" charset="2"/>
              </a:rPr>
              <a:t>L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dirty="0">
                <a:sym typeface="Symbol" pitchFamily="18" charset="2"/>
              </a:rPr>
              <a:t>, </a:t>
            </a:r>
            <a:r>
              <a:rPr lang="fr-FR" altLang="zh-CN" sz="2000" u="sng" dirty="0">
                <a:sym typeface="Symbol" pitchFamily="18" charset="2"/>
              </a:rPr>
              <a:t>id</a:t>
            </a:r>
          </a:p>
          <a:p>
            <a:pPr>
              <a:buFont typeface="Wingdings" pitchFamily="2" charset="2"/>
              <a:buNone/>
            </a:pPr>
            <a:endParaRPr lang="fr-FR" altLang="zh-CN" sz="2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fr-FR" altLang="zh-CN" sz="2000" i="1" dirty="0">
                <a:sym typeface="Symbol" pitchFamily="18" charset="2"/>
              </a:rPr>
              <a:t>L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fr-FR" altLang="zh-CN" sz="2000" u="sng" dirty="0">
                <a:sym typeface="Symbol" pitchFamily="18" charset="2"/>
              </a:rPr>
              <a:t>id</a:t>
            </a:r>
          </a:p>
        </p:txBody>
      </p:sp>
      <p:sp>
        <p:nvSpPr>
          <p:cNvPr id="14" name="Text Box 33">
            <a:extLst>
              <a:ext uri="{FF2B5EF4-FFF2-40B4-BE49-F238E27FC236}">
                <a16:creationId xmlns:a16="http://schemas.microsoft.com/office/drawing/2014/main" id="{7A4EB0CF-CE65-2C46-96A6-F6E5F32E7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0" y="4941168"/>
            <a:ext cx="862615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b="1" dirty="0"/>
              <a:t>1</a:t>
            </a:r>
            <a:r>
              <a:rPr lang="zh-CN" altLang="zh-CN" b="1" dirty="0"/>
              <a:t>、文法改写为</a:t>
            </a:r>
            <a:r>
              <a:rPr lang="zh-CN" altLang="en-US" b="1" dirty="0"/>
              <a:t>右</a:t>
            </a:r>
            <a:r>
              <a:rPr lang="zh-CN" altLang="zh-CN" b="1" dirty="0"/>
              <a:t>表文法，每个</a:t>
            </a:r>
            <a:r>
              <a:rPr lang="en-US" altLang="zh-CN" b="1" dirty="0"/>
              <a:t>id</a:t>
            </a:r>
            <a:r>
              <a:rPr lang="zh-CN" altLang="zh-CN" b="1" dirty="0"/>
              <a:t>的数据类型可以及时登录入表</a:t>
            </a:r>
            <a:endParaRPr lang="zh-CN" altLang="zh-CN" dirty="0"/>
          </a:p>
          <a:p>
            <a:pPr>
              <a:buNone/>
            </a:pPr>
            <a:r>
              <a:rPr lang="en-US" altLang="zh-CN" b="1" dirty="0"/>
              <a:t>2</a:t>
            </a:r>
            <a:r>
              <a:rPr lang="zh-CN" altLang="zh-CN" b="1" dirty="0"/>
              <a:t>、</a:t>
            </a:r>
            <a:r>
              <a:rPr lang="en-US" altLang="zh-CN" b="1" dirty="0" err="1"/>
              <a:t>D.type</a:t>
            </a:r>
            <a:r>
              <a:rPr lang="zh-CN" altLang="zh-CN" b="1" dirty="0"/>
              <a:t>用以记录说明语句变量的数据类型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121785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AutoShape 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AutoShape 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8" name="AutoShape 3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9" name="AutoShape 3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20">
            <a:extLst>
              <a:ext uri="{FF2B5EF4-FFF2-40B4-BE49-F238E27FC236}">
                <a16:creationId xmlns:a16="http://schemas.microsoft.com/office/drawing/2014/main" id="{4B90B3DE-FACD-AC41-AB49-CCC2E2BF2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188640"/>
            <a:ext cx="6264696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简单说明语句的语法制导翻译</a:t>
            </a:r>
          </a:p>
        </p:txBody>
      </p:sp>
      <p:sp>
        <p:nvSpPr>
          <p:cNvPr id="13" name="Text Box 33">
            <a:extLst>
              <a:ext uri="{FF2B5EF4-FFF2-40B4-BE49-F238E27FC236}">
                <a16:creationId xmlns:a16="http://schemas.microsoft.com/office/drawing/2014/main" id="{89F77F87-58CA-FA46-9666-CDE3EF402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0" y="5622339"/>
            <a:ext cx="862615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altLang="zh-CN" sz="2000" dirty="0">
                <a:latin typeface="Heiti SC Medium" pitchFamily="2" charset="-128"/>
                <a:ea typeface="Heiti SC Medium" pitchFamily="2" charset="-128"/>
              </a:rPr>
              <a:t>offset</a:t>
            </a:r>
            <a:r>
              <a:rPr lang="zh-CN" altLang="zh-CN" sz="2000" dirty="0">
                <a:latin typeface="Heiti SC Medium" pitchFamily="2" charset="-128"/>
                <a:ea typeface="Heiti SC Medium" pitchFamily="2" charset="-128"/>
              </a:rPr>
              <a:t>记录变量的偏移量并方便登录入表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altLang="zh-CN" sz="2000" dirty="0">
                <a:latin typeface="Heiti SC Medium" pitchFamily="2" charset="-128"/>
                <a:ea typeface="Heiti SC Medium" pitchFamily="2" charset="-128"/>
              </a:rPr>
              <a:t>width</a:t>
            </a:r>
            <a:r>
              <a:rPr lang="zh-CN" altLang="zh-CN" sz="2000" dirty="0">
                <a:latin typeface="Heiti SC Medium" pitchFamily="2" charset="-128"/>
                <a:ea typeface="Heiti SC Medium" pitchFamily="2" charset="-128"/>
              </a:rPr>
              <a:t>对应数据类型变量的宽度，即存储空间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3D17B38-B8E8-634F-AF61-4D73AE3D1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63138"/>
              </p:ext>
            </p:extLst>
          </p:nvPr>
        </p:nvGraphicFramePr>
        <p:xfrm>
          <a:off x="579860" y="2003648"/>
          <a:ext cx="7698432" cy="3657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9170">
                  <a:extLst>
                    <a:ext uri="{9D8B030D-6E8A-4147-A177-3AD203B41FA5}">
                      <a16:colId xmlns:a16="http://schemas.microsoft.com/office/drawing/2014/main" val="189595990"/>
                    </a:ext>
                  </a:extLst>
                </a:gridCol>
                <a:gridCol w="1863279">
                  <a:extLst>
                    <a:ext uri="{9D8B030D-6E8A-4147-A177-3AD203B41FA5}">
                      <a16:colId xmlns:a16="http://schemas.microsoft.com/office/drawing/2014/main" val="320723234"/>
                    </a:ext>
                  </a:extLst>
                </a:gridCol>
                <a:gridCol w="5175983">
                  <a:extLst>
                    <a:ext uri="{9D8B030D-6E8A-4147-A177-3AD203B41FA5}">
                      <a16:colId xmlns:a16="http://schemas.microsoft.com/office/drawing/2014/main" val="3731268124"/>
                    </a:ext>
                  </a:extLst>
                </a:gridCol>
              </a:tblGrid>
              <a:tr h="2537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2060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标号</a:t>
                      </a:r>
                      <a:endParaRPr lang="zh-CN" sz="2000" kern="100">
                        <a:solidFill>
                          <a:srgbClr val="00206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2060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产生式</a:t>
                      </a:r>
                      <a:endParaRPr lang="zh-CN" sz="2000" kern="100">
                        <a:solidFill>
                          <a:srgbClr val="00206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2060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翻译方案</a:t>
                      </a:r>
                      <a:endParaRPr lang="zh-CN" sz="2000" kern="100" dirty="0">
                        <a:solidFill>
                          <a:srgbClr val="00206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0403789"/>
                  </a:ext>
                </a:extLst>
              </a:tr>
              <a:tr h="1014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2060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(1)</a:t>
                      </a:r>
                      <a:endParaRPr lang="zh-CN" sz="2000" kern="100">
                        <a:solidFill>
                          <a:srgbClr val="00206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4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D</a:t>
                      </a:r>
                      <a:r>
                        <a:rPr lang="zh-CN" sz="2000" kern="10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→</a:t>
                      </a:r>
                      <a:r>
                        <a:rPr lang="en-US" sz="2000" kern="10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integer  id</a:t>
                      </a:r>
                      <a:endParaRPr lang="zh-CN" sz="2000" kern="100">
                        <a:effectLst/>
                        <a:latin typeface="Heiti SC Medium" pitchFamily="2" charset="-128"/>
                        <a:ea typeface="Heiti SC Medium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enter(id, int</a:t>
                      </a:r>
                      <a:r>
                        <a:rPr lang="zh-CN" sz="2000" kern="10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，</a:t>
                      </a:r>
                      <a:r>
                        <a:rPr lang="en-US" sz="2000" kern="10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offset);</a:t>
                      </a:r>
                      <a:endParaRPr lang="zh-CN" sz="2000" kern="10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D.att=int;</a:t>
                      </a:r>
                      <a:endParaRPr lang="zh-CN" sz="2000" kern="10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D.width=2;</a:t>
                      </a:r>
                      <a:endParaRPr lang="zh-CN" sz="2000" kern="10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offset=offset+ D.width</a:t>
                      </a:r>
                      <a:endParaRPr lang="zh-CN" sz="2000" kern="100">
                        <a:effectLst/>
                        <a:latin typeface="Heiti SC Medium" pitchFamily="2" charset="-128"/>
                        <a:ea typeface="Heiti SC Medium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445287"/>
                  </a:ext>
                </a:extLst>
              </a:tr>
              <a:tr h="1014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2060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(2)</a:t>
                      </a:r>
                      <a:endParaRPr lang="zh-CN" sz="2000" kern="100">
                        <a:solidFill>
                          <a:srgbClr val="00206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4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D</a:t>
                      </a:r>
                      <a:r>
                        <a:rPr lang="zh-CN" sz="2000" kern="10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→</a:t>
                      </a:r>
                      <a:r>
                        <a:rPr lang="en-US" sz="2000" kern="10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real  id</a:t>
                      </a:r>
                      <a:endParaRPr lang="zh-CN" sz="2000" kern="100">
                        <a:effectLst/>
                        <a:latin typeface="Heiti SC Medium" pitchFamily="2" charset="-128"/>
                        <a:ea typeface="Heiti SC Medium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enter(id, real</a:t>
                      </a:r>
                      <a:r>
                        <a:rPr lang="zh-CN" sz="2000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，</a:t>
                      </a:r>
                      <a:r>
                        <a:rPr lang="en-US" sz="2000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offset);</a:t>
                      </a:r>
                      <a:endParaRPr lang="zh-CN" sz="2000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D.att</a:t>
                      </a:r>
                      <a:r>
                        <a:rPr lang="en-US" sz="2000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=real;</a:t>
                      </a:r>
                      <a:endParaRPr lang="zh-CN" sz="2000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D.width</a:t>
                      </a:r>
                      <a:r>
                        <a:rPr lang="en-US" sz="2000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=8;</a:t>
                      </a:r>
                      <a:endParaRPr lang="zh-CN" sz="2000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offset=offset+ </a:t>
                      </a:r>
                      <a:r>
                        <a:rPr lang="en-US" sz="2000" kern="100" dirty="0" err="1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D.width</a:t>
                      </a:r>
                      <a:endParaRPr lang="zh-CN" sz="2000" kern="100" dirty="0">
                        <a:effectLst/>
                        <a:latin typeface="Heiti SC Medium" pitchFamily="2" charset="-128"/>
                        <a:ea typeface="Heiti SC Medium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7931993"/>
                  </a:ext>
                </a:extLst>
              </a:tr>
              <a:tr h="7611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2060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(3)</a:t>
                      </a:r>
                      <a:endParaRPr lang="zh-CN" sz="2000" kern="100" dirty="0">
                        <a:solidFill>
                          <a:srgbClr val="00206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4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D</a:t>
                      </a:r>
                      <a:r>
                        <a:rPr lang="zh-CN" sz="2000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→</a:t>
                      </a:r>
                      <a:r>
                        <a:rPr lang="en-US" sz="2000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D</a:t>
                      </a:r>
                      <a:r>
                        <a:rPr lang="en-US" sz="2000" kern="100" baseline="300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</a:t>
                      </a:r>
                      <a:r>
                        <a:rPr lang="en-US" sz="2000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 , id</a:t>
                      </a:r>
                      <a:endParaRPr lang="zh-CN" sz="2000" kern="100" dirty="0">
                        <a:effectLst/>
                        <a:latin typeface="Heiti SC Medium" pitchFamily="2" charset="-128"/>
                        <a:ea typeface="Heiti SC Medium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enter(id, D</a:t>
                      </a:r>
                      <a:r>
                        <a:rPr lang="en-US" sz="2000" kern="100" baseline="300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</a:t>
                      </a:r>
                      <a:r>
                        <a:rPr lang="en-US" sz="2000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.att </a:t>
                      </a:r>
                      <a:r>
                        <a:rPr lang="zh-CN" sz="2000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，</a:t>
                      </a:r>
                      <a:r>
                        <a:rPr lang="en-US" sz="2000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offset);</a:t>
                      </a:r>
                      <a:endParaRPr lang="zh-CN" sz="2000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D.att</a:t>
                      </a:r>
                      <a:r>
                        <a:rPr lang="en-US" sz="2000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= D</a:t>
                      </a:r>
                      <a:r>
                        <a:rPr lang="en-US" sz="2000" kern="100" baseline="300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</a:t>
                      </a:r>
                      <a:r>
                        <a:rPr lang="en-US" sz="2000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.att;</a:t>
                      </a:r>
                      <a:endParaRPr lang="zh-CN" sz="2000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offset=offset+ </a:t>
                      </a:r>
                      <a:r>
                        <a:rPr lang="en-US" sz="2000" kern="100" dirty="0" err="1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D.width</a:t>
                      </a:r>
                      <a:endParaRPr lang="zh-CN" sz="2000" kern="100" dirty="0">
                        <a:effectLst/>
                        <a:latin typeface="Heiti SC Medium" pitchFamily="2" charset="-128"/>
                        <a:ea typeface="Heiti SC Medium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5040827"/>
                  </a:ext>
                </a:extLst>
              </a:tr>
            </a:tbl>
          </a:graphicData>
        </a:graphic>
      </p:graphicFrame>
      <p:sp>
        <p:nvSpPr>
          <p:cNvPr id="14" name="Rectangle 12">
            <a:extLst>
              <a:ext uri="{FF2B5EF4-FFF2-40B4-BE49-F238E27FC236}">
                <a16:creationId xmlns:a16="http://schemas.microsoft.com/office/drawing/2014/main" id="{7910FECF-D81D-F04E-9514-DC4EACE0F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84" y="908720"/>
            <a:ext cx="8229600" cy="96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Tx/>
              <a:buNone/>
            </a:pPr>
            <a:r>
              <a:rPr lang="zh-CN" altLang="en-US" sz="2000" b="1" dirty="0">
                <a:solidFill>
                  <a:srgbClr val="990099"/>
                </a:solidFill>
              </a:rPr>
              <a:t>对前面翻译片段的扩充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1" dirty="0">
                <a:sym typeface="Symbol" pitchFamily="18" charset="2"/>
              </a:rPr>
              <a:t>将变量标志符的类型及</a:t>
            </a:r>
            <a:r>
              <a:rPr lang="zh-CN" altLang="en-US" sz="2000" b="1" dirty="0">
                <a:solidFill>
                  <a:srgbClr val="FF0000"/>
                </a:solidFill>
                <a:sym typeface="Symbol" pitchFamily="18" charset="2"/>
              </a:rPr>
              <a:t>偏移地址</a:t>
            </a:r>
            <a:r>
              <a:rPr lang="zh-CN" altLang="en-US" sz="2000" b="1" dirty="0">
                <a:sym typeface="Symbol" pitchFamily="18" charset="2"/>
              </a:rPr>
              <a:t>保存在符号表中</a:t>
            </a:r>
            <a:endParaRPr lang="en-US" altLang="zh-CN" sz="20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515883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9"/>
          <p:cNvSpPr>
            <a:spLocks noChangeArrowheads="1"/>
          </p:cNvSpPr>
          <p:nvPr/>
        </p:nvSpPr>
        <p:spPr bwMode="auto">
          <a:xfrm>
            <a:off x="3352800" y="4479925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4000" b="1" i="1">
                <a:solidFill>
                  <a:schemeClr val="hlink"/>
                </a:solidFill>
                <a:ea typeface="宋体" pitchFamily="2" charset="-122"/>
              </a:rPr>
              <a:t>Thank You</a:t>
            </a:r>
            <a:endParaRPr lang="en-US" altLang="zh-CN" sz="3200" b="1" i="1">
              <a:solidFill>
                <a:schemeClr val="hlink"/>
              </a:solidFill>
              <a:latin typeface="CMR10" charset="0"/>
              <a:ea typeface="宋体" pitchFamily="2" charset="-122"/>
            </a:endParaRPr>
          </a:p>
        </p:txBody>
      </p:sp>
      <p:sp>
        <p:nvSpPr>
          <p:cNvPr id="68611" name="Rectangle 10"/>
          <p:cNvSpPr>
            <a:spLocks noChangeArrowheads="1"/>
          </p:cNvSpPr>
          <p:nvPr/>
        </p:nvSpPr>
        <p:spPr bwMode="auto">
          <a:xfrm>
            <a:off x="1981200" y="22098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200" b="1" i="1">
                <a:solidFill>
                  <a:schemeClr val="hlink"/>
                </a:solidFill>
                <a:ea typeface="宋体" pitchFamily="2" charset="-122"/>
              </a:rPr>
              <a:t>That’s all for today.</a:t>
            </a:r>
            <a:r>
              <a:rPr lang="en-US" altLang="zh-CN" sz="3200" b="1" i="1">
                <a:solidFill>
                  <a:schemeClr val="hlink"/>
                </a:solidFill>
                <a:latin typeface="CMR10" charset="0"/>
                <a:ea typeface="宋体" pitchFamily="2" charset="-122"/>
              </a:rPr>
              <a:t> </a:t>
            </a:r>
          </a:p>
        </p:txBody>
      </p:sp>
      <p:sp>
        <p:nvSpPr>
          <p:cNvPr id="68612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3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4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5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6"/>
          <p:cNvSpPr>
            <a:spLocks noChangeArrowheads="1"/>
          </p:cNvSpPr>
          <p:nvPr/>
        </p:nvSpPr>
        <p:spPr bwMode="auto">
          <a:xfrm>
            <a:off x="251520" y="1196752"/>
            <a:ext cx="8784529" cy="400110"/>
          </a:xfrm>
          <a:prstGeom prst="rect">
            <a:avLst/>
          </a:prstGeom>
          <a:solidFill>
            <a:schemeClr val="accent1">
              <a:alpha val="54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000" b="1" dirty="0">
                <a:solidFill>
                  <a:srgbClr val="800080"/>
                </a:solidFill>
              </a:rPr>
              <a:t>  </a:t>
            </a:r>
            <a:r>
              <a:rPr lang="zh-CN" altLang="en-US" sz="2000" b="1" dirty="0"/>
              <a:t>计算</a:t>
            </a:r>
            <a:r>
              <a:rPr lang="zh-CN" altLang="en-US" sz="2000" b="1" dirty="0">
                <a:solidFill>
                  <a:srgbClr val="800080"/>
                </a:solidFill>
              </a:rPr>
              <a:t>变量声明</a:t>
            </a:r>
            <a:r>
              <a:rPr lang="zh-CN" altLang="en-US" sz="2000" b="1" dirty="0"/>
              <a:t>相关语法单位的类型信息，保存标志符的类型信息至符号表</a:t>
            </a:r>
          </a:p>
        </p:txBody>
      </p:sp>
      <p:sp>
        <p:nvSpPr>
          <p:cNvPr id="440353" name="Text Box 33"/>
          <p:cNvSpPr txBox="1">
            <a:spLocks noChangeArrowheads="1"/>
          </p:cNvSpPr>
          <p:nvPr/>
        </p:nvSpPr>
        <p:spPr bwMode="auto">
          <a:xfrm>
            <a:off x="1188591" y="1700808"/>
            <a:ext cx="7677597" cy="3898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de-DE" altLang="zh-CN" sz="1400" i="1" dirty="0">
                <a:sym typeface="Symbol" pitchFamily="18" charset="2"/>
              </a:rPr>
              <a:t>V </a:t>
            </a:r>
            <a:r>
              <a:rPr lang="en-US" altLang="zh-CN" sz="1400" dirty="0">
                <a:sym typeface="Symbol" pitchFamily="18" charset="2"/>
              </a:rPr>
              <a:t></a:t>
            </a:r>
            <a:r>
              <a:rPr lang="en-US" altLang="zh-CN" sz="1400" i="1" dirty="0">
                <a:sym typeface="Symbol" pitchFamily="18" charset="2"/>
              </a:rPr>
              <a:t> </a:t>
            </a:r>
            <a:r>
              <a:rPr lang="de-DE" altLang="zh-CN" sz="1400" i="1" dirty="0">
                <a:sym typeface="Symbol" pitchFamily="18" charset="2"/>
              </a:rPr>
              <a:t>V</a:t>
            </a:r>
            <a:r>
              <a:rPr lang="de-DE" altLang="zh-CN" sz="1400" baseline="-25000" dirty="0">
                <a:sym typeface="Symbol" pitchFamily="18" charset="2"/>
              </a:rPr>
              <a:t>1</a:t>
            </a:r>
            <a:r>
              <a:rPr lang="de-DE" altLang="zh-CN" sz="1400" i="1" dirty="0">
                <a:sym typeface="Symbol" pitchFamily="18" charset="2"/>
              </a:rPr>
              <a:t> ; T   </a:t>
            </a:r>
            <a:r>
              <a:rPr lang="de-DE" altLang="zh-CN" sz="1400" dirty="0">
                <a:sym typeface="Symbol" pitchFamily="18" charset="2"/>
              </a:rPr>
              <a:t>{</a:t>
            </a:r>
            <a:r>
              <a:rPr lang="de-DE" altLang="zh-CN" sz="1400" i="1" dirty="0">
                <a:sym typeface="Symbol" pitchFamily="18" charset="2"/>
              </a:rPr>
              <a:t> </a:t>
            </a:r>
            <a:r>
              <a:rPr lang="de-DE" altLang="zh-CN" sz="1400" i="1" dirty="0">
                <a:solidFill>
                  <a:srgbClr val="FF0000"/>
                </a:solidFill>
                <a:sym typeface="Symbol" pitchFamily="18" charset="2"/>
              </a:rPr>
              <a:t>L</a:t>
            </a:r>
            <a:r>
              <a:rPr lang="de-DE" altLang="zh-CN" sz="1400" b="1" i="1" dirty="0">
                <a:solidFill>
                  <a:srgbClr val="FF0000"/>
                </a:solidFill>
                <a:sym typeface="Symbol" pitchFamily="18" charset="2"/>
              </a:rPr>
              <a:t>.</a:t>
            </a:r>
            <a:r>
              <a:rPr lang="de-DE" altLang="zh-CN" sz="1400" i="1" dirty="0">
                <a:solidFill>
                  <a:srgbClr val="FF0000"/>
                </a:solidFill>
                <a:sym typeface="Symbol" pitchFamily="18" charset="2"/>
              </a:rPr>
              <a:t>in </a:t>
            </a:r>
            <a:r>
              <a:rPr lang="de-DE" altLang="zh-CN" sz="1400" i="1" dirty="0">
                <a:sym typeface="Symbol" pitchFamily="18" charset="2"/>
              </a:rPr>
              <a:t>:= T.type </a:t>
            </a:r>
            <a:r>
              <a:rPr lang="de-DE" altLang="zh-CN" sz="1400" dirty="0">
                <a:sym typeface="Symbol" pitchFamily="18" charset="2"/>
              </a:rPr>
              <a:t>}</a:t>
            </a:r>
            <a:r>
              <a:rPr lang="de-DE" altLang="zh-CN" sz="1400" i="1" dirty="0">
                <a:sym typeface="Symbol" pitchFamily="18" charset="2"/>
              </a:rPr>
              <a:t>  </a:t>
            </a:r>
          </a:p>
          <a:p>
            <a:pPr>
              <a:buClrTx/>
              <a:buFont typeface="Wingdings" pitchFamily="2" charset="2"/>
              <a:buNone/>
            </a:pPr>
            <a:r>
              <a:rPr lang="de-DE" altLang="zh-CN" sz="1400" i="1" dirty="0">
                <a:sym typeface="Symbol" pitchFamily="18" charset="2"/>
              </a:rPr>
              <a:t>        L  </a:t>
            </a:r>
            <a:r>
              <a:rPr lang="de-DE" altLang="zh-CN" sz="1400" dirty="0">
                <a:sym typeface="Symbol" pitchFamily="18" charset="2"/>
              </a:rPr>
              <a:t>{</a:t>
            </a:r>
            <a:r>
              <a:rPr lang="de-DE" altLang="zh-CN" sz="1400" i="1" dirty="0">
                <a:sym typeface="Symbol" pitchFamily="18" charset="2"/>
              </a:rPr>
              <a:t> V.type := make_product_3</a:t>
            </a:r>
            <a:r>
              <a:rPr lang="de-DE" altLang="zh-CN" sz="1400" dirty="0">
                <a:sym typeface="Symbol" pitchFamily="18" charset="2"/>
              </a:rPr>
              <a:t> (</a:t>
            </a:r>
            <a:r>
              <a:rPr lang="de-DE" altLang="zh-CN" sz="1400" i="1" dirty="0">
                <a:sym typeface="Symbol" pitchFamily="18" charset="2"/>
              </a:rPr>
              <a:t>V</a:t>
            </a:r>
            <a:r>
              <a:rPr lang="de-DE" altLang="zh-CN" sz="1400" baseline="-25000" dirty="0">
                <a:sym typeface="Symbol" pitchFamily="18" charset="2"/>
              </a:rPr>
              <a:t>1</a:t>
            </a:r>
            <a:r>
              <a:rPr lang="de-DE" altLang="zh-CN" sz="1400" i="1" dirty="0">
                <a:sym typeface="Symbol" pitchFamily="18" charset="2"/>
              </a:rPr>
              <a:t>.type, T.type, L.num</a:t>
            </a:r>
            <a:r>
              <a:rPr lang="de-DE" altLang="zh-CN" sz="1400" dirty="0">
                <a:sym typeface="Symbol" pitchFamily="18" charset="2"/>
              </a:rPr>
              <a:t>) } </a:t>
            </a:r>
          </a:p>
          <a:p>
            <a:pPr>
              <a:buClrTx/>
              <a:buFont typeface="Wingdings" pitchFamily="2" charset="2"/>
              <a:buNone/>
            </a:pPr>
            <a:endParaRPr lang="de-DE" altLang="zh-CN" sz="1400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de-DE" altLang="zh-CN" sz="1400" i="1" dirty="0">
                <a:sym typeface="Symbol" pitchFamily="18" charset="2"/>
              </a:rPr>
              <a:t>V </a:t>
            </a:r>
            <a:r>
              <a:rPr lang="en-US" altLang="zh-CN" sz="1400" dirty="0">
                <a:sym typeface="Symbol" pitchFamily="18" charset="2"/>
              </a:rPr>
              <a:t></a:t>
            </a:r>
            <a:r>
              <a:rPr lang="en-US" altLang="zh-CN" sz="1400" i="1" dirty="0">
                <a:sym typeface="Symbol" pitchFamily="18" charset="2"/>
              </a:rPr>
              <a:t> </a:t>
            </a:r>
            <a:r>
              <a:rPr lang="en-US" altLang="zh-CN" sz="1400" dirty="0">
                <a:sym typeface="Symbol" pitchFamily="18" charset="2"/>
              </a:rPr>
              <a:t></a:t>
            </a:r>
            <a:r>
              <a:rPr lang="en-US" altLang="zh-CN" sz="1400" i="1" dirty="0">
                <a:sym typeface="Symbol" pitchFamily="18" charset="2"/>
              </a:rPr>
              <a:t>   </a:t>
            </a:r>
            <a:r>
              <a:rPr lang="de-DE" altLang="zh-CN" sz="1400" dirty="0">
                <a:sym typeface="Symbol" pitchFamily="18" charset="2"/>
              </a:rPr>
              <a:t>{</a:t>
            </a:r>
            <a:r>
              <a:rPr lang="de-DE" altLang="zh-CN" sz="1400" i="1" dirty="0">
                <a:sym typeface="Symbol" pitchFamily="18" charset="2"/>
              </a:rPr>
              <a:t> V.type := &lt;&gt; </a:t>
            </a:r>
            <a:r>
              <a:rPr lang="de-DE" altLang="zh-CN" sz="1400" dirty="0">
                <a:sym typeface="Symbol" pitchFamily="18" charset="2"/>
              </a:rPr>
              <a:t>} </a:t>
            </a:r>
            <a:endParaRPr lang="en-US" altLang="zh-CN" sz="1400" dirty="0"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400" i="1" dirty="0"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400" i="1" dirty="0"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14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400" dirty="0" err="1">
                <a:ea typeface="华文行楷" pitchFamily="2" charset="-122"/>
                <a:cs typeface="Times New Roman" pitchFamily="18" charset="0"/>
                <a:sym typeface="Symbol" pitchFamily="18" charset="2"/>
              </a:rPr>
              <a:t>boolean</a:t>
            </a:r>
            <a:r>
              <a:rPr lang="en-US" altLang="zh-CN" sz="14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  </a:t>
            </a:r>
            <a:r>
              <a:rPr lang="de-DE" altLang="zh-CN" sz="1400" dirty="0">
                <a:sym typeface="Symbol" pitchFamily="18" charset="2"/>
              </a:rPr>
              <a:t>{</a:t>
            </a:r>
            <a:r>
              <a:rPr lang="de-DE" altLang="zh-CN" sz="1400" i="1" dirty="0">
                <a:sym typeface="Symbol" pitchFamily="18" charset="2"/>
              </a:rPr>
              <a:t> T.type </a:t>
            </a:r>
            <a:r>
              <a:rPr lang="de-DE" altLang="zh-CN" sz="1400" dirty="0">
                <a:sym typeface="Symbol" pitchFamily="18" charset="2"/>
              </a:rPr>
              <a:t>:=</a:t>
            </a:r>
            <a:r>
              <a:rPr lang="de-DE" altLang="zh-CN" sz="1400" i="1" dirty="0">
                <a:sym typeface="Symbol" pitchFamily="18" charset="2"/>
              </a:rPr>
              <a:t> bool </a:t>
            </a:r>
            <a:r>
              <a:rPr lang="de-DE" altLang="zh-CN" sz="1400" dirty="0">
                <a:sym typeface="Symbol" pitchFamily="18" charset="2"/>
              </a:rPr>
              <a:t>} 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14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400" i="1" dirty="0">
                <a:sym typeface="Symbol" pitchFamily="18" charset="2"/>
              </a:rPr>
              <a:t>T </a:t>
            </a:r>
            <a:r>
              <a:rPr lang="en-US" altLang="zh-CN" sz="14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14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400" dirty="0">
                <a:ea typeface="华文行楷" pitchFamily="2" charset="-122"/>
                <a:sym typeface="Symbol" pitchFamily="18" charset="2"/>
              </a:rPr>
              <a:t>integer     </a:t>
            </a:r>
            <a:r>
              <a:rPr lang="de-DE" altLang="zh-CN" sz="1400" dirty="0">
                <a:sym typeface="Symbol" pitchFamily="18" charset="2"/>
              </a:rPr>
              <a:t>{</a:t>
            </a:r>
            <a:r>
              <a:rPr lang="de-DE" altLang="zh-CN" sz="1400" i="1" dirty="0">
                <a:sym typeface="Symbol" pitchFamily="18" charset="2"/>
              </a:rPr>
              <a:t> T.type </a:t>
            </a:r>
            <a:r>
              <a:rPr lang="de-DE" altLang="zh-CN" sz="1400" dirty="0">
                <a:sym typeface="Symbol" pitchFamily="18" charset="2"/>
              </a:rPr>
              <a:t>:=</a:t>
            </a:r>
            <a:r>
              <a:rPr lang="de-DE" altLang="zh-CN" sz="1400" i="1" dirty="0">
                <a:sym typeface="Symbol" pitchFamily="18" charset="2"/>
              </a:rPr>
              <a:t> int </a:t>
            </a:r>
            <a:r>
              <a:rPr lang="de-DE" altLang="zh-CN" sz="1400" dirty="0">
                <a:sym typeface="Symbol" pitchFamily="18" charset="2"/>
              </a:rPr>
              <a:t>} 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14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400" i="1" dirty="0">
                <a:sym typeface="Symbol" pitchFamily="18" charset="2"/>
              </a:rPr>
              <a:t>T </a:t>
            </a:r>
            <a:r>
              <a:rPr lang="en-US" altLang="zh-CN" sz="14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14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400" dirty="0">
                <a:ea typeface="华文行楷" pitchFamily="2" charset="-122"/>
                <a:sym typeface="Symbol" pitchFamily="18" charset="2"/>
              </a:rPr>
              <a:t>real</a:t>
            </a:r>
            <a:r>
              <a:rPr lang="en-US" altLang="zh-CN" sz="1400" i="1" dirty="0"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sz="1400" i="1" dirty="0">
                <a:sym typeface="Symbol" pitchFamily="18" charset="2"/>
              </a:rPr>
              <a:t>{ </a:t>
            </a:r>
            <a:r>
              <a:rPr lang="en-US" altLang="zh-CN" sz="1400" i="1" dirty="0" err="1">
                <a:sym typeface="Symbol" pitchFamily="18" charset="2"/>
              </a:rPr>
              <a:t>T.type</a:t>
            </a:r>
            <a:r>
              <a:rPr lang="en-US" altLang="zh-CN" sz="1400" i="1" dirty="0">
                <a:sym typeface="Symbol" pitchFamily="18" charset="2"/>
              </a:rPr>
              <a:t> := real}</a:t>
            </a:r>
            <a:r>
              <a:rPr lang="en-US" altLang="zh-CN" sz="1400" dirty="0"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1400" i="1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400" i="1" dirty="0">
                <a:sym typeface="Symbol" pitchFamily="18" charset="2"/>
              </a:rPr>
              <a:t>T </a:t>
            </a:r>
            <a:r>
              <a:rPr lang="en-US" altLang="zh-CN" sz="14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14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400" dirty="0">
                <a:sym typeface="Symbol" pitchFamily="18" charset="2"/>
              </a:rPr>
              <a:t>array [ </a:t>
            </a:r>
            <a:r>
              <a:rPr lang="en-US" altLang="zh-CN" sz="1400" u="sng" dirty="0" err="1">
                <a:sym typeface="Symbol" pitchFamily="18" charset="2"/>
              </a:rPr>
              <a:t>num</a:t>
            </a:r>
            <a:r>
              <a:rPr lang="en-US" altLang="zh-CN" sz="1400" dirty="0">
                <a:sym typeface="Symbol" pitchFamily="18" charset="2"/>
              </a:rPr>
              <a:t> ] of </a:t>
            </a:r>
            <a:r>
              <a:rPr lang="en-US" altLang="zh-CN" sz="1400" i="1" dirty="0">
                <a:sym typeface="Symbol" pitchFamily="18" charset="2"/>
              </a:rPr>
              <a:t>T</a:t>
            </a:r>
            <a:r>
              <a:rPr lang="en-US" altLang="zh-CN" sz="1400" baseline="-25000" dirty="0">
                <a:sym typeface="Symbol" pitchFamily="18" charset="2"/>
              </a:rPr>
              <a:t>1     </a:t>
            </a:r>
            <a:r>
              <a:rPr lang="en-US" altLang="zh-CN" sz="1400" dirty="0">
                <a:sym typeface="Symbol" pitchFamily="18" charset="2"/>
              </a:rPr>
              <a:t>{</a:t>
            </a:r>
            <a:r>
              <a:rPr lang="en-US" altLang="zh-CN" sz="1400" i="1" dirty="0">
                <a:sym typeface="Symbol" pitchFamily="18" charset="2"/>
              </a:rPr>
              <a:t> </a:t>
            </a:r>
            <a:r>
              <a:rPr lang="en-US" altLang="zh-CN" sz="1400" i="1" dirty="0" err="1">
                <a:sym typeface="Symbol" pitchFamily="18" charset="2"/>
              </a:rPr>
              <a:t>T.type</a:t>
            </a:r>
            <a:r>
              <a:rPr lang="en-US" altLang="zh-CN" sz="1400" i="1" dirty="0">
                <a:sym typeface="Symbol" pitchFamily="18" charset="2"/>
              </a:rPr>
              <a:t> </a:t>
            </a:r>
            <a:r>
              <a:rPr lang="en-US" altLang="zh-CN" sz="1400" dirty="0">
                <a:sym typeface="Symbol" pitchFamily="18" charset="2"/>
              </a:rPr>
              <a:t>:=</a:t>
            </a:r>
            <a:r>
              <a:rPr lang="en-US" altLang="zh-CN" sz="1400" i="1" dirty="0">
                <a:sym typeface="Symbol" pitchFamily="18" charset="2"/>
              </a:rPr>
              <a:t> array</a:t>
            </a:r>
            <a:r>
              <a:rPr lang="en-US" altLang="zh-CN" sz="1400" dirty="0">
                <a:sym typeface="Symbol" pitchFamily="18" charset="2"/>
              </a:rPr>
              <a:t>(1.. </a:t>
            </a:r>
            <a:r>
              <a:rPr lang="fr-FR" altLang="zh-CN" sz="1400" i="1" u="sng" dirty="0">
                <a:sym typeface="Symbol" pitchFamily="18" charset="2"/>
              </a:rPr>
              <a:t>num</a:t>
            </a:r>
            <a:r>
              <a:rPr lang="fr-FR" altLang="zh-CN" sz="1400" dirty="0">
                <a:sym typeface="Symbol" pitchFamily="18" charset="2"/>
              </a:rPr>
              <a:t>.</a:t>
            </a:r>
            <a:r>
              <a:rPr lang="fr-FR" altLang="zh-CN" sz="1400" i="1" dirty="0">
                <a:sym typeface="Symbol" pitchFamily="18" charset="2"/>
              </a:rPr>
              <a:t>lexval</a:t>
            </a:r>
            <a:r>
              <a:rPr lang="fr-FR" altLang="zh-CN" sz="1400" dirty="0">
                <a:sym typeface="Symbol" pitchFamily="18" charset="2"/>
              </a:rPr>
              <a:t>,</a:t>
            </a:r>
            <a:r>
              <a:rPr lang="fr-FR" altLang="zh-CN" sz="1400" i="1" dirty="0">
                <a:sym typeface="Symbol" pitchFamily="18" charset="2"/>
              </a:rPr>
              <a:t> T</a:t>
            </a:r>
            <a:r>
              <a:rPr lang="fr-FR" altLang="zh-CN" sz="1400" dirty="0">
                <a:sym typeface="Symbol" pitchFamily="18" charset="2"/>
              </a:rPr>
              <a:t>1</a:t>
            </a:r>
            <a:r>
              <a:rPr lang="fr-FR" altLang="zh-CN" sz="1400" i="1" dirty="0">
                <a:sym typeface="Symbol" pitchFamily="18" charset="2"/>
              </a:rPr>
              <a:t>.type</a:t>
            </a:r>
            <a:r>
              <a:rPr lang="fr-FR" altLang="zh-CN" sz="1400" dirty="0">
                <a:sym typeface="Symbol" pitchFamily="18" charset="2"/>
              </a:rPr>
              <a:t>) } 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1400" i="1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400" i="1" dirty="0">
                <a:sym typeface="Symbol" pitchFamily="18" charset="2"/>
              </a:rPr>
              <a:t>T </a:t>
            </a:r>
            <a:r>
              <a:rPr lang="en-US" altLang="zh-CN" sz="14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1400" i="1" dirty="0">
                <a:sym typeface="Symbol" pitchFamily="18" charset="2"/>
              </a:rPr>
              <a:t> </a:t>
            </a:r>
            <a:r>
              <a:rPr lang="en-US" altLang="zh-CN" sz="1400" dirty="0">
                <a:sym typeface="Symbol" pitchFamily="18" charset="2"/>
              </a:rPr>
              <a:t> </a:t>
            </a:r>
            <a:r>
              <a:rPr lang="en-US" altLang="zh-CN" sz="1400" i="1" dirty="0">
                <a:sym typeface="Symbol" pitchFamily="18" charset="2"/>
              </a:rPr>
              <a:t>T</a:t>
            </a:r>
            <a:r>
              <a:rPr lang="en-US" altLang="zh-CN" sz="1400" baseline="-25000" dirty="0">
                <a:sym typeface="Symbol" pitchFamily="18" charset="2"/>
              </a:rPr>
              <a:t>1    </a:t>
            </a:r>
            <a:r>
              <a:rPr lang="fr-FR" altLang="zh-CN" sz="1400" dirty="0">
                <a:sym typeface="Symbol" pitchFamily="18" charset="2"/>
              </a:rPr>
              <a:t>  {</a:t>
            </a:r>
            <a:r>
              <a:rPr lang="fr-FR" altLang="zh-CN" sz="1400" i="1" dirty="0">
                <a:sym typeface="Symbol" pitchFamily="18" charset="2"/>
              </a:rPr>
              <a:t> T.type </a:t>
            </a:r>
            <a:r>
              <a:rPr lang="fr-FR" altLang="zh-CN" sz="1400" dirty="0">
                <a:sym typeface="Symbol" pitchFamily="18" charset="2"/>
              </a:rPr>
              <a:t>:=</a:t>
            </a:r>
            <a:r>
              <a:rPr lang="fr-FR" altLang="zh-CN" sz="1400" i="1" dirty="0">
                <a:sym typeface="Symbol" pitchFamily="18" charset="2"/>
              </a:rPr>
              <a:t> pointer</a:t>
            </a:r>
            <a:r>
              <a:rPr lang="fr-FR" altLang="zh-CN" sz="1400" dirty="0">
                <a:sym typeface="Symbol" pitchFamily="18" charset="2"/>
              </a:rPr>
              <a:t>(</a:t>
            </a:r>
            <a:r>
              <a:rPr lang="fr-FR" altLang="zh-CN" sz="1400" i="1" dirty="0">
                <a:sym typeface="Symbol" pitchFamily="18" charset="2"/>
              </a:rPr>
              <a:t>T</a:t>
            </a:r>
            <a:r>
              <a:rPr lang="fr-FR" altLang="zh-CN" sz="1400" dirty="0">
                <a:sym typeface="Symbol" pitchFamily="18" charset="2"/>
              </a:rPr>
              <a:t>1</a:t>
            </a:r>
            <a:r>
              <a:rPr lang="fr-FR" altLang="zh-CN" sz="1400" i="1" dirty="0">
                <a:sym typeface="Symbol" pitchFamily="18" charset="2"/>
              </a:rPr>
              <a:t>.type</a:t>
            </a:r>
            <a:r>
              <a:rPr lang="fr-FR" altLang="zh-CN" sz="1400" dirty="0">
                <a:sym typeface="Symbol" pitchFamily="18" charset="2"/>
              </a:rPr>
              <a:t>) } 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1400" baseline="-25000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fr-FR" altLang="zh-CN" sz="1400" i="1" dirty="0">
                <a:sym typeface="Symbol" pitchFamily="18" charset="2"/>
              </a:rPr>
              <a:t>L </a:t>
            </a:r>
            <a:r>
              <a:rPr lang="en-US" altLang="zh-CN" sz="1400" dirty="0">
                <a:sym typeface="Symbol" pitchFamily="18" charset="2"/>
              </a:rPr>
              <a:t> </a:t>
            </a:r>
            <a:r>
              <a:rPr lang="fr-FR" altLang="zh-CN" sz="1400" dirty="0">
                <a:sym typeface="Symbol" pitchFamily="18" charset="2"/>
              </a:rPr>
              <a:t>{</a:t>
            </a:r>
            <a:r>
              <a:rPr lang="fr-FR" altLang="zh-CN" sz="1400" i="1" dirty="0">
                <a:sym typeface="Symbol" pitchFamily="18" charset="2"/>
              </a:rPr>
              <a:t> </a:t>
            </a:r>
            <a:r>
              <a:rPr lang="fr-FR" altLang="zh-CN" sz="1400" i="1" dirty="0">
                <a:solidFill>
                  <a:srgbClr val="FF0000"/>
                </a:solidFill>
                <a:sym typeface="Symbol" pitchFamily="18" charset="2"/>
              </a:rPr>
              <a:t>L</a:t>
            </a:r>
            <a:r>
              <a:rPr lang="fr-FR" altLang="zh-CN" sz="140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fr-FR" altLang="zh-CN" sz="1400" b="1" i="1" dirty="0">
                <a:solidFill>
                  <a:srgbClr val="FF0000"/>
                </a:solidFill>
                <a:sym typeface="Symbol" pitchFamily="18" charset="2"/>
              </a:rPr>
              <a:t>.</a:t>
            </a:r>
            <a:r>
              <a:rPr lang="fr-FR" altLang="zh-CN" sz="1400" i="1" dirty="0">
                <a:solidFill>
                  <a:srgbClr val="FF0000"/>
                </a:solidFill>
                <a:sym typeface="Symbol" pitchFamily="18" charset="2"/>
              </a:rPr>
              <a:t>in</a:t>
            </a:r>
            <a:r>
              <a:rPr lang="fr-FR" altLang="zh-CN" sz="1400" dirty="0">
                <a:solidFill>
                  <a:srgbClr val="FF0000"/>
                </a:solidFill>
                <a:sym typeface="Symbol" pitchFamily="18" charset="2"/>
              </a:rPr>
              <a:t> := </a:t>
            </a:r>
            <a:r>
              <a:rPr lang="fr-FR" altLang="zh-CN" sz="1400" i="1" dirty="0">
                <a:solidFill>
                  <a:srgbClr val="FF0000"/>
                </a:solidFill>
                <a:sym typeface="Symbol" pitchFamily="18" charset="2"/>
              </a:rPr>
              <a:t>L</a:t>
            </a:r>
            <a:r>
              <a:rPr lang="fr-FR" altLang="zh-CN" sz="1400" b="1" i="1" dirty="0">
                <a:solidFill>
                  <a:srgbClr val="FF0000"/>
                </a:solidFill>
                <a:sym typeface="Symbol" pitchFamily="18" charset="2"/>
              </a:rPr>
              <a:t>.</a:t>
            </a:r>
            <a:r>
              <a:rPr lang="fr-FR" altLang="zh-CN" sz="1400" i="1" dirty="0">
                <a:solidFill>
                  <a:srgbClr val="FF0000"/>
                </a:solidFill>
                <a:sym typeface="Symbol" pitchFamily="18" charset="2"/>
              </a:rPr>
              <a:t>in</a:t>
            </a:r>
            <a:r>
              <a:rPr lang="fr-FR" altLang="zh-CN" sz="14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fr-FR" altLang="zh-CN" sz="1400" dirty="0">
                <a:sym typeface="Symbol" pitchFamily="18" charset="2"/>
              </a:rPr>
              <a:t>} </a:t>
            </a:r>
            <a:r>
              <a:rPr lang="fr-FR" altLang="zh-CN" sz="1400" i="1" dirty="0">
                <a:sym typeface="Symbol" pitchFamily="18" charset="2"/>
              </a:rPr>
              <a:t>L</a:t>
            </a:r>
            <a:r>
              <a:rPr lang="fr-FR" altLang="zh-CN" sz="1400" baseline="-25000" dirty="0">
                <a:sym typeface="Symbol" pitchFamily="18" charset="2"/>
              </a:rPr>
              <a:t>1</a:t>
            </a:r>
            <a:r>
              <a:rPr lang="fr-FR" altLang="zh-CN" sz="1400" dirty="0">
                <a:sym typeface="Symbol" pitchFamily="18" charset="2"/>
              </a:rPr>
              <a:t>, </a:t>
            </a:r>
            <a:r>
              <a:rPr lang="fr-FR" altLang="zh-CN" sz="1400" u="sng" dirty="0">
                <a:sym typeface="Symbol" pitchFamily="18" charset="2"/>
              </a:rPr>
              <a:t>id</a:t>
            </a:r>
            <a:r>
              <a:rPr lang="fr-FR" altLang="zh-CN" sz="1400" i="1" dirty="0">
                <a:sym typeface="Symbol" pitchFamily="18" charset="2"/>
              </a:rPr>
              <a:t> </a:t>
            </a:r>
            <a:r>
              <a:rPr lang="fr-FR" altLang="zh-CN" sz="1400" dirty="0">
                <a:sym typeface="Symbol" pitchFamily="18" charset="2"/>
              </a:rPr>
              <a:t>{</a:t>
            </a:r>
            <a:r>
              <a:rPr lang="fr-FR" altLang="zh-CN" sz="1400" i="1" dirty="0">
                <a:sym typeface="Symbol" pitchFamily="18" charset="2"/>
              </a:rPr>
              <a:t>addtype</a:t>
            </a:r>
            <a:r>
              <a:rPr lang="fr-FR" altLang="zh-CN" sz="1400" dirty="0">
                <a:sym typeface="Symbol" pitchFamily="18" charset="2"/>
              </a:rPr>
              <a:t>(</a:t>
            </a:r>
            <a:r>
              <a:rPr lang="fr-FR" altLang="zh-CN" sz="1400" u="sng" dirty="0">
                <a:sym typeface="Symbol" pitchFamily="18" charset="2"/>
              </a:rPr>
              <a:t>id</a:t>
            </a:r>
            <a:r>
              <a:rPr lang="fr-FR" altLang="zh-CN" sz="1400" i="1" dirty="0">
                <a:sym typeface="Symbol" pitchFamily="18" charset="2"/>
              </a:rPr>
              <a:t>.entry</a:t>
            </a:r>
            <a:r>
              <a:rPr lang="fr-FR" altLang="zh-CN" sz="1400" dirty="0">
                <a:sym typeface="Symbol" pitchFamily="18" charset="2"/>
              </a:rPr>
              <a:t>, </a:t>
            </a:r>
            <a:r>
              <a:rPr lang="fr-FR" altLang="zh-CN" sz="1400" i="1" dirty="0">
                <a:sym typeface="Symbol" pitchFamily="18" charset="2"/>
              </a:rPr>
              <a:t>L.in</a:t>
            </a:r>
            <a:r>
              <a:rPr lang="fr-FR" altLang="zh-CN" sz="1400" dirty="0">
                <a:sym typeface="Symbol" pitchFamily="18" charset="2"/>
              </a:rPr>
              <a:t>) ; </a:t>
            </a:r>
            <a:r>
              <a:rPr lang="fr-FR" altLang="zh-CN" sz="1400" i="1" dirty="0">
                <a:sym typeface="Symbol" pitchFamily="18" charset="2"/>
              </a:rPr>
              <a:t>L.num </a:t>
            </a:r>
            <a:r>
              <a:rPr lang="fr-FR" altLang="zh-CN" sz="1400" dirty="0">
                <a:sym typeface="Symbol" pitchFamily="18" charset="2"/>
              </a:rPr>
              <a:t>:=</a:t>
            </a:r>
            <a:r>
              <a:rPr lang="fr-FR" altLang="zh-CN" sz="1400" i="1" dirty="0">
                <a:sym typeface="Symbol" pitchFamily="18" charset="2"/>
              </a:rPr>
              <a:t> L</a:t>
            </a:r>
            <a:r>
              <a:rPr lang="fr-FR" altLang="zh-CN" sz="1400" baseline="-25000" dirty="0">
                <a:sym typeface="Symbol" pitchFamily="18" charset="2"/>
              </a:rPr>
              <a:t>1</a:t>
            </a:r>
            <a:r>
              <a:rPr lang="fr-FR" altLang="zh-CN" sz="1400" i="1" dirty="0">
                <a:sym typeface="Symbol" pitchFamily="18" charset="2"/>
              </a:rPr>
              <a:t>.num</a:t>
            </a:r>
            <a:r>
              <a:rPr lang="fr-FR" altLang="zh-CN" sz="1400" dirty="0">
                <a:sym typeface="Symbol" pitchFamily="18" charset="2"/>
              </a:rPr>
              <a:t> +1 }</a:t>
            </a:r>
          </a:p>
          <a:p>
            <a:pPr>
              <a:buFont typeface="Wingdings" pitchFamily="2" charset="2"/>
              <a:buNone/>
            </a:pPr>
            <a:endParaRPr lang="fr-FR" altLang="zh-CN" sz="14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fr-FR" altLang="zh-CN" sz="1400" i="1" dirty="0">
                <a:sym typeface="Symbol" pitchFamily="18" charset="2"/>
              </a:rPr>
              <a:t>L </a:t>
            </a:r>
            <a:r>
              <a:rPr lang="en-US" altLang="zh-CN" sz="1400" dirty="0">
                <a:sym typeface="Symbol" pitchFamily="18" charset="2"/>
              </a:rPr>
              <a:t> </a:t>
            </a:r>
            <a:r>
              <a:rPr lang="fr-FR" altLang="zh-CN" sz="1400" u="sng" dirty="0">
                <a:sym typeface="Symbol" pitchFamily="18" charset="2"/>
              </a:rPr>
              <a:t>id</a:t>
            </a:r>
            <a:r>
              <a:rPr lang="fr-FR" altLang="zh-CN" sz="1400" i="1" dirty="0">
                <a:sym typeface="Symbol" pitchFamily="18" charset="2"/>
              </a:rPr>
              <a:t> </a:t>
            </a:r>
            <a:r>
              <a:rPr lang="fr-FR" altLang="zh-CN" sz="1400" b="1" dirty="0">
                <a:sym typeface="Symbol" pitchFamily="18" charset="2"/>
              </a:rPr>
              <a:t>                    </a:t>
            </a:r>
            <a:r>
              <a:rPr lang="fr-FR" altLang="zh-CN" sz="1400" dirty="0">
                <a:sym typeface="Symbol" pitchFamily="18" charset="2"/>
              </a:rPr>
              <a:t>{</a:t>
            </a:r>
            <a:r>
              <a:rPr lang="fr-FR" altLang="zh-CN" sz="1400" i="1" dirty="0">
                <a:sym typeface="Symbol" pitchFamily="18" charset="2"/>
              </a:rPr>
              <a:t> addtype</a:t>
            </a:r>
            <a:r>
              <a:rPr lang="fr-FR" altLang="zh-CN" sz="1400" dirty="0">
                <a:sym typeface="Symbol" pitchFamily="18" charset="2"/>
              </a:rPr>
              <a:t>(</a:t>
            </a:r>
            <a:r>
              <a:rPr lang="fr-FR" altLang="zh-CN" sz="1400" u="sng" dirty="0">
                <a:sym typeface="Symbol" pitchFamily="18" charset="2"/>
              </a:rPr>
              <a:t>id</a:t>
            </a:r>
            <a:r>
              <a:rPr lang="fr-FR" altLang="zh-CN" sz="1400" i="1" dirty="0">
                <a:sym typeface="Symbol" pitchFamily="18" charset="2"/>
              </a:rPr>
              <a:t>.entry</a:t>
            </a:r>
            <a:r>
              <a:rPr lang="fr-FR" altLang="zh-CN" sz="1400" dirty="0">
                <a:sym typeface="Symbol" pitchFamily="18" charset="2"/>
              </a:rPr>
              <a:t>, </a:t>
            </a:r>
            <a:r>
              <a:rPr lang="fr-FR" altLang="zh-CN" sz="1400" i="1" dirty="0">
                <a:sym typeface="Symbol" pitchFamily="18" charset="2"/>
              </a:rPr>
              <a:t>L.in</a:t>
            </a:r>
            <a:r>
              <a:rPr lang="fr-FR" altLang="zh-CN" sz="1400" dirty="0">
                <a:sym typeface="Symbol" pitchFamily="18" charset="2"/>
              </a:rPr>
              <a:t>); </a:t>
            </a:r>
            <a:r>
              <a:rPr lang="fr-FR" altLang="zh-CN" sz="1400" i="1" dirty="0">
                <a:sym typeface="Symbol" pitchFamily="18" charset="2"/>
              </a:rPr>
              <a:t>L.num </a:t>
            </a:r>
            <a:r>
              <a:rPr lang="fr-FR" altLang="zh-CN" sz="1400" dirty="0">
                <a:sym typeface="Symbol" pitchFamily="18" charset="2"/>
              </a:rPr>
              <a:t>:=</a:t>
            </a:r>
            <a:r>
              <a:rPr lang="fr-FR" altLang="zh-CN" sz="1400" i="1" dirty="0">
                <a:sym typeface="Symbol" pitchFamily="18" charset="2"/>
              </a:rPr>
              <a:t> </a:t>
            </a:r>
            <a:r>
              <a:rPr lang="fr-FR" altLang="zh-CN" sz="1400" dirty="0">
                <a:sym typeface="Symbol" pitchFamily="18" charset="2"/>
              </a:rPr>
              <a:t>1</a:t>
            </a:r>
            <a:r>
              <a:rPr lang="fr-FR" altLang="zh-CN" sz="1400" i="1" dirty="0">
                <a:sym typeface="Symbol" pitchFamily="18" charset="2"/>
              </a:rPr>
              <a:t> </a:t>
            </a:r>
            <a:r>
              <a:rPr lang="fr-FR" altLang="zh-CN" sz="1400" dirty="0">
                <a:sym typeface="Symbol" pitchFamily="18" charset="2"/>
              </a:rPr>
              <a:t>}</a:t>
            </a:r>
            <a:endParaRPr lang="en-US" altLang="zh-CN" sz="1400" dirty="0">
              <a:sym typeface="Symbol" pitchFamily="18" charset="2"/>
            </a:endParaRPr>
          </a:p>
        </p:txBody>
      </p:sp>
      <p:sp>
        <p:nvSpPr>
          <p:cNvPr id="15366" name="AutoShape 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AutoShape 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8" name="AutoShape 3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9" name="AutoShape 3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5472605" y="2576537"/>
            <a:ext cx="3032229" cy="1015663"/>
          </a:xfrm>
          <a:prstGeom prst="rect">
            <a:avLst/>
          </a:prstGeom>
          <a:solidFill>
            <a:schemeClr val="accent1">
              <a:alpha val="54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L.in </a:t>
            </a:r>
            <a:r>
              <a:rPr lang="zh-CN" altLang="en-US" sz="2000" b="1" dirty="0"/>
              <a:t>，为继承属性</a:t>
            </a:r>
            <a:endParaRPr lang="en-US" altLang="zh-CN" sz="2000" i="1" dirty="0">
              <a:solidFill>
                <a:srgbClr val="800080"/>
              </a:solidFill>
              <a:sym typeface="Symbol" pitchFamily="18" charset="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en-US" altLang="zh-CN" sz="2000" i="1" dirty="0" err="1">
                <a:solidFill>
                  <a:srgbClr val="800080"/>
                </a:solidFill>
                <a:sym typeface="Symbol" pitchFamily="18" charset="2"/>
              </a:rPr>
              <a:t>T.type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, </a:t>
            </a:r>
            <a:r>
              <a:rPr lang="en-US" altLang="zh-CN" sz="2000" i="1" dirty="0" err="1">
                <a:solidFill>
                  <a:srgbClr val="800080"/>
                </a:solidFill>
                <a:sym typeface="Symbol" pitchFamily="18" charset="2"/>
              </a:rPr>
              <a:t>V.type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 ,</a:t>
            </a:r>
            <a:r>
              <a:rPr lang="en-US" altLang="zh-CN" sz="2000" i="1" dirty="0" err="1">
                <a:solidFill>
                  <a:srgbClr val="800080"/>
                </a:solidFill>
                <a:sym typeface="Symbol" pitchFamily="18" charset="2"/>
              </a:rPr>
              <a:t>L.num</a:t>
            </a:r>
            <a:r>
              <a:rPr lang="zh-CN" altLang="en-US" sz="2000" b="1" dirty="0"/>
              <a:t>，为综合属性</a:t>
            </a:r>
          </a:p>
        </p:txBody>
      </p:sp>
      <p:sp>
        <p:nvSpPr>
          <p:cNvPr id="11" name="Text Box 20">
            <a:extLst>
              <a:ext uri="{FF2B5EF4-FFF2-40B4-BE49-F238E27FC236}">
                <a16:creationId xmlns:a16="http://schemas.microsoft.com/office/drawing/2014/main" id="{4B90B3DE-FACD-AC41-AB49-CCC2E2BF2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88640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说明语句的语法制导翻译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</a:t>
            </a:r>
            <a:r>
              <a:rPr lang="en-US" altLang="zh-CN" sz="3200" b="1" dirty="0"/>
              <a:t>L</a:t>
            </a:r>
            <a:r>
              <a:rPr lang="zh-CN" altLang="en-US" sz="3200" b="1" dirty="0"/>
              <a:t>翻译模式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8C3AC34B-C88B-D54E-BA2A-2ED5A19F7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5587540"/>
            <a:ext cx="8640513" cy="87395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/>
              <a:t>该翻译片段是</a:t>
            </a:r>
            <a:r>
              <a:rPr lang="en-US" altLang="zh-CN" sz="1800" b="1" dirty="0"/>
              <a:t>L-</a:t>
            </a:r>
            <a:r>
              <a:rPr lang="zh-CN" altLang="en-US" sz="1800" b="1" dirty="0"/>
              <a:t>翻译模式，基础文法是</a:t>
            </a:r>
            <a:r>
              <a:rPr lang="en-US" altLang="zh-CN" sz="1800" b="1" dirty="0"/>
              <a:t>LR</a:t>
            </a:r>
            <a:r>
              <a:rPr lang="zh-CN" altLang="en-US" sz="1800" b="1" dirty="0"/>
              <a:t>文法</a:t>
            </a:r>
            <a:endParaRPr lang="en-US" altLang="zh-CN" sz="1800" b="1" dirty="0"/>
          </a:p>
          <a:p>
            <a:pPr marL="342900" indent="-342900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/>
              <a:t>但嵌入在产生式中的语义动作只有复写规则，可采用自下而上方式进行语义计算</a:t>
            </a:r>
            <a:endParaRPr lang="zh-CN" altLang="en-US" sz="1800" b="1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9110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3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12"/>
          <p:cNvSpPr>
            <a:spLocks noChangeArrowheads="1"/>
          </p:cNvSpPr>
          <p:nvPr/>
        </p:nvSpPr>
        <p:spPr bwMode="auto">
          <a:xfrm>
            <a:off x="612758" y="1700808"/>
            <a:ext cx="82296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</a:rPr>
              <a:t>语义属性</a:t>
            </a:r>
            <a:endParaRPr lang="zh-CN" altLang="en-US" sz="1000" b="1" dirty="0">
              <a:solidFill>
                <a:srgbClr val="990099"/>
              </a:solidFill>
            </a:endParaRP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990099"/>
                </a:solidFill>
              </a:rPr>
              <a:t>     </a:t>
            </a:r>
            <a:r>
              <a:rPr lang="en-US" altLang="zh-CN" u="sng" dirty="0" err="1">
                <a:solidFill>
                  <a:srgbClr val="800080"/>
                </a:solidFill>
              </a:rPr>
              <a:t>num</a:t>
            </a:r>
            <a:r>
              <a:rPr lang="en-US" altLang="zh-CN" dirty="0" err="1">
                <a:solidFill>
                  <a:srgbClr val="800080"/>
                </a:solidFill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</a:rPr>
              <a:t>lexval</a:t>
            </a:r>
            <a:r>
              <a:rPr lang="en-US" altLang="zh-CN" b="1" dirty="0"/>
              <a:t> </a:t>
            </a:r>
            <a:r>
              <a:rPr lang="en-US" altLang="zh-CN" dirty="0"/>
              <a:t>: </a:t>
            </a:r>
            <a:r>
              <a:rPr lang="zh-CN" altLang="en-US" b="1" dirty="0"/>
              <a:t>词法分析返回的单词属性值（符号表中的名字）    </a:t>
            </a:r>
            <a:endParaRPr lang="zh-CN" altLang="en-US" sz="1000" b="1" dirty="0"/>
          </a:p>
          <a:p>
            <a:pPr lvl="1">
              <a:buFontTx/>
              <a:buNone/>
            </a:pPr>
            <a:r>
              <a:rPr lang="zh-CN" altLang="en-US" b="1" dirty="0"/>
              <a:t>     </a:t>
            </a:r>
            <a:r>
              <a:rPr lang="en-US" altLang="zh-CN" i="1" dirty="0" err="1">
                <a:solidFill>
                  <a:srgbClr val="800080"/>
                </a:solidFill>
              </a:rPr>
              <a:t>id</a:t>
            </a:r>
            <a:r>
              <a:rPr lang="en-US" altLang="zh-CN" dirty="0" err="1">
                <a:solidFill>
                  <a:srgbClr val="800080"/>
                </a:solidFill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</a:rPr>
              <a:t>entry</a:t>
            </a:r>
            <a:r>
              <a:rPr lang="en-US" altLang="zh-CN" i="1" dirty="0"/>
              <a:t> </a:t>
            </a:r>
            <a:r>
              <a:rPr lang="en-US" altLang="zh-CN" dirty="0"/>
              <a:t>:   </a:t>
            </a:r>
            <a:r>
              <a:rPr lang="zh-CN" altLang="en-US" b="1" dirty="0"/>
              <a:t>指向当前标志符对应符号表中的表项</a:t>
            </a:r>
            <a:endParaRPr lang="zh-CN" altLang="en-US" sz="10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 </a:t>
            </a:r>
            <a:r>
              <a:rPr lang="zh-CN" altLang="en-US" sz="2800" b="1" dirty="0">
                <a:solidFill>
                  <a:srgbClr val="990099"/>
                </a:solidFill>
              </a:rPr>
              <a:t>语义函数</a:t>
            </a:r>
            <a:r>
              <a:rPr lang="en-US" altLang="zh-CN" sz="2800" b="1" dirty="0">
                <a:solidFill>
                  <a:srgbClr val="990099"/>
                </a:solidFill>
              </a:rPr>
              <a:t>/</a:t>
            </a:r>
            <a:r>
              <a:rPr lang="zh-CN" altLang="en-US" sz="2800" b="1" dirty="0">
                <a:solidFill>
                  <a:srgbClr val="990099"/>
                </a:solidFill>
              </a:rPr>
              <a:t>过程</a:t>
            </a:r>
            <a:endParaRPr lang="zh-CN" altLang="en-US" sz="1000" b="1" dirty="0">
              <a:solidFill>
                <a:srgbClr val="990099"/>
              </a:solidFill>
            </a:endParaRP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990099"/>
                </a:solidFill>
              </a:rPr>
              <a:t>     </a:t>
            </a:r>
            <a:r>
              <a:rPr lang="en-US" altLang="zh-CN" b="1" dirty="0" err="1">
                <a:solidFill>
                  <a:srgbClr val="990099"/>
                </a:solidFill>
              </a:rPr>
              <a:t>addtype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(</a:t>
            </a:r>
            <a:r>
              <a:rPr lang="en-US" altLang="zh-CN" u="sng" dirty="0" err="1">
                <a:solidFill>
                  <a:srgbClr val="800080"/>
                </a:solidFill>
                <a:sym typeface="Symbol" pitchFamily="18" charset="2"/>
              </a:rPr>
              <a:t>id</a:t>
            </a:r>
            <a:r>
              <a:rPr lang="en-US" altLang="zh-CN" dirty="0" err="1">
                <a:solidFill>
                  <a:srgbClr val="800080"/>
                </a:solidFill>
                <a:sym typeface="Symbol" pitchFamily="18" charset="2"/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  <a:sym typeface="Symbol" pitchFamily="18" charset="2"/>
              </a:rPr>
              <a:t>entry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, 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L.in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zh-CN" altLang="en-US" dirty="0">
                <a:sym typeface="Symbol" pitchFamily="18" charset="2"/>
              </a:rPr>
              <a:t>：</a:t>
            </a:r>
            <a:r>
              <a:rPr lang="zh-CN" altLang="en-US" b="1" dirty="0">
                <a:sym typeface="Symbol" pitchFamily="18" charset="2"/>
              </a:rPr>
              <a:t>将属性值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L.in</a:t>
            </a:r>
            <a:r>
              <a:rPr lang="zh-CN" altLang="en-US" b="1" dirty="0">
                <a:sym typeface="Symbol" pitchFamily="18" charset="2"/>
              </a:rPr>
              <a:t>填入当前标志符在符号表的表项中的</a:t>
            </a:r>
            <a:r>
              <a:rPr lang="en-US" altLang="zh-CN" b="1" dirty="0">
                <a:sym typeface="Symbol" pitchFamily="18" charset="2"/>
              </a:rPr>
              <a:t>type</a:t>
            </a:r>
            <a:r>
              <a:rPr lang="zh-CN" altLang="en-US" b="1" dirty="0">
                <a:sym typeface="Symbol" pitchFamily="18" charset="2"/>
              </a:rPr>
              <a:t>域（记录标志符的类型）</a:t>
            </a:r>
            <a:endParaRPr lang="en-US" altLang="zh-CN" b="1" dirty="0">
              <a:sym typeface="Symbol" pitchFamily="18" charset="2"/>
            </a:endParaRPr>
          </a:p>
          <a:p>
            <a:pPr lvl="1">
              <a:buFontTx/>
              <a:buNone/>
            </a:pPr>
            <a:r>
              <a:rPr lang="en-US" altLang="zh-CN" b="1" dirty="0">
                <a:solidFill>
                  <a:srgbClr val="990099"/>
                </a:solidFill>
                <a:sym typeface="Symbol" pitchFamily="18" charset="2"/>
              </a:rPr>
              <a:t>     </a:t>
            </a:r>
            <a:r>
              <a:rPr lang="en-US" altLang="zh-CN" b="1" dirty="0">
                <a:solidFill>
                  <a:srgbClr val="990099"/>
                </a:solidFill>
              </a:rPr>
              <a:t>make_product_3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(&lt;t1,t2,…,tm&gt;,t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ype2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, 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zh-CN" altLang="en-US" dirty="0">
                <a:sym typeface="Symbol" pitchFamily="18" charset="2"/>
              </a:rPr>
              <a:t>：</a:t>
            </a:r>
            <a:r>
              <a:rPr lang="zh-CN" altLang="en-US" b="1" dirty="0">
                <a:sym typeface="Symbol" pitchFamily="18" charset="2"/>
              </a:rPr>
              <a:t>生成积类型表达式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&lt;t1,t2,…,tm, t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ype2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,…, t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ype2</a:t>
            </a:r>
            <a:r>
              <a:rPr lang="en-US" altLang="zh-CN" b="1" dirty="0">
                <a:sym typeface="Symbol" pitchFamily="18" charset="2"/>
              </a:rPr>
              <a:t>&gt;(</a:t>
            </a:r>
            <a:r>
              <a:rPr lang="zh-CN" altLang="en-US" b="1" dirty="0">
                <a:sym typeface="Symbol" pitchFamily="18" charset="2"/>
              </a:rPr>
              <a:t>含</a:t>
            </a:r>
            <a:r>
              <a:rPr lang="en-US" altLang="zh-CN" b="1" dirty="0">
                <a:sym typeface="Symbol" pitchFamily="18" charset="2"/>
              </a:rPr>
              <a:t>n</a:t>
            </a:r>
            <a:r>
              <a:rPr lang="zh-CN" altLang="en-US" b="1" dirty="0">
                <a:sym typeface="Symbol" pitchFamily="18" charset="2"/>
              </a:rPr>
              <a:t>个</a:t>
            </a:r>
            <a:r>
              <a:rPr lang="en-US" altLang="zh-CN" b="1" dirty="0">
                <a:sym typeface="Symbol" pitchFamily="18" charset="2"/>
              </a:rPr>
              <a:t>type2</a:t>
            </a:r>
            <a:r>
              <a:rPr lang="zh-CN" altLang="en-US" b="1" dirty="0">
                <a:sym typeface="Symbol" pitchFamily="18" charset="2"/>
              </a:rPr>
              <a:t>）</a:t>
            </a:r>
            <a:r>
              <a:rPr lang="zh-CN" altLang="en-US" i="1" dirty="0">
                <a:solidFill>
                  <a:srgbClr val="800080"/>
                </a:solidFill>
                <a:sym typeface="Symbol" pitchFamily="18" charset="2"/>
              </a:rPr>
              <a:t>。</a:t>
            </a:r>
            <a:endParaRPr lang="en-US" altLang="zh-CN" dirty="0">
              <a:sym typeface="Symbol" pitchFamily="18" charset="2"/>
            </a:endParaRPr>
          </a:p>
        </p:txBody>
      </p:sp>
      <p:sp>
        <p:nvSpPr>
          <p:cNvPr id="33797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8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9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0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20">
            <a:extLst>
              <a:ext uri="{FF2B5EF4-FFF2-40B4-BE49-F238E27FC236}">
                <a16:creationId xmlns:a16="http://schemas.microsoft.com/office/drawing/2014/main" id="{FECCA0E2-005A-B44F-A3F0-64E66EA34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88640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说明语句的语法制导翻译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</a:t>
            </a:r>
            <a:r>
              <a:rPr lang="en-US" altLang="zh-CN" sz="3200" b="1" dirty="0"/>
              <a:t>L</a:t>
            </a:r>
            <a:r>
              <a:rPr lang="zh-CN" altLang="en-US" sz="3200" b="1" dirty="0"/>
              <a:t>翻译模式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5799346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152400"/>
            <a:ext cx="7772400" cy="685800"/>
          </a:xfrm>
        </p:spPr>
        <p:txBody>
          <a:bodyPr/>
          <a:lstStyle/>
          <a:p>
            <a:r>
              <a:rPr lang="zh-CN" altLang="en-US" sz="6000">
                <a:latin typeface="楷体_GB2312" pitchFamily="49" charset="-122"/>
                <a:ea typeface="楷体_GB2312" pitchFamily="49" charset="-122"/>
              </a:rPr>
              <a:t>语义处理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066800" y="1524000"/>
            <a:ext cx="7391400" cy="50355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b="1"/>
              <a:t>if </a:t>
            </a:r>
            <a:r>
              <a:rPr kumimoji="1" lang="en-US" altLang="zh-CN" sz="2000" b="1">
                <a:solidFill>
                  <a:srgbClr val="FF3399"/>
                </a:solidFill>
              </a:rPr>
              <a:t>sym = callsym</a:t>
            </a:r>
            <a:r>
              <a:rPr kumimoji="1" lang="en-US" altLang="zh-CN" sz="2000" b="1"/>
              <a:t> 	 then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/>
              <a:t>begin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/>
              <a:t>	getsym;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/>
              <a:t>	if </a:t>
            </a:r>
            <a:r>
              <a:rPr kumimoji="1" lang="en-US" altLang="zh-CN" sz="2000" b="1">
                <a:solidFill>
                  <a:srgbClr val="FF3399"/>
                </a:solidFill>
              </a:rPr>
              <a:t>sym &lt;&gt; ident</a:t>
            </a:r>
            <a:r>
              <a:rPr kumimoji="1" lang="en-US" altLang="zh-CN" sz="2000" b="1"/>
              <a:t>	then error(14)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/>
              <a:t>	else	begin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/>
              <a:t>			 i := position(id);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/>
              <a:t>			if </a:t>
            </a:r>
            <a:r>
              <a:rPr kumimoji="1" lang="en-US" altLang="zh-CN" sz="2000" b="1">
                <a:solidFill>
                  <a:schemeClr val="accent2"/>
                </a:solidFill>
              </a:rPr>
              <a:t>i = 0</a:t>
            </a:r>
            <a:r>
              <a:rPr kumimoji="1" lang="en-US" altLang="zh-CN" sz="2000" b="1"/>
              <a:t> then error(11)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/>
              <a:t>			else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/>
              <a:t>				with table[i] do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/>
              <a:t>				if </a:t>
            </a:r>
            <a:r>
              <a:rPr kumimoji="1" lang="en-US" altLang="zh-CN" sz="2000" b="1">
                <a:solidFill>
                  <a:schemeClr val="accent2"/>
                </a:solidFill>
              </a:rPr>
              <a:t>kind = procedur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/>
              <a:t>				then </a:t>
            </a:r>
            <a:r>
              <a:rPr kumimoji="1" lang="en-US" altLang="zh-CN" sz="2000" b="1">
                <a:solidFill>
                  <a:srgbClr val="CC0000"/>
                </a:solidFill>
              </a:rPr>
              <a:t>gen(cal, lev-level, adr)</a:t>
            </a:r>
            <a:endParaRPr kumimoji="1" lang="en-US" altLang="zh-CN" sz="2000" b="1"/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/>
              <a:t>				else error(15);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/>
              <a:t>			getsym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/>
              <a:t>		end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/>
              <a:t> end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143000" y="990600"/>
            <a:ext cx="708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PL/0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编译程序的语义处理（一）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call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语句的处理</a:t>
            </a:r>
          </a:p>
        </p:txBody>
      </p:sp>
    </p:spTree>
    <p:extLst>
      <p:ext uri="{BB962C8B-B14F-4D97-AF65-F5344CB8AC3E}">
        <p14:creationId xmlns:p14="http://schemas.microsoft.com/office/powerpoint/2010/main" val="1933344137"/>
      </p:ext>
    </p:extLst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183" name="Text Box 383"/>
          <p:cNvSpPr txBox="1">
            <a:spLocks noChangeArrowheads="1"/>
          </p:cNvSpPr>
          <p:nvPr/>
        </p:nvSpPr>
        <p:spPr bwMode="auto">
          <a:xfrm>
            <a:off x="755650" y="2235200"/>
            <a:ext cx="8280400" cy="44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V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V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; </a:t>
            </a:r>
            <a:r>
              <a:rPr lang="en-US" altLang="zh-CN" sz="2000" i="1" dirty="0">
                <a:sym typeface="Symbol" pitchFamily="18" charset="2"/>
              </a:rPr>
              <a:t>T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L</a:t>
            </a:r>
            <a:r>
              <a:rPr lang="en-US" altLang="zh-CN" sz="2000" b="1" i="1" dirty="0" err="1">
                <a:sym typeface="Symbol" pitchFamily="18" charset="2"/>
              </a:rPr>
              <a:t>.</a:t>
            </a:r>
            <a:r>
              <a:rPr lang="en-US" altLang="zh-CN" sz="2000" i="1" dirty="0" err="1">
                <a:sym typeface="Symbol" pitchFamily="18" charset="2"/>
              </a:rPr>
              <a:t>type</a:t>
            </a:r>
            <a:r>
              <a:rPr lang="en-US" altLang="zh-CN" sz="2000" dirty="0">
                <a:sym typeface="Symbol" pitchFamily="18" charset="2"/>
              </a:rPr>
              <a:t> := </a:t>
            </a:r>
            <a:r>
              <a:rPr lang="en-US" altLang="zh-CN" sz="2000" i="1" dirty="0" err="1">
                <a:sym typeface="Symbol" pitchFamily="18" charset="2"/>
              </a:rPr>
              <a:t>T</a:t>
            </a:r>
            <a:r>
              <a:rPr lang="en-US" altLang="zh-CN" sz="2000" b="1" i="1" dirty="0" err="1">
                <a:sym typeface="Symbol" pitchFamily="18" charset="2"/>
              </a:rPr>
              <a:t>.</a:t>
            </a:r>
            <a:r>
              <a:rPr lang="en-US" altLang="zh-CN" sz="2000" i="1" dirty="0" err="1">
                <a:sym typeface="Symbol" pitchFamily="18" charset="2"/>
              </a:rPr>
              <a:t>type</a:t>
            </a:r>
            <a:r>
              <a:rPr lang="en-US" altLang="zh-CN" sz="2000" dirty="0">
                <a:sym typeface="Symbol" pitchFamily="18" charset="2"/>
              </a:rPr>
              <a:t>;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L.offset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V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.width</a:t>
            </a:r>
            <a:r>
              <a:rPr lang="en-US" altLang="zh-CN" sz="2000" dirty="0">
                <a:sym typeface="Symbol" pitchFamily="18" charset="2"/>
              </a:rPr>
              <a:t> ;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L.width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</a:t>
            </a:r>
            <a:r>
              <a:rPr lang="en-US" altLang="zh-CN" sz="2000" i="1" dirty="0" err="1">
                <a:sym typeface="Symbol" pitchFamily="18" charset="2"/>
              </a:rPr>
              <a:t>T.width</a:t>
            </a:r>
            <a:r>
              <a:rPr lang="en-US" altLang="zh-CN" sz="2000" dirty="0">
                <a:sym typeface="Symbol" pitchFamily="18" charset="2"/>
              </a:rPr>
              <a:t> }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</a:t>
            </a:r>
            <a:r>
              <a:rPr lang="en-US" altLang="zh-CN" sz="2000" i="1" dirty="0">
                <a:sym typeface="Symbol" pitchFamily="18" charset="2"/>
              </a:rPr>
              <a:t>L  </a:t>
            </a:r>
            <a:r>
              <a:rPr lang="en-US" altLang="zh-CN" sz="2000" dirty="0">
                <a:sym typeface="Symbol" pitchFamily="18" charset="2"/>
              </a:rPr>
              <a:t>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V.type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</a:t>
            </a:r>
            <a:r>
              <a:rPr lang="en-US" altLang="zh-CN" sz="2000" i="1" dirty="0">
                <a:sym typeface="Symbol" pitchFamily="18" charset="2"/>
              </a:rPr>
              <a:t>make_product_3</a:t>
            </a:r>
            <a:r>
              <a:rPr lang="en-US" altLang="zh-CN" sz="2000" dirty="0">
                <a:sym typeface="Symbol" pitchFamily="18" charset="2"/>
              </a:rPr>
              <a:t> (</a:t>
            </a:r>
            <a:r>
              <a:rPr lang="en-US" altLang="zh-CN" sz="2000" i="1" dirty="0">
                <a:sym typeface="Symbol" pitchFamily="18" charset="2"/>
              </a:rPr>
              <a:t>V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en-US" altLang="zh-CN" sz="2000" i="1" dirty="0" err="1">
                <a:sym typeface="Symbol" pitchFamily="18" charset="2"/>
              </a:rPr>
              <a:t>T.type</a:t>
            </a:r>
            <a:r>
              <a:rPr lang="en-US" altLang="zh-CN" sz="2000" dirty="0">
                <a:sym typeface="Symbol" pitchFamily="18" charset="2"/>
              </a:rPr>
              <a:t>,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L.num</a:t>
            </a:r>
            <a:r>
              <a:rPr lang="en-US" altLang="zh-CN" sz="2000" dirty="0">
                <a:sym typeface="Symbol" pitchFamily="18" charset="2"/>
              </a:rPr>
              <a:t>); 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</a:t>
            </a:r>
            <a:r>
              <a:rPr lang="en-US" altLang="zh-CN" sz="2000" i="1" dirty="0" err="1">
                <a:sym typeface="Symbol" pitchFamily="18" charset="2"/>
              </a:rPr>
              <a:t>V.width</a:t>
            </a:r>
            <a:r>
              <a:rPr lang="en-US" altLang="zh-CN" sz="2000" dirty="0">
                <a:sym typeface="Symbol" pitchFamily="18" charset="2"/>
              </a:rPr>
              <a:t> :=</a:t>
            </a:r>
            <a:r>
              <a:rPr lang="en-US" altLang="zh-CN" sz="2000" i="1" dirty="0">
                <a:sym typeface="Symbol" pitchFamily="18" charset="2"/>
              </a:rPr>
              <a:t> V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.width + </a:t>
            </a:r>
            <a:r>
              <a:rPr lang="en-US" altLang="zh-CN" sz="2000" i="1" dirty="0" err="1">
                <a:sym typeface="Symbol" pitchFamily="18" charset="2"/>
              </a:rPr>
              <a:t>L.num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 </a:t>
            </a:r>
            <a:r>
              <a:rPr lang="en-US" altLang="zh-CN" sz="2000" i="1" dirty="0" err="1">
                <a:sym typeface="Symbol" pitchFamily="18" charset="2"/>
              </a:rPr>
              <a:t>T.width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V </a:t>
            </a:r>
            <a:r>
              <a:rPr lang="en-US" altLang="zh-CN" dirty="0">
                <a:sym typeface="Symbol" pitchFamily="18" charset="2"/>
              </a:rPr>
              <a:t> </a:t>
            </a:r>
            <a:r>
              <a:rPr lang="en-US" altLang="zh-CN" sz="2000" i="1" dirty="0">
                <a:sym typeface="Symbol" pitchFamily="18" charset="2"/>
              </a:rPr>
              <a:t>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V.type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&lt;&gt;;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V.width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0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T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dirty="0" err="1">
                <a:sym typeface="Symbol" pitchFamily="18" charset="2"/>
              </a:rPr>
              <a:t>boolean</a:t>
            </a:r>
            <a:r>
              <a:rPr lang="en-US" altLang="zh-CN" sz="2000" dirty="0">
                <a:sym typeface="Symbol" pitchFamily="18" charset="2"/>
              </a:rPr>
              <a:t>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T.type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bool</a:t>
            </a:r>
            <a:r>
              <a:rPr lang="en-US" altLang="zh-CN" sz="2000" dirty="0">
                <a:sym typeface="Symbol" pitchFamily="18" charset="2"/>
              </a:rPr>
              <a:t> ;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T.width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1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fr-FR" altLang="zh-CN" sz="2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de-DE" altLang="zh-CN" sz="2000" i="1" dirty="0">
                <a:sym typeface="Symbol" pitchFamily="18" charset="2"/>
              </a:rPr>
              <a:t>T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de-DE" altLang="zh-CN" sz="2000" dirty="0">
                <a:sym typeface="Symbol" pitchFamily="18" charset="2"/>
              </a:rPr>
              <a:t>integer     {</a:t>
            </a:r>
            <a:r>
              <a:rPr lang="de-DE" altLang="zh-CN" sz="2000" i="1" dirty="0">
                <a:sym typeface="Symbol" pitchFamily="18" charset="2"/>
              </a:rPr>
              <a:t> </a:t>
            </a:r>
            <a:r>
              <a:rPr lang="de-DE" altLang="zh-CN" sz="2000" i="1" dirty="0" err="1">
                <a:sym typeface="Symbol" pitchFamily="18" charset="2"/>
              </a:rPr>
              <a:t>T.type</a:t>
            </a:r>
            <a:r>
              <a:rPr lang="de-DE" altLang="zh-CN" sz="2000" i="1" dirty="0">
                <a:sym typeface="Symbol" pitchFamily="18" charset="2"/>
              </a:rPr>
              <a:t> </a:t>
            </a:r>
            <a:r>
              <a:rPr lang="de-DE" altLang="zh-CN" sz="2000" dirty="0">
                <a:sym typeface="Symbol" pitchFamily="18" charset="2"/>
              </a:rPr>
              <a:t>:=</a:t>
            </a:r>
            <a:r>
              <a:rPr lang="de-DE" altLang="zh-CN" sz="2000" i="1" dirty="0">
                <a:sym typeface="Symbol" pitchFamily="18" charset="2"/>
              </a:rPr>
              <a:t> </a:t>
            </a:r>
            <a:r>
              <a:rPr lang="de-DE" altLang="zh-CN" sz="2000" i="1" dirty="0" err="1">
                <a:sym typeface="Symbol" pitchFamily="18" charset="2"/>
              </a:rPr>
              <a:t>int</a:t>
            </a:r>
            <a:r>
              <a:rPr lang="de-DE" altLang="zh-CN" sz="2000" dirty="0">
                <a:sym typeface="Symbol" pitchFamily="18" charset="2"/>
              </a:rPr>
              <a:t> ;</a:t>
            </a:r>
            <a:r>
              <a:rPr lang="de-DE" altLang="zh-CN" sz="2000" i="1" dirty="0">
                <a:sym typeface="Symbol" pitchFamily="18" charset="2"/>
              </a:rPr>
              <a:t> </a:t>
            </a:r>
            <a:r>
              <a:rPr lang="de-DE" altLang="zh-CN" sz="2000" i="1" dirty="0" err="1">
                <a:sym typeface="Symbol" pitchFamily="18" charset="2"/>
              </a:rPr>
              <a:t>T.width</a:t>
            </a:r>
            <a:r>
              <a:rPr lang="de-DE" altLang="zh-CN" sz="2000" i="1" dirty="0">
                <a:sym typeface="Symbol" pitchFamily="18" charset="2"/>
              </a:rPr>
              <a:t> </a:t>
            </a:r>
            <a:r>
              <a:rPr lang="de-DE" altLang="zh-CN" sz="2000" dirty="0">
                <a:sym typeface="Symbol" pitchFamily="18" charset="2"/>
              </a:rPr>
              <a:t>:= 4</a:t>
            </a:r>
            <a:r>
              <a:rPr lang="de-DE" altLang="zh-CN" sz="2000" i="1" dirty="0">
                <a:sym typeface="Symbol" pitchFamily="18" charset="2"/>
              </a:rPr>
              <a:t> </a:t>
            </a:r>
            <a:r>
              <a:rPr lang="de-DE" altLang="zh-CN" sz="2000" dirty="0">
                <a:sym typeface="Symbol" pitchFamily="18" charset="2"/>
              </a:rPr>
              <a:t>}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T </a:t>
            </a:r>
            <a:r>
              <a:rPr lang="en-US" altLang="zh-CN" sz="2000" dirty="0">
                <a:sym typeface="Symbol" pitchFamily="18" charset="2"/>
              </a:rPr>
              <a:t> real     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T.type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real</a:t>
            </a:r>
            <a:r>
              <a:rPr lang="en-US" altLang="zh-CN" sz="2000" dirty="0">
                <a:sym typeface="Symbol" pitchFamily="18" charset="2"/>
              </a:rPr>
              <a:t> ;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T.width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8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T </a:t>
            </a:r>
            <a:r>
              <a:rPr lang="en-US" altLang="zh-CN" sz="2000" dirty="0">
                <a:sym typeface="Symbol" pitchFamily="18" charset="2"/>
              </a:rPr>
              <a:t> array [ </a:t>
            </a:r>
            <a:r>
              <a:rPr lang="en-US" altLang="zh-CN" sz="2000" u="sng" dirty="0" err="1">
                <a:sym typeface="Symbol" pitchFamily="18" charset="2"/>
              </a:rPr>
              <a:t>num</a:t>
            </a:r>
            <a:r>
              <a:rPr lang="en-US" altLang="zh-CN" sz="2000" dirty="0">
                <a:sym typeface="Symbol" pitchFamily="18" charset="2"/>
              </a:rPr>
              <a:t> ] of </a:t>
            </a:r>
            <a:r>
              <a:rPr lang="en-US" altLang="zh-CN" sz="2000" i="1" dirty="0">
                <a:sym typeface="Symbol" pitchFamily="18" charset="2"/>
              </a:rPr>
              <a:t>T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T.type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array</a:t>
            </a:r>
            <a:r>
              <a:rPr lang="en-US" altLang="zh-CN" sz="2000" dirty="0">
                <a:sym typeface="Symbol" pitchFamily="18" charset="2"/>
              </a:rPr>
              <a:t>(1.. </a:t>
            </a:r>
            <a:r>
              <a:rPr lang="en-US" altLang="zh-CN" sz="2000" i="1" u="sng" dirty="0" err="1">
                <a:sym typeface="Symbol" pitchFamily="18" charset="2"/>
              </a:rPr>
              <a:t>num</a:t>
            </a:r>
            <a:r>
              <a:rPr lang="en-US" altLang="zh-CN" sz="2000" dirty="0" err="1">
                <a:sym typeface="Symbol" pitchFamily="18" charset="2"/>
              </a:rPr>
              <a:t>.</a:t>
            </a:r>
            <a:r>
              <a:rPr lang="en-US" altLang="zh-CN" sz="2000" i="1" dirty="0" err="1">
                <a:sym typeface="Symbol" pitchFamily="18" charset="2"/>
              </a:rPr>
              <a:t>lexval</a:t>
            </a:r>
            <a:r>
              <a:rPr lang="en-US" altLang="zh-CN" sz="2000" dirty="0">
                <a:sym typeface="Symbol" pitchFamily="18" charset="2"/>
              </a:rPr>
              <a:t>,</a:t>
            </a:r>
            <a:r>
              <a:rPr lang="en-US" altLang="zh-CN" sz="2000" i="1" dirty="0">
                <a:sym typeface="Symbol" pitchFamily="18" charset="2"/>
              </a:rPr>
              <a:t> T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</a:t>
            </a:r>
            <a:r>
              <a:rPr lang="en-US" altLang="zh-CN" sz="2000" dirty="0">
                <a:sym typeface="Symbol" pitchFamily="18" charset="2"/>
              </a:rPr>
              <a:t>) ;</a:t>
            </a:r>
            <a:r>
              <a:rPr lang="en-US" altLang="zh-CN" sz="2000" i="1" dirty="0"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                 </a:t>
            </a:r>
            <a:r>
              <a:rPr lang="en-US" altLang="zh-CN" sz="2000" i="1" dirty="0" err="1">
                <a:sym typeface="Symbol" pitchFamily="18" charset="2"/>
              </a:rPr>
              <a:t>T.width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</a:t>
            </a:r>
            <a:r>
              <a:rPr lang="en-US" altLang="zh-CN" sz="2000" u="sng" dirty="0" err="1">
                <a:sym typeface="Symbol" pitchFamily="18" charset="2"/>
              </a:rPr>
              <a:t>num</a:t>
            </a:r>
            <a:r>
              <a:rPr lang="en-US" altLang="zh-CN" sz="2000" i="1" dirty="0" err="1">
                <a:sym typeface="Symbol" pitchFamily="18" charset="2"/>
              </a:rPr>
              <a:t>.val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 </a:t>
            </a:r>
            <a:r>
              <a:rPr lang="en-US" altLang="zh-CN" sz="2000" i="1" dirty="0">
                <a:sym typeface="Symbol" pitchFamily="18" charset="2"/>
              </a:rPr>
              <a:t>T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.width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fr-FR" altLang="zh-CN" sz="2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fr-FR" altLang="zh-CN" sz="2000" i="1" dirty="0" err="1">
                <a:sym typeface="Symbol" pitchFamily="18" charset="2"/>
              </a:rPr>
              <a:t>T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fr-FR" altLang="zh-CN" sz="2000" dirty="0">
                <a:sym typeface="Symbol" pitchFamily="18" charset="2"/>
              </a:rPr>
              <a:t>^</a:t>
            </a:r>
            <a:r>
              <a:rPr lang="fr-FR" altLang="zh-CN" sz="2000" i="1" dirty="0">
                <a:sym typeface="Symbol" pitchFamily="18" charset="2"/>
              </a:rPr>
              <a:t>T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dirty="0">
                <a:sym typeface="Symbol" pitchFamily="18" charset="2"/>
              </a:rPr>
              <a:t>  {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fr-FR" altLang="zh-CN" sz="2000" i="1" dirty="0" err="1">
                <a:sym typeface="Symbol" pitchFamily="18" charset="2"/>
              </a:rPr>
              <a:t>T.type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fr-FR" altLang="zh-CN" sz="2000" dirty="0">
                <a:sym typeface="Symbol" pitchFamily="18" charset="2"/>
              </a:rPr>
              <a:t>:=</a:t>
            </a:r>
            <a:r>
              <a:rPr lang="fr-FR" altLang="zh-CN" sz="2000" i="1" dirty="0">
                <a:sym typeface="Symbol" pitchFamily="18" charset="2"/>
              </a:rPr>
              <a:t> pointer</a:t>
            </a:r>
            <a:r>
              <a:rPr lang="fr-FR" altLang="zh-CN" sz="2000" dirty="0">
                <a:sym typeface="Symbol" pitchFamily="18" charset="2"/>
              </a:rPr>
              <a:t>(</a:t>
            </a:r>
            <a:r>
              <a:rPr lang="fr-FR" altLang="zh-CN" sz="2000" i="1" dirty="0">
                <a:sym typeface="Symbol" pitchFamily="18" charset="2"/>
              </a:rPr>
              <a:t>T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i="1" dirty="0">
                <a:sym typeface="Symbol" pitchFamily="18" charset="2"/>
              </a:rPr>
              <a:t>.type</a:t>
            </a:r>
            <a:r>
              <a:rPr lang="fr-FR" altLang="zh-CN" sz="2000" dirty="0">
                <a:sym typeface="Symbol" pitchFamily="18" charset="2"/>
              </a:rPr>
              <a:t>) ;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fr-FR" altLang="zh-CN" sz="2000" i="1" dirty="0" err="1">
                <a:sym typeface="Symbol" pitchFamily="18" charset="2"/>
              </a:rPr>
              <a:t>T.width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fr-FR" altLang="zh-CN" sz="2000" dirty="0">
                <a:sym typeface="Symbol" pitchFamily="18" charset="2"/>
              </a:rPr>
              <a:t>:= 4 }</a:t>
            </a:r>
            <a:endParaRPr lang="fr-FR" altLang="zh-CN" sz="2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fr-FR" altLang="zh-CN" sz="2000" i="1" dirty="0">
                <a:sym typeface="Symbol" pitchFamily="18" charset="2"/>
              </a:rPr>
              <a:t>L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fr-FR" altLang="zh-CN" sz="2000" dirty="0">
                <a:sym typeface="Symbol" pitchFamily="18" charset="2"/>
              </a:rPr>
              <a:t>{</a:t>
            </a:r>
            <a:r>
              <a:rPr lang="fr-FR" altLang="zh-CN" sz="2000" i="1" dirty="0">
                <a:sym typeface="Symbol" pitchFamily="18" charset="2"/>
              </a:rPr>
              <a:t> 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type</a:t>
            </a:r>
            <a:r>
              <a:rPr lang="fr-FR" altLang="zh-CN" sz="2000" dirty="0">
                <a:sym typeface="Symbol" pitchFamily="18" charset="2"/>
              </a:rPr>
              <a:t> :=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type</a:t>
            </a:r>
            <a:r>
              <a:rPr lang="fr-FR" altLang="zh-CN" sz="2000" dirty="0">
                <a:sym typeface="Symbol" pitchFamily="18" charset="2"/>
              </a:rPr>
              <a:t> ;</a:t>
            </a:r>
            <a:r>
              <a:rPr lang="fr-FR" altLang="zh-CN" sz="2000" i="1" dirty="0">
                <a:sym typeface="Symbol" pitchFamily="18" charset="2"/>
              </a:rPr>
              <a:t> 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offset</a:t>
            </a:r>
            <a:r>
              <a:rPr lang="fr-FR" altLang="zh-CN" sz="2000" dirty="0">
                <a:sym typeface="Symbol" pitchFamily="18" charset="2"/>
              </a:rPr>
              <a:t> :=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offset</a:t>
            </a:r>
            <a:r>
              <a:rPr lang="fr-FR" altLang="zh-CN" sz="2000" dirty="0">
                <a:sym typeface="Symbol" pitchFamily="18" charset="2"/>
              </a:rPr>
              <a:t> ;</a:t>
            </a:r>
            <a:r>
              <a:rPr lang="fr-FR" altLang="zh-CN" sz="2000" i="1" dirty="0">
                <a:sym typeface="Symbol" pitchFamily="18" charset="2"/>
              </a:rPr>
              <a:t> 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fr-FR" altLang="zh-CN" sz="2000" i="1" dirty="0" err="1">
                <a:sym typeface="Symbol" pitchFamily="18" charset="2"/>
              </a:rPr>
              <a:t>width</a:t>
            </a:r>
            <a:r>
              <a:rPr lang="fr-FR" altLang="zh-CN" sz="2000" dirty="0">
                <a:sym typeface="Symbol" pitchFamily="18" charset="2"/>
              </a:rPr>
              <a:t> :=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fr-FR" altLang="zh-CN" sz="2000" i="1" dirty="0" err="1">
                <a:sym typeface="Symbol" pitchFamily="18" charset="2"/>
              </a:rPr>
              <a:t>width</a:t>
            </a:r>
            <a:r>
              <a:rPr lang="fr-FR" altLang="zh-CN" sz="2000" dirty="0">
                <a:sym typeface="Symbol" pitchFamily="18" charset="2"/>
              </a:rPr>
              <a:t> ;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fr-FR" altLang="zh-CN" sz="2000" dirty="0">
                <a:sym typeface="Symbol" pitchFamily="18" charset="2"/>
              </a:rPr>
              <a:t>} </a:t>
            </a:r>
          </a:p>
          <a:p>
            <a:pPr>
              <a:buFont typeface="Wingdings" pitchFamily="2" charset="2"/>
              <a:buNone/>
            </a:pPr>
            <a:r>
              <a:rPr lang="fr-FR" altLang="zh-CN" sz="2000" dirty="0">
                <a:sym typeface="Symbol" pitchFamily="18" charset="2"/>
              </a:rPr>
              <a:t>       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dirty="0">
                <a:sym typeface="Symbol" pitchFamily="18" charset="2"/>
              </a:rPr>
              <a:t> , </a:t>
            </a:r>
            <a:r>
              <a:rPr lang="fr-FR" altLang="zh-CN" sz="2000" u="sng" dirty="0">
                <a:sym typeface="Symbol" pitchFamily="18" charset="2"/>
              </a:rPr>
              <a:t>id</a:t>
            </a:r>
            <a:r>
              <a:rPr lang="fr-FR" altLang="zh-CN" sz="2000" i="1" dirty="0">
                <a:sym typeface="Symbol" pitchFamily="18" charset="2"/>
              </a:rPr>
              <a:t>  </a:t>
            </a:r>
            <a:r>
              <a:rPr lang="fr-FR" altLang="zh-CN" sz="2000" b="1" dirty="0">
                <a:sym typeface="Symbol" pitchFamily="18" charset="2"/>
              </a:rPr>
              <a:t>     </a:t>
            </a:r>
            <a:r>
              <a:rPr lang="fr-FR" altLang="zh-CN" sz="2000" dirty="0">
                <a:sym typeface="Symbol" pitchFamily="18" charset="2"/>
              </a:rPr>
              <a:t>{</a:t>
            </a:r>
            <a:r>
              <a:rPr lang="fr-FR" altLang="zh-CN" sz="2000" i="1" dirty="0">
                <a:sym typeface="Symbol" pitchFamily="18" charset="2"/>
              </a:rPr>
              <a:t> enter </a:t>
            </a:r>
            <a:r>
              <a:rPr lang="fr-FR" altLang="zh-CN" sz="2000" dirty="0">
                <a:sym typeface="Symbol" pitchFamily="18" charset="2"/>
              </a:rPr>
              <a:t>(</a:t>
            </a:r>
            <a:r>
              <a:rPr lang="fr-FR" altLang="zh-CN" sz="2000" u="sng" dirty="0" err="1">
                <a:sym typeface="Symbol" pitchFamily="18" charset="2"/>
              </a:rPr>
              <a:t>id</a:t>
            </a:r>
            <a:r>
              <a:rPr lang="fr-FR" altLang="zh-CN" sz="2000" dirty="0" err="1">
                <a:sym typeface="Symbol" pitchFamily="18" charset="2"/>
              </a:rPr>
              <a:t>.</a:t>
            </a:r>
            <a:r>
              <a:rPr lang="fr-FR" altLang="zh-CN" sz="2000" i="1" dirty="0" err="1">
                <a:sym typeface="Symbol" pitchFamily="18" charset="2"/>
              </a:rPr>
              <a:t>name</a:t>
            </a:r>
            <a:r>
              <a:rPr lang="fr-FR" altLang="zh-CN" sz="2000" dirty="0">
                <a:sym typeface="Symbol" pitchFamily="18" charset="2"/>
              </a:rPr>
              <a:t>,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type, 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offset</a:t>
            </a:r>
            <a:r>
              <a:rPr lang="fr-FR" altLang="zh-CN" sz="2000" dirty="0">
                <a:sym typeface="Symbol" pitchFamily="18" charset="2"/>
              </a:rPr>
              <a:t> +</a:t>
            </a:r>
            <a:r>
              <a:rPr lang="fr-FR" altLang="zh-CN" sz="2000" i="1" dirty="0">
                <a:sym typeface="Symbol" pitchFamily="18" charset="2"/>
              </a:rPr>
              <a:t> 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i="1" dirty="0">
                <a:sym typeface="Symbol" pitchFamily="18" charset="2"/>
              </a:rPr>
              <a:t>.num </a:t>
            </a:r>
            <a:r>
              <a:rPr lang="en-US" altLang="zh-CN" sz="2000" dirty="0">
                <a:sym typeface="Symbol" pitchFamily="18" charset="2"/>
              </a:rPr>
              <a:t>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fr-FR" altLang="zh-CN" sz="2000" i="1" dirty="0" err="1">
                <a:sym typeface="Symbol" pitchFamily="18" charset="2"/>
              </a:rPr>
              <a:t>width</a:t>
            </a:r>
            <a:r>
              <a:rPr lang="fr-FR" altLang="zh-CN" sz="2000" dirty="0">
                <a:sym typeface="Symbol" pitchFamily="18" charset="2"/>
              </a:rPr>
              <a:t>) ; </a:t>
            </a:r>
          </a:p>
          <a:p>
            <a:pPr>
              <a:buFont typeface="Wingdings" pitchFamily="2" charset="2"/>
              <a:buNone/>
            </a:pPr>
            <a:r>
              <a:rPr lang="fr-FR" altLang="zh-CN" sz="2000" dirty="0">
                <a:sym typeface="Symbol" pitchFamily="18" charset="2"/>
              </a:rPr>
              <a:t>                           </a:t>
            </a:r>
            <a:r>
              <a:rPr lang="fr-FR" altLang="zh-CN" sz="2000" i="1" dirty="0" err="1">
                <a:sym typeface="Symbol" pitchFamily="18" charset="2"/>
              </a:rPr>
              <a:t>L.num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fr-FR" altLang="zh-CN" sz="2000" dirty="0">
                <a:sym typeface="Symbol" pitchFamily="18" charset="2"/>
              </a:rPr>
              <a:t>:=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i="1" dirty="0">
                <a:sym typeface="Symbol" pitchFamily="18" charset="2"/>
              </a:rPr>
              <a:t>.num</a:t>
            </a:r>
            <a:r>
              <a:rPr lang="fr-FR" altLang="zh-CN" sz="2000" dirty="0">
                <a:sym typeface="Symbol" pitchFamily="18" charset="2"/>
              </a:rPr>
              <a:t> +1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fr-FR" altLang="zh-CN" sz="2000" dirty="0">
                <a:sym typeface="Symbol" pitchFamily="18" charset="2"/>
              </a:rPr>
              <a:t>}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L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b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enter 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u="sng" dirty="0" err="1">
                <a:sym typeface="Symbol" pitchFamily="18" charset="2"/>
              </a:rPr>
              <a:t>id</a:t>
            </a:r>
            <a:r>
              <a:rPr lang="en-US" altLang="zh-CN" sz="2000" dirty="0" err="1">
                <a:sym typeface="Symbol" pitchFamily="18" charset="2"/>
              </a:rPr>
              <a:t>.</a:t>
            </a:r>
            <a:r>
              <a:rPr lang="en-US" altLang="zh-CN" sz="2000" i="1" dirty="0" err="1">
                <a:sym typeface="Symbol" pitchFamily="18" charset="2"/>
              </a:rPr>
              <a:t>name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en-US" altLang="zh-CN" sz="2000" i="1" dirty="0">
                <a:sym typeface="Symbol" pitchFamily="18" charset="2"/>
              </a:rPr>
              <a:t>L</a:t>
            </a:r>
            <a:r>
              <a:rPr lang="en-US" altLang="zh-CN" sz="2000" b="1" i="1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 type, L</a:t>
            </a:r>
            <a:r>
              <a:rPr lang="en-US" altLang="zh-CN" sz="2000" b="1" i="1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 offset</a:t>
            </a:r>
            <a:r>
              <a:rPr lang="en-US" altLang="zh-CN" sz="2000" dirty="0">
                <a:sym typeface="Symbol" pitchFamily="18" charset="2"/>
              </a:rPr>
              <a:t>) ; </a:t>
            </a:r>
            <a:r>
              <a:rPr lang="en-US" altLang="zh-CN" sz="2000" i="1" dirty="0" err="1">
                <a:sym typeface="Symbol" pitchFamily="18" charset="2"/>
              </a:rPr>
              <a:t>L.num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1}</a:t>
            </a:r>
          </a:p>
        </p:txBody>
      </p:sp>
      <p:sp>
        <p:nvSpPr>
          <p:cNvPr id="34822" name="AutoShape 37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AutoShape 37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61138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4" name="AutoShape 37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5" name="AutoShape 38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20">
            <a:extLst>
              <a:ext uri="{FF2B5EF4-FFF2-40B4-BE49-F238E27FC236}">
                <a16:creationId xmlns:a16="http://schemas.microsoft.com/office/drawing/2014/main" id="{DEB575D5-C6C6-AD48-829E-CEF158A1F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88640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说明语句的语法制导翻译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</a:t>
            </a:r>
            <a:r>
              <a:rPr lang="en-US" altLang="zh-CN" sz="3200" b="1" dirty="0"/>
              <a:t>L</a:t>
            </a:r>
            <a:r>
              <a:rPr lang="zh-CN" altLang="en-US" sz="3200" b="1" dirty="0"/>
              <a:t>翻译模式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BDA149EB-8AA7-8B4B-BE2F-9143FA58E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84" y="1124744"/>
            <a:ext cx="8229600" cy="96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Tx/>
              <a:buNone/>
            </a:pPr>
            <a:r>
              <a:rPr lang="zh-CN" altLang="en-US" sz="2000" b="1" dirty="0">
                <a:solidFill>
                  <a:srgbClr val="990099"/>
                </a:solidFill>
              </a:rPr>
              <a:t>对前面翻译片段的扩充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1" dirty="0">
                <a:sym typeface="Symbol" pitchFamily="18" charset="2"/>
              </a:rPr>
              <a:t>将变量标志符的类型及</a:t>
            </a:r>
            <a:r>
              <a:rPr lang="zh-CN" altLang="en-US" sz="2000" b="1" dirty="0">
                <a:solidFill>
                  <a:srgbClr val="FF0000"/>
                </a:solidFill>
                <a:sym typeface="Symbol" pitchFamily="18" charset="2"/>
              </a:rPr>
              <a:t>偏移地址</a:t>
            </a:r>
            <a:r>
              <a:rPr lang="zh-CN" altLang="en-US" sz="2000" b="1" dirty="0">
                <a:sym typeface="Symbol" pitchFamily="18" charset="2"/>
              </a:rPr>
              <a:t>保存在符号表中</a:t>
            </a:r>
            <a:endParaRPr lang="en-US" altLang="zh-CN" sz="20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805910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8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12"/>
          <p:cNvSpPr>
            <a:spLocks noChangeArrowheads="1"/>
          </p:cNvSpPr>
          <p:nvPr/>
        </p:nvSpPr>
        <p:spPr bwMode="auto">
          <a:xfrm>
            <a:off x="762000" y="1196752"/>
            <a:ext cx="82296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</a:rPr>
              <a:t>语义属性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990099"/>
                </a:solidFill>
              </a:rPr>
              <a:t>     </a:t>
            </a:r>
            <a:r>
              <a:rPr lang="en-US" altLang="zh-CN" u="sng" dirty="0" err="1">
                <a:solidFill>
                  <a:srgbClr val="800080"/>
                </a:solidFill>
              </a:rPr>
              <a:t>id</a:t>
            </a:r>
            <a:r>
              <a:rPr lang="en-US" altLang="zh-CN" dirty="0" err="1">
                <a:solidFill>
                  <a:srgbClr val="800080"/>
                </a:solidFill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</a:rPr>
              <a:t>name</a:t>
            </a:r>
            <a:r>
              <a:rPr lang="en-US" altLang="zh-CN" b="1" dirty="0"/>
              <a:t> </a:t>
            </a:r>
            <a:r>
              <a:rPr lang="en-US" altLang="zh-CN" dirty="0"/>
              <a:t>: </a:t>
            </a:r>
            <a:r>
              <a:rPr lang="en-US" altLang="zh-CN" u="sng" dirty="0"/>
              <a:t>id</a:t>
            </a:r>
            <a:r>
              <a:rPr lang="en-US" altLang="zh-CN" dirty="0"/>
              <a:t> </a:t>
            </a:r>
            <a:r>
              <a:rPr lang="zh-CN" altLang="en-US" b="1" dirty="0"/>
              <a:t>的词法名字（符号表中的名字）    </a:t>
            </a:r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None/>
            </a:pPr>
            <a:r>
              <a:rPr lang="zh-CN" altLang="en-US" b="1" dirty="0"/>
              <a:t>     </a:t>
            </a:r>
            <a:r>
              <a:rPr lang="en-US" altLang="zh-CN" i="1" dirty="0" err="1">
                <a:solidFill>
                  <a:srgbClr val="800080"/>
                </a:solidFill>
              </a:rPr>
              <a:t>T</a:t>
            </a:r>
            <a:r>
              <a:rPr lang="en-US" altLang="zh-CN" dirty="0" err="1">
                <a:solidFill>
                  <a:srgbClr val="800080"/>
                </a:solidFill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</a:rPr>
              <a:t>type</a:t>
            </a:r>
            <a:r>
              <a:rPr lang="en-US" altLang="zh-CN" i="1" dirty="0"/>
              <a:t> </a:t>
            </a:r>
            <a:r>
              <a:rPr lang="en-US" altLang="zh-CN" dirty="0"/>
              <a:t>:   </a:t>
            </a:r>
            <a:r>
              <a:rPr lang="zh-CN" altLang="en-US" b="1" dirty="0"/>
              <a:t>类型属性   （综合属性）</a:t>
            </a:r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None/>
            </a:pPr>
            <a:r>
              <a:rPr lang="zh-CN" altLang="en-US" b="1" dirty="0"/>
              <a:t>     </a:t>
            </a:r>
            <a:r>
              <a:rPr lang="en-US" altLang="zh-CN" i="1" dirty="0" err="1">
                <a:solidFill>
                  <a:srgbClr val="800080"/>
                </a:solidFill>
              </a:rPr>
              <a:t>T</a:t>
            </a:r>
            <a:r>
              <a:rPr lang="en-US" altLang="zh-CN" dirty="0" err="1">
                <a:solidFill>
                  <a:srgbClr val="800080"/>
                </a:solidFill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</a:rPr>
              <a:t>width</a:t>
            </a:r>
            <a:r>
              <a:rPr lang="zh-CN" altLang="en-US" dirty="0">
                <a:solidFill>
                  <a:srgbClr val="800080"/>
                </a:solidFill>
              </a:rPr>
              <a:t>，</a:t>
            </a:r>
            <a:r>
              <a:rPr lang="en-US" altLang="zh-CN" i="1" dirty="0" err="1">
                <a:solidFill>
                  <a:srgbClr val="800080"/>
                </a:solidFill>
              </a:rPr>
              <a:t>V.width</a:t>
            </a:r>
            <a:r>
              <a:rPr lang="en-US" altLang="zh-CN" dirty="0"/>
              <a:t> : </a:t>
            </a:r>
            <a:r>
              <a:rPr lang="zh-CN" altLang="en-US" b="1" dirty="0"/>
              <a:t>数据宽度（字节数）</a:t>
            </a:r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None/>
            </a:pPr>
            <a:r>
              <a:rPr lang="zh-CN" altLang="en-US" b="1" dirty="0"/>
              <a:t>     </a:t>
            </a:r>
            <a:r>
              <a:rPr lang="en-US" altLang="zh-CN" i="1" dirty="0" err="1">
                <a:solidFill>
                  <a:srgbClr val="800080"/>
                </a:solidFill>
              </a:rPr>
              <a:t>L</a:t>
            </a:r>
            <a:r>
              <a:rPr lang="en-US" altLang="zh-CN" dirty="0" err="1">
                <a:solidFill>
                  <a:srgbClr val="800080"/>
                </a:solidFill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</a:rPr>
              <a:t>offset</a:t>
            </a:r>
            <a:r>
              <a:rPr lang="en-US" altLang="zh-CN" i="1" dirty="0"/>
              <a:t> </a:t>
            </a:r>
            <a:r>
              <a:rPr lang="en-US" altLang="zh-CN" dirty="0"/>
              <a:t>: </a:t>
            </a:r>
            <a:r>
              <a:rPr lang="en-US" altLang="zh-CN" b="1" dirty="0"/>
              <a:t> </a:t>
            </a:r>
            <a:r>
              <a:rPr lang="zh-CN" altLang="en-US" b="1" dirty="0"/>
              <a:t>列表中第一个变量的偏移地址</a:t>
            </a:r>
            <a:r>
              <a:rPr lang="zh-CN" altLang="en-US" dirty="0"/>
              <a:t> </a:t>
            </a:r>
          </a:p>
          <a:p>
            <a:pPr lvl="1">
              <a:buFontTx/>
              <a:buNone/>
            </a:pPr>
            <a:endParaRPr lang="zh-CN" altLang="en-US" sz="1000" dirty="0"/>
          </a:p>
          <a:p>
            <a:pPr lvl="1">
              <a:buFontTx/>
              <a:buNone/>
            </a:pPr>
            <a:r>
              <a:rPr lang="zh-CN" altLang="en-US" i="1" dirty="0">
                <a:solidFill>
                  <a:srgbClr val="800080"/>
                </a:solidFill>
              </a:rPr>
              <a:t>     </a:t>
            </a:r>
            <a:r>
              <a:rPr lang="en-US" altLang="zh-CN" i="1" dirty="0" err="1">
                <a:solidFill>
                  <a:srgbClr val="800080"/>
                </a:solidFill>
              </a:rPr>
              <a:t>L</a:t>
            </a:r>
            <a:r>
              <a:rPr lang="en-US" altLang="zh-CN" dirty="0" err="1">
                <a:solidFill>
                  <a:srgbClr val="800080"/>
                </a:solidFill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</a:rPr>
              <a:t>type</a:t>
            </a:r>
            <a:r>
              <a:rPr lang="en-US" altLang="zh-CN" i="1" dirty="0">
                <a:solidFill>
                  <a:srgbClr val="800080"/>
                </a:solidFill>
              </a:rPr>
              <a:t> </a:t>
            </a:r>
            <a:r>
              <a:rPr lang="en-US" altLang="zh-CN" dirty="0"/>
              <a:t>:    </a:t>
            </a:r>
            <a:r>
              <a:rPr lang="zh-CN" altLang="en-US" b="1" dirty="0"/>
              <a:t>变量列表被申明的类型</a:t>
            </a:r>
            <a:r>
              <a:rPr lang="zh-CN" altLang="en-US" dirty="0"/>
              <a:t> </a:t>
            </a:r>
            <a:r>
              <a:rPr lang="zh-CN" altLang="en-US" b="1" dirty="0"/>
              <a:t>（继承属性）</a:t>
            </a:r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None/>
            </a:pPr>
            <a:r>
              <a:rPr lang="zh-CN" altLang="en-US" i="1" dirty="0">
                <a:solidFill>
                  <a:srgbClr val="800080"/>
                </a:solidFill>
              </a:rPr>
              <a:t>     </a:t>
            </a:r>
            <a:r>
              <a:rPr lang="en-US" altLang="zh-CN" i="1" dirty="0" err="1">
                <a:solidFill>
                  <a:srgbClr val="800080"/>
                </a:solidFill>
              </a:rPr>
              <a:t>L</a:t>
            </a:r>
            <a:r>
              <a:rPr lang="en-US" altLang="zh-CN" dirty="0" err="1">
                <a:solidFill>
                  <a:srgbClr val="800080"/>
                </a:solidFill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</a:rPr>
              <a:t>num</a:t>
            </a:r>
            <a:r>
              <a:rPr lang="en-US" altLang="zh-CN" i="1" dirty="0">
                <a:solidFill>
                  <a:srgbClr val="800080"/>
                </a:solidFill>
              </a:rPr>
              <a:t> </a:t>
            </a:r>
            <a:r>
              <a:rPr lang="en-US" altLang="zh-CN" dirty="0"/>
              <a:t>: </a:t>
            </a:r>
            <a:r>
              <a:rPr lang="en-US" altLang="zh-CN" b="1" dirty="0"/>
              <a:t>   </a:t>
            </a:r>
            <a:r>
              <a:rPr lang="zh-CN" altLang="en-US" b="1" dirty="0"/>
              <a:t>变量列表中变量的个数</a:t>
            </a:r>
            <a:r>
              <a:rPr lang="zh-CN" altLang="en-US" dirty="0"/>
              <a:t>  </a:t>
            </a:r>
            <a:endParaRPr lang="zh-CN" altLang="en-US" b="1" dirty="0"/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 </a:t>
            </a:r>
            <a:r>
              <a:rPr lang="zh-CN" altLang="en-US" sz="2800" b="1" dirty="0">
                <a:solidFill>
                  <a:srgbClr val="990099"/>
                </a:solidFill>
              </a:rPr>
              <a:t>语义函数</a:t>
            </a:r>
            <a:r>
              <a:rPr lang="en-US" altLang="zh-CN" sz="2800" b="1" dirty="0">
                <a:solidFill>
                  <a:srgbClr val="990099"/>
                </a:solidFill>
              </a:rPr>
              <a:t>/</a:t>
            </a:r>
            <a:r>
              <a:rPr lang="zh-CN" altLang="en-US" sz="2800" b="1" dirty="0">
                <a:solidFill>
                  <a:srgbClr val="990099"/>
                </a:solidFill>
              </a:rPr>
              <a:t>过程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990099"/>
                </a:solidFill>
              </a:rPr>
              <a:t>    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enter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(</a:t>
            </a:r>
            <a:r>
              <a:rPr lang="en-US" altLang="zh-CN" u="sng" dirty="0" err="1">
                <a:solidFill>
                  <a:srgbClr val="800080"/>
                </a:solidFill>
                <a:sym typeface="Symbol" pitchFamily="18" charset="2"/>
              </a:rPr>
              <a:t>id</a:t>
            </a:r>
            <a:r>
              <a:rPr lang="en-US" altLang="zh-CN" dirty="0" err="1">
                <a:solidFill>
                  <a:srgbClr val="800080"/>
                </a:solidFill>
                <a:sym typeface="Symbol" pitchFamily="18" charset="2"/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  <a:sym typeface="Symbol" pitchFamily="18" charset="2"/>
              </a:rPr>
              <a:t>name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,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t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,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o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zh-CN" altLang="en-US" dirty="0">
                <a:sym typeface="Symbol" pitchFamily="18" charset="2"/>
              </a:rPr>
              <a:t>：</a:t>
            </a:r>
            <a:r>
              <a:rPr lang="zh-CN" altLang="en-US" b="1" dirty="0">
                <a:sym typeface="Symbol" pitchFamily="18" charset="2"/>
              </a:rPr>
              <a:t>将符号表中</a:t>
            </a:r>
            <a:r>
              <a:rPr lang="zh-CN" altLang="en-US" dirty="0">
                <a:sym typeface="Symbol" pitchFamily="18" charset="2"/>
              </a:rPr>
              <a:t> </a:t>
            </a:r>
            <a:r>
              <a:rPr lang="en-US" altLang="zh-CN" u="sng" dirty="0" err="1">
                <a:sym typeface="Symbol" pitchFamily="18" charset="2"/>
              </a:rPr>
              <a:t>id</a:t>
            </a:r>
            <a:r>
              <a:rPr lang="en-US" altLang="zh-CN" dirty="0" err="1">
                <a:sym typeface="Symbol" pitchFamily="18" charset="2"/>
              </a:rPr>
              <a:t>.</a:t>
            </a:r>
            <a:r>
              <a:rPr lang="en-US" altLang="zh-CN" i="1" dirty="0" err="1">
                <a:sym typeface="Symbol" pitchFamily="18" charset="2"/>
              </a:rPr>
              <a:t>name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zh-CN" altLang="en-US" b="1" dirty="0">
                <a:sym typeface="Symbol" pitchFamily="18" charset="2"/>
              </a:rPr>
              <a:t>所对应表</a:t>
            </a:r>
          </a:p>
          <a:p>
            <a:pPr lvl="1">
              <a:buFontTx/>
              <a:buNone/>
            </a:pPr>
            <a:r>
              <a:rPr lang="zh-CN" altLang="en-US" b="1" dirty="0">
                <a:sym typeface="Symbol" pitchFamily="18" charset="2"/>
              </a:rPr>
              <a:t>     项的</a:t>
            </a:r>
            <a:r>
              <a:rPr lang="zh-CN" altLang="en-US" dirty="0">
                <a:sym typeface="Symbol" pitchFamily="18" charset="2"/>
              </a:rPr>
              <a:t> </a:t>
            </a:r>
            <a:r>
              <a:rPr lang="en-US" altLang="zh-CN" i="1" dirty="0">
                <a:sym typeface="Symbol" pitchFamily="18" charset="2"/>
              </a:rPr>
              <a:t>type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zh-CN" altLang="en-US" b="1" dirty="0">
                <a:sym typeface="Symbol" pitchFamily="18" charset="2"/>
              </a:rPr>
              <a:t>域置为</a:t>
            </a:r>
            <a:r>
              <a:rPr lang="zh-CN" altLang="en-US" dirty="0">
                <a:sym typeface="Symbol" pitchFamily="18" charset="2"/>
              </a:rPr>
              <a:t> </a:t>
            </a:r>
            <a:r>
              <a:rPr lang="en-US" altLang="zh-CN" i="1" dirty="0">
                <a:sym typeface="Symbol" pitchFamily="18" charset="2"/>
              </a:rPr>
              <a:t>t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en-US" altLang="zh-CN" i="1" dirty="0">
                <a:sym typeface="Symbol" pitchFamily="18" charset="2"/>
              </a:rPr>
              <a:t>offset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zh-CN" altLang="en-US" b="1" dirty="0">
                <a:sym typeface="Symbol" pitchFamily="18" charset="2"/>
              </a:rPr>
              <a:t>域置为</a:t>
            </a:r>
            <a:r>
              <a:rPr lang="zh-CN" altLang="en-US" dirty="0">
                <a:sym typeface="Symbol" pitchFamily="18" charset="2"/>
              </a:rPr>
              <a:t> </a:t>
            </a:r>
            <a:r>
              <a:rPr lang="en-US" altLang="zh-CN" i="1" dirty="0">
                <a:sym typeface="Symbol" pitchFamily="18" charset="2"/>
              </a:rPr>
              <a:t>o</a:t>
            </a:r>
            <a:endParaRPr lang="en-US" altLang="zh-CN" dirty="0">
              <a:sym typeface="Symbol" pitchFamily="18" charset="2"/>
            </a:endParaRPr>
          </a:p>
        </p:txBody>
      </p:sp>
      <p:sp>
        <p:nvSpPr>
          <p:cNvPr id="33797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8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9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0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20">
            <a:extLst>
              <a:ext uri="{FF2B5EF4-FFF2-40B4-BE49-F238E27FC236}">
                <a16:creationId xmlns:a16="http://schemas.microsoft.com/office/drawing/2014/main" id="{CC2909B6-F6D2-CE44-ACA8-02CDABCF4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946" y="188640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说明语句的语法制导翻译</a:t>
            </a:r>
          </a:p>
        </p:txBody>
      </p:sp>
    </p:spTree>
    <p:extLst>
      <p:ext uri="{BB962C8B-B14F-4D97-AF65-F5344CB8AC3E}">
        <p14:creationId xmlns:p14="http://schemas.microsoft.com/office/powerpoint/2010/main" val="1021414061"/>
      </p:ext>
    </p:extLst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762000" y="19050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</a:rPr>
              <a:t>  </a:t>
            </a:r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zh-CN" altLang="en-US" sz="2800" b="1">
                <a:solidFill>
                  <a:srgbClr val="990099"/>
                </a:solidFill>
              </a:rPr>
              <a:t>数组引用</a:t>
            </a:r>
            <a:endParaRPr lang="zh-CN" altLang="en-US" b="1">
              <a:sym typeface="Symbol" pitchFamily="18" charset="2"/>
            </a:endParaRPr>
          </a:p>
        </p:txBody>
      </p:sp>
      <p:sp>
        <p:nvSpPr>
          <p:cNvPr id="36868" name="Text Box 8"/>
          <p:cNvSpPr txBox="1">
            <a:spLocks noChangeArrowheads="1"/>
          </p:cNvSpPr>
          <p:nvPr/>
        </p:nvSpPr>
        <p:spPr bwMode="auto">
          <a:xfrm>
            <a:off x="533400" y="1173163"/>
            <a:ext cx="830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数组说明和数组元素引用的语法制导翻译</a:t>
            </a:r>
          </a:p>
        </p:txBody>
      </p:sp>
      <p:sp>
        <p:nvSpPr>
          <p:cNvPr id="36869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0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1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2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46" name="Text Box 18"/>
          <p:cNvSpPr txBox="1">
            <a:spLocks noChangeArrowheads="1"/>
          </p:cNvSpPr>
          <p:nvPr/>
        </p:nvSpPr>
        <p:spPr bwMode="auto">
          <a:xfrm>
            <a:off x="1258888" y="2597150"/>
            <a:ext cx="7561262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pt-BR" altLang="zh-CN" sz="2000" i="1">
                <a:sym typeface="Symbol" pitchFamily="18" charset="2"/>
              </a:rPr>
              <a:t>S 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pt-BR" altLang="zh-CN" sz="2000" i="1">
                <a:sym typeface="Symbol" pitchFamily="18" charset="2"/>
              </a:rPr>
              <a:t> E</a:t>
            </a:r>
            <a:r>
              <a:rPr lang="pt-BR" altLang="zh-CN" sz="2000" baseline="-25000">
                <a:sym typeface="Symbol" pitchFamily="18" charset="2"/>
              </a:rPr>
              <a:t>1</a:t>
            </a:r>
            <a:r>
              <a:rPr lang="pt-BR" altLang="zh-CN" sz="2000">
                <a:sym typeface="Symbol" pitchFamily="18" charset="2"/>
              </a:rPr>
              <a:t>[</a:t>
            </a:r>
            <a:r>
              <a:rPr lang="pt-BR" altLang="zh-CN" sz="2000" i="1">
                <a:sym typeface="Symbol" pitchFamily="18" charset="2"/>
              </a:rPr>
              <a:t>E</a:t>
            </a:r>
            <a:r>
              <a:rPr lang="pt-BR" altLang="zh-CN" sz="2000" baseline="-25000">
                <a:sym typeface="Symbol" pitchFamily="18" charset="2"/>
              </a:rPr>
              <a:t>2</a:t>
            </a:r>
            <a:r>
              <a:rPr lang="pt-BR" altLang="zh-CN" sz="2000">
                <a:sym typeface="Symbol" pitchFamily="18" charset="2"/>
              </a:rPr>
              <a:t>] :=</a:t>
            </a:r>
            <a:r>
              <a:rPr lang="pt-BR" altLang="zh-CN" sz="2000" i="1">
                <a:sym typeface="Symbol" pitchFamily="18" charset="2"/>
              </a:rPr>
              <a:t> E</a:t>
            </a:r>
            <a:r>
              <a:rPr lang="pt-BR" altLang="zh-CN" sz="2000" baseline="-25000">
                <a:sym typeface="Symbol" pitchFamily="18" charset="2"/>
              </a:rPr>
              <a:t>3</a:t>
            </a:r>
            <a:r>
              <a:rPr lang="pt-BR" altLang="zh-CN" sz="2000" i="1">
                <a:sym typeface="Symbol" pitchFamily="18" charset="2"/>
              </a:rPr>
              <a:t>       </a:t>
            </a:r>
            <a:r>
              <a:rPr lang="pt-BR" altLang="zh-CN" sz="2000">
                <a:sym typeface="Symbol" pitchFamily="18" charset="2"/>
              </a:rPr>
              <a:t>{</a:t>
            </a:r>
            <a:r>
              <a:rPr lang="pt-BR" altLang="zh-CN" sz="2000" i="1">
                <a:sym typeface="Symbol" pitchFamily="18" charset="2"/>
              </a:rPr>
              <a:t> S.code</a:t>
            </a:r>
            <a:r>
              <a:rPr lang="pt-BR" altLang="zh-CN" sz="2000">
                <a:sym typeface="Symbol" pitchFamily="18" charset="2"/>
              </a:rPr>
              <a:t> := </a:t>
            </a:r>
            <a:r>
              <a:rPr lang="pt-BR" altLang="zh-CN" sz="2000" i="1">
                <a:sym typeface="Symbol" pitchFamily="18" charset="2"/>
              </a:rPr>
              <a:t>E</a:t>
            </a:r>
            <a:r>
              <a:rPr lang="pt-BR" altLang="zh-CN" sz="2000" baseline="-25000">
                <a:sym typeface="Symbol" pitchFamily="18" charset="2"/>
              </a:rPr>
              <a:t>2</a:t>
            </a:r>
            <a:r>
              <a:rPr lang="pt-BR" altLang="zh-CN" sz="2000" i="1">
                <a:sym typeface="Symbol" pitchFamily="18" charset="2"/>
              </a:rPr>
              <a:t> .code</a:t>
            </a:r>
            <a:r>
              <a:rPr lang="pt-BR" altLang="zh-CN" sz="2000">
                <a:sym typeface="Symbol" pitchFamily="18" charset="2"/>
              </a:rPr>
              <a:t> ||</a:t>
            </a:r>
            <a:r>
              <a:rPr lang="pt-BR" altLang="zh-CN" sz="2000" i="1">
                <a:sym typeface="Symbol" pitchFamily="18" charset="2"/>
              </a:rPr>
              <a:t> E</a:t>
            </a:r>
            <a:r>
              <a:rPr lang="pt-BR" altLang="zh-CN" sz="2000" baseline="-25000">
                <a:sym typeface="Symbol" pitchFamily="18" charset="2"/>
              </a:rPr>
              <a:t>3</a:t>
            </a:r>
            <a:r>
              <a:rPr lang="pt-BR" altLang="zh-CN" sz="2000" i="1">
                <a:sym typeface="Symbol" pitchFamily="18" charset="2"/>
              </a:rPr>
              <a:t> .code </a:t>
            </a:r>
            <a:r>
              <a:rPr lang="pt-BR" altLang="zh-CN" sz="2000">
                <a:sym typeface="Symbol" pitchFamily="18" charset="2"/>
              </a:rPr>
              <a:t>||</a:t>
            </a:r>
            <a:endParaRPr lang="fr-FR" altLang="zh-CN" sz="2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fr-FR" altLang="zh-CN" sz="2000" i="1">
                <a:sym typeface="Symbol" pitchFamily="18" charset="2"/>
              </a:rPr>
              <a:t>                                    gen (E</a:t>
            </a:r>
            <a:r>
              <a:rPr lang="fr-FR" altLang="zh-CN" sz="2000" baseline="-25000">
                <a:sym typeface="Symbol" pitchFamily="18" charset="2"/>
              </a:rPr>
              <a:t>1</a:t>
            </a:r>
            <a:r>
              <a:rPr lang="fr-FR" altLang="zh-CN" sz="2000" i="1">
                <a:sym typeface="Symbol" pitchFamily="18" charset="2"/>
              </a:rPr>
              <a:t> .place </a:t>
            </a:r>
            <a:r>
              <a:rPr lang="fr-FR" altLang="zh-CN" sz="2000">
                <a:sym typeface="Symbol" pitchFamily="18" charset="2"/>
              </a:rPr>
              <a:t>‘[’ </a:t>
            </a:r>
            <a:r>
              <a:rPr lang="fr-FR" altLang="zh-CN" sz="2000" i="1">
                <a:sym typeface="Symbol" pitchFamily="18" charset="2"/>
              </a:rPr>
              <a:t>E</a:t>
            </a:r>
            <a:r>
              <a:rPr lang="fr-FR" altLang="zh-CN" sz="2000" baseline="-25000">
                <a:sym typeface="Symbol" pitchFamily="18" charset="2"/>
              </a:rPr>
              <a:t>2</a:t>
            </a:r>
            <a:r>
              <a:rPr lang="fr-FR" altLang="zh-CN" sz="2000" i="1">
                <a:sym typeface="Symbol" pitchFamily="18" charset="2"/>
              </a:rPr>
              <a:t> .place </a:t>
            </a:r>
            <a:r>
              <a:rPr lang="fr-FR" altLang="zh-CN" sz="2000">
                <a:sym typeface="Symbol" pitchFamily="18" charset="2"/>
              </a:rPr>
              <a:t>‘]’ ‘:=’</a:t>
            </a:r>
            <a:r>
              <a:rPr lang="fr-FR" altLang="zh-CN" sz="2000" i="1">
                <a:sym typeface="Symbol" pitchFamily="18" charset="2"/>
              </a:rPr>
              <a:t> E</a:t>
            </a:r>
            <a:r>
              <a:rPr lang="fr-FR" altLang="zh-CN" sz="2000" baseline="-25000">
                <a:sym typeface="Symbol" pitchFamily="18" charset="2"/>
              </a:rPr>
              <a:t>3</a:t>
            </a:r>
            <a:r>
              <a:rPr lang="fr-FR" altLang="zh-CN" sz="2000" i="1">
                <a:sym typeface="Symbol" pitchFamily="18" charset="2"/>
              </a:rPr>
              <a:t> .place) </a:t>
            </a:r>
            <a:r>
              <a:rPr lang="fr-FR" altLang="zh-CN" sz="200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pt-BR" altLang="zh-CN" sz="1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pt-BR" altLang="zh-CN" sz="2000" i="1">
                <a:sym typeface="Symbol" pitchFamily="18" charset="2"/>
              </a:rPr>
              <a:t>E </a:t>
            </a:r>
            <a:r>
              <a:rPr lang="en-US" altLang="zh-CN" sz="2000" i="1">
                <a:sym typeface="Symbol" pitchFamily="18" charset="2"/>
              </a:rPr>
              <a:t></a:t>
            </a:r>
            <a:r>
              <a:rPr lang="pt-BR" altLang="zh-CN" sz="2000" i="1">
                <a:sym typeface="Symbol" pitchFamily="18" charset="2"/>
              </a:rPr>
              <a:t> E</a:t>
            </a:r>
            <a:r>
              <a:rPr lang="pt-BR" altLang="zh-CN" sz="2000" baseline="-25000">
                <a:sym typeface="Symbol" pitchFamily="18" charset="2"/>
              </a:rPr>
              <a:t>1</a:t>
            </a:r>
            <a:r>
              <a:rPr lang="pt-BR" altLang="zh-CN" sz="2000">
                <a:sym typeface="Symbol" pitchFamily="18" charset="2"/>
              </a:rPr>
              <a:t>[</a:t>
            </a:r>
            <a:r>
              <a:rPr lang="pt-BR" altLang="zh-CN" sz="2000" i="1">
                <a:sym typeface="Symbol" pitchFamily="18" charset="2"/>
              </a:rPr>
              <a:t>E</a:t>
            </a:r>
            <a:r>
              <a:rPr lang="pt-BR" altLang="zh-CN" sz="2000" baseline="-25000">
                <a:sym typeface="Symbol" pitchFamily="18" charset="2"/>
              </a:rPr>
              <a:t>2</a:t>
            </a:r>
            <a:r>
              <a:rPr lang="pt-BR" altLang="zh-CN" sz="2000">
                <a:sym typeface="Symbol" pitchFamily="18" charset="2"/>
              </a:rPr>
              <a:t>] </a:t>
            </a:r>
            <a:r>
              <a:rPr lang="pt-BR" altLang="zh-CN" sz="2000" i="1">
                <a:sym typeface="Symbol" pitchFamily="18" charset="2"/>
              </a:rPr>
              <a:t> </a:t>
            </a:r>
            <a:r>
              <a:rPr lang="pt-BR" altLang="zh-CN" sz="2000" b="1" i="1">
                <a:sym typeface="Symbol" pitchFamily="18" charset="2"/>
              </a:rPr>
              <a:t>   </a:t>
            </a:r>
            <a:r>
              <a:rPr lang="pt-BR" altLang="zh-CN" sz="2000" b="1">
                <a:sym typeface="Symbol" pitchFamily="18" charset="2"/>
              </a:rPr>
              <a:t>  </a:t>
            </a:r>
            <a:r>
              <a:rPr lang="pt-BR" altLang="zh-CN" sz="2000">
                <a:sym typeface="Symbol" pitchFamily="18" charset="2"/>
              </a:rPr>
              <a:t>{</a:t>
            </a:r>
            <a:r>
              <a:rPr lang="pt-BR" altLang="zh-CN" sz="2000" i="1">
                <a:sym typeface="Symbol" pitchFamily="18" charset="2"/>
              </a:rPr>
              <a:t> E.place := newtemp; </a:t>
            </a:r>
            <a:endParaRPr lang="fr-FR" altLang="zh-CN" sz="2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fr-FR" altLang="zh-CN" sz="2000" i="1">
                <a:sym typeface="Symbol" pitchFamily="18" charset="2"/>
              </a:rPr>
              <a:t>                           E.code</a:t>
            </a:r>
            <a:r>
              <a:rPr lang="fr-FR" altLang="zh-CN" sz="2000">
                <a:sym typeface="Symbol" pitchFamily="18" charset="2"/>
              </a:rPr>
              <a:t> := </a:t>
            </a:r>
            <a:r>
              <a:rPr lang="fr-FR" altLang="zh-CN" sz="2000" i="1">
                <a:sym typeface="Symbol" pitchFamily="18" charset="2"/>
              </a:rPr>
              <a:t>E</a:t>
            </a:r>
            <a:r>
              <a:rPr lang="fr-FR" altLang="zh-CN" sz="2000" baseline="-25000">
                <a:sym typeface="Symbol" pitchFamily="18" charset="2"/>
              </a:rPr>
              <a:t>2</a:t>
            </a:r>
            <a:r>
              <a:rPr lang="fr-FR" altLang="zh-CN" sz="2000" i="1">
                <a:sym typeface="Symbol" pitchFamily="18" charset="2"/>
              </a:rPr>
              <a:t>.code </a:t>
            </a:r>
            <a:r>
              <a:rPr lang="fr-FR" altLang="zh-CN" sz="2000">
                <a:sym typeface="Symbol" pitchFamily="18" charset="2"/>
              </a:rPr>
              <a:t>||</a:t>
            </a:r>
          </a:p>
          <a:p>
            <a:pPr>
              <a:buFont typeface="Wingdings" pitchFamily="2" charset="2"/>
              <a:buNone/>
            </a:pPr>
            <a:r>
              <a:rPr lang="fr-FR" altLang="zh-CN" sz="2000" i="1">
                <a:sym typeface="Symbol" pitchFamily="18" charset="2"/>
              </a:rPr>
              <a:t>                           gen (E.place</a:t>
            </a:r>
            <a:r>
              <a:rPr lang="fr-FR" altLang="zh-CN" sz="2000">
                <a:sym typeface="Symbol" pitchFamily="18" charset="2"/>
              </a:rPr>
              <a:t> ‘:=’ </a:t>
            </a:r>
            <a:r>
              <a:rPr lang="fr-FR" altLang="zh-CN" sz="2000" i="1">
                <a:sym typeface="Symbol" pitchFamily="18" charset="2"/>
              </a:rPr>
              <a:t>E</a:t>
            </a:r>
            <a:r>
              <a:rPr lang="fr-FR" altLang="zh-CN" sz="2000" baseline="-25000">
                <a:sym typeface="Symbol" pitchFamily="18" charset="2"/>
              </a:rPr>
              <a:t>1</a:t>
            </a:r>
            <a:r>
              <a:rPr lang="fr-FR" altLang="zh-CN" sz="2000" i="1">
                <a:sym typeface="Symbol" pitchFamily="18" charset="2"/>
              </a:rPr>
              <a:t>.place </a:t>
            </a:r>
            <a:r>
              <a:rPr lang="fr-FR" altLang="zh-CN" sz="2000">
                <a:sym typeface="Symbol" pitchFamily="18" charset="2"/>
              </a:rPr>
              <a:t>‘[’ </a:t>
            </a:r>
            <a:r>
              <a:rPr lang="fr-FR" altLang="zh-CN" sz="2000" i="1">
                <a:sym typeface="Symbol" pitchFamily="18" charset="2"/>
              </a:rPr>
              <a:t>E</a:t>
            </a:r>
            <a:r>
              <a:rPr lang="fr-FR" altLang="zh-CN" sz="2000" baseline="-25000">
                <a:sym typeface="Symbol" pitchFamily="18" charset="2"/>
              </a:rPr>
              <a:t>2</a:t>
            </a:r>
            <a:r>
              <a:rPr lang="fr-FR" altLang="zh-CN" sz="2000" i="1">
                <a:sym typeface="Symbol" pitchFamily="18" charset="2"/>
              </a:rPr>
              <a:t>.place </a:t>
            </a:r>
            <a:r>
              <a:rPr lang="fr-FR" altLang="zh-CN" sz="2000">
                <a:sym typeface="Symbol" pitchFamily="18" charset="2"/>
              </a:rPr>
              <a:t>‘]’</a:t>
            </a:r>
            <a:r>
              <a:rPr lang="fr-FR" altLang="zh-CN" sz="2000" i="1">
                <a:sym typeface="Symbol" pitchFamily="18" charset="2"/>
              </a:rPr>
              <a:t>) </a:t>
            </a:r>
            <a:r>
              <a:rPr lang="fr-FR" altLang="zh-CN" sz="2000">
                <a:sym typeface="Symbol" pitchFamily="18" charset="2"/>
              </a:rPr>
              <a:t>}</a:t>
            </a:r>
            <a:endParaRPr lang="en-US" altLang="zh-CN" sz="200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286399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46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27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35843" name="Rectangle 228"/>
          <p:cNvSpPr>
            <a:spLocks noChangeArrowheads="1"/>
          </p:cNvSpPr>
          <p:nvPr/>
        </p:nvSpPr>
        <p:spPr bwMode="auto">
          <a:xfrm>
            <a:off x="762000" y="1676400"/>
            <a:ext cx="8229600" cy="17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</a:rPr>
              <a:t>  </a:t>
            </a:r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zh-CN" altLang="en-US" sz="2800" b="1">
                <a:solidFill>
                  <a:srgbClr val="990099"/>
                </a:solidFill>
              </a:rPr>
              <a:t>数组说明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      </a:t>
            </a:r>
            <a:r>
              <a:rPr lang="zh-CN" altLang="en-US" b="1"/>
              <a:t>参考前页的翻译模式，可了解（一维）数组说明的翻译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/>
              <a:t>      思想</a:t>
            </a:r>
            <a:r>
              <a:rPr lang="en-US" altLang="zh-CN" b="1"/>
              <a:t>.  </a:t>
            </a:r>
            <a:r>
              <a:rPr lang="zh-CN" altLang="en-US" b="1"/>
              <a:t>至于符号表中一般情况下是如何组织数组说明信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/>
              <a:t>      息的，随后将会讨论</a:t>
            </a:r>
            <a:r>
              <a:rPr lang="en-US" altLang="zh-CN" b="1"/>
              <a:t>.</a:t>
            </a:r>
            <a:endParaRPr lang="en-US" altLang="zh-CN" sz="2000" i="1">
              <a:sym typeface="Symbol" pitchFamily="18" charset="2"/>
            </a:endParaRPr>
          </a:p>
        </p:txBody>
      </p:sp>
      <p:sp>
        <p:nvSpPr>
          <p:cNvPr id="35844" name="Text Box 233"/>
          <p:cNvSpPr txBox="1">
            <a:spLocks noChangeArrowheads="1"/>
          </p:cNvSpPr>
          <p:nvPr/>
        </p:nvSpPr>
        <p:spPr bwMode="auto">
          <a:xfrm>
            <a:off x="533400" y="1020763"/>
            <a:ext cx="830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数组说明和数组元素引用的语法制导翻译</a:t>
            </a:r>
          </a:p>
        </p:txBody>
      </p:sp>
      <p:sp>
        <p:nvSpPr>
          <p:cNvPr id="462060" name="Text Box 236"/>
          <p:cNvSpPr txBox="1">
            <a:spLocks noChangeArrowheads="1"/>
          </p:cNvSpPr>
          <p:nvPr/>
        </p:nvSpPr>
        <p:spPr bwMode="auto">
          <a:xfrm>
            <a:off x="971550" y="3573463"/>
            <a:ext cx="8064500" cy="29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…… </a:t>
            </a:r>
          </a:p>
          <a:p>
            <a:pPr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T </a:t>
            </a:r>
            <a:r>
              <a:rPr lang="en-US" altLang="zh-CN" sz="2000" dirty="0">
                <a:sym typeface="Symbol" pitchFamily="18" charset="2"/>
              </a:rPr>
              <a:t> array [ </a:t>
            </a:r>
            <a:r>
              <a:rPr lang="en-US" altLang="zh-CN" sz="2000" u="sng" dirty="0" err="1">
                <a:sym typeface="Symbol" pitchFamily="18" charset="2"/>
              </a:rPr>
              <a:t>num</a:t>
            </a:r>
            <a:r>
              <a:rPr lang="en-US" altLang="zh-CN" sz="2000" dirty="0">
                <a:sym typeface="Symbol" pitchFamily="18" charset="2"/>
              </a:rPr>
              <a:t> ] of </a:t>
            </a:r>
            <a:r>
              <a:rPr lang="en-US" altLang="zh-CN" sz="2000" i="1" dirty="0">
                <a:sym typeface="Symbol" pitchFamily="18" charset="2"/>
              </a:rPr>
              <a:t>T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T.type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array</a:t>
            </a:r>
            <a:r>
              <a:rPr lang="en-US" altLang="zh-CN" sz="2000" dirty="0">
                <a:sym typeface="Symbol" pitchFamily="18" charset="2"/>
              </a:rPr>
              <a:t>(1.. </a:t>
            </a:r>
            <a:r>
              <a:rPr lang="en-US" altLang="zh-CN" sz="2000" i="1" u="sng" dirty="0" err="1">
                <a:sym typeface="Symbol" pitchFamily="18" charset="2"/>
              </a:rPr>
              <a:t>num</a:t>
            </a:r>
            <a:r>
              <a:rPr lang="en-US" altLang="zh-CN" sz="2000" dirty="0" err="1">
                <a:sym typeface="Symbol" pitchFamily="18" charset="2"/>
              </a:rPr>
              <a:t>.</a:t>
            </a:r>
            <a:r>
              <a:rPr lang="en-US" altLang="zh-CN" sz="2000" i="1" dirty="0" err="1">
                <a:sym typeface="Symbol" pitchFamily="18" charset="2"/>
              </a:rPr>
              <a:t>lexval</a:t>
            </a:r>
            <a:r>
              <a:rPr lang="en-US" altLang="zh-CN" sz="2000" dirty="0">
                <a:sym typeface="Symbol" pitchFamily="18" charset="2"/>
              </a:rPr>
              <a:t>,</a:t>
            </a:r>
            <a:r>
              <a:rPr lang="en-US" altLang="zh-CN" sz="2000" i="1" dirty="0">
                <a:sym typeface="Symbol" pitchFamily="18" charset="2"/>
              </a:rPr>
              <a:t> T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</a:t>
            </a:r>
            <a:r>
              <a:rPr lang="en-US" altLang="zh-CN" sz="2000" dirty="0">
                <a:sym typeface="Symbol" pitchFamily="18" charset="2"/>
              </a:rPr>
              <a:t>) ;</a:t>
            </a:r>
            <a:r>
              <a:rPr lang="en-US" altLang="zh-CN" sz="2000" i="1" dirty="0"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                 </a:t>
            </a:r>
            <a:r>
              <a:rPr lang="en-US" altLang="zh-CN" sz="2000" i="1" dirty="0" err="1">
                <a:sym typeface="Symbol" pitchFamily="18" charset="2"/>
              </a:rPr>
              <a:t>T.width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</a:t>
            </a:r>
            <a:r>
              <a:rPr lang="en-US" altLang="zh-CN" sz="2000" u="sng" dirty="0" err="1">
                <a:sym typeface="Symbol" pitchFamily="18" charset="2"/>
              </a:rPr>
              <a:t>num</a:t>
            </a:r>
            <a:r>
              <a:rPr lang="en-US" altLang="zh-CN" sz="2000" i="1" dirty="0" err="1">
                <a:sym typeface="Symbol" pitchFamily="18" charset="2"/>
              </a:rPr>
              <a:t>.val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 </a:t>
            </a:r>
            <a:r>
              <a:rPr lang="en-US" altLang="zh-CN" sz="2000" i="1" dirty="0">
                <a:sym typeface="Symbol" pitchFamily="18" charset="2"/>
              </a:rPr>
              <a:t>T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.width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fr-FR" altLang="zh-CN" sz="2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fr-FR" altLang="zh-CN" sz="2000" i="1" dirty="0">
                <a:sym typeface="Symbol" pitchFamily="18" charset="2"/>
              </a:rPr>
              <a:t>......</a:t>
            </a:r>
          </a:p>
          <a:p>
            <a:pPr>
              <a:buFont typeface="Wingdings" pitchFamily="2" charset="2"/>
              <a:buNone/>
            </a:pPr>
            <a:endParaRPr lang="fr-FR" altLang="zh-CN" sz="2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fr-FR" altLang="zh-CN" sz="2000" i="1" dirty="0">
                <a:sym typeface="Symbol" pitchFamily="18" charset="2"/>
              </a:rPr>
              <a:t>L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fr-FR" altLang="zh-CN" sz="2000" dirty="0">
                <a:sym typeface="Symbol" pitchFamily="18" charset="2"/>
              </a:rPr>
              <a:t>{</a:t>
            </a:r>
            <a:r>
              <a:rPr lang="fr-FR" altLang="zh-CN" sz="2000" i="1" dirty="0">
                <a:sym typeface="Symbol" pitchFamily="18" charset="2"/>
              </a:rPr>
              <a:t> 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type</a:t>
            </a:r>
            <a:r>
              <a:rPr lang="fr-FR" altLang="zh-CN" sz="2000" dirty="0">
                <a:sym typeface="Symbol" pitchFamily="18" charset="2"/>
              </a:rPr>
              <a:t> :=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type</a:t>
            </a:r>
            <a:r>
              <a:rPr lang="fr-FR" altLang="zh-CN" sz="2000" dirty="0">
                <a:sym typeface="Symbol" pitchFamily="18" charset="2"/>
              </a:rPr>
              <a:t> ;</a:t>
            </a:r>
            <a:r>
              <a:rPr lang="fr-FR" altLang="zh-CN" sz="2000" i="1" dirty="0">
                <a:sym typeface="Symbol" pitchFamily="18" charset="2"/>
              </a:rPr>
              <a:t> 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offset</a:t>
            </a:r>
            <a:r>
              <a:rPr lang="fr-FR" altLang="zh-CN" sz="2000" dirty="0">
                <a:sym typeface="Symbol" pitchFamily="18" charset="2"/>
              </a:rPr>
              <a:t> :=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offset</a:t>
            </a:r>
            <a:r>
              <a:rPr lang="fr-FR" altLang="zh-CN" sz="2000" dirty="0">
                <a:sym typeface="Symbol" pitchFamily="18" charset="2"/>
              </a:rPr>
              <a:t> ;</a:t>
            </a:r>
            <a:r>
              <a:rPr lang="fr-FR" altLang="zh-CN" sz="2000" i="1" dirty="0">
                <a:sym typeface="Symbol" pitchFamily="18" charset="2"/>
              </a:rPr>
              <a:t> 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width</a:t>
            </a:r>
            <a:r>
              <a:rPr lang="fr-FR" altLang="zh-CN" sz="2000" dirty="0">
                <a:sym typeface="Symbol" pitchFamily="18" charset="2"/>
              </a:rPr>
              <a:t> :=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width</a:t>
            </a:r>
            <a:r>
              <a:rPr lang="fr-FR" altLang="zh-CN" sz="2000" dirty="0">
                <a:sym typeface="Symbol" pitchFamily="18" charset="2"/>
              </a:rPr>
              <a:t> ;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fr-FR" altLang="zh-CN" sz="2000" dirty="0">
                <a:sym typeface="Symbol" pitchFamily="18" charset="2"/>
              </a:rPr>
              <a:t>} </a:t>
            </a:r>
          </a:p>
          <a:p>
            <a:pPr>
              <a:buFont typeface="Wingdings" pitchFamily="2" charset="2"/>
              <a:buNone/>
            </a:pPr>
            <a:r>
              <a:rPr lang="fr-FR" altLang="zh-CN" sz="2000" dirty="0">
                <a:sym typeface="Symbol" pitchFamily="18" charset="2"/>
              </a:rPr>
              <a:t>       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dirty="0">
                <a:sym typeface="Symbol" pitchFamily="18" charset="2"/>
              </a:rPr>
              <a:t> , </a:t>
            </a:r>
            <a:r>
              <a:rPr lang="fr-FR" altLang="zh-CN" sz="2000" u="sng" dirty="0">
                <a:sym typeface="Symbol" pitchFamily="18" charset="2"/>
              </a:rPr>
              <a:t>id</a:t>
            </a:r>
            <a:r>
              <a:rPr lang="fr-FR" altLang="zh-CN" sz="2000" i="1" dirty="0">
                <a:sym typeface="Symbol" pitchFamily="18" charset="2"/>
              </a:rPr>
              <a:t>  </a:t>
            </a:r>
            <a:r>
              <a:rPr lang="fr-FR" altLang="zh-CN" sz="2000" b="1" dirty="0">
                <a:sym typeface="Symbol" pitchFamily="18" charset="2"/>
              </a:rPr>
              <a:t>     </a:t>
            </a:r>
            <a:r>
              <a:rPr lang="fr-FR" altLang="zh-CN" sz="2000" dirty="0">
                <a:sym typeface="Symbol" pitchFamily="18" charset="2"/>
              </a:rPr>
              <a:t>{</a:t>
            </a:r>
            <a:r>
              <a:rPr lang="fr-FR" altLang="zh-CN" sz="2000" i="1" dirty="0">
                <a:sym typeface="Symbol" pitchFamily="18" charset="2"/>
              </a:rPr>
              <a:t> enter </a:t>
            </a:r>
            <a:r>
              <a:rPr lang="fr-FR" altLang="zh-CN" sz="2000" dirty="0">
                <a:sym typeface="Symbol" pitchFamily="18" charset="2"/>
              </a:rPr>
              <a:t>(</a:t>
            </a:r>
            <a:r>
              <a:rPr lang="fr-FR" altLang="zh-CN" sz="2000" u="sng" dirty="0">
                <a:sym typeface="Symbol" pitchFamily="18" charset="2"/>
              </a:rPr>
              <a:t>id</a:t>
            </a:r>
            <a:r>
              <a:rPr lang="fr-FR" altLang="zh-CN" sz="2000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name</a:t>
            </a:r>
            <a:r>
              <a:rPr lang="fr-FR" altLang="zh-CN" sz="2000" dirty="0">
                <a:sym typeface="Symbol" pitchFamily="18" charset="2"/>
              </a:rPr>
              <a:t>,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type, 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offset</a:t>
            </a:r>
            <a:r>
              <a:rPr lang="fr-FR" altLang="zh-CN" sz="2000" dirty="0">
                <a:sym typeface="Symbol" pitchFamily="18" charset="2"/>
              </a:rPr>
              <a:t> +</a:t>
            </a:r>
            <a:r>
              <a:rPr lang="fr-FR" altLang="zh-CN" sz="2000" i="1" dirty="0">
                <a:sym typeface="Symbol" pitchFamily="18" charset="2"/>
              </a:rPr>
              <a:t> 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i="1" dirty="0">
                <a:sym typeface="Symbol" pitchFamily="18" charset="2"/>
              </a:rPr>
              <a:t>.num </a:t>
            </a:r>
            <a:r>
              <a:rPr lang="en-US" altLang="zh-CN" sz="2000" dirty="0">
                <a:sym typeface="Symbol" pitchFamily="18" charset="2"/>
              </a:rPr>
              <a:t>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width</a:t>
            </a:r>
            <a:r>
              <a:rPr lang="fr-FR" altLang="zh-CN" sz="2000" dirty="0">
                <a:sym typeface="Symbol" pitchFamily="18" charset="2"/>
              </a:rPr>
              <a:t>) ; </a:t>
            </a:r>
          </a:p>
          <a:p>
            <a:pPr>
              <a:buFont typeface="Wingdings" pitchFamily="2" charset="2"/>
              <a:buNone/>
            </a:pPr>
            <a:r>
              <a:rPr lang="fr-FR" altLang="zh-CN" sz="2000" dirty="0">
                <a:sym typeface="Symbol" pitchFamily="18" charset="2"/>
              </a:rPr>
              <a:t>                           </a:t>
            </a:r>
            <a:r>
              <a:rPr lang="fr-FR" altLang="zh-CN" sz="2000" i="1" dirty="0">
                <a:sym typeface="Symbol" pitchFamily="18" charset="2"/>
              </a:rPr>
              <a:t>L.num </a:t>
            </a:r>
            <a:r>
              <a:rPr lang="fr-FR" altLang="zh-CN" sz="2000" dirty="0">
                <a:sym typeface="Symbol" pitchFamily="18" charset="2"/>
              </a:rPr>
              <a:t>:=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i="1" dirty="0">
                <a:sym typeface="Symbol" pitchFamily="18" charset="2"/>
              </a:rPr>
              <a:t>.num</a:t>
            </a:r>
            <a:r>
              <a:rPr lang="fr-FR" altLang="zh-CN" sz="2000" dirty="0">
                <a:sym typeface="Symbol" pitchFamily="18" charset="2"/>
              </a:rPr>
              <a:t> +1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fr-FR" altLang="zh-CN" sz="2000" dirty="0">
                <a:sym typeface="Symbol" pitchFamily="18" charset="2"/>
              </a:rPr>
              <a:t>}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L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b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enter 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name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en-US" altLang="zh-CN" sz="2000" i="1" dirty="0">
                <a:sym typeface="Symbol" pitchFamily="18" charset="2"/>
              </a:rPr>
              <a:t>L</a:t>
            </a:r>
            <a:r>
              <a:rPr lang="en-US" altLang="zh-CN" sz="2000" b="1" i="1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 type, L</a:t>
            </a:r>
            <a:r>
              <a:rPr lang="en-US" altLang="zh-CN" sz="2000" b="1" i="1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 offset</a:t>
            </a:r>
            <a:r>
              <a:rPr lang="en-US" altLang="zh-CN" sz="2000" dirty="0">
                <a:sym typeface="Symbol" pitchFamily="18" charset="2"/>
              </a:rPr>
              <a:t>) ; </a:t>
            </a:r>
            <a:r>
              <a:rPr lang="en-US" altLang="zh-CN" sz="2000" i="1" dirty="0" err="1">
                <a:sym typeface="Symbol" pitchFamily="18" charset="2"/>
              </a:rPr>
              <a:t>L.num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1}</a:t>
            </a:r>
          </a:p>
        </p:txBody>
      </p:sp>
      <p:sp>
        <p:nvSpPr>
          <p:cNvPr id="35846" name="AutoShape 2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AutoShape 2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8" name="AutoShape 23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AutoShape 23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3586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060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611560" y="1676400"/>
            <a:ext cx="853244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990099"/>
                </a:solidFill>
              </a:rPr>
              <a:t>  </a:t>
            </a:r>
            <a:r>
              <a:rPr lang="zh-CN" altLang="en-US" sz="2800" b="1" dirty="0">
                <a:solidFill>
                  <a:srgbClr val="990099"/>
                </a:solidFill>
              </a:rPr>
              <a:t>数组的内情向量</a:t>
            </a:r>
            <a:r>
              <a:rPr lang="zh-CN" altLang="en-US" sz="2800" dirty="0"/>
              <a:t>（</a:t>
            </a:r>
            <a:r>
              <a:rPr lang="en-US" altLang="zh-CN" sz="2800" i="1" dirty="0"/>
              <a:t>dove vector</a:t>
            </a:r>
            <a:r>
              <a:rPr lang="zh-CN" altLang="en-US" sz="2800" dirty="0"/>
              <a:t>）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dirty="0"/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在处理数组时，通常会将数组的有关信息记录在一些单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元中，称为“内情向量”</a:t>
            </a:r>
            <a:r>
              <a:rPr lang="en-US" altLang="zh-CN" b="1" dirty="0">
                <a:sym typeface="Symbol" pitchFamily="18" charset="2"/>
              </a:rPr>
              <a:t>. </a:t>
            </a:r>
            <a:r>
              <a:rPr lang="zh-CN" altLang="en-US" b="1" dirty="0">
                <a:sym typeface="Symbol" pitchFamily="18" charset="2"/>
              </a:rPr>
              <a:t>对于静态数组，内情向量可放在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符号表中；对于可变数组，运行时建立相应的内情向量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</a:t>
            </a:r>
            <a:r>
              <a:rPr lang="zh-CN" altLang="en-US" b="1" dirty="0">
                <a:solidFill>
                  <a:srgbClr val="800080"/>
                </a:solidFill>
                <a:sym typeface="Symbol" pitchFamily="18" charset="2"/>
              </a:rPr>
              <a:t>例：</a:t>
            </a:r>
            <a:r>
              <a:rPr lang="zh-CN" altLang="en-US" b="1" dirty="0">
                <a:sym typeface="Symbol" pitchFamily="18" charset="2"/>
              </a:rPr>
              <a:t> 对于静态数组说明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[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baseline="-30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: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baseline="-30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,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baseline="-30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: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baseline="-30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,…,</a:t>
            </a:r>
            <a:r>
              <a:rPr lang="en-US" altLang="zh-CN" i="1" dirty="0" err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baseline="-30000" dirty="0" err="1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dirty="0" err="1">
                <a:solidFill>
                  <a:srgbClr val="800080"/>
                </a:solidFill>
                <a:sym typeface="Symbol" pitchFamily="18" charset="2"/>
              </a:rPr>
              <a:t>:</a:t>
            </a:r>
            <a:r>
              <a:rPr lang="en-US" altLang="zh-CN" i="1" dirty="0" err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baseline="-30000" dirty="0" err="1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]</a:t>
            </a:r>
            <a:r>
              <a:rPr lang="en-US" altLang="zh-CN" b="1" dirty="0">
                <a:sym typeface="Symbol" pitchFamily="18" charset="2"/>
              </a:rPr>
              <a:t> </a:t>
            </a:r>
            <a:r>
              <a:rPr lang="zh-CN" altLang="en-US" b="1" dirty="0">
                <a:sym typeface="Symbol" pitchFamily="18" charset="2"/>
              </a:rPr>
              <a:t>，可以在符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        号表中建立如下形式的内情向量</a:t>
            </a:r>
            <a:r>
              <a:rPr lang="en-US" altLang="zh-CN" b="1" dirty="0">
                <a:sym typeface="Symbol" pitchFamily="18" charset="2"/>
              </a:rPr>
              <a:t>: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533400" y="1066800"/>
            <a:ext cx="830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数组说明和数组元素引用的语法制导翻译</a:t>
            </a:r>
          </a:p>
        </p:txBody>
      </p:sp>
      <p:sp>
        <p:nvSpPr>
          <p:cNvPr id="37893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4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5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6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7" name="Rectangle 11"/>
          <p:cNvSpPr>
            <a:spLocks noChangeArrowheads="1"/>
          </p:cNvSpPr>
          <p:nvPr/>
        </p:nvSpPr>
        <p:spPr bwMode="auto">
          <a:xfrm>
            <a:off x="2173288" y="4643438"/>
            <a:ext cx="333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3087688" y="4643438"/>
            <a:ext cx="4175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37899" name="Rectangle 14"/>
          <p:cNvSpPr>
            <a:spLocks noChangeArrowheads="1"/>
          </p:cNvSpPr>
          <p:nvPr/>
        </p:nvSpPr>
        <p:spPr bwMode="auto">
          <a:xfrm>
            <a:off x="2165350" y="5008563"/>
            <a:ext cx="333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37900" name="Rectangle 15"/>
          <p:cNvSpPr>
            <a:spLocks noChangeArrowheads="1"/>
          </p:cNvSpPr>
          <p:nvPr/>
        </p:nvSpPr>
        <p:spPr bwMode="auto">
          <a:xfrm>
            <a:off x="3079750" y="5008563"/>
            <a:ext cx="417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37901" name="Rectangle 16"/>
          <p:cNvSpPr>
            <a:spLocks noChangeArrowheads="1"/>
          </p:cNvSpPr>
          <p:nvPr/>
        </p:nvSpPr>
        <p:spPr bwMode="auto">
          <a:xfrm>
            <a:off x="2165350" y="5618163"/>
            <a:ext cx="333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n</a:t>
            </a:r>
          </a:p>
        </p:txBody>
      </p:sp>
      <p:sp>
        <p:nvSpPr>
          <p:cNvPr id="37902" name="Rectangle 17"/>
          <p:cNvSpPr>
            <a:spLocks noChangeArrowheads="1"/>
          </p:cNvSpPr>
          <p:nvPr/>
        </p:nvSpPr>
        <p:spPr bwMode="auto">
          <a:xfrm>
            <a:off x="3079750" y="5618163"/>
            <a:ext cx="417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n</a:t>
            </a:r>
          </a:p>
        </p:txBody>
      </p:sp>
      <p:sp>
        <p:nvSpPr>
          <p:cNvPr id="37903" name="Rectangle 18"/>
          <p:cNvSpPr>
            <a:spLocks noChangeArrowheads="1"/>
          </p:cNvSpPr>
          <p:nvPr/>
        </p:nvSpPr>
        <p:spPr bwMode="auto">
          <a:xfrm>
            <a:off x="2165350" y="6075363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type</a:t>
            </a:r>
            <a:endParaRPr lang="en-US" altLang="zh-CN" sz="2000" baseline="-3000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37904" name="Rectangle 19"/>
          <p:cNvSpPr>
            <a:spLocks noChangeArrowheads="1"/>
          </p:cNvSpPr>
          <p:nvPr/>
        </p:nvSpPr>
        <p:spPr bwMode="auto">
          <a:xfrm>
            <a:off x="3079750" y="607536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a</a:t>
            </a:r>
            <a:endParaRPr lang="en-US" altLang="zh-CN" sz="2000" baseline="-3000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37905" name="Rectangle 20"/>
          <p:cNvSpPr>
            <a:spLocks noChangeArrowheads="1"/>
          </p:cNvSpPr>
          <p:nvPr/>
        </p:nvSpPr>
        <p:spPr bwMode="auto">
          <a:xfrm>
            <a:off x="2165350" y="645636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n</a:t>
            </a:r>
            <a:endParaRPr lang="en-US" altLang="zh-CN" sz="2000" baseline="-3000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37906" name="Rectangle 21"/>
          <p:cNvSpPr>
            <a:spLocks noChangeArrowheads="1"/>
          </p:cNvSpPr>
          <p:nvPr/>
        </p:nvSpPr>
        <p:spPr bwMode="auto">
          <a:xfrm>
            <a:off x="3079750" y="645636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C</a:t>
            </a:r>
            <a:endParaRPr lang="en-US" altLang="zh-CN" sz="2000" baseline="-3000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37907" name="Rectangle 22"/>
          <p:cNvSpPr>
            <a:spLocks noChangeArrowheads="1"/>
          </p:cNvSpPr>
          <p:nvPr/>
        </p:nvSpPr>
        <p:spPr bwMode="auto">
          <a:xfrm>
            <a:off x="2173288" y="52530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…</a:t>
            </a:r>
            <a:endParaRPr lang="en-US" altLang="zh-CN" sz="2000" baseline="-3000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37908" name="Rectangle 23"/>
          <p:cNvSpPr>
            <a:spLocks noChangeArrowheads="1"/>
          </p:cNvSpPr>
          <p:nvPr/>
        </p:nvSpPr>
        <p:spPr bwMode="auto">
          <a:xfrm>
            <a:off x="3087688" y="52530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…</a:t>
            </a:r>
            <a:endParaRPr lang="en-US" altLang="zh-CN" sz="2000" baseline="-3000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37909" name="Rectangle 24"/>
          <p:cNvSpPr>
            <a:spLocks noChangeArrowheads="1"/>
          </p:cNvSpPr>
          <p:nvPr/>
        </p:nvSpPr>
        <p:spPr bwMode="auto">
          <a:xfrm>
            <a:off x="4848225" y="4703763"/>
            <a:ext cx="284797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l</a:t>
            </a:r>
            <a:r>
              <a:rPr lang="en-US" altLang="zh-CN" sz="2000" i="1" baseline="-30000">
                <a:latin typeface="Times New Roman" pitchFamily="18" charset="0"/>
                <a:sym typeface="Symbol" pitchFamily="18" charset="2"/>
              </a:rPr>
              <a:t>i </a:t>
            </a:r>
            <a:r>
              <a:rPr lang="en-US" altLang="zh-CN" sz="2000">
                <a:sym typeface="Symbol" pitchFamily="18" charset="2"/>
              </a:rPr>
              <a:t>:  </a:t>
            </a:r>
            <a:r>
              <a:rPr lang="zh-CN" altLang="en-US" sz="2000" b="1">
                <a:sym typeface="Symbol" pitchFamily="18" charset="2"/>
              </a:rPr>
              <a:t>第 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i </a:t>
            </a:r>
            <a:r>
              <a:rPr lang="zh-CN" altLang="en-US" sz="2000" b="1">
                <a:sym typeface="Symbol" pitchFamily="18" charset="2"/>
              </a:rPr>
              <a:t>维的下界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u</a:t>
            </a:r>
            <a:r>
              <a:rPr lang="en-US" altLang="zh-CN" sz="2000" i="1" baseline="-30000">
                <a:latin typeface="Times New Roman" pitchFamily="18" charset="0"/>
                <a:sym typeface="Symbol" pitchFamily="18" charset="2"/>
              </a:rPr>
              <a:t>i </a:t>
            </a:r>
            <a:r>
              <a:rPr lang="en-US" altLang="zh-CN" sz="2000">
                <a:sym typeface="Symbol" pitchFamily="18" charset="2"/>
              </a:rPr>
              <a:t>: </a:t>
            </a:r>
            <a:r>
              <a:rPr lang="zh-CN" altLang="en-US" sz="2000" b="1">
                <a:sym typeface="Symbol" pitchFamily="18" charset="2"/>
              </a:rPr>
              <a:t>第 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i </a:t>
            </a:r>
            <a:r>
              <a:rPr lang="zh-CN" altLang="en-US" sz="2000" b="1">
                <a:sym typeface="Symbol" pitchFamily="18" charset="2"/>
              </a:rPr>
              <a:t>维的上界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type</a:t>
            </a:r>
            <a:r>
              <a:rPr lang="en-US" altLang="zh-CN" sz="2000">
                <a:sym typeface="Symbol" pitchFamily="18" charset="2"/>
              </a:rPr>
              <a:t>: </a:t>
            </a:r>
            <a:r>
              <a:rPr lang="zh-CN" altLang="en-US" sz="2000" b="1">
                <a:sym typeface="Symbol" pitchFamily="18" charset="2"/>
              </a:rPr>
              <a:t>数组元素的类型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a</a:t>
            </a:r>
            <a:r>
              <a:rPr lang="en-US" altLang="zh-CN" sz="2000">
                <a:sym typeface="Symbol" pitchFamily="18" charset="2"/>
              </a:rPr>
              <a:t>:  </a:t>
            </a:r>
            <a:r>
              <a:rPr lang="zh-CN" altLang="en-US" sz="2000" b="1">
                <a:sym typeface="Symbol" pitchFamily="18" charset="2"/>
              </a:rPr>
              <a:t>数组首元素的地址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n</a:t>
            </a:r>
            <a:r>
              <a:rPr lang="en-US" altLang="zh-CN" sz="2000">
                <a:sym typeface="Symbol" pitchFamily="18" charset="2"/>
              </a:rPr>
              <a:t>: </a:t>
            </a:r>
            <a:r>
              <a:rPr lang="zh-CN" altLang="en-US" sz="2000" b="1">
                <a:sym typeface="Symbol" pitchFamily="18" charset="2"/>
              </a:rPr>
              <a:t>数组维数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C</a:t>
            </a:r>
            <a:r>
              <a:rPr lang="en-US" altLang="zh-CN" sz="2000">
                <a:sym typeface="Symbol" pitchFamily="18" charset="2"/>
              </a:rPr>
              <a:t>: </a:t>
            </a:r>
            <a:r>
              <a:rPr lang="zh-CN" altLang="en-US" sz="2000" b="1">
                <a:sym typeface="Symbol" pitchFamily="18" charset="2"/>
              </a:rPr>
              <a:t>随后解释</a:t>
            </a:r>
          </a:p>
        </p:txBody>
      </p:sp>
    </p:spTree>
    <p:extLst>
      <p:ext uri="{BB962C8B-B14F-4D97-AF65-F5344CB8AC3E}">
        <p14:creationId xmlns:p14="http://schemas.microsoft.com/office/powerpoint/2010/main" val="834796807"/>
      </p:ext>
    </p:extLst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685800" y="1676400"/>
            <a:ext cx="8229600" cy="301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990099"/>
                </a:solidFill>
              </a:rPr>
              <a:t>  </a:t>
            </a:r>
            <a:r>
              <a:rPr lang="zh-CN" altLang="en-US" sz="2800" b="1">
                <a:solidFill>
                  <a:srgbClr val="800080"/>
                </a:solidFill>
              </a:rPr>
              <a:t>数组元素的地址计算</a:t>
            </a:r>
            <a:r>
              <a:rPr lang="zh-CN" altLang="en-US" sz="2800"/>
              <a:t> 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/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sym typeface="Symbol" pitchFamily="18" charset="2"/>
              </a:rPr>
              <a:t>     </a:t>
            </a:r>
            <a:r>
              <a:rPr lang="zh-CN" altLang="en-US" b="1">
                <a:solidFill>
                  <a:srgbClr val="800080"/>
                </a:solidFill>
                <a:sym typeface="Symbol" pitchFamily="18" charset="2"/>
              </a:rPr>
              <a:t>例：</a:t>
            </a:r>
            <a:r>
              <a:rPr lang="zh-CN" altLang="en-US" b="1">
                <a:sym typeface="Symbol" pitchFamily="18" charset="2"/>
              </a:rPr>
              <a:t>对于静态数组 </a:t>
            </a: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A</a:t>
            </a:r>
            <a:r>
              <a:rPr lang="en-US" altLang="zh-CN">
                <a:solidFill>
                  <a:srgbClr val="800080"/>
                </a:solidFill>
                <a:sym typeface="Symbol" pitchFamily="18" charset="2"/>
              </a:rPr>
              <a:t>[</a:t>
            </a: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baseline="-30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>
                <a:solidFill>
                  <a:srgbClr val="800080"/>
                </a:solidFill>
                <a:sym typeface="Symbol" pitchFamily="18" charset="2"/>
              </a:rPr>
              <a:t>:</a:t>
            </a: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baseline="-30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>
                <a:solidFill>
                  <a:srgbClr val="800080"/>
                </a:solidFill>
                <a:sym typeface="Symbol" pitchFamily="18" charset="2"/>
              </a:rPr>
              <a:t>,</a:t>
            </a: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baseline="-3000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>
                <a:solidFill>
                  <a:srgbClr val="800080"/>
                </a:solidFill>
                <a:sym typeface="Symbol" pitchFamily="18" charset="2"/>
              </a:rPr>
              <a:t>:</a:t>
            </a: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baseline="-3000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>
                <a:solidFill>
                  <a:srgbClr val="800080"/>
                </a:solidFill>
                <a:sym typeface="Symbol" pitchFamily="18" charset="2"/>
              </a:rPr>
              <a:t>,…,</a:t>
            </a: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baseline="-3000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>
                <a:solidFill>
                  <a:srgbClr val="800080"/>
                </a:solidFill>
                <a:sym typeface="Symbol" pitchFamily="18" charset="2"/>
              </a:rPr>
              <a:t>:</a:t>
            </a: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baseline="-3000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>
                <a:solidFill>
                  <a:srgbClr val="800080"/>
                </a:solidFill>
                <a:sym typeface="Symbol" pitchFamily="18" charset="2"/>
              </a:rPr>
              <a:t>]</a:t>
            </a:r>
            <a:r>
              <a:rPr lang="en-US" altLang="zh-CN" b="1">
                <a:sym typeface="Symbol" pitchFamily="18" charset="2"/>
              </a:rPr>
              <a:t> </a:t>
            </a:r>
            <a:r>
              <a:rPr lang="zh-CN" altLang="en-US" b="1">
                <a:sym typeface="Symbol" pitchFamily="18" charset="2"/>
              </a:rPr>
              <a:t>，若数组布局采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sym typeface="Symbol" pitchFamily="18" charset="2"/>
              </a:rPr>
              <a:t>     用行优先的连续布局，数组首元素的地址为 </a:t>
            </a:r>
            <a:r>
              <a:rPr lang="en-US" altLang="zh-CN" b="1" i="1">
                <a:sym typeface="Symbol" pitchFamily="18" charset="2"/>
              </a:rPr>
              <a:t>a</a:t>
            </a:r>
            <a:r>
              <a:rPr lang="zh-CN" altLang="en-US" b="1">
                <a:sym typeface="Symbol" pitchFamily="18" charset="2"/>
              </a:rPr>
              <a:t>，则数组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sym typeface="Symbol" pitchFamily="18" charset="2"/>
              </a:rPr>
              <a:t>     元素</a:t>
            </a: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A</a:t>
            </a:r>
            <a:r>
              <a:rPr lang="en-US" altLang="zh-CN">
                <a:solidFill>
                  <a:srgbClr val="800080"/>
                </a:solidFill>
                <a:sym typeface="Symbol" pitchFamily="18" charset="2"/>
              </a:rPr>
              <a:t>[</a:t>
            </a:r>
            <a:r>
              <a:rPr lang="en-US" altLang="zh-CN" i="1">
                <a:solidFill>
                  <a:srgbClr val="80008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baseline="-30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>
                <a:solidFill>
                  <a:srgbClr val="800080"/>
                </a:solidFill>
                <a:sym typeface="Symbol" pitchFamily="18" charset="2"/>
              </a:rPr>
              <a:t>,</a:t>
            </a:r>
            <a:r>
              <a:rPr lang="en-US" altLang="zh-CN" i="1">
                <a:solidFill>
                  <a:srgbClr val="80008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baseline="-3000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>
                <a:solidFill>
                  <a:srgbClr val="800080"/>
                </a:solidFill>
                <a:sym typeface="Symbol" pitchFamily="18" charset="2"/>
              </a:rPr>
              <a:t>,…,</a:t>
            </a:r>
            <a:r>
              <a:rPr lang="en-US" altLang="zh-CN" i="1">
                <a:solidFill>
                  <a:srgbClr val="80008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baseline="-3000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>
                <a:solidFill>
                  <a:srgbClr val="800080"/>
                </a:solidFill>
                <a:sym typeface="Symbol" pitchFamily="18" charset="2"/>
              </a:rPr>
              <a:t>]</a:t>
            </a:r>
            <a:r>
              <a:rPr lang="en-US" altLang="zh-CN" b="1">
                <a:sym typeface="Symbol" pitchFamily="18" charset="2"/>
              </a:rPr>
              <a:t> </a:t>
            </a:r>
            <a:r>
              <a:rPr lang="zh-CN" altLang="en-US" b="1">
                <a:sym typeface="Symbol" pitchFamily="18" charset="2"/>
              </a:rPr>
              <a:t>的地址 </a:t>
            </a:r>
            <a:r>
              <a:rPr lang="en-US" altLang="zh-CN" i="1">
                <a:sym typeface="Symbol" pitchFamily="18" charset="2"/>
              </a:rPr>
              <a:t>D</a:t>
            </a:r>
            <a:r>
              <a:rPr lang="en-US" altLang="zh-CN" b="1">
                <a:sym typeface="Symbol" pitchFamily="18" charset="2"/>
              </a:rPr>
              <a:t> </a:t>
            </a:r>
            <a:r>
              <a:rPr lang="zh-CN" altLang="en-US" b="1">
                <a:sym typeface="Symbol" pitchFamily="18" charset="2"/>
              </a:rPr>
              <a:t>可以如下计算</a:t>
            </a:r>
            <a:r>
              <a:rPr lang="en-US" altLang="zh-CN" b="1">
                <a:sym typeface="Symbol" pitchFamily="18" charset="2"/>
              </a:rPr>
              <a:t>:</a:t>
            </a:r>
          </a:p>
          <a:p>
            <a:pPr>
              <a:buClrTx/>
              <a:buFont typeface="Symbol" pitchFamily="18" charset="2"/>
              <a:buNone/>
            </a:pPr>
            <a:endParaRPr lang="en-US" altLang="zh-CN" sz="1000" b="1">
              <a:sym typeface="Symbol" pitchFamily="18" charset="2"/>
            </a:endParaRPr>
          </a:p>
          <a:p>
            <a:pPr lvl="3">
              <a:buClrTx/>
              <a:buFont typeface="Symbol" pitchFamily="18" charset="2"/>
              <a:buNone/>
            </a:pPr>
            <a:r>
              <a:rPr lang="en-US" altLang="zh-CN" i="1">
                <a:sym typeface="Symbol" pitchFamily="18" charset="2"/>
              </a:rPr>
              <a:t>     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D 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= 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a 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+ (</a:t>
            </a:r>
            <a:r>
              <a:rPr lang="en-US" altLang="zh-CN" i="1">
                <a:solidFill>
                  <a:srgbClr val="80008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)(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)(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3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3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…(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 </a:t>
            </a:r>
          </a:p>
          <a:p>
            <a:pPr lvl="3">
              <a:buClrTx/>
              <a:buFont typeface="Symbol" pitchFamily="18" charset="2"/>
              <a:buNone/>
            </a:pP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                      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+ (</a:t>
            </a:r>
            <a:r>
              <a:rPr lang="en-US" altLang="zh-CN" i="1">
                <a:solidFill>
                  <a:srgbClr val="80008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)(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3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3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)(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4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4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…(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 </a:t>
            </a:r>
          </a:p>
          <a:p>
            <a:pPr lvl="3">
              <a:buClrTx/>
              <a:buFont typeface="Symbol" pitchFamily="18" charset="2"/>
              <a:buNone/>
            </a:pP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                      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+…+ (</a:t>
            </a:r>
            <a:r>
              <a:rPr lang="en-US" altLang="zh-CN" i="1">
                <a:solidFill>
                  <a:srgbClr val="80008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n-1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n-1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)(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) + (</a:t>
            </a:r>
            <a:r>
              <a:rPr lang="en-US" altLang="zh-CN" i="1">
                <a:solidFill>
                  <a:srgbClr val="80008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457200" y="1096963"/>
            <a:ext cx="830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数组说明和数组元素引用的语法制导翻译</a:t>
            </a:r>
          </a:p>
        </p:txBody>
      </p:sp>
      <p:sp>
        <p:nvSpPr>
          <p:cNvPr id="3891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0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3398" name="Rectangle 22"/>
          <p:cNvSpPr>
            <a:spLocks noChangeArrowheads="1"/>
          </p:cNvSpPr>
          <p:nvPr/>
        </p:nvSpPr>
        <p:spPr bwMode="auto">
          <a:xfrm>
            <a:off x="1066800" y="4648200"/>
            <a:ext cx="75438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b="1">
                <a:sym typeface="Symbol" pitchFamily="18" charset="2"/>
              </a:rPr>
              <a:t>重新整理后得</a:t>
            </a:r>
            <a:r>
              <a:rPr lang="en-US" altLang="zh-CN" b="1">
                <a:sym typeface="Symbol" pitchFamily="18" charset="2"/>
              </a:rPr>
              <a:t>:</a:t>
            </a:r>
            <a:r>
              <a:rPr lang="en-US" altLang="zh-CN" i="1">
                <a:sym typeface="Symbol" pitchFamily="18" charset="2"/>
              </a:rPr>
              <a:t>   </a:t>
            </a: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D </a:t>
            </a:r>
            <a:r>
              <a:rPr lang="en-US" altLang="zh-CN">
                <a:solidFill>
                  <a:srgbClr val="800080"/>
                </a:solidFill>
                <a:sym typeface="Symbol" pitchFamily="18" charset="2"/>
              </a:rPr>
              <a:t>= </a:t>
            </a: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a </a:t>
            </a:r>
            <a:r>
              <a:rPr lang="en-US" altLang="zh-CN">
                <a:solidFill>
                  <a:srgbClr val="800080"/>
                </a:solidFill>
                <a:sym typeface="Symbol" pitchFamily="18" charset="2"/>
              </a:rPr>
              <a:t>– </a:t>
            </a: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C </a:t>
            </a:r>
            <a:r>
              <a:rPr lang="en-US" altLang="zh-CN">
                <a:solidFill>
                  <a:srgbClr val="800080"/>
                </a:solidFill>
                <a:sym typeface="Symbol" pitchFamily="18" charset="2"/>
              </a:rPr>
              <a:t>+ </a:t>
            </a: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V </a:t>
            </a:r>
            <a:r>
              <a:rPr lang="zh-CN" altLang="en-US" b="1">
                <a:sym typeface="Symbol" pitchFamily="18" charset="2"/>
              </a:rPr>
              <a:t>，其中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sym typeface="Symbol" pitchFamily="18" charset="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lang="zh-CN" altLang="en-US" b="1">
                <a:sym typeface="Symbol" pitchFamily="18" charset="2"/>
              </a:rPr>
              <a:t>   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C 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= (</a:t>
            </a:r>
            <a:r>
              <a:rPr lang="en-US" altLang="zh-CN" sz="2000" b="1" i="1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…</a:t>
            </a: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sz="2000" b="1" i="1" baseline="-3000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1 </a:t>
            </a:r>
            <a:r>
              <a:rPr lang="en-US" altLang="zh-CN" sz="200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000" i="1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00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00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000" b="1" i="1" baseline="-3000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+l</a:t>
            </a:r>
            <a:r>
              <a:rPr lang="en-US" altLang="zh-CN" sz="2000" b="1" i="1" baseline="-3000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000" i="1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sz="200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sz="200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000" baseline="-3000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i="1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 l</a:t>
            </a:r>
            <a:r>
              <a:rPr lang="en-US" altLang="zh-CN" sz="2000" b="1" i="1" baseline="-3000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(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4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4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b="1" i="1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+…+ l</a:t>
            </a:r>
            <a:r>
              <a:rPr lang="en-US" altLang="zh-CN" sz="2000" b="1" i="1" baseline="-3000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n-1</a:t>
            </a: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(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b="1" i="1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 l</a:t>
            </a:r>
            <a:r>
              <a:rPr lang="en-US" altLang="zh-CN" sz="2000" b="1" i="1" baseline="-3000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n</a:t>
            </a:r>
          </a:p>
          <a:p>
            <a:pPr lvl="1">
              <a:buClrTx/>
              <a:buFont typeface="Symbol" pitchFamily="18" charset="2"/>
              <a:buNone/>
            </a:pPr>
            <a:endParaRPr lang="en-US" altLang="zh-CN" sz="1000" i="1">
              <a:solidFill>
                <a:srgbClr val="800080"/>
              </a:solidFill>
              <a:sym typeface="Symbol" pitchFamily="18" charset="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   V 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= (</a:t>
            </a:r>
            <a:r>
              <a:rPr lang="en-US" altLang="zh-CN" sz="2000" b="1" i="1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…</a:t>
            </a: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((</a:t>
            </a:r>
            <a:r>
              <a:rPr lang="en-US" altLang="zh-CN" sz="2000" b="1" i="1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i="1" baseline="-3000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(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="1" i="1" baseline="-3000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+i</a:t>
            </a:r>
            <a:r>
              <a:rPr lang="en-US" altLang="zh-CN" sz="2000" b="1" i="1" baseline="-3000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(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3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3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b="1" i="1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 i</a:t>
            </a:r>
            <a:r>
              <a:rPr lang="en-US" altLang="zh-CN" sz="2000" b="1" i="1" baseline="-3000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(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4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4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b="1" i="1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+……+ i</a:t>
            </a:r>
            <a:r>
              <a:rPr lang="en-US" altLang="zh-CN" sz="2000" b="1" i="1" baseline="-3000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n-1</a:t>
            </a: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(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="1" i="1" baseline="-3000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 i</a:t>
            </a:r>
            <a:r>
              <a:rPr lang="en-US" altLang="zh-CN" sz="2000" b="1" i="1" baseline="-3000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 </a:t>
            </a:r>
            <a:endParaRPr lang="en-US" altLang="zh-CN" i="1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613399" name="Rectangle 23"/>
          <p:cNvSpPr>
            <a:spLocks noChangeArrowheads="1"/>
          </p:cNvSpPr>
          <p:nvPr/>
        </p:nvSpPr>
        <p:spPr bwMode="auto">
          <a:xfrm>
            <a:off x="1066800" y="6248400"/>
            <a:ext cx="624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b="1">
                <a:sym typeface="Symbol" pitchFamily="18" charset="2"/>
              </a:rPr>
              <a:t>（这里的 </a:t>
            </a:r>
            <a:r>
              <a:rPr lang="en-US" altLang="zh-CN" i="1">
                <a:sym typeface="Symbol" pitchFamily="18" charset="2"/>
              </a:rPr>
              <a:t>C </a:t>
            </a:r>
            <a:r>
              <a:rPr lang="zh-CN" altLang="en-US" b="1">
                <a:sym typeface="Symbol" pitchFamily="18" charset="2"/>
              </a:rPr>
              <a:t>即为前页内情向量中的 </a:t>
            </a:r>
            <a:r>
              <a:rPr lang="en-US" altLang="zh-CN" i="1">
                <a:sym typeface="Symbol" pitchFamily="18" charset="2"/>
              </a:rPr>
              <a:t>C</a:t>
            </a:r>
            <a:r>
              <a:rPr lang="zh-CN" altLang="en-US" b="1">
                <a:sym typeface="Symbol" pitchFamily="18" charset="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513225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1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98" grpId="0" autoUpdateAnimBg="0"/>
      <p:bldP spid="61339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>
            <a:extLst>
              <a:ext uri="{FF2B5EF4-FFF2-40B4-BE49-F238E27FC236}">
                <a16:creationId xmlns:a16="http://schemas.microsoft.com/office/drawing/2014/main" id="{DC196576-A44A-674C-B774-6BEDFEC57E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500070"/>
              </p:ext>
            </p:extLst>
          </p:nvPr>
        </p:nvGraphicFramePr>
        <p:xfrm>
          <a:off x="1331640" y="188640"/>
          <a:ext cx="9001125" cy="790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文档" r:id="rId4" imgW="23139400" imgH="25247600" progId="Word.Document.8">
                  <p:embed/>
                </p:oleObj>
              </mc:Choice>
              <mc:Fallback>
                <p:oleObj name="文档" r:id="rId4" imgW="23139400" imgH="25247600" progId="Word.Document.8">
                  <p:embed/>
                  <p:pic>
                    <p:nvPicPr>
                      <p:cNvPr id="25602" name="Object 2">
                        <a:extLst>
                          <a:ext uri="{FF2B5EF4-FFF2-40B4-BE49-F238E27FC236}">
                            <a16:creationId xmlns:a16="http://schemas.microsoft.com/office/drawing/2014/main" id="{DC196576-A44A-674C-B774-6BEDFEC57E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88640"/>
                        <a:ext cx="9001125" cy="790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Text Box 3">
            <a:extLst>
              <a:ext uri="{FF2B5EF4-FFF2-40B4-BE49-F238E27FC236}">
                <a16:creationId xmlns:a16="http://schemas.microsoft.com/office/drawing/2014/main" id="{A4844791-29E7-B14C-BB69-64AF1FE58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989138"/>
            <a:ext cx="838200" cy="29162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b="1" u="none">
                <a:latin typeface="宋体" panose="02010600030101010101" pitchFamily="2" charset="-122"/>
              </a:rPr>
              <a:t>指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u="none">
                <a:latin typeface="宋体" panose="02010600030101010101" pitchFamily="2" charset="-122"/>
              </a:rPr>
              <a:t>令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u="none">
                <a:latin typeface="宋体" panose="02010600030101010101" pitchFamily="2" charset="-122"/>
              </a:rPr>
              <a:t>功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u="none">
                <a:latin typeface="宋体" panose="02010600030101010101" pitchFamily="2" charset="-122"/>
              </a:rPr>
              <a:t>能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u="none">
                <a:latin typeface="宋体" panose="02010600030101010101" pitchFamily="2" charset="-122"/>
              </a:rPr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2262072896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381000"/>
            <a:ext cx="7772400" cy="762000"/>
          </a:xfrm>
        </p:spPr>
        <p:txBody>
          <a:bodyPr/>
          <a:lstStyle/>
          <a:p>
            <a:r>
              <a:rPr lang="zh-CN" altLang="en-US" sz="6000">
                <a:latin typeface="楷体_GB2312" pitchFamily="49" charset="-122"/>
                <a:ea typeface="楷体_GB2312" pitchFamily="49" charset="-122"/>
              </a:rPr>
              <a:t>语义处理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87575"/>
            <a:ext cx="8229600" cy="3519488"/>
          </a:xfrm>
          <a:solidFill>
            <a:schemeClr val="accent1">
              <a:alpha val="5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fontAlgn="t">
              <a:buFontTx/>
              <a:buNone/>
            </a:pPr>
            <a:r>
              <a:rPr lang="en-US" altLang="zh-CN" sz="2000">
                <a:ea typeface="楷体_GB2312" pitchFamily="49" charset="-122"/>
              </a:rPr>
              <a:t>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error 11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：标识符未说明；</a:t>
            </a:r>
          </a:p>
          <a:p>
            <a:pPr fontAlgn="t">
              <a:buFont typeface="Wingdings" panose="05000000000000000000" pitchFamily="2" charset="2"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error 12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：赋值语句中，赋值号左部的标识符属性应为</a:t>
            </a:r>
          </a:p>
          <a:p>
            <a:pPr fontAlgn="t">
              <a:buFont typeface="Wingdings" panose="05000000000000000000" pitchFamily="2" charset="2"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变量；</a:t>
            </a:r>
          </a:p>
          <a:p>
            <a:pPr fontAlgn="t">
              <a:buFont typeface="Wingdings" panose="05000000000000000000" pitchFamily="2" charset="2"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error 15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call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后标识符的属性应为过程；</a:t>
            </a:r>
          </a:p>
          <a:p>
            <a:pPr fontAlgn="t">
              <a:buFont typeface="Wingdings" panose="05000000000000000000" pitchFamily="2" charset="2"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error 21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：表达式内标识符属性不能为过程；</a:t>
            </a:r>
          </a:p>
          <a:p>
            <a:pPr fontAlgn="t">
              <a:buFont typeface="Wingdings" panose="05000000000000000000" pitchFamily="2" charset="2"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error 32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read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语句括号中的标识符不是变量。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400">
                <a:ea typeface="黑体" panose="02010609060101010101" pitchFamily="49" charset="-122"/>
              </a:rPr>
              <a:t>…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219200" y="1752600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PL/0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编译程序的语义处理（二）语义错误列表</a:t>
            </a:r>
          </a:p>
        </p:txBody>
      </p:sp>
    </p:spTree>
    <p:extLst>
      <p:ext uri="{BB962C8B-B14F-4D97-AF65-F5344CB8AC3E}">
        <p14:creationId xmlns:p14="http://schemas.microsoft.com/office/powerpoint/2010/main" val="2073259516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0"/>
            <a:ext cx="3200400" cy="6858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const</a:t>
            </a:r>
            <a:r>
              <a:rPr lang="en-US" altLang="zh-CN" sz="2800" b="1" dirty="0">
                <a:latin typeface="宋体" panose="02010600030101010101" pitchFamily="2" charset="-122"/>
              </a:rPr>
              <a:t>  a=10;</a:t>
            </a:r>
            <a:br>
              <a:rPr lang="en-US" altLang="zh-CN" sz="2800" b="1" dirty="0">
                <a:latin typeface="宋体" panose="02010600030101010101" pitchFamily="2" charset="-122"/>
              </a:rPr>
            </a:br>
            <a:r>
              <a:rPr lang="en-US" altLang="zh-CN" sz="2800" b="1" dirty="0" err="1">
                <a:latin typeface="宋体" panose="02010600030101010101" pitchFamily="2" charset="-122"/>
              </a:rPr>
              <a:t>var</a:t>
            </a:r>
            <a:r>
              <a:rPr lang="en-US" altLang="zh-CN" sz="2800" b="1" dirty="0">
                <a:latin typeface="宋体" panose="02010600030101010101" pitchFamily="2" charset="-122"/>
              </a:rPr>
              <a:t> 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b,c</a:t>
            </a:r>
            <a:r>
              <a:rPr lang="en-US" altLang="zh-CN" sz="2800" b="1" dirty="0">
                <a:latin typeface="宋体" panose="02010600030101010101" pitchFamily="2" charset="-122"/>
              </a:rPr>
              <a:t>;</a:t>
            </a:r>
            <a:br>
              <a:rPr lang="en-US" altLang="zh-CN" sz="2800" b="1" dirty="0">
                <a:latin typeface="宋体" panose="02010600030101010101" pitchFamily="2" charset="-122"/>
              </a:rPr>
            </a:br>
            <a:r>
              <a:rPr lang="en-US" altLang="zh-CN" sz="2800" b="1" dirty="0">
                <a:latin typeface="宋体" panose="02010600030101010101" pitchFamily="2" charset="-122"/>
              </a:rPr>
              <a:t>procedure p;</a:t>
            </a:r>
            <a:br>
              <a:rPr lang="en-US" altLang="zh-CN" sz="2800" b="1" dirty="0">
                <a:latin typeface="宋体" panose="02010600030101010101" pitchFamily="2" charset="-122"/>
              </a:rPr>
            </a:br>
            <a:r>
              <a:rPr lang="en-US" altLang="zh-CN" sz="2800" b="1" dirty="0">
                <a:latin typeface="宋体" panose="02010600030101010101" pitchFamily="2" charset="-122"/>
              </a:rPr>
              <a:t>  </a:t>
            </a:r>
            <a:r>
              <a:rPr lang="en-US" altLang="zh-CN" sz="2800" b="1" dirty="0">
                <a:solidFill>
                  <a:srgbClr val="CC3300"/>
                </a:solidFill>
                <a:latin typeface="宋体" panose="02010600030101010101" pitchFamily="2" charset="-122"/>
              </a:rPr>
              <a:t>begin</a:t>
            </a:r>
            <a:br>
              <a:rPr lang="en-US" altLang="zh-CN" sz="2800" b="1" dirty="0">
                <a:solidFill>
                  <a:srgbClr val="CC3300"/>
                </a:solidFill>
                <a:latin typeface="宋体" panose="02010600030101010101" pitchFamily="2" charset="-122"/>
              </a:rPr>
            </a:br>
            <a:r>
              <a:rPr lang="en-US" altLang="zh-CN" sz="2800" b="1" dirty="0">
                <a:solidFill>
                  <a:srgbClr val="CC3300"/>
                </a:solidFill>
                <a:latin typeface="宋体" panose="02010600030101010101" pitchFamily="2" charset="-122"/>
              </a:rPr>
              <a:t>    c:=</a:t>
            </a:r>
            <a:r>
              <a:rPr lang="en-US" altLang="zh-CN" sz="2800" b="1" dirty="0" err="1">
                <a:solidFill>
                  <a:srgbClr val="CC3300"/>
                </a:solidFill>
                <a:latin typeface="宋体" panose="02010600030101010101" pitchFamily="2" charset="-122"/>
              </a:rPr>
              <a:t>b+a</a:t>
            </a:r>
            <a:r>
              <a:rPr lang="en-US" altLang="zh-CN" sz="2800" b="1" dirty="0">
                <a:solidFill>
                  <a:srgbClr val="CC3300"/>
                </a:solidFill>
                <a:latin typeface="宋体" panose="02010600030101010101" pitchFamily="2" charset="-122"/>
              </a:rPr>
              <a:t>;</a:t>
            </a:r>
            <a:br>
              <a:rPr lang="en-US" altLang="zh-CN" sz="2800" b="1" dirty="0">
                <a:solidFill>
                  <a:srgbClr val="CC3300"/>
                </a:solidFill>
                <a:latin typeface="宋体" panose="02010600030101010101" pitchFamily="2" charset="-122"/>
              </a:rPr>
            </a:br>
            <a:r>
              <a:rPr lang="en-US" altLang="zh-CN" sz="2800" b="1" dirty="0">
                <a:solidFill>
                  <a:srgbClr val="CC3300"/>
                </a:solidFill>
                <a:latin typeface="宋体" panose="02010600030101010101" pitchFamily="2" charset="-122"/>
              </a:rPr>
              <a:t>  end;</a:t>
            </a:r>
            <a:br>
              <a:rPr lang="en-US" altLang="zh-CN" sz="2800" b="1" dirty="0">
                <a:solidFill>
                  <a:srgbClr val="CC3300"/>
                </a:solidFill>
                <a:latin typeface="宋体" panose="02010600030101010101" pitchFamily="2" charset="-122"/>
              </a:rPr>
            </a:br>
            <a:r>
              <a:rPr lang="en-US" altLang="zh-CN" sz="2800" b="1" dirty="0">
                <a:latin typeface="宋体" panose="02010600030101010101" pitchFamily="2" charset="-122"/>
              </a:rPr>
              <a:t>begin</a:t>
            </a:r>
            <a:br>
              <a:rPr lang="en-US" altLang="zh-CN" sz="2800" b="1" dirty="0">
                <a:latin typeface="宋体" panose="02010600030101010101" pitchFamily="2" charset="-122"/>
              </a:rPr>
            </a:br>
            <a:r>
              <a:rPr lang="en-US" altLang="zh-CN" sz="2800" b="1" dirty="0">
                <a:latin typeface="宋体" panose="02010600030101010101" pitchFamily="2" charset="-122"/>
              </a:rPr>
              <a:t>  read(b);</a:t>
            </a:r>
            <a:br>
              <a:rPr lang="en-US" altLang="zh-CN" sz="2800" b="1" dirty="0">
                <a:latin typeface="宋体" panose="02010600030101010101" pitchFamily="2" charset="-122"/>
              </a:rPr>
            </a:br>
            <a:r>
              <a:rPr lang="en-US" altLang="zh-CN" sz="2800" b="1" dirty="0">
                <a:latin typeface="宋体" panose="02010600030101010101" pitchFamily="2" charset="-122"/>
              </a:rPr>
              <a:t>  while </a:t>
            </a:r>
            <a:r>
              <a:rPr lang="en-US" altLang="zh-CN" sz="2800" b="1" dirty="0">
                <a:solidFill>
                  <a:srgbClr val="6600FF"/>
                </a:solidFill>
                <a:latin typeface="宋体" panose="02010600030101010101" pitchFamily="2" charset="-122"/>
              </a:rPr>
              <a:t>b#0</a:t>
            </a:r>
            <a:r>
              <a:rPr lang="en-US" altLang="zh-CN" sz="2800" b="1" dirty="0">
                <a:latin typeface="宋体" panose="02010600030101010101" pitchFamily="2" charset="-122"/>
              </a:rPr>
              <a:t> do</a:t>
            </a:r>
            <a:br>
              <a:rPr lang="en-US" altLang="zh-CN" sz="2800" b="1" dirty="0">
                <a:latin typeface="宋体" panose="02010600030101010101" pitchFamily="2" charset="-122"/>
              </a:rPr>
            </a:br>
            <a:r>
              <a:rPr lang="en-US" altLang="zh-CN" sz="2800" b="1" dirty="0">
                <a:latin typeface="宋体" panose="02010600030101010101" pitchFamily="2" charset="-122"/>
              </a:rPr>
              <a:t>  begin</a:t>
            </a:r>
            <a:br>
              <a:rPr lang="en-US" altLang="zh-CN" sz="2800" b="1" dirty="0">
                <a:latin typeface="宋体" panose="02010600030101010101" pitchFamily="2" charset="-122"/>
              </a:rPr>
            </a:br>
            <a:r>
              <a:rPr lang="en-US" altLang="zh-CN" sz="2800" b="1" dirty="0">
                <a:latin typeface="宋体" panose="02010600030101010101" pitchFamily="2" charset="-122"/>
              </a:rPr>
              <a:t>    </a:t>
            </a:r>
            <a:r>
              <a:rPr lang="en-US" altLang="zh-CN" sz="2800" b="1" dirty="0">
                <a:solidFill>
                  <a:srgbClr val="990099"/>
                </a:solidFill>
                <a:latin typeface="宋体" panose="02010600030101010101" pitchFamily="2" charset="-122"/>
              </a:rPr>
              <a:t>call p</a:t>
            </a:r>
            <a:r>
              <a:rPr lang="en-US" altLang="zh-CN" sz="2800" b="1" dirty="0">
                <a:latin typeface="宋体" panose="02010600030101010101" pitchFamily="2" charset="-122"/>
              </a:rPr>
              <a:t>;</a:t>
            </a:r>
            <a:br>
              <a:rPr lang="en-US" altLang="zh-CN" sz="2800" b="1" dirty="0">
                <a:latin typeface="宋体" panose="02010600030101010101" pitchFamily="2" charset="-122"/>
              </a:rPr>
            </a:br>
            <a:r>
              <a:rPr lang="en-US" altLang="zh-CN" sz="2800" b="1" dirty="0">
                <a:latin typeface="宋体" panose="02010600030101010101" pitchFamily="2" charset="-122"/>
              </a:rPr>
              <a:t>    write(2*c);</a:t>
            </a:r>
            <a:br>
              <a:rPr lang="en-US" altLang="zh-CN" sz="2800" b="1" dirty="0">
                <a:latin typeface="宋体" panose="02010600030101010101" pitchFamily="2" charset="-122"/>
              </a:rPr>
            </a:br>
            <a:r>
              <a:rPr lang="en-US" altLang="zh-CN" sz="2800" b="1" dirty="0">
                <a:latin typeface="宋体" panose="02010600030101010101" pitchFamily="2" charset="-122"/>
              </a:rPr>
              <a:t>    read(b);</a:t>
            </a:r>
            <a:br>
              <a:rPr lang="en-US" altLang="zh-CN" sz="2800" b="1" dirty="0">
                <a:latin typeface="宋体" panose="02010600030101010101" pitchFamily="2" charset="-122"/>
              </a:rPr>
            </a:br>
            <a:r>
              <a:rPr lang="en-US" altLang="zh-CN" sz="2800" b="1" dirty="0">
                <a:latin typeface="宋体" panose="02010600030101010101" pitchFamily="2" charset="-122"/>
              </a:rPr>
              <a:t>  end</a:t>
            </a:r>
            <a:br>
              <a:rPr lang="en-US" altLang="zh-CN" sz="2800" b="1" dirty="0">
                <a:latin typeface="宋体" panose="02010600030101010101" pitchFamily="2" charset="-122"/>
              </a:rPr>
            </a:br>
            <a:r>
              <a:rPr lang="en-US" altLang="zh-CN" sz="2800" b="1" dirty="0">
                <a:latin typeface="宋体" panose="02010600030101010101" pitchFamily="2" charset="-122"/>
              </a:rPr>
              <a:t>end.</a:t>
            </a:r>
            <a:br>
              <a:rPr lang="en-US" altLang="zh-CN" sz="2800" b="1" dirty="0">
                <a:latin typeface="宋体" panose="02010600030101010101" pitchFamily="2" charset="-122"/>
              </a:rPr>
            </a:b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733800" y="0"/>
            <a:ext cx="5410200" cy="6858000"/>
          </a:xfrm>
        </p:spPr>
        <p:txBody>
          <a:bodyPr/>
          <a:lstStyle/>
          <a:p>
            <a:pPr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( 0) </a:t>
            </a:r>
            <a:r>
              <a:rPr lang="en-US" altLang="zh-CN" sz="2000" b="1" dirty="0" err="1">
                <a:latin typeface="宋体" panose="02010600030101010101" pitchFamily="2" charset="-122"/>
              </a:rPr>
              <a:t>jmp</a:t>
            </a:r>
            <a:r>
              <a:rPr lang="en-US" altLang="zh-CN" sz="2000" b="1" dirty="0">
                <a:latin typeface="宋体" panose="02010600030101010101" pitchFamily="2" charset="-122"/>
              </a:rPr>
              <a:t> 0 8  </a:t>
            </a:r>
            <a:r>
              <a:rPr lang="zh-CN" altLang="en-US" sz="2000" b="1" dirty="0">
                <a:latin typeface="宋体" panose="02010600030101010101" pitchFamily="2" charset="-122"/>
              </a:rPr>
              <a:t>转向</a:t>
            </a:r>
            <a:r>
              <a:rPr lang="zh-CN" altLang="en-US" sz="2000" b="1" dirty="0">
                <a:solidFill>
                  <a:srgbClr val="00CC00"/>
                </a:solidFill>
                <a:latin typeface="宋体" panose="02010600030101010101" pitchFamily="2" charset="-122"/>
              </a:rPr>
              <a:t>主程序入口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( 1) </a:t>
            </a:r>
            <a:r>
              <a:rPr lang="en-US" altLang="zh-CN" sz="2000" b="1" dirty="0" err="1">
                <a:latin typeface="宋体" panose="02010600030101010101" pitchFamily="2" charset="-122"/>
              </a:rPr>
              <a:t>jmp</a:t>
            </a:r>
            <a:r>
              <a:rPr lang="en-US" altLang="zh-CN" sz="2000" b="1" dirty="0">
                <a:latin typeface="宋体" panose="02010600030101010101" pitchFamily="2" charset="-122"/>
              </a:rPr>
              <a:t> 0 2  </a:t>
            </a:r>
            <a:r>
              <a:rPr lang="zh-CN" altLang="en-US" sz="2000" b="1" dirty="0">
                <a:latin typeface="宋体" panose="02010600030101010101" pitchFamily="2" charset="-122"/>
              </a:rPr>
              <a:t>转向</a:t>
            </a:r>
            <a:r>
              <a:rPr lang="zh-CN" altLang="en-US" sz="2000" b="1" dirty="0">
                <a:solidFill>
                  <a:srgbClr val="0E24F0"/>
                </a:solidFill>
                <a:latin typeface="宋体" panose="02010600030101010101" pitchFamily="2" charset="-122"/>
              </a:rPr>
              <a:t>过程</a:t>
            </a:r>
            <a:r>
              <a:rPr lang="en-US" altLang="zh-CN" sz="2000" b="1" dirty="0">
                <a:solidFill>
                  <a:srgbClr val="0E24F0"/>
                </a:solidFill>
                <a:latin typeface="宋体" panose="02010600030101010101" pitchFamily="2" charset="-122"/>
              </a:rPr>
              <a:t>p</a:t>
            </a:r>
            <a:r>
              <a:rPr lang="zh-CN" altLang="en-US" sz="2000" b="1" dirty="0">
                <a:solidFill>
                  <a:srgbClr val="0E24F0"/>
                </a:solidFill>
                <a:latin typeface="宋体" panose="02010600030101010101" pitchFamily="2" charset="-122"/>
              </a:rPr>
              <a:t>入口</a:t>
            </a:r>
          </a:p>
          <a:p>
            <a:pPr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chemeClr val="accent1"/>
                </a:solidFill>
                <a:latin typeface="宋体" panose="02010600030101010101" pitchFamily="2" charset="-122"/>
              </a:rPr>
              <a:t>( 2)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rgbClr val="6600FF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000" b="1" dirty="0">
                <a:solidFill>
                  <a:srgbClr val="6600FF"/>
                </a:solidFill>
                <a:latin typeface="宋体" panose="02010600030101010101" pitchFamily="2" charset="-122"/>
              </a:rPr>
              <a:t> 0 3</a:t>
            </a:r>
            <a:r>
              <a:rPr lang="en-US" altLang="zh-CN" sz="2000" b="1" dirty="0">
                <a:solidFill>
                  <a:schemeClr val="accent1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过程</a:t>
            </a: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p</a:t>
            </a:r>
            <a:r>
              <a:rPr lang="zh-CN" altLang="en-US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入口</a:t>
            </a: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为过程</a:t>
            </a: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p</a:t>
            </a:r>
            <a:r>
              <a:rPr lang="zh-CN" altLang="en-US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开辟空间</a:t>
            </a:r>
          </a:p>
          <a:p>
            <a:pPr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( 3) </a:t>
            </a:r>
            <a:r>
              <a:rPr lang="en-US" altLang="zh-CN" sz="2000" b="1" dirty="0" err="1">
                <a:solidFill>
                  <a:srgbClr val="CC3300"/>
                </a:solidFill>
                <a:latin typeface="宋体" panose="02010600030101010101" pitchFamily="2" charset="-122"/>
              </a:rPr>
              <a:t>lod</a:t>
            </a: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 1 3  </a:t>
            </a:r>
            <a:r>
              <a:rPr lang="zh-CN" altLang="en-US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取变量</a:t>
            </a: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的值到栈顶</a:t>
            </a:r>
          </a:p>
          <a:p>
            <a:pPr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( 4) lit 0 10 </a:t>
            </a:r>
            <a:r>
              <a:rPr lang="zh-CN" altLang="en-US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取常数</a:t>
            </a: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10</a:t>
            </a:r>
            <a:r>
              <a:rPr lang="zh-CN" altLang="en-US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到栈顶</a:t>
            </a:r>
          </a:p>
          <a:p>
            <a:pPr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( 5) </a:t>
            </a:r>
            <a:r>
              <a:rPr lang="en-US" altLang="zh-CN" sz="2000" b="1" dirty="0" err="1">
                <a:solidFill>
                  <a:srgbClr val="CC3300"/>
                </a:solidFill>
                <a:latin typeface="宋体" panose="02010600030101010101" pitchFamily="2" charset="-122"/>
              </a:rPr>
              <a:t>opr</a:t>
            </a: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 0 2  </a:t>
            </a:r>
            <a:r>
              <a:rPr lang="zh-CN" altLang="en-US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次栈顶与栈顶相加</a:t>
            </a:r>
          </a:p>
          <a:p>
            <a:pPr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( 6) </a:t>
            </a:r>
            <a:r>
              <a:rPr lang="en-US" altLang="zh-CN" sz="2000" b="1" dirty="0" err="1">
                <a:solidFill>
                  <a:srgbClr val="CC3300"/>
                </a:solidFill>
                <a:latin typeface="宋体" panose="02010600030101010101" pitchFamily="2" charset="-122"/>
              </a:rPr>
              <a:t>sto</a:t>
            </a: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 1 4  </a:t>
            </a:r>
            <a:r>
              <a:rPr lang="zh-CN" altLang="en-US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栈顶值送变量</a:t>
            </a: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中</a:t>
            </a:r>
          </a:p>
          <a:p>
            <a:pPr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chemeClr val="accent1"/>
                </a:solidFill>
                <a:latin typeface="宋体" panose="02010600030101010101" pitchFamily="2" charset="-122"/>
              </a:rPr>
              <a:t>( 7) </a:t>
            </a:r>
            <a:r>
              <a:rPr lang="en-US" altLang="zh-CN" sz="2000" b="1" dirty="0" err="1">
                <a:solidFill>
                  <a:srgbClr val="6600FF"/>
                </a:solidFill>
                <a:latin typeface="宋体" panose="02010600030101010101" pitchFamily="2" charset="-122"/>
              </a:rPr>
              <a:t>opr</a:t>
            </a:r>
            <a:r>
              <a:rPr lang="en-US" altLang="zh-CN" sz="2000" b="1" dirty="0">
                <a:solidFill>
                  <a:srgbClr val="6600FF"/>
                </a:solidFill>
                <a:latin typeface="宋体" panose="02010600030101010101" pitchFamily="2" charset="-122"/>
              </a:rPr>
              <a:t> 0 0</a:t>
            </a:r>
            <a:r>
              <a:rPr lang="en-US" altLang="zh-CN" sz="2000" b="1" dirty="0">
                <a:solidFill>
                  <a:schemeClr val="accent1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000" b="1" dirty="0">
                <a:solidFill>
                  <a:srgbClr val="0E24F0"/>
                </a:solidFill>
                <a:latin typeface="宋体" panose="02010600030101010101" pitchFamily="2" charset="-122"/>
              </a:rPr>
              <a:t>退栈并返回调用点</a:t>
            </a:r>
            <a:r>
              <a:rPr lang="en-US" altLang="zh-CN" sz="2000" b="1" dirty="0">
                <a:latin typeface="宋体" panose="02010600030101010101" pitchFamily="2" charset="-122"/>
              </a:rPr>
              <a:t>(16)</a:t>
            </a:r>
          </a:p>
          <a:p>
            <a:pPr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00CC00"/>
                </a:solidFill>
                <a:latin typeface="宋体" panose="02010600030101010101" pitchFamily="2" charset="-122"/>
              </a:rPr>
              <a:t>( 8)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rgbClr val="00CC00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000" b="1" dirty="0">
                <a:solidFill>
                  <a:srgbClr val="00CC00"/>
                </a:solidFill>
                <a:latin typeface="宋体" panose="02010600030101010101" pitchFamily="2" charset="-122"/>
              </a:rPr>
              <a:t> 0 5  </a:t>
            </a:r>
            <a:r>
              <a:rPr lang="zh-CN" altLang="en-US" sz="2000" b="1" dirty="0">
                <a:solidFill>
                  <a:srgbClr val="00CC00"/>
                </a:solidFill>
                <a:latin typeface="宋体" panose="02010600030101010101" pitchFamily="2" charset="-122"/>
              </a:rPr>
              <a:t>主程序入口开辟</a:t>
            </a:r>
            <a:r>
              <a:rPr lang="en-US" altLang="zh-CN" sz="2000" b="1" dirty="0">
                <a:solidFill>
                  <a:srgbClr val="00CC00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2000" b="1" dirty="0">
                <a:solidFill>
                  <a:srgbClr val="00CC00"/>
                </a:solidFill>
                <a:latin typeface="宋体" panose="02010600030101010101" pitchFamily="2" charset="-122"/>
              </a:rPr>
              <a:t>个栈空间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( 9) </a:t>
            </a:r>
            <a:r>
              <a:rPr lang="en-US" altLang="zh-CN" sz="2000" b="1" dirty="0" err="1">
                <a:latin typeface="宋体" panose="02010600030101010101" pitchFamily="2" charset="-122"/>
              </a:rPr>
              <a:t>opr</a:t>
            </a:r>
            <a:r>
              <a:rPr lang="en-US" altLang="zh-CN" sz="2000" b="1" dirty="0">
                <a:latin typeface="宋体" panose="02010600030101010101" pitchFamily="2" charset="-122"/>
              </a:rPr>
              <a:t> 0 16 </a:t>
            </a:r>
            <a:r>
              <a:rPr lang="zh-CN" altLang="en-US" sz="2000" b="1" dirty="0">
                <a:latin typeface="宋体" panose="02010600030101010101" pitchFamily="2" charset="-122"/>
              </a:rPr>
              <a:t>从命令行读入值置于栈顶</a:t>
            </a:r>
          </a:p>
          <a:p>
            <a:pPr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(10) </a:t>
            </a:r>
            <a:r>
              <a:rPr lang="en-US" altLang="zh-CN" sz="2000" b="1" dirty="0" err="1">
                <a:latin typeface="宋体" panose="02010600030101010101" pitchFamily="2" charset="-122"/>
              </a:rPr>
              <a:t>sto</a:t>
            </a:r>
            <a:r>
              <a:rPr lang="en-US" altLang="zh-CN" sz="2000" b="1" dirty="0">
                <a:latin typeface="宋体" panose="02010600030101010101" pitchFamily="2" charset="-122"/>
              </a:rPr>
              <a:t> 0 3  </a:t>
            </a:r>
            <a:r>
              <a:rPr lang="zh-CN" altLang="en-US" sz="2000" b="1" dirty="0">
                <a:latin typeface="宋体" panose="02010600030101010101" pitchFamily="2" charset="-122"/>
              </a:rPr>
              <a:t>将栈顶值存入变量</a:t>
            </a:r>
            <a:r>
              <a:rPr lang="en-US" altLang="zh-CN" sz="2000" b="1" dirty="0">
                <a:latin typeface="宋体" panose="02010600030101010101" pitchFamily="2" charset="-122"/>
              </a:rPr>
              <a:t>b</a:t>
            </a:r>
            <a:r>
              <a:rPr lang="zh-CN" altLang="en-US" sz="2000" b="1" dirty="0">
                <a:latin typeface="宋体" panose="02010600030101010101" pitchFamily="2" charset="-122"/>
              </a:rPr>
              <a:t>中</a:t>
            </a:r>
          </a:p>
          <a:p>
            <a:pPr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(11) </a:t>
            </a:r>
            <a:r>
              <a:rPr lang="en-US" altLang="zh-CN" sz="2000" b="1" dirty="0" err="1">
                <a:latin typeface="宋体" panose="02010600030101010101" pitchFamily="2" charset="-122"/>
              </a:rPr>
              <a:t>lod</a:t>
            </a:r>
            <a:r>
              <a:rPr lang="en-US" altLang="zh-CN" sz="2000" b="1" dirty="0">
                <a:latin typeface="宋体" panose="02010600030101010101" pitchFamily="2" charset="-122"/>
              </a:rPr>
              <a:t> 0 3  </a:t>
            </a:r>
            <a:r>
              <a:rPr lang="zh-CN" altLang="en-US" sz="2000" b="1" dirty="0">
                <a:latin typeface="宋体" panose="02010600030101010101" pitchFamily="2" charset="-122"/>
              </a:rPr>
              <a:t>将变量</a:t>
            </a:r>
            <a:r>
              <a:rPr lang="en-US" altLang="zh-CN" sz="2000" b="1" dirty="0">
                <a:latin typeface="宋体" panose="02010600030101010101" pitchFamily="2" charset="-122"/>
              </a:rPr>
              <a:t>b</a:t>
            </a:r>
            <a:r>
              <a:rPr lang="zh-CN" altLang="en-US" sz="2000" b="1" dirty="0">
                <a:latin typeface="宋体" panose="02010600030101010101" pitchFamily="2" charset="-122"/>
              </a:rPr>
              <a:t>的值取至栈顶</a:t>
            </a:r>
          </a:p>
          <a:p>
            <a:pPr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(12) lit 0 0  </a:t>
            </a:r>
            <a:r>
              <a:rPr lang="zh-CN" altLang="en-US" sz="2000" b="1" dirty="0">
                <a:latin typeface="宋体" panose="02010600030101010101" pitchFamily="2" charset="-122"/>
              </a:rPr>
              <a:t>将常数值</a:t>
            </a:r>
            <a:r>
              <a:rPr lang="en-US" altLang="zh-CN" sz="2000" b="1" dirty="0">
                <a:latin typeface="宋体" panose="02010600030101010101" pitchFamily="2" charset="-122"/>
              </a:rPr>
              <a:t>0</a:t>
            </a:r>
            <a:r>
              <a:rPr lang="zh-CN" altLang="en-US" sz="2000" b="1" dirty="0">
                <a:latin typeface="宋体" panose="02010600030101010101" pitchFamily="2" charset="-122"/>
              </a:rPr>
              <a:t>进栈</a:t>
            </a:r>
          </a:p>
          <a:p>
            <a:pPr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(13) </a:t>
            </a:r>
            <a:r>
              <a:rPr lang="en-US" altLang="zh-CN" sz="2000" b="1" dirty="0" err="1">
                <a:latin typeface="宋体" panose="02010600030101010101" pitchFamily="2" charset="-122"/>
              </a:rPr>
              <a:t>opr</a:t>
            </a:r>
            <a:r>
              <a:rPr lang="en-US" altLang="zh-CN" sz="2000" b="1" dirty="0">
                <a:latin typeface="宋体" panose="02010600030101010101" pitchFamily="2" charset="-122"/>
              </a:rPr>
              <a:t> 0 9  </a:t>
            </a:r>
            <a:r>
              <a:rPr lang="zh-CN" altLang="en-US" sz="2000" b="1" dirty="0">
                <a:latin typeface="宋体" panose="02010600030101010101" pitchFamily="2" charset="-122"/>
              </a:rPr>
              <a:t>次栈顶与栈顶是否不等</a:t>
            </a:r>
          </a:p>
          <a:p>
            <a:pPr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(14) </a:t>
            </a:r>
            <a:r>
              <a:rPr lang="en-US" altLang="zh-CN" sz="2000" b="1" dirty="0" err="1">
                <a:solidFill>
                  <a:srgbClr val="6600FF"/>
                </a:solidFill>
                <a:latin typeface="宋体" panose="02010600030101010101" pitchFamily="2" charset="-122"/>
              </a:rPr>
              <a:t>jpc</a:t>
            </a:r>
            <a:r>
              <a:rPr lang="en-US" altLang="zh-CN" sz="2000" b="1" dirty="0">
                <a:solidFill>
                  <a:srgbClr val="6600FF"/>
                </a:solidFill>
                <a:latin typeface="宋体" panose="02010600030101010101" pitchFamily="2" charset="-122"/>
              </a:rPr>
              <a:t> 0 24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zh-CN" altLang="en-US" sz="2000" b="1" dirty="0">
                <a:latin typeface="宋体" panose="02010600030101010101" pitchFamily="2" charset="-122"/>
              </a:rPr>
              <a:t>等时转</a:t>
            </a:r>
            <a:r>
              <a:rPr lang="en-US" altLang="zh-CN" sz="2000" b="1" dirty="0">
                <a:latin typeface="宋体" panose="02010600030101010101" pitchFamily="2" charset="-122"/>
              </a:rPr>
              <a:t>(24)</a:t>
            </a:r>
            <a:r>
              <a:rPr lang="zh-CN" altLang="en-US" sz="2000" b="1" dirty="0">
                <a:latin typeface="宋体" panose="02010600030101010101" pitchFamily="2" charset="-122"/>
              </a:rPr>
              <a:t>（</a:t>
            </a:r>
            <a:r>
              <a:rPr lang="zh-CN" altLang="en-US" sz="2000" b="1" dirty="0">
                <a:solidFill>
                  <a:srgbClr val="6600FF"/>
                </a:solidFill>
                <a:latin typeface="宋体" panose="02010600030101010101" pitchFamily="2" charset="-122"/>
              </a:rPr>
              <a:t>条件不满足转</a:t>
            </a:r>
            <a:r>
              <a:rPr lang="zh-CN" altLang="en-US" sz="2000" b="1" dirty="0">
                <a:latin typeface="宋体" panose="02010600030101010101" pitchFamily="2" charset="-122"/>
              </a:rPr>
              <a:t>）</a:t>
            </a:r>
          </a:p>
          <a:p>
            <a:pPr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(15) </a:t>
            </a:r>
            <a:r>
              <a:rPr lang="en-US" altLang="zh-CN" sz="2000" b="1" dirty="0" err="1">
                <a:solidFill>
                  <a:srgbClr val="990099"/>
                </a:solidFill>
                <a:latin typeface="宋体" panose="02010600030101010101" pitchFamily="2" charset="-122"/>
              </a:rPr>
              <a:t>cal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 0 2  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调用过程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p</a:t>
            </a:r>
          </a:p>
          <a:p>
            <a:pPr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(16) lit 0 2  </a:t>
            </a:r>
            <a:r>
              <a:rPr lang="zh-CN" altLang="en-US" sz="2000" b="1" dirty="0">
                <a:latin typeface="宋体" panose="02010600030101010101" pitchFamily="2" charset="-122"/>
              </a:rPr>
              <a:t>常数值</a:t>
            </a:r>
            <a:r>
              <a:rPr lang="en-US" altLang="zh-CN" sz="2000" b="1" dirty="0">
                <a:latin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</a:rPr>
              <a:t>进栈</a:t>
            </a:r>
          </a:p>
          <a:p>
            <a:pPr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(17) </a:t>
            </a:r>
            <a:r>
              <a:rPr lang="en-US" altLang="zh-CN" sz="2000" b="1" dirty="0" err="1">
                <a:latin typeface="宋体" panose="02010600030101010101" pitchFamily="2" charset="-122"/>
              </a:rPr>
              <a:t>lod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CC6600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000" b="1" dirty="0">
                <a:latin typeface="宋体" panose="02010600030101010101" pitchFamily="2" charset="-122"/>
              </a:rPr>
              <a:t> 4  </a:t>
            </a:r>
            <a:r>
              <a:rPr lang="zh-CN" altLang="en-US" sz="2000" b="1" dirty="0">
                <a:latin typeface="宋体" panose="02010600030101010101" pitchFamily="2" charset="-122"/>
              </a:rPr>
              <a:t>将变量</a:t>
            </a:r>
            <a:r>
              <a:rPr lang="en-US" altLang="zh-CN" sz="2000" b="1" dirty="0">
                <a:latin typeface="宋体" panose="02010600030101010101" pitchFamily="2" charset="-122"/>
              </a:rPr>
              <a:t>c</a:t>
            </a:r>
            <a:r>
              <a:rPr lang="zh-CN" altLang="en-US" sz="2000" b="1" dirty="0">
                <a:latin typeface="宋体" panose="02010600030101010101" pitchFamily="2" charset="-122"/>
              </a:rPr>
              <a:t>的值取至栈顶</a:t>
            </a:r>
          </a:p>
          <a:p>
            <a:pPr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(18) </a:t>
            </a:r>
            <a:r>
              <a:rPr lang="en-US" altLang="zh-CN" sz="2000" b="1" dirty="0" err="1">
                <a:latin typeface="宋体" panose="02010600030101010101" pitchFamily="2" charset="-122"/>
              </a:rPr>
              <a:t>opr</a:t>
            </a:r>
            <a:r>
              <a:rPr lang="en-US" altLang="zh-CN" sz="2000" b="1" dirty="0">
                <a:latin typeface="宋体" panose="02010600030101010101" pitchFamily="2" charset="-122"/>
              </a:rPr>
              <a:t> 0 4  </a:t>
            </a:r>
            <a:r>
              <a:rPr lang="zh-CN" altLang="en-US" sz="2000" b="1" dirty="0">
                <a:latin typeface="宋体" panose="02010600030101010101" pitchFamily="2" charset="-122"/>
              </a:rPr>
              <a:t>次栈顶与栈顶相乘</a:t>
            </a:r>
            <a:r>
              <a:rPr lang="en-US" altLang="zh-CN" sz="2000" b="1" dirty="0">
                <a:latin typeface="宋体" panose="02010600030101010101" pitchFamily="2" charset="-122"/>
              </a:rPr>
              <a:t>(2</a:t>
            </a:r>
            <a:r>
              <a:rPr lang="en-US" altLang="zh-CN" sz="2800" b="1" dirty="0">
                <a:latin typeface="宋体" panose="02010600030101010101" pitchFamily="2" charset="-122"/>
              </a:rPr>
              <a:t>*c)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(19) </a:t>
            </a:r>
            <a:r>
              <a:rPr lang="en-US" altLang="zh-CN" sz="2000" b="1" dirty="0" err="1">
                <a:latin typeface="宋体" panose="02010600030101010101" pitchFamily="2" charset="-122"/>
              </a:rPr>
              <a:t>opr</a:t>
            </a:r>
            <a:r>
              <a:rPr lang="en-US" altLang="zh-CN" sz="2000" b="1" dirty="0">
                <a:latin typeface="宋体" panose="02010600030101010101" pitchFamily="2" charset="-122"/>
              </a:rPr>
              <a:t> 0 14 </a:t>
            </a:r>
            <a:r>
              <a:rPr lang="zh-CN" altLang="en-US" sz="2000" b="1" dirty="0">
                <a:latin typeface="宋体" panose="02010600030101010101" pitchFamily="2" charset="-122"/>
              </a:rPr>
              <a:t>栈顶值输出至屏幕</a:t>
            </a:r>
          </a:p>
          <a:p>
            <a:pPr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(20) </a:t>
            </a:r>
            <a:r>
              <a:rPr lang="en-US" altLang="zh-CN" sz="2000" b="1" dirty="0" err="1">
                <a:latin typeface="宋体" panose="02010600030101010101" pitchFamily="2" charset="-122"/>
              </a:rPr>
              <a:t>opr</a:t>
            </a:r>
            <a:r>
              <a:rPr lang="en-US" altLang="zh-CN" sz="2000" b="1" dirty="0">
                <a:latin typeface="宋体" panose="02010600030101010101" pitchFamily="2" charset="-122"/>
              </a:rPr>
              <a:t> 0 15 </a:t>
            </a:r>
            <a:r>
              <a:rPr lang="zh-CN" altLang="en-US" sz="2000" b="1" dirty="0">
                <a:latin typeface="宋体" panose="02010600030101010101" pitchFamily="2" charset="-122"/>
              </a:rPr>
              <a:t>换行</a:t>
            </a:r>
          </a:p>
          <a:p>
            <a:pPr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(21) </a:t>
            </a:r>
            <a:r>
              <a:rPr lang="en-US" altLang="zh-CN" sz="2000" b="1" dirty="0" err="1">
                <a:latin typeface="宋体" panose="02010600030101010101" pitchFamily="2" charset="-122"/>
              </a:rPr>
              <a:t>opr</a:t>
            </a:r>
            <a:r>
              <a:rPr lang="en-US" altLang="zh-CN" sz="2000" b="1" dirty="0">
                <a:latin typeface="宋体" panose="02010600030101010101" pitchFamily="2" charset="-122"/>
              </a:rPr>
              <a:t> 0 16 </a:t>
            </a:r>
            <a:r>
              <a:rPr lang="zh-CN" altLang="en-US" sz="2000" b="1" dirty="0">
                <a:latin typeface="宋体" panose="02010600030101010101" pitchFamily="2" charset="-122"/>
              </a:rPr>
              <a:t>从命令行读取值到栈顶</a:t>
            </a:r>
          </a:p>
          <a:p>
            <a:pPr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(22) </a:t>
            </a:r>
            <a:r>
              <a:rPr lang="en-US" altLang="zh-CN" sz="2000" b="1" dirty="0" err="1">
                <a:latin typeface="宋体" panose="02010600030101010101" pitchFamily="2" charset="-122"/>
              </a:rPr>
              <a:t>sto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CC6600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000" b="1" dirty="0">
                <a:latin typeface="宋体" panose="02010600030101010101" pitchFamily="2" charset="-122"/>
              </a:rPr>
              <a:t> 3  </a:t>
            </a:r>
            <a:r>
              <a:rPr lang="zh-CN" altLang="en-US" sz="2000" b="1" dirty="0">
                <a:latin typeface="宋体" panose="02010600030101010101" pitchFamily="2" charset="-122"/>
              </a:rPr>
              <a:t>栈顶值送变量</a:t>
            </a:r>
            <a:r>
              <a:rPr lang="en-US" altLang="zh-CN" sz="2000" b="1" dirty="0">
                <a:latin typeface="宋体" panose="02010600030101010101" pitchFamily="2" charset="-122"/>
              </a:rPr>
              <a:t>b</a:t>
            </a:r>
            <a:r>
              <a:rPr lang="zh-CN" altLang="en-US" sz="2000" b="1" dirty="0">
                <a:latin typeface="宋体" panose="02010600030101010101" pitchFamily="2" charset="-122"/>
              </a:rPr>
              <a:t>中</a:t>
            </a:r>
          </a:p>
          <a:p>
            <a:pPr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(23) </a:t>
            </a:r>
            <a:r>
              <a:rPr lang="en-US" altLang="zh-CN" sz="2000" b="1" dirty="0" err="1">
                <a:latin typeface="宋体" panose="02010600030101010101" pitchFamily="2" charset="-122"/>
              </a:rPr>
              <a:t>jmp</a:t>
            </a:r>
            <a:r>
              <a:rPr lang="en-US" altLang="zh-CN" sz="2000" b="1" dirty="0">
                <a:latin typeface="宋体" panose="02010600030101010101" pitchFamily="2" charset="-122"/>
              </a:rPr>
              <a:t> 0 11 </a:t>
            </a:r>
            <a:r>
              <a:rPr lang="zh-CN" altLang="en-US" sz="2000" b="1" dirty="0">
                <a:latin typeface="宋体" panose="02010600030101010101" pitchFamily="2" charset="-122"/>
              </a:rPr>
              <a:t>无条件转到循环入口</a:t>
            </a:r>
            <a:r>
              <a:rPr lang="en-US" altLang="zh-CN" sz="2000" b="1" dirty="0">
                <a:latin typeface="宋体" panose="02010600030101010101" pitchFamily="2" charset="-122"/>
              </a:rPr>
              <a:t>(11)</a:t>
            </a:r>
          </a:p>
          <a:p>
            <a:pPr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(24) </a:t>
            </a:r>
            <a:r>
              <a:rPr lang="en-US" altLang="zh-CN" sz="2000" b="1" dirty="0" err="1">
                <a:latin typeface="宋体" panose="02010600030101010101" pitchFamily="2" charset="-122"/>
              </a:rPr>
              <a:t>opr</a:t>
            </a:r>
            <a:r>
              <a:rPr lang="en-US" altLang="zh-CN" sz="2000" b="1" dirty="0">
                <a:latin typeface="宋体" panose="02010600030101010101" pitchFamily="2" charset="-122"/>
              </a:rPr>
              <a:t> 0 0  </a:t>
            </a:r>
            <a:r>
              <a:rPr lang="zh-CN" altLang="en-US" sz="2000" b="1" dirty="0">
                <a:latin typeface="宋体" panose="02010600030101010101" pitchFamily="2" charset="-122"/>
              </a:rPr>
              <a:t>结束退栈</a:t>
            </a:r>
          </a:p>
          <a:p>
            <a:pPr>
              <a:lnSpc>
                <a:spcPct val="67000"/>
              </a:lnSpc>
              <a:buFontTx/>
              <a:buNone/>
            </a:pPr>
            <a:endParaRPr lang="en-US" altLang="zh-CN" sz="2800" dirty="0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3505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3733800" y="2286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3657600" y="68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3581400" y="3048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3581400" y="2209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3581400" y="2286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3581400" y="685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3505200" y="609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 flipH="1">
            <a:off x="3505200" y="6400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 flipH="1" flipV="1">
            <a:off x="3581400" y="30480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 flipH="1">
            <a:off x="3733800" y="3886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3733800" y="3886200"/>
            <a:ext cx="0" cy="2743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3733800" y="6629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3733800" y="6629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16596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5"/>
          <p:cNvSpPr txBox="1">
            <a:spLocks noChangeArrowheads="1"/>
          </p:cNvSpPr>
          <p:nvPr/>
        </p:nvSpPr>
        <p:spPr bwMode="auto">
          <a:xfrm>
            <a:off x="684213" y="1125538"/>
            <a:ext cx="7129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与语义分析相关的工作</a:t>
            </a:r>
          </a:p>
        </p:txBody>
      </p:sp>
      <p:sp>
        <p:nvSpPr>
          <p:cNvPr id="8195" name="Rectangle 39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8196" name="Rectangle 40"/>
          <p:cNvSpPr>
            <a:spLocks noChangeArrowheads="1"/>
          </p:cNvSpPr>
          <p:nvPr/>
        </p:nvSpPr>
        <p:spPr bwMode="auto">
          <a:xfrm>
            <a:off x="1084263" y="1922463"/>
            <a:ext cx="8023225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静态语义检查</a:t>
            </a:r>
            <a:endParaRPr lang="zh-CN" altLang="en-US" sz="2800" b="1" dirty="0"/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/>
              <a:t>  编译期间所进行的语义检查 </a:t>
            </a:r>
          </a:p>
          <a:p>
            <a:pPr lvl="1">
              <a:buFontTx/>
              <a:buChar char="•"/>
            </a:pPr>
            <a:endParaRPr lang="zh-CN" altLang="en-US" sz="1000" b="1" dirty="0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动态语义检查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dirty="0"/>
              <a:t>   </a:t>
            </a:r>
            <a:r>
              <a:rPr lang="zh-CN" altLang="en-US" b="1" dirty="0"/>
              <a:t>所生成的代码在运行期间进行的语义检查</a:t>
            </a:r>
            <a:r>
              <a:rPr lang="zh-CN" altLang="en-US" dirty="0"/>
              <a:t> </a:t>
            </a:r>
            <a:endParaRPr lang="zh-CN" altLang="en-US" b="1" dirty="0"/>
          </a:p>
          <a:p>
            <a:pPr lvl="1">
              <a:buFontTx/>
              <a:buNone/>
            </a:pPr>
            <a:endParaRPr lang="zh-CN" altLang="en-US" sz="1000" b="1" dirty="0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收集语义信息</a:t>
            </a:r>
            <a:endParaRPr lang="zh-CN" altLang="en-US" sz="2800" b="1" dirty="0"/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 </a:t>
            </a:r>
            <a:r>
              <a:rPr lang="zh-CN" altLang="en-US" b="1" dirty="0"/>
              <a:t>为语义检查收集程序的语义信息</a:t>
            </a:r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 </a:t>
            </a:r>
            <a:r>
              <a:rPr lang="zh-CN" altLang="en-US" b="1" dirty="0"/>
              <a:t>为代码生成等后续阶段收集程序的语义信息</a:t>
            </a:r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None/>
            </a:pPr>
            <a:r>
              <a:rPr lang="zh-CN" altLang="en-US" b="1" dirty="0"/>
              <a:t>    有些内容合并到“中间代码生成”部分讨论</a:t>
            </a:r>
          </a:p>
          <a:p>
            <a:pPr lvl="1">
              <a:buFontTx/>
              <a:buNone/>
            </a:pPr>
            <a:r>
              <a:rPr lang="zh-CN" altLang="en-US" sz="2000" b="1" dirty="0"/>
              <a:t>    </a:t>
            </a:r>
            <a:r>
              <a:rPr lang="zh-CN" altLang="en-US" b="1" dirty="0"/>
              <a:t>（如过程、数组声明的语义处理）</a:t>
            </a:r>
          </a:p>
        </p:txBody>
      </p:sp>
      <p:sp>
        <p:nvSpPr>
          <p:cNvPr id="8197" name="AutoShape 2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" name="AutoShape 2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" name="AutoShape 2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" name="AutoShape 3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50567</TotalTime>
  <Words>7691</Words>
  <Application>Microsoft Macintosh PowerPoint</Application>
  <PresentationFormat>全屏显示(4:3)</PresentationFormat>
  <Paragraphs>936</Paragraphs>
  <Slides>55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55</vt:i4>
      </vt:variant>
    </vt:vector>
  </HeadingPairs>
  <TitlesOfParts>
    <vt:vector size="73" baseType="lpstr">
      <vt:lpstr>黑体</vt:lpstr>
      <vt:lpstr>华文行楷</vt:lpstr>
      <vt:lpstr>楷体_GB2312</vt:lpstr>
      <vt:lpstr>宋体</vt:lpstr>
      <vt:lpstr>Baoli SC</vt:lpstr>
      <vt:lpstr>CMR10</vt:lpstr>
      <vt:lpstr>Heiti SC Medium</vt:lpstr>
      <vt:lpstr>Arial</vt:lpstr>
      <vt:lpstr>Comic Sans MS</vt:lpstr>
      <vt:lpstr>Courier New</vt:lpstr>
      <vt:lpstr>Monotype Sorts</vt:lpstr>
      <vt:lpstr>Symbol</vt:lpstr>
      <vt:lpstr>Times New Roman</vt:lpstr>
      <vt:lpstr>Wingdings</vt:lpstr>
      <vt:lpstr>Capsules</vt:lpstr>
      <vt:lpstr>文档</vt:lpstr>
      <vt:lpstr>Visio</vt:lpstr>
      <vt:lpstr>Document</vt:lpstr>
      <vt:lpstr>PowerPoint 演示文稿</vt:lpstr>
      <vt:lpstr>PowerPoint 演示文稿</vt:lpstr>
      <vt:lpstr>PL/0编译器的符号表</vt:lpstr>
      <vt:lpstr>PowerPoint 演示文稿</vt:lpstr>
      <vt:lpstr>语义处理</vt:lpstr>
      <vt:lpstr>PowerPoint 演示文稿</vt:lpstr>
      <vt:lpstr>语义处理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Microsoft Office User</cp:lastModifiedBy>
  <cp:revision>1664</cp:revision>
  <dcterms:created xsi:type="dcterms:W3CDTF">2002-02-03T03:17:28Z</dcterms:created>
  <dcterms:modified xsi:type="dcterms:W3CDTF">2023-05-17T12:11:36Z</dcterms:modified>
</cp:coreProperties>
</file>