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895" r:id="rId2"/>
    <p:sldId id="741" r:id="rId3"/>
    <p:sldId id="765" r:id="rId4"/>
    <p:sldId id="767" r:id="rId5"/>
    <p:sldId id="768" r:id="rId6"/>
    <p:sldId id="875" r:id="rId7"/>
    <p:sldId id="769" r:id="rId8"/>
    <p:sldId id="890" r:id="rId9"/>
    <p:sldId id="771" r:id="rId10"/>
    <p:sldId id="772" r:id="rId11"/>
    <p:sldId id="773" r:id="rId12"/>
    <p:sldId id="774" r:id="rId13"/>
    <p:sldId id="775" r:id="rId14"/>
    <p:sldId id="776" r:id="rId15"/>
    <p:sldId id="777" r:id="rId16"/>
    <p:sldId id="778" r:id="rId17"/>
    <p:sldId id="779" r:id="rId18"/>
    <p:sldId id="781" r:id="rId19"/>
    <p:sldId id="783" r:id="rId20"/>
    <p:sldId id="785" r:id="rId21"/>
    <p:sldId id="784" r:id="rId22"/>
    <p:sldId id="786" r:id="rId23"/>
    <p:sldId id="877" r:id="rId24"/>
    <p:sldId id="878" r:id="rId25"/>
    <p:sldId id="879" r:id="rId26"/>
    <p:sldId id="885" r:id="rId27"/>
    <p:sldId id="886" r:id="rId28"/>
    <p:sldId id="887" r:id="rId29"/>
    <p:sldId id="883" r:id="rId30"/>
    <p:sldId id="884" r:id="rId31"/>
    <p:sldId id="893" r:id="rId32"/>
    <p:sldId id="889" r:id="rId33"/>
    <p:sldId id="796" r:id="rId34"/>
    <p:sldId id="797" r:id="rId35"/>
    <p:sldId id="799" r:id="rId36"/>
    <p:sldId id="798" r:id="rId37"/>
    <p:sldId id="802" r:id="rId38"/>
    <p:sldId id="801" r:id="rId39"/>
    <p:sldId id="277" r:id="rId40"/>
  </p:sldIdLst>
  <p:sldSz cx="9144000" cy="6858000" type="screen4x3"/>
  <p:notesSz cx="6645275" cy="9779000"/>
  <p:defaultTextStyle>
    <a:defPPr>
      <a:defRPr lang="zh-CN"/>
    </a:defPPr>
    <a:lvl1pPr algn="l" rtl="0" fontAlgn="base">
      <a:spcBef>
        <a:spcPct val="0"/>
      </a:spcBef>
      <a:spcAft>
        <a:spcPct val="0"/>
      </a:spcAft>
      <a:buClr>
        <a:srgbClr val="800080"/>
      </a:buClr>
      <a:buFont typeface="Wingdings" panose="05000000000000000000" pitchFamily="2" charset="2"/>
      <a:buChar char="²"/>
      <a:defRPr kumimoji="1" sz="2400" kern="1200">
        <a:solidFill>
          <a:srgbClr val="333399"/>
        </a:solidFill>
        <a:latin typeface="Arial" panose="020B0604020202020204" pitchFamily="34" charset="0"/>
        <a:ea typeface="楷体_GB2312" pitchFamily="49" charset="-122"/>
        <a:cs typeface="+mn-cs"/>
      </a:defRPr>
    </a:lvl1pPr>
    <a:lvl2pPr marL="457200" algn="l" rtl="0" fontAlgn="base">
      <a:spcBef>
        <a:spcPct val="0"/>
      </a:spcBef>
      <a:spcAft>
        <a:spcPct val="0"/>
      </a:spcAft>
      <a:buClr>
        <a:srgbClr val="800080"/>
      </a:buClr>
      <a:buFont typeface="Wingdings" panose="05000000000000000000" pitchFamily="2" charset="2"/>
      <a:buChar char="²"/>
      <a:defRPr kumimoji="1" sz="2400" kern="1200">
        <a:solidFill>
          <a:srgbClr val="333399"/>
        </a:solidFill>
        <a:latin typeface="Arial" panose="020B0604020202020204" pitchFamily="34" charset="0"/>
        <a:ea typeface="楷体_GB2312" pitchFamily="49" charset="-122"/>
        <a:cs typeface="+mn-cs"/>
      </a:defRPr>
    </a:lvl2pPr>
    <a:lvl3pPr marL="914400" algn="l" rtl="0" fontAlgn="base">
      <a:spcBef>
        <a:spcPct val="0"/>
      </a:spcBef>
      <a:spcAft>
        <a:spcPct val="0"/>
      </a:spcAft>
      <a:buClr>
        <a:srgbClr val="800080"/>
      </a:buClr>
      <a:buFont typeface="Wingdings" panose="05000000000000000000" pitchFamily="2" charset="2"/>
      <a:buChar char="²"/>
      <a:defRPr kumimoji="1" sz="2400" kern="1200">
        <a:solidFill>
          <a:srgbClr val="333399"/>
        </a:solidFill>
        <a:latin typeface="Arial" panose="020B0604020202020204" pitchFamily="34" charset="0"/>
        <a:ea typeface="楷体_GB2312" pitchFamily="49" charset="-122"/>
        <a:cs typeface="+mn-cs"/>
      </a:defRPr>
    </a:lvl3pPr>
    <a:lvl4pPr marL="1371600" algn="l" rtl="0" fontAlgn="base">
      <a:spcBef>
        <a:spcPct val="0"/>
      </a:spcBef>
      <a:spcAft>
        <a:spcPct val="0"/>
      </a:spcAft>
      <a:buClr>
        <a:srgbClr val="800080"/>
      </a:buClr>
      <a:buFont typeface="Wingdings" panose="05000000000000000000" pitchFamily="2" charset="2"/>
      <a:buChar char="²"/>
      <a:defRPr kumimoji="1" sz="2400" kern="1200">
        <a:solidFill>
          <a:srgbClr val="333399"/>
        </a:solidFill>
        <a:latin typeface="Arial" panose="020B0604020202020204" pitchFamily="34" charset="0"/>
        <a:ea typeface="楷体_GB2312" pitchFamily="49" charset="-122"/>
        <a:cs typeface="+mn-cs"/>
      </a:defRPr>
    </a:lvl4pPr>
    <a:lvl5pPr marL="1828800" algn="l" rtl="0" fontAlgn="base">
      <a:spcBef>
        <a:spcPct val="0"/>
      </a:spcBef>
      <a:spcAft>
        <a:spcPct val="0"/>
      </a:spcAft>
      <a:buClr>
        <a:srgbClr val="800080"/>
      </a:buClr>
      <a:buFont typeface="Wingdings" panose="05000000000000000000" pitchFamily="2" charset="2"/>
      <a:buChar char="²"/>
      <a:defRPr kumimoji="1" sz="2400" kern="1200">
        <a:solidFill>
          <a:srgbClr val="333399"/>
        </a:solidFill>
        <a:latin typeface="Arial" panose="020B0604020202020204" pitchFamily="34" charset="0"/>
        <a:ea typeface="楷体_GB2312" pitchFamily="49" charset="-122"/>
        <a:cs typeface="+mn-cs"/>
      </a:defRPr>
    </a:lvl5pPr>
    <a:lvl6pPr marL="2286000" algn="l" defTabSz="914400" rtl="0" eaLnBrk="1" latinLnBrk="0" hangingPunct="1">
      <a:defRPr kumimoji="1" sz="2400" kern="1200">
        <a:solidFill>
          <a:srgbClr val="333399"/>
        </a:solidFill>
        <a:latin typeface="Arial" panose="020B0604020202020204" pitchFamily="34" charset="0"/>
        <a:ea typeface="楷体_GB2312" pitchFamily="49" charset="-122"/>
        <a:cs typeface="+mn-cs"/>
      </a:defRPr>
    </a:lvl6pPr>
    <a:lvl7pPr marL="2743200" algn="l" defTabSz="914400" rtl="0" eaLnBrk="1" latinLnBrk="0" hangingPunct="1">
      <a:defRPr kumimoji="1" sz="2400" kern="1200">
        <a:solidFill>
          <a:srgbClr val="333399"/>
        </a:solidFill>
        <a:latin typeface="Arial" panose="020B0604020202020204" pitchFamily="34" charset="0"/>
        <a:ea typeface="楷体_GB2312" pitchFamily="49" charset="-122"/>
        <a:cs typeface="+mn-cs"/>
      </a:defRPr>
    </a:lvl7pPr>
    <a:lvl8pPr marL="3200400" algn="l" defTabSz="914400" rtl="0" eaLnBrk="1" latinLnBrk="0" hangingPunct="1">
      <a:defRPr kumimoji="1" sz="2400" kern="1200">
        <a:solidFill>
          <a:srgbClr val="333399"/>
        </a:solidFill>
        <a:latin typeface="Arial" panose="020B0604020202020204" pitchFamily="34" charset="0"/>
        <a:ea typeface="楷体_GB2312" pitchFamily="49" charset="-122"/>
        <a:cs typeface="+mn-cs"/>
      </a:defRPr>
    </a:lvl8pPr>
    <a:lvl9pPr marL="3657600" algn="l" defTabSz="914400" rtl="0" eaLnBrk="1" latinLnBrk="0" hangingPunct="1">
      <a:defRPr kumimoji="1" sz="2400" kern="1200">
        <a:solidFill>
          <a:srgbClr val="333399"/>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296">
          <p15:clr>
            <a:srgbClr val="A4A3A4"/>
          </p15:clr>
        </p15:guide>
        <p15:guide id="2" pos="2835">
          <p15:clr>
            <a:srgbClr val="A4A3A4"/>
          </p15:clr>
        </p15:guide>
      </p15:sldGuideLst>
    </p:ext>
    <p:ext uri="{2D200454-40CA-4A62-9FC3-DE9A4176ACB9}">
      <p15:notesGuideLst xmlns:p15="http://schemas.microsoft.com/office/powerpoint/2012/main">
        <p15:guide id="1" orient="horz" pos="308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800080"/>
    <a:srgbClr val="9900CC"/>
    <a:srgbClr val="00FF00"/>
    <a:srgbClr val="990099"/>
    <a:srgbClr val="008000"/>
    <a:srgbClr val="5F5F5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2" autoAdjust="0"/>
    <p:restoredTop sz="95788" autoAdjust="0"/>
  </p:normalViewPr>
  <p:slideViewPr>
    <p:cSldViewPr>
      <p:cViewPr varScale="1">
        <p:scale>
          <a:sx n="126" d="100"/>
          <a:sy n="126" d="100"/>
        </p:scale>
        <p:origin x="208" y="256"/>
      </p:cViewPr>
      <p:guideLst>
        <p:guide orient="horz" pos="2296"/>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638" y="-84"/>
      </p:cViewPr>
      <p:guideLst>
        <p:guide orient="horz" pos="3080"/>
        <p:guide pos="209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t" anchorCtr="0" compatLnSpc="1"/>
          <a:lstStyle>
            <a:lvl1pPr>
              <a:buClrTx/>
              <a:buFontTx/>
              <a:buNone/>
              <a:defRPr sz="1200" smtClean="0">
                <a:solidFill>
                  <a:schemeClr val="tx1"/>
                </a:solidFill>
                <a:latin typeface="Times New Roman" panose="02020603050405020304"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76555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t" anchorCtr="0" compatLnSpc="1"/>
          <a:lstStyle>
            <a:lvl1pPr algn="r">
              <a:buClrTx/>
              <a:buFontTx/>
              <a:buNone/>
              <a:defRPr sz="1200" smtClean="0">
                <a:solidFill>
                  <a:schemeClr val="tx1"/>
                </a:solidFill>
                <a:latin typeface="Times New Roman" panose="02020603050405020304"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29005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b" anchorCtr="0" compatLnSpc="1"/>
          <a:lstStyle>
            <a:lvl1pPr>
              <a:buClrTx/>
              <a:buFontTx/>
              <a:buNone/>
              <a:defRPr sz="1200" smtClean="0">
                <a:solidFill>
                  <a:schemeClr val="tx1"/>
                </a:solidFill>
                <a:latin typeface="Times New Roman" panose="02020603050405020304"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765550" y="929005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b" anchorCtr="0" compatLnSpc="1"/>
          <a:lstStyle>
            <a:lvl1pPr algn="r">
              <a:buClrTx/>
              <a:buFontTx/>
              <a:buNone/>
              <a:defRPr sz="1200" smtClean="0">
                <a:solidFill>
                  <a:schemeClr val="tx1"/>
                </a:solidFill>
                <a:latin typeface="Times New Roman" panose="02020603050405020304" pitchFamily="18" charset="0"/>
                <a:ea typeface="宋体" pitchFamily="2" charset="-122"/>
              </a:defRPr>
            </a:lvl1pPr>
          </a:lstStyle>
          <a:p>
            <a:pPr>
              <a:defRPr/>
            </a:pPr>
            <a:fld id="{A1C35D90-0839-47E8-8EF7-872E0D028BBC}"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tsinghua.edu.cn/chn/index.ht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p:nvPr/>
        </p:nvGrpSpPr>
        <p:grpSpPr bwMode="auto">
          <a:xfrm>
            <a:off x="0" y="0"/>
            <a:ext cx="1476375" cy="6858000"/>
            <a:chOff x="0" y="0"/>
            <a:chExt cx="2016" cy="4320"/>
          </a:xfrm>
        </p:grpSpPr>
        <p:sp>
          <p:nvSpPr>
            <p:cNvPr id="1031" name="Rectangle 1027"/>
            <p:cNvSpPr>
              <a:spLocks noChangeArrowheads="1"/>
            </p:cNvSpPr>
            <p:nvPr/>
          </p:nvSpPr>
          <p:spPr bwMode="auto">
            <a:xfrm>
              <a:off x="0" y="0"/>
              <a:ext cx="480" cy="4320"/>
            </a:xfrm>
            <a:prstGeom prst="rect">
              <a:avLst/>
            </a:prstGeom>
            <a:gradFill rotWithShape="0">
              <a:gsLst>
                <a:gs pos="0">
                  <a:srgbClr val="800080"/>
                </a:gs>
                <a:gs pos="100000">
                  <a:srgbClr val="E6CCE6"/>
                </a:gs>
              </a:gsLst>
              <a:lin ang="0" scaled="1"/>
            </a:gradFill>
            <a:ln w="9525">
              <a:noFill/>
              <a:miter lim="800000"/>
            </a:ln>
            <a:effectLst/>
          </p:spPr>
          <p:txBody>
            <a:bodyPr wrap="none" anchor="ctr"/>
            <a:lstStyle/>
            <a:p>
              <a:endParaRPr lang="zh-CN" altLang="en-US"/>
            </a:p>
          </p:txBody>
        </p:sp>
        <p:sp>
          <p:nvSpPr>
            <p:cNvPr id="1032" name="Rectangle 1028"/>
            <p:cNvSpPr>
              <a:spLocks noChangeArrowheads="1"/>
            </p:cNvSpPr>
            <p:nvPr/>
          </p:nvSpPr>
          <p:spPr bwMode="auto">
            <a:xfrm>
              <a:off x="432" y="0"/>
              <a:ext cx="1584" cy="672"/>
            </a:xfrm>
            <a:prstGeom prst="rect">
              <a:avLst/>
            </a:prstGeom>
            <a:gradFill rotWithShape="0">
              <a:gsLst>
                <a:gs pos="0">
                  <a:srgbClr val="800080"/>
                </a:gs>
                <a:gs pos="100000">
                  <a:srgbClr val="E6CCE6"/>
                </a:gs>
              </a:gsLst>
              <a:lin ang="0" scaled="1"/>
            </a:gradFill>
            <a:ln w="9525">
              <a:noFill/>
              <a:miter lim="800000"/>
            </a:ln>
            <a:effectLst/>
          </p:spPr>
          <p:txBody>
            <a:bodyPr wrap="none" anchor="ctr"/>
            <a:lstStyle/>
            <a:p>
              <a:endParaRPr lang="zh-CN" altLang="en-US"/>
            </a:p>
          </p:txBody>
        </p:sp>
      </p:grpSp>
      <p:sp>
        <p:nvSpPr>
          <p:cNvPr id="1027" name="Line 1038"/>
          <p:cNvSpPr>
            <a:spLocks noChangeShapeType="1"/>
          </p:cNvSpPr>
          <p:nvPr userDrawn="1"/>
        </p:nvSpPr>
        <p:spPr bwMode="auto">
          <a:xfrm>
            <a:off x="1476375" y="981075"/>
            <a:ext cx="7515225" cy="9525"/>
          </a:xfrm>
          <a:prstGeom prst="line">
            <a:avLst/>
          </a:prstGeom>
          <a:noFill/>
          <a:ln w="57150" cmpd="thinThick">
            <a:solidFill>
              <a:srgbClr val="800080"/>
            </a:solidFill>
            <a:round/>
            <a:headEnd type="none" w="sm" len="sm"/>
            <a:tailEnd type="none" w="sm" len="sm"/>
          </a:ln>
          <a:effectLst/>
        </p:spPr>
        <p:txBody>
          <a:bodyPr wrap="none" anchor="ctr"/>
          <a:lstStyle/>
          <a:p>
            <a:endParaRPr lang="zh-CN" altLang="en-US"/>
          </a:p>
        </p:txBody>
      </p:sp>
      <p:pic>
        <p:nvPicPr>
          <p:cNvPr id="1028" name="Picture 1039" descr="清华大学">
            <a:hlinkClick r:id="rId14"/>
          </p:cNvPr>
          <p:cNvPicPr>
            <a:picLocks noChangeAspect="1" noChangeArrowheads="1"/>
          </p:cNvPicPr>
          <p:nvPr userDrawn="1"/>
        </p:nvPicPr>
        <p:blipFill>
          <a:blip r:embed="rId15" cstate="print"/>
          <a:srcRect/>
          <a:stretch>
            <a:fillRect/>
          </a:stretch>
        </p:blipFill>
        <p:spPr bwMode="auto">
          <a:xfrm>
            <a:off x="7380288" y="163513"/>
            <a:ext cx="1223962" cy="312737"/>
          </a:xfrm>
          <a:prstGeom prst="rect">
            <a:avLst/>
          </a:prstGeom>
          <a:noFill/>
          <a:ln w="9525">
            <a:noFill/>
            <a:miter lim="800000"/>
            <a:headEnd/>
            <a:tailEnd/>
          </a:ln>
        </p:spPr>
      </p:pic>
      <p:sp>
        <p:nvSpPr>
          <p:cNvPr id="1029" name="Text Box 1040"/>
          <p:cNvSpPr txBox="1">
            <a:spLocks noChangeArrowheads="1"/>
          </p:cNvSpPr>
          <p:nvPr userDrawn="1"/>
        </p:nvSpPr>
        <p:spPr bwMode="auto">
          <a:xfrm>
            <a:off x="7235825" y="476250"/>
            <a:ext cx="1800225" cy="396875"/>
          </a:xfrm>
          <a:prstGeom prst="rect">
            <a:avLst/>
          </a:prstGeom>
          <a:noFill/>
          <a:ln w="9525">
            <a:noFill/>
            <a:miter lim="800000"/>
          </a:ln>
          <a:effectLst/>
        </p:spPr>
        <p:txBody>
          <a:bodyPr>
            <a:spAutoFit/>
          </a:bodyPr>
          <a:lstStyle/>
          <a:p>
            <a:pPr algn="ctr">
              <a:buClrTx/>
              <a:buFontTx/>
              <a:buNone/>
            </a:pPr>
            <a:r>
              <a:rPr lang="en-US" altLang="zh-CN" sz="2000">
                <a:solidFill>
                  <a:srgbClr val="990099"/>
                </a:solidFill>
                <a:latin typeface="Comic Sans MS" panose="030F0702030302020204" pitchFamily="66" charset="0"/>
                <a:cs typeface="Times New Roman" panose="02020603050405020304" pitchFamily="18" charset="0"/>
              </a:rPr>
              <a:t>《</a:t>
            </a:r>
            <a:r>
              <a:rPr lang="zh-CN" altLang="en-US" sz="2000">
                <a:solidFill>
                  <a:srgbClr val="990099"/>
                </a:solidFill>
                <a:latin typeface="Comic Sans MS" panose="030F0702030302020204" pitchFamily="66" charset="0"/>
                <a:cs typeface="Times New Roman" panose="02020603050405020304" pitchFamily="18" charset="0"/>
              </a:rPr>
              <a:t>编译原理</a:t>
            </a:r>
            <a:r>
              <a:rPr lang="en-US" altLang="zh-CN" sz="2000">
                <a:solidFill>
                  <a:srgbClr val="990099"/>
                </a:solidFill>
                <a:latin typeface="Comic Sans MS" panose="030F0702030302020204" pitchFamily="66" charset="0"/>
                <a:cs typeface="Times New Roman" panose="02020603050405020304" pitchFamily="18" charset="0"/>
              </a:rPr>
              <a:t>》</a:t>
            </a:r>
          </a:p>
        </p:txBody>
      </p:sp>
      <p:sp>
        <p:nvSpPr>
          <p:cNvPr id="1030" name="AutoShape 1041"/>
          <p:cNvSpPr>
            <a:spLocks noChangeArrowheads="1"/>
          </p:cNvSpPr>
          <p:nvPr userDrawn="1"/>
        </p:nvSpPr>
        <p:spPr bwMode="auto">
          <a:xfrm>
            <a:off x="1116013" y="188913"/>
            <a:ext cx="3311525" cy="647700"/>
          </a:xfrm>
          <a:prstGeom prst="roundRect">
            <a:avLst>
              <a:gd name="adj" fmla="val 50000"/>
            </a:avLst>
          </a:prstGeom>
          <a:solidFill>
            <a:schemeClr val="bg1"/>
          </a:solidFill>
          <a:ln w="9525">
            <a:noFill/>
            <a:round/>
          </a:ln>
          <a:effectLst/>
        </p:spPr>
        <p:txBody>
          <a:bodyPr wrap="none" anchor="ctr"/>
          <a:lstStyle/>
          <a:p>
            <a:pPr algn="ctr">
              <a:buClrTx/>
              <a:buFontTx/>
              <a:buNone/>
            </a:pPr>
            <a:endParaRPr lang="zh-CN" altLang="zh-CN">
              <a:solidFill>
                <a:schemeClr val="tx1"/>
              </a:solidFill>
              <a:latin typeface="Times New Roman" panose="02020603050405020304"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wipe dir="r"/>
  </p:transition>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18.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1"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2"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3"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5" name="Rectangle 18"/>
          <p:cNvSpPr>
            <a:spLocks noChangeArrowheads="1"/>
          </p:cNvSpPr>
          <p:nvPr/>
        </p:nvSpPr>
        <p:spPr bwMode="auto">
          <a:xfrm>
            <a:off x="1479550" y="189230"/>
            <a:ext cx="6292215" cy="645160"/>
          </a:xfrm>
          <a:prstGeom prst="rect">
            <a:avLst/>
          </a:prstGeom>
          <a:noFill/>
          <a:ln w="9525" algn="ctr">
            <a:noFill/>
            <a:miter lim="800000"/>
          </a:ln>
          <a:effectLst/>
        </p:spPr>
        <p:txBody>
          <a:bodyPr wrap="square">
            <a:spAutoFit/>
          </a:bodyPr>
          <a:lstStyle/>
          <a:p>
            <a:pPr algn="l">
              <a:lnSpc>
                <a:spcPct val="90000"/>
              </a:lnSpc>
              <a:buClrTx/>
              <a:buFontTx/>
              <a:buNone/>
            </a:pPr>
            <a:r>
              <a:rPr lang="zh-CN" altLang="en-US" sz="4000" b="1" dirty="0">
                <a:solidFill>
                  <a:srgbClr val="800080"/>
                </a:solidFill>
              </a:rPr>
              <a:t>第九章 </a:t>
            </a:r>
            <a:r>
              <a:rPr lang="en-US" altLang="zh-CN" sz="4000" b="1" dirty="0">
                <a:solidFill>
                  <a:srgbClr val="800080"/>
                </a:solidFill>
              </a:rPr>
              <a:t> </a:t>
            </a:r>
            <a:r>
              <a:rPr lang="zh-CN" altLang="en-US" sz="4000" b="1" dirty="0">
                <a:solidFill>
                  <a:srgbClr val="800080"/>
                </a:solidFill>
                <a:latin typeface="楷体_GB2312" pitchFamily="49" charset="-122"/>
                <a:sym typeface="+mn-ea"/>
              </a:rPr>
              <a:t>运行时存储组织</a:t>
            </a:r>
            <a:endParaRPr lang="zh-CN" altLang="en-US" sz="4000" b="1" dirty="0">
              <a:solidFill>
                <a:srgbClr val="800080"/>
              </a:solidFill>
              <a:ea typeface="华文行楷" pitchFamily="2" charset="-122"/>
            </a:endParaRPr>
          </a:p>
        </p:txBody>
      </p:sp>
      <p:sp>
        <p:nvSpPr>
          <p:cNvPr id="8" name="Rectangle 12"/>
          <p:cNvSpPr>
            <a:spLocks noChangeArrowheads="1"/>
          </p:cNvSpPr>
          <p:nvPr/>
        </p:nvSpPr>
        <p:spPr bwMode="auto">
          <a:xfrm>
            <a:off x="339090" y="1124744"/>
            <a:ext cx="8804910" cy="5404108"/>
          </a:xfrm>
          <a:prstGeom prst="rect">
            <a:avLst/>
          </a:prstGeom>
          <a:noFill/>
          <a:ln w="9525">
            <a:noFill/>
            <a:miter lim="800000"/>
          </a:ln>
          <a:effectLst/>
        </p:spPr>
        <p:txBody>
          <a:bodyPr wrap="square">
            <a:spAutoFit/>
          </a:bodyPr>
          <a:lstStyle/>
          <a:p>
            <a:pPr lvl="1">
              <a:lnSpc>
                <a:spcPct val="150000"/>
              </a:lnSpc>
              <a:buClrTx/>
              <a:buFont typeface="Symbol" pitchFamily="18" charset="2"/>
              <a:buChar char="-"/>
            </a:pPr>
            <a:r>
              <a:rPr lang="en-US" altLang="zh-CN" sz="2800" b="1" dirty="0">
                <a:solidFill>
                  <a:srgbClr val="800080"/>
                </a:solidFill>
                <a:latin typeface="楷体_GB2312" pitchFamily="49" charset="-122"/>
              </a:rPr>
              <a:t> </a:t>
            </a:r>
            <a:r>
              <a:rPr lang="zh-CN" altLang="en-US" sz="2000" b="1" dirty="0">
                <a:solidFill>
                  <a:srgbClr val="800080"/>
                </a:solidFill>
                <a:latin typeface="楷体_GB2312" pitchFamily="49" charset="-122"/>
              </a:rPr>
              <a:t>目标程序在目标机环境中的运行是置身于自己的一个</a:t>
            </a:r>
            <a:r>
              <a:rPr lang="zh-CN" altLang="en-US" sz="2000" b="1" dirty="0">
                <a:ln/>
                <a:solidFill>
                  <a:schemeClr val="tx1"/>
                </a:solidFill>
                <a:effectLst>
                  <a:outerShdw blurRad="38100" dist="19050" dir="2700000" algn="tl" rotWithShape="0">
                    <a:schemeClr val="dk1">
                      <a:alpha val="40000"/>
                      <a:alpha val="40000"/>
                    </a:schemeClr>
                  </a:outerShdw>
                </a:effectLst>
                <a:latin typeface="楷体_GB2312" pitchFamily="49" charset="-122"/>
              </a:rPr>
              <a:t>运行时存储空间</a:t>
            </a:r>
            <a:endParaRPr lang="en-US" altLang="zh-CN" sz="2000" b="1" dirty="0">
              <a:solidFill>
                <a:srgbClr val="800080"/>
              </a:solidFill>
              <a:latin typeface="楷体_GB2312" pitchFamily="49" charset="-122"/>
            </a:endParaRPr>
          </a:p>
          <a:p>
            <a:pPr lvl="1">
              <a:lnSpc>
                <a:spcPct val="150000"/>
              </a:lnSpc>
              <a:buClrTx/>
              <a:buFont typeface="Symbol" pitchFamily="18" charset="2"/>
              <a:buChar char="-"/>
            </a:pPr>
            <a:r>
              <a:rPr lang="zh-CN" altLang="en-US" sz="2000" b="1" dirty="0">
                <a:solidFill>
                  <a:srgbClr val="800080"/>
                </a:solidFill>
                <a:latin typeface="楷体_GB2312" pitchFamily="49" charset="-122"/>
              </a:rPr>
              <a:t> 在操作系统下，即是在自己的逻辑地址空间内存储和运行</a:t>
            </a:r>
            <a:endParaRPr lang="en-US" altLang="zh-CN" sz="2000" b="1" dirty="0">
              <a:solidFill>
                <a:srgbClr val="800080"/>
              </a:solidFill>
              <a:latin typeface="楷体_GB2312" pitchFamily="49" charset="-122"/>
            </a:endParaRPr>
          </a:p>
          <a:p>
            <a:pPr>
              <a:lnSpc>
                <a:spcPct val="150000"/>
              </a:lnSpc>
              <a:buClrTx/>
              <a:buNone/>
            </a:pPr>
            <a:r>
              <a:rPr lang="zh-CN" altLang="en-US" sz="2800" b="1" u="sng" dirty="0">
                <a:solidFill>
                  <a:schemeClr val="accent4">
                    <a:lumMod val="90000"/>
                    <a:lumOff val="10000"/>
                  </a:schemeClr>
                </a:solidFill>
                <a:latin typeface="楷体_GB2312" pitchFamily="49" charset="-122"/>
              </a:rPr>
              <a:t>运行时存储组织面临的问题：</a:t>
            </a:r>
            <a:endParaRPr lang="en-US" altLang="zh-CN" sz="2800" b="1" u="sng" dirty="0">
              <a:solidFill>
                <a:schemeClr val="accent4">
                  <a:lumMod val="90000"/>
                  <a:lumOff val="10000"/>
                </a:schemeClr>
              </a:solidFill>
              <a:latin typeface="楷体_GB2312" pitchFamily="49" charset="-122"/>
            </a:endParaRPr>
          </a:p>
          <a:p>
            <a:pPr lvl="1">
              <a:lnSpc>
                <a:spcPct val="150000"/>
              </a:lnSpc>
              <a:buClrTx/>
              <a:buFont typeface="Symbol" pitchFamily="18" charset="2"/>
              <a:buChar char="-"/>
            </a:pPr>
            <a:r>
              <a:rPr lang="zh-CN" altLang="en-US" sz="2000" b="1" dirty="0">
                <a:solidFill>
                  <a:srgbClr val="800080"/>
                </a:solidFill>
                <a:latin typeface="Times New Roman" panose="02020603050405020304" pitchFamily="18" charset="0"/>
              </a:rPr>
              <a:t>目标代码生成前，编译程序如何安排目标程序</a:t>
            </a:r>
            <a:r>
              <a:rPr lang="zh-CN" altLang="en-US" sz="2000" b="1" dirty="0">
                <a:solidFill>
                  <a:schemeClr val="tx1"/>
                </a:solidFill>
                <a:effectLst>
                  <a:outerShdw blurRad="38100" dist="19050" dir="2700000" algn="tl" rotWithShape="0">
                    <a:schemeClr val="dk1">
                      <a:alpha val="40000"/>
                      <a:alpha val="40000"/>
                    </a:schemeClr>
                  </a:outerShdw>
                </a:effectLst>
                <a:latin typeface="Times New Roman" panose="02020603050405020304" pitchFamily="18" charset="0"/>
                <a:sym typeface="+mn-ea"/>
              </a:rPr>
              <a:t>合理使用</a:t>
            </a:r>
            <a:r>
              <a:rPr lang="zh-CN" altLang="en-US" sz="2000" b="1" dirty="0">
                <a:ln/>
                <a:solidFill>
                  <a:schemeClr val="tx1"/>
                </a:solidFill>
                <a:effectLst>
                  <a:outerShdw blurRad="38100" dist="19050" dir="2700000" algn="tl" rotWithShape="0">
                    <a:schemeClr val="dk1">
                      <a:alpha val="40000"/>
                      <a:alpha val="40000"/>
                    </a:schemeClr>
                  </a:outerShdw>
                </a:effectLst>
                <a:latin typeface="Times New Roman" panose="02020603050405020304" pitchFamily="18" charset="0"/>
              </a:rPr>
              <a:t>逻辑地址空间</a:t>
            </a:r>
            <a:r>
              <a:rPr lang="zh-CN" altLang="en-US" sz="2000" b="1" dirty="0">
                <a:solidFill>
                  <a:srgbClr val="800080"/>
                </a:solidFill>
                <a:latin typeface="Times New Roman" panose="02020603050405020304" pitchFamily="18" charset="0"/>
              </a:rPr>
              <a:t>里的存储资源</a:t>
            </a:r>
            <a:endParaRPr lang="en-US" altLang="zh-CN" sz="2000" b="1" dirty="0">
              <a:solidFill>
                <a:srgbClr val="800080"/>
              </a:solidFill>
              <a:latin typeface="Times New Roman" panose="02020603050405020304" pitchFamily="18" charset="0"/>
            </a:endParaRPr>
          </a:p>
          <a:p>
            <a:pPr marL="1257300" lvl="2" indent="-342900">
              <a:lnSpc>
                <a:spcPct val="150000"/>
              </a:lnSpc>
              <a:buClrTx/>
              <a:buFont typeface="Wingdings" pitchFamily="2" charset="2"/>
              <a:buChar char="ü"/>
            </a:pPr>
            <a:r>
              <a:rPr lang="zh-CN" altLang="en-US" sz="1800" b="1" dirty="0">
                <a:solidFill>
                  <a:schemeClr val="accent4">
                    <a:lumMod val="75000"/>
                    <a:lumOff val="25000"/>
                  </a:schemeClr>
                </a:solidFill>
                <a:latin typeface="楷体_GB2312" pitchFamily="49" charset="-122"/>
              </a:rPr>
              <a:t>代码区：</a:t>
            </a:r>
            <a:r>
              <a:rPr lang="zh-CN" altLang="en-US" sz="1800" b="1" dirty="0">
                <a:solidFill>
                  <a:srgbClr val="800080"/>
                </a:solidFill>
                <a:latin typeface="楷体_GB2312" pitchFamily="49" charset="-122"/>
              </a:rPr>
              <a:t>编译产生的目标程序（通常大小确定）存放在指定的专用存储区；</a:t>
            </a:r>
            <a:endParaRPr lang="en-US" altLang="zh-CN" sz="1800" b="1" dirty="0">
              <a:solidFill>
                <a:srgbClr val="800080"/>
              </a:solidFill>
              <a:latin typeface="楷体_GB2312" pitchFamily="49" charset="-122"/>
            </a:endParaRPr>
          </a:p>
          <a:p>
            <a:pPr marL="1257300" lvl="2" indent="-342900">
              <a:lnSpc>
                <a:spcPct val="150000"/>
              </a:lnSpc>
              <a:buClrTx/>
              <a:buFont typeface="Wingdings" pitchFamily="2" charset="2"/>
              <a:buChar char="ü"/>
            </a:pPr>
            <a:r>
              <a:rPr lang="zh-CN" altLang="en-US" sz="1800" b="1" dirty="0">
                <a:solidFill>
                  <a:schemeClr val="accent4">
                    <a:lumMod val="75000"/>
                    <a:lumOff val="25000"/>
                  </a:schemeClr>
                </a:solidFill>
                <a:latin typeface="楷体_GB2312" pitchFamily="49" charset="-122"/>
              </a:rPr>
              <a:t>数据区：</a:t>
            </a:r>
            <a:r>
              <a:rPr lang="zh-CN" altLang="en-US" sz="1800" b="1" dirty="0">
                <a:solidFill>
                  <a:srgbClr val="800080"/>
                </a:solidFill>
                <a:latin typeface="楷体_GB2312" pitchFamily="49" charset="-122"/>
              </a:rPr>
              <a:t>存放目标</a:t>
            </a:r>
            <a:r>
              <a:rPr lang="zh-CN" altLang="en-US" sz="1800" b="1" dirty="0">
                <a:solidFill>
                  <a:srgbClr val="800080"/>
                </a:solidFill>
              </a:rPr>
              <a:t>程序</a:t>
            </a:r>
            <a:r>
              <a:rPr lang="zh-CN" altLang="en-US" sz="1800" b="1" dirty="0">
                <a:solidFill>
                  <a:srgbClr val="800080"/>
                </a:solidFill>
                <a:latin typeface="楷体_GB2312" pitchFamily="49" charset="-122"/>
              </a:rPr>
              <a:t>运行过程中需要创建或访问的</a:t>
            </a:r>
            <a:r>
              <a:rPr lang="zh-CN" altLang="en-US" sz="1800" b="1" dirty="0">
                <a:solidFill>
                  <a:schemeClr val="accent4">
                    <a:lumMod val="75000"/>
                    <a:lumOff val="25000"/>
                  </a:schemeClr>
                </a:solidFill>
                <a:latin typeface="楷体_GB2312" pitchFamily="49" charset="-122"/>
              </a:rPr>
              <a:t>数据对象</a:t>
            </a:r>
            <a:r>
              <a:rPr lang="zh-CN" altLang="en-US" sz="1800" b="1" dirty="0">
                <a:solidFill>
                  <a:srgbClr val="800080"/>
                </a:solidFill>
                <a:latin typeface="楷体_GB2312" pitchFamily="49" charset="-122"/>
              </a:rPr>
              <a:t>；</a:t>
            </a:r>
            <a:endParaRPr lang="en-US" altLang="zh-CN" sz="1800" b="1" dirty="0">
              <a:solidFill>
                <a:srgbClr val="800080"/>
              </a:solidFill>
              <a:latin typeface="楷体_GB2312" pitchFamily="49" charset="-122"/>
            </a:endParaRPr>
          </a:p>
          <a:p>
            <a:pPr lvl="2">
              <a:lnSpc>
                <a:spcPct val="150000"/>
              </a:lnSpc>
              <a:buClrTx/>
              <a:buNone/>
            </a:pPr>
            <a:r>
              <a:rPr lang="zh-CN" altLang="en-US" sz="1600" b="1" dirty="0">
                <a:solidFill>
                  <a:schemeClr val="accent4">
                    <a:lumMod val="75000"/>
                    <a:lumOff val="25000"/>
                  </a:schemeClr>
                </a:solidFill>
                <a:latin typeface="楷体_GB2312" pitchFamily="49" charset="-122"/>
              </a:rPr>
              <a:t>              数据对象：</a:t>
            </a:r>
            <a:endParaRPr lang="en-US" altLang="zh-CN" sz="1600" b="1" dirty="0">
              <a:solidFill>
                <a:schemeClr val="accent4">
                  <a:lumMod val="75000"/>
                  <a:lumOff val="25000"/>
                </a:schemeClr>
              </a:solidFill>
              <a:latin typeface="楷体_GB2312" pitchFamily="49" charset="-122"/>
            </a:endParaRPr>
          </a:p>
          <a:p>
            <a:pPr marL="2171700" lvl="4" indent="-342900">
              <a:lnSpc>
                <a:spcPct val="150000"/>
              </a:lnSpc>
              <a:buClrTx/>
            </a:pPr>
            <a:r>
              <a:rPr lang="zh-CN" altLang="en-US" sz="1600" b="1" dirty="0">
                <a:solidFill>
                  <a:srgbClr val="800080"/>
                </a:solidFill>
                <a:latin typeface="楷体_GB2312" pitchFamily="49" charset="-122"/>
              </a:rPr>
              <a:t>用户定义的各种类型的命名对象（如变量或常量）</a:t>
            </a:r>
            <a:endParaRPr lang="en-US" altLang="zh-CN" sz="1600" b="1" dirty="0">
              <a:solidFill>
                <a:srgbClr val="800080"/>
              </a:solidFill>
              <a:latin typeface="楷体_GB2312" pitchFamily="49" charset="-122"/>
            </a:endParaRPr>
          </a:p>
          <a:p>
            <a:pPr marL="2171700" lvl="4" indent="-342900">
              <a:lnSpc>
                <a:spcPct val="150000"/>
              </a:lnSpc>
              <a:buClrTx/>
            </a:pPr>
            <a:r>
              <a:rPr lang="zh-CN" altLang="en-US" sz="1600" b="1" dirty="0">
                <a:solidFill>
                  <a:srgbClr val="800080"/>
                </a:solidFill>
                <a:latin typeface="楷体_GB2312" pitchFamily="49" charset="-122"/>
              </a:rPr>
              <a:t>保留中间结果的临时对象</a:t>
            </a:r>
            <a:endParaRPr lang="en-US" altLang="zh-CN" sz="1600" b="1" dirty="0">
              <a:solidFill>
                <a:srgbClr val="800080"/>
              </a:solidFill>
              <a:latin typeface="楷体_GB2312" pitchFamily="49" charset="-122"/>
            </a:endParaRPr>
          </a:p>
          <a:p>
            <a:pPr marL="2171700" lvl="4" indent="-342900">
              <a:lnSpc>
                <a:spcPct val="150000"/>
              </a:lnSpc>
              <a:buClrTx/>
            </a:pPr>
            <a:r>
              <a:rPr lang="zh-CN" altLang="en-US" sz="1600" b="1" dirty="0">
                <a:solidFill>
                  <a:srgbClr val="800080"/>
                </a:solidFill>
                <a:latin typeface="楷体_GB2312" pitchFamily="49" charset="-122"/>
              </a:rPr>
              <a:t>传递参数的临时对象</a:t>
            </a:r>
            <a:endParaRPr lang="en-US" altLang="zh-CN" sz="1600" b="1" dirty="0">
              <a:solidFill>
                <a:srgbClr val="800080"/>
              </a:solidFill>
              <a:latin typeface="楷体_GB2312" pitchFamily="49" charset="-122"/>
            </a:endParaRPr>
          </a:p>
          <a:p>
            <a:pPr marL="2171700" lvl="4" indent="-342900">
              <a:lnSpc>
                <a:spcPct val="150000"/>
              </a:lnSpc>
              <a:buClrTx/>
            </a:pPr>
            <a:r>
              <a:rPr lang="zh-CN" altLang="en-US" sz="1600" b="1" dirty="0">
                <a:solidFill>
                  <a:srgbClr val="800080"/>
                </a:solidFill>
                <a:latin typeface="楷体_GB2312" pitchFamily="49" charset="-122"/>
              </a:rPr>
              <a:t>调用过程所需的连接信息</a:t>
            </a:r>
            <a:endParaRPr lang="en-US" altLang="zh-CN" sz="1600" b="1" dirty="0">
              <a:solidFill>
                <a:srgbClr val="800080"/>
              </a:solidFill>
              <a:latin typeface="楷体_GB2312" pitchFamily="49" charset="-122"/>
            </a:endParaRPr>
          </a:p>
        </p:txBody>
      </p:sp>
    </p:spTree>
    <p:extLst>
      <p:ext uri="{BB962C8B-B14F-4D97-AF65-F5344CB8AC3E}">
        <p14:creationId xmlns:p14="http://schemas.microsoft.com/office/powerpoint/2010/main" val="4258005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11267" name="Text Box 3"/>
          <p:cNvSpPr txBox="1">
            <a:spLocks noChangeArrowheads="1"/>
          </p:cNvSpPr>
          <p:nvPr/>
        </p:nvSpPr>
        <p:spPr bwMode="auto">
          <a:xfrm>
            <a:off x="609600" y="11938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静态存储分配</a:t>
            </a:r>
          </a:p>
        </p:txBody>
      </p:sp>
      <p:sp>
        <p:nvSpPr>
          <p:cNvPr id="1126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2" name="Rectangle 8"/>
          <p:cNvSpPr>
            <a:spLocks noChangeArrowheads="1"/>
          </p:cNvSpPr>
          <p:nvPr/>
        </p:nvSpPr>
        <p:spPr bwMode="auto">
          <a:xfrm>
            <a:off x="876300" y="1916113"/>
            <a:ext cx="8267700" cy="4265612"/>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rPr>
              <a:t>在编译期间就可确定</a:t>
            </a:r>
            <a:r>
              <a:rPr lang="zh-CN" altLang="en-US" sz="2800" b="1">
                <a:solidFill>
                  <a:srgbClr val="800080"/>
                </a:solidFill>
                <a:latin typeface="Times New Roman" panose="02020603050405020304" pitchFamily="18" charset="0"/>
              </a:rPr>
              <a:t>数据对象的大小</a:t>
            </a:r>
            <a:endParaRPr kumimoji="0" lang="zh-CN" altLang="en-US" sz="2800" b="1">
              <a:solidFill>
                <a:srgbClr val="800080"/>
              </a:solidFill>
              <a:latin typeface="Times New Roman" panose="02020603050405020304" pitchFamily="18" charset="0"/>
            </a:endParaRPr>
          </a:p>
          <a:p>
            <a:pPr>
              <a:buClrTx/>
              <a:buFont typeface="Symbol" pitchFamily="18" charset="2"/>
              <a:buNone/>
            </a:pPr>
            <a:endParaRPr kumimoji="0" lang="zh-CN" altLang="en-US" sz="1000" b="1">
              <a:solidFill>
                <a:srgbClr val="800080"/>
              </a:solidFill>
            </a:endParaRPr>
          </a:p>
          <a:p>
            <a:pPr lvl="1">
              <a:buFontTx/>
              <a:buChar char="•"/>
            </a:pPr>
            <a:r>
              <a:rPr lang="zh-CN" altLang="en-US" b="1"/>
              <a:t>  不宜处理递归过程或函数</a:t>
            </a:r>
            <a:endParaRPr lang="zh-CN" altLang="en-US" b="1">
              <a:latin typeface="Times New Roman" panose="02020603050405020304" pitchFamily="18" charset="0"/>
            </a:endParaRPr>
          </a:p>
          <a:p>
            <a:pPr lvl="1">
              <a:buFontTx/>
              <a:buNone/>
            </a:pPr>
            <a:endParaRPr lang="zh-CN" altLang="en-US" sz="1000" b="1">
              <a:latin typeface="Times New Roman" panose="02020603050405020304" pitchFamily="18" charset="0"/>
            </a:endParaRPr>
          </a:p>
          <a:p>
            <a:pPr>
              <a:buClrTx/>
              <a:buFont typeface="Symbol" pitchFamily="18" charset="2"/>
              <a:buChar char="-"/>
            </a:pPr>
            <a:r>
              <a:rPr lang="zh-CN" altLang="en-US" sz="2800" b="1">
                <a:solidFill>
                  <a:srgbClr val="800080"/>
                </a:solidFill>
                <a:latin typeface="楷体_GB2312" pitchFamily="49" charset="-122"/>
              </a:rPr>
              <a:t> 某些语言中</a:t>
            </a:r>
            <a:r>
              <a:rPr lang="zh-CN" altLang="en-US" sz="2800" b="1">
                <a:solidFill>
                  <a:srgbClr val="800080"/>
                </a:solidFill>
                <a:latin typeface="Times New Roman" panose="02020603050405020304" pitchFamily="18" charset="0"/>
              </a:rPr>
              <a:t>所有存储都是静态分配</a:t>
            </a:r>
            <a:endParaRPr kumimoji="0" lang="zh-CN" altLang="en-US" b="1"/>
          </a:p>
          <a:p>
            <a:pPr lvl="1">
              <a:buFontTx/>
              <a:buNone/>
            </a:pPr>
            <a:endParaRPr kumimoji="0" lang="zh-CN" altLang="en-US" sz="1000" b="1">
              <a:solidFill>
                <a:srgbClr val="800080"/>
              </a:solidFill>
            </a:endParaRPr>
          </a:p>
          <a:p>
            <a:pPr lvl="1">
              <a:buFontTx/>
              <a:buChar char="•"/>
            </a:pPr>
            <a:r>
              <a:rPr lang="zh-CN" altLang="en-US" b="1"/>
              <a:t>  </a:t>
            </a:r>
            <a:r>
              <a:rPr kumimoji="0" lang="zh-CN" altLang="en-US" b="1"/>
              <a:t>如早期的</a:t>
            </a:r>
            <a:r>
              <a:rPr kumimoji="0" lang="en-US" altLang="zh-CN"/>
              <a:t>FORTRAN</a:t>
            </a:r>
            <a:r>
              <a:rPr kumimoji="0" lang="zh-CN" altLang="en-US" b="1"/>
              <a:t>语言，</a:t>
            </a:r>
            <a:r>
              <a:rPr kumimoji="0" lang="en-US" altLang="zh-CN"/>
              <a:t>COBOL</a:t>
            </a:r>
            <a:r>
              <a:rPr kumimoji="0" lang="zh-CN" altLang="en-US" b="1"/>
              <a:t>语言</a:t>
            </a:r>
          </a:p>
          <a:p>
            <a:pPr lvl="1">
              <a:buFontTx/>
              <a:buNone/>
            </a:pPr>
            <a:endParaRPr lang="zh-CN" altLang="en-US" sz="1000" b="1">
              <a:latin typeface="Times New Roman" panose="02020603050405020304" pitchFamily="18" charset="0"/>
            </a:endParaRPr>
          </a:p>
          <a:p>
            <a:pPr>
              <a:buClrTx/>
              <a:buFont typeface="Symbol" pitchFamily="18" charset="2"/>
              <a:buChar char="-"/>
            </a:pPr>
            <a:r>
              <a:rPr lang="zh-CN" altLang="en-US" sz="2800" b="1">
                <a:solidFill>
                  <a:srgbClr val="800080"/>
                </a:solidFill>
                <a:latin typeface="楷体_GB2312" pitchFamily="49" charset="-122"/>
              </a:rPr>
              <a:t> 多数语言只有</a:t>
            </a:r>
            <a:r>
              <a:rPr lang="zh-CN" altLang="en-US" sz="2800" b="1">
                <a:solidFill>
                  <a:srgbClr val="800080"/>
                </a:solidFill>
                <a:latin typeface="Times New Roman" panose="02020603050405020304" pitchFamily="18" charset="0"/>
              </a:rPr>
              <a:t>部分存储进行静态分配</a:t>
            </a:r>
            <a:endParaRPr kumimoji="0" lang="zh-CN" altLang="en-US" b="1"/>
          </a:p>
          <a:p>
            <a:pPr lvl="1">
              <a:buFontTx/>
              <a:buNone/>
            </a:pPr>
            <a:endParaRPr kumimoji="0" lang="zh-CN" altLang="en-US" sz="1000" b="1">
              <a:solidFill>
                <a:srgbClr val="800080"/>
              </a:solidFill>
            </a:endParaRPr>
          </a:p>
          <a:p>
            <a:pPr lvl="1">
              <a:buFontTx/>
              <a:buChar char="•"/>
            </a:pPr>
            <a:r>
              <a:rPr kumimoji="0" lang="zh-CN" altLang="en-US" b="1"/>
              <a:t>  可静态分配的数据对象如大小固定且在程序执行期间</a:t>
            </a:r>
          </a:p>
          <a:p>
            <a:pPr lvl="1">
              <a:buFontTx/>
              <a:buNone/>
            </a:pPr>
            <a:r>
              <a:rPr kumimoji="0" lang="zh-CN" altLang="en-US" b="1"/>
              <a:t>   可全程访问的</a:t>
            </a:r>
            <a:r>
              <a:rPr kumimoji="0" lang="zh-CN" altLang="en-US" b="1">
                <a:solidFill>
                  <a:srgbClr val="800080"/>
                </a:solidFill>
              </a:rPr>
              <a:t>全局变量</a:t>
            </a:r>
            <a:r>
              <a:rPr kumimoji="0" lang="zh-CN" altLang="en-US" b="1"/>
              <a:t>，以及程序中的</a:t>
            </a:r>
            <a:r>
              <a:rPr kumimoji="0" lang="zh-CN" altLang="en-US" b="1">
                <a:solidFill>
                  <a:srgbClr val="800080"/>
                </a:solidFill>
              </a:rPr>
              <a:t>常量</a:t>
            </a:r>
            <a:r>
              <a:rPr kumimoji="0" lang="zh-CN" altLang="en-US" b="1"/>
              <a:t>（</a:t>
            </a:r>
            <a:r>
              <a:rPr kumimoji="0" lang="en-US" altLang="zh-CN" i="1"/>
              <a:t>literals</a:t>
            </a:r>
            <a:r>
              <a:rPr kumimoji="0" lang="zh-CN" altLang="en-US" b="1"/>
              <a:t>）</a:t>
            </a:r>
          </a:p>
          <a:p>
            <a:pPr lvl="1">
              <a:buFontTx/>
              <a:buNone/>
            </a:pPr>
            <a:endParaRPr kumimoji="0" lang="zh-CN" altLang="en-US" sz="1000" b="1"/>
          </a:p>
          <a:p>
            <a:pPr lvl="1">
              <a:buFontTx/>
              <a:buChar char="•"/>
            </a:pPr>
            <a:r>
              <a:rPr lang="zh-CN" altLang="en-US" b="1"/>
              <a:t>  </a:t>
            </a:r>
            <a:r>
              <a:rPr kumimoji="0" lang="zh-CN" altLang="en-US" b="1"/>
              <a:t>如 </a:t>
            </a:r>
            <a:r>
              <a:rPr kumimoji="0" lang="en-US" altLang="zh-CN"/>
              <a:t>C++ </a:t>
            </a:r>
            <a:r>
              <a:rPr kumimoji="0" lang="zh-CN" altLang="en-US" b="1"/>
              <a:t>中的 </a:t>
            </a:r>
            <a:r>
              <a:rPr kumimoji="0" lang="en-US" altLang="zh-CN"/>
              <a:t>static</a:t>
            </a:r>
            <a:r>
              <a:rPr kumimoji="0" lang="en-US" altLang="zh-CN" b="1"/>
              <a:t> </a:t>
            </a:r>
            <a:r>
              <a:rPr kumimoji="0" lang="zh-CN" altLang="en-US" b="1"/>
              <a:t>变量</a:t>
            </a:r>
          </a:p>
          <a:p>
            <a:pPr lvl="1">
              <a:buFontTx/>
              <a:buNone/>
            </a:pPr>
            <a:endParaRPr kumimoji="0" lang="en-US" altLang="zh-CN" sz="1000" b="1"/>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12291" name="Text Box 3"/>
          <p:cNvSpPr txBox="1">
            <a:spLocks noChangeArrowheads="1"/>
          </p:cNvSpPr>
          <p:nvPr/>
        </p:nvSpPr>
        <p:spPr bwMode="auto">
          <a:xfrm>
            <a:off x="609600" y="12874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栈式存储分配</a:t>
            </a:r>
          </a:p>
        </p:txBody>
      </p:sp>
      <p:sp>
        <p:nvSpPr>
          <p:cNvPr id="1229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6" name="Rectangle 8"/>
          <p:cNvSpPr>
            <a:spLocks noChangeArrowheads="1"/>
          </p:cNvSpPr>
          <p:nvPr/>
        </p:nvSpPr>
        <p:spPr bwMode="auto">
          <a:xfrm>
            <a:off x="1043608" y="1990725"/>
            <a:ext cx="7704856" cy="4124206"/>
          </a:xfrm>
          <a:prstGeom prst="rect">
            <a:avLst/>
          </a:prstGeom>
          <a:noFill/>
          <a:ln w="9525">
            <a:noFill/>
            <a:miter lim="800000"/>
          </a:ln>
          <a:effectLst/>
        </p:spPr>
        <p:txBody>
          <a:bodyPr wrap="square">
            <a:spAutoFit/>
          </a:bodyPr>
          <a:lstStyle/>
          <a:p>
            <a:pPr>
              <a:buClrTx/>
              <a:buFont typeface="Symbol" pitchFamily="18" charset="2"/>
              <a:buChar char="-"/>
            </a:pPr>
            <a:r>
              <a:rPr lang="zh-CN" altLang="en-US" sz="2800" b="1" dirty="0">
                <a:solidFill>
                  <a:srgbClr val="800080"/>
                </a:solidFill>
                <a:latin typeface="Times New Roman" panose="02020603050405020304" pitchFamily="18" charset="0"/>
              </a:rPr>
              <a:t>数据对象的运行时存储管理按照栈的方式</a:t>
            </a:r>
            <a:endParaRPr lang="en-US" altLang="zh-CN" sz="2800" b="1" dirty="0">
              <a:solidFill>
                <a:srgbClr val="800080"/>
              </a:solidFill>
              <a:latin typeface="Times New Roman" panose="02020603050405020304" pitchFamily="18" charset="0"/>
            </a:endParaRPr>
          </a:p>
          <a:p>
            <a:pPr>
              <a:buClrTx/>
              <a:buFont typeface="Symbol" pitchFamily="18" charset="2"/>
              <a:buChar char="-"/>
            </a:pPr>
            <a:endParaRPr lang="en-US" altLang="zh-CN" sz="2800" b="1" dirty="0">
              <a:solidFill>
                <a:srgbClr val="800080"/>
              </a:solidFill>
              <a:latin typeface="Times New Roman" panose="02020603050405020304" pitchFamily="18" charset="0"/>
            </a:endParaRPr>
          </a:p>
          <a:p>
            <a:pPr>
              <a:buClrTx/>
              <a:buFont typeface="Symbol" pitchFamily="18" charset="2"/>
              <a:buChar char="-"/>
            </a:pPr>
            <a:r>
              <a:rPr lang="zh-CN" altLang="en-US" sz="2800" b="1" dirty="0">
                <a:solidFill>
                  <a:srgbClr val="800080"/>
                </a:solidFill>
                <a:latin typeface="Times New Roman" panose="02020603050405020304" pitchFamily="18" charset="0"/>
              </a:rPr>
              <a:t>运行栈的数据单元以活动记录为单位</a:t>
            </a:r>
            <a:r>
              <a:rPr kumimoji="0" lang="zh-CN" altLang="en-US" b="1" dirty="0"/>
              <a:t>（专门介绍）</a:t>
            </a:r>
            <a:endParaRPr kumimoji="0" lang="en-US" altLang="zh-CN" b="1" dirty="0"/>
          </a:p>
          <a:p>
            <a:pPr>
              <a:buClrTx/>
              <a:buNone/>
            </a:pPr>
            <a:endParaRPr kumimoji="0" lang="zh-CN" altLang="en-US" b="1" dirty="0"/>
          </a:p>
          <a:p>
            <a:pPr>
              <a:buClrTx/>
              <a:buFont typeface="Symbol" pitchFamily="18" charset="2"/>
              <a:buChar char="-"/>
            </a:pPr>
            <a:r>
              <a:rPr lang="zh-CN" altLang="en-US" sz="2800" b="1" dirty="0">
                <a:solidFill>
                  <a:srgbClr val="800080"/>
                </a:solidFill>
                <a:latin typeface="Times New Roman" panose="02020603050405020304" pitchFamily="18" charset="0"/>
              </a:rPr>
              <a:t>实现可动态嵌套的程序结构</a:t>
            </a:r>
            <a:endParaRPr kumimoji="0" lang="zh-CN" altLang="en-US" sz="2800" b="1" dirty="0">
              <a:solidFill>
                <a:srgbClr val="800080"/>
              </a:solidFill>
              <a:latin typeface="Times New Roman" panose="02020603050405020304" pitchFamily="18" charset="0"/>
            </a:endParaRPr>
          </a:p>
          <a:p>
            <a:pPr>
              <a:buClrTx/>
              <a:buFont typeface="Symbol" pitchFamily="18" charset="2"/>
              <a:buNone/>
            </a:pPr>
            <a:endParaRPr kumimoji="0" lang="zh-CN" altLang="en-US" sz="1000" b="1" dirty="0">
              <a:solidFill>
                <a:srgbClr val="800080"/>
              </a:solidFill>
            </a:endParaRPr>
          </a:p>
          <a:p>
            <a:pPr lvl="1">
              <a:buFontTx/>
              <a:buChar char="•"/>
            </a:pPr>
            <a:r>
              <a:rPr lang="zh-CN" altLang="en-US" b="1" dirty="0"/>
              <a:t>  如实现</a:t>
            </a:r>
            <a:r>
              <a:rPr lang="zh-CN" altLang="en-US" b="1" dirty="0">
                <a:solidFill>
                  <a:srgbClr val="800080"/>
                </a:solidFill>
              </a:rPr>
              <a:t>过程</a:t>
            </a:r>
            <a:r>
              <a:rPr lang="en-US" altLang="zh-CN" b="1" dirty="0">
                <a:solidFill>
                  <a:srgbClr val="800080"/>
                </a:solidFill>
              </a:rPr>
              <a:t>/</a:t>
            </a:r>
            <a:r>
              <a:rPr lang="zh-CN" altLang="en-US" b="1" dirty="0">
                <a:solidFill>
                  <a:srgbClr val="800080"/>
                </a:solidFill>
              </a:rPr>
              <a:t>函数</a:t>
            </a:r>
            <a:r>
              <a:rPr lang="zh-CN" altLang="en-US" b="1" dirty="0"/>
              <a:t>，</a:t>
            </a:r>
            <a:r>
              <a:rPr lang="zh-CN" altLang="en-US" b="1" dirty="0">
                <a:solidFill>
                  <a:srgbClr val="800080"/>
                </a:solidFill>
              </a:rPr>
              <a:t>块层次结构</a:t>
            </a:r>
          </a:p>
          <a:p>
            <a:pPr lvl="1">
              <a:buFontTx/>
              <a:buNone/>
            </a:pPr>
            <a:endParaRPr lang="zh-CN" altLang="en-US" sz="1000" b="1" dirty="0">
              <a:latin typeface="Times New Roman" panose="02020603050405020304" pitchFamily="18" charset="0"/>
            </a:endParaRPr>
          </a:p>
          <a:p>
            <a:pPr>
              <a:buClrTx/>
              <a:buFont typeface="Symbol" pitchFamily="18" charset="2"/>
              <a:buChar char="-"/>
            </a:pPr>
            <a:r>
              <a:rPr lang="zh-CN" altLang="en-US"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实现递归过程</a:t>
            </a:r>
            <a:r>
              <a:rPr lang="en-US" altLang="zh-CN" sz="2800" b="1" dirty="0">
                <a:solidFill>
                  <a:srgbClr val="800080"/>
                </a:solidFill>
                <a:latin typeface="Times New Roman" panose="02020603050405020304" pitchFamily="18" charset="0"/>
              </a:rPr>
              <a:t>/</a:t>
            </a:r>
            <a:r>
              <a:rPr lang="zh-CN" altLang="en-US" sz="2800" b="1" dirty="0">
                <a:solidFill>
                  <a:srgbClr val="800080"/>
                </a:solidFill>
                <a:latin typeface="Times New Roman" panose="02020603050405020304" pitchFamily="18" charset="0"/>
              </a:rPr>
              <a:t>函数</a:t>
            </a:r>
            <a:endParaRPr kumimoji="0" lang="zh-CN" altLang="en-US" b="1" dirty="0"/>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t>比较：静态分配</a:t>
            </a:r>
            <a:r>
              <a:rPr lang="zh-CN" altLang="en-US" b="1" dirty="0"/>
              <a:t>不宜实现递归过程</a:t>
            </a:r>
            <a:r>
              <a:rPr lang="en-US" altLang="zh-CN" b="1" dirty="0"/>
              <a:t>/</a:t>
            </a:r>
            <a:r>
              <a:rPr lang="zh-CN" altLang="en-US" b="1" dirty="0"/>
              <a:t>函数</a:t>
            </a:r>
            <a:endParaRPr kumimoji="0" lang="zh-CN" altLang="en-US" b="1" dirty="0"/>
          </a:p>
          <a:p>
            <a:pPr lvl="1">
              <a:buFontTx/>
              <a:buNone/>
            </a:pPr>
            <a:endParaRPr lang="zh-CN" altLang="en-US" sz="1000" b="1" dirty="0">
              <a:latin typeface="Times New Roman" panose="02020603050405020304" pitchFamily="18" charset="0"/>
            </a:endParaRPr>
          </a:p>
          <a:p>
            <a:pPr>
              <a:buClrTx/>
              <a:buNone/>
            </a:pPr>
            <a:endParaRPr kumimoji="0" lang="en-US" altLang="zh-CN" sz="1000" b="1"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13315" name="Text Box 3"/>
          <p:cNvSpPr txBox="1">
            <a:spLocks noChangeArrowheads="1"/>
          </p:cNvSpPr>
          <p:nvPr/>
        </p:nvSpPr>
        <p:spPr bwMode="auto">
          <a:xfrm>
            <a:off x="530225" y="1265238"/>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堆式存储分配</a:t>
            </a:r>
          </a:p>
        </p:txBody>
      </p:sp>
      <p:sp>
        <p:nvSpPr>
          <p:cNvPr id="1331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20" name="Rectangle 8"/>
          <p:cNvSpPr>
            <a:spLocks noChangeArrowheads="1"/>
          </p:cNvSpPr>
          <p:nvPr/>
        </p:nvSpPr>
        <p:spPr bwMode="auto">
          <a:xfrm>
            <a:off x="754063" y="1916113"/>
            <a:ext cx="8281987" cy="3960812"/>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从堆空间为数据对象分配</a:t>
            </a:r>
            <a:r>
              <a:rPr lang="en-US" altLang="zh-CN" sz="2800" b="1">
                <a:solidFill>
                  <a:srgbClr val="800080"/>
                </a:solidFill>
                <a:latin typeface="Times New Roman" panose="02020603050405020304" pitchFamily="18" charset="0"/>
              </a:rPr>
              <a:t>/</a:t>
            </a:r>
            <a:r>
              <a:rPr lang="zh-CN" altLang="en-US" sz="2800" b="1">
                <a:solidFill>
                  <a:srgbClr val="800080"/>
                </a:solidFill>
                <a:latin typeface="Times New Roman" panose="02020603050405020304" pitchFamily="18" charset="0"/>
              </a:rPr>
              <a:t>释放存储</a:t>
            </a:r>
            <a:endParaRPr kumimoji="0" lang="zh-CN" altLang="en-US" sz="2800" b="1">
              <a:solidFill>
                <a:srgbClr val="800080"/>
              </a:solidFill>
              <a:latin typeface="Times New Roman" panose="02020603050405020304" pitchFamily="18" charset="0"/>
            </a:endParaRPr>
          </a:p>
          <a:p>
            <a:pPr>
              <a:buClrTx/>
              <a:buFont typeface="Symbol" pitchFamily="18" charset="2"/>
              <a:buNone/>
            </a:pPr>
            <a:endParaRPr kumimoji="0" lang="zh-CN" altLang="en-US" sz="1000" b="1">
              <a:solidFill>
                <a:srgbClr val="800080"/>
              </a:solidFill>
            </a:endParaRPr>
          </a:p>
          <a:p>
            <a:pPr lvl="1">
              <a:buFontTx/>
              <a:buChar char="•"/>
            </a:pPr>
            <a:r>
              <a:rPr lang="zh-CN" altLang="en-US" b="1"/>
              <a:t>  </a:t>
            </a:r>
            <a:r>
              <a:rPr lang="zh-CN" altLang="en-US" b="1">
                <a:solidFill>
                  <a:srgbClr val="800080"/>
                </a:solidFill>
              </a:rPr>
              <a:t>灵活  </a:t>
            </a:r>
            <a:r>
              <a:rPr kumimoji="0" lang="zh-CN" altLang="en-US" b="1"/>
              <a:t>数据对象的存储分配和释放不限时间和次序</a:t>
            </a:r>
            <a:endParaRPr lang="zh-CN" altLang="en-US" b="1">
              <a:solidFill>
                <a:srgbClr val="800080"/>
              </a:solidFill>
            </a:endParaRPr>
          </a:p>
          <a:p>
            <a:pPr lvl="1">
              <a:buFontTx/>
              <a:buNone/>
            </a:pPr>
            <a:endParaRPr lang="zh-CN" altLang="en-US" sz="1000" b="1">
              <a:latin typeface="Times New Roman" panose="02020603050405020304" pitchFamily="18" charset="0"/>
            </a:endParaRPr>
          </a:p>
          <a:p>
            <a:pPr>
              <a:buClrTx/>
              <a:buFont typeface="Symbol" pitchFamily="18" charset="2"/>
              <a:buChar char="-"/>
            </a:pPr>
            <a:r>
              <a:rPr lang="zh-CN" altLang="en-US" sz="2800" b="1">
                <a:solidFill>
                  <a:srgbClr val="800080"/>
                </a:solidFill>
                <a:latin typeface="楷体_GB2312" pitchFamily="49" charset="-122"/>
              </a:rPr>
              <a:t> 显式的</a:t>
            </a:r>
            <a:r>
              <a:rPr lang="zh-CN" altLang="en-US" sz="2800" b="1">
                <a:solidFill>
                  <a:srgbClr val="800080"/>
                </a:solidFill>
                <a:latin typeface="Times New Roman" panose="02020603050405020304" pitchFamily="18" charset="0"/>
              </a:rPr>
              <a:t>分配或释放</a:t>
            </a:r>
            <a:r>
              <a:rPr lang="zh-CN" altLang="en-US"/>
              <a:t>（</a:t>
            </a:r>
            <a:r>
              <a:rPr lang="en-US" altLang="zh-CN" i="1"/>
              <a:t>explicit allocation / dealocation</a:t>
            </a:r>
            <a:r>
              <a:rPr lang="zh-CN" altLang="en-US"/>
              <a:t>）</a:t>
            </a:r>
            <a:endParaRPr kumimoji="0" lang="zh-CN" altLang="en-US" b="1"/>
          </a:p>
          <a:p>
            <a:pPr lvl="1">
              <a:buFontTx/>
              <a:buNone/>
            </a:pPr>
            <a:endParaRPr kumimoji="0" lang="zh-CN" altLang="en-US" sz="1000" b="1">
              <a:solidFill>
                <a:srgbClr val="800080"/>
              </a:solidFill>
            </a:endParaRPr>
          </a:p>
          <a:p>
            <a:pPr lvl="1">
              <a:buFontTx/>
              <a:buChar char="•"/>
            </a:pPr>
            <a:r>
              <a:rPr lang="zh-CN" altLang="en-US" b="1"/>
              <a:t>  </a:t>
            </a:r>
            <a:r>
              <a:rPr kumimoji="0" lang="zh-CN" altLang="en-US" b="1"/>
              <a:t>程序员负责应用程序的（堆）存储空间管理（借助于</a:t>
            </a:r>
          </a:p>
          <a:p>
            <a:pPr lvl="1">
              <a:buFontTx/>
              <a:buNone/>
            </a:pPr>
            <a:r>
              <a:rPr kumimoji="0" lang="zh-CN" altLang="en-US" b="1"/>
              <a:t>   编译器与（或）运行时系统所提供的默认存储管理机制）</a:t>
            </a:r>
          </a:p>
          <a:p>
            <a:pPr lvl="1">
              <a:buFontTx/>
              <a:buNone/>
            </a:pPr>
            <a:endParaRPr lang="zh-CN" altLang="en-US" sz="1000" b="1">
              <a:latin typeface="Times New Roman" panose="02020603050405020304" pitchFamily="18" charset="0"/>
            </a:endParaRPr>
          </a:p>
          <a:p>
            <a:pPr>
              <a:buClrTx/>
              <a:buFont typeface="Symbol" pitchFamily="18" charset="2"/>
              <a:buChar char="-"/>
            </a:pPr>
            <a:r>
              <a:rPr lang="zh-CN" altLang="en-US" sz="2800" b="1">
                <a:solidFill>
                  <a:srgbClr val="800080"/>
                </a:solidFill>
                <a:latin typeface="楷体_GB2312" pitchFamily="49" charset="-122"/>
              </a:rPr>
              <a:t> 隐式的</a:t>
            </a:r>
            <a:r>
              <a:rPr lang="zh-CN" altLang="en-US" sz="2800" b="1">
                <a:solidFill>
                  <a:srgbClr val="800080"/>
                </a:solidFill>
                <a:latin typeface="Times New Roman" panose="02020603050405020304" pitchFamily="18" charset="0"/>
              </a:rPr>
              <a:t>分配或释放</a:t>
            </a:r>
            <a:r>
              <a:rPr lang="zh-CN" altLang="en-US"/>
              <a:t>（</a:t>
            </a:r>
            <a:r>
              <a:rPr lang="en-US" altLang="zh-CN" i="1"/>
              <a:t>implicit allocation / dealocation</a:t>
            </a:r>
            <a:r>
              <a:rPr lang="zh-CN" altLang="en-US"/>
              <a:t>）</a:t>
            </a:r>
            <a:endParaRPr kumimoji="0" lang="zh-CN" altLang="en-US" b="1"/>
          </a:p>
          <a:p>
            <a:pPr lvl="1">
              <a:buFontTx/>
              <a:buNone/>
            </a:pPr>
            <a:endParaRPr kumimoji="0" lang="zh-CN" altLang="en-US" sz="1000" b="1">
              <a:solidFill>
                <a:srgbClr val="800080"/>
              </a:solidFill>
            </a:endParaRPr>
          </a:p>
          <a:p>
            <a:pPr lvl="1">
              <a:buFontTx/>
              <a:buChar char="•"/>
            </a:pPr>
            <a:r>
              <a:rPr lang="zh-CN" altLang="en-US" b="1"/>
              <a:t>  </a:t>
            </a:r>
            <a:r>
              <a:rPr kumimoji="0" lang="zh-CN" altLang="en-US" b="1"/>
              <a:t>（堆）存储空间的分配或释放不需要程序员负责，由</a:t>
            </a:r>
          </a:p>
          <a:p>
            <a:pPr lvl="1">
              <a:buFontTx/>
              <a:buNone/>
            </a:pPr>
            <a:r>
              <a:rPr kumimoji="0" lang="zh-CN" altLang="en-US" b="1"/>
              <a:t>   编译器与（或）运行时系统自动完成</a:t>
            </a: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14339" name="Text Box 4"/>
          <p:cNvSpPr txBox="1">
            <a:spLocks noChangeArrowheads="1"/>
          </p:cNvSpPr>
          <p:nvPr/>
        </p:nvSpPr>
        <p:spPr bwMode="auto">
          <a:xfrm>
            <a:off x="609600" y="12747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堆式存储分配</a:t>
            </a:r>
          </a:p>
        </p:txBody>
      </p:sp>
      <p:sp>
        <p:nvSpPr>
          <p:cNvPr id="14340"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1"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2"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3"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4" name="Rectangle 9"/>
          <p:cNvSpPr>
            <a:spLocks noChangeArrowheads="1"/>
          </p:cNvSpPr>
          <p:nvPr/>
        </p:nvSpPr>
        <p:spPr bwMode="auto">
          <a:xfrm>
            <a:off x="762000" y="1978025"/>
            <a:ext cx="8267700" cy="3898900"/>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楷体_GB2312" pitchFamily="49" charset="-122"/>
              </a:rPr>
              <a:t>某些语言有显式的堆</a:t>
            </a:r>
            <a:r>
              <a:rPr lang="zh-CN" altLang="en-US" sz="2800" b="1">
                <a:solidFill>
                  <a:srgbClr val="800080"/>
                </a:solidFill>
                <a:latin typeface="Times New Roman" panose="02020603050405020304" pitchFamily="18" charset="0"/>
              </a:rPr>
              <a:t>空间分配和释放命令</a:t>
            </a:r>
            <a:endParaRPr kumimoji="0" lang="zh-CN" altLang="en-US" b="1"/>
          </a:p>
          <a:p>
            <a:pPr lvl="1">
              <a:buFontTx/>
              <a:buNone/>
            </a:pPr>
            <a:endParaRPr kumimoji="0" lang="zh-CN" altLang="en-US" sz="1000" b="1">
              <a:solidFill>
                <a:srgbClr val="800080"/>
              </a:solidFill>
            </a:endParaRPr>
          </a:p>
          <a:p>
            <a:pPr lvl="1">
              <a:buFontTx/>
              <a:buChar char="•"/>
            </a:pPr>
            <a:r>
              <a:rPr lang="zh-CN" altLang="en-US" b="1"/>
              <a:t>  </a:t>
            </a:r>
            <a:r>
              <a:rPr kumimoji="0" lang="zh-CN" altLang="en-US" b="1"/>
              <a:t>如：</a:t>
            </a:r>
            <a:r>
              <a:rPr kumimoji="0" lang="en-US" altLang="zh-CN" b="1"/>
              <a:t>Pascal </a:t>
            </a:r>
            <a:r>
              <a:rPr kumimoji="0" lang="zh-CN" altLang="en-US" b="1"/>
              <a:t>中的 </a:t>
            </a:r>
            <a:r>
              <a:rPr kumimoji="0" lang="en-US" altLang="zh-CN" b="1" i="1">
                <a:solidFill>
                  <a:srgbClr val="800080"/>
                </a:solidFill>
              </a:rPr>
              <a:t>new</a:t>
            </a:r>
            <a:r>
              <a:rPr kumimoji="0" lang="en-US" altLang="zh-CN" b="1"/>
              <a:t> , </a:t>
            </a:r>
            <a:r>
              <a:rPr kumimoji="0" lang="en-US" altLang="zh-CN" b="1" i="1">
                <a:solidFill>
                  <a:srgbClr val="800080"/>
                </a:solidFill>
              </a:rPr>
              <a:t>deposit</a:t>
            </a:r>
          </a:p>
          <a:p>
            <a:pPr lvl="1">
              <a:buFontTx/>
              <a:buNone/>
            </a:pPr>
            <a:r>
              <a:rPr kumimoji="0" lang="en-US" altLang="zh-CN" b="1"/>
              <a:t>           C++ </a:t>
            </a:r>
            <a:r>
              <a:rPr kumimoji="0" lang="zh-CN" altLang="en-US" b="1"/>
              <a:t>中的 </a:t>
            </a:r>
            <a:r>
              <a:rPr kumimoji="0" lang="en-US" altLang="zh-CN" b="1" i="1">
                <a:solidFill>
                  <a:srgbClr val="800080"/>
                </a:solidFill>
              </a:rPr>
              <a:t>new</a:t>
            </a:r>
            <a:r>
              <a:rPr kumimoji="0" lang="en-US" altLang="zh-CN" b="1"/>
              <a:t> , </a:t>
            </a:r>
            <a:r>
              <a:rPr kumimoji="0" lang="en-US" altLang="zh-CN" b="1" i="1">
                <a:solidFill>
                  <a:srgbClr val="800080"/>
                </a:solidFill>
              </a:rPr>
              <a:t>delete</a:t>
            </a:r>
          </a:p>
          <a:p>
            <a:pPr lvl="1">
              <a:buFontTx/>
              <a:buNone/>
            </a:pPr>
            <a:endParaRPr kumimoji="0" lang="en-US" altLang="zh-CN" sz="1000" b="1">
              <a:solidFill>
                <a:srgbClr val="800080"/>
              </a:solidFill>
            </a:endParaRPr>
          </a:p>
          <a:p>
            <a:pPr lvl="1">
              <a:buFontTx/>
              <a:buChar char="•"/>
            </a:pPr>
            <a:r>
              <a:rPr lang="en-US" altLang="zh-CN" b="1"/>
              <a:t>  </a:t>
            </a:r>
            <a:r>
              <a:rPr kumimoji="0" lang="zh-CN" altLang="en-US" b="1"/>
              <a:t>比较：</a:t>
            </a:r>
            <a:r>
              <a:rPr kumimoji="0" lang="en-US" altLang="zh-CN" b="1"/>
              <a:t>C </a:t>
            </a:r>
            <a:r>
              <a:rPr kumimoji="0" lang="zh-CN" altLang="en-US" b="1"/>
              <a:t>语言没有堆空间管理机制，</a:t>
            </a:r>
            <a:r>
              <a:rPr kumimoji="0" lang="en-US" altLang="zh-CN" b="1" i="1">
                <a:solidFill>
                  <a:srgbClr val="800080"/>
                </a:solidFill>
              </a:rPr>
              <a:t>malloc()</a:t>
            </a:r>
            <a:r>
              <a:rPr kumimoji="0" lang="en-US" altLang="zh-CN" b="1"/>
              <a:t> </a:t>
            </a:r>
            <a:r>
              <a:rPr kumimoji="0" lang="zh-CN" altLang="en-US" b="1"/>
              <a:t>和 </a:t>
            </a:r>
            <a:r>
              <a:rPr kumimoji="0" lang="en-US" altLang="zh-CN" b="1" i="1">
                <a:solidFill>
                  <a:srgbClr val="800080"/>
                </a:solidFill>
              </a:rPr>
              <a:t>free()</a:t>
            </a:r>
            <a:r>
              <a:rPr kumimoji="0" lang="en-US" altLang="zh-CN" b="1"/>
              <a:t> </a:t>
            </a:r>
          </a:p>
          <a:p>
            <a:pPr lvl="1">
              <a:buFontTx/>
              <a:buNone/>
            </a:pPr>
            <a:r>
              <a:rPr kumimoji="0" lang="en-US" altLang="zh-CN" b="1"/>
              <a:t>   </a:t>
            </a:r>
            <a:r>
              <a:rPr kumimoji="0" lang="zh-CN" altLang="en-US" b="1"/>
              <a:t>是标准库中的函数，可以由 </a:t>
            </a:r>
            <a:r>
              <a:rPr kumimoji="0" lang="en-US" altLang="zh-CN" i="1"/>
              <a:t>library vendor</a:t>
            </a:r>
            <a:r>
              <a:rPr kumimoji="0" lang="en-US" altLang="zh-CN" b="1"/>
              <a:t> </a:t>
            </a:r>
            <a:r>
              <a:rPr kumimoji="0" lang="zh-CN" altLang="en-US" b="1"/>
              <a:t>提供              </a:t>
            </a:r>
          </a:p>
          <a:p>
            <a:pPr lvl="1">
              <a:buFontTx/>
              <a:buNone/>
            </a:pPr>
            <a:endParaRPr lang="zh-CN" altLang="en-US" sz="1000" b="1">
              <a:latin typeface="Times New Roman" panose="02020603050405020304" pitchFamily="18" charset="0"/>
            </a:endParaRPr>
          </a:p>
          <a:p>
            <a:pPr>
              <a:buClrTx/>
              <a:buFont typeface="Symbol" pitchFamily="18" charset="2"/>
              <a:buChar char="-"/>
            </a:pPr>
            <a:r>
              <a:rPr lang="zh-CN" altLang="en-US" sz="2800" b="1">
                <a:solidFill>
                  <a:srgbClr val="800080"/>
                </a:solidFill>
                <a:latin typeface="楷体_GB2312" pitchFamily="49" charset="-122"/>
              </a:rPr>
              <a:t> 某些语言支持隐式的堆</a:t>
            </a:r>
            <a:r>
              <a:rPr lang="zh-CN" altLang="en-US" sz="2800" b="1">
                <a:solidFill>
                  <a:srgbClr val="800080"/>
                </a:solidFill>
                <a:latin typeface="Times New Roman" panose="02020603050405020304" pitchFamily="18" charset="0"/>
              </a:rPr>
              <a:t>空间释放</a:t>
            </a:r>
          </a:p>
          <a:p>
            <a:pPr lvl="1">
              <a:buFontTx/>
              <a:buNone/>
            </a:pPr>
            <a:endParaRPr kumimoji="0" lang="zh-CN" altLang="en-US" sz="1000" b="1">
              <a:solidFill>
                <a:srgbClr val="800080"/>
              </a:solidFill>
            </a:endParaRPr>
          </a:p>
          <a:p>
            <a:pPr lvl="1">
              <a:buFontTx/>
              <a:buChar char="•"/>
            </a:pPr>
            <a:r>
              <a:rPr lang="zh-CN" altLang="en-US" b="1"/>
              <a:t>  </a:t>
            </a:r>
            <a:r>
              <a:rPr kumimoji="0" lang="zh-CN" altLang="en-US" b="1"/>
              <a:t>采用</a:t>
            </a:r>
            <a:r>
              <a:rPr kumimoji="0" lang="zh-CN" altLang="en-US" b="1">
                <a:solidFill>
                  <a:srgbClr val="800080"/>
                </a:solidFill>
              </a:rPr>
              <a:t>垃圾回收</a:t>
            </a:r>
            <a:r>
              <a:rPr lang="zh-CN" altLang="en-US"/>
              <a:t>（</a:t>
            </a:r>
            <a:r>
              <a:rPr lang="en-US" altLang="zh-CN" i="1"/>
              <a:t>garbage collection</a:t>
            </a:r>
            <a:r>
              <a:rPr lang="zh-CN" altLang="en-US"/>
              <a:t>）</a:t>
            </a:r>
            <a:r>
              <a:rPr kumimoji="0" lang="zh-CN" altLang="en-US" b="1"/>
              <a:t>机制</a:t>
            </a:r>
            <a:endParaRPr kumimoji="0" lang="zh-CN" altLang="en-US" b="1" i="1">
              <a:solidFill>
                <a:srgbClr val="800080"/>
              </a:solidFill>
            </a:endParaRPr>
          </a:p>
          <a:p>
            <a:pPr lvl="1">
              <a:buFontTx/>
              <a:buNone/>
            </a:pPr>
            <a:endParaRPr kumimoji="0" lang="zh-CN" altLang="en-US" sz="1000" b="1">
              <a:solidFill>
                <a:srgbClr val="800080"/>
              </a:solidFill>
            </a:endParaRPr>
          </a:p>
          <a:p>
            <a:pPr lvl="1">
              <a:buFontTx/>
              <a:buChar char="•"/>
            </a:pPr>
            <a:r>
              <a:rPr lang="zh-CN" altLang="en-US" b="1"/>
              <a:t>  </a:t>
            </a:r>
            <a:r>
              <a:rPr kumimoji="0" lang="zh-CN" altLang="en-US" b="1"/>
              <a:t>如：</a:t>
            </a:r>
            <a:r>
              <a:rPr kumimoji="0" lang="en-US" altLang="zh-CN" b="1"/>
              <a:t>Java </a:t>
            </a:r>
            <a:r>
              <a:rPr kumimoji="0" lang="zh-CN" altLang="en-US" b="1"/>
              <a:t>程序员不需要考虑对象的析构</a:t>
            </a: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15363" name="Text Box 3"/>
          <p:cNvSpPr txBox="1">
            <a:spLocks noChangeArrowheads="1"/>
          </p:cNvSpPr>
          <p:nvPr/>
        </p:nvSpPr>
        <p:spPr bwMode="auto">
          <a:xfrm>
            <a:off x="609600" y="122555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堆式存储分配</a:t>
            </a:r>
          </a:p>
        </p:txBody>
      </p:sp>
      <p:sp>
        <p:nvSpPr>
          <p:cNvPr id="1536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8" name="Rectangle 8"/>
          <p:cNvSpPr>
            <a:spLocks noChangeArrowheads="1"/>
          </p:cNvSpPr>
          <p:nvPr/>
        </p:nvSpPr>
        <p:spPr bwMode="auto">
          <a:xfrm>
            <a:off x="762000" y="1928813"/>
            <a:ext cx="8267700" cy="2436812"/>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不释放堆空间的方法</a:t>
            </a:r>
            <a:endParaRPr kumimoji="0" lang="zh-CN" altLang="en-US" sz="2800" b="1">
              <a:solidFill>
                <a:srgbClr val="800080"/>
              </a:solidFill>
              <a:latin typeface="Times New Roman" panose="02020603050405020304" pitchFamily="18" charset="0"/>
            </a:endParaRPr>
          </a:p>
          <a:p>
            <a:pPr>
              <a:buClrTx/>
              <a:buFont typeface="Symbol" pitchFamily="18" charset="2"/>
              <a:buNone/>
            </a:pPr>
            <a:endParaRPr kumimoji="0" lang="zh-CN" altLang="en-US" sz="1000" b="1">
              <a:solidFill>
                <a:srgbClr val="800080"/>
              </a:solidFill>
            </a:endParaRPr>
          </a:p>
          <a:p>
            <a:pPr lvl="1">
              <a:buFontTx/>
              <a:buChar char="•"/>
            </a:pPr>
            <a:r>
              <a:rPr lang="zh-CN" altLang="en-US" b="1"/>
              <a:t>  只分配空间，不</a:t>
            </a:r>
            <a:r>
              <a:rPr kumimoji="0" lang="zh-CN" altLang="en-US" b="1"/>
              <a:t>释放空间，空间耗尽时停止</a:t>
            </a:r>
          </a:p>
          <a:p>
            <a:pPr lvl="1">
              <a:buFontTx/>
              <a:buNone/>
            </a:pPr>
            <a:endParaRPr kumimoji="0" lang="zh-CN" altLang="en-US" sz="1000" b="1">
              <a:solidFill>
                <a:srgbClr val="800080"/>
              </a:solidFill>
            </a:endParaRPr>
          </a:p>
          <a:p>
            <a:pPr lvl="1">
              <a:buFontTx/>
              <a:buChar char="•"/>
            </a:pPr>
            <a:r>
              <a:rPr lang="zh-CN" altLang="en-US" b="1"/>
              <a:t>  </a:t>
            </a:r>
            <a:r>
              <a:rPr kumimoji="0" lang="zh-CN" altLang="en-US" b="1"/>
              <a:t>适合于堆数据对象多数为一旦分配，永久使用的情形</a:t>
            </a:r>
            <a:endParaRPr kumimoji="0" lang="zh-CN" altLang="en-US" b="1" i="1">
              <a:solidFill>
                <a:srgbClr val="800080"/>
              </a:solidFill>
            </a:endParaRPr>
          </a:p>
          <a:p>
            <a:pPr lvl="1">
              <a:buFontTx/>
              <a:buNone/>
            </a:pPr>
            <a:endParaRPr kumimoji="0" lang="zh-CN" altLang="en-US" sz="1000" b="1">
              <a:solidFill>
                <a:srgbClr val="800080"/>
              </a:solidFill>
            </a:endParaRPr>
          </a:p>
          <a:p>
            <a:pPr lvl="1">
              <a:buFontTx/>
              <a:buChar char="•"/>
            </a:pPr>
            <a:r>
              <a:rPr lang="zh-CN" altLang="en-US" b="1"/>
              <a:t>  </a:t>
            </a:r>
            <a:r>
              <a:rPr kumimoji="0" lang="zh-CN" altLang="en-US" b="1"/>
              <a:t>在虚存很大及无用数据对象不致带来很大零乱的情形</a:t>
            </a:r>
          </a:p>
          <a:p>
            <a:pPr lvl="1">
              <a:buFontTx/>
              <a:buNone/>
            </a:pPr>
            <a:r>
              <a:rPr kumimoji="0" lang="zh-CN" altLang="en-US" b="1"/>
              <a:t>   也可采用</a:t>
            </a:r>
            <a:endParaRPr kumimoji="0" lang="zh-CN" altLang="en-US" sz="1000" b="1"/>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16387" name="Text Box 3"/>
          <p:cNvSpPr txBox="1">
            <a:spLocks noChangeArrowheads="1"/>
          </p:cNvSpPr>
          <p:nvPr/>
        </p:nvSpPr>
        <p:spPr bwMode="auto">
          <a:xfrm>
            <a:off x="6096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堆式存储分配</a:t>
            </a:r>
          </a:p>
        </p:txBody>
      </p:sp>
      <p:sp>
        <p:nvSpPr>
          <p:cNvPr id="1638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8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2" name="Rectangle 8"/>
          <p:cNvSpPr>
            <a:spLocks noChangeArrowheads="1"/>
          </p:cNvSpPr>
          <p:nvPr/>
        </p:nvSpPr>
        <p:spPr bwMode="auto">
          <a:xfrm>
            <a:off x="762000" y="1846263"/>
            <a:ext cx="8267700" cy="2589212"/>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显式释放堆空间的方法</a:t>
            </a:r>
            <a:endParaRPr kumimoji="0" lang="zh-CN" altLang="en-US" sz="2800" b="1">
              <a:solidFill>
                <a:srgbClr val="800080"/>
              </a:solidFill>
              <a:latin typeface="Times New Roman" panose="02020603050405020304" pitchFamily="18" charset="0"/>
            </a:endParaRPr>
          </a:p>
          <a:p>
            <a:pPr>
              <a:buClrTx/>
              <a:buFont typeface="Symbol" pitchFamily="18" charset="2"/>
              <a:buNone/>
            </a:pPr>
            <a:endParaRPr kumimoji="0" lang="zh-CN" altLang="en-US" sz="1000" b="1">
              <a:solidFill>
                <a:srgbClr val="800080"/>
              </a:solidFill>
            </a:endParaRPr>
          </a:p>
          <a:p>
            <a:pPr lvl="1">
              <a:buFontTx/>
              <a:buChar char="•"/>
            </a:pPr>
            <a:r>
              <a:rPr lang="zh-CN" altLang="en-US" b="1"/>
              <a:t>  </a:t>
            </a:r>
            <a:r>
              <a:rPr kumimoji="0" lang="zh-CN" altLang="en-US" b="1"/>
              <a:t>用户负责清空无用的数据空间（通过执行释放命令）</a:t>
            </a:r>
          </a:p>
          <a:p>
            <a:pPr lvl="1">
              <a:buFontTx/>
              <a:buNone/>
            </a:pPr>
            <a:endParaRPr kumimoji="0" lang="zh-CN" altLang="en-US" sz="1000" b="1"/>
          </a:p>
          <a:p>
            <a:pPr lvl="1">
              <a:buFontTx/>
              <a:buChar char="•"/>
            </a:pPr>
            <a:r>
              <a:rPr lang="zh-CN" altLang="en-US" b="1"/>
              <a:t>  </a:t>
            </a:r>
            <a:r>
              <a:rPr kumimoji="0" lang="zh-CN" altLang="en-US" b="1"/>
              <a:t>堆管理程序只维护可供分配命令使用的空闲空间</a:t>
            </a:r>
          </a:p>
          <a:p>
            <a:pPr lvl="1">
              <a:buFontTx/>
              <a:buNone/>
            </a:pPr>
            <a:endParaRPr kumimoji="0" lang="zh-CN" altLang="en-US" sz="1000" b="1">
              <a:solidFill>
                <a:srgbClr val="800080"/>
              </a:solidFill>
            </a:endParaRPr>
          </a:p>
          <a:p>
            <a:pPr lvl="1">
              <a:buFontTx/>
              <a:buChar char="•"/>
            </a:pPr>
            <a:r>
              <a:rPr lang="zh-CN" altLang="en-US" b="1"/>
              <a:t>  </a:t>
            </a:r>
            <a:r>
              <a:rPr kumimoji="0" lang="zh-CN" altLang="en-US" b="1"/>
              <a:t>问题：可能导致灾难性的 </a:t>
            </a:r>
            <a:r>
              <a:rPr kumimoji="0" lang="en-US" altLang="zh-CN" b="1" i="1">
                <a:solidFill>
                  <a:srgbClr val="800080"/>
                </a:solidFill>
              </a:rPr>
              <a:t>dangling pointer</a:t>
            </a:r>
            <a:r>
              <a:rPr kumimoji="0" lang="en-US" altLang="zh-CN" b="1"/>
              <a:t> </a:t>
            </a:r>
            <a:r>
              <a:rPr kumimoji="0" lang="zh-CN" altLang="en-US" b="1"/>
              <a:t>错误</a:t>
            </a:r>
            <a:endParaRPr kumimoji="0" lang="zh-CN" altLang="en-US" b="1" i="1">
              <a:solidFill>
                <a:srgbClr val="800080"/>
              </a:solidFill>
            </a:endParaRPr>
          </a:p>
          <a:p>
            <a:pPr lvl="1">
              <a:buFontTx/>
              <a:buNone/>
            </a:pPr>
            <a:endParaRPr kumimoji="0" lang="zh-CN" altLang="en-US" sz="1000" b="1">
              <a:solidFill>
                <a:srgbClr val="800080"/>
              </a:solidFill>
            </a:endParaRPr>
          </a:p>
          <a:p>
            <a:pPr lvl="1">
              <a:buFontTx/>
              <a:buNone/>
            </a:pPr>
            <a:r>
              <a:rPr kumimoji="0" lang="zh-CN" altLang="en-US" b="1"/>
              <a:t>   例：</a:t>
            </a:r>
            <a:r>
              <a:rPr kumimoji="0" lang="en-US" altLang="zh-CN" b="1"/>
              <a:t>Pascal </a:t>
            </a:r>
            <a:r>
              <a:rPr kumimoji="0" lang="zh-CN" altLang="en-US" b="1"/>
              <a:t>代码片断          </a:t>
            </a:r>
            <a:r>
              <a:rPr kumimoji="0" lang="en-US" altLang="zh-CN" b="1"/>
              <a:t>C++ </a:t>
            </a:r>
            <a:r>
              <a:rPr kumimoji="0" lang="zh-CN" altLang="en-US" b="1"/>
              <a:t>代码片断</a:t>
            </a:r>
            <a:endParaRPr lang="zh-CN" altLang="en-US" sz="2800">
              <a:solidFill>
                <a:srgbClr val="800080"/>
              </a:solidFill>
              <a:latin typeface="Times New Roman" panose="02020603050405020304" pitchFamily="18" charset="0"/>
            </a:endParaRPr>
          </a:p>
        </p:txBody>
      </p:sp>
      <p:sp>
        <p:nvSpPr>
          <p:cNvPr id="16393" name="Text Box 9"/>
          <p:cNvSpPr txBox="1">
            <a:spLocks noChangeArrowheads="1"/>
          </p:cNvSpPr>
          <p:nvPr/>
        </p:nvSpPr>
        <p:spPr bwMode="auto">
          <a:xfrm>
            <a:off x="2590800" y="4572000"/>
            <a:ext cx="1828800" cy="192087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2000"/>
              <a:t>var p,q: ^real; </a:t>
            </a:r>
          </a:p>
          <a:p>
            <a:pPr>
              <a:buFont typeface="Wingdings" panose="05000000000000000000" pitchFamily="2" charset="2"/>
              <a:buNone/>
            </a:pPr>
            <a:r>
              <a:rPr kumimoji="0" lang="en-US" altLang="zh-CN" sz="2000"/>
              <a:t>…</a:t>
            </a:r>
          </a:p>
          <a:p>
            <a:pPr>
              <a:buFont typeface="Wingdings" panose="05000000000000000000" pitchFamily="2" charset="2"/>
              <a:buNone/>
            </a:pPr>
            <a:r>
              <a:rPr kumimoji="0" lang="en-US" altLang="zh-CN" sz="2000"/>
              <a:t>new(p);</a:t>
            </a:r>
          </a:p>
          <a:p>
            <a:pPr>
              <a:buFont typeface="Wingdings" panose="05000000000000000000" pitchFamily="2" charset="2"/>
              <a:buNone/>
            </a:pPr>
            <a:r>
              <a:rPr kumimoji="0" lang="en-US" altLang="zh-CN" sz="2000"/>
              <a:t>q:=p;</a:t>
            </a:r>
          </a:p>
          <a:p>
            <a:pPr>
              <a:buFont typeface="Wingdings" panose="05000000000000000000" pitchFamily="2" charset="2"/>
              <a:buNone/>
            </a:pPr>
            <a:r>
              <a:rPr kumimoji="0" lang="en-US" altLang="zh-CN" sz="2000"/>
              <a:t>dispose(p);</a:t>
            </a:r>
          </a:p>
          <a:p>
            <a:pPr>
              <a:buFont typeface="Wingdings" panose="05000000000000000000" pitchFamily="2" charset="2"/>
              <a:buNone/>
            </a:pPr>
            <a:r>
              <a:rPr kumimoji="0" lang="en-US" altLang="zh-CN" sz="2000"/>
              <a:t>q^:=1.0;</a:t>
            </a:r>
          </a:p>
        </p:txBody>
      </p:sp>
      <p:sp>
        <p:nvSpPr>
          <p:cNvPr id="16394" name="Text Box 10"/>
          <p:cNvSpPr txBox="1">
            <a:spLocks noChangeArrowheads="1"/>
          </p:cNvSpPr>
          <p:nvPr/>
        </p:nvSpPr>
        <p:spPr bwMode="auto">
          <a:xfrm>
            <a:off x="5486400" y="4572000"/>
            <a:ext cx="1828800" cy="192087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2000"/>
              <a:t> float  * p,*q; </a:t>
            </a:r>
          </a:p>
          <a:p>
            <a:pPr>
              <a:buFont typeface="Wingdings" panose="05000000000000000000" pitchFamily="2" charset="2"/>
              <a:buNone/>
            </a:pPr>
            <a:r>
              <a:rPr kumimoji="0" lang="en-US" altLang="zh-CN" sz="2000"/>
              <a:t>…</a:t>
            </a:r>
          </a:p>
          <a:p>
            <a:pPr>
              <a:buFont typeface="Wingdings" panose="05000000000000000000" pitchFamily="2" charset="2"/>
              <a:buNone/>
            </a:pPr>
            <a:r>
              <a:rPr kumimoji="0" lang="en-US" altLang="zh-CN" sz="2000"/>
              <a:t> p=new  float;</a:t>
            </a:r>
          </a:p>
          <a:p>
            <a:pPr>
              <a:buFont typeface="Wingdings" panose="05000000000000000000" pitchFamily="2" charset="2"/>
              <a:buNone/>
            </a:pPr>
            <a:r>
              <a:rPr kumimoji="0" lang="en-US" altLang="zh-CN" sz="2000"/>
              <a:t>q=p;</a:t>
            </a:r>
          </a:p>
          <a:p>
            <a:pPr>
              <a:buFont typeface="Wingdings" panose="05000000000000000000" pitchFamily="2" charset="2"/>
              <a:buNone/>
            </a:pPr>
            <a:r>
              <a:rPr kumimoji="0" lang="en-US" altLang="zh-CN" sz="2000"/>
              <a:t>delete p;</a:t>
            </a:r>
          </a:p>
          <a:p>
            <a:pPr>
              <a:buFont typeface="Wingdings" panose="05000000000000000000" pitchFamily="2" charset="2"/>
              <a:buNone/>
            </a:pPr>
            <a:r>
              <a:rPr kumimoji="0" lang="en-US" altLang="zh-CN" sz="2000"/>
              <a:t>*q:=1.0;</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17411" name="Text Box 3"/>
          <p:cNvSpPr txBox="1">
            <a:spLocks noChangeArrowheads="1"/>
          </p:cNvSpPr>
          <p:nvPr/>
        </p:nvSpPr>
        <p:spPr bwMode="auto">
          <a:xfrm>
            <a:off x="609600" y="124301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堆式存储分配</a:t>
            </a:r>
          </a:p>
        </p:txBody>
      </p:sp>
      <p:sp>
        <p:nvSpPr>
          <p:cNvPr id="1741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6" name="Rectangle 8"/>
          <p:cNvSpPr>
            <a:spLocks noChangeArrowheads="1"/>
          </p:cNvSpPr>
          <p:nvPr/>
        </p:nvSpPr>
        <p:spPr bwMode="auto">
          <a:xfrm>
            <a:off x="762000" y="1946275"/>
            <a:ext cx="8267700" cy="1554163"/>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隐式释放堆空间的方法</a:t>
            </a:r>
            <a:endParaRPr kumimoji="0" lang="zh-CN" altLang="en-US" sz="2800" b="1">
              <a:solidFill>
                <a:srgbClr val="800080"/>
              </a:solidFill>
              <a:latin typeface="Times New Roman" panose="02020603050405020304" pitchFamily="18" charset="0"/>
            </a:endParaRPr>
          </a:p>
          <a:p>
            <a:pPr>
              <a:buClrTx/>
              <a:buFont typeface="Symbol" pitchFamily="18" charset="2"/>
              <a:buNone/>
            </a:pPr>
            <a:endParaRPr kumimoji="0" lang="zh-CN" altLang="en-US" sz="1000" b="1">
              <a:solidFill>
                <a:srgbClr val="800080"/>
              </a:solidFill>
            </a:endParaRPr>
          </a:p>
          <a:p>
            <a:pPr lvl="1">
              <a:buFontTx/>
              <a:buChar char="•"/>
            </a:pPr>
            <a:r>
              <a:rPr lang="zh-CN" altLang="en-US" b="1"/>
              <a:t>  主要技术：</a:t>
            </a:r>
            <a:r>
              <a:rPr lang="zh-CN" altLang="en-US" b="1">
                <a:solidFill>
                  <a:srgbClr val="800080"/>
                </a:solidFill>
              </a:rPr>
              <a:t> </a:t>
            </a:r>
            <a:r>
              <a:rPr kumimoji="0" lang="zh-CN" altLang="en-US" b="1">
                <a:solidFill>
                  <a:srgbClr val="800080"/>
                </a:solidFill>
              </a:rPr>
              <a:t>垃圾回收</a:t>
            </a:r>
            <a:r>
              <a:rPr lang="zh-CN" altLang="en-US"/>
              <a:t>（</a:t>
            </a:r>
            <a:r>
              <a:rPr lang="en-US" altLang="zh-CN" i="1"/>
              <a:t>garbage collection</a:t>
            </a:r>
            <a:r>
              <a:rPr lang="zh-CN" altLang="en-US"/>
              <a:t>）</a:t>
            </a:r>
            <a:r>
              <a:rPr lang="zh-CN" altLang="en-US" b="1">
                <a:solidFill>
                  <a:srgbClr val="800080"/>
                </a:solidFill>
              </a:rPr>
              <a:t>机制</a:t>
            </a:r>
          </a:p>
          <a:p>
            <a:pPr lvl="1">
              <a:buFontTx/>
              <a:buNone/>
            </a:pPr>
            <a:endParaRPr kumimoji="0" lang="zh-CN" altLang="en-US" sz="1000" b="1">
              <a:solidFill>
                <a:srgbClr val="800080"/>
              </a:solidFill>
            </a:endParaRPr>
          </a:p>
          <a:p>
            <a:pPr>
              <a:buFontTx/>
              <a:buNone/>
            </a:pPr>
            <a:r>
              <a:rPr kumimoji="0" lang="zh-CN" altLang="en-US" b="1"/>
              <a:t>   （可以分专门的话题讨论，超出本课程范围）</a:t>
            </a:r>
            <a:endParaRPr lang="zh-CN" altLang="en-US" sz="2800" b="1">
              <a:solidFill>
                <a:srgbClr val="800080"/>
              </a:solidFill>
              <a:latin typeface="Times New Roman" panose="02020603050405020304" pitchFamily="18" charset="0"/>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18435" name="Text Box 3"/>
          <p:cNvSpPr txBox="1">
            <a:spLocks noChangeArrowheads="1"/>
          </p:cNvSpPr>
          <p:nvPr/>
        </p:nvSpPr>
        <p:spPr bwMode="auto">
          <a:xfrm>
            <a:off x="609600" y="125095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堆式存储分配</a:t>
            </a:r>
          </a:p>
        </p:txBody>
      </p:sp>
      <p:sp>
        <p:nvSpPr>
          <p:cNvPr id="18436" name="AutoShape 4">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3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3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3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40" name="Rectangle 8"/>
          <p:cNvSpPr>
            <a:spLocks noChangeArrowheads="1"/>
          </p:cNvSpPr>
          <p:nvPr/>
        </p:nvSpPr>
        <p:spPr bwMode="auto">
          <a:xfrm>
            <a:off x="762000" y="1954213"/>
            <a:ext cx="8267700" cy="4354512"/>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堆空间的管理</a:t>
            </a:r>
            <a:endParaRPr kumimoji="0" lang="zh-CN" altLang="en-US" sz="2800" b="1">
              <a:solidFill>
                <a:srgbClr val="800080"/>
              </a:solidFill>
              <a:latin typeface="Times New Roman" panose="02020603050405020304" pitchFamily="18" charset="0"/>
            </a:endParaRPr>
          </a:p>
          <a:p>
            <a:pPr>
              <a:buClrTx/>
              <a:buFont typeface="Symbol" pitchFamily="18" charset="2"/>
              <a:buNone/>
            </a:pPr>
            <a:endParaRPr kumimoji="0" lang="zh-CN" altLang="en-US" sz="1000" b="1">
              <a:solidFill>
                <a:srgbClr val="800080"/>
              </a:solidFill>
            </a:endParaRPr>
          </a:p>
          <a:p>
            <a:pPr lvl="1">
              <a:buFontTx/>
              <a:buChar char="•"/>
            </a:pPr>
            <a:r>
              <a:rPr lang="zh-CN" altLang="en-US" b="1"/>
              <a:t>  </a:t>
            </a:r>
            <a:r>
              <a:rPr kumimoji="0" lang="zh-CN" altLang="en-US" b="1">
                <a:solidFill>
                  <a:srgbClr val="800080"/>
                </a:solidFill>
              </a:rPr>
              <a:t>分配</a:t>
            </a:r>
            <a:r>
              <a:rPr lang="zh-CN" altLang="en-US" b="1">
                <a:solidFill>
                  <a:srgbClr val="800080"/>
                </a:solidFill>
              </a:rPr>
              <a:t>算法   </a:t>
            </a:r>
            <a:r>
              <a:rPr kumimoji="0" lang="zh-CN" altLang="en-US" b="1"/>
              <a:t>面对多个可用的存储块，选择哪一个</a:t>
            </a:r>
            <a:endParaRPr lang="zh-CN" altLang="en-US" b="1">
              <a:solidFill>
                <a:srgbClr val="800080"/>
              </a:solidFill>
            </a:endParaRPr>
          </a:p>
          <a:p>
            <a:pPr lvl="1">
              <a:buFontTx/>
              <a:buNone/>
            </a:pPr>
            <a:endParaRPr kumimoji="0" lang="zh-CN" altLang="en-US" sz="1000" b="1">
              <a:solidFill>
                <a:srgbClr val="800080"/>
              </a:solidFill>
            </a:endParaRPr>
          </a:p>
          <a:p>
            <a:pPr lvl="1">
              <a:buFontTx/>
              <a:buNone/>
            </a:pPr>
            <a:r>
              <a:rPr kumimoji="0" lang="zh-CN" altLang="en-US" b="1"/>
              <a:t>   如：</a:t>
            </a:r>
            <a:r>
              <a:rPr kumimoji="0" lang="zh-CN" altLang="en-US" b="1">
                <a:solidFill>
                  <a:srgbClr val="800080"/>
                </a:solidFill>
              </a:rPr>
              <a:t>最佳适应算法</a:t>
            </a:r>
            <a:r>
              <a:rPr kumimoji="0" lang="zh-CN" altLang="en-US" b="1"/>
              <a:t>（选择浪费最少的存储块）</a:t>
            </a:r>
          </a:p>
          <a:p>
            <a:pPr lvl="1">
              <a:buFontTx/>
              <a:buNone/>
            </a:pPr>
            <a:endParaRPr kumimoji="0" lang="zh-CN" altLang="en-US" sz="1000" b="1"/>
          </a:p>
          <a:p>
            <a:pPr lvl="1">
              <a:buFontTx/>
              <a:buNone/>
            </a:pPr>
            <a:r>
              <a:rPr kumimoji="0" lang="zh-CN" altLang="en-US" b="1">
                <a:solidFill>
                  <a:srgbClr val="800080"/>
                </a:solidFill>
              </a:rPr>
              <a:t>          最先适应算法</a:t>
            </a:r>
            <a:r>
              <a:rPr kumimoji="0" lang="zh-CN" altLang="en-US" b="1"/>
              <a:t>（选择最先找到的足够大的存储块）</a:t>
            </a:r>
          </a:p>
          <a:p>
            <a:pPr lvl="1">
              <a:buFontTx/>
              <a:buNone/>
            </a:pPr>
            <a:endParaRPr kumimoji="0" lang="zh-CN" altLang="en-US" sz="1000" b="1"/>
          </a:p>
          <a:p>
            <a:pPr lvl="1">
              <a:buFontTx/>
              <a:buNone/>
            </a:pPr>
            <a:r>
              <a:rPr kumimoji="0" lang="zh-CN" altLang="en-US" b="1">
                <a:solidFill>
                  <a:srgbClr val="800080"/>
                </a:solidFill>
              </a:rPr>
              <a:t>          循环最先适应算法</a:t>
            </a:r>
            <a:r>
              <a:rPr kumimoji="0" lang="zh-CN" altLang="en-US" b="1"/>
              <a:t>（起始点不同的最先适应算法）</a:t>
            </a:r>
          </a:p>
          <a:p>
            <a:pPr>
              <a:buClrTx/>
              <a:buFont typeface="Symbol" pitchFamily="18" charset="2"/>
              <a:buNone/>
            </a:pPr>
            <a:endParaRPr kumimoji="0" lang="zh-CN" altLang="en-US" sz="1000" b="1">
              <a:solidFill>
                <a:srgbClr val="800080"/>
              </a:solidFill>
            </a:endParaRPr>
          </a:p>
          <a:p>
            <a:pPr lvl="1">
              <a:buFontTx/>
              <a:buChar char="•"/>
            </a:pPr>
            <a:r>
              <a:rPr lang="zh-CN" altLang="en-US" b="1"/>
              <a:t>  </a:t>
            </a:r>
            <a:r>
              <a:rPr kumimoji="0" lang="zh-CN" altLang="en-US" b="1">
                <a:solidFill>
                  <a:srgbClr val="800080"/>
                </a:solidFill>
              </a:rPr>
              <a:t>碎片整理算法</a:t>
            </a:r>
            <a:r>
              <a:rPr lang="zh-CN" altLang="en-US" b="1">
                <a:solidFill>
                  <a:srgbClr val="800080"/>
                </a:solidFill>
              </a:rPr>
              <a:t>   </a:t>
            </a:r>
            <a:r>
              <a:rPr kumimoji="0" lang="zh-CN" altLang="en-US" b="1"/>
              <a:t>压缩合并小的存储块，使其更可用</a:t>
            </a:r>
            <a:endParaRPr lang="zh-CN" altLang="en-US" b="1">
              <a:solidFill>
                <a:srgbClr val="800080"/>
              </a:solidFill>
            </a:endParaRPr>
          </a:p>
          <a:p>
            <a:pPr lvl="1">
              <a:buFontTx/>
              <a:buNone/>
            </a:pPr>
            <a:endParaRPr kumimoji="0" lang="zh-CN" altLang="en-US" sz="1000" b="1">
              <a:solidFill>
                <a:srgbClr val="800080"/>
              </a:solidFill>
            </a:endParaRPr>
          </a:p>
          <a:p>
            <a:pPr>
              <a:buFontTx/>
              <a:buNone/>
            </a:pPr>
            <a:r>
              <a:rPr kumimoji="0" lang="zh-CN" altLang="en-US" b="1"/>
              <a:t>（ 可以分专门的话题讨论，超出本课程范围）</a:t>
            </a:r>
          </a:p>
          <a:p>
            <a:pPr>
              <a:buFontTx/>
              <a:buNone/>
            </a:pPr>
            <a:r>
              <a:rPr kumimoji="0" lang="zh-CN" altLang="en-US" b="1"/>
              <a:t>（ 部分内容可参考数据结构和操作系统课程）</a:t>
            </a:r>
          </a:p>
          <a:p>
            <a:pPr lvl="1">
              <a:buFontTx/>
              <a:buNone/>
            </a:pPr>
            <a:endParaRPr kumimoji="0" lang="en-US" altLang="zh-CN" b="1"/>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19459" name="Text Box 3"/>
          <p:cNvSpPr txBox="1">
            <a:spLocks noChangeArrowheads="1"/>
          </p:cNvSpPr>
          <p:nvPr/>
        </p:nvSpPr>
        <p:spPr bwMode="auto">
          <a:xfrm>
            <a:off x="609600" y="12192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r>
              <a:rPr kumimoji="0" lang="zh-CN" altLang="en-US" sz="2800" b="1"/>
              <a:t>（</a:t>
            </a:r>
            <a:r>
              <a:rPr kumimoji="0" lang="en-US" altLang="zh-CN" sz="2800" i="1"/>
              <a:t>activation record</a:t>
            </a:r>
            <a:r>
              <a:rPr kumimoji="0" lang="zh-CN" altLang="en-US" sz="2800" b="1"/>
              <a:t>）</a:t>
            </a:r>
          </a:p>
        </p:txBody>
      </p:sp>
      <p:sp>
        <p:nvSpPr>
          <p:cNvPr id="1946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4" name="Rectangle 8"/>
          <p:cNvSpPr>
            <a:spLocks noChangeArrowheads="1"/>
          </p:cNvSpPr>
          <p:nvPr/>
        </p:nvSpPr>
        <p:spPr bwMode="auto">
          <a:xfrm>
            <a:off x="762000" y="1830388"/>
            <a:ext cx="8267700" cy="2308324"/>
          </a:xfrm>
          <a:prstGeom prst="rect">
            <a:avLst/>
          </a:prstGeom>
          <a:noFill/>
          <a:ln w="9525">
            <a:noFill/>
            <a:miter lim="800000"/>
          </a:ln>
          <a:effectLst/>
        </p:spPr>
        <p:txBody>
          <a:bodyPr>
            <a:spAutoFit/>
          </a:bodyPr>
          <a:lstStyle/>
          <a:p>
            <a:pPr>
              <a:buClrTx/>
              <a:buFont typeface="Symbol"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过程活动记录</a:t>
            </a:r>
            <a:endParaRPr kumimoji="0" lang="zh-CN" altLang="en-US" sz="2800" b="1" dirty="0">
              <a:solidFill>
                <a:srgbClr val="800080"/>
              </a:solidFill>
              <a:latin typeface="Times New Roman" panose="02020603050405020304" pitchFamily="18" charset="0"/>
            </a:endParaRPr>
          </a:p>
          <a:p>
            <a:pPr>
              <a:buClrTx/>
              <a:buFont typeface="Symbol" pitchFamily="18" charset="2"/>
              <a:buNone/>
            </a:pPr>
            <a:endParaRPr kumimoji="0" lang="zh-CN" altLang="en-US" sz="1000" b="1" dirty="0">
              <a:solidFill>
                <a:srgbClr val="800080"/>
              </a:solidFill>
            </a:endParaRPr>
          </a:p>
          <a:p>
            <a:pPr lvl="1">
              <a:buNone/>
            </a:pPr>
            <a:r>
              <a:rPr lang="zh-CN" altLang="en-US" b="1" dirty="0"/>
              <a:t>函数</a:t>
            </a:r>
            <a:r>
              <a:rPr lang="en-US" altLang="zh-CN" b="1" dirty="0"/>
              <a:t>/</a:t>
            </a:r>
            <a:r>
              <a:rPr lang="zh-CN" altLang="en-US" b="1" dirty="0"/>
              <a:t>过程调用或返回时，在运行栈上创建或消去的</a:t>
            </a:r>
            <a:r>
              <a:rPr lang="zh-CN" altLang="en-US" b="1" dirty="0">
                <a:solidFill>
                  <a:srgbClr val="800080"/>
                </a:solidFill>
              </a:rPr>
              <a:t>栈帧</a:t>
            </a:r>
          </a:p>
          <a:p>
            <a:pPr lvl="1">
              <a:buFontTx/>
              <a:buNone/>
            </a:pPr>
            <a:r>
              <a:rPr lang="zh-CN" altLang="en-US" sz="1000" b="1" dirty="0">
                <a:solidFill>
                  <a:srgbClr val="800080"/>
                </a:solidFill>
              </a:rPr>
              <a:t>   </a:t>
            </a:r>
          </a:p>
          <a:p>
            <a:pPr marL="800100" lvl="1" indent="-342900">
              <a:buFont typeface="Wingdings" pitchFamily="2" charset="2"/>
              <a:buChar char="n"/>
            </a:pPr>
            <a:r>
              <a:rPr lang="zh-CN" altLang="en-US" b="1" dirty="0">
                <a:solidFill>
                  <a:srgbClr val="800080"/>
                </a:solidFill>
              </a:rPr>
              <a:t>数据信息</a:t>
            </a:r>
            <a:r>
              <a:rPr lang="zh-CN" altLang="en-US" b="1" dirty="0"/>
              <a:t>：局部变量，函数实参，临时单元（表达式计算的中间单元）</a:t>
            </a:r>
            <a:endParaRPr lang="en-US" altLang="zh-CN" b="1" dirty="0"/>
          </a:p>
          <a:p>
            <a:pPr marL="800100" lvl="1" indent="-342900">
              <a:buFont typeface="Wingdings" pitchFamily="2" charset="2"/>
              <a:buChar char="n"/>
            </a:pPr>
            <a:r>
              <a:rPr lang="zh-CN" altLang="en-US" b="1" dirty="0">
                <a:solidFill>
                  <a:srgbClr val="800080"/>
                </a:solidFill>
              </a:rPr>
              <a:t>控制信息</a:t>
            </a:r>
          </a:p>
        </p:txBody>
      </p:sp>
      <p:sp>
        <p:nvSpPr>
          <p:cNvPr id="19465" name="Line 10"/>
          <p:cNvSpPr>
            <a:spLocks noChangeShapeType="1"/>
          </p:cNvSpPr>
          <p:nvPr/>
        </p:nvSpPr>
        <p:spPr bwMode="auto">
          <a:xfrm>
            <a:off x="5410200" y="4419600"/>
            <a:ext cx="0" cy="1981200"/>
          </a:xfrm>
          <a:prstGeom prst="line">
            <a:avLst/>
          </a:prstGeom>
          <a:noFill/>
          <a:ln w="9525">
            <a:solidFill>
              <a:srgbClr val="800080"/>
            </a:solidFill>
            <a:round/>
          </a:ln>
          <a:effectLst/>
        </p:spPr>
        <p:txBody>
          <a:bodyPr>
            <a:spAutoFit/>
          </a:bodyPr>
          <a:lstStyle/>
          <a:p>
            <a:endParaRPr lang="zh-CN" altLang="en-US"/>
          </a:p>
        </p:txBody>
      </p:sp>
      <p:sp>
        <p:nvSpPr>
          <p:cNvPr id="19466" name="Line 11"/>
          <p:cNvSpPr>
            <a:spLocks noChangeShapeType="1"/>
          </p:cNvSpPr>
          <p:nvPr/>
        </p:nvSpPr>
        <p:spPr bwMode="auto">
          <a:xfrm>
            <a:off x="7467600" y="4419600"/>
            <a:ext cx="0" cy="1981200"/>
          </a:xfrm>
          <a:prstGeom prst="line">
            <a:avLst/>
          </a:prstGeom>
          <a:noFill/>
          <a:ln w="9525">
            <a:solidFill>
              <a:srgbClr val="800080"/>
            </a:solidFill>
            <a:round/>
          </a:ln>
          <a:effectLst/>
        </p:spPr>
        <p:txBody>
          <a:bodyPr>
            <a:spAutoFit/>
          </a:bodyPr>
          <a:lstStyle/>
          <a:p>
            <a:endParaRPr lang="zh-CN" altLang="en-US"/>
          </a:p>
        </p:txBody>
      </p:sp>
      <p:sp>
        <p:nvSpPr>
          <p:cNvPr id="19467" name="Line 12"/>
          <p:cNvSpPr>
            <a:spLocks noChangeShapeType="1"/>
          </p:cNvSpPr>
          <p:nvPr/>
        </p:nvSpPr>
        <p:spPr bwMode="auto">
          <a:xfrm>
            <a:off x="5410200" y="6400800"/>
            <a:ext cx="2057400" cy="0"/>
          </a:xfrm>
          <a:prstGeom prst="line">
            <a:avLst/>
          </a:prstGeom>
          <a:noFill/>
          <a:ln w="9525">
            <a:solidFill>
              <a:srgbClr val="800080"/>
            </a:solidFill>
            <a:round/>
          </a:ln>
          <a:effectLst/>
        </p:spPr>
        <p:txBody>
          <a:bodyPr>
            <a:spAutoFit/>
          </a:bodyPr>
          <a:lstStyle/>
          <a:p>
            <a:endParaRPr lang="zh-CN" altLang="en-US"/>
          </a:p>
        </p:txBody>
      </p:sp>
      <p:sp>
        <p:nvSpPr>
          <p:cNvPr id="19468" name="Line 13"/>
          <p:cNvSpPr>
            <a:spLocks noChangeShapeType="1"/>
          </p:cNvSpPr>
          <p:nvPr/>
        </p:nvSpPr>
        <p:spPr bwMode="auto">
          <a:xfrm>
            <a:off x="5410200" y="5638800"/>
            <a:ext cx="2057400" cy="0"/>
          </a:xfrm>
          <a:prstGeom prst="line">
            <a:avLst/>
          </a:prstGeom>
          <a:noFill/>
          <a:ln w="9525">
            <a:solidFill>
              <a:srgbClr val="800080"/>
            </a:solidFill>
            <a:round/>
          </a:ln>
          <a:effectLst/>
        </p:spPr>
        <p:txBody>
          <a:bodyPr>
            <a:spAutoFit/>
          </a:bodyPr>
          <a:lstStyle/>
          <a:p>
            <a:endParaRPr lang="zh-CN" altLang="en-US"/>
          </a:p>
        </p:txBody>
      </p:sp>
      <p:sp>
        <p:nvSpPr>
          <p:cNvPr id="19469" name="Line 14"/>
          <p:cNvSpPr>
            <a:spLocks noChangeShapeType="1"/>
          </p:cNvSpPr>
          <p:nvPr/>
        </p:nvSpPr>
        <p:spPr bwMode="auto">
          <a:xfrm>
            <a:off x="5410200" y="4419600"/>
            <a:ext cx="2057400" cy="0"/>
          </a:xfrm>
          <a:prstGeom prst="line">
            <a:avLst/>
          </a:prstGeom>
          <a:noFill/>
          <a:ln w="9525">
            <a:solidFill>
              <a:srgbClr val="800080"/>
            </a:solidFill>
            <a:round/>
          </a:ln>
          <a:effectLst/>
        </p:spPr>
        <p:txBody>
          <a:bodyPr>
            <a:spAutoFit/>
          </a:bodyPr>
          <a:lstStyle/>
          <a:p>
            <a:endParaRPr lang="zh-CN" altLang="en-US"/>
          </a:p>
        </p:txBody>
      </p:sp>
      <p:sp>
        <p:nvSpPr>
          <p:cNvPr id="19470" name="Rectangle 15"/>
          <p:cNvSpPr>
            <a:spLocks noChangeArrowheads="1"/>
          </p:cNvSpPr>
          <p:nvPr/>
        </p:nvSpPr>
        <p:spPr bwMode="auto">
          <a:xfrm>
            <a:off x="5759450" y="5791200"/>
            <a:ext cx="1409700" cy="457200"/>
          </a:xfrm>
          <a:prstGeom prst="rect">
            <a:avLst/>
          </a:prstGeom>
          <a:noFill/>
          <a:ln w="9525">
            <a:noFill/>
            <a:miter lim="800000"/>
          </a:ln>
          <a:effectLst/>
        </p:spPr>
        <p:txBody>
          <a:bodyPr wrap="none">
            <a:spAutoFit/>
          </a:bodyPr>
          <a:lstStyle/>
          <a:p>
            <a:pPr>
              <a:buFont typeface="Wingdings" panose="05000000000000000000" pitchFamily="2" charset="2"/>
              <a:buNone/>
            </a:pPr>
            <a:r>
              <a:rPr lang="zh-CN" altLang="en-US" b="1">
                <a:solidFill>
                  <a:srgbClr val="800080"/>
                </a:solidFill>
              </a:rPr>
              <a:t>控制信息</a:t>
            </a:r>
          </a:p>
        </p:txBody>
      </p:sp>
      <p:sp>
        <p:nvSpPr>
          <p:cNvPr id="19471" name="Rectangle 17"/>
          <p:cNvSpPr>
            <a:spLocks noChangeArrowheads="1"/>
          </p:cNvSpPr>
          <p:nvPr/>
        </p:nvSpPr>
        <p:spPr bwMode="auto">
          <a:xfrm>
            <a:off x="5759450" y="4800600"/>
            <a:ext cx="1409700" cy="457200"/>
          </a:xfrm>
          <a:prstGeom prst="rect">
            <a:avLst/>
          </a:prstGeom>
          <a:noFill/>
          <a:ln w="9525">
            <a:noFill/>
            <a:miter lim="800000"/>
          </a:ln>
          <a:effectLst/>
        </p:spPr>
        <p:txBody>
          <a:bodyPr wrap="none">
            <a:spAutoFit/>
          </a:bodyPr>
          <a:lstStyle/>
          <a:p>
            <a:pPr>
              <a:buFont typeface="Wingdings" panose="05000000000000000000" pitchFamily="2" charset="2"/>
              <a:buNone/>
            </a:pPr>
            <a:r>
              <a:rPr lang="zh-CN" altLang="en-US" b="1">
                <a:solidFill>
                  <a:srgbClr val="800080"/>
                </a:solidFill>
              </a:rPr>
              <a:t>数据信息</a:t>
            </a:r>
          </a:p>
        </p:txBody>
      </p:sp>
      <p:sp>
        <p:nvSpPr>
          <p:cNvPr id="19472" name="Line 18"/>
          <p:cNvSpPr>
            <a:spLocks noChangeShapeType="1"/>
          </p:cNvSpPr>
          <p:nvPr/>
        </p:nvSpPr>
        <p:spPr bwMode="auto">
          <a:xfrm flipH="1">
            <a:off x="4572000" y="6248400"/>
            <a:ext cx="8382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19473" name="Rectangle 19"/>
          <p:cNvSpPr>
            <a:spLocks noChangeArrowheads="1"/>
          </p:cNvSpPr>
          <p:nvPr/>
        </p:nvSpPr>
        <p:spPr bwMode="auto">
          <a:xfrm>
            <a:off x="684213" y="5995988"/>
            <a:ext cx="4175125" cy="457200"/>
          </a:xfrm>
          <a:prstGeom prst="rect">
            <a:avLst/>
          </a:prstGeom>
          <a:noFill/>
          <a:ln w="9525">
            <a:noFill/>
            <a:miter lim="800000"/>
          </a:ln>
          <a:effectLst/>
        </p:spPr>
        <p:txBody>
          <a:bodyPr>
            <a:spAutoFit/>
          </a:bodyPr>
          <a:lstStyle/>
          <a:p>
            <a:pPr>
              <a:buFont typeface="Wingdings" panose="05000000000000000000" pitchFamily="2" charset="2"/>
              <a:buNone/>
            </a:pPr>
            <a:r>
              <a:rPr lang="en-US" altLang="zh-CN" b="1"/>
              <a:t>     </a:t>
            </a:r>
            <a:r>
              <a:rPr lang="zh-CN" altLang="en-US" b="1"/>
              <a:t>活动记录起始地址</a:t>
            </a:r>
          </a:p>
        </p:txBody>
      </p:sp>
      <p:sp>
        <p:nvSpPr>
          <p:cNvPr id="19474" name="Line 20"/>
          <p:cNvSpPr>
            <a:spLocks noChangeShapeType="1"/>
          </p:cNvSpPr>
          <p:nvPr/>
        </p:nvSpPr>
        <p:spPr bwMode="auto">
          <a:xfrm flipH="1">
            <a:off x="4211638" y="4740275"/>
            <a:ext cx="1122362"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19475" name="Rectangle 21"/>
          <p:cNvSpPr>
            <a:spLocks noChangeArrowheads="1"/>
          </p:cNvSpPr>
          <p:nvPr/>
        </p:nvSpPr>
        <p:spPr bwMode="auto">
          <a:xfrm>
            <a:off x="981075" y="4267200"/>
            <a:ext cx="3519488" cy="1187450"/>
          </a:xfrm>
          <a:prstGeom prst="rect">
            <a:avLst/>
          </a:prstGeom>
          <a:noFill/>
          <a:ln w="9525">
            <a:noFill/>
            <a:miter lim="800000"/>
          </a:ln>
          <a:effectLst/>
        </p:spPr>
        <p:txBody>
          <a:bodyPr>
            <a:spAutoFit/>
          </a:bodyPr>
          <a:lstStyle/>
          <a:p>
            <a:pPr>
              <a:buFont typeface="Wingdings" panose="05000000000000000000" pitchFamily="2" charset="2"/>
              <a:buNone/>
            </a:pPr>
            <a:r>
              <a:rPr lang="zh-CN" altLang="en-US" b="1" dirty="0"/>
              <a:t>某个数据对象的地址</a:t>
            </a:r>
            <a:r>
              <a:rPr lang="en-US" altLang="zh-CN" dirty="0"/>
              <a:t>=</a:t>
            </a:r>
            <a:r>
              <a:rPr lang="en-US" altLang="zh-CN" b="1" dirty="0"/>
              <a:t>     </a:t>
            </a:r>
          </a:p>
          <a:p>
            <a:pPr>
              <a:buFont typeface="Wingdings" panose="05000000000000000000" pitchFamily="2" charset="2"/>
              <a:buNone/>
            </a:pPr>
            <a:r>
              <a:rPr lang="en-US" altLang="zh-CN" b="1" dirty="0"/>
              <a:t>    </a:t>
            </a:r>
            <a:r>
              <a:rPr lang="zh-CN" altLang="en-US" b="1" dirty="0"/>
              <a:t>活动记录起始地址</a:t>
            </a:r>
          </a:p>
          <a:p>
            <a:pPr>
              <a:buFont typeface="Wingdings" panose="05000000000000000000" pitchFamily="2" charset="2"/>
              <a:buNone/>
            </a:pPr>
            <a:r>
              <a:rPr lang="zh-CN" altLang="en-US" dirty="0"/>
              <a:t>    </a:t>
            </a:r>
            <a:r>
              <a:rPr lang="en-US" altLang="zh-CN" dirty="0"/>
              <a:t>+  </a:t>
            </a:r>
            <a:r>
              <a:rPr lang="zh-CN" altLang="en-US" b="1" dirty="0"/>
              <a:t>偏移地址（</a:t>
            </a:r>
            <a:r>
              <a:rPr lang="en-US" altLang="zh-CN" i="1" dirty="0"/>
              <a:t>offset</a:t>
            </a:r>
            <a:r>
              <a:rPr lang="zh-CN" altLang="en-US" b="1" dirty="0"/>
              <a:t>）</a:t>
            </a: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20483" name="Text Box 3"/>
          <p:cNvSpPr txBox="1">
            <a:spLocks noChangeArrowheads="1"/>
          </p:cNvSpPr>
          <p:nvPr/>
        </p:nvSpPr>
        <p:spPr bwMode="auto">
          <a:xfrm>
            <a:off x="609600" y="10668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2048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8" name="Rectangle 8"/>
          <p:cNvSpPr>
            <a:spLocks noChangeArrowheads="1"/>
          </p:cNvSpPr>
          <p:nvPr/>
        </p:nvSpPr>
        <p:spPr bwMode="auto">
          <a:xfrm>
            <a:off x="990600" y="1677988"/>
            <a:ext cx="7010400" cy="519112"/>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过程活动记录的栈式分配举例</a:t>
            </a:r>
            <a:endParaRPr kumimoji="0" lang="zh-CN" altLang="en-US" sz="1000" b="1">
              <a:solidFill>
                <a:srgbClr val="800080"/>
              </a:solidFill>
            </a:endParaRPr>
          </a:p>
        </p:txBody>
      </p:sp>
      <p:sp>
        <p:nvSpPr>
          <p:cNvPr id="20489" name="Line 9"/>
          <p:cNvSpPr>
            <a:spLocks noChangeShapeType="1"/>
          </p:cNvSpPr>
          <p:nvPr/>
        </p:nvSpPr>
        <p:spPr bwMode="auto">
          <a:xfrm>
            <a:off x="4876800" y="3200400"/>
            <a:ext cx="0" cy="3429000"/>
          </a:xfrm>
          <a:prstGeom prst="line">
            <a:avLst/>
          </a:prstGeom>
          <a:noFill/>
          <a:ln w="9525">
            <a:solidFill>
              <a:srgbClr val="800080"/>
            </a:solidFill>
            <a:round/>
          </a:ln>
          <a:effectLst/>
        </p:spPr>
        <p:txBody>
          <a:bodyPr>
            <a:spAutoFit/>
          </a:bodyPr>
          <a:lstStyle/>
          <a:p>
            <a:endParaRPr lang="zh-CN" altLang="en-US"/>
          </a:p>
        </p:txBody>
      </p:sp>
      <p:sp>
        <p:nvSpPr>
          <p:cNvPr id="20490" name="Line 10"/>
          <p:cNvSpPr>
            <a:spLocks noChangeShapeType="1"/>
          </p:cNvSpPr>
          <p:nvPr/>
        </p:nvSpPr>
        <p:spPr bwMode="auto">
          <a:xfrm>
            <a:off x="7467600" y="3200400"/>
            <a:ext cx="0" cy="3429000"/>
          </a:xfrm>
          <a:prstGeom prst="line">
            <a:avLst/>
          </a:prstGeom>
          <a:noFill/>
          <a:ln w="9525">
            <a:solidFill>
              <a:srgbClr val="800080"/>
            </a:solidFill>
            <a:round/>
          </a:ln>
          <a:effectLst/>
        </p:spPr>
        <p:txBody>
          <a:bodyPr>
            <a:spAutoFit/>
          </a:bodyPr>
          <a:lstStyle/>
          <a:p>
            <a:endParaRPr lang="zh-CN" altLang="en-US"/>
          </a:p>
        </p:txBody>
      </p:sp>
      <p:sp>
        <p:nvSpPr>
          <p:cNvPr id="20491" name="Line 11"/>
          <p:cNvSpPr>
            <a:spLocks noChangeShapeType="1"/>
          </p:cNvSpPr>
          <p:nvPr/>
        </p:nvSpPr>
        <p:spPr bwMode="auto">
          <a:xfrm>
            <a:off x="4876800" y="6629400"/>
            <a:ext cx="2590800" cy="0"/>
          </a:xfrm>
          <a:prstGeom prst="line">
            <a:avLst/>
          </a:prstGeom>
          <a:noFill/>
          <a:ln w="9525">
            <a:solidFill>
              <a:srgbClr val="800080"/>
            </a:solidFill>
            <a:round/>
          </a:ln>
          <a:effectLst/>
        </p:spPr>
        <p:txBody>
          <a:bodyPr>
            <a:spAutoFit/>
          </a:bodyPr>
          <a:lstStyle/>
          <a:p>
            <a:endParaRPr lang="zh-CN" altLang="en-US"/>
          </a:p>
        </p:txBody>
      </p:sp>
      <p:sp>
        <p:nvSpPr>
          <p:cNvPr id="20492" name="Line 12"/>
          <p:cNvSpPr>
            <a:spLocks noChangeShapeType="1"/>
          </p:cNvSpPr>
          <p:nvPr/>
        </p:nvSpPr>
        <p:spPr bwMode="auto">
          <a:xfrm>
            <a:off x="4876800" y="5867400"/>
            <a:ext cx="2590800" cy="0"/>
          </a:xfrm>
          <a:prstGeom prst="line">
            <a:avLst/>
          </a:prstGeom>
          <a:noFill/>
          <a:ln w="9525">
            <a:solidFill>
              <a:srgbClr val="800080"/>
            </a:solidFill>
            <a:round/>
          </a:ln>
          <a:effectLst/>
        </p:spPr>
        <p:txBody>
          <a:bodyPr>
            <a:spAutoFit/>
          </a:bodyPr>
          <a:lstStyle/>
          <a:p>
            <a:endParaRPr lang="zh-CN" altLang="en-US"/>
          </a:p>
        </p:txBody>
      </p:sp>
      <p:sp>
        <p:nvSpPr>
          <p:cNvPr id="20493" name="Rectangle 14"/>
          <p:cNvSpPr>
            <a:spLocks noChangeArrowheads="1"/>
          </p:cNvSpPr>
          <p:nvPr/>
        </p:nvSpPr>
        <p:spPr bwMode="auto">
          <a:xfrm>
            <a:off x="4929188" y="6038850"/>
            <a:ext cx="2462212" cy="457200"/>
          </a:xfrm>
          <a:prstGeom prst="rect">
            <a:avLst/>
          </a:prstGeom>
          <a:noFill/>
          <a:ln w="9525">
            <a:noFill/>
            <a:miter lim="800000"/>
          </a:ln>
          <a:effectLst/>
        </p:spPr>
        <p:txBody>
          <a:bodyPr wrap="none">
            <a:spAutoFit/>
          </a:bodyPr>
          <a:lstStyle/>
          <a:p>
            <a:pPr algn="ctr">
              <a:buFont typeface="Wingdings" panose="05000000000000000000" pitchFamily="2" charset="2"/>
              <a:buNone/>
            </a:pPr>
            <a:r>
              <a:rPr lang="en-US" altLang="zh-CN">
                <a:solidFill>
                  <a:srgbClr val="800080"/>
                </a:solidFill>
              </a:rPr>
              <a:t>main </a:t>
            </a:r>
            <a:r>
              <a:rPr lang="zh-CN" altLang="en-US" b="1">
                <a:solidFill>
                  <a:srgbClr val="800080"/>
                </a:solidFill>
              </a:rPr>
              <a:t>的活动记录</a:t>
            </a:r>
          </a:p>
        </p:txBody>
      </p:sp>
      <p:sp>
        <p:nvSpPr>
          <p:cNvPr id="20494" name="Text Box 20"/>
          <p:cNvSpPr txBox="1">
            <a:spLocks noChangeArrowheads="1"/>
          </p:cNvSpPr>
          <p:nvPr/>
        </p:nvSpPr>
        <p:spPr bwMode="auto">
          <a:xfrm>
            <a:off x="1676400" y="2438400"/>
            <a:ext cx="2057400" cy="405447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2000"/>
              <a:t>void p( )  {  </a:t>
            </a:r>
          </a:p>
          <a:p>
            <a:pPr>
              <a:buFont typeface="Wingdings" panose="05000000000000000000" pitchFamily="2" charset="2"/>
              <a:buNone/>
            </a:pPr>
            <a:r>
              <a:rPr kumimoji="0" lang="en-US" altLang="zh-CN" sz="2000"/>
              <a:t>   …</a:t>
            </a:r>
          </a:p>
          <a:p>
            <a:pPr>
              <a:buFont typeface="Wingdings" panose="05000000000000000000" pitchFamily="2" charset="2"/>
              <a:buNone/>
            </a:pPr>
            <a:r>
              <a:rPr kumimoji="0" lang="en-US" altLang="zh-CN" sz="2000"/>
              <a:t>   q( );</a:t>
            </a:r>
          </a:p>
          <a:p>
            <a:pPr>
              <a:buFont typeface="Wingdings" panose="05000000000000000000" pitchFamily="2" charset="2"/>
              <a:buNone/>
            </a:pPr>
            <a:r>
              <a:rPr kumimoji="0" lang="en-US" altLang="zh-CN" sz="2000"/>
              <a:t>} </a:t>
            </a:r>
          </a:p>
          <a:p>
            <a:pPr>
              <a:buFont typeface="Wingdings" panose="05000000000000000000" pitchFamily="2" charset="2"/>
              <a:buNone/>
            </a:pPr>
            <a:endParaRPr kumimoji="0" lang="en-US" altLang="zh-CN" sz="2000"/>
          </a:p>
          <a:p>
            <a:pPr>
              <a:buFont typeface="Wingdings" panose="05000000000000000000" pitchFamily="2" charset="2"/>
              <a:buNone/>
            </a:pPr>
            <a:r>
              <a:rPr kumimoji="0" lang="en-US" altLang="zh-CN" sz="2000"/>
              <a:t>void q( )  { </a:t>
            </a:r>
          </a:p>
          <a:p>
            <a:pPr>
              <a:buFont typeface="Wingdings" panose="05000000000000000000" pitchFamily="2" charset="2"/>
              <a:buNone/>
            </a:pPr>
            <a:r>
              <a:rPr kumimoji="0" lang="en-US" altLang="zh-CN" sz="2000"/>
              <a:t>   …</a:t>
            </a:r>
          </a:p>
          <a:p>
            <a:pPr>
              <a:buFont typeface="Wingdings" panose="05000000000000000000" pitchFamily="2" charset="2"/>
              <a:buNone/>
            </a:pPr>
            <a:r>
              <a:rPr kumimoji="0" lang="en-US" altLang="zh-CN" sz="2000"/>
              <a:t>   q( );</a:t>
            </a:r>
          </a:p>
          <a:p>
            <a:pPr>
              <a:buFont typeface="Wingdings" panose="05000000000000000000" pitchFamily="2" charset="2"/>
              <a:buNone/>
            </a:pPr>
            <a:r>
              <a:rPr kumimoji="0" lang="en-US" altLang="zh-CN" sz="2000"/>
              <a:t>} </a:t>
            </a:r>
          </a:p>
          <a:p>
            <a:pPr>
              <a:buFont typeface="Wingdings" panose="05000000000000000000" pitchFamily="2" charset="2"/>
              <a:buNone/>
            </a:pPr>
            <a:endParaRPr kumimoji="0" lang="en-US" altLang="zh-CN" sz="2000"/>
          </a:p>
          <a:p>
            <a:pPr>
              <a:buFont typeface="Wingdings" panose="05000000000000000000" pitchFamily="2" charset="2"/>
              <a:buNone/>
            </a:pPr>
            <a:r>
              <a:rPr kumimoji="0" lang="en-US" altLang="zh-CN" sz="2000"/>
              <a:t>int main  {</a:t>
            </a:r>
          </a:p>
          <a:p>
            <a:pPr>
              <a:buFont typeface="Wingdings" panose="05000000000000000000" pitchFamily="2" charset="2"/>
              <a:buNone/>
            </a:pPr>
            <a:r>
              <a:rPr kumimoji="0" lang="en-US" altLang="zh-CN" sz="2000"/>
              <a:t>   p( );</a:t>
            </a:r>
          </a:p>
          <a:p>
            <a:pPr>
              <a:buFont typeface="Wingdings" panose="05000000000000000000" pitchFamily="2" charset="2"/>
              <a:buNone/>
            </a:pPr>
            <a:r>
              <a:rPr kumimoji="0" lang="en-US" altLang="zh-CN" sz="2000"/>
              <a:t>}</a:t>
            </a:r>
          </a:p>
        </p:txBody>
      </p:sp>
      <p:sp>
        <p:nvSpPr>
          <p:cNvPr id="20495" name="Line 25"/>
          <p:cNvSpPr>
            <a:spLocks noChangeShapeType="1"/>
          </p:cNvSpPr>
          <p:nvPr/>
        </p:nvSpPr>
        <p:spPr bwMode="auto">
          <a:xfrm>
            <a:off x="4876800" y="5105400"/>
            <a:ext cx="2590800" cy="0"/>
          </a:xfrm>
          <a:prstGeom prst="line">
            <a:avLst/>
          </a:prstGeom>
          <a:noFill/>
          <a:ln w="9525">
            <a:solidFill>
              <a:srgbClr val="800080"/>
            </a:solidFill>
            <a:round/>
          </a:ln>
          <a:effectLst/>
        </p:spPr>
        <p:txBody>
          <a:bodyPr>
            <a:spAutoFit/>
          </a:bodyPr>
          <a:lstStyle/>
          <a:p>
            <a:endParaRPr lang="zh-CN" altLang="en-US"/>
          </a:p>
        </p:txBody>
      </p:sp>
      <p:sp>
        <p:nvSpPr>
          <p:cNvPr id="20496" name="Rectangle 26"/>
          <p:cNvSpPr>
            <a:spLocks noChangeArrowheads="1"/>
          </p:cNvSpPr>
          <p:nvPr/>
        </p:nvSpPr>
        <p:spPr bwMode="auto">
          <a:xfrm>
            <a:off x="4929188" y="527685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p </a:t>
            </a:r>
            <a:r>
              <a:rPr lang="zh-CN" altLang="en-US" b="1">
                <a:solidFill>
                  <a:srgbClr val="800080"/>
                </a:solidFill>
              </a:rPr>
              <a:t>的活动记录</a:t>
            </a:r>
          </a:p>
        </p:txBody>
      </p:sp>
      <p:sp>
        <p:nvSpPr>
          <p:cNvPr id="20497" name="Line 27"/>
          <p:cNvSpPr>
            <a:spLocks noChangeShapeType="1"/>
          </p:cNvSpPr>
          <p:nvPr/>
        </p:nvSpPr>
        <p:spPr bwMode="auto">
          <a:xfrm>
            <a:off x="4876800" y="4343400"/>
            <a:ext cx="2590800" cy="0"/>
          </a:xfrm>
          <a:prstGeom prst="line">
            <a:avLst/>
          </a:prstGeom>
          <a:noFill/>
          <a:ln w="9525">
            <a:solidFill>
              <a:srgbClr val="800080"/>
            </a:solidFill>
            <a:round/>
          </a:ln>
          <a:effectLst/>
        </p:spPr>
        <p:txBody>
          <a:bodyPr>
            <a:spAutoFit/>
          </a:bodyPr>
          <a:lstStyle/>
          <a:p>
            <a:endParaRPr lang="zh-CN" altLang="en-US"/>
          </a:p>
        </p:txBody>
      </p:sp>
      <p:sp>
        <p:nvSpPr>
          <p:cNvPr id="20498" name="Rectangle 28"/>
          <p:cNvSpPr>
            <a:spLocks noChangeArrowheads="1"/>
          </p:cNvSpPr>
          <p:nvPr/>
        </p:nvSpPr>
        <p:spPr bwMode="auto">
          <a:xfrm>
            <a:off x="4876800" y="4514850"/>
            <a:ext cx="2514600"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q </a:t>
            </a:r>
            <a:r>
              <a:rPr lang="zh-CN" altLang="en-US" b="1">
                <a:solidFill>
                  <a:srgbClr val="800080"/>
                </a:solidFill>
              </a:rPr>
              <a:t>的活动记录</a:t>
            </a:r>
          </a:p>
        </p:txBody>
      </p:sp>
      <p:sp>
        <p:nvSpPr>
          <p:cNvPr id="20499" name="Line 29"/>
          <p:cNvSpPr>
            <a:spLocks noChangeShapeType="1"/>
          </p:cNvSpPr>
          <p:nvPr/>
        </p:nvSpPr>
        <p:spPr bwMode="auto">
          <a:xfrm>
            <a:off x="4876800" y="3581400"/>
            <a:ext cx="2590800" cy="0"/>
          </a:xfrm>
          <a:prstGeom prst="line">
            <a:avLst/>
          </a:prstGeom>
          <a:noFill/>
          <a:ln w="9525">
            <a:solidFill>
              <a:srgbClr val="800080"/>
            </a:solidFill>
            <a:round/>
          </a:ln>
          <a:effectLst/>
        </p:spPr>
        <p:txBody>
          <a:bodyPr>
            <a:spAutoFit/>
          </a:bodyPr>
          <a:lstStyle/>
          <a:p>
            <a:endParaRPr lang="zh-CN" altLang="en-US"/>
          </a:p>
        </p:txBody>
      </p:sp>
      <p:sp>
        <p:nvSpPr>
          <p:cNvPr id="20500" name="Rectangle 30"/>
          <p:cNvSpPr>
            <a:spLocks noChangeArrowheads="1"/>
          </p:cNvSpPr>
          <p:nvPr/>
        </p:nvSpPr>
        <p:spPr bwMode="auto">
          <a:xfrm>
            <a:off x="4929188" y="375285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q </a:t>
            </a:r>
            <a:r>
              <a:rPr lang="zh-CN" altLang="en-US" b="1">
                <a:solidFill>
                  <a:srgbClr val="800080"/>
                </a:solidFill>
              </a:rPr>
              <a:t>的活动记录</a:t>
            </a:r>
          </a:p>
        </p:txBody>
      </p:sp>
      <p:sp>
        <p:nvSpPr>
          <p:cNvPr id="20501" name="Rectangle 31"/>
          <p:cNvSpPr>
            <a:spLocks noChangeArrowheads="1"/>
          </p:cNvSpPr>
          <p:nvPr/>
        </p:nvSpPr>
        <p:spPr bwMode="auto">
          <a:xfrm>
            <a:off x="4343400" y="2225675"/>
            <a:ext cx="3578225" cy="822325"/>
          </a:xfrm>
          <a:prstGeom prst="rect">
            <a:avLst/>
          </a:prstGeom>
          <a:noFill/>
          <a:ln w="9525">
            <a:noFill/>
            <a:miter lim="800000"/>
          </a:ln>
          <a:effectLst/>
        </p:spPr>
        <p:txBody>
          <a:bodyPr wrap="none">
            <a:spAutoFit/>
          </a:bodyPr>
          <a:lstStyle/>
          <a:p>
            <a:pPr>
              <a:buFont typeface="Wingdings" panose="05000000000000000000" pitchFamily="2" charset="2"/>
              <a:buNone/>
            </a:pPr>
            <a:r>
              <a:rPr lang="zh-CN" altLang="en-US" b="1">
                <a:latin typeface="Times New Roman" panose="02020603050405020304" pitchFamily="18" charset="0"/>
              </a:rPr>
              <a:t>函数 </a:t>
            </a:r>
            <a:r>
              <a:rPr lang="en-US" altLang="zh-CN"/>
              <a:t>q </a:t>
            </a:r>
            <a:r>
              <a:rPr lang="zh-CN" altLang="en-US" b="1">
                <a:latin typeface="Times New Roman" panose="02020603050405020304" pitchFamily="18" charset="0"/>
              </a:rPr>
              <a:t>被第二次激活时运</a:t>
            </a:r>
          </a:p>
          <a:p>
            <a:pPr>
              <a:buFont typeface="Wingdings" panose="05000000000000000000" pitchFamily="2" charset="2"/>
              <a:buNone/>
            </a:pPr>
            <a:r>
              <a:rPr lang="zh-CN" altLang="en-US" b="1">
                <a:latin typeface="Times New Roman" panose="02020603050405020304" pitchFamily="18" charset="0"/>
              </a:rPr>
              <a:t>行栈上活动记录分配情况</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0">
            <a:hlinkClick r:id="rId2" action="ppaction://hlinksldjump"/>
          </p:cNvPr>
          <p:cNvSpPr txBox="1">
            <a:spLocks noChangeArrowheads="1"/>
          </p:cNvSpPr>
          <p:nvPr/>
        </p:nvSpPr>
        <p:spPr bwMode="auto">
          <a:xfrm>
            <a:off x="1066800" y="1447800"/>
            <a:ext cx="6940550" cy="579438"/>
          </a:xfrm>
          <a:prstGeom prst="rect">
            <a:avLst/>
          </a:prstGeom>
          <a:noFill/>
          <a:ln w="9525">
            <a:noFill/>
            <a:miter lim="800000"/>
          </a:ln>
          <a:effectLst/>
        </p:spPr>
        <p:txBody>
          <a:bodyPr>
            <a:spAutoFit/>
          </a:bodyPr>
          <a:lstStyle/>
          <a:p>
            <a:pPr>
              <a:buClrTx/>
            </a:pPr>
            <a:r>
              <a:rPr lang="en-US" altLang="zh-CN" sz="3200" b="1" dirty="0">
                <a:solidFill>
                  <a:srgbClr val="800080"/>
                </a:solidFill>
              </a:rPr>
              <a:t> </a:t>
            </a:r>
            <a:r>
              <a:rPr lang="zh-CN" altLang="en-US" sz="3200" b="1" dirty="0">
                <a:solidFill>
                  <a:srgbClr val="800080"/>
                </a:solidFill>
              </a:rPr>
              <a:t>运行时存储组织</a:t>
            </a:r>
            <a:r>
              <a:rPr lang="zh-CN" altLang="en-US" sz="3200" b="1" dirty="0">
                <a:solidFill>
                  <a:srgbClr val="800080"/>
                </a:solidFill>
                <a:latin typeface="楷体_GB2312" pitchFamily="49" charset="-122"/>
              </a:rPr>
              <a:t>的作用与任务</a:t>
            </a:r>
          </a:p>
        </p:txBody>
      </p:sp>
      <p:sp>
        <p:nvSpPr>
          <p:cNvPr id="3076" name="AutoShape 21">
            <a:hlinkClick r:id="" action="ppaction://noaction"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7"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8"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9"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80" name="Text Box 25">
            <a:hlinkClick r:id="rId3" action="ppaction://hlinksldjump"/>
          </p:cNvPr>
          <p:cNvSpPr txBox="1">
            <a:spLocks noChangeArrowheads="1"/>
          </p:cNvSpPr>
          <p:nvPr/>
        </p:nvSpPr>
        <p:spPr bwMode="auto">
          <a:xfrm>
            <a:off x="1071563" y="2925763"/>
            <a:ext cx="5033962" cy="579437"/>
          </a:xfrm>
          <a:prstGeom prst="rect">
            <a:avLst/>
          </a:prstGeom>
          <a:noFill/>
          <a:ln w="9525">
            <a:noFill/>
            <a:miter lim="800000"/>
          </a:ln>
          <a:effectLst/>
        </p:spPr>
        <p:txBody>
          <a:bodyPr>
            <a:spAutoFit/>
          </a:bodyPr>
          <a:lstStyle/>
          <a:p>
            <a:r>
              <a:rPr lang="en-US" altLang="zh-CN" sz="3200" b="1" dirty="0">
                <a:solidFill>
                  <a:srgbClr val="800080"/>
                </a:solidFill>
              </a:rPr>
              <a:t> </a:t>
            </a:r>
            <a:r>
              <a:rPr lang="zh-CN" altLang="en-US" sz="3200" b="1" dirty="0">
                <a:solidFill>
                  <a:srgbClr val="800080"/>
                </a:solidFill>
              </a:rPr>
              <a:t>存储分配策略</a:t>
            </a:r>
          </a:p>
        </p:txBody>
      </p:sp>
      <p:sp>
        <p:nvSpPr>
          <p:cNvPr id="3081" name="Text Box 26">
            <a:hlinkClick r:id="rId4" action="ppaction://hlinksldjump"/>
          </p:cNvPr>
          <p:cNvSpPr txBox="1">
            <a:spLocks noChangeArrowheads="1"/>
          </p:cNvSpPr>
          <p:nvPr/>
        </p:nvSpPr>
        <p:spPr bwMode="auto">
          <a:xfrm>
            <a:off x="1071563" y="2209800"/>
            <a:ext cx="5948362" cy="579438"/>
          </a:xfrm>
          <a:prstGeom prst="rect">
            <a:avLst/>
          </a:prstGeom>
          <a:noFill/>
          <a:ln w="9525">
            <a:noFill/>
            <a:miter lim="800000"/>
          </a:ln>
          <a:effectLst/>
        </p:spPr>
        <p:txBody>
          <a:bodyPr>
            <a:spAutoFit/>
          </a:bodyPr>
          <a:lstStyle/>
          <a:p>
            <a:r>
              <a:rPr lang="en-US" altLang="zh-CN" sz="3200" b="1" dirty="0">
                <a:solidFill>
                  <a:srgbClr val="800080"/>
                </a:solidFill>
              </a:rPr>
              <a:t> </a:t>
            </a:r>
            <a:r>
              <a:rPr lang="zh-CN" altLang="en-US" sz="3200" b="1" dirty="0">
                <a:solidFill>
                  <a:srgbClr val="800080"/>
                </a:solidFill>
              </a:rPr>
              <a:t>程序运行时存储空间的布局</a:t>
            </a:r>
          </a:p>
        </p:txBody>
      </p:sp>
      <p:sp>
        <p:nvSpPr>
          <p:cNvPr id="3082" name="Text Box 27">
            <a:hlinkClick r:id="rId5" action="ppaction://hlinksldjump"/>
          </p:cNvPr>
          <p:cNvSpPr txBox="1">
            <a:spLocks noChangeArrowheads="1"/>
          </p:cNvSpPr>
          <p:nvPr/>
        </p:nvSpPr>
        <p:spPr bwMode="auto">
          <a:xfrm>
            <a:off x="1066800" y="3611563"/>
            <a:ext cx="5033963" cy="661784"/>
          </a:xfrm>
          <a:prstGeom prst="rect">
            <a:avLst/>
          </a:prstGeom>
          <a:noFill/>
          <a:ln w="9525">
            <a:noFill/>
            <a:miter lim="800000"/>
          </a:ln>
          <a:effectLst/>
        </p:spPr>
        <p:txBody>
          <a:bodyPr>
            <a:spAutoFit/>
          </a:bodyPr>
          <a:lstStyle/>
          <a:p>
            <a:pPr marL="914400" lvl="1" indent="-457200">
              <a:lnSpc>
                <a:spcPct val="150000"/>
              </a:lnSpc>
              <a:buFont typeface="Wingdings" pitchFamily="2" charset="2"/>
              <a:buChar char="u"/>
            </a:pPr>
            <a:r>
              <a:rPr lang="en-US" altLang="zh-CN" sz="2800" b="1" dirty="0">
                <a:solidFill>
                  <a:srgbClr val="800080"/>
                </a:solidFill>
              </a:rPr>
              <a:t> </a:t>
            </a:r>
            <a:r>
              <a:rPr lang="zh-CN" altLang="en-US" sz="2800" b="1" dirty="0">
                <a:solidFill>
                  <a:srgbClr val="800080"/>
                </a:solidFill>
              </a:rPr>
              <a:t>活动记录</a:t>
            </a:r>
          </a:p>
        </p:txBody>
      </p:sp>
      <p:sp>
        <p:nvSpPr>
          <p:cNvPr id="13" name="Rectangle 18">
            <a:extLst>
              <a:ext uri="{FF2B5EF4-FFF2-40B4-BE49-F238E27FC236}">
                <a16:creationId xmlns:a16="http://schemas.microsoft.com/office/drawing/2014/main" id="{FD9C7163-E74C-2743-8CB7-3649166908F3}"/>
              </a:ext>
            </a:extLst>
          </p:cNvPr>
          <p:cNvSpPr>
            <a:spLocks noChangeArrowheads="1"/>
          </p:cNvSpPr>
          <p:nvPr/>
        </p:nvSpPr>
        <p:spPr bwMode="auto">
          <a:xfrm>
            <a:off x="1479550" y="189230"/>
            <a:ext cx="6292215" cy="645160"/>
          </a:xfrm>
          <a:prstGeom prst="rect">
            <a:avLst/>
          </a:prstGeom>
          <a:noFill/>
          <a:ln w="9525" algn="ctr">
            <a:noFill/>
            <a:miter lim="800000"/>
          </a:ln>
          <a:effectLst/>
        </p:spPr>
        <p:txBody>
          <a:bodyPr wrap="square">
            <a:spAutoFit/>
          </a:bodyPr>
          <a:lstStyle/>
          <a:p>
            <a:pPr algn="l">
              <a:lnSpc>
                <a:spcPct val="90000"/>
              </a:lnSpc>
              <a:buClrTx/>
              <a:buFontTx/>
              <a:buNone/>
            </a:pPr>
            <a:r>
              <a:rPr lang="zh-CN" altLang="en-US" sz="4000" b="1" dirty="0">
                <a:solidFill>
                  <a:srgbClr val="800080"/>
                </a:solidFill>
              </a:rPr>
              <a:t>第九章 </a:t>
            </a:r>
            <a:r>
              <a:rPr lang="en-US" altLang="zh-CN" sz="4000" b="1" dirty="0">
                <a:solidFill>
                  <a:srgbClr val="800080"/>
                </a:solidFill>
              </a:rPr>
              <a:t> </a:t>
            </a:r>
            <a:r>
              <a:rPr lang="zh-CN" altLang="en-US" sz="4000" b="1" dirty="0">
                <a:solidFill>
                  <a:srgbClr val="800080"/>
                </a:solidFill>
                <a:latin typeface="楷体_GB2312" pitchFamily="49" charset="-122"/>
                <a:sym typeface="+mn-ea"/>
              </a:rPr>
              <a:t>运行时存储组织</a:t>
            </a:r>
            <a:endParaRPr lang="zh-CN" altLang="en-US" sz="4000" b="1" dirty="0">
              <a:solidFill>
                <a:srgbClr val="800080"/>
              </a:solidFill>
              <a:ea typeface="华文行楷" pitchFamily="2" charset="-122"/>
            </a:endParaRPr>
          </a:p>
        </p:txBody>
      </p:sp>
      <p:sp>
        <p:nvSpPr>
          <p:cNvPr id="14" name="Text Box 25">
            <a:hlinkClick r:id="rId3" action="ppaction://hlinksldjump"/>
            <a:extLst>
              <a:ext uri="{FF2B5EF4-FFF2-40B4-BE49-F238E27FC236}">
                <a16:creationId xmlns:a16="http://schemas.microsoft.com/office/drawing/2014/main" id="{996B7864-CD13-3645-85A2-4470F552ABF5}"/>
              </a:ext>
            </a:extLst>
          </p:cNvPr>
          <p:cNvSpPr txBox="1">
            <a:spLocks noChangeArrowheads="1"/>
          </p:cNvSpPr>
          <p:nvPr/>
        </p:nvSpPr>
        <p:spPr bwMode="auto">
          <a:xfrm>
            <a:off x="1122214" y="4509120"/>
            <a:ext cx="5033962" cy="584775"/>
          </a:xfrm>
          <a:prstGeom prst="rect">
            <a:avLst/>
          </a:prstGeom>
          <a:noFill/>
          <a:ln w="9525">
            <a:noFill/>
            <a:miter lim="800000"/>
          </a:ln>
          <a:effectLst/>
        </p:spPr>
        <p:txBody>
          <a:bodyPr>
            <a:spAutoFit/>
          </a:bodyPr>
          <a:lstStyle/>
          <a:p>
            <a:r>
              <a:rPr lang="zh-CN" altLang="en-US" sz="3200" b="1" dirty="0">
                <a:solidFill>
                  <a:srgbClr val="800080"/>
                </a:solidFill>
              </a:rPr>
              <a:t>过程调用与参数传递</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21507" name="Text Box 3"/>
          <p:cNvSpPr txBox="1">
            <a:spLocks noChangeArrowheads="1"/>
          </p:cNvSpPr>
          <p:nvPr/>
        </p:nvSpPr>
        <p:spPr bwMode="auto">
          <a:xfrm>
            <a:off x="838200" y="13716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21508" name="Rectangle 4"/>
          <p:cNvSpPr>
            <a:spLocks noChangeArrowheads="1"/>
          </p:cNvSpPr>
          <p:nvPr/>
        </p:nvSpPr>
        <p:spPr bwMode="auto">
          <a:xfrm>
            <a:off x="1219200" y="1995488"/>
            <a:ext cx="6057900" cy="519112"/>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楷体_GB2312" pitchFamily="49" charset="-122"/>
              </a:rPr>
              <a:t>典型的</a:t>
            </a:r>
            <a:r>
              <a:rPr lang="zh-CN" altLang="en-US" sz="2800" b="1">
                <a:solidFill>
                  <a:srgbClr val="800080"/>
                </a:solidFill>
                <a:latin typeface="Times New Roman" panose="02020603050405020304" pitchFamily="18" charset="0"/>
              </a:rPr>
              <a:t>过程活动记录结构</a:t>
            </a:r>
            <a:endParaRPr lang="zh-CN" altLang="en-US" b="1">
              <a:solidFill>
                <a:srgbClr val="800080"/>
              </a:solidFill>
            </a:endParaRPr>
          </a:p>
        </p:txBody>
      </p:sp>
      <p:sp>
        <p:nvSpPr>
          <p:cNvPr id="21509"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3" name="Line 9"/>
          <p:cNvSpPr>
            <a:spLocks noChangeShapeType="1"/>
          </p:cNvSpPr>
          <p:nvPr/>
        </p:nvSpPr>
        <p:spPr bwMode="auto">
          <a:xfrm>
            <a:off x="1763713" y="2590800"/>
            <a:ext cx="0" cy="3657600"/>
          </a:xfrm>
          <a:prstGeom prst="line">
            <a:avLst/>
          </a:prstGeom>
          <a:noFill/>
          <a:ln w="9525">
            <a:solidFill>
              <a:srgbClr val="800080"/>
            </a:solidFill>
            <a:round/>
          </a:ln>
          <a:effectLst/>
        </p:spPr>
        <p:txBody>
          <a:bodyPr>
            <a:spAutoFit/>
          </a:bodyPr>
          <a:lstStyle/>
          <a:p>
            <a:endParaRPr lang="zh-CN" altLang="en-US"/>
          </a:p>
        </p:txBody>
      </p:sp>
      <p:sp>
        <p:nvSpPr>
          <p:cNvPr id="21514" name="Line 10"/>
          <p:cNvSpPr>
            <a:spLocks noChangeShapeType="1"/>
          </p:cNvSpPr>
          <p:nvPr/>
        </p:nvSpPr>
        <p:spPr bwMode="auto">
          <a:xfrm>
            <a:off x="5040313" y="2590800"/>
            <a:ext cx="0" cy="3657600"/>
          </a:xfrm>
          <a:prstGeom prst="line">
            <a:avLst/>
          </a:prstGeom>
          <a:noFill/>
          <a:ln w="9525">
            <a:solidFill>
              <a:srgbClr val="800080"/>
            </a:solidFill>
            <a:round/>
          </a:ln>
          <a:effectLst/>
        </p:spPr>
        <p:txBody>
          <a:bodyPr>
            <a:spAutoFit/>
          </a:bodyPr>
          <a:lstStyle/>
          <a:p>
            <a:endParaRPr lang="zh-CN" altLang="en-US"/>
          </a:p>
        </p:txBody>
      </p:sp>
      <p:sp>
        <p:nvSpPr>
          <p:cNvPr id="21515" name="Line 11"/>
          <p:cNvSpPr>
            <a:spLocks noChangeShapeType="1"/>
          </p:cNvSpPr>
          <p:nvPr/>
        </p:nvSpPr>
        <p:spPr bwMode="auto">
          <a:xfrm>
            <a:off x="1763713" y="6248400"/>
            <a:ext cx="3276600" cy="0"/>
          </a:xfrm>
          <a:prstGeom prst="line">
            <a:avLst/>
          </a:prstGeom>
          <a:noFill/>
          <a:ln w="9525">
            <a:solidFill>
              <a:srgbClr val="800080"/>
            </a:solidFill>
            <a:round/>
          </a:ln>
          <a:effectLst/>
        </p:spPr>
        <p:txBody>
          <a:bodyPr>
            <a:spAutoFit/>
          </a:bodyPr>
          <a:lstStyle/>
          <a:p>
            <a:endParaRPr lang="zh-CN" altLang="en-US"/>
          </a:p>
        </p:txBody>
      </p:sp>
      <p:sp>
        <p:nvSpPr>
          <p:cNvPr id="21516" name="Line 12"/>
          <p:cNvSpPr>
            <a:spLocks noChangeShapeType="1"/>
          </p:cNvSpPr>
          <p:nvPr/>
        </p:nvSpPr>
        <p:spPr bwMode="auto">
          <a:xfrm>
            <a:off x="1763713" y="5486400"/>
            <a:ext cx="3276600" cy="0"/>
          </a:xfrm>
          <a:prstGeom prst="line">
            <a:avLst/>
          </a:prstGeom>
          <a:noFill/>
          <a:ln w="9525">
            <a:solidFill>
              <a:srgbClr val="800080"/>
            </a:solidFill>
            <a:round/>
          </a:ln>
          <a:effectLst/>
        </p:spPr>
        <p:txBody>
          <a:bodyPr>
            <a:spAutoFit/>
          </a:bodyPr>
          <a:lstStyle/>
          <a:p>
            <a:endParaRPr lang="zh-CN" altLang="en-US"/>
          </a:p>
        </p:txBody>
      </p:sp>
      <p:sp>
        <p:nvSpPr>
          <p:cNvPr id="21517" name="Rectangle 13"/>
          <p:cNvSpPr>
            <a:spLocks noChangeArrowheads="1"/>
          </p:cNvSpPr>
          <p:nvPr/>
        </p:nvSpPr>
        <p:spPr bwMode="auto">
          <a:xfrm>
            <a:off x="1763713" y="5638800"/>
            <a:ext cx="32004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控制信息</a:t>
            </a:r>
          </a:p>
        </p:txBody>
      </p:sp>
      <p:sp>
        <p:nvSpPr>
          <p:cNvPr id="21518" name="Line 15"/>
          <p:cNvSpPr>
            <a:spLocks noChangeShapeType="1"/>
          </p:cNvSpPr>
          <p:nvPr/>
        </p:nvSpPr>
        <p:spPr bwMode="auto">
          <a:xfrm>
            <a:off x="1763713" y="4876800"/>
            <a:ext cx="3276600" cy="0"/>
          </a:xfrm>
          <a:prstGeom prst="line">
            <a:avLst/>
          </a:prstGeom>
          <a:noFill/>
          <a:ln w="9525">
            <a:solidFill>
              <a:srgbClr val="800080"/>
            </a:solidFill>
            <a:round/>
          </a:ln>
          <a:effectLst/>
        </p:spPr>
        <p:txBody>
          <a:bodyPr>
            <a:spAutoFit/>
          </a:bodyPr>
          <a:lstStyle/>
          <a:p>
            <a:endParaRPr lang="zh-CN" altLang="en-US"/>
          </a:p>
        </p:txBody>
      </p:sp>
      <p:sp>
        <p:nvSpPr>
          <p:cNvPr id="21519" name="Rectangle 16"/>
          <p:cNvSpPr>
            <a:spLocks noChangeArrowheads="1"/>
          </p:cNvSpPr>
          <p:nvPr/>
        </p:nvSpPr>
        <p:spPr bwMode="auto">
          <a:xfrm>
            <a:off x="1816100" y="4953000"/>
            <a:ext cx="3148013"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过程实际参数</a:t>
            </a:r>
          </a:p>
        </p:txBody>
      </p:sp>
      <p:sp>
        <p:nvSpPr>
          <p:cNvPr id="21520" name="Line 17"/>
          <p:cNvSpPr>
            <a:spLocks noChangeShapeType="1"/>
          </p:cNvSpPr>
          <p:nvPr/>
        </p:nvSpPr>
        <p:spPr bwMode="auto">
          <a:xfrm>
            <a:off x="1763713" y="4267200"/>
            <a:ext cx="3276600" cy="0"/>
          </a:xfrm>
          <a:prstGeom prst="line">
            <a:avLst/>
          </a:prstGeom>
          <a:noFill/>
          <a:ln w="9525">
            <a:solidFill>
              <a:srgbClr val="800080"/>
            </a:solidFill>
            <a:round/>
          </a:ln>
          <a:effectLst/>
        </p:spPr>
        <p:txBody>
          <a:bodyPr>
            <a:spAutoFit/>
          </a:bodyPr>
          <a:lstStyle/>
          <a:p>
            <a:endParaRPr lang="zh-CN" altLang="en-US"/>
          </a:p>
        </p:txBody>
      </p:sp>
      <p:sp>
        <p:nvSpPr>
          <p:cNvPr id="21521" name="Rectangle 18"/>
          <p:cNvSpPr>
            <a:spLocks noChangeArrowheads="1"/>
          </p:cNvSpPr>
          <p:nvPr/>
        </p:nvSpPr>
        <p:spPr bwMode="auto">
          <a:xfrm>
            <a:off x="1763713" y="4343400"/>
            <a:ext cx="32766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固定大小的局部数据区</a:t>
            </a:r>
          </a:p>
        </p:txBody>
      </p:sp>
      <p:sp>
        <p:nvSpPr>
          <p:cNvPr id="21522" name="Line 19"/>
          <p:cNvSpPr>
            <a:spLocks noChangeShapeType="1"/>
          </p:cNvSpPr>
          <p:nvPr/>
        </p:nvSpPr>
        <p:spPr bwMode="auto">
          <a:xfrm>
            <a:off x="1763713" y="3657600"/>
            <a:ext cx="3276600" cy="0"/>
          </a:xfrm>
          <a:prstGeom prst="line">
            <a:avLst/>
          </a:prstGeom>
          <a:noFill/>
          <a:ln w="9525">
            <a:solidFill>
              <a:srgbClr val="800080"/>
            </a:solidFill>
            <a:round/>
          </a:ln>
          <a:effectLst/>
        </p:spPr>
        <p:txBody>
          <a:bodyPr>
            <a:spAutoFit/>
          </a:bodyPr>
          <a:lstStyle/>
          <a:p>
            <a:endParaRPr lang="zh-CN" altLang="en-US"/>
          </a:p>
        </p:txBody>
      </p:sp>
      <p:sp>
        <p:nvSpPr>
          <p:cNvPr id="21523" name="Rectangle 20"/>
          <p:cNvSpPr>
            <a:spLocks noChangeArrowheads="1"/>
          </p:cNvSpPr>
          <p:nvPr/>
        </p:nvSpPr>
        <p:spPr bwMode="auto">
          <a:xfrm>
            <a:off x="1816100" y="3733800"/>
            <a:ext cx="3224213"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动态数组区</a:t>
            </a:r>
          </a:p>
        </p:txBody>
      </p:sp>
      <p:sp>
        <p:nvSpPr>
          <p:cNvPr id="21524" name="Rectangle 33"/>
          <p:cNvSpPr>
            <a:spLocks noChangeArrowheads="1"/>
          </p:cNvSpPr>
          <p:nvPr/>
        </p:nvSpPr>
        <p:spPr bwMode="auto">
          <a:xfrm>
            <a:off x="1816100" y="3124200"/>
            <a:ext cx="3148013"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临时工作单元</a:t>
            </a:r>
          </a:p>
        </p:txBody>
      </p:sp>
      <p:sp>
        <p:nvSpPr>
          <p:cNvPr id="21525" name="Rectangle 34"/>
          <p:cNvSpPr>
            <a:spLocks noChangeArrowheads="1"/>
          </p:cNvSpPr>
          <p:nvPr/>
        </p:nvSpPr>
        <p:spPr bwMode="auto">
          <a:xfrm>
            <a:off x="5413375" y="5927725"/>
            <a:ext cx="3132138"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FP </a:t>
            </a:r>
            <a:r>
              <a:rPr lang="zh-CN" altLang="en-US" sz="2000" b="1"/>
              <a:t>（栈桢基址寄存器）</a:t>
            </a:r>
          </a:p>
        </p:txBody>
      </p:sp>
      <p:sp>
        <p:nvSpPr>
          <p:cNvPr id="21526" name="Line 35"/>
          <p:cNvSpPr>
            <a:spLocks noChangeShapeType="1"/>
          </p:cNvSpPr>
          <p:nvPr/>
        </p:nvSpPr>
        <p:spPr bwMode="auto">
          <a:xfrm flipH="1">
            <a:off x="5040313" y="61563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1527" name="Rectangle 38"/>
          <p:cNvSpPr>
            <a:spLocks noChangeArrowheads="1"/>
          </p:cNvSpPr>
          <p:nvPr/>
        </p:nvSpPr>
        <p:spPr bwMode="auto">
          <a:xfrm>
            <a:off x="6172200" y="363288263"/>
            <a:ext cx="2576513"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TOP</a:t>
            </a:r>
            <a:r>
              <a:rPr lang="zh-CN" altLang="en-US" sz="2000" b="1"/>
              <a:t>（栈顶寄存器）</a:t>
            </a:r>
          </a:p>
        </p:txBody>
      </p:sp>
      <p:sp>
        <p:nvSpPr>
          <p:cNvPr id="21528" name="Line 39"/>
          <p:cNvSpPr>
            <a:spLocks noChangeShapeType="1"/>
          </p:cNvSpPr>
          <p:nvPr/>
        </p:nvSpPr>
        <p:spPr bwMode="auto">
          <a:xfrm flipH="1">
            <a:off x="5040313" y="28956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1529" name="Line 40"/>
          <p:cNvSpPr>
            <a:spLocks noChangeShapeType="1"/>
          </p:cNvSpPr>
          <p:nvPr/>
        </p:nvSpPr>
        <p:spPr bwMode="auto">
          <a:xfrm>
            <a:off x="1763713" y="2971800"/>
            <a:ext cx="3276600" cy="0"/>
          </a:xfrm>
          <a:prstGeom prst="line">
            <a:avLst/>
          </a:prstGeom>
          <a:noFill/>
          <a:ln w="9525">
            <a:solidFill>
              <a:srgbClr val="800080"/>
            </a:solidFill>
            <a:round/>
          </a:ln>
          <a:effectLst/>
        </p:spPr>
        <p:txBody>
          <a:bodyPr>
            <a:spAutoFit/>
          </a:bodyPr>
          <a:lstStyle/>
          <a:p>
            <a:endParaRPr lang="zh-CN" altLang="en-US"/>
          </a:p>
        </p:txBody>
      </p:sp>
      <p:sp>
        <p:nvSpPr>
          <p:cNvPr id="21530" name="Rectangle 41"/>
          <p:cNvSpPr>
            <a:spLocks noChangeArrowheads="1"/>
          </p:cNvSpPr>
          <p:nvPr/>
        </p:nvSpPr>
        <p:spPr bwMode="auto">
          <a:xfrm>
            <a:off x="5486400" y="2708275"/>
            <a:ext cx="3024188"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TOP</a:t>
            </a:r>
            <a:r>
              <a:rPr lang="zh-CN" altLang="en-US" sz="2000" b="1"/>
              <a:t>（栈顶指针寄存器）</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22531" name="Text Box 3"/>
          <p:cNvSpPr txBox="1">
            <a:spLocks noChangeArrowheads="1"/>
          </p:cNvSpPr>
          <p:nvPr/>
        </p:nvSpPr>
        <p:spPr bwMode="auto">
          <a:xfrm>
            <a:off x="6096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22532" name="Rectangle 8"/>
          <p:cNvSpPr>
            <a:spLocks noChangeArrowheads="1"/>
          </p:cNvSpPr>
          <p:nvPr/>
        </p:nvSpPr>
        <p:spPr bwMode="auto">
          <a:xfrm>
            <a:off x="723900" y="1676400"/>
            <a:ext cx="6057900" cy="519113"/>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latin typeface="Times New Roman" panose="02020603050405020304" pitchFamily="18" charset="0"/>
              </a:rPr>
              <a:t>过程活动记录</a:t>
            </a:r>
            <a:r>
              <a:rPr lang="zh-CN" altLang="en-US" sz="2800" b="1">
                <a:solidFill>
                  <a:srgbClr val="800080"/>
                </a:solidFill>
                <a:latin typeface="Times New Roman" panose="02020603050405020304" pitchFamily="18" charset="0"/>
              </a:rPr>
              <a:t>举例</a:t>
            </a:r>
            <a:endParaRPr lang="zh-CN" altLang="en-US" b="1">
              <a:solidFill>
                <a:srgbClr val="800080"/>
              </a:solidFill>
            </a:endParaRPr>
          </a:p>
        </p:txBody>
      </p:sp>
      <p:sp>
        <p:nvSpPr>
          <p:cNvPr id="22533" name="AutoShape 2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4" name="AutoShape 2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5" name="AutoShape 2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6" name="AutoShape 2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7" name="Line 24"/>
          <p:cNvSpPr>
            <a:spLocks noChangeShapeType="1"/>
          </p:cNvSpPr>
          <p:nvPr/>
        </p:nvSpPr>
        <p:spPr bwMode="auto">
          <a:xfrm>
            <a:off x="3886200" y="2971800"/>
            <a:ext cx="0" cy="2971800"/>
          </a:xfrm>
          <a:prstGeom prst="line">
            <a:avLst/>
          </a:prstGeom>
          <a:noFill/>
          <a:ln w="9525">
            <a:solidFill>
              <a:srgbClr val="800080"/>
            </a:solidFill>
            <a:round/>
          </a:ln>
          <a:effectLst/>
        </p:spPr>
        <p:txBody>
          <a:bodyPr>
            <a:spAutoFit/>
          </a:bodyPr>
          <a:lstStyle/>
          <a:p>
            <a:endParaRPr lang="zh-CN" altLang="en-US"/>
          </a:p>
        </p:txBody>
      </p:sp>
      <p:sp>
        <p:nvSpPr>
          <p:cNvPr id="22538" name="Line 25"/>
          <p:cNvSpPr>
            <a:spLocks noChangeShapeType="1"/>
          </p:cNvSpPr>
          <p:nvPr/>
        </p:nvSpPr>
        <p:spPr bwMode="auto">
          <a:xfrm>
            <a:off x="6477000" y="2971800"/>
            <a:ext cx="0" cy="2971800"/>
          </a:xfrm>
          <a:prstGeom prst="line">
            <a:avLst/>
          </a:prstGeom>
          <a:noFill/>
          <a:ln w="9525">
            <a:solidFill>
              <a:srgbClr val="800080"/>
            </a:solidFill>
            <a:round/>
          </a:ln>
          <a:effectLst/>
        </p:spPr>
        <p:txBody>
          <a:bodyPr>
            <a:spAutoFit/>
          </a:bodyPr>
          <a:lstStyle/>
          <a:p>
            <a:endParaRPr lang="zh-CN" altLang="en-US"/>
          </a:p>
        </p:txBody>
      </p:sp>
      <p:sp>
        <p:nvSpPr>
          <p:cNvPr id="22539" name="Line 26"/>
          <p:cNvSpPr>
            <a:spLocks noChangeShapeType="1"/>
          </p:cNvSpPr>
          <p:nvPr/>
        </p:nvSpPr>
        <p:spPr bwMode="auto">
          <a:xfrm>
            <a:off x="3886200" y="5943600"/>
            <a:ext cx="2590800" cy="0"/>
          </a:xfrm>
          <a:prstGeom prst="line">
            <a:avLst/>
          </a:prstGeom>
          <a:noFill/>
          <a:ln w="9525">
            <a:solidFill>
              <a:srgbClr val="800080"/>
            </a:solidFill>
            <a:round/>
          </a:ln>
          <a:effectLst/>
        </p:spPr>
        <p:txBody>
          <a:bodyPr>
            <a:spAutoFit/>
          </a:bodyPr>
          <a:lstStyle/>
          <a:p>
            <a:endParaRPr lang="zh-CN" altLang="en-US"/>
          </a:p>
        </p:txBody>
      </p:sp>
      <p:sp>
        <p:nvSpPr>
          <p:cNvPr id="22540" name="Line 27"/>
          <p:cNvSpPr>
            <a:spLocks noChangeShapeType="1"/>
          </p:cNvSpPr>
          <p:nvPr/>
        </p:nvSpPr>
        <p:spPr bwMode="auto">
          <a:xfrm>
            <a:off x="3886200" y="5181600"/>
            <a:ext cx="2590800" cy="0"/>
          </a:xfrm>
          <a:prstGeom prst="line">
            <a:avLst/>
          </a:prstGeom>
          <a:noFill/>
          <a:ln w="9525">
            <a:solidFill>
              <a:srgbClr val="800080"/>
            </a:solidFill>
            <a:round/>
          </a:ln>
          <a:effectLst/>
        </p:spPr>
        <p:txBody>
          <a:bodyPr>
            <a:spAutoFit/>
          </a:bodyPr>
          <a:lstStyle/>
          <a:p>
            <a:endParaRPr lang="zh-CN" altLang="en-US"/>
          </a:p>
        </p:txBody>
      </p:sp>
      <p:sp>
        <p:nvSpPr>
          <p:cNvPr id="22541" name="Rectangle 28"/>
          <p:cNvSpPr>
            <a:spLocks noChangeArrowheads="1"/>
          </p:cNvSpPr>
          <p:nvPr/>
        </p:nvSpPr>
        <p:spPr bwMode="auto">
          <a:xfrm>
            <a:off x="4468813" y="5334000"/>
            <a:ext cx="1409700" cy="457200"/>
          </a:xfrm>
          <a:prstGeom prst="rect">
            <a:avLst/>
          </a:prstGeom>
          <a:noFill/>
          <a:ln w="9525">
            <a:noFill/>
            <a:miter lim="800000"/>
          </a:ln>
          <a:effectLst/>
        </p:spPr>
        <p:txBody>
          <a:bodyPr wrap="none">
            <a:spAutoFit/>
          </a:bodyPr>
          <a:lstStyle/>
          <a:p>
            <a:pPr algn="ctr">
              <a:buFont typeface="Wingdings" panose="05000000000000000000" pitchFamily="2" charset="2"/>
              <a:buNone/>
            </a:pPr>
            <a:r>
              <a:rPr lang="zh-CN" altLang="en-US" b="1">
                <a:solidFill>
                  <a:srgbClr val="800080"/>
                </a:solidFill>
              </a:rPr>
              <a:t>控制信息</a:t>
            </a:r>
          </a:p>
        </p:txBody>
      </p:sp>
      <p:sp>
        <p:nvSpPr>
          <p:cNvPr id="22542" name="Text Box 29"/>
          <p:cNvSpPr txBox="1">
            <a:spLocks noChangeArrowheads="1"/>
          </p:cNvSpPr>
          <p:nvPr/>
        </p:nvSpPr>
        <p:spPr bwMode="auto">
          <a:xfrm>
            <a:off x="1447800" y="2422525"/>
            <a:ext cx="2286000" cy="161607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2000"/>
              <a:t>void p( int a)  {  </a:t>
            </a:r>
          </a:p>
          <a:p>
            <a:pPr>
              <a:buFont typeface="Wingdings" panose="05000000000000000000" pitchFamily="2" charset="2"/>
              <a:buNone/>
            </a:pPr>
            <a:r>
              <a:rPr kumimoji="0" lang="en-US" altLang="zh-CN" sz="2000"/>
              <a:t>   float b;</a:t>
            </a:r>
          </a:p>
          <a:p>
            <a:pPr>
              <a:buFont typeface="Wingdings" panose="05000000000000000000" pitchFamily="2" charset="2"/>
              <a:buNone/>
            </a:pPr>
            <a:r>
              <a:rPr kumimoji="0" lang="en-US" altLang="zh-CN" sz="2000"/>
              <a:t>   float c[10];</a:t>
            </a:r>
          </a:p>
          <a:p>
            <a:pPr>
              <a:buFont typeface="Wingdings" panose="05000000000000000000" pitchFamily="2" charset="2"/>
              <a:buNone/>
            </a:pPr>
            <a:r>
              <a:rPr kumimoji="0" lang="en-US" altLang="zh-CN" sz="2000"/>
              <a:t>   b=c[a];</a:t>
            </a:r>
          </a:p>
          <a:p>
            <a:pPr>
              <a:buFont typeface="Wingdings" panose="05000000000000000000" pitchFamily="2" charset="2"/>
              <a:buNone/>
            </a:pPr>
            <a:r>
              <a:rPr kumimoji="0" lang="en-US" altLang="zh-CN" sz="2000"/>
              <a:t>} </a:t>
            </a:r>
          </a:p>
        </p:txBody>
      </p:sp>
      <p:sp>
        <p:nvSpPr>
          <p:cNvPr id="22543" name="Line 30"/>
          <p:cNvSpPr>
            <a:spLocks noChangeShapeType="1"/>
          </p:cNvSpPr>
          <p:nvPr/>
        </p:nvSpPr>
        <p:spPr bwMode="auto">
          <a:xfrm>
            <a:off x="3886200" y="4572000"/>
            <a:ext cx="2590800" cy="0"/>
          </a:xfrm>
          <a:prstGeom prst="line">
            <a:avLst/>
          </a:prstGeom>
          <a:noFill/>
          <a:ln w="9525">
            <a:solidFill>
              <a:srgbClr val="800080"/>
            </a:solidFill>
            <a:round/>
          </a:ln>
          <a:effectLst/>
        </p:spPr>
        <p:txBody>
          <a:bodyPr>
            <a:spAutoFit/>
          </a:bodyPr>
          <a:lstStyle/>
          <a:p>
            <a:endParaRPr lang="zh-CN" altLang="en-US"/>
          </a:p>
        </p:txBody>
      </p:sp>
      <p:sp>
        <p:nvSpPr>
          <p:cNvPr id="22544" name="Rectangle 31"/>
          <p:cNvSpPr>
            <a:spLocks noChangeArrowheads="1"/>
          </p:cNvSpPr>
          <p:nvPr/>
        </p:nvSpPr>
        <p:spPr bwMode="auto">
          <a:xfrm>
            <a:off x="3938588" y="46482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a</a:t>
            </a:r>
            <a:endParaRPr lang="en-US" altLang="zh-CN" b="1">
              <a:solidFill>
                <a:srgbClr val="800080"/>
              </a:solidFill>
            </a:endParaRPr>
          </a:p>
        </p:txBody>
      </p:sp>
      <p:sp>
        <p:nvSpPr>
          <p:cNvPr id="22545" name="Line 32"/>
          <p:cNvSpPr>
            <a:spLocks noChangeShapeType="1"/>
          </p:cNvSpPr>
          <p:nvPr/>
        </p:nvSpPr>
        <p:spPr bwMode="auto">
          <a:xfrm>
            <a:off x="3886200" y="3962400"/>
            <a:ext cx="2590800" cy="0"/>
          </a:xfrm>
          <a:prstGeom prst="line">
            <a:avLst/>
          </a:prstGeom>
          <a:noFill/>
          <a:ln w="9525">
            <a:solidFill>
              <a:srgbClr val="800080"/>
            </a:solidFill>
            <a:round/>
          </a:ln>
          <a:effectLst/>
        </p:spPr>
        <p:txBody>
          <a:bodyPr>
            <a:spAutoFit/>
          </a:bodyPr>
          <a:lstStyle/>
          <a:p>
            <a:endParaRPr lang="zh-CN" altLang="en-US"/>
          </a:p>
        </p:txBody>
      </p:sp>
      <p:sp>
        <p:nvSpPr>
          <p:cNvPr id="22546" name="Rectangle 33"/>
          <p:cNvSpPr>
            <a:spLocks noChangeArrowheads="1"/>
          </p:cNvSpPr>
          <p:nvPr/>
        </p:nvSpPr>
        <p:spPr bwMode="auto">
          <a:xfrm>
            <a:off x="3886200" y="4038600"/>
            <a:ext cx="2514600"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b</a:t>
            </a:r>
            <a:endParaRPr lang="en-US" altLang="zh-CN" b="1">
              <a:solidFill>
                <a:srgbClr val="800080"/>
              </a:solidFill>
            </a:endParaRPr>
          </a:p>
        </p:txBody>
      </p:sp>
      <p:sp>
        <p:nvSpPr>
          <p:cNvPr id="22547" name="Line 34"/>
          <p:cNvSpPr>
            <a:spLocks noChangeShapeType="1"/>
          </p:cNvSpPr>
          <p:nvPr/>
        </p:nvSpPr>
        <p:spPr bwMode="auto">
          <a:xfrm>
            <a:off x="3886200" y="3352800"/>
            <a:ext cx="2590800" cy="0"/>
          </a:xfrm>
          <a:prstGeom prst="line">
            <a:avLst/>
          </a:prstGeom>
          <a:noFill/>
          <a:ln w="9525">
            <a:solidFill>
              <a:srgbClr val="800080"/>
            </a:solidFill>
            <a:round/>
          </a:ln>
          <a:effectLst/>
        </p:spPr>
        <p:txBody>
          <a:bodyPr>
            <a:spAutoFit/>
          </a:bodyPr>
          <a:lstStyle/>
          <a:p>
            <a:endParaRPr lang="zh-CN" altLang="en-US"/>
          </a:p>
        </p:txBody>
      </p:sp>
      <p:sp>
        <p:nvSpPr>
          <p:cNvPr id="22548" name="Rectangle 35"/>
          <p:cNvSpPr>
            <a:spLocks noChangeArrowheads="1"/>
          </p:cNvSpPr>
          <p:nvPr/>
        </p:nvSpPr>
        <p:spPr bwMode="auto">
          <a:xfrm>
            <a:off x="3938588" y="34290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c</a:t>
            </a:r>
            <a:endParaRPr lang="en-US" altLang="zh-CN" b="1">
              <a:solidFill>
                <a:srgbClr val="800080"/>
              </a:solidFill>
            </a:endParaRPr>
          </a:p>
        </p:txBody>
      </p:sp>
      <p:sp>
        <p:nvSpPr>
          <p:cNvPr id="22549" name="Rectangle 36"/>
          <p:cNvSpPr>
            <a:spLocks noChangeArrowheads="1"/>
          </p:cNvSpPr>
          <p:nvPr/>
        </p:nvSpPr>
        <p:spPr bwMode="auto">
          <a:xfrm>
            <a:off x="3817938" y="2362200"/>
            <a:ext cx="2659062" cy="457200"/>
          </a:xfrm>
          <a:prstGeom prst="rect">
            <a:avLst/>
          </a:prstGeom>
          <a:noFill/>
          <a:ln w="9525">
            <a:noFill/>
            <a:miter lim="800000"/>
          </a:ln>
          <a:effectLst/>
        </p:spPr>
        <p:txBody>
          <a:bodyPr wrap="none">
            <a:spAutoFit/>
          </a:bodyPr>
          <a:lstStyle/>
          <a:p>
            <a:pPr>
              <a:buFont typeface="Wingdings" panose="05000000000000000000" pitchFamily="2" charset="2"/>
              <a:buNone/>
            </a:pPr>
            <a:r>
              <a:rPr lang="zh-CN" altLang="en-US" b="1">
                <a:latin typeface="Times New Roman" panose="02020603050405020304" pitchFamily="18" charset="0"/>
              </a:rPr>
              <a:t>函数 </a:t>
            </a:r>
            <a:r>
              <a:rPr lang="en-US" altLang="zh-CN"/>
              <a:t>p </a:t>
            </a:r>
            <a:r>
              <a:rPr lang="zh-CN" altLang="en-US" b="1">
                <a:latin typeface="Times New Roman" panose="02020603050405020304" pitchFamily="18" charset="0"/>
              </a:rPr>
              <a:t>的活动记录</a:t>
            </a:r>
          </a:p>
        </p:txBody>
      </p:sp>
      <p:sp>
        <p:nvSpPr>
          <p:cNvPr id="22550" name="Rectangle 37"/>
          <p:cNvSpPr>
            <a:spLocks noChangeArrowheads="1"/>
          </p:cNvSpPr>
          <p:nvPr/>
        </p:nvSpPr>
        <p:spPr bwMode="auto">
          <a:xfrm>
            <a:off x="7010400" y="55626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0</a:t>
            </a:r>
          </a:p>
        </p:txBody>
      </p:sp>
      <p:sp>
        <p:nvSpPr>
          <p:cNvPr id="22551" name="Line 38"/>
          <p:cNvSpPr>
            <a:spLocks noChangeShapeType="1"/>
          </p:cNvSpPr>
          <p:nvPr/>
        </p:nvSpPr>
        <p:spPr bwMode="auto">
          <a:xfrm flipH="1">
            <a:off x="6477000" y="57912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2552" name="Rectangle 39"/>
          <p:cNvSpPr>
            <a:spLocks noChangeArrowheads="1"/>
          </p:cNvSpPr>
          <p:nvPr/>
        </p:nvSpPr>
        <p:spPr bwMode="auto">
          <a:xfrm>
            <a:off x="7010400" y="48609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3</a:t>
            </a:r>
          </a:p>
        </p:txBody>
      </p:sp>
      <p:sp>
        <p:nvSpPr>
          <p:cNvPr id="22553" name="Line 40"/>
          <p:cNvSpPr>
            <a:spLocks noChangeShapeType="1"/>
          </p:cNvSpPr>
          <p:nvPr/>
        </p:nvSpPr>
        <p:spPr bwMode="auto">
          <a:xfrm flipH="1">
            <a:off x="6477000" y="50895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2554" name="Rectangle 41"/>
          <p:cNvSpPr>
            <a:spLocks noChangeArrowheads="1"/>
          </p:cNvSpPr>
          <p:nvPr/>
        </p:nvSpPr>
        <p:spPr bwMode="auto">
          <a:xfrm>
            <a:off x="7010400" y="42672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4</a:t>
            </a:r>
          </a:p>
        </p:txBody>
      </p:sp>
      <p:sp>
        <p:nvSpPr>
          <p:cNvPr id="22555" name="Line 42"/>
          <p:cNvSpPr>
            <a:spLocks noChangeShapeType="1"/>
          </p:cNvSpPr>
          <p:nvPr/>
        </p:nvSpPr>
        <p:spPr bwMode="auto">
          <a:xfrm flipH="1">
            <a:off x="6477000" y="44958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2556" name="Rectangle 43"/>
          <p:cNvSpPr>
            <a:spLocks noChangeArrowheads="1"/>
          </p:cNvSpPr>
          <p:nvPr/>
        </p:nvSpPr>
        <p:spPr bwMode="auto">
          <a:xfrm>
            <a:off x="7010400" y="36576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6</a:t>
            </a:r>
          </a:p>
        </p:txBody>
      </p:sp>
      <p:sp>
        <p:nvSpPr>
          <p:cNvPr id="22557" name="Line 44"/>
          <p:cNvSpPr>
            <a:spLocks noChangeShapeType="1"/>
          </p:cNvSpPr>
          <p:nvPr/>
        </p:nvSpPr>
        <p:spPr bwMode="auto">
          <a:xfrm flipH="1">
            <a:off x="6477000" y="38862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2558" name="Rectangle 45"/>
          <p:cNvSpPr>
            <a:spLocks noChangeArrowheads="1"/>
          </p:cNvSpPr>
          <p:nvPr/>
        </p:nvSpPr>
        <p:spPr bwMode="auto">
          <a:xfrm>
            <a:off x="7086600" y="30480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26</a:t>
            </a:r>
          </a:p>
        </p:txBody>
      </p:sp>
      <p:sp>
        <p:nvSpPr>
          <p:cNvPr id="22559" name="Line 46"/>
          <p:cNvSpPr>
            <a:spLocks noChangeShapeType="1"/>
          </p:cNvSpPr>
          <p:nvPr/>
        </p:nvSpPr>
        <p:spPr bwMode="auto">
          <a:xfrm flipH="1">
            <a:off x="6477000" y="32766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23555" name="Text Box 3"/>
          <p:cNvSpPr txBox="1">
            <a:spLocks noChangeArrowheads="1"/>
          </p:cNvSpPr>
          <p:nvPr/>
        </p:nvSpPr>
        <p:spPr bwMode="auto">
          <a:xfrm>
            <a:off x="609600" y="10668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23556" name="Rectangle 4"/>
          <p:cNvSpPr>
            <a:spLocks noChangeArrowheads="1"/>
          </p:cNvSpPr>
          <p:nvPr/>
        </p:nvSpPr>
        <p:spPr bwMode="auto">
          <a:xfrm>
            <a:off x="723900" y="1600200"/>
            <a:ext cx="3848100" cy="519113"/>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latin typeface="Times New Roman" panose="02020603050405020304" pitchFamily="18" charset="0"/>
              </a:rPr>
              <a:t>过程活动记录</a:t>
            </a:r>
            <a:r>
              <a:rPr lang="zh-CN" altLang="en-US" sz="2800" b="1">
                <a:solidFill>
                  <a:srgbClr val="800080"/>
                </a:solidFill>
                <a:latin typeface="Times New Roman" panose="02020603050405020304" pitchFamily="18" charset="0"/>
              </a:rPr>
              <a:t>举例</a:t>
            </a:r>
            <a:endParaRPr lang="zh-CN" altLang="en-US" b="1">
              <a:solidFill>
                <a:srgbClr val="800080"/>
              </a:solidFill>
            </a:endParaRPr>
          </a:p>
        </p:txBody>
      </p:sp>
      <p:sp>
        <p:nvSpPr>
          <p:cNvPr id="23557"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58"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59"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60"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61" name="Line 9"/>
          <p:cNvSpPr>
            <a:spLocks noChangeShapeType="1"/>
          </p:cNvSpPr>
          <p:nvPr/>
        </p:nvSpPr>
        <p:spPr bwMode="auto">
          <a:xfrm>
            <a:off x="4267200" y="1752600"/>
            <a:ext cx="0" cy="4708525"/>
          </a:xfrm>
          <a:prstGeom prst="line">
            <a:avLst/>
          </a:prstGeom>
          <a:noFill/>
          <a:ln w="9525">
            <a:solidFill>
              <a:srgbClr val="800080"/>
            </a:solidFill>
            <a:round/>
          </a:ln>
          <a:effectLst/>
        </p:spPr>
        <p:txBody>
          <a:bodyPr>
            <a:spAutoFit/>
          </a:bodyPr>
          <a:lstStyle/>
          <a:p>
            <a:endParaRPr lang="zh-CN" altLang="en-US"/>
          </a:p>
        </p:txBody>
      </p:sp>
      <p:sp>
        <p:nvSpPr>
          <p:cNvPr id="23562" name="Line 10"/>
          <p:cNvSpPr>
            <a:spLocks noChangeShapeType="1"/>
          </p:cNvSpPr>
          <p:nvPr/>
        </p:nvSpPr>
        <p:spPr bwMode="auto">
          <a:xfrm>
            <a:off x="6858000" y="1752600"/>
            <a:ext cx="0" cy="4708525"/>
          </a:xfrm>
          <a:prstGeom prst="line">
            <a:avLst/>
          </a:prstGeom>
          <a:noFill/>
          <a:ln w="9525">
            <a:solidFill>
              <a:srgbClr val="800080"/>
            </a:solidFill>
            <a:round/>
          </a:ln>
          <a:effectLst/>
        </p:spPr>
        <p:txBody>
          <a:bodyPr>
            <a:spAutoFit/>
          </a:bodyPr>
          <a:lstStyle/>
          <a:p>
            <a:endParaRPr lang="zh-CN" altLang="en-US"/>
          </a:p>
        </p:txBody>
      </p:sp>
      <p:sp>
        <p:nvSpPr>
          <p:cNvPr id="23563" name="Line 11"/>
          <p:cNvSpPr>
            <a:spLocks noChangeShapeType="1"/>
          </p:cNvSpPr>
          <p:nvPr/>
        </p:nvSpPr>
        <p:spPr bwMode="auto">
          <a:xfrm>
            <a:off x="4267200" y="6461125"/>
            <a:ext cx="2590800" cy="0"/>
          </a:xfrm>
          <a:prstGeom prst="line">
            <a:avLst/>
          </a:prstGeom>
          <a:noFill/>
          <a:ln w="9525">
            <a:solidFill>
              <a:srgbClr val="800080"/>
            </a:solidFill>
            <a:round/>
          </a:ln>
          <a:effectLst/>
        </p:spPr>
        <p:txBody>
          <a:bodyPr>
            <a:spAutoFit/>
          </a:bodyPr>
          <a:lstStyle/>
          <a:p>
            <a:endParaRPr lang="zh-CN" altLang="en-US"/>
          </a:p>
        </p:txBody>
      </p:sp>
      <p:sp>
        <p:nvSpPr>
          <p:cNvPr id="23564" name="Line 12"/>
          <p:cNvSpPr>
            <a:spLocks noChangeShapeType="1"/>
          </p:cNvSpPr>
          <p:nvPr/>
        </p:nvSpPr>
        <p:spPr bwMode="auto">
          <a:xfrm>
            <a:off x="4267200" y="5699125"/>
            <a:ext cx="2590800" cy="0"/>
          </a:xfrm>
          <a:prstGeom prst="line">
            <a:avLst/>
          </a:prstGeom>
          <a:noFill/>
          <a:ln w="9525">
            <a:solidFill>
              <a:srgbClr val="800080"/>
            </a:solidFill>
            <a:round/>
          </a:ln>
          <a:effectLst/>
        </p:spPr>
        <p:txBody>
          <a:bodyPr>
            <a:spAutoFit/>
          </a:bodyPr>
          <a:lstStyle/>
          <a:p>
            <a:endParaRPr lang="zh-CN" altLang="en-US"/>
          </a:p>
        </p:txBody>
      </p:sp>
      <p:sp>
        <p:nvSpPr>
          <p:cNvPr id="23565" name="Rectangle 13"/>
          <p:cNvSpPr>
            <a:spLocks noChangeArrowheads="1"/>
          </p:cNvSpPr>
          <p:nvPr/>
        </p:nvSpPr>
        <p:spPr bwMode="auto">
          <a:xfrm>
            <a:off x="4849813" y="5851525"/>
            <a:ext cx="1409700" cy="457200"/>
          </a:xfrm>
          <a:prstGeom prst="rect">
            <a:avLst/>
          </a:prstGeom>
          <a:noFill/>
          <a:ln w="9525">
            <a:noFill/>
            <a:miter lim="800000"/>
          </a:ln>
          <a:effectLst/>
        </p:spPr>
        <p:txBody>
          <a:bodyPr wrap="none">
            <a:spAutoFit/>
          </a:bodyPr>
          <a:lstStyle/>
          <a:p>
            <a:pPr algn="ctr">
              <a:buFont typeface="Wingdings" panose="05000000000000000000" pitchFamily="2" charset="2"/>
              <a:buNone/>
            </a:pPr>
            <a:r>
              <a:rPr lang="zh-CN" altLang="en-US" b="1">
                <a:solidFill>
                  <a:srgbClr val="800080"/>
                </a:solidFill>
              </a:rPr>
              <a:t>控制信息</a:t>
            </a:r>
          </a:p>
        </p:txBody>
      </p:sp>
      <p:sp>
        <p:nvSpPr>
          <p:cNvPr id="23566" name="Text Box 14"/>
          <p:cNvSpPr txBox="1">
            <a:spLocks noChangeArrowheads="1"/>
          </p:cNvSpPr>
          <p:nvPr/>
        </p:nvSpPr>
        <p:spPr bwMode="auto">
          <a:xfrm>
            <a:off x="1447800" y="2422525"/>
            <a:ext cx="2286000" cy="314007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2000"/>
              <a:t>static int N</a:t>
            </a:r>
            <a:r>
              <a:rPr kumimoji="0" lang="zh-CN" altLang="en-US" sz="2000"/>
              <a:t>；</a:t>
            </a:r>
          </a:p>
          <a:p>
            <a:pPr>
              <a:buFont typeface="Wingdings" panose="05000000000000000000" pitchFamily="2" charset="2"/>
              <a:buNone/>
            </a:pPr>
            <a:endParaRPr kumimoji="0" lang="zh-CN" altLang="en-US" sz="2000"/>
          </a:p>
          <a:p>
            <a:pPr>
              <a:buFont typeface="Wingdings" panose="05000000000000000000" pitchFamily="2" charset="2"/>
              <a:buNone/>
            </a:pPr>
            <a:r>
              <a:rPr kumimoji="0" lang="en-US" altLang="zh-CN" sz="2000"/>
              <a:t>void p( int a)  {  </a:t>
            </a:r>
          </a:p>
          <a:p>
            <a:pPr>
              <a:buFont typeface="Wingdings" panose="05000000000000000000" pitchFamily="2" charset="2"/>
              <a:buNone/>
            </a:pPr>
            <a:r>
              <a:rPr kumimoji="0" lang="en-US" altLang="zh-CN" sz="2000"/>
              <a:t>   float b;</a:t>
            </a:r>
          </a:p>
          <a:p>
            <a:pPr>
              <a:buFont typeface="Wingdings" panose="05000000000000000000" pitchFamily="2" charset="2"/>
              <a:buNone/>
            </a:pPr>
            <a:r>
              <a:rPr kumimoji="0" lang="en-US" altLang="zh-CN" sz="2000"/>
              <a:t>   float c[10];</a:t>
            </a:r>
          </a:p>
          <a:p>
            <a:pPr>
              <a:buFont typeface="Wingdings" panose="05000000000000000000" pitchFamily="2" charset="2"/>
              <a:buNone/>
            </a:pPr>
            <a:r>
              <a:rPr kumimoji="0" lang="en-US" altLang="zh-CN" sz="2000"/>
              <a:t>   float d[N];</a:t>
            </a:r>
          </a:p>
          <a:p>
            <a:pPr>
              <a:buFont typeface="Wingdings" panose="05000000000000000000" pitchFamily="2" charset="2"/>
              <a:buNone/>
            </a:pPr>
            <a:r>
              <a:rPr kumimoji="0" lang="en-US" altLang="zh-CN" sz="2000"/>
              <a:t>   float e;</a:t>
            </a:r>
          </a:p>
          <a:p>
            <a:pPr>
              <a:buFont typeface="Wingdings" panose="05000000000000000000" pitchFamily="2" charset="2"/>
              <a:buNone/>
            </a:pPr>
            <a:r>
              <a:rPr kumimoji="0" lang="en-US" altLang="zh-CN" sz="2000"/>
              <a:t>   …</a:t>
            </a:r>
          </a:p>
          <a:p>
            <a:pPr>
              <a:buFont typeface="Wingdings" panose="05000000000000000000" pitchFamily="2" charset="2"/>
              <a:buNone/>
            </a:pPr>
            <a:endParaRPr kumimoji="0" lang="en-US" altLang="zh-CN" sz="2000"/>
          </a:p>
          <a:p>
            <a:pPr>
              <a:buFont typeface="Wingdings" panose="05000000000000000000" pitchFamily="2" charset="2"/>
              <a:buNone/>
            </a:pPr>
            <a:r>
              <a:rPr kumimoji="0" lang="en-US" altLang="zh-CN" sz="2000"/>
              <a:t>} </a:t>
            </a:r>
          </a:p>
        </p:txBody>
      </p:sp>
      <p:sp>
        <p:nvSpPr>
          <p:cNvPr id="23567" name="Line 15"/>
          <p:cNvSpPr>
            <a:spLocks noChangeShapeType="1"/>
          </p:cNvSpPr>
          <p:nvPr/>
        </p:nvSpPr>
        <p:spPr bwMode="auto">
          <a:xfrm>
            <a:off x="4267200" y="5181600"/>
            <a:ext cx="2590800" cy="0"/>
          </a:xfrm>
          <a:prstGeom prst="line">
            <a:avLst/>
          </a:prstGeom>
          <a:noFill/>
          <a:ln w="9525">
            <a:solidFill>
              <a:srgbClr val="800080"/>
            </a:solidFill>
            <a:round/>
          </a:ln>
          <a:effectLst/>
        </p:spPr>
        <p:txBody>
          <a:bodyPr>
            <a:spAutoFit/>
          </a:bodyPr>
          <a:lstStyle/>
          <a:p>
            <a:endParaRPr lang="zh-CN" altLang="en-US"/>
          </a:p>
        </p:txBody>
      </p:sp>
      <p:sp>
        <p:nvSpPr>
          <p:cNvPr id="23568" name="Rectangle 16"/>
          <p:cNvSpPr>
            <a:spLocks noChangeArrowheads="1"/>
          </p:cNvSpPr>
          <p:nvPr/>
        </p:nvSpPr>
        <p:spPr bwMode="auto">
          <a:xfrm>
            <a:off x="4319588" y="51816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a</a:t>
            </a:r>
            <a:endParaRPr lang="en-US" altLang="zh-CN" b="1">
              <a:solidFill>
                <a:srgbClr val="800080"/>
              </a:solidFill>
            </a:endParaRPr>
          </a:p>
        </p:txBody>
      </p:sp>
      <p:sp>
        <p:nvSpPr>
          <p:cNvPr id="23569" name="Line 17"/>
          <p:cNvSpPr>
            <a:spLocks noChangeShapeType="1"/>
          </p:cNvSpPr>
          <p:nvPr/>
        </p:nvSpPr>
        <p:spPr bwMode="auto">
          <a:xfrm>
            <a:off x="4267200" y="4648200"/>
            <a:ext cx="2590800" cy="0"/>
          </a:xfrm>
          <a:prstGeom prst="line">
            <a:avLst/>
          </a:prstGeom>
          <a:noFill/>
          <a:ln w="9525">
            <a:solidFill>
              <a:srgbClr val="800080"/>
            </a:solidFill>
            <a:round/>
          </a:ln>
          <a:effectLst/>
        </p:spPr>
        <p:txBody>
          <a:bodyPr>
            <a:spAutoFit/>
          </a:bodyPr>
          <a:lstStyle/>
          <a:p>
            <a:endParaRPr lang="zh-CN" altLang="en-US"/>
          </a:p>
        </p:txBody>
      </p:sp>
      <p:sp>
        <p:nvSpPr>
          <p:cNvPr id="23570" name="Rectangle 18"/>
          <p:cNvSpPr>
            <a:spLocks noChangeArrowheads="1"/>
          </p:cNvSpPr>
          <p:nvPr/>
        </p:nvSpPr>
        <p:spPr bwMode="auto">
          <a:xfrm>
            <a:off x="4343400" y="4648200"/>
            <a:ext cx="2514600"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b</a:t>
            </a:r>
            <a:endParaRPr lang="en-US" altLang="zh-CN" b="1">
              <a:solidFill>
                <a:srgbClr val="800080"/>
              </a:solidFill>
            </a:endParaRPr>
          </a:p>
        </p:txBody>
      </p:sp>
      <p:sp>
        <p:nvSpPr>
          <p:cNvPr id="23571" name="Line 19"/>
          <p:cNvSpPr>
            <a:spLocks noChangeShapeType="1"/>
          </p:cNvSpPr>
          <p:nvPr/>
        </p:nvSpPr>
        <p:spPr bwMode="auto">
          <a:xfrm>
            <a:off x="4267200" y="4114800"/>
            <a:ext cx="2590800" cy="0"/>
          </a:xfrm>
          <a:prstGeom prst="line">
            <a:avLst/>
          </a:prstGeom>
          <a:noFill/>
          <a:ln w="9525">
            <a:solidFill>
              <a:srgbClr val="800080"/>
            </a:solidFill>
            <a:round/>
          </a:ln>
          <a:effectLst/>
        </p:spPr>
        <p:txBody>
          <a:bodyPr>
            <a:spAutoFit/>
          </a:bodyPr>
          <a:lstStyle/>
          <a:p>
            <a:endParaRPr lang="zh-CN" altLang="en-US"/>
          </a:p>
        </p:txBody>
      </p:sp>
      <p:sp>
        <p:nvSpPr>
          <p:cNvPr id="23572" name="Rectangle 20"/>
          <p:cNvSpPr>
            <a:spLocks noChangeArrowheads="1"/>
          </p:cNvSpPr>
          <p:nvPr/>
        </p:nvSpPr>
        <p:spPr bwMode="auto">
          <a:xfrm>
            <a:off x="4319588" y="41148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c</a:t>
            </a:r>
            <a:endParaRPr lang="en-US" altLang="zh-CN" b="1">
              <a:solidFill>
                <a:srgbClr val="800080"/>
              </a:solidFill>
            </a:endParaRPr>
          </a:p>
        </p:txBody>
      </p:sp>
      <p:sp>
        <p:nvSpPr>
          <p:cNvPr id="23573" name="Rectangle 21"/>
          <p:cNvSpPr>
            <a:spLocks noChangeArrowheads="1"/>
          </p:cNvSpPr>
          <p:nvPr/>
        </p:nvSpPr>
        <p:spPr bwMode="auto">
          <a:xfrm>
            <a:off x="4191000" y="1219200"/>
            <a:ext cx="2659063" cy="457200"/>
          </a:xfrm>
          <a:prstGeom prst="rect">
            <a:avLst/>
          </a:prstGeom>
          <a:noFill/>
          <a:ln w="9525">
            <a:noFill/>
            <a:miter lim="800000"/>
          </a:ln>
          <a:effectLst/>
        </p:spPr>
        <p:txBody>
          <a:bodyPr wrap="none">
            <a:spAutoFit/>
          </a:bodyPr>
          <a:lstStyle/>
          <a:p>
            <a:pPr>
              <a:buFont typeface="Wingdings" panose="05000000000000000000" pitchFamily="2" charset="2"/>
              <a:buNone/>
            </a:pPr>
            <a:r>
              <a:rPr lang="zh-CN" altLang="en-US" b="1">
                <a:latin typeface="Times New Roman" panose="02020603050405020304" pitchFamily="18" charset="0"/>
              </a:rPr>
              <a:t>函数 </a:t>
            </a:r>
            <a:r>
              <a:rPr lang="en-US" altLang="zh-CN"/>
              <a:t>p </a:t>
            </a:r>
            <a:r>
              <a:rPr lang="zh-CN" altLang="en-US" b="1">
                <a:latin typeface="Times New Roman" panose="02020603050405020304" pitchFamily="18" charset="0"/>
              </a:rPr>
              <a:t>的活动记录</a:t>
            </a:r>
          </a:p>
        </p:txBody>
      </p:sp>
      <p:sp>
        <p:nvSpPr>
          <p:cNvPr id="23574" name="Rectangle 22"/>
          <p:cNvSpPr>
            <a:spLocks noChangeArrowheads="1"/>
          </p:cNvSpPr>
          <p:nvPr/>
        </p:nvSpPr>
        <p:spPr bwMode="auto">
          <a:xfrm>
            <a:off x="7391400" y="60801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0</a:t>
            </a:r>
          </a:p>
        </p:txBody>
      </p:sp>
      <p:sp>
        <p:nvSpPr>
          <p:cNvPr id="23575" name="Line 23"/>
          <p:cNvSpPr>
            <a:spLocks noChangeShapeType="1"/>
          </p:cNvSpPr>
          <p:nvPr/>
        </p:nvSpPr>
        <p:spPr bwMode="auto">
          <a:xfrm flipH="1">
            <a:off x="6858000" y="63087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76" name="Rectangle 24"/>
          <p:cNvSpPr>
            <a:spLocks noChangeArrowheads="1"/>
          </p:cNvSpPr>
          <p:nvPr/>
        </p:nvSpPr>
        <p:spPr bwMode="auto">
          <a:xfrm>
            <a:off x="7391400" y="537845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3</a:t>
            </a:r>
          </a:p>
        </p:txBody>
      </p:sp>
      <p:sp>
        <p:nvSpPr>
          <p:cNvPr id="23577" name="Line 25"/>
          <p:cNvSpPr>
            <a:spLocks noChangeShapeType="1"/>
          </p:cNvSpPr>
          <p:nvPr/>
        </p:nvSpPr>
        <p:spPr bwMode="auto">
          <a:xfrm flipH="1">
            <a:off x="6858000" y="560705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78" name="Rectangle 26"/>
          <p:cNvSpPr>
            <a:spLocks noChangeArrowheads="1"/>
          </p:cNvSpPr>
          <p:nvPr/>
        </p:nvSpPr>
        <p:spPr bwMode="auto">
          <a:xfrm>
            <a:off x="7391400" y="48609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4</a:t>
            </a:r>
          </a:p>
        </p:txBody>
      </p:sp>
      <p:sp>
        <p:nvSpPr>
          <p:cNvPr id="23579" name="Line 27"/>
          <p:cNvSpPr>
            <a:spLocks noChangeShapeType="1"/>
          </p:cNvSpPr>
          <p:nvPr/>
        </p:nvSpPr>
        <p:spPr bwMode="auto">
          <a:xfrm flipH="1">
            <a:off x="6858000" y="50895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80" name="Rectangle 28"/>
          <p:cNvSpPr>
            <a:spLocks noChangeArrowheads="1"/>
          </p:cNvSpPr>
          <p:nvPr/>
        </p:nvSpPr>
        <p:spPr bwMode="auto">
          <a:xfrm>
            <a:off x="7391400" y="43275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6</a:t>
            </a:r>
          </a:p>
        </p:txBody>
      </p:sp>
      <p:sp>
        <p:nvSpPr>
          <p:cNvPr id="23581" name="Line 29"/>
          <p:cNvSpPr>
            <a:spLocks noChangeShapeType="1"/>
          </p:cNvSpPr>
          <p:nvPr/>
        </p:nvSpPr>
        <p:spPr bwMode="auto">
          <a:xfrm flipH="1">
            <a:off x="6858000" y="45561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82" name="Rectangle 30"/>
          <p:cNvSpPr>
            <a:spLocks noChangeArrowheads="1"/>
          </p:cNvSpPr>
          <p:nvPr/>
        </p:nvSpPr>
        <p:spPr bwMode="auto">
          <a:xfrm>
            <a:off x="7467600" y="37941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26</a:t>
            </a:r>
          </a:p>
        </p:txBody>
      </p:sp>
      <p:sp>
        <p:nvSpPr>
          <p:cNvPr id="23583" name="Line 31"/>
          <p:cNvSpPr>
            <a:spLocks noChangeShapeType="1"/>
          </p:cNvSpPr>
          <p:nvPr/>
        </p:nvSpPr>
        <p:spPr bwMode="auto">
          <a:xfrm flipH="1">
            <a:off x="6858000" y="40227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84" name="Rectangle 32"/>
          <p:cNvSpPr>
            <a:spLocks noChangeArrowheads="1"/>
          </p:cNvSpPr>
          <p:nvPr/>
        </p:nvSpPr>
        <p:spPr bwMode="auto">
          <a:xfrm>
            <a:off x="1219200" y="5715000"/>
            <a:ext cx="2292350" cy="457200"/>
          </a:xfrm>
          <a:prstGeom prst="rect">
            <a:avLst/>
          </a:prstGeom>
          <a:noFill/>
          <a:ln w="9525">
            <a:noFill/>
            <a:miter lim="800000"/>
          </a:ln>
          <a:effectLst/>
        </p:spPr>
        <p:txBody>
          <a:bodyPr wrap="none">
            <a:spAutoFit/>
          </a:bodyPr>
          <a:lstStyle/>
          <a:p>
            <a:pPr>
              <a:buFont typeface="Wingdings" panose="05000000000000000000" pitchFamily="2" charset="2"/>
              <a:buNone/>
            </a:pPr>
            <a:r>
              <a:rPr lang="en-US" altLang="zh-CN" b="1">
                <a:solidFill>
                  <a:srgbClr val="800080"/>
                </a:solidFill>
              </a:rPr>
              <a:t>/*</a:t>
            </a:r>
            <a:r>
              <a:rPr lang="en-US" altLang="zh-CN">
                <a:solidFill>
                  <a:srgbClr val="800080"/>
                </a:solidFill>
              </a:rPr>
              <a:t>d</a:t>
            </a:r>
            <a:r>
              <a:rPr lang="zh-CN" altLang="en-US" b="1">
                <a:solidFill>
                  <a:srgbClr val="800080"/>
                </a:solidFill>
              </a:rPr>
              <a:t>为动态数组*</a:t>
            </a:r>
            <a:r>
              <a:rPr lang="en-US" altLang="zh-CN" b="1">
                <a:solidFill>
                  <a:srgbClr val="800080"/>
                </a:solidFill>
              </a:rPr>
              <a:t>/</a:t>
            </a:r>
          </a:p>
        </p:txBody>
      </p:sp>
      <p:sp>
        <p:nvSpPr>
          <p:cNvPr id="23585" name="Line 33"/>
          <p:cNvSpPr>
            <a:spLocks noChangeShapeType="1"/>
          </p:cNvSpPr>
          <p:nvPr/>
        </p:nvSpPr>
        <p:spPr bwMode="auto">
          <a:xfrm>
            <a:off x="4267200" y="3581400"/>
            <a:ext cx="2590800" cy="0"/>
          </a:xfrm>
          <a:prstGeom prst="line">
            <a:avLst/>
          </a:prstGeom>
          <a:noFill/>
          <a:ln w="9525">
            <a:solidFill>
              <a:srgbClr val="800080"/>
            </a:solidFill>
            <a:round/>
          </a:ln>
          <a:effectLst/>
        </p:spPr>
        <p:txBody>
          <a:bodyPr>
            <a:spAutoFit/>
          </a:bodyPr>
          <a:lstStyle/>
          <a:p>
            <a:endParaRPr lang="zh-CN" altLang="en-US"/>
          </a:p>
        </p:txBody>
      </p:sp>
      <p:sp>
        <p:nvSpPr>
          <p:cNvPr id="23586" name="Line 34"/>
          <p:cNvSpPr>
            <a:spLocks noChangeShapeType="1"/>
          </p:cNvSpPr>
          <p:nvPr/>
        </p:nvSpPr>
        <p:spPr bwMode="auto">
          <a:xfrm>
            <a:off x="4267200" y="3048000"/>
            <a:ext cx="2590800" cy="0"/>
          </a:xfrm>
          <a:prstGeom prst="line">
            <a:avLst/>
          </a:prstGeom>
          <a:noFill/>
          <a:ln w="9525">
            <a:solidFill>
              <a:srgbClr val="800080"/>
            </a:solidFill>
            <a:round/>
          </a:ln>
          <a:effectLst/>
        </p:spPr>
        <p:txBody>
          <a:bodyPr>
            <a:spAutoFit/>
          </a:bodyPr>
          <a:lstStyle/>
          <a:p>
            <a:endParaRPr lang="zh-CN" altLang="en-US"/>
          </a:p>
        </p:txBody>
      </p:sp>
      <p:sp>
        <p:nvSpPr>
          <p:cNvPr id="23587" name="Rectangle 35"/>
          <p:cNvSpPr>
            <a:spLocks noChangeArrowheads="1"/>
          </p:cNvSpPr>
          <p:nvPr/>
        </p:nvSpPr>
        <p:spPr bwMode="auto">
          <a:xfrm>
            <a:off x="4319588" y="30480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指向</a:t>
            </a:r>
            <a:r>
              <a:rPr lang="zh-CN" altLang="en-US">
                <a:solidFill>
                  <a:srgbClr val="800080"/>
                </a:solidFill>
              </a:rPr>
              <a:t> </a:t>
            </a:r>
            <a:r>
              <a:rPr lang="en-US" altLang="zh-CN">
                <a:solidFill>
                  <a:srgbClr val="800080"/>
                </a:solidFill>
              </a:rPr>
              <a:t>d </a:t>
            </a:r>
            <a:r>
              <a:rPr lang="zh-CN" altLang="en-US" b="1">
                <a:solidFill>
                  <a:srgbClr val="800080"/>
                </a:solidFill>
              </a:rPr>
              <a:t>的指针</a:t>
            </a:r>
          </a:p>
        </p:txBody>
      </p:sp>
      <p:sp>
        <p:nvSpPr>
          <p:cNvPr id="23588" name="Rectangle 36"/>
          <p:cNvSpPr>
            <a:spLocks noChangeArrowheads="1"/>
          </p:cNvSpPr>
          <p:nvPr/>
        </p:nvSpPr>
        <p:spPr bwMode="auto">
          <a:xfrm>
            <a:off x="4319588" y="35814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内情向量（</a:t>
            </a:r>
            <a:r>
              <a:rPr lang="en-US" altLang="zh-CN">
                <a:solidFill>
                  <a:srgbClr val="800080"/>
                </a:solidFill>
              </a:rPr>
              <a:t>N</a:t>
            </a:r>
            <a:r>
              <a:rPr lang="zh-CN" altLang="en-US" b="1">
                <a:solidFill>
                  <a:srgbClr val="800080"/>
                </a:solidFill>
              </a:rPr>
              <a:t>）</a:t>
            </a:r>
          </a:p>
        </p:txBody>
      </p:sp>
      <p:sp>
        <p:nvSpPr>
          <p:cNvPr id="23589" name="Line 37"/>
          <p:cNvSpPr>
            <a:spLocks noChangeShapeType="1"/>
          </p:cNvSpPr>
          <p:nvPr/>
        </p:nvSpPr>
        <p:spPr bwMode="auto">
          <a:xfrm>
            <a:off x="4267200" y="2514600"/>
            <a:ext cx="2590800" cy="0"/>
          </a:xfrm>
          <a:prstGeom prst="line">
            <a:avLst/>
          </a:prstGeom>
          <a:noFill/>
          <a:ln w="9525">
            <a:solidFill>
              <a:srgbClr val="800080"/>
            </a:solidFill>
            <a:round/>
          </a:ln>
          <a:effectLst/>
        </p:spPr>
        <p:txBody>
          <a:bodyPr>
            <a:spAutoFit/>
          </a:bodyPr>
          <a:lstStyle/>
          <a:p>
            <a:endParaRPr lang="zh-CN" altLang="en-US"/>
          </a:p>
        </p:txBody>
      </p:sp>
      <p:sp>
        <p:nvSpPr>
          <p:cNvPr id="23590" name="Rectangle 38"/>
          <p:cNvSpPr>
            <a:spLocks noChangeArrowheads="1"/>
          </p:cNvSpPr>
          <p:nvPr/>
        </p:nvSpPr>
        <p:spPr bwMode="auto">
          <a:xfrm>
            <a:off x="4319588" y="25146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e</a:t>
            </a:r>
            <a:endParaRPr lang="en-US" altLang="zh-CN" b="1">
              <a:solidFill>
                <a:srgbClr val="800080"/>
              </a:solidFill>
            </a:endParaRPr>
          </a:p>
        </p:txBody>
      </p:sp>
      <p:sp>
        <p:nvSpPr>
          <p:cNvPr id="23591" name="Line 39"/>
          <p:cNvSpPr>
            <a:spLocks noChangeShapeType="1"/>
          </p:cNvSpPr>
          <p:nvPr/>
        </p:nvSpPr>
        <p:spPr bwMode="auto">
          <a:xfrm>
            <a:off x="4267200" y="1981200"/>
            <a:ext cx="2590800" cy="0"/>
          </a:xfrm>
          <a:prstGeom prst="line">
            <a:avLst/>
          </a:prstGeom>
          <a:noFill/>
          <a:ln w="9525">
            <a:solidFill>
              <a:srgbClr val="800080"/>
            </a:solidFill>
            <a:round/>
          </a:ln>
          <a:effectLst/>
        </p:spPr>
        <p:txBody>
          <a:bodyPr>
            <a:spAutoFit/>
          </a:bodyPr>
          <a:lstStyle/>
          <a:p>
            <a:endParaRPr lang="zh-CN" altLang="en-US"/>
          </a:p>
        </p:txBody>
      </p:sp>
      <p:sp>
        <p:nvSpPr>
          <p:cNvPr id="23592" name="Rectangle 40"/>
          <p:cNvSpPr>
            <a:spLocks noChangeArrowheads="1"/>
          </p:cNvSpPr>
          <p:nvPr/>
        </p:nvSpPr>
        <p:spPr bwMode="auto">
          <a:xfrm>
            <a:off x="4319588" y="19812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d</a:t>
            </a:r>
            <a:endParaRPr lang="en-US" altLang="zh-CN" b="1">
              <a:solidFill>
                <a:srgbClr val="800080"/>
              </a:solidFill>
            </a:endParaRPr>
          </a:p>
        </p:txBody>
      </p:sp>
      <p:sp>
        <p:nvSpPr>
          <p:cNvPr id="23593" name="Rectangle 41"/>
          <p:cNvSpPr>
            <a:spLocks noChangeArrowheads="1"/>
          </p:cNvSpPr>
          <p:nvPr/>
        </p:nvSpPr>
        <p:spPr bwMode="auto">
          <a:xfrm>
            <a:off x="7467600" y="32766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27</a:t>
            </a:r>
          </a:p>
        </p:txBody>
      </p:sp>
      <p:sp>
        <p:nvSpPr>
          <p:cNvPr id="23594" name="Line 42"/>
          <p:cNvSpPr>
            <a:spLocks noChangeShapeType="1"/>
          </p:cNvSpPr>
          <p:nvPr/>
        </p:nvSpPr>
        <p:spPr bwMode="auto">
          <a:xfrm flipH="1">
            <a:off x="6858000" y="35052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95" name="Rectangle 43"/>
          <p:cNvSpPr>
            <a:spLocks noChangeArrowheads="1"/>
          </p:cNvSpPr>
          <p:nvPr/>
        </p:nvSpPr>
        <p:spPr bwMode="auto">
          <a:xfrm>
            <a:off x="7467600" y="27273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28</a:t>
            </a:r>
          </a:p>
        </p:txBody>
      </p:sp>
      <p:sp>
        <p:nvSpPr>
          <p:cNvPr id="23596" name="Line 44"/>
          <p:cNvSpPr>
            <a:spLocks noChangeShapeType="1"/>
          </p:cNvSpPr>
          <p:nvPr/>
        </p:nvSpPr>
        <p:spPr bwMode="auto">
          <a:xfrm flipH="1">
            <a:off x="6858000" y="29559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97" name="Rectangle 45"/>
          <p:cNvSpPr>
            <a:spLocks noChangeArrowheads="1"/>
          </p:cNvSpPr>
          <p:nvPr/>
        </p:nvSpPr>
        <p:spPr bwMode="auto">
          <a:xfrm>
            <a:off x="7467600" y="22098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30</a:t>
            </a:r>
          </a:p>
        </p:txBody>
      </p:sp>
      <p:sp>
        <p:nvSpPr>
          <p:cNvPr id="23598" name="Line 46"/>
          <p:cNvSpPr>
            <a:spLocks noChangeShapeType="1"/>
          </p:cNvSpPr>
          <p:nvPr/>
        </p:nvSpPr>
        <p:spPr bwMode="auto">
          <a:xfrm flipH="1">
            <a:off x="6858000" y="24384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99" name="Rectangle 47"/>
          <p:cNvSpPr>
            <a:spLocks noChangeArrowheads="1"/>
          </p:cNvSpPr>
          <p:nvPr/>
        </p:nvSpPr>
        <p:spPr bwMode="auto">
          <a:xfrm>
            <a:off x="7162800" y="1676400"/>
            <a:ext cx="19050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30+2N</a:t>
            </a:r>
          </a:p>
        </p:txBody>
      </p:sp>
      <p:sp>
        <p:nvSpPr>
          <p:cNvPr id="23600" name="Line 48"/>
          <p:cNvSpPr>
            <a:spLocks noChangeShapeType="1"/>
          </p:cNvSpPr>
          <p:nvPr/>
        </p:nvSpPr>
        <p:spPr bwMode="auto">
          <a:xfrm flipH="1">
            <a:off x="6858000" y="1905000"/>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24579" name="Text Box 3"/>
          <p:cNvSpPr txBox="1">
            <a:spLocks noChangeArrowheads="1"/>
          </p:cNvSpPr>
          <p:nvPr/>
        </p:nvSpPr>
        <p:spPr bwMode="auto">
          <a:xfrm>
            <a:off x="609600" y="11731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2458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4" name="Rectangle 8"/>
          <p:cNvSpPr>
            <a:spLocks noChangeArrowheads="1"/>
          </p:cNvSpPr>
          <p:nvPr/>
        </p:nvSpPr>
        <p:spPr bwMode="auto">
          <a:xfrm>
            <a:off x="990600" y="1817688"/>
            <a:ext cx="8267700" cy="3139321"/>
          </a:xfrm>
          <a:prstGeom prst="rect">
            <a:avLst/>
          </a:prstGeom>
          <a:noFill/>
          <a:ln w="9525">
            <a:noFill/>
            <a:miter lim="800000"/>
          </a:ln>
          <a:effectLst/>
        </p:spPr>
        <p:txBody>
          <a:bodyPr>
            <a:spAutoFit/>
          </a:bodyPr>
          <a:lstStyle/>
          <a:p>
            <a:pPr>
              <a:buClrTx/>
              <a:buFont typeface="Symbol"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楷体_GB2312" pitchFamily="49" charset="-122"/>
              </a:rPr>
              <a:t>含</a:t>
            </a:r>
            <a:r>
              <a:rPr lang="zh-CN" altLang="en-US" sz="2800" b="1" dirty="0">
                <a:solidFill>
                  <a:srgbClr val="800080"/>
                </a:solidFill>
                <a:latin typeface="Times New Roman" panose="02020603050405020304" pitchFamily="18" charset="0"/>
              </a:rPr>
              <a:t>嵌套过程说明语言的栈式分配</a:t>
            </a:r>
            <a:endParaRPr kumimoji="0" lang="zh-CN" altLang="en-US" sz="1000" b="1" dirty="0">
              <a:solidFill>
                <a:srgbClr val="800080"/>
              </a:solidFill>
            </a:endParaRPr>
          </a:p>
          <a:p>
            <a:pPr>
              <a:buClrTx/>
              <a:buFont typeface="Symbol" pitchFamily="18" charset="2"/>
              <a:buNone/>
            </a:pPr>
            <a:endParaRPr kumimoji="0" lang="zh-CN" altLang="en-US" sz="1000" b="1" dirty="0">
              <a:solidFill>
                <a:srgbClr val="800080"/>
              </a:solidFill>
            </a:endParaRPr>
          </a:p>
          <a:p>
            <a:pPr marL="800100" lvl="1" indent="-342900">
              <a:buFont typeface="Wingdings" pitchFamily="2" charset="2"/>
              <a:buChar char="u"/>
            </a:pPr>
            <a:r>
              <a:rPr lang="zh-CN" altLang="en-US" b="1" dirty="0"/>
              <a:t>  </a:t>
            </a:r>
            <a:r>
              <a:rPr kumimoji="0" lang="zh-CN" altLang="en-US" b="1" dirty="0">
                <a:solidFill>
                  <a:srgbClr val="800080"/>
                </a:solidFill>
              </a:rPr>
              <a:t>主要问题</a:t>
            </a:r>
            <a:endParaRPr lang="zh-CN" altLang="en-US" b="1" dirty="0">
              <a:solidFill>
                <a:srgbClr val="800080"/>
              </a:solidFill>
            </a:endParaRPr>
          </a:p>
          <a:p>
            <a:pPr lvl="1">
              <a:buFontTx/>
              <a:buNone/>
            </a:pPr>
            <a:endParaRPr kumimoji="0" lang="zh-CN" altLang="en-US" sz="1000" b="1" dirty="0">
              <a:solidFill>
                <a:srgbClr val="800080"/>
              </a:solidFill>
            </a:endParaRPr>
          </a:p>
          <a:p>
            <a:pPr lvl="1">
              <a:buFontTx/>
              <a:buNone/>
            </a:pPr>
            <a:r>
              <a:rPr kumimoji="0" lang="zh-CN" altLang="en-US" b="1" dirty="0"/>
              <a:t>   </a:t>
            </a:r>
            <a:r>
              <a:rPr lang="zh-CN" altLang="en-US" b="1" dirty="0">
                <a:latin typeface="Times New Roman" panose="02020603050405020304" pitchFamily="18" charset="0"/>
              </a:rPr>
              <a:t>解决对非局部量的引用（存取）</a:t>
            </a:r>
            <a:endParaRPr kumimoji="0" lang="zh-CN" altLang="en-US" b="1" dirty="0">
              <a:latin typeface="Times New Roman" panose="02020603050405020304" pitchFamily="18" charset="0"/>
            </a:endParaRPr>
          </a:p>
          <a:p>
            <a:pPr>
              <a:buClrTx/>
              <a:buFont typeface="Symbol" pitchFamily="18" charset="2"/>
              <a:buNone/>
            </a:pPr>
            <a:endParaRPr kumimoji="0" lang="zh-CN" altLang="en-US" sz="1000" b="1" dirty="0">
              <a:solidFill>
                <a:srgbClr val="800080"/>
              </a:solidFill>
            </a:endParaRPr>
          </a:p>
          <a:p>
            <a:pPr marL="800100" lvl="1" indent="-342900">
              <a:buFont typeface="Wingdings" pitchFamily="2" charset="2"/>
              <a:buChar char="u"/>
            </a:pPr>
            <a:r>
              <a:rPr lang="zh-CN" altLang="en-US" b="1" dirty="0"/>
              <a:t>  </a:t>
            </a:r>
            <a:r>
              <a:rPr kumimoji="0" lang="zh-CN" altLang="en-US" b="1" dirty="0">
                <a:solidFill>
                  <a:srgbClr val="800080"/>
                </a:solidFill>
              </a:rPr>
              <a:t>解决方案</a:t>
            </a:r>
            <a:endParaRPr lang="zh-CN" altLang="en-US" b="1" dirty="0">
              <a:solidFill>
                <a:srgbClr val="800080"/>
              </a:solidFill>
            </a:endParaRPr>
          </a:p>
          <a:p>
            <a:pPr lvl="1">
              <a:buFontTx/>
              <a:buNone/>
            </a:pPr>
            <a:endParaRPr kumimoji="0" lang="zh-CN" altLang="en-US" sz="1000" b="1" dirty="0">
              <a:solidFill>
                <a:srgbClr val="800080"/>
              </a:solidFill>
            </a:endParaRPr>
          </a:p>
          <a:p>
            <a:pPr marL="1371600" lvl="2" indent="-457200">
              <a:buFont typeface="+mj-lt"/>
              <a:buAutoNum type="arabicPeriod"/>
            </a:pPr>
            <a:r>
              <a:rPr kumimoji="0" lang="zh-CN" altLang="en-US" b="1" dirty="0"/>
              <a:t>   </a:t>
            </a:r>
            <a:r>
              <a:rPr lang="en-US" altLang="zh-CN" b="1" dirty="0">
                <a:latin typeface="Times New Roman" panose="02020603050405020304" pitchFamily="18" charset="0"/>
              </a:rPr>
              <a:t>Display </a:t>
            </a:r>
            <a:r>
              <a:rPr lang="zh-CN" altLang="en-US" b="1" dirty="0">
                <a:latin typeface="Times New Roman" panose="02020603050405020304" pitchFamily="18" charset="0"/>
              </a:rPr>
              <a:t>表</a:t>
            </a:r>
          </a:p>
          <a:p>
            <a:pPr marL="1143000" lvl="2" indent="-228600">
              <a:buFont typeface="+mj-lt"/>
              <a:buAutoNum type="arabicPeriod"/>
            </a:pPr>
            <a:endParaRPr kumimoji="0" lang="zh-CN" altLang="en-US" sz="1000" b="1" dirty="0">
              <a:solidFill>
                <a:srgbClr val="800080"/>
              </a:solidFill>
            </a:endParaRPr>
          </a:p>
          <a:p>
            <a:pPr marL="1371600" lvl="2" indent="-457200">
              <a:buFont typeface="+mj-lt"/>
              <a:buAutoNum type="arabicPeriod"/>
            </a:pPr>
            <a:r>
              <a:rPr kumimoji="0" lang="zh-CN" altLang="en-US" b="1" dirty="0"/>
              <a:t>   在活动记录中增加</a:t>
            </a:r>
            <a:r>
              <a:rPr kumimoji="0" lang="zh-CN" altLang="en-US" b="1" dirty="0">
                <a:solidFill>
                  <a:srgbClr val="800080"/>
                </a:solidFill>
              </a:rPr>
              <a:t>静态链</a:t>
            </a:r>
            <a:r>
              <a:rPr kumimoji="0" lang="zh-CN" altLang="en-US" b="1" dirty="0"/>
              <a:t>域</a:t>
            </a:r>
          </a:p>
        </p:txBody>
      </p:sp>
    </p:spTree>
  </p:cSld>
  <p:clrMapOvr>
    <a:masterClrMapping/>
  </p:clrMapOvr>
  <p:transition spd="med" advClick="0">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25603" name="Text Box 3"/>
          <p:cNvSpPr txBox="1">
            <a:spLocks noChangeArrowheads="1"/>
          </p:cNvSpPr>
          <p:nvPr/>
        </p:nvSpPr>
        <p:spPr bwMode="auto">
          <a:xfrm>
            <a:off x="458788" y="1173163"/>
            <a:ext cx="8793732" cy="584775"/>
          </a:xfrm>
          <a:prstGeom prst="rect">
            <a:avLst/>
          </a:prstGeom>
          <a:noFill/>
          <a:ln w="9525">
            <a:noFill/>
            <a:miter lim="800000"/>
          </a:ln>
          <a:effectLst/>
        </p:spPr>
        <p:txBody>
          <a:bodyPr wrap="square">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solidFill>
                  <a:srgbClr val="800080"/>
                </a:solidFill>
              </a:rPr>
              <a:t>活动记录</a:t>
            </a:r>
            <a:r>
              <a:rPr kumimoji="0" lang="en-US" altLang="zh-CN" sz="3200" b="1" dirty="0">
                <a:solidFill>
                  <a:srgbClr val="800080"/>
                </a:solidFill>
              </a:rPr>
              <a:t>——</a:t>
            </a:r>
            <a:r>
              <a:rPr lang="zh-CN" altLang="en-US" sz="3200" b="1" dirty="0">
                <a:solidFill>
                  <a:srgbClr val="800080"/>
                </a:solidFill>
                <a:latin typeface="Times New Roman" panose="02020603050405020304" pitchFamily="18" charset="0"/>
              </a:rPr>
              <a:t>嵌套过程语言的栈式分配</a:t>
            </a:r>
            <a:endParaRPr kumimoji="0" lang="zh-CN" altLang="en-US" sz="3200" b="1" dirty="0">
              <a:solidFill>
                <a:srgbClr val="800080"/>
              </a:solidFill>
            </a:endParaRPr>
          </a:p>
        </p:txBody>
      </p:sp>
      <p:sp>
        <p:nvSpPr>
          <p:cNvPr id="25604" name="AutoShape 4">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5" name="AutoShape 5">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6" name="AutoShape 6">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7" name="AutoShape 7">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8" name="Rectangle 8"/>
          <p:cNvSpPr>
            <a:spLocks noChangeArrowheads="1"/>
          </p:cNvSpPr>
          <p:nvPr/>
        </p:nvSpPr>
        <p:spPr bwMode="auto">
          <a:xfrm>
            <a:off x="684213" y="1817688"/>
            <a:ext cx="8307387" cy="3754874"/>
          </a:xfrm>
          <a:prstGeom prst="rect">
            <a:avLst/>
          </a:prstGeom>
          <a:noFill/>
          <a:ln w="9525">
            <a:noFill/>
            <a:miter lim="800000"/>
          </a:ln>
          <a:effectLst/>
        </p:spPr>
        <p:txBody>
          <a:bodyPr>
            <a:spAutoFit/>
          </a:bodyPr>
          <a:lstStyle/>
          <a:p>
            <a:pPr marL="457200" indent="-457200">
              <a:buClrTx/>
              <a:buFont typeface="+mj-lt"/>
              <a:buAutoNum type="arabicPeriod"/>
            </a:pPr>
            <a:r>
              <a:rPr lang="en-US" altLang="zh-CN" b="1" dirty="0">
                <a:solidFill>
                  <a:srgbClr val="800080"/>
                </a:solidFill>
                <a:latin typeface="楷体_GB2312" pitchFamily="49" charset="-122"/>
              </a:rPr>
              <a:t> </a:t>
            </a:r>
            <a:r>
              <a:rPr kumimoji="0" lang="zh-CN" altLang="en-US" b="1" dirty="0"/>
              <a:t> </a:t>
            </a:r>
            <a:r>
              <a:rPr kumimoji="0" lang="en-US" altLang="zh-CN" dirty="0">
                <a:solidFill>
                  <a:srgbClr val="800080"/>
                </a:solidFill>
              </a:rPr>
              <a:t>Display </a:t>
            </a:r>
            <a:r>
              <a:rPr kumimoji="0" lang="zh-CN" altLang="en-US" b="1" dirty="0">
                <a:solidFill>
                  <a:srgbClr val="800080"/>
                </a:solidFill>
              </a:rPr>
              <a:t>表 </a:t>
            </a:r>
            <a:r>
              <a:rPr kumimoji="0" lang="zh-CN" altLang="en-US" b="1" dirty="0"/>
              <a:t>（或称全局 </a:t>
            </a:r>
            <a:r>
              <a:rPr kumimoji="0" lang="en-US" altLang="zh-CN" dirty="0"/>
              <a:t>Display </a:t>
            </a:r>
            <a:r>
              <a:rPr kumimoji="0" lang="zh-CN" altLang="en-US" b="1" dirty="0"/>
              <a:t>表）</a:t>
            </a:r>
            <a:endParaRPr lang="zh-CN" altLang="en-US" b="1" dirty="0">
              <a:solidFill>
                <a:srgbClr val="800080"/>
              </a:solidFill>
            </a:endParaRPr>
          </a:p>
          <a:p>
            <a:pPr lvl="1">
              <a:buFontTx/>
              <a:buNone/>
            </a:pPr>
            <a:endParaRPr kumimoji="0" lang="zh-CN" altLang="en-US" sz="1000" b="1" dirty="0">
              <a:solidFill>
                <a:srgbClr val="800080"/>
              </a:solidFill>
            </a:endParaRPr>
          </a:p>
          <a:p>
            <a:pPr marL="800100" lvl="1" indent="-342900">
              <a:buFont typeface="Wingdings" pitchFamily="2" charset="2"/>
              <a:buChar char="u"/>
            </a:pPr>
            <a:r>
              <a:rPr kumimoji="0" lang="zh-CN" altLang="en-US" b="1" dirty="0"/>
              <a:t>   记录各嵌套层</a:t>
            </a:r>
            <a:r>
              <a:rPr kumimoji="0" lang="zh-CN" altLang="en-US" b="1" dirty="0">
                <a:solidFill>
                  <a:srgbClr val="800080"/>
                </a:solidFill>
              </a:rPr>
              <a:t>当前过程</a:t>
            </a:r>
            <a:r>
              <a:rPr kumimoji="0" lang="zh-CN" altLang="en-US" b="1" dirty="0"/>
              <a:t>的</a:t>
            </a:r>
            <a:r>
              <a:rPr kumimoji="0" lang="zh-CN" altLang="en-US" b="1" dirty="0">
                <a:solidFill>
                  <a:srgbClr val="800080"/>
                </a:solidFill>
              </a:rPr>
              <a:t>最新活动记录</a:t>
            </a:r>
            <a:r>
              <a:rPr kumimoji="0" lang="zh-CN" altLang="en-US" b="1" dirty="0"/>
              <a:t>在运行栈上的起始位置（</a:t>
            </a:r>
            <a:r>
              <a:rPr lang="zh-CN" altLang="en-US" b="1" dirty="0">
                <a:solidFill>
                  <a:srgbClr val="800080"/>
                </a:solidFill>
              </a:rPr>
              <a:t>基地址</a:t>
            </a:r>
            <a:r>
              <a:rPr kumimoji="0" lang="zh-CN" altLang="en-US" b="1" dirty="0"/>
              <a:t>）</a:t>
            </a:r>
            <a:endParaRPr kumimoji="0" lang="en-US" altLang="zh-CN" b="1" dirty="0"/>
          </a:p>
          <a:p>
            <a:pPr lvl="1">
              <a:buNone/>
            </a:pPr>
            <a:endParaRPr kumimoji="0" lang="en-US" altLang="zh-CN" b="1" dirty="0"/>
          </a:p>
          <a:p>
            <a:pPr marL="800100" lvl="1" indent="-342900">
              <a:buFont typeface="Wingdings" pitchFamily="2" charset="2"/>
              <a:buChar char="u"/>
            </a:pPr>
            <a:r>
              <a:rPr kumimoji="0" lang="en-US" altLang="zh-CN" dirty="0"/>
              <a:t>Display </a:t>
            </a:r>
            <a:r>
              <a:rPr kumimoji="0" lang="zh-CN" altLang="en-US" b="1" dirty="0"/>
              <a:t>表</a:t>
            </a:r>
            <a:r>
              <a:rPr lang="zh-CN" altLang="en-US" b="1" dirty="0"/>
              <a:t>的大小（即最多嵌套的层数）取决于实现：</a:t>
            </a:r>
            <a:endParaRPr kumimoji="0" lang="en-US" altLang="zh-CN" b="1" dirty="0"/>
          </a:p>
          <a:p>
            <a:pPr lvl="2">
              <a:buNone/>
            </a:pPr>
            <a:r>
              <a:rPr kumimoji="0" lang="zh-CN" altLang="en-US" b="1" dirty="0"/>
              <a:t>      设</a:t>
            </a:r>
            <a:r>
              <a:rPr lang="zh-CN" altLang="en-US" sz="2000" b="1" dirty="0"/>
              <a:t>当前激活过程的</a:t>
            </a:r>
            <a:r>
              <a:rPr lang="zh-CN" altLang="en-US" sz="2000" b="1" dirty="0">
                <a:solidFill>
                  <a:srgbClr val="800080"/>
                </a:solidFill>
              </a:rPr>
              <a:t>层为</a:t>
            </a:r>
            <a:r>
              <a:rPr lang="en-US" altLang="zh-CN" sz="2000" dirty="0">
                <a:solidFill>
                  <a:srgbClr val="800080"/>
                </a:solidFill>
              </a:rPr>
              <a:t>K</a:t>
            </a:r>
            <a:r>
              <a:rPr lang="zh-CN" altLang="en-US" sz="2000" b="1" dirty="0"/>
              <a:t>（主程序的层设为</a:t>
            </a:r>
            <a:r>
              <a:rPr lang="en-US" altLang="zh-CN" sz="2000" i="1" dirty="0"/>
              <a:t>0</a:t>
            </a:r>
            <a:r>
              <a:rPr lang="zh-CN" altLang="en-US" sz="2000" b="1" dirty="0"/>
              <a:t>），则 </a:t>
            </a:r>
            <a:r>
              <a:rPr lang="en-US" altLang="zh-CN" sz="2000" dirty="0">
                <a:solidFill>
                  <a:srgbClr val="800080"/>
                </a:solidFill>
              </a:rPr>
              <a:t>Display </a:t>
            </a:r>
            <a:r>
              <a:rPr lang="zh-CN" altLang="en-US" sz="2000" b="1" dirty="0">
                <a:solidFill>
                  <a:srgbClr val="800080"/>
                </a:solidFill>
              </a:rPr>
              <a:t>表含 </a:t>
            </a:r>
            <a:r>
              <a:rPr lang="en-US" altLang="zh-CN" sz="2000" dirty="0">
                <a:solidFill>
                  <a:srgbClr val="800080"/>
                </a:solidFill>
              </a:rPr>
              <a:t>K+1 </a:t>
            </a:r>
            <a:r>
              <a:rPr lang="zh-CN" altLang="en-US" sz="2000" b="1" dirty="0">
                <a:solidFill>
                  <a:srgbClr val="800080"/>
                </a:solidFill>
              </a:rPr>
              <a:t>个单元</a:t>
            </a:r>
            <a:r>
              <a:rPr lang="zh-CN" altLang="en-US" sz="2000" b="1" dirty="0"/>
              <a:t>，依次存放现行层、直接外层、</a:t>
            </a:r>
            <a:r>
              <a:rPr lang="en-US" altLang="zh-CN" sz="2000" b="1" dirty="0"/>
              <a:t>…</a:t>
            </a:r>
            <a:r>
              <a:rPr lang="zh-CN" altLang="en-US" sz="2000" b="1" dirty="0"/>
              <a:t>、直至最外层每一过程的最新活动记录基地址</a:t>
            </a:r>
            <a:endParaRPr lang="en-US" altLang="zh-CN" sz="2000" b="1" dirty="0"/>
          </a:p>
          <a:p>
            <a:pPr lvl="2">
              <a:buNone/>
            </a:pPr>
            <a:endParaRPr lang="en-US" altLang="zh-CN" sz="2000" b="1" dirty="0"/>
          </a:p>
          <a:p>
            <a:pPr marL="800100" lvl="1" indent="-342900">
              <a:buFont typeface="Wingdings" pitchFamily="2" charset="2"/>
              <a:buChar char="u"/>
            </a:pPr>
            <a:r>
              <a:rPr lang="zh-CN" altLang="en-US" b="1" dirty="0"/>
              <a:t>嵌套作用域规则确保每一时刻</a:t>
            </a:r>
            <a:r>
              <a:rPr kumimoji="0" lang="en-US" altLang="zh-CN" dirty="0"/>
              <a:t>Display </a:t>
            </a:r>
            <a:r>
              <a:rPr kumimoji="0" lang="zh-CN" altLang="en-US" b="1" dirty="0"/>
              <a:t>表</a:t>
            </a:r>
            <a:r>
              <a:rPr lang="zh-CN" altLang="en-US" b="1" dirty="0"/>
              <a:t>内容的唯一性</a:t>
            </a:r>
            <a:endParaRPr lang="en-US" altLang="zh-CN" b="1" dirty="0"/>
          </a:p>
        </p:txBody>
      </p:sp>
    </p:spTree>
  </p:cSld>
  <p:clrMapOvr>
    <a:masterClrMapping/>
  </p:clrMapOvr>
  <p:transition spd="med" advClick="0">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26627" name="Text Box 3"/>
          <p:cNvSpPr txBox="1">
            <a:spLocks noChangeArrowheads="1"/>
          </p:cNvSpPr>
          <p:nvPr/>
        </p:nvSpPr>
        <p:spPr bwMode="auto">
          <a:xfrm>
            <a:off x="685800" y="10207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26628" name="Rectangle 4"/>
          <p:cNvSpPr>
            <a:spLocks noChangeArrowheads="1"/>
          </p:cNvSpPr>
          <p:nvPr/>
        </p:nvSpPr>
        <p:spPr bwMode="auto">
          <a:xfrm>
            <a:off x="876300" y="1528763"/>
            <a:ext cx="4838700" cy="1036637"/>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嵌套过程语言的栈式分配</a:t>
            </a:r>
            <a:endParaRPr kumimoji="0" lang="zh-CN" altLang="en-US" sz="1000" b="1">
              <a:solidFill>
                <a:srgbClr val="800080"/>
              </a:solidFill>
            </a:endParaRPr>
          </a:p>
          <a:p>
            <a:pPr>
              <a:buClrTx/>
              <a:buFont typeface="Symbol" pitchFamily="18" charset="2"/>
              <a:buNone/>
            </a:pPr>
            <a:endParaRPr kumimoji="0" lang="zh-CN" altLang="en-US" sz="1000" b="1">
              <a:solidFill>
                <a:srgbClr val="800080"/>
              </a:solidFill>
            </a:endParaRPr>
          </a:p>
          <a:p>
            <a:pPr lvl="1">
              <a:buFontTx/>
              <a:buChar char="•"/>
            </a:pPr>
            <a:r>
              <a:rPr lang="zh-CN" altLang="en-US" b="1"/>
              <a:t>  </a:t>
            </a:r>
            <a:r>
              <a:rPr kumimoji="0" lang="en-US" altLang="zh-CN"/>
              <a:t>Display </a:t>
            </a:r>
            <a:r>
              <a:rPr kumimoji="0" lang="zh-CN" altLang="en-US" b="1"/>
              <a:t>表方案</a:t>
            </a:r>
            <a:r>
              <a:rPr kumimoji="0" lang="zh-CN" altLang="en-US" b="1">
                <a:solidFill>
                  <a:srgbClr val="800080"/>
                </a:solidFill>
              </a:rPr>
              <a:t>举例</a:t>
            </a:r>
            <a:endParaRPr lang="zh-CN" altLang="en-US" b="1">
              <a:solidFill>
                <a:srgbClr val="800080"/>
              </a:solidFill>
            </a:endParaRPr>
          </a:p>
        </p:txBody>
      </p:sp>
      <p:sp>
        <p:nvSpPr>
          <p:cNvPr id="26629" name="Text Box 5"/>
          <p:cNvSpPr txBox="1">
            <a:spLocks noChangeArrowheads="1"/>
          </p:cNvSpPr>
          <p:nvPr/>
        </p:nvSpPr>
        <p:spPr bwMode="auto">
          <a:xfrm>
            <a:off x="5867400" y="1044575"/>
            <a:ext cx="2514600" cy="558482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1800" b="1" dirty="0"/>
              <a:t>program Main( I,O)</a:t>
            </a:r>
            <a:r>
              <a:rPr kumimoji="0" lang="zh-CN" altLang="en-US" sz="1800" b="1" dirty="0"/>
              <a:t>；</a:t>
            </a:r>
          </a:p>
          <a:p>
            <a:pPr>
              <a:buFont typeface="Wingdings" panose="05000000000000000000" pitchFamily="2" charset="2"/>
              <a:buNone/>
            </a:pPr>
            <a:r>
              <a:rPr kumimoji="0" lang="en-US" altLang="zh-CN" sz="1800" b="1" dirty="0"/>
              <a:t>procedure P;</a:t>
            </a:r>
          </a:p>
          <a:p>
            <a:pPr>
              <a:buFont typeface="Wingdings" panose="05000000000000000000" pitchFamily="2" charset="2"/>
              <a:buNone/>
            </a:pPr>
            <a:r>
              <a:rPr kumimoji="0" lang="en-US" altLang="zh-CN" sz="1800" b="1" dirty="0"/>
              <a:t>   procedure Q;</a:t>
            </a:r>
          </a:p>
          <a:p>
            <a:pPr>
              <a:buFont typeface="Wingdings" panose="05000000000000000000" pitchFamily="2" charset="2"/>
              <a:buNone/>
            </a:pPr>
            <a:r>
              <a:rPr kumimoji="0" lang="en-US" altLang="zh-CN" sz="1800" b="1" dirty="0"/>
              <a:t>      procedure R;</a:t>
            </a:r>
          </a:p>
          <a:p>
            <a:pPr>
              <a:buFont typeface="Wingdings" panose="05000000000000000000" pitchFamily="2" charset="2"/>
              <a:buNone/>
            </a:pPr>
            <a:r>
              <a:rPr kumimoji="0" lang="en-US" altLang="zh-CN" sz="1800" b="1" dirty="0"/>
              <a:t>         </a:t>
            </a:r>
            <a:r>
              <a:rPr kumimoji="0" lang="en-US" altLang="zh-CN" sz="1800" b="1" dirty="0">
                <a:solidFill>
                  <a:srgbClr val="FFC000"/>
                </a:solidFill>
              </a:rPr>
              <a:t>begin</a:t>
            </a:r>
          </a:p>
          <a:p>
            <a:pPr>
              <a:buFont typeface="Wingdings" panose="05000000000000000000" pitchFamily="2" charset="2"/>
              <a:buNone/>
            </a:pPr>
            <a:r>
              <a:rPr kumimoji="0" lang="en-US" altLang="zh-CN" sz="1800" b="1" dirty="0">
                <a:solidFill>
                  <a:srgbClr val="FFC000"/>
                </a:solidFill>
              </a:rPr>
              <a:t>            … R; …</a:t>
            </a:r>
          </a:p>
          <a:p>
            <a:pPr>
              <a:buFont typeface="Wingdings" panose="05000000000000000000" pitchFamily="2" charset="2"/>
              <a:buNone/>
            </a:pPr>
            <a:r>
              <a:rPr kumimoji="0" lang="en-US" altLang="zh-CN" sz="1800" b="1" dirty="0">
                <a:solidFill>
                  <a:srgbClr val="FFC000"/>
                </a:solidFill>
              </a:rPr>
              <a:t>         end;   /*R*/</a:t>
            </a:r>
          </a:p>
          <a:p>
            <a:pPr>
              <a:buFont typeface="Wingdings" panose="05000000000000000000" pitchFamily="2" charset="2"/>
              <a:buNone/>
            </a:pPr>
            <a:r>
              <a:rPr kumimoji="0" lang="en-US" altLang="zh-CN" sz="1800" b="1" dirty="0"/>
              <a:t>      </a:t>
            </a:r>
            <a:r>
              <a:rPr kumimoji="0" lang="en-US" altLang="zh-CN" sz="1800" b="1" dirty="0">
                <a:solidFill>
                  <a:srgbClr val="C00000"/>
                </a:solidFill>
              </a:rPr>
              <a:t>begin</a:t>
            </a:r>
          </a:p>
          <a:p>
            <a:pPr>
              <a:buFont typeface="Wingdings" panose="05000000000000000000" pitchFamily="2" charset="2"/>
              <a:buNone/>
            </a:pPr>
            <a:r>
              <a:rPr kumimoji="0" lang="en-US" altLang="zh-CN" sz="1800" b="1" dirty="0">
                <a:solidFill>
                  <a:srgbClr val="C00000"/>
                </a:solidFill>
              </a:rPr>
              <a:t>         … R; …</a:t>
            </a:r>
          </a:p>
          <a:p>
            <a:pPr>
              <a:buFont typeface="Wingdings" panose="05000000000000000000" pitchFamily="2" charset="2"/>
              <a:buNone/>
            </a:pPr>
            <a:r>
              <a:rPr kumimoji="0" lang="en-US" altLang="zh-CN" sz="1800" b="1" dirty="0">
                <a:solidFill>
                  <a:srgbClr val="C00000"/>
                </a:solidFill>
              </a:rPr>
              <a:t>      end;   /*Q*/</a:t>
            </a:r>
          </a:p>
          <a:p>
            <a:pPr>
              <a:buFont typeface="Wingdings" panose="05000000000000000000" pitchFamily="2" charset="2"/>
              <a:buNone/>
            </a:pPr>
            <a:r>
              <a:rPr kumimoji="0" lang="en-US" altLang="zh-CN" sz="1800" b="1" dirty="0"/>
              <a:t>   </a:t>
            </a:r>
            <a:r>
              <a:rPr kumimoji="0" lang="en-US" altLang="zh-CN" sz="1800" b="1" dirty="0">
                <a:solidFill>
                  <a:srgbClr val="7030A0"/>
                </a:solidFill>
              </a:rPr>
              <a:t>begin</a:t>
            </a:r>
          </a:p>
          <a:p>
            <a:pPr>
              <a:buFont typeface="Wingdings" panose="05000000000000000000" pitchFamily="2" charset="2"/>
              <a:buNone/>
            </a:pPr>
            <a:r>
              <a:rPr kumimoji="0" lang="en-US" altLang="zh-CN" sz="1800" b="1" dirty="0">
                <a:solidFill>
                  <a:srgbClr val="7030A0"/>
                </a:solidFill>
              </a:rPr>
              <a:t>      … Q; …</a:t>
            </a:r>
          </a:p>
          <a:p>
            <a:pPr>
              <a:buFont typeface="Wingdings" panose="05000000000000000000" pitchFamily="2" charset="2"/>
              <a:buNone/>
            </a:pPr>
            <a:r>
              <a:rPr kumimoji="0" lang="en-US" altLang="zh-CN" sz="1800" b="1" dirty="0">
                <a:solidFill>
                  <a:srgbClr val="7030A0"/>
                </a:solidFill>
              </a:rPr>
              <a:t>   end;   /*P*/</a:t>
            </a:r>
          </a:p>
          <a:p>
            <a:pPr>
              <a:buFont typeface="Wingdings" panose="05000000000000000000" pitchFamily="2" charset="2"/>
              <a:buNone/>
            </a:pPr>
            <a:r>
              <a:rPr kumimoji="0" lang="en-US" altLang="zh-CN" sz="1800" b="1" dirty="0"/>
              <a:t>procedure S;</a:t>
            </a:r>
          </a:p>
          <a:p>
            <a:pPr>
              <a:buFont typeface="Wingdings" panose="05000000000000000000" pitchFamily="2" charset="2"/>
              <a:buNone/>
            </a:pPr>
            <a:r>
              <a:rPr kumimoji="0" lang="en-US" altLang="zh-CN" sz="1800" b="1" dirty="0"/>
              <a:t>   </a:t>
            </a:r>
            <a:r>
              <a:rPr kumimoji="0" lang="en-US" altLang="zh-CN" sz="1800" b="1" dirty="0">
                <a:solidFill>
                  <a:schemeClr val="accent5">
                    <a:lumMod val="50000"/>
                  </a:schemeClr>
                </a:solidFill>
              </a:rPr>
              <a:t>begin</a:t>
            </a:r>
          </a:p>
          <a:p>
            <a:pPr>
              <a:buFont typeface="Wingdings" panose="05000000000000000000" pitchFamily="2" charset="2"/>
              <a:buNone/>
            </a:pPr>
            <a:r>
              <a:rPr kumimoji="0" lang="en-US" altLang="zh-CN" sz="1800" b="1" dirty="0">
                <a:solidFill>
                  <a:schemeClr val="accent5">
                    <a:lumMod val="50000"/>
                  </a:schemeClr>
                </a:solidFill>
              </a:rPr>
              <a:t>      … P; …</a:t>
            </a:r>
          </a:p>
          <a:p>
            <a:pPr>
              <a:buFont typeface="Wingdings" panose="05000000000000000000" pitchFamily="2" charset="2"/>
              <a:buNone/>
            </a:pPr>
            <a:r>
              <a:rPr kumimoji="0" lang="en-US" altLang="zh-CN" sz="1800" b="1" dirty="0">
                <a:solidFill>
                  <a:schemeClr val="accent5">
                    <a:lumMod val="50000"/>
                  </a:schemeClr>
                </a:solidFill>
              </a:rPr>
              <a:t>   end;   /*S*/</a:t>
            </a:r>
          </a:p>
          <a:p>
            <a:pPr>
              <a:buFont typeface="Wingdings" panose="05000000000000000000" pitchFamily="2" charset="2"/>
              <a:buNone/>
            </a:pPr>
            <a:r>
              <a:rPr kumimoji="0" lang="en-US" altLang="zh-CN" sz="1800" b="1" dirty="0"/>
              <a:t>begin</a:t>
            </a:r>
          </a:p>
          <a:p>
            <a:pPr>
              <a:buFont typeface="Wingdings" panose="05000000000000000000" pitchFamily="2" charset="2"/>
              <a:buNone/>
            </a:pPr>
            <a:r>
              <a:rPr kumimoji="0" lang="en-US" altLang="zh-CN" sz="1800" b="1" dirty="0"/>
              <a:t>   …  S; …</a:t>
            </a:r>
          </a:p>
          <a:p>
            <a:pPr>
              <a:buFont typeface="Wingdings" panose="05000000000000000000" pitchFamily="2" charset="2"/>
              <a:buNone/>
            </a:pPr>
            <a:r>
              <a:rPr kumimoji="0" lang="en-US" altLang="zh-CN" sz="1800" b="1" dirty="0"/>
              <a:t>end.   /*main*/</a:t>
            </a:r>
          </a:p>
        </p:txBody>
      </p:sp>
      <p:sp>
        <p:nvSpPr>
          <p:cNvPr id="26630" name="Rectangle 17"/>
          <p:cNvSpPr>
            <a:spLocks noChangeArrowheads="1"/>
          </p:cNvSpPr>
          <p:nvPr/>
        </p:nvSpPr>
        <p:spPr bwMode="auto">
          <a:xfrm>
            <a:off x="1604963" y="2565400"/>
            <a:ext cx="3830637" cy="701675"/>
          </a:xfrm>
          <a:prstGeom prst="rect">
            <a:avLst/>
          </a:prstGeom>
          <a:noFill/>
          <a:ln w="9525">
            <a:noFill/>
            <a:miter lim="800000"/>
          </a:ln>
          <a:effectLst/>
        </p:spPr>
        <p:txBody>
          <a:bodyPr wrap="none">
            <a:spAutoFit/>
          </a:bodyPr>
          <a:lstStyle/>
          <a:p>
            <a:pPr algn="ctr">
              <a:buFont typeface="Wingdings" panose="05000000000000000000" pitchFamily="2" charset="2"/>
              <a:buNone/>
            </a:pPr>
            <a:r>
              <a:rPr lang="zh-CN" altLang="en-US" sz="2000" b="1"/>
              <a:t>过程 </a:t>
            </a:r>
            <a:r>
              <a:rPr lang="en-US" altLang="zh-CN" sz="2000"/>
              <a:t>R </a:t>
            </a:r>
            <a:r>
              <a:rPr lang="zh-CN" altLang="en-US" sz="2000" b="1"/>
              <a:t>被第二次激活后运行栈和</a:t>
            </a:r>
          </a:p>
          <a:p>
            <a:pPr algn="ctr">
              <a:buFont typeface="Wingdings" panose="05000000000000000000" pitchFamily="2" charset="2"/>
              <a:buNone/>
            </a:pPr>
            <a:r>
              <a:rPr lang="en-US" altLang="zh-CN" sz="2000"/>
              <a:t>Display </a:t>
            </a:r>
            <a:r>
              <a:rPr lang="zh-CN" altLang="en-US" sz="2000" b="1"/>
              <a:t>寄存器 </a:t>
            </a:r>
            <a:r>
              <a:rPr lang="en-US" altLang="zh-CN" sz="2000">
                <a:solidFill>
                  <a:srgbClr val="800080"/>
                </a:solidFill>
              </a:rPr>
              <a:t>D[i]</a:t>
            </a:r>
            <a:r>
              <a:rPr lang="en-US" altLang="zh-CN" sz="2000"/>
              <a:t> </a:t>
            </a:r>
            <a:r>
              <a:rPr lang="zh-CN" altLang="en-US" sz="2000" b="1"/>
              <a:t>的情况</a:t>
            </a:r>
          </a:p>
        </p:txBody>
      </p:sp>
      <p:sp>
        <p:nvSpPr>
          <p:cNvPr id="26631" name="AutoShape 18">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2" name="AutoShape 19">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3" name="AutoShape 20">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4" name="AutoShape 21">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5" name="Line 34"/>
          <p:cNvSpPr>
            <a:spLocks noChangeShapeType="1"/>
          </p:cNvSpPr>
          <p:nvPr/>
        </p:nvSpPr>
        <p:spPr bwMode="auto">
          <a:xfrm>
            <a:off x="2773363" y="3397250"/>
            <a:ext cx="0" cy="3340100"/>
          </a:xfrm>
          <a:prstGeom prst="line">
            <a:avLst/>
          </a:prstGeom>
          <a:noFill/>
          <a:ln w="9525">
            <a:solidFill>
              <a:srgbClr val="800080"/>
            </a:solidFill>
            <a:round/>
          </a:ln>
          <a:effectLst/>
        </p:spPr>
        <p:txBody>
          <a:bodyPr>
            <a:spAutoFit/>
          </a:bodyPr>
          <a:lstStyle/>
          <a:p>
            <a:endParaRPr lang="zh-CN" altLang="en-US"/>
          </a:p>
        </p:txBody>
      </p:sp>
      <p:sp>
        <p:nvSpPr>
          <p:cNvPr id="26636" name="Line 35"/>
          <p:cNvSpPr>
            <a:spLocks noChangeShapeType="1"/>
          </p:cNvSpPr>
          <p:nvPr/>
        </p:nvSpPr>
        <p:spPr bwMode="auto">
          <a:xfrm>
            <a:off x="5364163" y="3397250"/>
            <a:ext cx="0" cy="3340100"/>
          </a:xfrm>
          <a:prstGeom prst="line">
            <a:avLst/>
          </a:prstGeom>
          <a:noFill/>
          <a:ln w="9525">
            <a:solidFill>
              <a:srgbClr val="800080"/>
            </a:solidFill>
            <a:round/>
          </a:ln>
          <a:effectLst/>
        </p:spPr>
        <p:txBody>
          <a:bodyPr>
            <a:spAutoFit/>
          </a:bodyPr>
          <a:lstStyle/>
          <a:p>
            <a:endParaRPr lang="zh-CN" altLang="en-US"/>
          </a:p>
        </p:txBody>
      </p:sp>
      <p:sp>
        <p:nvSpPr>
          <p:cNvPr id="26637" name="Line 36"/>
          <p:cNvSpPr>
            <a:spLocks noChangeShapeType="1"/>
          </p:cNvSpPr>
          <p:nvPr/>
        </p:nvSpPr>
        <p:spPr bwMode="auto">
          <a:xfrm>
            <a:off x="2773363" y="6737350"/>
            <a:ext cx="2590800" cy="0"/>
          </a:xfrm>
          <a:prstGeom prst="line">
            <a:avLst/>
          </a:prstGeom>
          <a:noFill/>
          <a:ln w="9525">
            <a:solidFill>
              <a:srgbClr val="800080"/>
            </a:solidFill>
            <a:round/>
          </a:ln>
          <a:effectLst/>
        </p:spPr>
        <p:txBody>
          <a:bodyPr>
            <a:spAutoFit/>
          </a:bodyPr>
          <a:lstStyle/>
          <a:p>
            <a:endParaRPr lang="zh-CN" altLang="en-US"/>
          </a:p>
        </p:txBody>
      </p:sp>
      <p:sp>
        <p:nvSpPr>
          <p:cNvPr id="26638" name="Line 37"/>
          <p:cNvSpPr>
            <a:spLocks noChangeShapeType="1"/>
          </p:cNvSpPr>
          <p:nvPr/>
        </p:nvSpPr>
        <p:spPr bwMode="auto">
          <a:xfrm>
            <a:off x="2773363" y="6203950"/>
            <a:ext cx="2590800" cy="0"/>
          </a:xfrm>
          <a:prstGeom prst="line">
            <a:avLst/>
          </a:prstGeom>
          <a:noFill/>
          <a:ln w="9525">
            <a:solidFill>
              <a:srgbClr val="800080"/>
            </a:solidFill>
            <a:round/>
          </a:ln>
          <a:effectLst/>
        </p:spPr>
        <p:txBody>
          <a:bodyPr>
            <a:spAutoFit/>
          </a:bodyPr>
          <a:lstStyle/>
          <a:p>
            <a:endParaRPr lang="zh-CN" altLang="en-US"/>
          </a:p>
        </p:txBody>
      </p:sp>
      <p:sp>
        <p:nvSpPr>
          <p:cNvPr id="26639" name="Rectangle 38"/>
          <p:cNvSpPr>
            <a:spLocks noChangeArrowheads="1"/>
          </p:cNvSpPr>
          <p:nvPr/>
        </p:nvSpPr>
        <p:spPr bwMode="auto">
          <a:xfrm>
            <a:off x="2825750" y="6264275"/>
            <a:ext cx="2462213"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main </a:t>
            </a:r>
            <a:r>
              <a:rPr lang="zh-CN" altLang="en-US" sz="2000" b="1">
                <a:solidFill>
                  <a:srgbClr val="800080"/>
                </a:solidFill>
              </a:rPr>
              <a:t>的活动记录</a:t>
            </a:r>
          </a:p>
        </p:txBody>
      </p:sp>
      <p:sp>
        <p:nvSpPr>
          <p:cNvPr id="26640" name="Line 39"/>
          <p:cNvSpPr>
            <a:spLocks noChangeShapeType="1"/>
          </p:cNvSpPr>
          <p:nvPr/>
        </p:nvSpPr>
        <p:spPr bwMode="auto">
          <a:xfrm>
            <a:off x="2773363" y="5670550"/>
            <a:ext cx="2590800" cy="0"/>
          </a:xfrm>
          <a:prstGeom prst="line">
            <a:avLst/>
          </a:prstGeom>
          <a:noFill/>
          <a:ln w="9525">
            <a:solidFill>
              <a:srgbClr val="800080"/>
            </a:solidFill>
            <a:round/>
          </a:ln>
          <a:effectLst/>
        </p:spPr>
        <p:txBody>
          <a:bodyPr>
            <a:spAutoFit/>
          </a:bodyPr>
          <a:lstStyle/>
          <a:p>
            <a:endParaRPr lang="zh-CN" altLang="en-US"/>
          </a:p>
        </p:txBody>
      </p:sp>
      <p:sp>
        <p:nvSpPr>
          <p:cNvPr id="26641" name="Rectangle 40"/>
          <p:cNvSpPr>
            <a:spLocks noChangeArrowheads="1"/>
          </p:cNvSpPr>
          <p:nvPr/>
        </p:nvSpPr>
        <p:spPr bwMode="auto">
          <a:xfrm>
            <a:off x="2825750" y="5213350"/>
            <a:ext cx="2462213"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P </a:t>
            </a:r>
            <a:r>
              <a:rPr lang="zh-CN" altLang="en-US" sz="2000" b="1">
                <a:solidFill>
                  <a:srgbClr val="800080"/>
                </a:solidFill>
              </a:rPr>
              <a:t>的活动记录</a:t>
            </a:r>
          </a:p>
        </p:txBody>
      </p:sp>
      <p:sp>
        <p:nvSpPr>
          <p:cNvPr id="26642" name="Line 41"/>
          <p:cNvSpPr>
            <a:spLocks noChangeShapeType="1"/>
          </p:cNvSpPr>
          <p:nvPr/>
        </p:nvSpPr>
        <p:spPr bwMode="auto">
          <a:xfrm>
            <a:off x="2773363" y="5137150"/>
            <a:ext cx="2590800" cy="0"/>
          </a:xfrm>
          <a:prstGeom prst="line">
            <a:avLst/>
          </a:prstGeom>
          <a:noFill/>
          <a:ln w="9525">
            <a:solidFill>
              <a:srgbClr val="800080"/>
            </a:solidFill>
            <a:round/>
          </a:ln>
          <a:effectLst/>
        </p:spPr>
        <p:txBody>
          <a:bodyPr>
            <a:spAutoFit/>
          </a:bodyPr>
          <a:lstStyle/>
          <a:p>
            <a:endParaRPr lang="zh-CN" altLang="en-US"/>
          </a:p>
        </p:txBody>
      </p:sp>
      <p:sp>
        <p:nvSpPr>
          <p:cNvPr id="26643" name="Rectangle 42"/>
          <p:cNvSpPr>
            <a:spLocks noChangeArrowheads="1"/>
          </p:cNvSpPr>
          <p:nvPr/>
        </p:nvSpPr>
        <p:spPr bwMode="auto">
          <a:xfrm>
            <a:off x="2773363" y="4679950"/>
            <a:ext cx="25146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Q </a:t>
            </a:r>
            <a:r>
              <a:rPr lang="zh-CN" altLang="en-US" sz="2000" b="1">
                <a:solidFill>
                  <a:srgbClr val="800080"/>
                </a:solidFill>
              </a:rPr>
              <a:t>的活动记录</a:t>
            </a:r>
          </a:p>
        </p:txBody>
      </p:sp>
      <p:sp>
        <p:nvSpPr>
          <p:cNvPr id="26644" name="Line 43"/>
          <p:cNvSpPr>
            <a:spLocks noChangeShapeType="1"/>
          </p:cNvSpPr>
          <p:nvPr/>
        </p:nvSpPr>
        <p:spPr bwMode="auto">
          <a:xfrm>
            <a:off x="2773363" y="4603750"/>
            <a:ext cx="2590800" cy="0"/>
          </a:xfrm>
          <a:prstGeom prst="line">
            <a:avLst/>
          </a:prstGeom>
          <a:noFill/>
          <a:ln w="9525">
            <a:solidFill>
              <a:srgbClr val="800080"/>
            </a:solidFill>
            <a:round/>
          </a:ln>
          <a:effectLst/>
        </p:spPr>
        <p:txBody>
          <a:bodyPr>
            <a:spAutoFit/>
          </a:bodyPr>
          <a:lstStyle/>
          <a:p>
            <a:endParaRPr lang="zh-CN" altLang="en-US"/>
          </a:p>
        </p:txBody>
      </p:sp>
      <p:sp>
        <p:nvSpPr>
          <p:cNvPr id="26645" name="Rectangle 44"/>
          <p:cNvSpPr>
            <a:spLocks noChangeArrowheads="1"/>
          </p:cNvSpPr>
          <p:nvPr/>
        </p:nvSpPr>
        <p:spPr bwMode="auto">
          <a:xfrm>
            <a:off x="2825750" y="4146550"/>
            <a:ext cx="2462213"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R </a:t>
            </a:r>
            <a:r>
              <a:rPr lang="zh-CN" altLang="en-US" sz="2000" b="1">
                <a:solidFill>
                  <a:srgbClr val="800080"/>
                </a:solidFill>
              </a:rPr>
              <a:t>的活动记录</a:t>
            </a:r>
          </a:p>
        </p:txBody>
      </p:sp>
      <p:sp>
        <p:nvSpPr>
          <p:cNvPr id="26646" name="Rectangle 45"/>
          <p:cNvSpPr>
            <a:spLocks noChangeArrowheads="1"/>
          </p:cNvSpPr>
          <p:nvPr/>
        </p:nvSpPr>
        <p:spPr bwMode="auto">
          <a:xfrm>
            <a:off x="2825750" y="5746750"/>
            <a:ext cx="2462213"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S </a:t>
            </a:r>
            <a:r>
              <a:rPr lang="zh-CN" altLang="en-US" sz="2000" b="1">
                <a:solidFill>
                  <a:srgbClr val="800080"/>
                </a:solidFill>
              </a:rPr>
              <a:t>的活动记录</a:t>
            </a:r>
          </a:p>
        </p:txBody>
      </p:sp>
      <p:sp>
        <p:nvSpPr>
          <p:cNvPr id="26647" name="Line 46"/>
          <p:cNvSpPr>
            <a:spLocks noChangeShapeType="1"/>
          </p:cNvSpPr>
          <p:nvPr/>
        </p:nvSpPr>
        <p:spPr bwMode="auto">
          <a:xfrm>
            <a:off x="2773363" y="4070350"/>
            <a:ext cx="2590800" cy="0"/>
          </a:xfrm>
          <a:prstGeom prst="line">
            <a:avLst/>
          </a:prstGeom>
          <a:noFill/>
          <a:ln w="9525">
            <a:solidFill>
              <a:srgbClr val="800080"/>
            </a:solidFill>
            <a:round/>
          </a:ln>
          <a:effectLst/>
        </p:spPr>
        <p:txBody>
          <a:bodyPr>
            <a:spAutoFit/>
          </a:bodyPr>
          <a:lstStyle/>
          <a:p>
            <a:endParaRPr lang="zh-CN" altLang="en-US"/>
          </a:p>
        </p:txBody>
      </p:sp>
      <p:sp>
        <p:nvSpPr>
          <p:cNvPr id="26648" name="Line 47"/>
          <p:cNvSpPr>
            <a:spLocks noChangeShapeType="1"/>
          </p:cNvSpPr>
          <p:nvPr/>
        </p:nvSpPr>
        <p:spPr bwMode="auto">
          <a:xfrm flipH="1">
            <a:off x="2239963" y="6661150"/>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26649" name="Line 48"/>
          <p:cNvSpPr>
            <a:spLocks noChangeShapeType="1"/>
          </p:cNvSpPr>
          <p:nvPr/>
        </p:nvSpPr>
        <p:spPr bwMode="auto">
          <a:xfrm flipH="1">
            <a:off x="2239963" y="3487738"/>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26650" name="Rectangle 49"/>
          <p:cNvSpPr>
            <a:spLocks noChangeArrowheads="1"/>
          </p:cNvSpPr>
          <p:nvPr/>
        </p:nvSpPr>
        <p:spPr bwMode="auto">
          <a:xfrm>
            <a:off x="1401763" y="3319463"/>
            <a:ext cx="838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SP</a:t>
            </a:r>
            <a:endParaRPr lang="en-US" altLang="zh-CN" sz="2000" b="1"/>
          </a:p>
        </p:txBody>
      </p:sp>
      <p:sp>
        <p:nvSpPr>
          <p:cNvPr id="26651" name="Rectangle 50"/>
          <p:cNvSpPr>
            <a:spLocks noChangeArrowheads="1"/>
          </p:cNvSpPr>
          <p:nvPr/>
        </p:nvSpPr>
        <p:spPr bwMode="auto">
          <a:xfrm>
            <a:off x="1590675" y="6416675"/>
            <a:ext cx="649288" cy="396875"/>
          </a:xfrm>
          <a:prstGeom prst="rect">
            <a:avLst/>
          </a:prstGeom>
          <a:noFill/>
          <a:ln w="9525">
            <a:noFill/>
            <a:miter lim="800000"/>
          </a:ln>
          <a:effectLst/>
        </p:spPr>
        <p:txBody>
          <a:bodyPr wrap="none">
            <a:spAutoFit/>
          </a:bodyPr>
          <a:lstStyle/>
          <a:p>
            <a:pPr>
              <a:buFont typeface="Wingdings" panose="05000000000000000000" pitchFamily="2" charset="2"/>
              <a:buNone/>
            </a:pPr>
            <a:r>
              <a:rPr lang="en-US" altLang="zh-CN" sz="2000">
                <a:solidFill>
                  <a:srgbClr val="800080"/>
                </a:solidFill>
              </a:rPr>
              <a:t>D[0]</a:t>
            </a:r>
          </a:p>
        </p:txBody>
      </p:sp>
      <p:sp>
        <p:nvSpPr>
          <p:cNvPr id="26652" name="Line 51"/>
          <p:cNvSpPr>
            <a:spLocks noChangeShapeType="1"/>
          </p:cNvSpPr>
          <p:nvPr/>
        </p:nvSpPr>
        <p:spPr bwMode="auto">
          <a:xfrm flipH="1">
            <a:off x="2239963" y="5594350"/>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26653" name="Rectangle 52"/>
          <p:cNvSpPr>
            <a:spLocks noChangeArrowheads="1"/>
          </p:cNvSpPr>
          <p:nvPr/>
        </p:nvSpPr>
        <p:spPr bwMode="auto">
          <a:xfrm>
            <a:off x="1590675" y="5349875"/>
            <a:ext cx="649288" cy="396875"/>
          </a:xfrm>
          <a:prstGeom prst="rect">
            <a:avLst/>
          </a:prstGeom>
          <a:noFill/>
          <a:ln w="9525">
            <a:noFill/>
            <a:miter lim="800000"/>
          </a:ln>
          <a:effectLst/>
        </p:spPr>
        <p:txBody>
          <a:bodyPr wrap="none">
            <a:spAutoFit/>
          </a:bodyPr>
          <a:lstStyle/>
          <a:p>
            <a:pPr>
              <a:buFont typeface="Wingdings" panose="05000000000000000000" pitchFamily="2" charset="2"/>
              <a:buNone/>
            </a:pPr>
            <a:r>
              <a:rPr lang="en-US" altLang="zh-CN" sz="2000">
                <a:solidFill>
                  <a:srgbClr val="800080"/>
                </a:solidFill>
              </a:rPr>
              <a:t>D[1]</a:t>
            </a:r>
          </a:p>
        </p:txBody>
      </p:sp>
      <p:sp>
        <p:nvSpPr>
          <p:cNvPr id="26654" name="Line 53"/>
          <p:cNvSpPr>
            <a:spLocks noChangeShapeType="1"/>
          </p:cNvSpPr>
          <p:nvPr/>
        </p:nvSpPr>
        <p:spPr bwMode="auto">
          <a:xfrm flipH="1">
            <a:off x="2239963" y="5060950"/>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26655" name="Rectangle 54"/>
          <p:cNvSpPr>
            <a:spLocks noChangeArrowheads="1"/>
          </p:cNvSpPr>
          <p:nvPr/>
        </p:nvSpPr>
        <p:spPr bwMode="auto">
          <a:xfrm>
            <a:off x="1590675" y="4816475"/>
            <a:ext cx="649288" cy="396875"/>
          </a:xfrm>
          <a:prstGeom prst="rect">
            <a:avLst/>
          </a:prstGeom>
          <a:noFill/>
          <a:ln w="9525">
            <a:noFill/>
            <a:miter lim="800000"/>
          </a:ln>
          <a:effectLst/>
        </p:spPr>
        <p:txBody>
          <a:bodyPr wrap="none">
            <a:spAutoFit/>
          </a:bodyPr>
          <a:lstStyle/>
          <a:p>
            <a:pPr>
              <a:buFont typeface="Wingdings" panose="05000000000000000000" pitchFamily="2" charset="2"/>
              <a:buNone/>
            </a:pPr>
            <a:r>
              <a:rPr lang="en-US" altLang="zh-CN" sz="2000">
                <a:solidFill>
                  <a:srgbClr val="800080"/>
                </a:solidFill>
              </a:rPr>
              <a:t>D[2]</a:t>
            </a:r>
          </a:p>
        </p:txBody>
      </p:sp>
      <p:sp>
        <p:nvSpPr>
          <p:cNvPr id="26656" name="Line 55"/>
          <p:cNvSpPr>
            <a:spLocks noChangeShapeType="1"/>
          </p:cNvSpPr>
          <p:nvPr/>
        </p:nvSpPr>
        <p:spPr bwMode="auto">
          <a:xfrm flipH="1">
            <a:off x="2239963" y="4037013"/>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26657" name="Rectangle 56"/>
          <p:cNvSpPr>
            <a:spLocks noChangeArrowheads="1"/>
          </p:cNvSpPr>
          <p:nvPr/>
        </p:nvSpPr>
        <p:spPr bwMode="auto">
          <a:xfrm>
            <a:off x="1590675" y="3792538"/>
            <a:ext cx="649288" cy="396875"/>
          </a:xfrm>
          <a:prstGeom prst="rect">
            <a:avLst/>
          </a:prstGeom>
          <a:noFill/>
          <a:ln w="9525">
            <a:noFill/>
            <a:miter lim="800000"/>
          </a:ln>
          <a:effectLst/>
        </p:spPr>
        <p:txBody>
          <a:bodyPr wrap="none">
            <a:spAutoFit/>
          </a:bodyPr>
          <a:lstStyle/>
          <a:p>
            <a:pPr>
              <a:buFont typeface="Wingdings" panose="05000000000000000000" pitchFamily="2" charset="2"/>
              <a:buNone/>
            </a:pPr>
            <a:r>
              <a:rPr lang="en-US" altLang="zh-CN" sz="2000">
                <a:solidFill>
                  <a:srgbClr val="800080"/>
                </a:solidFill>
              </a:rPr>
              <a:t>D[3]</a:t>
            </a:r>
          </a:p>
        </p:txBody>
      </p:sp>
      <p:sp>
        <p:nvSpPr>
          <p:cNvPr id="26658" name="Rectangle 57"/>
          <p:cNvSpPr>
            <a:spLocks noChangeArrowheads="1"/>
          </p:cNvSpPr>
          <p:nvPr/>
        </p:nvSpPr>
        <p:spPr bwMode="auto">
          <a:xfrm>
            <a:off x="2824163" y="3648075"/>
            <a:ext cx="2462212"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R </a:t>
            </a:r>
            <a:r>
              <a:rPr lang="zh-CN" altLang="en-US" sz="2000" b="1">
                <a:solidFill>
                  <a:srgbClr val="800080"/>
                </a:solidFill>
              </a:rPr>
              <a:t>的活动记录</a:t>
            </a:r>
          </a:p>
        </p:txBody>
      </p:sp>
      <p:sp>
        <p:nvSpPr>
          <p:cNvPr id="26659" name="Line 58"/>
          <p:cNvSpPr>
            <a:spLocks noChangeShapeType="1"/>
          </p:cNvSpPr>
          <p:nvPr/>
        </p:nvSpPr>
        <p:spPr bwMode="auto">
          <a:xfrm>
            <a:off x="2771775" y="3571875"/>
            <a:ext cx="2590800" cy="0"/>
          </a:xfrm>
          <a:prstGeom prst="line">
            <a:avLst/>
          </a:prstGeom>
          <a:noFill/>
          <a:ln w="9525">
            <a:solidFill>
              <a:srgbClr val="800080"/>
            </a:solidFill>
            <a:round/>
          </a:ln>
          <a:effectLst/>
        </p:spPr>
        <p:txBody>
          <a:bodyPr>
            <a:spAutoFit/>
          </a:bodyPr>
          <a:lstStyle/>
          <a:p>
            <a:endParaRPr lang="zh-CN" altLang="en-US"/>
          </a:p>
        </p:txBody>
      </p:sp>
    </p:spTree>
  </p:cSld>
  <p:clrMapOvr>
    <a:masterClrMapping/>
  </p:clrMapOvr>
  <p:transition spd="med" advClick="0">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dirty="0">
                <a:solidFill>
                  <a:srgbClr val="800080"/>
                </a:solidFill>
                <a:ea typeface="华文行楷" pitchFamily="2" charset="-122"/>
              </a:rPr>
              <a:t>运行时存储组织</a:t>
            </a:r>
          </a:p>
        </p:txBody>
      </p:sp>
      <p:sp>
        <p:nvSpPr>
          <p:cNvPr id="27652" name="Rectangle 4"/>
          <p:cNvSpPr>
            <a:spLocks noChangeArrowheads="1"/>
          </p:cNvSpPr>
          <p:nvPr/>
        </p:nvSpPr>
        <p:spPr bwMode="auto">
          <a:xfrm>
            <a:off x="685800" y="1843088"/>
            <a:ext cx="7990656" cy="523220"/>
          </a:xfrm>
          <a:prstGeom prst="rect">
            <a:avLst/>
          </a:prstGeom>
          <a:noFill/>
          <a:ln w="9525">
            <a:noFill/>
            <a:miter lim="800000"/>
          </a:ln>
          <a:effectLst/>
        </p:spPr>
        <p:txBody>
          <a:bodyPr wrap="square">
            <a:spAutoFit/>
          </a:bodyPr>
          <a:lstStyle/>
          <a:p>
            <a:pPr>
              <a:buClrTx/>
              <a:buFont typeface="Symbol" pitchFamily="18" charset="2"/>
              <a:buChar char="-"/>
            </a:pPr>
            <a:r>
              <a:rPr lang="en-US" altLang="zh-CN" sz="2800" b="1" dirty="0">
                <a:solidFill>
                  <a:srgbClr val="800080"/>
                </a:solidFill>
                <a:latin typeface="楷体_GB2312" pitchFamily="49" charset="-122"/>
              </a:rPr>
              <a:t> </a:t>
            </a:r>
            <a:r>
              <a:rPr kumimoji="0" lang="en-US" altLang="zh-CN" dirty="0">
                <a:solidFill>
                  <a:srgbClr val="800080"/>
                </a:solidFill>
              </a:rPr>
              <a:t>Display </a:t>
            </a:r>
            <a:r>
              <a:rPr kumimoji="0" lang="zh-CN" altLang="en-US" b="1" dirty="0">
                <a:solidFill>
                  <a:srgbClr val="800080"/>
                </a:solidFill>
              </a:rPr>
              <a:t>表的维护</a:t>
            </a:r>
            <a:r>
              <a:rPr kumimoji="0" lang="zh-CN" altLang="en-US" b="1" dirty="0"/>
              <a:t>（过程被调用和返回时的保存和恢复）</a:t>
            </a:r>
            <a:r>
              <a:rPr kumimoji="0" lang="zh-CN" altLang="en-US" b="1" dirty="0">
                <a:solidFill>
                  <a:srgbClr val="800080"/>
                </a:solidFill>
              </a:rPr>
              <a:t> </a:t>
            </a:r>
          </a:p>
        </p:txBody>
      </p:sp>
      <p:sp>
        <p:nvSpPr>
          <p:cNvPr id="27653" name="Rectangle 5"/>
          <p:cNvSpPr>
            <a:spLocks noChangeArrowheads="1"/>
          </p:cNvSpPr>
          <p:nvPr/>
        </p:nvSpPr>
        <p:spPr bwMode="auto">
          <a:xfrm>
            <a:off x="1259632" y="2624931"/>
            <a:ext cx="7391400" cy="1938992"/>
          </a:xfrm>
          <a:prstGeom prst="rect">
            <a:avLst/>
          </a:prstGeom>
          <a:noFill/>
          <a:ln w="9525">
            <a:noFill/>
            <a:miter lim="800000"/>
          </a:ln>
          <a:effectLst/>
        </p:spPr>
        <p:txBody>
          <a:bodyPr>
            <a:spAutoFit/>
          </a:bodyPr>
          <a:lstStyle/>
          <a:p>
            <a:pPr>
              <a:buFont typeface="Wingdings" panose="05000000000000000000" pitchFamily="2" charset="2"/>
              <a:buNone/>
            </a:pPr>
            <a:r>
              <a:rPr lang="zh-CN" altLang="en-US" sz="2000" b="1" dirty="0"/>
              <a:t>方法一  极端的方法是把整个 </a:t>
            </a:r>
            <a:r>
              <a:rPr lang="en-US" altLang="zh-CN" sz="2000" dirty="0"/>
              <a:t>Display </a:t>
            </a:r>
            <a:r>
              <a:rPr lang="zh-CN" altLang="en-US" sz="2000" b="1" dirty="0"/>
              <a:t>表存入活动记录</a:t>
            </a:r>
          </a:p>
          <a:p>
            <a:pPr>
              <a:buFont typeface="Wingdings" panose="05000000000000000000" pitchFamily="2" charset="2"/>
              <a:buNone/>
            </a:pPr>
            <a:r>
              <a:rPr lang="zh-CN" altLang="en-US" sz="2000" b="1" dirty="0"/>
              <a:t>             若过程为第 </a:t>
            </a:r>
            <a:r>
              <a:rPr lang="en-US" altLang="zh-CN" sz="2000" i="1" dirty="0"/>
              <a:t>n </a:t>
            </a:r>
            <a:r>
              <a:rPr lang="zh-CN" altLang="en-US" sz="2000" b="1" dirty="0"/>
              <a:t>层，则需要保存 </a:t>
            </a:r>
            <a:r>
              <a:rPr lang="en-US" altLang="zh-CN" sz="2000" dirty="0"/>
              <a:t>D[0] ~D[</a:t>
            </a:r>
            <a:r>
              <a:rPr lang="en-US" altLang="zh-CN" sz="2000" i="1" dirty="0"/>
              <a:t>n</a:t>
            </a:r>
            <a:r>
              <a:rPr lang="en-US" altLang="zh-CN" sz="2000" dirty="0"/>
              <a:t>] </a:t>
            </a:r>
            <a:r>
              <a:rPr lang="zh-CN" altLang="en-US" sz="2000" b="1" dirty="0"/>
              <a:t>）</a:t>
            </a:r>
          </a:p>
          <a:p>
            <a:pPr>
              <a:buFont typeface="Wingdings" panose="05000000000000000000" pitchFamily="2" charset="2"/>
              <a:buNone/>
            </a:pPr>
            <a:endParaRPr lang="zh-CN" altLang="en-US" sz="2000" b="1" dirty="0"/>
          </a:p>
          <a:p>
            <a:pPr>
              <a:buFont typeface="Wingdings" panose="05000000000000000000" pitchFamily="2" charset="2"/>
              <a:buNone/>
            </a:pPr>
            <a:r>
              <a:rPr lang="zh-CN" altLang="en-US" sz="2000" b="1" dirty="0"/>
              <a:t>              一个过程（处于第 </a:t>
            </a:r>
            <a:r>
              <a:rPr lang="en-US" altLang="zh-CN" sz="2000" i="1" dirty="0"/>
              <a:t>n </a:t>
            </a:r>
            <a:r>
              <a:rPr lang="zh-CN" altLang="en-US" sz="2000" b="1" dirty="0"/>
              <a:t>层）被调用时，从调用</a:t>
            </a:r>
          </a:p>
          <a:p>
            <a:pPr>
              <a:buFont typeface="Wingdings" panose="05000000000000000000" pitchFamily="2" charset="2"/>
              <a:buNone/>
            </a:pPr>
            <a:r>
              <a:rPr lang="zh-CN" altLang="en-US" sz="2000" b="1" dirty="0"/>
              <a:t>              过程的 </a:t>
            </a:r>
            <a:r>
              <a:rPr lang="en-US" altLang="zh-CN" sz="2000" dirty="0"/>
              <a:t>Display </a:t>
            </a:r>
            <a:r>
              <a:rPr lang="zh-CN" altLang="en-US" sz="2000" b="1" dirty="0"/>
              <a:t>表中自下向上抄录 </a:t>
            </a:r>
            <a:r>
              <a:rPr lang="en-US" altLang="zh-CN" sz="2000" i="1" dirty="0"/>
              <a:t>n</a:t>
            </a:r>
            <a:r>
              <a:rPr lang="en-US" altLang="zh-CN" sz="2000" dirty="0"/>
              <a:t> </a:t>
            </a:r>
            <a:r>
              <a:rPr lang="zh-CN" altLang="en-US" sz="2000" b="1" dirty="0"/>
              <a:t>个 </a:t>
            </a:r>
            <a:r>
              <a:rPr lang="en-US" altLang="zh-CN" sz="2000" dirty="0"/>
              <a:t>TOP</a:t>
            </a:r>
          </a:p>
          <a:p>
            <a:pPr>
              <a:buFont typeface="Wingdings" panose="05000000000000000000" pitchFamily="2" charset="2"/>
              <a:buNone/>
            </a:pPr>
            <a:r>
              <a:rPr lang="en-US" altLang="zh-CN" sz="2000" dirty="0"/>
              <a:t>              </a:t>
            </a:r>
            <a:r>
              <a:rPr lang="zh-CN" altLang="en-US" sz="2000" b="1" dirty="0"/>
              <a:t>值，再加上本层的 </a:t>
            </a:r>
            <a:r>
              <a:rPr lang="en-US" altLang="zh-CN" sz="2000" dirty="0"/>
              <a:t>TOP </a:t>
            </a:r>
            <a:r>
              <a:rPr lang="zh-CN" altLang="en-US" sz="2000" b="1" dirty="0"/>
              <a:t>值</a:t>
            </a:r>
          </a:p>
        </p:txBody>
      </p:sp>
      <p:sp>
        <p:nvSpPr>
          <p:cNvPr id="27654" name="Rectangle 6"/>
          <p:cNvSpPr>
            <a:spLocks noChangeArrowheads="1"/>
          </p:cNvSpPr>
          <p:nvPr/>
        </p:nvSpPr>
        <p:spPr bwMode="auto">
          <a:xfrm>
            <a:off x="1259632" y="4910931"/>
            <a:ext cx="7543800" cy="707886"/>
          </a:xfrm>
          <a:prstGeom prst="rect">
            <a:avLst/>
          </a:prstGeom>
          <a:noFill/>
          <a:ln w="9525">
            <a:noFill/>
            <a:miter lim="800000"/>
          </a:ln>
          <a:effectLst/>
        </p:spPr>
        <p:txBody>
          <a:bodyPr>
            <a:spAutoFit/>
          </a:bodyPr>
          <a:lstStyle/>
          <a:p>
            <a:pPr>
              <a:buFont typeface="Wingdings" panose="05000000000000000000" pitchFamily="2" charset="2"/>
              <a:buNone/>
            </a:pPr>
            <a:r>
              <a:rPr lang="zh-CN" altLang="en-US" sz="2000" b="1"/>
              <a:t>方法二  只在活动记录保存一个的 </a:t>
            </a:r>
            <a:r>
              <a:rPr lang="en-US" altLang="zh-CN" sz="2000"/>
              <a:t>Display </a:t>
            </a:r>
            <a:r>
              <a:rPr lang="zh-CN" altLang="en-US" sz="2000" b="1"/>
              <a:t>表项，在静</a:t>
            </a:r>
          </a:p>
          <a:p>
            <a:pPr>
              <a:buFont typeface="Wingdings" panose="05000000000000000000" pitchFamily="2" charset="2"/>
              <a:buNone/>
            </a:pPr>
            <a:r>
              <a:rPr lang="zh-CN" altLang="en-US" sz="2000" b="1"/>
              <a:t>             态存储区或专用寄存器中维护全局 </a:t>
            </a:r>
            <a:r>
              <a:rPr lang="en-US" altLang="zh-CN" sz="2000"/>
              <a:t>Display </a:t>
            </a:r>
            <a:r>
              <a:rPr lang="zh-CN" altLang="en-US" sz="2000" b="1"/>
              <a:t>表</a:t>
            </a:r>
          </a:p>
        </p:txBody>
      </p:sp>
      <p:sp>
        <p:nvSpPr>
          <p:cNvPr id="27655" name="AutoShape 7">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6" name="AutoShape 8">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7" name="AutoShape 9">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8" name="AutoShape 10">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3">
            <a:extLst>
              <a:ext uri="{FF2B5EF4-FFF2-40B4-BE49-F238E27FC236}">
                <a16:creationId xmlns:a16="http://schemas.microsoft.com/office/drawing/2014/main" id="{CE27B019-4AD7-4444-B54B-BB9EA403D511}"/>
              </a:ext>
            </a:extLst>
          </p:cNvPr>
          <p:cNvSpPr txBox="1">
            <a:spLocks noChangeArrowheads="1"/>
          </p:cNvSpPr>
          <p:nvPr/>
        </p:nvSpPr>
        <p:spPr bwMode="auto">
          <a:xfrm>
            <a:off x="458788" y="1173163"/>
            <a:ext cx="8793732" cy="584775"/>
          </a:xfrm>
          <a:prstGeom prst="rect">
            <a:avLst/>
          </a:prstGeom>
          <a:noFill/>
          <a:ln w="9525">
            <a:noFill/>
            <a:miter lim="800000"/>
          </a:ln>
          <a:effectLst/>
        </p:spPr>
        <p:txBody>
          <a:bodyPr wrap="square">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solidFill>
                  <a:srgbClr val="800080"/>
                </a:solidFill>
              </a:rPr>
              <a:t>活动记录</a:t>
            </a:r>
            <a:r>
              <a:rPr kumimoji="0" lang="en-US" altLang="zh-CN" sz="3200" b="1" dirty="0">
                <a:solidFill>
                  <a:srgbClr val="800080"/>
                </a:solidFill>
              </a:rPr>
              <a:t>——</a:t>
            </a:r>
            <a:r>
              <a:rPr lang="zh-CN" altLang="en-US" sz="3200" b="1" dirty="0">
                <a:solidFill>
                  <a:srgbClr val="800080"/>
                </a:solidFill>
                <a:latin typeface="Times New Roman" panose="02020603050405020304" pitchFamily="18" charset="0"/>
              </a:rPr>
              <a:t>嵌套过程语言的栈式分配</a:t>
            </a:r>
            <a:endParaRPr kumimoji="0" lang="zh-CN" altLang="en-US" sz="3200" b="1" dirty="0">
              <a:solidFill>
                <a:srgbClr val="800080"/>
              </a:solidFill>
            </a:endParaRPr>
          </a:p>
        </p:txBody>
      </p:sp>
    </p:spTree>
  </p:cSld>
  <p:clrMapOvr>
    <a:masterClrMapping/>
  </p:clrMapOvr>
  <p:transition spd="med" advClick="0">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28675" name="Text Box 3"/>
          <p:cNvSpPr txBox="1">
            <a:spLocks noChangeArrowheads="1"/>
          </p:cNvSpPr>
          <p:nvPr/>
        </p:nvSpPr>
        <p:spPr bwMode="auto">
          <a:xfrm>
            <a:off x="685800" y="10207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28676" name="Rectangle 4"/>
          <p:cNvSpPr>
            <a:spLocks noChangeArrowheads="1"/>
          </p:cNvSpPr>
          <p:nvPr/>
        </p:nvSpPr>
        <p:spPr bwMode="auto">
          <a:xfrm>
            <a:off x="876300" y="1600200"/>
            <a:ext cx="4838700" cy="1036638"/>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嵌套过程语言的栈式分配</a:t>
            </a:r>
            <a:endParaRPr kumimoji="0" lang="zh-CN" altLang="en-US" sz="1000" b="1">
              <a:solidFill>
                <a:srgbClr val="800080"/>
              </a:solidFill>
            </a:endParaRPr>
          </a:p>
          <a:p>
            <a:pPr>
              <a:buClrTx/>
              <a:buFont typeface="Symbol" pitchFamily="18" charset="2"/>
              <a:buNone/>
            </a:pPr>
            <a:endParaRPr kumimoji="0" lang="zh-CN" altLang="en-US" sz="1000" b="1">
              <a:solidFill>
                <a:srgbClr val="800080"/>
              </a:solidFill>
            </a:endParaRPr>
          </a:p>
          <a:p>
            <a:pPr lvl="1">
              <a:buFontTx/>
              <a:buChar char="•"/>
            </a:pPr>
            <a:r>
              <a:rPr lang="zh-CN" altLang="en-US" b="1"/>
              <a:t>  </a:t>
            </a:r>
            <a:r>
              <a:rPr kumimoji="0" lang="en-US" altLang="zh-CN"/>
              <a:t>Display </a:t>
            </a:r>
            <a:r>
              <a:rPr kumimoji="0" lang="zh-CN" altLang="en-US" b="1"/>
              <a:t>表的维护</a:t>
            </a:r>
            <a:r>
              <a:rPr kumimoji="0" lang="zh-CN" altLang="en-US" b="1">
                <a:solidFill>
                  <a:srgbClr val="800080"/>
                </a:solidFill>
              </a:rPr>
              <a:t>举例</a:t>
            </a:r>
          </a:p>
        </p:txBody>
      </p:sp>
      <p:sp>
        <p:nvSpPr>
          <p:cNvPr id="28677" name="Line 6"/>
          <p:cNvSpPr>
            <a:spLocks noChangeShapeType="1"/>
          </p:cNvSpPr>
          <p:nvPr/>
        </p:nvSpPr>
        <p:spPr bwMode="auto">
          <a:xfrm>
            <a:off x="2743200" y="3352800"/>
            <a:ext cx="0" cy="3429000"/>
          </a:xfrm>
          <a:prstGeom prst="line">
            <a:avLst/>
          </a:prstGeom>
          <a:noFill/>
          <a:ln w="9525">
            <a:solidFill>
              <a:srgbClr val="800080"/>
            </a:solidFill>
            <a:round/>
          </a:ln>
          <a:effectLst/>
        </p:spPr>
        <p:txBody>
          <a:bodyPr>
            <a:spAutoFit/>
          </a:bodyPr>
          <a:lstStyle/>
          <a:p>
            <a:endParaRPr lang="zh-CN" altLang="en-US"/>
          </a:p>
        </p:txBody>
      </p:sp>
      <p:sp>
        <p:nvSpPr>
          <p:cNvPr id="28678" name="Line 7"/>
          <p:cNvSpPr>
            <a:spLocks noChangeShapeType="1"/>
          </p:cNvSpPr>
          <p:nvPr/>
        </p:nvSpPr>
        <p:spPr bwMode="auto">
          <a:xfrm>
            <a:off x="5334000" y="3352800"/>
            <a:ext cx="0" cy="3429000"/>
          </a:xfrm>
          <a:prstGeom prst="line">
            <a:avLst/>
          </a:prstGeom>
          <a:noFill/>
          <a:ln w="9525">
            <a:solidFill>
              <a:srgbClr val="800080"/>
            </a:solidFill>
            <a:round/>
          </a:ln>
          <a:effectLst/>
        </p:spPr>
        <p:txBody>
          <a:bodyPr>
            <a:spAutoFit/>
          </a:bodyPr>
          <a:lstStyle/>
          <a:p>
            <a:endParaRPr lang="zh-CN" altLang="en-US"/>
          </a:p>
        </p:txBody>
      </p:sp>
      <p:sp>
        <p:nvSpPr>
          <p:cNvPr id="28679" name="Line 8"/>
          <p:cNvSpPr>
            <a:spLocks noChangeShapeType="1"/>
          </p:cNvSpPr>
          <p:nvPr/>
        </p:nvSpPr>
        <p:spPr bwMode="auto">
          <a:xfrm>
            <a:off x="2743200" y="6781800"/>
            <a:ext cx="2590800" cy="0"/>
          </a:xfrm>
          <a:prstGeom prst="line">
            <a:avLst/>
          </a:prstGeom>
          <a:noFill/>
          <a:ln w="9525">
            <a:solidFill>
              <a:srgbClr val="800080"/>
            </a:solidFill>
            <a:round/>
          </a:ln>
          <a:effectLst/>
        </p:spPr>
        <p:txBody>
          <a:bodyPr>
            <a:spAutoFit/>
          </a:bodyPr>
          <a:lstStyle/>
          <a:p>
            <a:endParaRPr lang="zh-CN" altLang="en-US"/>
          </a:p>
        </p:txBody>
      </p:sp>
      <p:sp>
        <p:nvSpPr>
          <p:cNvPr id="28680" name="Line 9"/>
          <p:cNvSpPr>
            <a:spLocks noChangeShapeType="1"/>
          </p:cNvSpPr>
          <p:nvPr/>
        </p:nvSpPr>
        <p:spPr bwMode="auto">
          <a:xfrm>
            <a:off x="2743200" y="6248400"/>
            <a:ext cx="2590800" cy="0"/>
          </a:xfrm>
          <a:prstGeom prst="line">
            <a:avLst/>
          </a:prstGeom>
          <a:noFill/>
          <a:ln w="9525">
            <a:solidFill>
              <a:srgbClr val="800080"/>
            </a:solidFill>
            <a:round/>
          </a:ln>
          <a:effectLst/>
        </p:spPr>
        <p:txBody>
          <a:bodyPr>
            <a:spAutoFit/>
          </a:bodyPr>
          <a:lstStyle/>
          <a:p>
            <a:endParaRPr lang="zh-CN" altLang="en-US"/>
          </a:p>
        </p:txBody>
      </p:sp>
      <p:sp>
        <p:nvSpPr>
          <p:cNvPr id="28681" name="Rectangle 10"/>
          <p:cNvSpPr>
            <a:spLocks noChangeArrowheads="1"/>
          </p:cNvSpPr>
          <p:nvPr/>
        </p:nvSpPr>
        <p:spPr bwMode="auto">
          <a:xfrm>
            <a:off x="2795588" y="6308725"/>
            <a:ext cx="2462212"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main </a:t>
            </a:r>
            <a:r>
              <a:rPr lang="zh-CN" altLang="en-US" sz="2000" b="1">
                <a:solidFill>
                  <a:srgbClr val="800080"/>
                </a:solidFill>
              </a:rPr>
              <a:t>的活动记录</a:t>
            </a:r>
          </a:p>
        </p:txBody>
      </p:sp>
      <p:sp>
        <p:nvSpPr>
          <p:cNvPr id="28682" name="Line 11"/>
          <p:cNvSpPr>
            <a:spLocks noChangeShapeType="1"/>
          </p:cNvSpPr>
          <p:nvPr/>
        </p:nvSpPr>
        <p:spPr bwMode="auto">
          <a:xfrm>
            <a:off x="2743200" y="5715000"/>
            <a:ext cx="2590800" cy="0"/>
          </a:xfrm>
          <a:prstGeom prst="line">
            <a:avLst/>
          </a:prstGeom>
          <a:noFill/>
          <a:ln w="9525">
            <a:solidFill>
              <a:srgbClr val="800080"/>
            </a:solidFill>
            <a:round/>
          </a:ln>
          <a:effectLst/>
        </p:spPr>
        <p:txBody>
          <a:bodyPr>
            <a:spAutoFit/>
          </a:bodyPr>
          <a:lstStyle/>
          <a:p>
            <a:endParaRPr lang="zh-CN" altLang="en-US"/>
          </a:p>
        </p:txBody>
      </p:sp>
      <p:sp>
        <p:nvSpPr>
          <p:cNvPr id="28683" name="Rectangle 12"/>
          <p:cNvSpPr>
            <a:spLocks noChangeArrowheads="1"/>
          </p:cNvSpPr>
          <p:nvPr/>
        </p:nvSpPr>
        <p:spPr bwMode="auto">
          <a:xfrm>
            <a:off x="2795588" y="5257800"/>
            <a:ext cx="2462212"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P </a:t>
            </a:r>
            <a:r>
              <a:rPr lang="zh-CN" altLang="en-US" sz="2000" b="1">
                <a:solidFill>
                  <a:srgbClr val="800080"/>
                </a:solidFill>
              </a:rPr>
              <a:t>的活动记录</a:t>
            </a:r>
          </a:p>
        </p:txBody>
      </p:sp>
      <p:sp>
        <p:nvSpPr>
          <p:cNvPr id="28684" name="Line 13"/>
          <p:cNvSpPr>
            <a:spLocks noChangeShapeType="1"/>
          </p:cNvSpPr>
          <p:nvPr/>
        </p:nvSpPr>
        <p:spPr bwMode="auto">
          <a:xfrm>
            <a:off x="2743200" y="5181600"/>
            <a:ext cx="2590800" cy="0"/>
          </a:xfrm>
          <a:prstGeom prst="line">
            <a:avLst/>
          </a:prstGeom>
          <a:noFill/>
          <a:ln w="9525">
            <a:solidFill>
              <a:srgbClr val="800080"/>
            </a:solidFill>
            <a:round/>
          </a:ln>
          <a:effectLst/>
        </p:spPr>
        <p:txBody>
          <a:bodyPr>
            <a:spAutoFit/>
          </a:bodyPr>
          <a:lstStyle/>
          <a:p>
            <a:endParaRPr lang="zh-CN" altLang="en-US"/>
          </a:p>
        </p:txBody>
      </p:sp>
      <p:sp>
        <p:nvSpPr>
          <p:cNvPr id="28685" name="Rectangle 14"/>
          <p:cNvSpPr>
            <a:spLocks noChangeArrowheads="1"/>
          </p:cNvSpPr>
          <p:nvPr/>
        </p:nvSpPr>
        <p:spPr bwMode="auto">
          <a:xfrm>
            <a:off x="2743200" y="4724400"/>
            <a:ext cx="25146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Q </a:t>
            </a:r>
            <a:r>
              <a:rPr lang="zh-CN" altLang="en-US" sz="2000" b="1">
                <a:solidFill>
                  <a:srgbClr val="800080"/>
                </a:solidFill>
              </a:rPr>
              <a:t>的活动记录</a:t>
            </a:r>
          </a:p>
        </p:txBody>
      </p:sp>
      <p:sp>
        <p:nvSpPr>
          <p:cNvPr id="28686" name="Line 15"/>
          <p:cNvSpPr>
            <a:spLocks noChangeShapeType="1"/>
          </p:cNvSpPr>
          <p:nvPr/>
        </p:nvSpPr>
        <p:spPr bwMode="auto">
          <a:xfrm>
            <a:off x="2743200" y="4648200"/>
            <a:ext cx="2590800" cy="0"/>
          </a:xfrm>
          <a:prstGeom prst="line">
            <a:avLst/>
          </a:prstGeom>
          <a:noFill/>
          <a:ln w="9525">
            <a:solidFill>
              <a:srgbClr val="800080"/>
            </a:solidFill>
            <a:round/>
          </a:ln>
          <a:effectLst/>
        </p:spPr>
        <p:txBody>
          <a:bodyPr>
            <a:spAutoFit/>
          </a:bodyPr>
          <a:lstStyle/>
          <a:p>
            <a:endParaRPr lang="zh-CN" altLang="en-US"/>
          </a:p>
        </p:txBody>
      </p:sp>
      <p:sp>
        <p:nvSpPr>
          <p:cNvPr id="28687" name="Rectangle 16"/>
          <p:cNvSpPr>
            <a:spLocks noChangeArrowheads="1"/>
          </p:cNvSpPr>
          <p:nvPr/>
        </p:nvSpPr>
        <p:spPr bwMode="auto">
          <a:xfrm>
            <a:off x="2795588" y="4114800"/>
            <a:ext cx="2462212"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t>Display </a:t>
            </a:r>
            <a:r>
              <a:rPr lang="zh-CN" altLang="en-US" sz="2000" b="1"/>
              <a:t>表</a:t>
            </a:r>
          </a:p>
        </p:txBody>
      </p:sp>
      <p:sp>
        <p:nvSpPr>
          <p:cNvPr id="28688" name="Rectangle 17"/>
          <p:cNvSpPr>
            <a:spLocks noChangeArrowheads="1"/>
          </p:cNvSpPr>
          <p:nvPr/>
        </p:nvSpPr>
        <p:spPr bwMode="auto">
          <a:xfrm>
            <a:off x="1258888" y="2681288"/>
            <a:ext cx="4640262" cy="457200"/>
          </a:xfrm>
          <a:prstGeom prst="rect">
            <a:avLst/>
          </a:prstGeom>
          <a:noFill/>
          <a:ln w="9525">
            <a:noFill/>
            <a:miter lim="800000"/>
          </a:ln>
          <a:effectLst/>
        </p:spPr>
        <p:txBody>
          <a:bodyPr wrap="none">
            <a:spAutoFit/>
          </a:bodyPr>
          <a:lstStyle/>
          <a:p>
            <a:pPr algn="ctr" eaLnBrk="0" hangingPunct="0">
              <a:buClrTx/>
              <a:buFontTx/>
              <a:buNone/>
            </a:pPr>
            <a:r>
              <a:rPr lang="zh-CN" altLang="en-US" b="1"/>
              <a:t>活动记录中保存完整的</a:t>
            </a:r>
            <a:r>
              <a:rPr lang="en-US" altLang="zh-CN"/>
              <a:t>Display </a:t>
            </a:r>
            <a:r>
              <a:rPr lang="zh-CN" altLang="en-US" b="1"/>
              <a:t>表</a:t>
            </a:r>
          </a:p>
        </p:txBody>
      </p:sp>
      <p:sp>
        <p:nvSpPr>
          <p:cNvPr id="28689" name="Rectangle 22"/>
          <p:cNvSpPr>
            <a:spLocks noChangeArrowheads="1"/>
          </p:cNvSpPr>
          <p:nvPr/>
        </p:nvSpPr>
        <p:spPr bwMode="auto">
          <a:xfrm>
            <a:off x="2795588" y="5791200"/>
            <a:ext cx="2462212"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S </a:t>
            </a:r>
            <a:r>
              <a:rPr lang="zh-CN" altLang="en-US" sz="2000" b="1">
                <a:solidFill>
                  <a:srgbClr val="800080"/>
                </a:solidFill>
              </a:rPr>
              <a:t>的活动记录</a:t>
            </a:r>
          </a:p>
        </p:txBody>
      </p:sp>
      <p:sp>
        <p:nvSpPr>
          <p:cNvPr id="28690" name="Line 23"/>
          <p:cNvSpPr>
            <a:spLocks noChangeShapeType="1"/>
          </p:cNvSpPr>
          <p:nvPr/>
        </p:nvSpPr>
        <p:spPr bwMode="auto">
          <a:xfrm>
            <a:off x="2743200" y="3521075"/>
            <a:ext cx="2590800" cy="0"/>
          </a:xfrm>
          <a:prstGeom prst="line">
            <a:avLst/>
          </a:prstGeom>
          <a:noFill/>
          <a:ln w="9525">
            <a:solidFill>
              <a:srgbClr val="800080"/>
            </a:solidFill>
            <a:round/>
          </a:ln>
          <a:effectLst/>
        </p:spPr>
        <p:txBody>
          <a:bodyPr>
            <a:spAutoFit/>
          </a:bodyPr>
          <a:lstStyle/>
          <a:p>
            <a:endParaRPr lang="zh-CN" altLang="en-US"/>
          </a:p>
        </p:txBody>
      </p:sp>
      <p:sp>
        <p:nvSpPr>
          <p:cNvPr id="28691" name="Line 24"/>
          <p:cNvSpPr>
            <a:spLocks noChangeShapeType="1"/>
          </p:cNvSpPr>
          <p:nvPr/>
        </p:nvSpPr>
        <p:spPr bwMode="auto">
          <a:xfrm flipH="1" flipV="1">
            <a:off x="2209800" y="6172200"/>
            <a:ext cx="533400" cy="53340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28692" name="Line 25"/>
          <p:cNvSpPr>
            <a:spLocks noChangeShapeType="1"/>
          </p:cNvSpPr>
          <p:nvPr/>
        </p:nvSpPr>
        <p:spPr bwMode="auto">
          <a:xfrm flipH="1">
            <a:off x="2209800" y="3444875"/>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28693" name="Rectangle 26"/>
          <p:cNvSpPr>
            <a:spLocks noChangeArrowheads="1"/>
          </p:cNvSpPr>
          <p:nvPr/>
        </p:nvSpPr>
        <p:spPr bwMode="auto">
          <a:xfrm>
            <a:off x="1371600" y="3276600"/>
            <a:ext cx="838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TOP</a:t>
            </a:r>
            <a:endParaRPr lang="en-US" altLang="zh-CN" sz="2000" b="1"/>
          </a:p>
        </p:txBody>
      </p:sp>
      <p:sp>
        <p:nvSpPr>
          <p:cNvPr id="28694" name="Rectangle 27"/>
          <p:cNvSpPr>
            <a:spLocks noChangeArrowheads="1"/>
          </p:cNvSpPr>
          <p:nvPr/>
        </p:nvSpPr>
        <p:spPr bwMode="auto">
          <a:xfrm>
            <a:off x="1027113" y="5927725"/>
            <a:ext cx="649287" cy="396875"/>
          </a:xfrm>
          <a:prstGeom prst="rect">
            <a:avLst/>
          </a:prstGeom>
          <a:noFill/>
          <a:ln w="9525">
            <a:noFill/>
            <a:miter lim="800000"/>
          </a:ln>
          <a:effectLst/>
        </p:spPr>
        <p:txBody>
          <a:bodyPr wrap="none">
            <a:spAutoFit/>
          </a:bodyPr>
          <a:lstStyle/>
          <a:p>
            <a:pPr>
              <a:buFont typeface="Wingdings" panose="05000000000000000000" pitchFamily="2" charset="2"/>
              <a:buNone/>
            </a:pPr>
            <a:r>
              <a:rPr lang="en-US" altLang="zh-CN" sz="2000">
                <a:solidFill>
                  <a:srgbClr val="800080"/>
                </a:solidFill>
              </a:rPr>
              <a:t>D[0]</a:t>
            </a:r>
          </a:p>
        </p:txBody>
      </p:sp>
      <p:sp>
        <p:nvSpPr>
          <p:cNvPr id="28695" name="Line 28"/>
          <p:cNvSpPr>
            <a:spLocks noChangeShapeType="1"/>
          </p:cNvSpPr>
          <p:nvPr/>
        </p:nvSpPr>
        <p:spPr bwMode="auto">
          <a:xfrm flipH="1">
            <a:off x="2209800" y="5638800"/>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28696" name="Rectangle 29"/>
          <p:cNvSpPr>
            <a:spLocks noChangeArrowheads="1"/>
          </p:cNvSpPr>
          <p:nvPr/>
        </p:nvSpPr>
        <p:spPr bwMode="auto">
          <a:xfrm>
            <a:off x="1027113" y="5394325"/>
            <a:ext cx="649287" cy="396875"/>
          </a:xfrm>
          <a:prstGeom prst="rect">
            <a:avLst/>
          </a:prstGeom>
          <a:noFill/>
          <a:ln w="9525">
            <a:noFill/>
            <a:miter lim="800000"/>
          </a:ln>
          <a:effectLst/>
        </p:spPr>
        <p:txBody>
          <a:bodyPr wrap="none">
            <a:spAutoFit/>
          </a:bodyPr>
          <a:lstStyle/>
          <a:p>
            <a:pPr>
              <a:buFont typeface="Wingdings" panose="05000000000000000000" pitchFamily="2" charset="2"/>
              <a:buNone/>
            </a:pPr>
            <a:r>
              <a:rPr lang="en-US" altLang="zh-CN" sz="2000">
                <a:solidFill>
                  <a:srgbClr val="800080"/>
                </a:solidFill>
              </a:rPr>
              <a:t>D[1]</a:t>
            </a:r>
          </a:p>
        </p:txBody>
      </p:sp>
      <p:sp>
        <p:nvSpPr>
          <p:cNvPr id="28697" name="Line 30"/>
          <p:cNvSpPr>
            <a:spLocks noChangeShapeType="1"/>
          </p:cNvSpPr>
          <p:nvPr/>
        </p:nvSpPr>
        <p:spPr bwMode="auto">
          <a:xfrm flipH="1">
            <a:off x="2209800" y="5105400"/>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28698" name="Rectangle 31"/>
          <p:cNvSpPr>
            <a:spLocks noChangeArrowheads="1"/>
          </p:cNvSpPr>
          <p:nvPr/>
        </p:nvSpPr>
        <p:spPr bwMode="auto">
          <a:xfrm>
            <a:off x="1027113" y="4860925"/>
            <a:ext cx="649287" cy="396875"/>
          </a:xfrm>
          <a:prstGeom prst="rect">
            <a:avLst/>
          </a:prstGeom>
          <a:noFill/>
          <a:ln w="9525">
            <a:noFill/>
            <a:miter lim="800000"/>
          </a:ln>
          <a:effectLst/>
        </p:spPr>
        <p:txBody>
          <a:bodyPr wrap="none">
            <a:spAutoFit/>
          </a:bodyPr>
          <a:lstStyle/>
          <a:p>
            <a:pPr>
              <a:buFont typeface="Wingdings" panose="05000000000000000000" pitchFamily="2" charset="2"/>
              <a:buNone/>
            </a:pPr>
            <a:r>
              <a:rPr lang="en-US" altLang="zh-CN" sz="2000">
                <a:solidFill>
                  <a:srgbClr val="800080"/>
                </a:solidFill>
              </a:rPr>
              <a:t>D[2]</a:t>
            </a:r>
          </a:p>
        </p:txBody>
      </p:sp>
      <p:sp>
        <p:nvSpPr>
          <p:cNvPr id="28699" name="Line 32"/>
          <p:cNvSpPr>
            <a:spLocks noChangeShapeType="1"/>
          </p:cNvSpPr>
          <p:nvPr/>
        </p:nvSpPr>
        <p:spPr bwMode="auto">
          <a:xfrm flipH="1">
            <a:off x="2209800" y="4587875"/>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28700" name="Rectangle 33"/>
          <p:cNvSpPr>
            <a:spLocks noChangeArrowheads="1"/>
          </p:cNvSpPr>
          <p:nvPr/>
        </p:nvSpPr>
        <p:spPr bwMode="auto">
          <a:xfrm>
            <a:off x="1027113" y="4343400"/>
            <a:ext cx="649287" cy="396875"/>
          </a:xfrm>
          <a:prstGeom prst="rect">
            <a:avLst/>
          </a:prstGeom>
          <a:noFill/>
          <a:ln w="9525">
            <a:noFill/>
            <a:miter lim="800000"/>
          </a:ln>
          <a:effectLst/>
        </p:spPr>
        <p:txBody>
          <a:bodyPr wrap="none">
            <a:spAutoFit/>
          </a:bodyPr>
          <a:lstStyle/>
          <a:p>
            <a:pPr>
              <a:buFont typeface="Wingdings" panose="05000000000000000000" pitchFamily="2" charset="2"/>
              <a:buNone/>
            </a:pPr>
            <a:r>
              <a:rPr lang="en-US" altLang="zh-CN" sz="2000">
                <a:solidFill>
                  <a:srgbClr val="800080"/>
                </a:solidFill>
              </a:rPr>
              <a:t>D[3]</a:t>
            </a:r>
          </a:p>
        </p:txBody>
      </p:sp>
      <p:sp>
        <p:nvSpPr>
          <p:cNvPr id="28701" name="Rectangle 34"/>
          <p:cNvSpPr>
            <a:spLocks noChangeArrowheads="1"/>
          </p:cNvSpPr>
          <p:nvPr/>
        </p:nvSpPr>
        <p:spPr bwMode="auto">
          <a:xfrm>
            <a:off x="2819400" y="3657600"/>
            <a:ext cx="25146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R </a:t>
            </a:r>
            <a:r>
              <a:rPr lang="zh-CN" altLang="en-US" sz="2000" b="1">
                <a:solidFill>
                  <a:srgbClr val="800080"/>
                </a:solidFill>
              </a:rPr>
              <a:t>的活动记录</a:t>
            </a:r>
          </a:p>
        </p:txBody>
      </p:sp>
      <p:sp>
        <p:nvSpPr>
          <p:cNvPr id="28702" name="Line 35"/>
          <p:cNvSpPr>
            <a:spLocks noChangeShapeType="1"/>
          </p:cNvSpPr>
          <p:nvPr/>
        </p:nvSpPr>
        <p:spPr bwMode="auto">
          <a:xfrm>
            <a:off x="1676400" y="4038600"/>
            <a:ext cx="0" cy="2362200"/>
          </a:xfrm>
          <a:prstGeom prst="line">
            <a:avLst/>
          </a:prstGeom>
          <a:noFill/>
          <a:ln w="9525">
            <a:solidFill>
              <a:srgbClr val="800080"/>
            </a:solidFill>
            <a:round/>
          </a:ln>
          <a:effectLst/>
        </p:spPr>
        <p:txBody>
          <a:bodyPr>
            <a:spAutoFit/>
          </a:bodyPr>
          <a:lstStyle/>
          <a:p>
            <a:endParaRPr lang="zh-CN" altLang="en-US"/>
          </a:p>
        </p:txBody>
      </p:sp>
      <p:sp>
        <p:nvSpPr>
          <p:cNvPr id="28703" name="Line 36"/>
          <p:cNvSpPr>
            <a:spLocks noChangeShapeType="1"/>
          </p:cNvSpPr>
          <p:nvPr/>
        </p:nvSpPr>
        <p:spPr bwMode="auto">
          <a:xfrm>
            <a:off x="2362200" y="4038600"/>
            <a:ext cx="0" cy="2362200"/>
          </a:xfrm>
          <a:prstGeom prst="line">
            <a:avLst/>
          </a:prstGeom>
          <a:noFill/>
          <a:ln w="9525">
            <a:solidFill>
              <a:srgbClr val="800080"/>
            </a:solidFill>
            <a:round/>
          </a:ln>
          <a:effectLst/>
        </p:spPr>
        <p:txBody>
          <a:bodyPr>
            <a:spAutoFit/>
          </a:bodyPr>
          <a:lstStyle/>
          <a:p>
            <a:endParaRPr lang="zh-CN" altLang="en-US"/>
          </a:p>
        </p:txBody>
      </p:sp>
      <p:sp>
        <p:nvSpPr>
          <p:cNvPr id="28704" name="Line 37"/>
          <p:cNvSpPr>
            <a:spLocks noChangeShapeType="1"/>
          </p:cNvSpPr>
          <p:nvPr/>
        </p:nvSpPr>
        <p:spPr bwMode="auto">
          <a:xfrm>
            <a:off x="1676400" y="6400800"/>
            <a:ext cx="685800" cy="0"/>
          </a:xfrm>
          <a:prstGeom prst="line">
            <a:avLst/>
          </a:prstGeom>
          <a:noFill/>
          <a:ln w="9525">
            <a:solidFill>
              <a:srgbClr val="800080"/>
            </a:solidFill>
            <a:round/>
          </a:ln>
          <a:effectLst/>
        </p:spPr>
        <p:txBody>
          <a:bodyPr>
            <a:spAutoFit/>
          </a:bodyPr>
          <a:lstStyle/>
          <a:p>
            <a:endParaRPr lang="zh-CN" altLang="en-US"/>
          </a:p>
        </p:txBody>
      </p:sp>
      <p:sp>
        <p:nvSpPr>
          <p:cNvPr id="28705" name="Line 38"/>
          <p:cNvSpPr>
            <a:spLocks noChangeShapeType="1"/>
          </p:cNvSpPr>
          <p:nvPr/>
        </p:nvSpPr>
        <p:spPr bwMode="auto">
          <a:xfrm>
            <a:off x="1676400" y="5867400"/>
            <a:ext cx="685800" cy="0"/>
          </a:xfrm>
          <a:prstGeom prst="line">
            <a:avLst/>
          </a:prstGeom>
          <a:noFill/>
          <a:ln w="9525">
            <a:solidFill>
              <a:srgbClr val="800080"/>
            </a:solidFill>
            <a:round/>
          </a:ln>
          <a:effectLst/>
        </p:spPr>
        <p:txBody>
          <a:bodyPr>
            <a:spAutoFit/>
          </a:bodyPr>
          <a:lstStyle/>
          <a:p>
            <a:endParaRPr lang="zh-CN" altLang="en-US"/>
          </a:p>
        </p:txBody>
      </p:sp>
      <p:sp>
        <p:nvSpPr>
          <p:cNvPr id="28706" name="Line 39"/>
          <p:cNvSpPr>
            <a:spLocks noChangeShapeType="1"/>
          </p:cNvSpPr>
          <p:nvPr/>
        </p:nvSpPr>
        <p:spPr bwMode="auto">
          <a:xfrm>
            <a:off x="1676400" y="5334000"/>
            <a:ext cx="685800" cy="0"/>
          </a:xfrm>
          <a:prstGeom prst="line">
            <a:avLst/>
          </a:prstGeom>
          <a:noFill/>
          <a:ln w="9525">
            <a:solidFill>
              <a:srgbClr val="800080"/>
            </a:solidFill>
            <a:round/>
          </a:ln>
          <a:effectLst/>
        </p:spPr>
        <p:txBody>
          <a:bodyPr>
            <a:spAutoFit/>
          </a:bodyPr>
          <a:lstStyle/>
          <a:p>
            <a:endParaRPr lang="zh-CN" altLang="en-US"/>
          </a:p>
        </p:txBody>
      </p:sp>
      <p:sp>
        <p:nvSpPr>
          <p:cNvPr id="28707" name="Line 40"/>
          <p:cNvSpPr>
            <a:spLocks noChangeShapeType="1"/>
          </p:cNvSpPr>
          <p:nvPr/>
        </p:nvSpPr>
        <p:spPr bwMode="auto">
          <a:xfrm>
            <a:off x="1676400" y="4800600"/>
            <a:ext cx="685800" cy="0"/>
          </a:xfrm>
          <a:prstGeom prst="line">
            <a:avLst/>
          </a:prstGeom>
          <a:noFill/>
          <a:ln w="9525">
            <a:solidFill>
              <a:srgbClr val="800080"/>
            </a:solidFill>
            <a:round/>
          </a:ln>
          <a:effectLst/>
        </p:spPr>
        <p:txBody>
          <a:bodyPr>
            <a:spAutoFit/>
          </a:bodyPr>
          <a:lstStyle/>
          <a:p>
            <a:endParaRPr lang="zh-CN" altLang="en-US"/>
          </a:p>
        </p:txBody>
      </p:sp>
      <p:sp>
        <p:nvSpPr>
          <p:cNvPr id="28708" name="Line 41"/>
          <p:cNvSpPr>
            <a:spLocks noChangeShapeType="1"/>
          </p:cNvSpPr>
          <p:nvPr/>
        </p:nvSpPr>
        <p:spPr bwMode="auto">
          <a:xfrm>
            <a:off x="1676400" y="4267200"/>
            <a:ext cx="685800" cy="0"/>
          </a:xfrm>
          <a:prstGeom prst="line">
            <a:avLst/>
          </a:prstGeom>
          <a:noFill/>
          <a:ln w="9525">
            <a:solidFill>
              <a:srgbClr val="800080"/>
            </a:solidFill>
            <a:round/>
          </a:ln>
          <a:effectLst/>
        </p:spPr>
        <p:txBody>
          <a:bodyPr>
            <a:spAutoFit/>
          </a:bodyPr>
          <a:lstStyle/>
          <a:p>
            <a:endParaRPr lang="zh-CN" altLang="en-US"/>
          </a:p>
        </p:txBody>
      </p:sp>
      <p:sp>
        <p:nvSpPr>
          <p:cNvPr id="28709" name="Arc 42"/>
          <p:cNvSpPr/>
          <p:nvPr/>
        </p:nvSpPr>
        <p:spPr bwMode="auto">
          <a:xfrm>
            <a:off x="835025" y="3762375"/>
            <a:ext cx="2139950" cy="885825"/>
          </a:xfrm>
          <a:custGeom>
            <a:avLst/>
            <a:gdLst>
              <a:gd name="T0" fmla="*/ 115963 w 43200"/>
              <a:gd name="T1" fmla="*/ 885825 h 31381"/>
              <a:gd name="T2" fmla="*/ 2139950 w 43200"/>
              <a:gd name="T3" fmla="*/ 609726 h 31381"/>
              <a:gd name="T4" fmla="*/ 1069975 w 43200"/>
              <a:gd name="T5" fmla="*/ 609726 h 31381"/>
              <a:gd name="T6" fmla="*/ 0 60000 65536"/>
              <a:gd name="T7" fmla="*/ 0 60000 65536"/>
              <a:gd name="T8" fmla="*/ 0 60000 65536"/>
            </a:gdLst>
            <a:ahLst/>
            <a:cxnLst>
              <a:cxn ang="T6">
                <a:pos x="T0" y="T1"/>
              </a:cxn>
              <a:cxn ang="T7">
                <a:pos x="T2" y="T3"/>
              </a:cxn>
              <a:cxn ang="T8">
                <a:pos x="T4" y="T5"/>
              </a:cxn>
            </a:cxnLst>
            <a:rect l="0" t="0" r="r" b="b"/>
            <a:pathLst>
              <a:path w="43200" h="31381" fill="none" extrusionOk="0">
                <a:moveTo>
                  <a:pt x="2341" y="31380"/>
                </a:moveTo>
                <a:cubicBezTo>
                  <a:pt x="802" y="28350"/>
                  <a:pt x="0" y="24999"/>
                  <a:pt x="0" y="21600"/>
                </a:cubicBezTo>
                <a:cubicBezTo>
                  <a:pt x="0" y="9670"/>
                  <a:pt x="9670" y="0"/>
                  <a:pt x="21600" y="0"/>
                </a:cubicBezTo>
                <a:cubicBezTo>
                  <a:pt x="33529" y="-1"/>
                  <a:pt x="43199" y="9670"/>
                  <a:pt x="43200" y="21599"/>
                </a:cubicBezTo>
              </a:path>
              <a:path w="43200" h="31381" stroke="0" extrusionOk="0">
                <a:moveTo>
                  <a:pt x="2341" y="31380"/>
                </a:moveTo>
                <a:cubicBezTo>
                  <a:pt x="802" y="28350"/>
                  <a:pt x="0" y="24999"/>
                  <a:pt x="0" y="21600"/>
                </a:cubicBezTo>
                <a:cubicBezTo>
                  <a:pt x="0" y="9670"/>
                  <a:pt x="9670" y="0"/>
                  <a:pt x="21600" y="0"/>
                </a:cubicBezTo>
                <a:cubicBezTo>
                  <a:pt x="33529" y="-1"/>
                  <a:pt x="43199" y="9670"/>
                  <a:pt x="43200" y="21599"/>
                </a:cubicBezTo>
                <a:lnTo>
                  <a:pt x="21600" y="21600"/>
                </a:lnTo>
                <a:lnTo>
                  <a:pt x="2341" y="31380"/>
                </a:lnTo>
                <a:close/>
              </a:path>
            </a:pathLst>
          </a:custGeom>
          <a:noFill/>
          <a:ln w="9525">
            <a:solidFill>
              <a:srgbClr val="333399"/>
            </a:solidFill>
            <a:round/>
            <a:headEnd type="triangle" w="med" len="med"/>
          </a:ln>
          <a:effectLst/>
        </p:spPr>
        <p:txBody>
          <a:bodyPr anchor="ctr">
            <a:spAutoFit/>
          </a:bodyPr>
          <a:lstStyle/>
          <a:p>
            <a:endParaRPr lang="zh-CN" altLang="en-US"/>
          </a:p>
        </p:txBody>
      </p:sp>
      <p:sp>
        <p:nvSpPr>
          <p:cNvPr id="28710" name="Text Box 43"/>
          <p:cNvSpPr txBox="1">
            <a:spLocks noChangeArrowheads="1"/>
          </p:cNvSpPr>
          <p:nvPr/>
        </p:nvSpPr>
        <p:spPr bwMode="auto">
          <a:xfrm>
            <a:off x="5867400" y="1044575"/>
            <a:ext cx="2514600" cy="558482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1800" b="1" dirty="0"/>
              <a:t>program Main( I,O)</a:t>
            </a:r>
            <a:r>
              <a:rPr kumimoji="0" lang="zh-CN" altLang="en-US" sz="1800" b="1" dirty="0"/>
              <a:t>；</a:t>
            </a:r>
          </a:p>
          <a:p>
            <a:pPr>
              <a:buFont typeface="Wingdings" panose="05000000000000000000" pitchFamily="2" charset="2"/>
              <a:buNone/>
            </a:pPr>
            <a:r>
              <a:rPr kumimoji="0" lang="en-US" altLang="zh-CN" sz="1800" b="1" dirty="0"/>
              <a:t>procedure P;</a:t>
            </a:r>
          </a:p>
          <a:p>
            <a:pPr>
              <a:buFont typeface="Wingdings" panose="05000000000000000000" pitchFamily="2" charset="2"/>
              <a:buNone/>
            </a:pPr>
            <a:r>
              <a:rPr kumimoji="0" lang="en-US" altLang="zh-CN" sz="1800" b="1" dirty="0"/>
              <a:t>   procedure Q;</a:t>
            </a:r>
          </a:p>
          <a:p>
            <a:pPr>
              <a:buFont typeface="Wingdings" panose="05000000000000000000" pitchFamily="2" charset="2"/>
              <a:buNone/>
            </a:pPr>
            <a:r>
              <a:rPr kumimoji="0" lang="en-US" altLang="zh-CN" sz="1800" b="1" dirty="0"/>
              <a:t>      procedure R;</a:t>
            </a:r>
          </a:p>
          <a:p>
            <a:pPr>
              <a:buFont typeface="Wingdings" panose="05000000000000000000" pitchFamily="2" charset="2"/>
              <a:buNone/>
            </a:pPr>
            <a:r>
              <a:rPr kumimoji="0" lang="en-US" altLang="zh-CN" sz="1800" b="1" dirty="0"/>
              <a:t>         begin</a:t>
            </a:r>
          </a:p>
          <a:p>
            <a:pPr>
              <a:buFont typeface="Wingdings" panose="05000000000000000000" pitchFamily="2" charset="2"/>
              <a:buNone/>
            </a:pPr>
            <a:r>
              <a:rPr kumimoji="0" lang="en-US" altLang="zh-CN" sz="1800" b="1" dirty="0"/>
              <a:t>            … R; …</a:t>
            </a:r>
          </a:p>
          <a:p>
            <a:pPr>
              <a:buFont typeface="Wingdings" panose="05000000000000000000" pitchFamily="2" charset="2"/>
              <a:buNone/>
            </a:pPr>
            <a:r>
              <a:rPr kumimoji="0" lang="en-US" altLang="zh-CN" sz="1800" b="1" dirty="0"/>
              <a:t>         end;   /*R*/</a:t>
            </a:r>
          </a:p>
          <a:p>
            <a:pPr>
              <a:buFont typeface="Wingdings" panose="05000000000000000000" pitchFamily="2" charset="2"/>
              <a:buNone/>
            </a:pPr>
            <a:r>
              <a:rPr kumimoji="0" lang="en-US" altLang="zh-CN" sz="1800" b="1" dirty="0"/>
              <a:t>      begin</a:t>
            </a:r>
          </a:p>
          <a:p>
            <a:pPr>
              <a:buFont typeface="Wingdings" panose="05000000000000000000" pitchFamily="2" charset="2"/>
              <a:buNone/>
            </a:pPr>
            <a:r>
              <a:rPr kumimoji="0" lang="en-US" altLang="zh-CN" sz="1800" b="1" dirty="0"/>
              <a:t>         … </a:t>
            </a:r>
            <a:r>
              <a:rPr kumimoji="0" lang="en-US" altLang="zh-CN" sz="1800" b="1" dirty="0">
                <a:solidFill>
                  <a:srgbClr val="800080"/>
                </a:solidFill>
              </a:rPr>
              <a:t>R</a:t>
            </a:r>
            <a:r>
              <a:rPr kumimoji="0" lang="en-US" altLang="zh-CN" sz="1800" b="1" dirty="0"/>
              <a:t>; …</a:t>
            </a:r>
          </a:p>
          <a:p>
            <a:pPr>
              <a:buFont typeface="Wingdings" panose="05000000000000000000" pitchFamily="2" charset="2"/>
              <a:buNone/>
            </a:pPr>
            <a:r>
              <a:rPr kumimoji="0" lang="en-US" altLang="zh-CN" sz="1800" b="1" dirty="0"/>
              <a:t>      end;   /*Q*/</a:t>
            </a:r>
          </a:p>
          <a:p>
            <a:pPr>
              <a:buFont typeface="Wingdings" panose="05000000000000000000" pitchFamily="2" charset="2"/>
              <a:buNone/>
            </a:pPr>
            <a:r>
              <a:rPr kumimoji="0" lang="en-US" altLang="zh-CN" sz="1800" b="1" dirty="0"/>
              <a:t>   begin</a:t>
            </a:r>
          </a:p>
          <a:p>
            <a:pPr>
              <a:buFont typeface="Wingdings" panose="05000000000000000000" pitchFamily="2" charset="2"/>
              <a:buNone/>
            </a:pPr>
            <a:r>
              <a:rPr kumimoji="0" lang="en-US" altLang="zh-CN" sz="1800" b="1" dirty="0"/>
              <a:t>      … Q; …</a:t>
            </a:r>
          </a:p>
          <a:p>
            <a:pPr>
              <a:buFont typeface="Wingdings" panose="05000000000000000000" pitchFamily="2" charset="2"/>
              <a:buNone/>
            </a:pPr>
            <a:r>
              <a:rPr kumimoji="0" lang="en-US" altLang="zh-CN" sz="1800" b="1" dirty="0"/>
              <a:t>   end;   /*P*/</a:t>
            </a:r>
          </a:p>
          <a:p>
            <a:pPr>
              <a:buFont typeface="Wingdings" panose="05000000000000000000" pitchFamily="2" charset="2"/>
              <a:buNone/>
            </a:pPr>
            <a:r>
              <a:rPr kumimoji="0" lang="en-US" altLang="zh-CN" sz="1800" b="1" dirty="0"/>
              <a:t>procedure S;</a:t>
            </a:r>
          </a:p>
          <a:p>
            <a:pPr>
              <a:buFont typeface="Wingdings" panose="05000000000000000000" pitchFamily="2" charset="2"/>
              <a:buNone/>
            </a:pPr>
            <a:r>
              <a:rPr kumimoji="0" lang="en-US" altLang="zh-CN" sz="1800" b="1" dirty="0"/>
              <a:t>   begin</a:t>
            </a:r>
          </a:p>
          <a:p>
            <a:pPr>
              <a:buFont typeface="Wingdings" panose="05000000000000000000" pitchFamily="2" charset="2"/>
              <a:buNone/>
            </a:pPr>
            <a:r>
              <a:rPr kumimoji="0" lang="en-US" altLang="zh-CN" sz="1800" b="1" dirty="0"/>
              <a:t>      … P; …</a:t>
            </a:r>
          </a:p>
          <a:p>
            <a:pPr>
              <a:buFont typeface="Wingdings" panose="05000000000000000000" pitchFamily="2" charset="2"/>
              <a:buNone/>
            </a:pPr>
            <a:r>
              <a:rPr kumimoji="0" lang="en-US" altLang="zh-CN" sz="1800" b="1" dirty="0"/>
              <a:t>   end;   /*S*/</a:t>
            </a:r>
          </a:p>
          <a:p>
            <a:pPr>
              <a:buFont typeface="Wingdings" panose="05000000000000000000" pitchFamily="2" charset="2"/>
              <a:buNone/>
            </a:pPr>
            <a:r>
              <a:rPr kumimoji="0" lang="en-US" altLang="zh-CN" sz="1800" b="1" dirty="0"/>
              <a:t>begin</a:t>
            </a:r>
          </a:p>
          <a:p>
            <a:pPr>
              <a:buFont typeface="Wingdings" panose="05000000000000000000" pitchFamily="2" charset="2"/>
              <a:buNone/>
            </a:pPr>
            <a:r>
              <a:rPr kumimoji="0" lang="en-US" altLang="zh-CN" sz="1800" b="1" dirty="0"/>
              <a:t>   …  S; …</a:t>
            </a:r>
          </a:p>
          <a:p>
            <a:pPr>
              <a:buFont typeface="Wingdings" panose="05000000000000000000" pitchFamily="2" charset="2"/>
              <a:buNone/>
            </a:pPr>
            <a:r>
              <a:rPr kumimoji="0" lang="en-US" altLang="zh-CN" sz="1800" b="1" dirty="0"/>
              <a:t>end.   /*main*/</a:t>
            </a:r>
          </a:p>
        </p:txBody>
      </p:sp>
      <p:sp>
        <p:nvSpPr>
          <p:cNvPr id="28711" name="AutoShape 18">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712" name="AutoShape 19">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713" name="AutoShape 20">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714" name="AutoShape 21">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advClick="0">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29699" name="Text Box 3"/>
          <p:cNvSpPr txBox="1">
            <a:spLocks noChangeArrowheads="1"/>
          </p:cNvSpPr>
          <p:nvPr/>
        </p:nvSpPr>
        <p:spPr bwMode="auto">
          <a:xfrm>
            <a:off x="685800" y="10207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29700" name="Rectangle 4"/>
          <p:cNvSpPr>
            <a:spLocks noChangeArrowheads="1"/>
          </p:cNvSpPr>
          <p:nvPr/>
        </p:nvSpPr>
        <p:spPr bwMode="auto">
          <a:xfrm>
            <a:off x="876300" y="1600200"/>
            <a:ext cx="4838700" cy="1036638"/>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嵌套过程语言的栈式分配</a:t>
            </a:r>
            <a:endParaRPr kumimoji="0" lang="zh-CN" altLang="en-US" sz="1000" b="1">
              <a:solidFill>
                <a:srgbClr val="800080"/>
              </a:solidFill>
            </a:endParaRPr>
          </a:p>
          <a:p>
            <a:pPr>
              <a:buClrTx/>
              <a:buFont typeface="Symbol" pitchFamily="18" charset="2"/>
              <a:buNone/>
            </a:pPr>
            <a:endParaRPr kumimoji="0" lang="zh-CN" altLang="en-US" sz="1000" b="1">
              <a:solidFill>
                <a:srgbClr val="800080"/>
              </a:solidFill>
            </a:endParaRPr>
          </a:p>
          <a:p>
            <a:pPr lvl="1">
              <a:buFontTx/>
              <a:buChar char="•"/>
            </a:pPr>
            <a:r>
              <a:rPr lang="zh-CN" altLang="en-US" b="1"/>
              <a:t>  </a:t>
            </a:r>
            <a:r>
              <a:rPr kumimoji="0" lang="en-US" altLang="zh-CN"/>
              <a:t>Display </a:t>
            </a:r>
            <a:r>
              <a:rPr kumimoji="0" lang="zh-CN" altLang="en-US" b="1"/>
              <a:t>表的维护</a:t>
            </a:r>
            <a:r>
              <a:rPr kumimoji="0" lang="zh-CN" altLang="en-US" b="1">
                <a:solidFill>
                  <a:srgbClr val="800080"/>
                </a:solidFill>
              </a:rPr>
              <a:t>举例</a:t>
            </a:r>
          </a:p>
        </p:txBody>
      </p:sp>
      <p:sp>
        <p:nvSpPr>
          <p:cNvPr id="29701" name="Text Box 5"/>
          <p:cNvSpPr txBox="1">
            <a:spLocks noChangeArrowheads="1"/>
          </p:cNvSpPr>
          <p:nvPr/>
        </p:nvSpPr>
        <p:spPr bwMode="auto">
          <a:xfrm>
            <a:off x="5943600" y="1044575"/>
            <a:ext cx="2514600" cy="558482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1800" b="1"/>
              <a:t>program Main( I,O)</a:t>
            </a:r>
            <a:r>
              <a:rPr kumimoji="0" lang="zh-CN" altLang="en-US" sz="1800" b="1"/>
              <a:t>；</a:t>
            </a:r>
          </a:p>
          <a:p>
            <a:pPr>
              <a:buFont typeface="Wingdings" panose="05000000000000000000" pitchFamily="2" charset="2"/>
              <a:buNone/>
            </a:pPr>
            <a:r>
              <a:rPr kumimoji="0" lang="en-US" altLang="zh-CN" sz="1800" b="1"/>
              <a:t>procedure P;</a:t>
            </a:r>
          </a:p>
          <a:p>
            <a:pPr>
              <a:buFont typeface="Wingdings" panose="05000000000000000000" pitchFamily="2" charset="2"/>
              <a:buNone/>
            </a:pPr>
            <a:r>
              <a:rPr kumimoji="0" lang="en-US" altLang="zh-CN" sz="1800" b="1"/>
              <a:t>   procedure Q;</a:t>
            </a:r>
          </a:p>
          <a:p>
            <a:pPr>
              <a:buFont typeface="Wingdings" panose="05000000000000000000" pitchFamily="2" charset="2"/>
              <a:buNone/>
            </a:pPr>
            <a:r>
              <a:rPr kumimoji="0" lang="en-US" altLang="zh-CN" sz="1800" b="1"/>
              <a:t>      procedure R;</a:t>
            </a:r>
          </a:p>
          <a:p>
            <a:pPr>
              <a:buFont typeface="Wingdings" panose="05000000000000000000" pitchFamily="2" charset="2"/>
              <a:buNone/>
            </a:pPr>
            <a:r>
              <a:rPr kumimoji="0" lang="en-US" altLang="zh-CN" sz="1800" b="1"/>
              <a:t>         begin</a:t>
            </a:r>
          </a:p>
          <a:p>
            <a:pPr>
              <a:buFont typeface="Wingdings" panose="05000000000000000000" pitchFamily="2" charset="2"/>
              <a:buNone/>
            </a:pPr>
            <a:r>
              <a:rPr kumimoji="0" lang="en-US" altLang="zh-CN" sz="1800" b="1"/>
              <a:t>             … P; …</a:t>
            </a:r>
            <a:endParaRPr kumimoji="0" lang="en-US" altLang="zh-CN" sz="1800" b="1">
              <a:solidFill>
                <a:srgbClr val="800080"/>
              </a:solidFill>
            </a:endParaRPr>
          </a:p>
          <a:p>
            <a:pPr>
              <a:buFont typeface="Wingdings" panose="05000000000000000000" pitchFamily="2" charset="2"/>
              <a:buNone/>
            </a:pPr>
            <a:r>
              <a:rPr kumimoji="0" lang="en-US" altLang="zh-CN" sz="1800" b="1"/>
              <a:t>         end;   /*R*/</a:t>
            </a:r>
          </a:p>
          <a:p>
            <a:pPr>
              <a:buFont typeface="Wingdings" panose="05000000000000000000" pitchFamily="2" charset="2"/>
              <a:buNone/>
            </a:pPr>
            <a:r>
              <a:rPr kumimoji="0" lang="en-US" altLang="zh-CN" sz="1800" b="1"/>
              <a:t>      begin</a:t>
            </a:r>
          </a:p>
          <a:p>
            <a:pPr>
              <a:buFont typeface="Wingdings" panose="05000000000000000000" pitchFamily="2" charset="2"/>
              <a:buNone/>
            </a:pPr>
            <a:r>
              <a:rPr kumimoji="0" lang="en-US" altLang="zh-CN" sz="1800" b="1"/>
              <a:t>         … R; …</a:t>
            </a:r>
          </a:p>
          <a:p>
            <a:pPr>
              <a:buFont typeface="Wingdings" panose="05000000000000000000" pitchFamily="2" charset="2"/>
              <a:buNone/>
            </a:pPr>
            <a:r>
              <a:rPr kumimoji="0" lang="en-US" altLang="zh-CN" sz="1800" b="1"/>
              <a:t>      end;   /*Q*/</a:t>
            </a:r>
          </a:p>
          <a:p>
            <a:pPr>
              <a:buFont typeface="Wingdings" panose="05000000000000000000" pitchFamily="2" charset="2"/>
              <a:buNone/>
            </a:pPr>
            <a:r>
              <a:rPr kumimoji="0" lang="en-US" altLang="zh-CN" sz="1800" b="1"/>
              <a:t>   begin</a:t>
            </a:r>
          </a:p>
          <a:p>
            <a:pPr>
              <a:buFont typeface="Wingdings" panose="05000000000000000000" pitchFamily="2" charset="2"/>
              <a:buNone/>
            </a:pPr>
            <a:r>
              <a:rPr kumimoji="0" lang="en-US" altLang="zh-CN" sz="1800" b="1"/>
              <a:t>      … Q; …</a:t>
            </a:r>
          </a:p>
          <a:p>
            <a:pPr>
              <a:buFont typeface="Wingdings" panose="05000000000000000000" pitchFamily="2" charset="2"/>
              <a:buNone/>
            </a:pPr>
            <a:r>
              <a:rPr kumimoji="0" lang="en-US" altLang="zh-CN" sz="1800" b="1"/>
              <a:t>   end;   /*P*/</a:t>
            </a:r>
          </a:p>
          <a:p>
            <a:pPr>
              <a:buFont typeface="Wingdings" panose="05000000000000000000" pitchFamily="2" charset="2"/>
              <a:buNone/>
            </a:pPr>
            <a:r>
              <a:rPr kumimoji="0" lang="en-US" altLang="zh-CN" sz="1800" b="1"/>
              <a:t>procedure S;</a:t>
            </a:r>
          </a:p>
          <a:p>
            <a:pPr>
              <a:buFont typeface="Wingdings" panose="05000000000000000000" pitchFamily="2" charset="2"/>
              <a:buNone/>
            </a:pPr>
            <a:r>
              <a:rPr kumimoji="0" lang="en-US" altLang="zh-CN" sz="1800" b="1"/>
              <a:t>   begin</a:t>
            </a:r>
          </a:p>
          <a:p>
            <a:pPr>
              <a:buFont typeface="Wingdings" panose="05000000000000000000" pitchFamily="2" charset="2"/>
              <a:buNone/>
            </a:pPr>
            <a:r>
              <a:rPr kumimoji="0" lang="en-US" altLang="zh-CN" sz="1800" b="1"/>
              <a:t>      … P; …</a:t>
            </a:r>
          </a:p>
          <a:p>
            <a:pPr>
              <a:buFont typeface="Wingdings" panose="05000000000000000000" pitchFamily="2" charset="2"/>
              <a:buNone/>
            </a:pPr>
            <a:r>
              <a:rPr kumimoji="0" lang="en-US" altLang="zh-CN" sz="1800" b="1"/>
              <a:t>   end;   /*S*/</a:t>
            </a:r>
          </a:p>
          <a:p>
            <a:pPr>
              <a:buFont typeface="Wingdings" panose="05000000000000000000" pitchFamily="2" charset="2"/>
              <a:buNone/>
            </a:pPr>
            <a:r>
              <a:rPr kumimoji="0" lang="en-US" altLang="zh-CN" sz="1800" b="1"/>
              <a:t>begin</a:t>
            </a:r>
          </a:p>
          <a:p>
            <a:pPr>
              <a:buFont typeface="Wingdings" panose="05000000000000000000" pitchFamily="2" charset="2"/>
              <a:buNone/>
            </a:pPr>
            <a:r>
              <a:rPr kumimoji="0" lang="en-US" altLang="zh-CN" sz="1800" b="1"/>
              <a:t>   …  S; …</a:t>
            </a:r>
          </a:p>
          <a:p>
            <a:pPr>
              <a:buFont typeface="Wingdings" panose="05000000000000000000" pitchFamily="2" charset="2"/>
              <a:buNone/>
            </a:pPr>
            <a:r>
              <a:rPr kumimoji="0" lang="en-US" altLang="zh-CN" sz="1800" b="1"/>
              <a:t>end.   /*main*/</a:t>
            </a:r>
          </a:p>
        </p:txBody>
      </p:sp>
      <p:sp>
        <p:nvSpPr>
          <p:cNvPr id="29702" name="Line 6"/>
          <p:cNvSpPr>
            <a:spLocks noChangeShapeType="1"/>
          </p:cNvSpPr>
          <p:nvPr/>
        </p:nvSpPr>
        <p:spPr bwMode="auto">
          <a:xfrm>
            <a:off x="1187450" y="3357563"/>
            <a:ext cx="31750" cy="3311525"/>
          </a:xfrm>
          <a:prstGeom prst="line">
            <a:avLst/>
          </a:prstGeom>
          <a:noFill/>
          <a:ln w="9525">
            <a:solidFill>
              <a:srgbClr val="800080"/>
            </a:solidFill>
            <a:round/>
          </a:ln>
          <a:effectLst/>
        </p:spPr>
        <p:txBody>
          <a:bodyPr>
            <a:spAutoFit/>
          </a:bodyPr>
          <a:lstStyle/>
          <a:p>
            <a:endParaRPr lang="zh-CN" altLang="en-US"/>
          </a:p>
        </p:txBody>
      </p:sp>
      <p:sp>
        <p:nvSpPr>
          <p:cNvPr id="29703" name="Line 7"/>
          <p:cNvSpPr>
            <a:spLocks noChangeShapeType="1"/>
          </p:cNvSpPr>
          <p:nvPr/>
        </p:nvSpPr>
        <p:spPr bwMode="auto">
          <a:xfrm>
            <a:off x="5715000" y="3357563"/>
            <a:ext cx="0" cy="3311525"/>
          </a:xfrm>
          <a:prstGeom prst="line">
            <a:avLst/>
          </a:prstGeom>
          <a:noFill/>
          <a:ln w="9525">
            <a:solidFill>
              <a:srgbClr val="800080"/>
            </a:solidFill>
            <a:round/>
          </a:ln>
          <a:effectLst/>
        </p:spPr>
        <p:txBody>
          <a:bodyPr>
            <a:spAutoFit/>
          </a:bodyPr>
          <a:lstStyle/>
          <a:p>
            <a:endParaRPr lang="zh-CN" altLang="en-US"/>
          </a:p>
        </p:txBody>
      </p:sp>
      <p:sp>
        <p:nvSpPr>
          <p:cNvPr id="29704" name="Line 8"/>
          <p:cNvSpPr>
            <a:spLocks noChangeShapeType="1"/>
          </p:cNvSpPr>
          <p:nvPr/>
        </p:nvSpPr>
        <p:spPr bwMode="auto">
          <a:xfrm>
            <a:off x="1219200" y="6669088"/>
            <a:ext cx="4495800" cy="0"/>
          </a:xfrm>
          <a:prstGeom prst="line">
            <a:avLst/>
          </a:prstGeom>
          <a:noFill/>
          <a:ln w="9525">
            <a:solidFill>
              <a:srgbClr val="800080"/>
            </a:solidFill>
            <a:round/>
          </a:ln>
          <a:effectLst/>
        </p:spPr>
        <p:txBody>
          <a:bodyPr>
            <a:spAutoFit/>
          </a:bodyPr>
          <a:lstStyle/>
          <a:p>
            <a:endParaRPr lang="zh-CN" altLang="en-US"/>
          </a:p>
        </p:txBody>
      </p:sp>
      <p:sp>
        <p:nvSpPr>
          <p:cNvPr id="29705" name="Line 9"/>
          <p:cNvSpPr>
            <a:spLocks noChangeShapeType="1"/>
          </p:cNvSpPr>
          <p:nvPr/>
        </p:nvSpPr>
        <p:spPr bwMode="auto">
          <a:xfrm>
            <a:off x="1219200" y="5983288"/>
            <a:ext cx="4495800" cy="0"/>
          </a:xfrm>
          <a:prstGeom prst="line">
            <a:avLst/>
          </a:prstGeom>
          <a:noFill/>
          <a:ln w="9525">
            <a:solidFill>
              <a:srgbClr val="800080"/>
            </a:solidFill>
            <a:round/>
          </a:ln>
          <a:effectLst/>
        </p:spPr>
        <p:txBody>
          <a:bodyPr>
            <a:spAutoFit/>
          </a:bodyPr>
          <a:lstStyle/>
          <a:p>
            <a:endParaRPr lang="zh-CN" altLang="en-US"/>
          </a:p>
        </p:txBody>
      </p:sp>
      <p:sp>
        <p:nvSpPr>
          <p:cNvPr id="29706" name="Rectangle 10"/>
          <p:cNvSpPr>
            <a:spLocks noChangeArrowheads="1"/>
          </p:cNvSpPr>
          <p:nvPr/>
        </p:nvSpPr>
        <p:spPr bwMode="auto">
          <a:xfrm>
            <a:off x="1219200" y="6119813"/>
            <a:ext cx="44958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saved             </a:t>
            </a:r>
            <a:r>
              <a:rPr lang="en-US" altLang="zh-CN" sz="2000">
                <a:solidFill>
                  <a:srgbClr val="800080"/>
                </a:solidFill>
                <a:ea typeface="宋体" pitchFamily="2" charset="-122"/>
                <a:cs typeface="Arial" panose="020B0604020202020204" pitchFamily="34" charset="0"/>
              </a:rPr>
              <a:t>S     _     _    </a:t>
            </a:r>
            <a:r>
              <a:rPr lang="en-US" altLang="zh-CN" sz="2000">
                <a:solidFill>
                  <a:srgbClr val="800080"/>
                </a:solidFill>
                <a:ea typeface="宋体" pitchFamily="2" charset="-122"/>
              </a:rPr>
              <a:t>P    Q    R</a:t>
            </a:r>
          </a:p>
        </p:txBody>
      </p:sp>
      <p:sp>
        <p:nvSpPr>
          <p:cNvPr id="29707" name="Rectangle 11"/>
          <p:cNvSpPr>
            <a:spLocks noChangeArrowheads="1"/>
          </p:cNvSpPr>
          <p:nvPr/>
        </p:nvSpPr>
        <p:spPr bwMode="auto">
          <a:xfrm>
            <a:off x="1219200" y="4576763"/>
            <a:ext cx="44958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D[2]                </a:t>
            </a:r>
            <a:r>
              <a:rPr lang="en-US" altLang="zh-CN" sz="2000">
                <a:solidFill>
                  <a:srgbClr val="800080"/>
                </a:solidFill>
                <a:ea typeface="宋体" pitchFamily="2" charset="-122"/>
                <a:cs typeface="Arial" panose="020B0604020202020204" pitchFamily="34" charset="0"/>
              </a:rPr>
              <a:t>_     </a:t>
            </a:r>
            <a:r>
              <a:rPr lang="en-US" altLang="zh-CN" sz="2000">
                <a:solidFill>
                  <a:srgbClr val="800080"/>
                </a:solidFill>
                <a:ea typeface="宋体" pitchFamily="2" charset="-122"/>
              </a:rPr>
              <a:t>Q    Q    Q    Q’    Q’</a:t>
            </a:r>
          </a:p>
        </p:txBody>
      </p:sp>
      <p:sp>
        <p:nvSpPr>
          <p:cNvPr id="29708" name="Rectangle 12"/>
          <p:cNvSpPr>
            <a:spLocks noChangeArrowheads="1"/>
          </p:cNvSpPr>
          <p:nvPr/>
        </p:nvSpPr>
        <p:spPr bwMode="auto">
          <a:xfrm>
            <a:off x="1219200" y="4103688"/>
            <a:ext cx="44196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D[3]                </a:t>
            </a:r>
            <a:r>
              <a:rPr lang="en-US" altLang="zh-CN" sz="2000">
                <a:solidFill>
                  <a:srgbClr val="800080"/>
                </a:solidFill>
                <a:ea typeface="宋体" pitchFamily="2" charset="-122"/>
                <a:cs typeface="Arial" panose="020B0604020202020204" pitchFamily="34" charset="0"/>
              </a:rPr>
              <a:t>_     _     </a:t>
            </a:r>
            <a:r>
              <a:rPr lang="en-US" altLang="zh-CN" sz="2000">
                <a:solidFill>
                  <a:srgbClr val="800080"/>
                </a:solidFill>
                <a:ea typeface="宋体" pitchFamily="2" charset="-122"/>
              </a:rPr>
              <a:t>R    R    R    R’</a:t>
            </a:r>
          </a:p>
        </p:txBody>
      </p:sp>
      <p:sp>
        <p:nvSpPr>
          <p:cNvPr id="29709" name="Line 13"/>
          <p:cNvSpPr>
            <a:spLocks noChangeShapeType="1"/>
          </p:cNvSpPr>
          <p:nvPr/>
        </p:nvSpPr>
        <p:spPr bwMode="auto">
          <a:xfrm>
            <a:off x="1219200" y="4043363"/>
            <a:ext cx="4495800" cy="0"/>
          </a:xfrm>
          <a:prstGeom prst="line">
            <a:avLst/>
          </a:prstGeom>
          <a:noFill/>
          <a:ln w="9525">
            <a:solidFill>
              <a:srgbClr val="800080"/>
            </a:solidFill>
            <a:round/>
          </a:ln>
          <a:effectLst/>
        </p:spPr>
        <p:txBody>
          <a:bodyPr>
            <a:spAutoFit/>
          </a:bodyPr>
          <a:lstStyle/>
          <a:p>
            <a:endParaRPr lang="zh-CN" altLang="en-US"/>
          </a:p>
        </p:txBody>
      </p:sp>
      <p:sp>
        <p:nvSpPr>
          <p:cNvPr id="29710" name="Rectangle 14"/>
          <p:cNvSpPr>
            <a:spLocks noChangeArrowheads="1"/>
          </p:cNvSpPr>
          <p:nvPr/>
        </p:nvSpPr>
        <p:spPr bwMode="auto">
          <a:xfrm>
            <a:off x="1600200" y="2819400"/>
            <a:ext cx="3414713" cy="457200"/>
          </a:xfrm>
          <a:prstGeom prst="rect">
            <a:avLst/>
          </a:prstGeom>
          <a:noFill/>
          <a:ln w="9525">
            <a:noFill/>
            <a:miter lim="800000"/>
          </a:ln>
          <a:effectLst/>
        </p:spPr>
        <p:txBody>
          <a:bodyPr wrap="none">
            <a:spAutoFit/>
          </a:bodyPr>
          <a:lstStyle/>
          <a:p>
            <a:pPr algn="ctr" eaLnBrk="0" hangingPunct="0">
              <a:buClrTx/>
              <a:buFontTx/>
              <a:buNone/>
            </a:pPr>
            <a:r>
              <a:rPr lang="zh-CN" altLang="en-US" b="1"/>
              <a:t>只保存一个</a:t>
            </a:r>
            <a:r>
              <a:rPr lang="en-US" altLang="zh-CN"/>
              <a:t>Display </a:t>
            </a:r>
            <a:r>
              <a:rPr lang="zh-CN" altLang="en-US" b="1"/>
              <a:t>表项</a:t>
            </a:r>
          </a:p>
        </p:txBody>
      </p:sp>
      <p:sp>
        <p:nvSpPr>
          <p:cNvPr id="29711" name="AutoShape 15">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2" name="AutoShape 1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3" name="AutoShape 1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4" name="AutoShape 1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5" name="Rectangle 19"/>
          <p:cNvSpPr>
            <a:spLocks noChangeArrowheads="1"/>
          </p:cNvSpPr>
          <p:nvPr/>
        </p:nvSpPr>
        <p:spPr bwMode="auto">
          <a:xfrm>
            <a:off x="1219200" y="5510213"/>
            <a:ext cx="44958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D[0]             </a:t>
            </a:r>
            <a:r>
              <a:rPr lang="en-US" altLang="zh-CN" sz="1600">
                <a:solidFill>
                  <a:srgbClr val="800080"/>
                </a:solidFill>
              </a:rPr>
              <a:t>Main Main Main Main</a:t>
            </a:r>
            <a:r>
              <a:rPr lang="en-US" altLang="zh-CN" sz="1600"/>
              <a:t> </a:t>
            </a:r>
            <a:r>
              <a:rPr lang="en-US" altLang="zh-CN" sz="1600">
                <a:solidFill>
                  <a:srgbClr val="800080"/>
                </a:solidFill>
              </a:rPr>
              <a:t>Main</a:t>
            </a:r>
            <a:r>
              <a:rPr lang="en-US" altLang="zh-CN" sz="1600"/>
              <a:t> </a:t>
            </a:r>
            <a:r>
              <a:rPr lang="en-US" altLang="zh-CN" sz="1600">
                <a:solidFill>
                  <a:srgbClr val="800080"/>
                </a:solidFill>
              </a:rPr>
              <a:t>Main</a:t>
            </a:r>
          </a:p>
        </p:txBody>
      </p:sp>
      <p:sp>
        <p:nvSpPr>
          <p:cNvPr id="29716" name="Line 20"/>
          <p:cNvSpPr>
            <a:spLocks noChangeShapeType="1"/>
          </p:cNvSpPr>
          <p:nvPr/>
        </p:nvSpPr>
        <p:spPr bwMode="auto">
          <a:xfrm>
            <a:off x="1219200" y="3357563"/>
            <a:ext cx="4495800" cy="0"/>
          </a:xfrm>
          <a:prstGeom prst="line">
            <a:avLst/>
          </a:prstGeom>
          <a:noFill/>
          <a:ln w="9525">
            <a:solidFill>
              <a:srgbClr val="800080"/>
            </a:solidFill>
            <a:round/>
          </a:ln>
          <a:effectLst/>
        </p:spPr>
        <p:txBody>
          <a:bodyPr>
            <a:spAutoFit/>
          </a:bodyPr>
          <a:lstStyle/>
          <a:p>
            <a:endParaRPr lang="zh-CN" altLang="en-US"/>
          </a:p>
        </p:txBody>
      </p:sp>
      <p:sp>
        <p:nvSpPr>
          <p:cNvPr id="29717" name="Rectangle 21"/>
          <p:cNvSpPr>
            <a:spLocks noChangeArrowheads="1"/>
          </p:cNvSpPr>
          <p:nvPr/>
        </p:nvSpPr>
        <p:spPr bwMode="auto">
          <a:xfrm>
            <a:off x="1295400" y="3509963"/>
            <a:ext cx="43434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calls </a:t>
            </a:r>
            <a:r>
              <a:rPr lang="en-US" altLang="zh-CN" sz="2000" b="1">
                <a:solidFill>
                  <a:srgbClr val="800080"/>
                </a:solidFill>
              </a:rPr>
              <a:t>              </a:t>
            </a:r>
            <a:r>
              <a:rPr lang="en-US" altLang="zh-CN" sz="2000">
                <a:solidFill>
                  <a:srgbClr val="800080"/>
                </a:solidFill>
              </a:rPr>
              <a:t>P    Q    R    P’   Q’    R’</a:t>
            </a:r>
          </a:p>
        </p:txBody>
      </p:sp>
      <p:sp>
        <p:nvSpPr>
          <p:cNvPr id="29718" name="Rectangle 22"/>
          <p:cNvSpPr>
            <a:spLocks noChangeArrowheads="1"/>
          </p:cNvSpPr>
          <p:nvPr/>
        </p:nvSpPr>
        <p:spPr bwMode="auto">
          <a:xfrm>
            <a:off x="1228725" y="5048250"/>
            <a:ext cx="44958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D[1]                P     P    P    P’    P’    P’</a:t>
            </a:r>
          </a:p>
        </p:txBody>
      </p:sp>
    </p:spTree>
  </p:cSld>
  <p:clrMapOvr>
    <a:masterClrMapping/>
  </p:clrMapOvr>
  <p:transition spd="med" advClick="0">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30724" name="Rectangle 4"/>
          <p:cNvSpPr>
            <a:spLocks noChangeArrowheads="1"/>
          </p:cNvSpPr>
          <p:nvPr/>
        </p:nvSpPr>
        <p:spPr bwMode="auto">
          <a:xfrm>
            <a:off x="838200" y="1741488"/>
            <a:ext cx="8305800" cy="3915367"/>
          </a:xfrm>
          <a:prstGeom prst="rect">
            <a:avLst/>
          </a:prstGeom>
          <a:noFill/>
          <a:ln w="9525">
            <a:noFill/>
            <a:miter lim="800000"/>
          </a:ln>
          <a:effectLst/>
        </p:spPr>
        <p:txBody>
          <a:bodyPr>
            <a:spAutoFit/>
          </a:bodyPr>
          <a:lstStyle/>
          <a:p>
            <a:pPr marL="457200" indent="-457200">
              <a:buClrTx/>
              <a:buFont typeface="+mj-lt"/>
              <a:buAutoNum type="arabicPeriod" startAt="2"/>
            </a:pPr>
            <a:r>
              <a:rPr kumimoji="0" lang="zh-CN" altLang="en-US" b="1" dirty="0">
                <a:solidFill>
                  <a:srgbClr val="800080"/>
                </a:solidFill>
              </a:rPr>
              <a:t>静态链</a:t>
            </a:r>
            <a:r>
              <a:rPr lang="zh-CN" altLang="en-US" dirty="0"/>
              <a:t>（</a:t>
            </a:r>
            <a:r>
              <a:rPr lang="en-US" altLang="zh-CN" i="1" dirty="0"/>
              <a:t>static link</a:t>
            </a:r>
            <a:r>
              <a:rPr lang="zh-CN" altLang="en-US" dirty="0"/>
              <a:t>）</a:t>
            </a:r>
            <a:endParaRPr lang="zh-CN" altLang="en-US" b="1" dirty="0">
              <a:solidFill>
                <a:srgbClr val="800080"/>
              </a:solidFill>
            </a:endParaRPr>
          </a:p>
          <a:p>
            <a:pPr lvl="1">
              <a:buFontTx/>
              <a:buNone/>
            </a:pPr>
            <a:endParaRPr kumimoji="0" lang="zh-CN" altLang="en-US" sz="1000" b="1" dirty="0">
              <a:solidFill>
                <a:srgbClr val="800080"/>
              </a:solidFill>
            </a:endParaRPr>
          </a:p>
          <a:p>
            <a:pPr marL="342900" indent="-342900">
              <a:buFont typeface="Wingdings" pitchFamily="2" charset="2"/>
              <a:buChar char="n"/>
            </a:pPr>
            <a:r>
              <a:rPr kumimoji="0" lang="en-US" altLang="zh-CN" sz="2000" dirty="0"/>
              <a:t>Display </a:t>
            </a:r>
            <a:r>
              <a:rPr kumimoji="0" lang="zh-CN" altLang="en-US" sz="2000" b="1" dirty="0"/>
              <a:t>表要用到多个存储单元或多个寄存器，另一种方法：</a:t>
            </a:r>
            <a:r>
              <a:rPr kumimoji="0" lang="zh-CN" altLang="en-US" sz="2000" b="1" dirty="0">
                <a:solidFill>
                  <a:srgbClr val="800080"/>
                </a:solidFill>
              </a:rPr>
              <a:t>静态链</a:t>
            </a:r>
            <a:endParaRPr kumimoji="0" lang="zh-CN" altLang="en-US" sz="2000" dirty="0">
              <a:solidFill>
                <a:srgbClr val="800080"/>
              </a:solidFill>
            </a:endParaRPr>
          </a:p>
          <a:p>
            <a:pPr marL="342900" indent="-342900">
              <a:buFont typeface="Wingdings" pitchFamily="2" charset="2"/>
              <a:buChar char="n"/>
            </a:pPr>
            <a:endParaRPr lang="zh-CN" altLang="en-US" sz="2000" b="1" dirty="0">
              <a:solidFill>
                <a:srgbClr val="800080"/>
              </a:solidFill>
            </a:endParaRPr>
          </a:p>
          <a:p>
            <a:pPr marL="342900" indent="-342900">
              <a:buFont typeface="Wingdings" pitchFamily="2" charset="2"/>
              <a:buChar char="n"/>
            </a:pPr>
            <a:r>
              <a:rPr lang="zh-CN" altLang="en-US" sz="2000" b="1" dirty="0">
                <a:latin typeface="Times New Roman" panose="02020603050405020304" pitchFamily="18" charset="0"/>
              </a:rPr>
              <a:t>每个</a:t>
            </a:r>
            <a:r>
              <a:rPr lang="zh-CN" altLang="en-US" sz="2000" b="1" dirty="0"/>
              <a:t>活动记录增加一个</a:t>
            </a:r>
            <a:r>
              <a:rPr lang="zh-CN" altLang="en-US" sz="2000" b="1" dirty="0">
                <a:solidFill>
                  <a:srgbClr val="800080"/>
                </a:solidFill>
              </a:rPr>
              <a:t>静态链</a:t>
            </a:r>
            <a:r>
              <a:rPr lang="zh-CN" altLang="en-US" sz="2000" b="1" dirty="0"/>
              <a:t>域，指向</a:t>
            </a:r>
            <a:r>
              <a:rPr lang="zh-CN" altLang="en-US" sz="2000" b="1" u="sng" dirty="0">
                <a:solidFill>
                  <a:srgbClr val="800080"/>
                </a:solidFill>
              </a:rPr>
              <a:t>定义该过程</a:t>
            </a:r>
            <a:r>
              <a:rPr lang="zh-CN" altLang="en-US" sz="2000" b="1" dirty="0"/>
              <a:t>的</a:t>
            </a:r>
            <a:r>
              <a:rPr lang="zh-CN" altLang="en-US" sz="2000" b="1" dirty="0">
                <a:solidFill>
                  <a:srgbClr val="800080"/>
                </a:solidFill>
              </a:rPr>
              <a:t>直接外过程</a:t>
            </a:r>
            <a:r>
              <a:rPr lang="zh-CN" altLang="en-US" sz="2000" b="1" dirty="0"/>
              <a:t>运行时</a:t>
            </a:r>
            <a:r>
              <a:rPr lang="zh-CN" altLang="en-US" sz="2000" b="1" dirty="0">
                <a:solidFill>
                  <a:srgbClr val="800080"/>
                </a:solidFill>
              </a:rPr>
              <a:t>最新的</a:t>
            </a:r>
            <a:r>
              <a:rPr lang="zh-CN" altLang="en-US" sz="2000" b="1" dirty="0"/>
              <a:t>活动记录</a:t>
            </a:r>
          </a:p>
          <a:p>
            <a:pPr marL="457200" indent="-457200">
              <a:lnSpc>
                <a:spcPct val="200000"/>
              </a:lnSpc>
              <a:buFont typeface="+mj-lt"/>
              <a:buAutoNum type="arabicPeriod" startAt="3"/>
            </a:pPr>
            <a:r>
              <a:rPr lang="zh-CN" altLang="en-US" sz="2000" b="1" dirty="0"/>
              <a:t> </a:t>
            </a:r>
            <a:r>
              <a:rPr kumimoji="0" lang="zh-CN" altLang="en-US" b="1" dirty="0">
                <a:solidFill>
                  <a:srgbClr val="800080"/>
                </a:solidFill>
              </a:rPr>
              <a:t>动态链</a:t>
            </a:r>
            <a:endParaRPr lang="zh-CN" altLang="en-US" b="1" dirty="0"/>
          </a:p>
          <a:p>
            <a:pPr marL="342900" indent="-342900">
              <a:lnSpc>
                <a:spcPct val="150000"/>
              </a:lnSpc>
              <a:buFont typeface="Wingdings" pitchFamily="2" charset="2"/>
              <a:buChar char="n"/>
            </a:pPr>
            <a:r>
              <a:rPr lang="zh-CN" altLang="en-US" sz="2000" b="1" dirty="0"/>
              <a:t>在过程返回时当前活动记录退栈，并恢复调用过程的最新活动记录</a:t>
            </a:r>
            <a:endParaRPr lang="en-US" altLang="zh-CN" sz="2000" b="1" dirty="0"/>
          </a:p>
          <a:p>
            <a:pPr marL="342900" indent="-342900">
              <a:lnSpc>
                <a:spcPct val="150000"/>
              </a:lnSpc>
              <a:buFont typeface="Wingdings" pitchFamily="2" charset="2"/>
              <a:buChar char="n"/>
            </a:pPr>
            <a:r>
              <a:rPr lang="zh-CN" altLang="en-US" sz="2000" b="1" dirty="0"/>
              <a:t>在被调用过程的活动记录中增加一个</a:t>
            </a:r>
            <a:r>
              <a:rPr lang="zh-CN" altLang="en-US" sz="2000" b="1" dirty="0">
                <a:solidFill>
                  <a:srgbClr val="800080"/>
                </a:solidFill>
              </a:rPr>
              <a:t>动态链</a:t>
            </a:r>
            <a:r>
              <a:rPr lang="zh-CN" altLang="en-US" sz="2000" b="1" dirty="0"/>
              <a:t>域，指向</a:t>
            </a:r>
            <a:r>
              <a:rPr lang="zh-CN" altLang="en-US" sz="2000" b="1" u="sng" dirty="0">
                <a:solidFill>
                  <a:srgbClr val="800080"/>
                </a:solidFill>
              </a:rPr>
              <a:t>调用该过程</a:t>
            </a:r>
            <a:r>
              <a:rPr lang="zh-CN" altLang="en-US" sz="2000" b="1" dirty="0"/>
              <a:t>的运行时最新活动记录的基址</a:t>
            </a:r>
          </a:p>
        </p:txBody>
      </p:sp>
      <p:sp>
        <p:nvSpPr>
          <p:cNvPr id="30725" name="AutoShape 5">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6" name="AutoShape 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7" name="AutoShape 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8" name="AutoShape 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Text Box 3">
            <a:extLst>
              <a:ext uri="{FF2B5EF4-FFF2-40B4-BE49-F238E27FC236}">
                <a16:creationId xmlns:a16="http://schemas.microsoft.com/office/drawing/2014/main" id="{CC72DE9A-E842-D347-BEDF-08AF8C018D35}"/>
              </a:ext>
            </a:extLst>
          </p:cNvPr>
          <p:cNvSpPr txBox="1">
            <a:spLocks noChangeArrowheads="1"/>
          </p:cNvSpPr>
          <p:nvPr/>
        </p:nvSpPr>
        <p:spPr bwMode="auto">
          <a:xfrm>
            <a:off x="458788" y="1173163"/>
            <a:ext cx="8793732" cy="584775"/>
          </a:xfrm>
          <a:prstGeom prst="rect">
            <a:avLst/>
          </a:prstGeom>
          <a:noFill/>
          <a:ln w="9525">
            <a:noFill/>
            <a:miter lim="800000"/>
          </a:ln>
          <a:effectLst/>
        </p:spPr>
        <p:txBody>
          <a:bodyPr wrap="square">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solidFill>
                  <a:srgbClr val="800080"/>
                </a:solidFill>
              </a:rPr>
              <a:t>活动记录</a:t>
            </a:r>
            <a:r>
              <a:rPr kumimoji="0" lang="en-US" altLang="zh-CN" sz="3200" b="1" dirty="0">
                <a:solidFill>
                  <a:srgbClr val="800080"/>
                </a:solidFill>
              </a:rPr>
              <a:t>——</a:t>
            </a:r>
            <a:r>
              <a:rPr lang="zh-CN" altLang="en-US" sz="3200" b="1" dirty="0">
                <a:solidFill>
                  <a:srgbClr val="800080"/>
                </a:solidFill>
                <a:latin typeface="Times New Roman" panose="02020603050405020304" pitchFamily="18" charset="0"/>
              </a:rPr>
              <a:t>嵌套过程语言的栈式分配</a:t>
            </a:r>
            <a:endParaRPr kumimoji="0" lang="zh-CN" altLang="en-US" sz="3200" b="1" dirty="0">
              <a:solidFill>
                <a:srgbClr val="800080"/>
              </a:solidFill>
            </a:endParaRPr>
          </a:p>
        </p:txBody>
      </p:sp>
    </p:spTree>
  </p:cSld>
  <p:clrMapOvr>
    <a:masterClrMapping/>
  </p:clrMapOvr>
  <p:transition spd="med" advClick="0">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685800" y="1447800"/>
            <a:ext cx="6940550" cy="579438"/>
          </a:xfrm>
          <a:prstGeom prst="rect">
            <a:avLst/>
          </a:prstGeom>
          <a:noFill/>
          <a:ln w="9525">
            <a:noFill/>
            <a:miter lim="800000"/>
          </a:ln>
          <a:effectLst/>
        </p:spPr>
        <p:txBody>
          <a:bodyPr>
            <a:spAutoFit/>
          </a:bodyPr>
          <a:lstStyle/>
          <a:p>
            <a:pPr>
              <a:buClrTx/>
            </a:pPr>
            <a:r>
              <a:rPr lang="en-US" altLang="zh-CN" sz="3200" b="1" dirty="0">
                <a:solidFill>
                  <a:srgbClr val="800080"/>
                </a:solidFill>
              </a:rPr>
              <a:t> </a:t>
            </a:r>
            <a:r>
              <a:rPr lang="zh-CN" altLang="en-US" sz="3200" b="1" dirty="0">
                <a:solidFill>
                  <a:srgbClr val="800080"/>
                </a:solidFill>
              </a:rPr>
              <a:t>运行时存储组织</a:t>
            </a:r>
            <a:r>
              <a:rPr lang="zh-CN" altLang="en-US" sz="3200" b="1" dirty="0">
                <a:solidFill>
                  <a:srgbClr val="800080"/>
                </a:solidFill>
                <a:latin typeface="楷体_GB2312" pitchFamily="49" charset="-122"/>
              </a:rPr>
              <a:t>的作用与任务</a:t>
            </a:r>
          </a:p>
        </p:txBody>
      </p:sp>
      <p:sp>
        <p:nvSpPr>
          <p:cNvPr id="410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4" name="Rectangle 12"/>
          <p:cNvSpPr>
            <a:spLocks noChangeArrowheads="1"/>
          </p:cNvSpPr>
          <p:nvPr/>
        </p:nvSpPr>
        <p:spPr bwMode="auto">
          <a:xfrm>
            <a:off x="685800" y="2257425"/>
            <a:ext cx="8278813" cy="3570208"/>
          </a:xfrm>
          <a:prstGeom prst="rect">
            <a:avLst/>
          </a:prstGeom>
          <a:noFill/>
          <a:ln w="9525">
            <a:noFill/>
            <a:miter lim="800000"/>
          </a:ln>
          <a:effectLst/>
        </p:spPr>
        <p:txBody>
          <a:bodyPr wrap="square">
            <a:spAutoFit/>
          </a:bodyPr>
          <a:lstStyle/>
          <a:p>
            <a:pPr>
              <a:buClrTx/>
              <a:buFont typeface="Symbol"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代码生成前如何安排和使用目标机存储资源</a:t>
            </a:r>
            <a:endParaRPr kumimoji="0" lang="zh-CN" altLang="en-US" sz="2800" b="1" dirty="0">
              <a:solidFill>
                <a:srgbClr val="800080"/>
              </a:solidFill>
              <a:latin typeface="Times New Roman" panose="02020603050405020304" pitchFamily="18" charset="0"/>
            </a:endParaRPr>
          </a:p>
          <a:p>
            <a:pPr>
              <a:buClrTx/>
              <a:buFont typeface="Symbol" pitchFamily="18" charset="2"/>
              <a:buNone/>
            </a:pPr>
            <a:endParaRPr kumimoji="0" lang="zh-CN" altLang="en-US" sz="1000" b="1" dirty="0">
              <a:solidFill>
                <a:srgbClr val="800080"/>
              </a:solidFill>
            </a:endParaRPr>
          </a:p>
          <a:p>
            <a:pPr>
              <a:buClrTx/>
              <a:buFont typeface="Symbol" pitchFamily="18" charset="2"/>
              <a:buChar char="-"/>
            </a:pPr>
            <a:r>
              <a:rPr kumimoji="0" lang="zh-CN" altLang="en-US" sz="2800" b="1" dirty="0">
                <a:solidFill>
                  <a:srgbClr val="800080"/>
                </a:solidFill>
              </a:rPr>
              <a:t>  几个重要问题</a:t>
            </a:r>
          </a:p>
          <a:p>
            <a:pPr>
              <a:buClrTx/>
              <a:buFont typeface="Symbol" pitchFamily="18" charset="2"/>
              <a:buNone/>
            </a:pPr>
            <a:endParaRPr kumimoji="0" lang="zh-CN" altLang="en-US" sz="1000" b="1" dirty="0">
              <a:solidFill>
                <a:srgbClr val="800080"/>
              </a:solidFill>
            </a:endParaRPr>
          </a:p>
          <a:p>
            <a:pPr marL="800100" lvl="1" indent="-342900">
              <a:buFont typeface="Wingdings" pitchFamily="2" charset="2"/>
              <a:buChar char="l"/>
            </a:pPr>
            <a:r>
              <a:rPr lang="zh-CN" altLang="en-US" b="1" dirty="0"/>
              <a:t>  </a:t>
            </a:r>
            <a:r>
              <a:rPr kumimoji="0" lang="zh-CN" altLang="en-US" b="1" dirty="0">
                <a:solidFill>
                  <a:srgbClr val="800080"/>
                </a:solidFill>
              </a:rPr>
              <a:t>数据表示  </a:t>
            </a:r>
            <a:r>
              <a:rPr lang="zh-CN" altLang="en-US" b="1" dirty="0">
                <a:latin typeface="Times New Roman" panose="02020603050405020304" pitchFamily="18" charset="0"/>
              </a:rPr>
              <a:t>目标机中</a:t>
            </a:r>
            <a:r>
              <a:rPr lang="zh-CN" altLang="en-US" b="1" dirty="0"/>
              <a:t>如何</a:t>
            </a:r>
            <a:r>
              <a:rPr lang="zh-CN" altLang="en-US" b="1" dirty="0">
                <a:latin typeface="Times New Roman" panose="02020603050405020304" pitchFamily="18" charset="0"/>
              </a:rPr>
              <a:t>表示源语言中各类数据对象</a:t>
            </a:r>
            <a:endParaRPr kumimoji="0" lang="zh-CN" altLang="en-US" b="1" dirty="0">
              <a:latin typeface="Times New Roman" panose="02020603050405020304" pitchFamily="18" charset="0"/>
            </a:endParaRPr>
          </a:p>
          <a:p>
            <a:pPr marL="628650" lvl="1" indent="-171450">
              <a:buFont typeface="Wingdings" pitchFamily="2" charset="2"/>
              <a:buChar char="l"/>
            </a:pPr>
            <a:endParaRPr kumimoji="0" lang="zh-CN" altLang="en-US" sz="1000" b="1" dirty="0">
              <a:latin typeface="楷体_GB2312" pitchFamily="49" charset="-122"/>
            </a:endParaRPr>
          </a:p>
          <a:p>
            <a:pPr marL="800100" lvl="1" indent="-342900">
              <a:buFont typeface="Wingdings" pitchFamily="2" charset="2"/>
              <a:buChar char="l"/>
            </a:pPr>
            <a:r>
              <a:rPr kumimoji="0" lang="zh-CN" altLang="en-US" b="1" dirty="0"/>
              <a:t>  </a:t>
            </a:r>
            <a:r>
              <a:rPr kumimoji="0" lang="zh-CN" altLang="en-US" b="1" dirty="0">
                <a:solidFill>
                  <a:srgbClr val="800080"/>
                </a:solidFill>
              </a:rPr>
              <a:t>表达式计算</a:t>
            </a:r>
            <a:r>
              <a:rPr kumimoji="0" lang="zh-CN" altLang="en-US" b="1" dirty="0"/>
              <a:t>   </a:t>
            </a:r>
            <a:r>
              <a:rPr lang="zh-CN" altLang="en-US" b="1" dirty="0">
                <a:latin typeface="Times New Roman" panose="02020603050405020304" pitchFamily="18" charset="0"/>
              </a:rPr>
              <a:t>如何组织表达式的计算</a:t>
            </a:r>
            <a:endParaRPr kumimoji="0" lang="zh-CN" altLang="en-US" b="1" dirty="0"/>
          </a:p>
          <a:p>
            <a:pPr lvl="1">
              <a:buNone/>
            </a:pPr>
            <a:endParaRPr kumimoji="0" lang="zh-CN" altLang="en-US" sz="1000" b="1" dirty="0"/>
          </a:p>
          <a:p>
            <a:pPr marL="800100" lvl="1" indent="-342900">
              <a:buFont typeface="Wingdings" pitchFamily="2" charset="2"/>
              <a:buChar char="l"/>
            </a:pPr>
            <a:r>
              <a:rPr lang="zh-CN" altLang="en-US" b="1" dirty="0">
                <a:latin typeface="楷体_GB2312" pitchFamily="49" charset="-122"/>
              </a:rPr>
              <a:t> </a:t>
            </a:r>
            <a:r>
              <a:rPr kumimoji="0" lang="zh-CN" altLang="en-US" b="1" dirty="0">
                <a:solidFill>
                  <a:srgbClr val="800080"/>
                </a:solidFill>
              </a:rPr>
              <a:t>存储分配策略  </a:t>
            </a:r>
            <a:r>
              <a:rPr lang="zh-CN" altLang="en-US" b="1" dirty="0">
                <a:latin typeface="Times New Roman" panose="02020603050405020304" pitchFamily="18" charset="0"/>
              </a:rPr>
              <a:t>如何为不同作用域或</a:t>
            </a:r>
            <a:r>
              <a:rPr lang="zh-CN" altLang="en-US" b="1" dirty="0"/>
              <a:t>不同生命周期的</a:t>
            </a:r>
            <a:r>
              <a:rPr lang="zh-CN" altLang="en-US" b="1" dirty="0">
                <a:latin typeface="Times New Roman" panose="02020603050405020304" pitchFamily="18" charset="0"/>
              </a:rPr>
              <a:t>数据对象</a:t>
            </a:r>
            <a:r>
              <a:rPr lang="zh-CN" altLang="en-US" b="1" dirty="0"/>
              <a:t>分配</a:t>
            </a:r>
            <a:r>
              <a:rPr lang="zh-CN" altLang="en-US" b="1" dirty="0">
                <a:latin typeface="Times New Roman" panose="02020603050405020304" pitchFamily="18" charset="0"/>
              </a:rPr>
              <a:t>存储</a:t>
            </a:r>
          </a:p>
          <a:p>
            <a:pPr marL="628650" lvl="1" indent="-171450">
              <a:buFont typeface="Wingdings" pitchFamily="2" charset="2"/>
              <a:buChar char="l"/>
            </a:pPr>
            <a:endParaRPr kumimoji="0" lang="zh-CN" altLang="en-US" sz="1000" b="1" dirty="0"/>
          </a:p>
          <a:p>
            <a:pPr marL="800100" lvl="1" indent="-342900">
              <a:buFont typeface="Wingdings" pitchFamily="2" charset="2"/>
              <a:buChar char="l"/>
            </a:pPr>
            <a:r>
              <a:rPr lang="zh-CN" altLang="en-US" b="1" dirty="0">
                <a:latin typeface="楷体_GB2312" pitchFamily="49" charset="-122"/>
              </a:rPr>
              <a:t> </a:t>
            </a:r>
            <a:r>
              <a:rPr kumimoji="0" lang="zh-CN" altLang="en-US" b="1" dirty="0">
                <a:solidFill>
                  <a:srgbClr val="800080"/>
                </a:solidFill>
              </a:rPr>
              <a:t>过程实现  </a:t>
            </a:r>
            <a:r>
              <a:rPr lang="zh-CN" altLang="en-US" b="1" dirty="0">
                <a:latin typeface="楷体_GB2312" pitchFamily="49" charset="-122"/>
              </a:rPr>
              <a:t>如何实现过程</a:t>
            </a:r>
            <a:r>
              <a:rPr lang="en-US" altLang="zh-CN" b="1" dirty="0">
                <a:latin typeface="楷体_GB2312" pitchFamily="49" charset="-122"/>
              </a:rPr>
              <a:t>/</a:t>
            </a:r>
            <a:r>
              <a:rPr lang="zh-CN" altLang="en-US" b="1" dirty="0">
                <a:latin typeface="楷体_GB2312" pitchFamily="49" charset="-122"/>
              </a:rPr>
              <a:t>函数调用以及参数传递</a:t>
            </a:r>
          </a:p>
        </p:txBody>
      </p:sp>
      <p:sp>
        <p:nvSpPr>
          <p:cNvPr id="9" name="Rectangle 18">
            <a:extLst>
              <a:ext uri="{FF2B5EF4-FFF2-40B4-BE49-F238E27FC236}">
                <a16:creationId xmlns:a16="http://schemas.microsoft.com/office/drawing/2014/main" id="{9C155A74-0368-DE40-AF14-9517E3516DA8}"/>
              </a:ext>
            </a:extLst>
          </p:cNvPr>
          <p:cNvSpPr>
            <a:spLocks noChangeArrowheads="1"/>
          </p:cNvSpPr>
          <p:nvPr/>
        </p:nvSpPr>
        <p:spPr bwMode="auto">
          <a:xfrm>
            <a:off x="1479550" y="189230"/>
            <a:ext cx="6292215" cy="645160"/>
          </a:xfrm>
          <a:prstGeom prst="rect">
            <a:avLst/>
          </a:prstGeom>
          <a:noFill/>
          <a:ln w="9525" algn="ctr">
            <a:noFill/>
            <a:miter lim="800000"/>
          </a:ln>
          <a:effectLst/>
        </p:spPr>
        <p:txBody>
          <a:bodyPr wrap="square">
            <a:spAutoFit/>
          </a:bodyPr>
          <a:lstStyle/>
          <a:p>
            <a:pPr algn="l">
              <a:lnSpc>
                <a:spcPct val="90000"/>
              </a:lnSpc>
              <a:buClrTx/>
              <a:buFontTx/>
              <a:buNone/>
            </a:pPr>
            <a:r>
              <a:rPr lang="zh-CN" altLang="en-US" sz="4000" b="1" dirty="0">
                <a:solidFill>
                  <a:srgbClr val="800080"/>
                </a:solidFill>
              </a:rPr>
              <a:t>第九章 </a:t>
            </a:r>
            <a:r>
              <a:rPr lang="en-US" altLang="zh-CN" sz="4000" b="1" dirty="0">
                <a:solidFill>
                  <a:srgbClr val="800080"/>
                </a:solidFill>
              </a:rPr>
              <a:t> </a:t>
            </a:r>
            <a:r>
              <a:rPr lang="zh-CN" altLang="en-US" sz="4000" b="1" dirty="0">
                <a:solidFill>
                  <a:srgbClr val="800080"/>
                </a:solidFill>
                <a:latin typeface="楷体_GB2312" pitchFamily="49" charset="-122"/>
                <a:sym typeface="+mn-ea"/>
              </a:rPr>
              <a:t>运行时存储组织</a:t>
            </a:r>
            <a:endParaRPr lang="zh-CN" altLang="en-US" sz="4000" b="1" dirty="0">
              <a:solidFill>
                <a:srgbClr val="800080"/>
              </a:solidFill>
              <a:ea typeface="华文行楷" pitchFamily="2" charset="-122"/>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31747"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31748" name="Rectangle 4"/>
          <p:cNvSpPr>
            <a:spLocks noChangeArrowheads="1"/>
          </p:cNvSpPr>
          <p:nvPr/>
        </p:nvSpPr>
        <p:spPr bwMode="auto">
          <a:xfrm>
            <a:off x="857250" y="1643905"/>
            <a:ext cx="4838700" cy="1036637"/>
          </a:xfrm>
          <a:prstGeom prst="rect">
            <a:avLst/>
          </a:prstGeom>
          <a:noFill/>
          <a:ln w="9525">
            <a:noFill/>
            <a:miter lim="800000"/>
          </a:ln>
          <a:effectLst/>
        </p:spPr>
        <p:txBody>
          <a:bodyPr>
            <a:spAutoFit/>
          </a:bodyPr>
          <a:lstStyle/>
          <a:p>
            <a:pPr>
              <a:buClrTx/>
              <a:buFont typeface="Symbol"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嵌套过程语言的栈式分配</a:t>
            </a:r>
            <a:endParaRPr kumimoji="0" lang="zh-CN" altLang="en-US" sz="1000" b="1" dirty="0">
              <a:solidFill>
                <a:srgbClr val="800080"/>
              </a:solidFill>
            </a:endParaRPr>
          </a:p>
          <a:p>
            <a:pPr>
              <a:buClrTx/>
              <a:buFont typeface="Symbol" pitchFamily="18" charset="2"/>
              <a:buNone/>
            </a:pPr>
            <a:endParaRPr kumimoji="0" lang="zh-CN" altLang="en-US" sz="1000" b="1" dirty="0">
              <a:solidFill>
                <a:srgbClr val="800080"/>
              </a:solidFill>
            </a:endParaRPr>
          </a:p>
          <a:p>
            <a:pPr lvl="1">
              <a:buFontTx/>
              <a:buChar char="•"/>
            </a:pPr>
            <a:r>
              <a:rPr kumimoji="0" lang="zh-CN" altLang="en-US" b="1" dirty="0">
                <a:solidFill>
                  <a:srgbClr val="800080"/>
                </a:solidFill>
              </a:rPr>
              <a:t>  </a:t>
            </a:r>
            <a:r>
              <a:rPr kumimoji="0" lang="zh-CN" altLang="en-US" b="1" dirty="0"/>
              <a:t>采用静态链的方法</a:t>
            </a:r>
            <a:r>
              <a:rPr kumimoji="0" lang="zh-CN" altLang="en-US" b="1" dirty="0">
                <a:solidFill>
                  <a:srgbClr val="800080"/>
                </a:solidFill>
              </a:rPr>
              <a:t>举例</a:t>
            </a:r>
          </a:p>
        </p:txBody>
      </p:sp>
      <p:sp>
        <p:nvSpPr>
          <p:cNvPr id="31749" name="Line 6"/>
          <p:cNvSpPr>
            <a:spLocks noChangeShapeType="1"/>
          </p:cNvSpPr>
          <p:nvPr/>
        </p:nvSpPr>
        <p:spPr bwMode="auto">
          <a:xfrm>
            <a:off x="2133600" y="3505200"/>
            <a:ext cx="0" cy="2971800"/>
          </a:xfrm>
          <a:prstGeom prst="line">
            <a:avLst/>
          </a:prstGeom>
          <a:noFill/>
          <a:ln w="9525">
            <a:solidFill>
              <a:srgbClr val="800080"/>
            </a:solidFill>
            <a:round/>
          </a:ln>
          <a:effectLst/>
        </p:spPr>
        <p:txBody>
          <a:bodyPr>
            <a:spAutoFit/>
          </a:bodyPr>
          <a:lstStyle/>
          <a:p>
            <a:endParaRPr lang="zh-CN" altLang="en-US"/>
          </a:p>
        </p:txBody>
      </p:sp>
      <p:sp>
        <p:nvSpPr>
          <p:cNvPr id="31750" name="Line 7"/>
          <p:cNvSpPr>
            <a:spLocks noChangeShapeType="1"/>
          </p:cNvSpPr>
          <p:nvPr/>
        </p:nvSpPr>
        <p:spPr bwMode="auto">
          <a:xfrm>
            <a:off x="4724400" y="3505200"/>
            <a:ext cx="0" cy="2971800"/>
          </a:xfrm>
          <a:prstGeom prst="line">
            <a:avLst/>
          </a:prstGeom>
          <a:noFill/>
          <a:ln w="9525">
            <a:solidFill>
              <a:srgbClr val="800080"/>
            </a:solidFill>
            <a:round/>
          </a:ln>
          <a:effectLst/>
        </p:spPr>
        <p:txBody>
          <a:bodyPr>
            <a:spAutoFit/>
          </a:bodyPr>
          <a:lstStyle/>
          <a:p>
            <a:endParaRPr lang="zh-CN" altLang="en-US"/>
          </a:p>
        </p:txBody>
      </p:sp>
      <p:sp>
        <p:nvSpPr>
          <p:cNvPr id="31751" name="Line 8"/>
          <p:cNvSpPr>
            <a:spLocks noChangeShapeType="1"/>
          </p:cNvSpPr>
          <p:nvPr/>
        </p:nvSpPr>
        <p:spPr bwMode="auto">
          <a:xfrm>
            <a:off x="2133600" y="6477000"/>
            <a:ext cx="2590800" cy="0"/>
          </a:xfrm>
          <a:prstGeom prst="line">
            <a:avLst/>
          </a:prstGeom>
          <a:noFill/>
          <a:ln w="9525">
            <a:solidFill>
              <a:srgbClr val="800080"/>
            </a:solidFill>
            <a:round/>
          </a:ln>
          <a:effectLst/>
        </p:spPr>
        <p:txBody>
          <a:bodyPr>
            <a:spAutoFit/>
          </a:bodyPr>
          <a:lstStyle/>
          <a:p>
            <a:endParaRPr lang="zh-CN" altLang="en-US"/>
          </a:p>
        </p:txBody>
      </p:sp>
      <p:sp>
        <p:nvSpPr>
          <p:cNvPr id="31752" name="Line 9"/>
          <p:cNvSpPr>
            <a:spLocks noChangeShapeType="1"/>
          </p:cNvSpPr>
          <p:nvPr/>
        </p:nvSpPr>
        <p:spPr bwMode="auto">
          <a:xfrm>
            <a:off x="2133600" y="5943600"/>
            <a:ext cx="2590800" cy="0"/>
          </a:xfrm>
          <a:prstGeom prst="line">
            <a:avLst/>
          </a:prstGeom>
          <a:noFill/>
          <a:ln w="9525">
            <a:solidFill>
              <a:srgbClr val="800080"/>
            </a:solidFill>
            <a:round/>
          </a:ln>
          <a:effectLst/>
        </p:spPr>
        <p:txBody>
          <a:bodyPr>
            <a:spAutoFit/>
          </a:bodyPr>
          <a:lstStyle/>
          <a:p>
            <a:endParaRPr lang="zh-CN" altLang="en-US"/>
          </a:p>
        </p:txBody>
      </p:sp>
      <p:sp>
        <p:nvSpPr>
          <p:cNvPr id="31753" name="Rectangle 10"/>
          <p:cNvSpPr>
            <a:spLocks noChangeArrowheads="1"/>
          </p:cNvSpPr>
          <p:nvPr/>
        </p:nvSpPr>
        <p:spPr bwMode="auto">
          <a:xfrm>
            <a:off x="2185988" y="6003925"/>
            <a:ext cx="2462212"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main </a:t>
            </a:r>
            <a:r>
              <a:rPr lang="zh-CN" altLang="en-US" sz="2000" b="1">
                <a:solidFill>
                  <a:srgbClr val="800080"/>
                </a:solidFill>
              </a:rPr>
              <a:t>的活动记录</a:t>
            </a:r>
          </a:p>
        </p:txBody>
      </p:sp>
      <p:sp>
        <p:nvSpPr>
          <p:cNvPr id="31754" name="Line 11"/>
          <p:cNvSpPr>
            <a:spLocks noChangeShapeType="1"/>
          </p:cNvSpPr>
          <p:nvPr/>
        </p:nvSpPr>
        <p:spPr bwMode="auto">
          <a:xfrm>
            <a:off x="2133600" y="5410200"/>
            <a:ext cx="2590800" cy="0"/>
          </a:xfrm>
          <a:prstGeom prst="line">
            <a:avLst/>
          </a:prstGeom>
          <a:noFill/>
          <a:ln w="9525">
            <a:solidFill>
              <a:srgbClr val="800080"/>
            </a:solidFill>
            <a:round/>
          </a:ln>
          <a:effectLst/>
        </p:spPr>
        <p:txBody>
          <a:bodyPr>
            <a:spAutoFit/>
          </a:bodyPr>
          <a:lstStyle/>
          <a:p>
            <a:endParaRPr lang="zh-CN" altLang="en-US"/>
          </a:p>
        </p:txBody>
      </p:sp>
      <p:sp>
        <p:nvSpPr>
          <p:cNvPr id="31755" name="Rectangle 12"/>
          <p:cNvSpPr>
            <a:spLocks noChangeArrowheads="1"/>
          </p:cNvSpPr>
          <p:nvPr/>
        </p:nvSpPr>
        <p:spPr bwMode="auto">
          <a:xfrm>
            <a:off x="2185988" y="4953000"/>
            <a:ext cx="2462212"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dirty="0">
                <a:solidFill>
                  <a:srgbClr val="800080"/>
                </a:solidFill>
              </a:rPr>
              <a:t>P </a:t>
            </a:r>
            <a:r>
              <a:rPr lang="zh-CN" altLang="en-US" sz="2000" b="1" dirty="0">
                <a:solidFill>
                  <a:srgbClr val="800080"/>
                </a:solidFill>
              </a:rPr>
              <a:t>的活动记录</a:t>
            </a:r>
          </a:p>
        </p:txBody>
      </p:sp>
      <p:sp>
        <p:nvSpPr>
          <p:cNvPr id="31756" name="Line 13"/>
          <p:cNvSpPr>
            <a:spLocks noChangeShapeType="1"/>
          </p:cNvSpPr>
          <p:nvPr/>
        </p:nvSpPr>
        <p:spPr bwMode="auto">
          <a:xfrm>
            <a:off x="2133600" y="4876800"/>
            <a:ext cx="2590800" cy="0"/>
          </a:xfrm>
          <a:prstGeom prst="line">
            <a:avLst/>
          </a:prstGeom>
          <a:noFill/>
          <a:ln w="9525">
            <a:solidFill>
              <a:srgbClr val="800080"/>
            </a:solidFill>
            <a:round/>
          </a:ln>
          <a:effectLst/>
        </p:spPr>
        <p:txBody>
          <a:bodyPr>
            <a:spAutoFit/>
          </a:bodyPr>
          <a:lstStyle/>
          <a:p>
            <a:endParaRPr lang="zh-CN" altLang="en-US"/>
          </a:p>
        </p:txBody>
      </p:sp>
      <p:sp>
        <p:nvSpPr>
          <p:cNvPr id="31757" name="Rectangle 14"/>
          <p:cNvSpPr>
            <a:spLocks noChangeArrowheads="1"/>
          </p:cNvSpPr>
          <p:nvPr/>
        </p:nvSpPr>
        <p:spPr bwMode="auto">
          <a:xfrm>
            <a:off x="2133600" y="4419600"/>
            <a:ext cx="25146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Q </a:t>
            </a:r>
            <a:r>
              <a:rPr lang="zh-CN" altLang="en-US" sz="2000" b="1">
                <a:solidFill>
                  <a:srgbClr val="800080"/>
                </a:solidFill>
              </a:rPr>
              <a:t>的活动记录</a:t>
            </a:r>
          </a:p>
        </p:txBody>
      </p:sp>
      <p:sp>
        <p:nvSpPr>
          <p:cNvPr id="31758" name="Line 15"/>
          <p:cNvSpPr>
            <a:spLocks noChangeShapeType="1"/>
          </p:cNvSpPr>
          <p:nvPr/>
        </p:nvSpPr>
        <p:spPr bwMode="auto">
          <a:xfrm>
            <a:off x="2133600" y="4343400"/>
            <a:ext cx="2590800" cy="0"/>
          </a:xfrm>
          <a:prstGeom prst="line">
            <a:avLst/>
          </a:prstGeom>
          <a:noFill/>
          <a:ln w="9525">
            <a:solidFill>
              <a:srgbClr val="800080"/>
            </a:solidFill>
            <a:round/>
          </a:ln>
          <a:effectLst/>
        </p:spPr>
        <p:txBody>
          <a:bodyPr>
            <a:spAutoFit/>
          </a:bodyPr>
          <a:lstStyle/>
          <a:p>
            <a:endParaRPr lang="zh-CN" altLang="en-US"/>
          </a:p>
        </p:txBody>
      </p:sp>
      <p:sp>
        <p:nvSpPr>
          <p:cNvPr id="31759" name="Rectangle 16"/>
          <p:cNvSpPr>
            <a:spLocks noChangeArrowheads="1"/>
          </p:cNvSpPr>
          <p:nvPr/>
        </p:nvSpPr>
        <p:spPr bwMode="auto">
          <a:xfrm>
            <a:off x="990600" y="6527997"/>
            <a:ext cx="4560887" cy="307777"/>
          </a:xfrm>
          <a:prstGeom prst="rect">
            <a:avLst/>
          </a:prstGeom>
          <a:solidFill>
            <a:schemeClr val="accent1">
              <a:lumMod val="75000"/>
            </a:schemeClr>
          </a:solidFill>
          <a:ln w="9525">
            <a:noFill/>
            <a:miter lim="800000"/>
          </a:ln>
          <a:effectLst/>
        </p:spPr>
        <p:txBody>
          <a:bodyPr>
            <a:spAutoFit/>
          </a:bodyPr>
          <a:lstStyle/>
          <a:p>
            <a:pPr algn="ctr" eaLnBrk="0" hangingPunct="0">
              <a:buClrTx/>
              <a:buFontTx/>
              <a:buNone/>
            </a:pPr>
            <a:r>
              <a:rPr kumimoji="0" lang="zh-CN" altLang="en-US" sz="1400" b="1" dirty="0">
                <a:solidFill>
                  <a:srgbClr val="FF0000"/>
                </a:solidFill>
                <a:latin typeface="黑体" panose="02010609060101010101" pitchFamily="49" charset="-122"/>
                <a:ea typeface="黑体" panose="02010609060101010101" pitchFamily="49" charset="-122"/>
              </a:rPr>
              <a:t>过程 </a:t>
            </a:r>
            <a:r>
              <a:rPr kumimoji="0" lang="en-US" altLang="zh-CN" sz="1400" b="1" dirty="0">
                <a:solidFill>
                  <a:srgbClr val="FF0000"/>
                </a:solidFill>
                <a:latin typeface="黑体" panose="02010609060101010101" pitchFamily="49" charset="-122"/>
                <a:ea typeface="黑体" panose="02010609060101010101" pitchFamily="49" charset="-122"/>
              </a:rPr>
              <a:t>R </a:t>
            </a:r>
            <a:r>
              <a:rPr kumimoji="0" lang="zh-CN" altLang="en-US" sz="1400" b="1" dirty="0">
                <a:solidFill>
                  <a:srgbClr val="FF0000"/>
                </a:solidFill>
                <a:latin typeface="黑体" panose="02010609060101010101" pitchFamily="49" charset="-122"/>
                <a:ea typeface="黑体" panose="02010609060101010101" pitchFamily="49" charset="-122"/>
              </a:rPr>
              <a:t>被第一次激活后运行栈的情况</a:t>
            </a:r>
          </a:p>
        </p:txBody>
      </p:sp>
      <p:sp>
        <p:nvSpPr>
          <p:cNvPr id="31760" name="Rectangle 21"/>
          <p:cNvSpPr>
            <a:spLocks noChangeArrowheads="1"/>
          </p:cNvSpPr>
          <p:nvPr/>
        </p:nvSpPr>
        <p:spPr bwMode="auto">
          <a:xfrm>
            <a:off x="2185988" y="5486400"/>
            <a:ext cx="2462212"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S </a:t>
            </a:r>
            <a:r>
              <a:rPr lang="zh-CN" altLang="en-US" sz="2000" b="1">
                <a:solidFill>
                  <a:srgbClr val="800080"/>
                </a:solidFill>
              </a:rPr>
              <a:t>的活动记录</a:t>
            </a:r>
          </a:p>
        </p:txBody>
      </p:sp>
      <p:sp>
        <p:nvSpPr>
          <p:cNvPr id="31761" name="Line 22"/>
          <p:cNvSpPr>
            <a:spLocks noChangeShapeType="1"/>
          </p:cNvSpPr>
          <p:nvPr/>
        </p:nvSpPr>
        <p:spPr bwMode="auto">
          <a:xfrm>
            <a:off x="2133600" y="3810000"/>
            <a:ext cx="2590800" cy="0"/>
          </a:xfrm>
          <a:prstGeom prst="line">
            <a:avLst/>
          </a:prstGeom>
          <a:noFill/>
          <a:ln w="9525">
            <a:solidFill>
              <a:srgbClr val="800080"/>
            </a:solidFill>
            <a:round/>
          </a:ln>
          <a:effectLst/>
        </p:spPr>
        <p:txBody>
          <a:bodyPr>
            <a:spAutoFit/>
          </a:bodyPr>
          <a:lstStyle/>
          <a:p>
            <a:endParaRPr lang="zh-CN" altLang="en-US"/>
          </a:p>
        </p:txBody>
      </p:sp>
      <p:sp>
        <p:nvSpPr>
          <p:cNvPr id="31762" name="Line 23"/>
          <p:cNvSpPr>
            <a:spLocks noChangeShapeType="1"/>
          </p:cNvSpPr>
          <p:nvPr/>
        </p:nvSpPr>
        <p:spPr bwMode="auto">
          <a:xfrm flipH="1">
            <a:off x="1600200" y="3733800"/>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31763" name="Rectangle 24"/>
          <p:cNvSpPr>
            <a:spLocks noChangeArrowheads="1"/>
          </p:cNvSpPr>
          <p:nvPr/>
        </p:nvSpPr>
        <p:spPr bwMode="auto">
          <a:xfrm>
            <a:off x="762000" y="3565525"/>
            <a:ext cx="838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TOP</a:t>
            </a:r>
            <a:endParaRPr lang="en-US" altLang="zh-CN" sz="2000" b="1"/>
          </a:p>
        </p:txBody>
      </p:sp>
      <p:sp>
        <p:nvSpPr>
          <p:cNvPr id="31764" name="Rectangle 25"/>
          <p:cNvSpPr>
            <a:spLocks noChangeArrowheads="1"/>
          </p:cNvSpPr>
          <p:nvPr/>
        </p:nvSpPr>
        <p:spPr bwMode="auto">
          <a:xfrm>
            <a:off x="2209800" y="3870325"/>
            <a:ext cx="25146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solidFill>
                  <a:srgbClr val="800080"/>
                </a:solidFill>
              </a:rPr>
              <a:t>R </a:t>
            </a:r>
            <a:r>
              <a:rPr lang="zh-CN" altLang="en-US" sz="2000" b="1">
                <a:solidFill>
                  <a:srgbClr val="800080"/>
                </a:solidFill>
              </a:rPr>
              <a:t>的活动记录</a:t>
            </a:r>
          </a:p>
        </p:txBody>
      </p:sp>
      <p:sp>
        <p:nvSpPr>
          <p:cNvPr id="31765" name="Line 26"/>
          <p:cNvSpPr>
            <a:spLocks noChangeShapeType="1"/>
          </p:cNvSpPr>
          <p:nvPr/>
        </p:nvSpPr>
        <p:spPr bwMode="auto">
          <a:xfrm flipH="1">
            <a:off x="1828800" y="4267200"/>
            <a:ext cx="381000" cy="0"/>
          </a:xfrm>
          <a:prstGeom prst="line">
            <a:avLst/>
          </a:prstGeom>
          <a:noFill/>
          <a:ln w="9525">
            <a:solidFill>
              <a:srgbClr val="333399"/>
            </a:solidFill>
            <a:round/>
          </a:ln>
          <a:effectLst/>
        </p:spPr>
        <p:txBody>
          <a:bodyPr>
            <a:spAutoFit/>
          </a:bodyPr>
          <a:lstStyle/>
          <a:p>
            <a:endParaRPr lang="zh-CN" altLang="en-US"/>
          </a:p>
        </p:txBody>
      </p:sp>
      <p:sp>
        <p:nvSpPr>
          <p:cNvPr id="31766" name="Line 27"/>
          <p:cNvSpPr>
            <a:spLocks noChangeShapeType="1"/>
          </p:cNvSpPr>
          <p:nvPr/>
        </p:nvSpPr>
        <p:spPr bwMode="auto">
          <a:xfrm>
            <a:off x="1828800" y="4267200"/>
            <a:ext cx="0" cy="609600"/>
          </a:xfrm>
          <a:prstGeom prst="line">
            <a:avLst/>
          </a:prstGeom>
          <a:noFill/>
          <a:ln w="9525">
            <a:solidFill>
              <a:srgbClr val="333399"/>
            </a:solidFill>
            <a:round/>
          </a:ln>
          <a:effectLst/>
        </p:spPr>
        <p:txBody>
          <a:bodyPr>
            <a:spAutoFit/>
          </a:bodyPr>
          <a:lstStyle/>
          <a:p>
            <a:endParaRPr lang="zh-CN" altLang="en-US"/>
          </a:p>
        </p:txBody>
      </p:sp>
      <p:sp>
        <p:nvSpPr>
          <p:cNvPr id="31767" name="Line 28"/>
          <p:cNvSpPr>
            <a:spLocks noChangeShapeType="1"/>
          </p:cNvSpPr>
          <p:nvPr/>
        </p:nvSpPr>
        <p:spPr bwMode="auto">
          <a:xfrm flipH="1">
            <a:off x="1828800" y="4876800"/>
            <a:ext cx="3048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31768" name="Line 29"/>
          <p:cNvSpPr>
            <a:spLocks noChangeShapeType="1"/>
          </p:cNvSpPr>
          <p:nvPr/>
        </p:nvSpPr>
        <p:spPr bwMode="auto">
          <a:xfrm flipH="1">
            <a:off x="1828800" y="5867400"/>
            <a:ext cx="381000" cy="0"/>
          </a:xfrm>
          <a:prstGeom prst="line">
            <a:avLst/>
          </a:prstGeom>
          <a:noFill/>
          <a:ln w="9525">
            <a:solidFill>
              <a:srgbClr val="333399"/>
            </a:solidFill>
            <a:round/>
          </a:ln>
          <a:effectLst/>
        </p:spPr>
        <p:txBody>
          <a:bodyPr>
            <a:spAutoFit/>
          </a:bodyPr>
          <a:lstStyle/>
          <a:p>
            <a:endParaRPr lang="zh-CN" altLang="en-US"/>
          </a:p>
        </p:txBody>
      </p:sp>
      <p:sp>
        <p:nvSpPr>
          <p:cNvPr id="31769" name="Line 30"/>
          <p:cNvSpPr>
            <a:spLocks noChangeShapeType="1"/>
          </p:cNvSpPr>
          <p:nvPr/>
        </p:nvSpPr>
        <p:spPr bwMode="auto">
          <a:xfrm>
            <a:off x="1828800" y="5867400"/>
            <a:ext cx="0" cy="609600"/>
          </a:xfrm>
          <a:prstGeom prst="line">
            <a:avLst/>
          </a:prstGeom>
          <a:noFill/>
          <a:ln w="9525">
            <a:solidFill>
              <a:srgbClr val="333399"/>
            </a:solidFill>
            <a:round/>
          </a:ln>
          <a:effectLst/>
        </p:spPr>
        <p:txBody>
          <a:bodyPr>
            <a:spAutoFit/>
          </a:bodyPr>
          <a:lstStyle/>
          <a:p>
            <a:endParaRPr lang="zh-CN" altLang="en-US"/>
          </a:p>
        </p:txBody>
      </p:sp>
      <p:sp>
        <p:nvSpPr>
          <p:cNvPr id="31770" name="Line 31"/>
          <p:cNvSpPr>
            <a:spLocks noChangeShapeType="1"/>
          </p:cNvSpPr>
          <p:nvPr/>
        </p:nvSpPr>
        <p:spPr bwMode="auto">
          <a:xfrm flipH="1">
            <a:off x="1600200" y="4800600"/>
            <a:ext cx="609600" cy="0"/>
          </a:xfrm>
          <a:prstGeom prst="line">
            <a:avLst/>
          </a:prstGeom>
          <a:noFill/>
          <a:ln w="9525">
            <a:solidFill>
              <a:srgbClr val="333399"/>
            </a:solidFill>
            <a:round/>
          </a:ln>
          <a:effectLst/>
        </p:spPr>
        <p:txBody>
          <a:bodyPr>
            <a:spAutoFit/>
          </a:bodyPr>
          <a:lstStyle/>
          <a:p>
            <a:endParaRPr lang="zh-CN" altLang="en-US"/>
          </a:p>
        </p:txBody>
      </p:sp>
      <p:sp>
        <p:nvSpPr>
          <p:cNvPr id="31771" name="Line 32"/>
          <p:cNvSpPr>
            <a:spLocks noChangeShapeType="1"/>
          </p:cNvSpPr>
          <p:nvPr/>
        </p:nvSpPr>
        <p:spPr bwMode="auto">
          <a:xfrm>
            <a:off x="1600200" y="4800600"/>
            <a:ext cx="0" cy="609600"/>
          </a:xfrm>
          <a:prstGeom prst="line">
            <a:avLst/>
          </a:prstGeom>
          <a:noFill/>
          <a:ln w="9525">
            <a:solidFill>
              <a:srgbClr val="333399"/>
            </a:solidFill>
            <a:round/>
          </a:ln>
          <a:effectLst/>
        </p:spPr>
        <p:txBody>
          <a:bodyPr>
            <a:spAutoFit/>
          </a:bodyPr>
          <a:lstStyle/>
          <a:p>
            <a:endParaRPr lang="zh-CN" altLang="en-US"/>
          </a:p>
        </p:txBody>
      </p:sp>
      <p:sp>
        <p:nvSpPr>
          <p:cNvPr id="31772" name="Line 33"/>
          <p:cNvSpPr>
            <a:spLocks noChangeShapeType="1"/>
          </p:cNvSpPr>
          <p:nvPr/>
        </p:nvSpPr>
        <p:spPr bwMode="auto">
          <a:xfrm flipH="1">
            <a:off x="1600200" y="5410200"/>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31773" name="Line 34"/>
          <p:cNvSpPr>
            <a:spLocks noChangeShapeType="1"/>
          </p:cNvSpPr>
          <p:nvPr/>
        </p:nvSpPr>
        <p:spPr bwMode="auto">
          <a:xfrm flipH="1">
            <a:off x="1828800" y="5410200"/>
            <a:ext cx="3048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31774" name="Line 35"/>
          <p:cNvSpPr>
            <a:spLocks noChangeShapeType="1"/>
          </p:cNvSpPr>
          <p:nvPr/>
        </p:nvSpPr>
        <p:spPr bwMode="auto">
          <a:xfrm flipH="1">
            <a:off x="1295400" y="5334000"/>
            <a:ext cx="914400" cy="0"/>
          </a:xfrm>
          <a:prstGeom prst="line">
            <a:avLst/>
          </a:prstGeom>
          <a:noFill/>
          <a:ln w="9525">
            <a:solidFill>
              <a:srgbClr val="333399"/>
            </a:solidFill>
            <a:round/>
          </a:ln>
          <a:effectLst/>
        </p:spPr>
        <p:txBody>
          <a:bodyPr>
            <a:spAutoFit/>
          </a:bodyPr>
          <a:lstStyle/>
          <a:p>
            <a:endParaRPr lang="zh-CN" altLang="en-US"/>
          </a:p>
        </p:txBody>
      </p:sp>
      <p:sp>
        <p:nvSpPr>
          <p:cNvPr id="31775" name="Line 36"/>
          <p:cNvSpPr>
            <a:spLocks noChangeShapeType="1"/>
          </p:cNvSpPr>
          <p:nvPr/>
        </p:nvSpPr>
        <p:spPr bwMode="auto">
          <a:xfrm>
            <a:off x="1295400" y="5334000"/>
            <a:ext cx="0" cy="1143000"/>
          </a:xfrm>
          <a:prstGeom prst="line">
            <a:avLst/>
          </a:prstGeom>
          <a:noFill/>
          <a:ln w="9525">
            <a:solidFill>
              <a:srgbClr val="333399"/>
            </a:solidFill>
            <a:round/>
          </a:ln>
          <a:effectLst/>
        </p:spPr>
        <p:txBody>
          <a:bodyPr>
            <a:spAutoFit/>
          </a:bodyPr>
          <a:lstStyle/>
          <a:p>
            <a:endParaRPr lang="zh-CN" altLang="en-US"/>
          </a:p>
        </p:txBody>
      </p:sp>
      <p:sp>
        <p:nvSpPr>
          <p:cNvPr id="31776" name="Line 37"/>
          <p:cNvSpPr>
            <a:spLocks noChangeShapeType="1"/>
          </p:cNvSpPr>
          <p:nvPr/>
        </p:nvSpPr>
        <p:spPr bwMode="auto">
          <a:xfrm flipH="1">
            <a:off x="1295400" y="6477000"/>
            <a:ext cx="8382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31777" name="Rectangle 38"/>
          <p:cNvSpPr>
            <a:spLocks noChangeArrowheads="1"/>
          </p:cNvSpPr>
          <p:nvPr/>
        </p:nvSpPr>
        <p:spPr bwMode="auto">
          <a:xfrm>
            <a:off x="990600" y="4038600"/>
            <a:ext cx="609600" cy="1187450"/>
          </a:xfrm>
          <a:prstGeom prst="rect">
            <a:avLst/>
          </a:prstGeom>
          <a:noFill/>
          <a:ln w="9525">
            <a:noFill/>
            <a:miter lim="800000"/>
          </a:ln>
          <a:effectLst/>
        </p:spPr>
        <p:txBody>
          <a:bodyPr>
            <a:spAutoFit/>
          </a:bodyPr>
          <a:lstStyle/>
          <a:p>
            <a:pPr algn="ctr">
              <a:buFont typeface="Wingdings" panose="05000000000000000000" pitchFamily="2" charset="2"/>
              <a:buNone/>
            </a:pPr>
            <a:r>
              <a:rPr kumimoji="0" lang="zh-CN" altLang="en-US" b="1">
                <a:solidFill>
                  <a:srgbClr val="800080"/>
                </a:solidFill>
              </a:rPr>
              <a:t>静态链</a:t>
            </a:r>
          </a:p>
        </p:txBody>
      </p:sp>
      <p:sp>
        <p:nvSpPr>
          <p:cNvPr id="31778" name="Line 39"/>
          <p:cNvSpPr>
            <a:spLocks noChangeShapeType="1"/>
          </p:cNvSpPr>
          <p:nvPr/>
        </p:nvSpPr>
        <p:spPr bwMode="auto">
          <a:xfrm flipH="1">
            <a:off x="4648200" y="4267200"/>
            <a:ext cx="381000" cy="0"/>
          </a:xfrm>
          <a:prstGeom prst="line">
            <a:avLst/>
          </a:prstGeom>
          <a:noFill/>
          <a:ln w="9525">
            <a:solidFill>
              <a:srgbClr val="333399"/>
            </a:solidFill>
            <a:round/>
          </a:ln>
          <a:effectLst/>
        </p:spPr>
        <p:txBody>
          <a:bodyPr>
            <a:spAutoFit/>
          </a:bodyPr>
          <a:lstStyle/>
          <a:p>
            <a:endParaRPr lang="zh-CN" altLang="en-US"/>
          </a:p>
        </p:txBody>
      </p:sp>
      <p:sp>
        <p:nvSpPr>
          <p:cNvPr id="31779" name="Line 40"/>
          <p:cNvSpPr>
            <a:spLocks noChangeShapeType="1"/>
          </p:cNvSpPr>
          <p:nvPr/>
        </p:nvSpPr>
        <p:spPr bwMode="auto">
          <a:xfrm>
            <a:off x="5029200" y="4267200"/>
            <a:ext cx="0" cy="609600"/>
          </a:xfrm>
          <a:prstGeom prst="line">
            <a:avLst/>
          </a:prstGeom>
          <a:noFill/>
          <a:ln w="9525">
            <a:solidFill>
              <a:srgbClr val="333399"/>
            </a:solidFill>
            <a:round/>
          </a:ln>
          <a:effectLst/>
        </p:spPr>
        <p:txBody>
          <a:bodyPr>
            <a:spAutoFit/>
          </a:bodyPr>
          <a:lstStyle/>
          <a:p>
            <a:endParaRPr lang="zh-CN" altLang="en-US"/>
          </a:p>
        </p:txBody>
      </p:sp>
      <p:sp>
        <p:nvSpPr>
          <p:cNvPr id="31780" name="Line 41"/>
          <p:cNvSpPr>
            <a:spLocks noChangeShapeType="1"/>
          </p:cNvSpPr>
          <p:nvPr/>
        </p:nvSpPr>
        <p:spPr bwMode="auto">
          <a:xfrm flipH="1">
            <a:off x="4724400" y="4876800"/>
            <a:ext cx="3048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31781" name="Line 42"/>
          <p:cNvSpPr>
            <a:spLocks noChangeShapeType="1"/>
          </p:cNvSpPr>
          <p:nvPr/>
        </p:nvSpPr>
        <p:spPr bwMode="auto">
          <a:xfrm flipH="1">
            <a:off x="4648200" y="4800600"/>
            <a:ext cx="609600" cy="0"/>
          </a:xfrm>
          <a:prstGeom prst="line">
            <a:avLst/>
          </a:prstGeom>
          <a:noFill/>
          <a:ln w="9525">
            <a:solidFill>
              <a:srgbClr val="333399"/>
            </a:solidFill>
            <a:round/>
          </a:ln>
          <a:effectLst/>
        </p:spPr>
        <p:txBody>
          <a:bodyPr>
            <a:spAutoFit/>
          </a:bodyPr>
          <a:lstStyle/>
          <a:p>
            <a:endParaRPr lang="zh-CN" altLang="en-US"/>
          </a:p>
        </p:txBody>
      </p:sp>
      <p:sp>
        <p:nvSpPr>
          <p:cNvPr id="31782" name="Line 43"/>
          <p:cNvSpPr>
            <a:spLocks noChangeShapeType="1"/>
          </p:cNvSpPr>
          <p:nvPr/>
        </p:nvSpPr>
        <p:spPr bwMode="auto">
          <a:xfrm>
            <a:off x="5257800" y="4800600"/>
            <a:ext cx="0" cy="609600"/>
          </a:xfrm>
          <a:prstGeom prst="line">
            <a:avLst/>
          </a:prstGeom>
          <a:noFill/>
          <a:ln w="9525">
            <a:solidFill>
              <a:srgbClr val="333399"/>
            </a:solidFill>
            <a:round/>
          </a:ln>
          <a:effectLst/>
        </p:spPr>
        <p:txBody>
          <a:bodyPr>
            <a:spAutoFit/>
          </a:bodyPr>
          <a:lstStyle/>
          <a:p>
            <a:endParaRPr lang="zh-CN" altLang="en-US"/>
          </a:p>
        </p:txBody>
      </p:sp>
      <p:sp>
        <p:nvSpPr>
          <p:cNvPr id="31783" name="Line 44"/>
          <p:cNvSpPr>
            <a:spLocks noChangeShapeType="1"/>
          </p:cNvSpPr>
          <p:nvPr/>
        </p:nvSpPr>
        <p:spPr bwMode="auto">
          <a:xfrm flipH="1">
            <a:off x="4724400" y="5410200"/>
            <a:ext cx="5334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31784" name="Line 45"/>
          <p:cNvSpPr>
            <a:spLocks noChangeShapeType="1"/>
          </p:cNvSpPr>
          <p:nvPr/>
        </p:nvSpPr>
        <p:spPr bwMode="auto">
          <a:xfrm flipH="1">
            <a:off x="4648200" y="5334000"/>
            <a:ext cx="381000" cy="0"/>
          </a:xfrm>
          <a:prstGeom prst="line">
            <a:avLst/>
          </a:prstGeom>
          <a:noFill/>
          <a:ln w="9525">
            <a:solidFill>
              <a:srgbClr val="333399"/>
            </a:solidFill>
            <a:round/>
          </a:ln>
          <a:effectLst/>
        </p:spPr>
        <p:txBody>
          <a:bodyPr>
            <a:spAutoFit/>
          </a:bodyPr>
          <a:lstStyle/>
          <a:p>
            <a:endParaRPr lang="zh-CN" altLang="en-US"/>
          </a:p>
        </p:txBody>
      </p:sp>
      <p:sp>
        <p:nvSpPr>
          <p:cNvPr id="31785" name="Line 46"/>
          <p:cNvSpPr>
            <a:spLocks noChangeShapeType="1"/>
          </p:cNvSpPr>
          <p:nvPr/>
        </p:nvSpPr>
        <p:spPr bwMode="auto">
          <a:xfrm>
            <a:off x="5029200" y="5334000"/>
            <a:ext cx="0" cy="609600"/>
          </a:xfrm>
          <a:prstGeom prst="line">
            <a:avLst/>
          </a:prstGeom>
          <a:noFill/>
          <a:ln w="9525">
            <a:solidFill>
              <a:srgbClr val="333399"/>
            </a:solidFill>
            <a:round/>
          </a:ln>
          <a:effectLst/>
        </p:spPr>
        <p:txBody>
          <a:bodyPr>
            <a:spAutoFit/>
          </a:bodyPr>
          <a:lstStyle/>
          <a:p>
            <a:endParaRPr lang="zh-CN" altLang="en-US"/>
          </a:p>
        </p:txBody>
      </p:sp>
      <p:sp>
        <p:nvSpPr>
          <p:cNvPr id="31786" name="Line 47"/>
          <p:cNvSpPr>
            <a:spLocks noChangeShapeType="1"/>
          </p:cNvSpPr>
          <p:nvPr/>
        </p:nvSpPr>
        <p:spPr bwMode="auto">
          <a:xfrm flipH="1">
            <a:off x="4724400" y="5943600"/>
            <a:ext cx="3048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31787" name="Line 48"/>
          <p:cNvSpPr>
            <a:spLocks noChangeShapeType="1"/>
          </p:cNvSpPr>
          <p:nvPr/>
        </p:nvSpPr>
        <p:spPr bwMode="auto">
          <a:xfrm flipH="1">
            <a:off x="4648200" y="5867400"/>
            <a:ext cx="609600" cy="0"/>
          </a:xfrm>
          <a:prstGeom prst="line">
            <a:avLst/>
          </a:prstGeom>
          <a:noFill/>
          <a:ln w="9525">
            <a:solidFill>
              <a:srgbClr val="333399"/>
            </a:solidFill>
            <a:round/>
          </a:ln>
          <a:effectLst/>
        </p:spPr>
        <p:txBody>
          <a:bodyPr>
            <a:spAutoFit/>
          </a:bodyPr>
          <a:lstStyle/>
          <a:p>
            <a:endParaRPr lang="zh-CN" altLang="en-US"/>
          </a:p>
        </p:txBody>
      </p:sp>
      <p:sp>
        <p:nvSpPr>
          <p:cNvPr id="31788" name="Line 49"/>
          <p:cNvSpPr>
            <a:spLocks noChangeShapeType="1"/>
          </p:cNvSpPr>
          <p:nvPr/>
        </p:nvSpPr>
        <p:spPr bwMode="auto">
          <a:xfrm>
            <a:off x="5257800" y="5867400"/>
            <a:ext cx="0" cy="609600"/>
          </a:xfrm>
          <a:prstGeom prst="line">
            <a:avLst/>
          </a:prstGeom>
          <a:noFill/>
          <a:ln w="9525">
            <a:solidFill>
              <a:srgbClr val="333399"/>
            </a:solidFill>
            <a:round/>
          </a:ln>
          <a:effectLst/>
        </p:spPr>
        <p:txBody>
          <a:bodyPr>
            <a:spAutoFit/>
          </a:bodyPr>
          <a:lstStyle/>
          <a:p>
            <a:endParaRPr lang="zh-CN" altLang="en-US"/>
          </a:p>
        </p:txBody>
      </p:sp>
      <p:sp>
        <p:nvSpPr>
          <p:cNvPr id="31789" name="Line 50"/>
          <p:cNvSpPr>
            <a:spLocks noChangeShapeType="1"/>
          </p:cNvSpPr>
          <p:nvPr/>
        </p:nvSpPr>
        <p:spPr bwMode="auto">
          <a:xfrm flipH="1">
            <a:off x="4724400" y="6477000"/>
            <a:ext cx="5334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31790" name="Rectangle 51"/>
          <p:cNvSpPr>
            <a:spLocks noChangeArrowheads="1"/>
          </p:cNvSpPr>
          <p:nvPr/>
        </p:nvSpPr>
        <p:spPr bwMode="auto">
          <a:xfrm>
            <a:off x="5029200" y="3505200"/>
            <a:ext cx="609600" cy="1187450"/>
          </a:xfrm>
          <a:prstGeom prst="rect">
            <a:avLst/>
          </a:prstGeom>
          <a:noFill/>
          <a:ln w="9525">
            <a:noFill/>
            <a:miter lim="800000"/>
          </a:ln>
          <a:effectLst/>
        </p:spPr>
        <p:txBody>
          <a:bodyPr>
            <a:spAutoFit/>
          </a:bodyPr>
          <a:lstStyle/>
          <a:p>
            <a:pPr algn="ctr">
              <a:buFont typeface="Wingdings" panose="05000000000000000000" pitchFamily="2" charset="2"/>
              <a:buNone/>
            </a:pPr>
            <a:r>
              <a:rPr kumimoji="0" lang="zh-CN" altLang="en-US" b="1">
                <a:solidFill>
                  <a:srgbClr val="800080"/>
                </a:solidFill>
              </a:rPr>
              <a:t>动态链</a:t>
            </a:r>
          </a:p>
        </p:txBody>
      </p:sp>
      <p:sp>
        <p:nvSpPr>
          <p:cNvPr id="31791" name="Text Box 52"/>
          <p:cNvSpPr txBox="1">
            <a:spLocks noChangeArrowheads="1"/>
          </p:cNvSpPr>
          <p:nvPr/>
        </p:nvSpPr>
        <p:spPr bwMode="auto">
          <a:xfrm>
            <a:off x="5867400" y="1044575"/>
            <a:ext cx="2514600" cy="5584825"/>
          </a:xfrm>
          <a:prstGeom prst="rect">
            <a:avLst/>
          </a:prstGeom>
          <a:solidFill>
            <a:schemeClr val="accent1"/>
          </a:solidFill>
          <a:ln w="9525">
            <a:noFill/>
            <a:miter lim="800000"/>
          </a:ln>
          <a:effectLst/>
        </p:spPr>
        <p:txBody>
          <a:bodyPr>
            <a:spAutoFit/>
          </a:bodyPr>
          <a:lstStyle/>
          <a:p>
            <a:pPr>
              <a:buFont typeface="Wingdings" panose="05000000000000000000" pitchFamily="2" charset="2"/>
              <a:buNone/>
            </a:pPr>
            <a:r>
              <a:rPr kumimoji="0" lang="en-US" altLang="zh-CN" sz="1800" b="1" dirty="0"/>
              <a:t>program Main( I,O)</a:t>
            </a:r>
            <a:r>
              <a:rPr kumimoji="0" lang="zh-CN" altLang="en-US" sz="1800" b="1" dirty="0"/>
              <a:t>；</a:t>
            </a:r>
          </a:p>
          <a:p>
            <a:pPr>
              <a:buFont typeface="Wingdings" panose="05000000000000000000" pitchFamily="2" charset="2"/>
              <a:buNone/>
            </a:pPr>
            <a:r>
              <a:rPr kumimoji="0" lang="en-US" altLang="zh-CN" sz="1800" b="1" dirty="0">
                <a:solidFill>
                  <a:srgbClr val="FF0000"/>
                </a:solidFill>
              </a:rPr>
              <a:t>procedure P;</a:t>
            </a:r>
          </a:p>
          <a:p>
            <a:pPr>
              <a:buFont typeface="Wingdings" panose="05000000000000000000" pitchFamily="2" charset="2"/>
              <a:buNone/>
            </a:pPr>
            <a:r>
              <a:rPr kumimoji="0" lang="en-US" altLang="zh-CN" sz="1800" b="1" dirty="0">
                <a:solidFill>
                  <a:srgbClr val="FF0000"/>
                </a:solidFill>
              </a:rPr>
              <a:t>   procedure Q;</a:t>
            </a:r>
          </a:p>
          <a:p>
            <a:pPr>
              <a:buFont typeface="Wingdings" panose="05000000000000000000" pitchFamily="2" charset="2"/>
              <a:buNone/>
            </a:pPr>
            <a:r>
              <a:rPr kumimoji="0" lang="en-US" altLang="zh-CN" sz="1800" b="1" dirty="0">
                <a:solidFill>
                  <a:srgbClr val="FF0000"/>
                </a:solidFill>
              </a:rPr>
              <a:t>      procedure R;</a:t>
            </a:r>
          </a:p>
          <a:p>
            <a:pPr>
              <a:buFont typeface="Wingdings" panose="05000000000000000000" pitchFamily="2" charset="2"/>
              <a:buNone/>
            </a:pPr>
            <a:r>
              <a:rPr kumimoji="0" lang="en-US" altLang="zh-CN" sz="1800" b="1" dirty="0">
                <a:solidFill>
                  <a:srgbClr val="FF0000"/>
                </a:solidFill>
              </a:rPr>
              <a:t>         begin</a:t>
            </a:r>
          </a:p>
          <a:p>
            <a:pPr>
              <a:buFont typeface="Wingdings" panose="05000000000000000000" pitchFamily="2" charset="2"/>
              <a:buNone/>
            </a:pPr>
            <a:r>
              <a:rPr kumimoji="0" lang="en-US" altLang="zh-CN" sz="1800" b="1" dirty="0">
                <a:solidFill>
                  <a:srgbClr val="FF0000"/>
                </a:solidFill>
              </a:rPr>
              <a:t>            … R; …</a:t>
            </a:r>
          </a:p>
          <a:p>
            <a:pPr>
              <a:buFont typeface="Wingdings" panose="05000000000000000000" pitchFamily="2" charset="2"/>
              <a:buNone/>
            </a:pPr>
            <a:r>
              <a:rPr kumimoji="0" lang="en-US" altLang="zh-CN" sz="1800" b="1" dirty="0">
                <a:solidFill>
                  <a:srgbClr val="FF0000"/>
                </a:solidFill>
              </a:rPr>
              <a:t>         end;   /*R*/</a:t>
            </a:r>
          </a:p>
          <a:p>
            <a:pPr>
              <a:buFont typeface="Wingdings" panose="05000000000000000000" pitchFamily="2" charset="2"/>
              <a:buNone/>
            </a:pPr>
            <a:r>
              <a:rPr kumimoji="0" lang="en-US" altLang="zh-CN" sz="1800" b="1" dirty="0">
                <a:solidFill>
                  <a:srgbClr val="FF0000"/>
                </a:solidFill>
              </a:rPr>
              <a:t>      begin</a:t>
            </a:r>
          </a:p>
          <a:p>
            <a:pPr>
              <a:buFont typeface="Wingdings" panose="05000000000000000000" pitchFamily="2" charset="2"/>
              <a:buNone/>
            </a:pPr>
            <a:r>
              <a:rPr kumimoji="0" lang="en-US" altLang="zh-CN" sz="1800" b="1" dirty="0">
                <a:solidFill>
                  <a:srgbClr val="FF0000"/>
                </a:solidFill>
              </a:rPr>
              <a:t>         … R; …</a:t>
            </a:r>
          </a:p>
          <a:p>
            <a:pPr>
              <a:buFont typeface="Wingdings" panose="05000000000000000000" pitchFamily="2" charset="2"/>
              <a:buNone/>
            </a:pPr>
            <a:r>
              <a:rPr kumimoji="0" lang="en-US" altLang="zh-CN" sz="1800" b="1" dirty="0">
                <a:solidFill>
                  <a:srgbClr val="FF0000"/>
                </a:solidFill>
              </a:rPr>
              <a:t>      end;   /*Q*/</a:t>
            </a:r>
          </a:p>
          <a:p>
            <a:pPr>
              <a:buFont typeface="Wingdings" panose="05000000000000000000" pitchFamily="2" charset="2"/>
              <a:buNone/>
            </a:pPr>
            <a:r>
              <a:rPr kumimoji="0" lang="en-US" altLang="zh-CN" sz="1800" b="1" dirty="0">
                <a:solidFill>
                  <a:srgbClr val="FF0000"/>
                </a:solidFill>
              </a:rPr>
              <a:t>   begin</a:t>
            </a:r>
          </a:p>
          <a:p>
            <a:pPr>
              <a:buFont typeface="Wingdings" panose="05000000000000000000" pitchFamily="2" charset="2"/>
              <a:buNone/>
            </a:pPr>
            <a:r>
              <a:rPr kumimoji="0" lang="en-US" altLang="zh-CN" sz="1800" b="1" dirty="0">
                <a:solidFill>
                  <a:srgbClr val="FF0000"/>
                </a:solidFill>
              </a:rPr>
              <a:t>      … Q; …</a:t>
            </a:r>
          </a:p>
          <a:p>
            <a:pPr>
              <a:buFont typeface="Wingdings" panose="05000000000000000000" pitchFamily="2" charset="2"/>
              <a:buNone/>
            </a:pPr>
            <a:r>
              <a:rPr kumimoji="0" lang="en-US" altLang="zh-CN" sz="1800" b="1" dirty="0">
                <a:solidFill>
                  <a:srgbClr val="FF0000"/>
                </a:solidFill>
              </a:rPr>
              <a:t>   end;   /*P*/</a:t>
            </a:r>
          </a:p>
          <a:p>
            <a:pPr>
              <a:buFont typeface="Wingdings" panose="05000000000000000000" pitchFamily="2" charset="2"/>
              <a:buNone/>
            </a:pPr>
            <a:r>
              <a:rPr kumimoji="0" lang="en-US" altLang="zh-CN" sz="1800" b="1" dirty="0">
                <a:solidFill>
                  <a:srgbClr val="9900CC"/>
                </a:solidFill>
              </a:rPr>
              <a:t>procedure S;</a:t>
            </a:r>
          </a:p>
          <a:p>
            <a:pPr>
              <a:buFont typeface="Wingdings" panose="05000000000000000000" pitchFamily="2" charset="2"/>
              <a:buNone/>
            </a:pPr>
            <a:r>
              <a:rPr kumimoji="0" lang="en-US" altLang="zh-CN" sz="1800" b="1" dirty="0">
                <a:solidFill>
                  <a:srgbClr val="9900CC"/>
                </a:solidFill>
              </a:rPr>
              <a:t>   begin</a:t>
            </a:r>
          </a:p>
          <a:p>
            <a:pPr>
              <a:buFont typeface="Wingdings" panose="05000000000000000000" pitchFamily="2" charset="2"/>
              <a:buNone/>
            </a:pPr>
            <a:r>
              <a:rPr kumimoji="0" lang="en-US" altLang="zh-CN" sz="1800" b="1" dirty="0">
                <a:solidFill>
                  <a:srgbClr val="9900CC"/>
                </a:solidFill>
              </a:rPr>
              <a:t>      … P; …</a:t>
            </a:r>
          </a:p>
          <a:p>
            <a:pPr>
              <a:buFont typeface="Wingdings" panose="05000000000000000000" pitchFamily="2" charset="2"/>
              <a:buNone/>
            </a:pPr>
            <a:r>
              <a:rPr kumimoji="0" lang="en-US" altLang="zh-CN" sz="1800" b="1" dirty="0">
                <a:solidFill>
                  <a:srgbClr val="9900CC"/>
                </a:solidFill>
              </a:rPr>
              <a:t>   end;   /*S*/</a:t>
            </a:r>
          </a:p>
          <a:p>
            <a:pPr>
              <a:buFont typeface="Wingdings" panose="05000000000000000000" pitchFamily="2" charset="2"/>
              <a:buNone/>
            </a:pPr>
            <a:r>
              <a:rPr kumimoji="0" lang="en-US" altLang="zh-CN" sz="1800" b="1" dirty="0"/>
              <a:t>begin</a:t>
            </a:r>
          </a:p>
          <a:p>
            <a:pPr>
              <a:buFont typeface="Wingdings" panose="05000000000000000000" pitchFamily="2" charset="2"/>
              <a:buNone/>
            </a:pPr>
            <a:r>
              <a:rPr kumimoji="0" lang="en-US" altLang="zh-CN" sz="1800" b="1" dirty="0"/>
              <a:t>   …  S; …</a:t>
            </a:r>
          </a:p>
          <a:p>
            <a:pPr>
              <a:buFont typeface="Wingdings" panose="05000000000000000000" pitchFamily="2" charset="2"/>
              <a:buNone/>
            </a:pPr>
            <a:r>
              <a:rPr kumimoji="0" lang="en-US" altLang="zh-CN" sz="1800" b="1" dirty="0"/>
              <a:t>end.   /*main*/</a:t>
            </a:r>
          </a:p>
        </p:txBody>
      </p:sp>
      <p:sp>
        <p:nvSpPr>
          <p:cNvPr id="31792" name="AutoShape 17">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93" name="AutoShape 18">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94" name="AutoShape 19">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95" name="AutoShape 20">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 name="矩形 1"/>
          <p:cNvSpPr/>
          <p:nvPr/>
        </p:nvSpPr>
        <p:spPr>
          <a:xfrm>
            <a:off x="912096" y="2653242"/>
            <a:ext cx="4729009" cy="707886"/>
          </a:xfrm>
          <a:prstGeom prst="rect">
            <a:avLst/>
          </a:prstGeom>
          <a:solidFill>
            <a:schemeClr val="bg2">
              <a:lumMod val="20000"/>
              <a:lumOff val="80000"/>
            </a:schemeClr>
          </a:solidFill>
        </p:spPr>
        <p:txBody>
          <a:bodyPr wrap="square">
            <a:spAutoFit/>
          </a:bodyPr>
          <a:lstStyle/>
          <a:p>
            <a:pPr>
              <a:buFontTx/>
              <a:buNone/>
            </a:pPr>
            <a:r>
              <a:rPr lang="zh-CN" altLang="en-US" sz="2000" b="1" dirty="0"/>
              <a:t>静态链：指向定义该过程的</a:t>
            </a:r>
            <a:r>
              <a:rPr lang="zh-CN" altLang="en-US" sz="2000" b="1" dirty="0">
                <a:solidFill>
                  <a:srgbClr val="800080"/>
                </a:solidFill>
              </a:rPr>
              <a:t>直接外过程</a:t>
            </a:r>
            <a:r>
              <a:rPr lang="zh-CN" altLang="en-US" sz="2000" b="1" dirty="0"/>
              <a:t>（或主程序）运行时</a:t>
            </a:r>
            <a:r>
              <a:rPr lang="zh-CN" altLang="en-US" sz="2000" b="1" dirty="0">
                <a:solidFill>
                  <a:srgbClr val="800080"/>
                </a:solidFill>
              </a:rPr>
              <a:t>最新的</a:t>
            </a:r>
            <a:r>
              <a:rPr lang="zh-CN" altLang="en-US" sz="2000" b="1" dirty="0"/>
              <a:t>活动记录</a:t>
            </a:r>
          </a:p>
        </p:txBody>
      </p:sp>
      <p:sp>
        <p:nvSpPr>
          <p:cNvPr id="53" name="矩形 52"/>
          <p:cNvSpPr/>
          <p:nvPr/>
        </p:nvSpPr>
        <p:spPr>
          <a:xfrm>
            <a:off x="1666836" y="2661179"/>
            <a:ext cx="3155077" cy="707886"/>
          </a:xfrm>
          <a:prstGeom prst="rect">
            <a:avLst/>
          </a:prstGeom>
          <a:solidFill>
            <a:schemeClr val="bg2">
              <a:lumMod val="20000"/>
              <a:lumOff val="80000"/>
            </a:schemeClr>
          </a:solidFill>
        </p:spPr>
        <p:txBody>
          <a:bodyPr wrap="square">
            <a:spAutoFit/>
          </a:bodyPr>
          <a:lstStyle/>
          <a:p>
            <a:pPr>
              <a:buFontTx/>
              <a:buNone/>
            </a:pPr>
            <a:r>
              <a:rPr lang="zh-CN" altLang="en-US" sz="2000" b="1" dirty="0"/>
              <a:t>动态链：指向运行时调用该过程的</a:t>
            </a:r>
            <a:r>
              <a:rPr lang="zh-CN" altLang="en-US" sz="2000" b="1" dirty="0">
                <a:solidFill>
                  <a:srgbClr val="800080"/>
                </a:solidFill>
              </a:rPr>
              <a:t>最新的</a:t>
            </a:r>
            <a:r>
              <a:rPr lang="zh-CN" altLang="en-US" sz="2000" b="1" dirty="0"/>
              <a:t>活动记录</a:t>
            </a: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anim calcmode="lin" valueType="num">
                                      <p:cBhvr additive="base">
                                        <p:cTn id="18" dur="500" fill="hold"/>
                                        <p:tgtEl>
                                          <p:spTgt spid="53"/>
                                        </p:tgtEl>
                                        <p:attrNameLst>
                                          <p:attrName>ppt_x</p:attrName>
                                        </p:attrNameLst>
                                      </p:cBhvr>
                                      <p:tavLst>
                                        <p:tav tm="0">
                                          <p:val>
                                            <p:strVal val="#ppt_x"/>
                                          </p:val>
                                        </p:tav>
                                        <p:tav tm="100000">
                                          <p:val>
                                            <p:strVal val="#ppt_x"/>
                                          </p:val>
                                        </p:tav>
                                      </p:tavLst>
                                    </p:anim>
                                    <p:anim calcmode="lin" valueType="num">
                                      <p:cBhvr additive="base">
                                        <p:cTn id="19"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mph" presetSubtype="0" fill="hold" grpId="0" nodeType="clickEffect">
                                  <p:stCondLst>
                                    <p:cond delay="0"/>
                                  </p:stCondLst>
                                  <p:childTnLst>
                                    <p:animClr clrSpc="hsl" dir="cw">
                                      <p:cBhvr override="childStyle">
                                        <p:cTn id="23" dur="500" fill="hold"/>
                                        <p:tgtEl>
                                          <p:spTgt spid="31774"/>
                                        </p:tgtEl>
                                        <p:attrNameLst>
                                          <p:attrName>style.color</p:attrName>
                                        </p:attrNameLst>
                                      </p:cBhvr>
                                      <p:by>
                                        <p:hsl h="10842353" s="0" l="0"/>
                                      </p:by>
                                    </p:animClr>
                                    <p:animClr clrSpc="hsl" dir="cw">
                                      <p:cBhvr>
                                        <p:cTn id="24" dur="500" fill="hold"/>
                                        <p:tgtEl>
                                          <p:spTgt spid="31774"/>
                                        </p:tgtEl>
                                        <p:attrNameLst>
                                          <p:attrName>fillcolor</p:attrName>
                                        </p:attrNameLst>
                                      </p:cBhvr>
                                      <p:by>
                                        <p:hsl h="10842353" s="0" l="0"/>
                                      </p:by>
                                    </p:animClr>
                                    <p:animClr clrSpc="hsl" dir="cw">
                                      <p:cBhvr>
                                        <p:cTn id="25" dur="500" fill="hold"/>
                                        <p:tgtEl>
                                          <p:spTgt spid="31774"/>
                                        </p:tgtEl>
                                        <p:attrNameLst>
                                          <p:attrName>stroke.color</p:attrName>
                                        </p:attrNameLst>
                                      </p:cBhvr>
                                      <p:by>
                                        <p:hsl h="10842353" s="0" l="0"/>
                                      </p:by>
                                    </p:animClr>
                                    <p:set>
                                      <p:cBhvr>
                                        <p:cTn id="26" dur="500" fill="hold"/>
                                        <p:tgtEl>
                                          <p:spTgt spid="31774"/>
                                        </p:tgtEl>
                                        <p:attrNameLst>
                                          <p:attrName>fill.type</p:attrName>
                                        </p:attrNameLst>
                                      </p:cBhvr>
                                      <p:to>
                                        <p:strVal val="solid"/>
                                      </p:to>
                                    </p:set>
                                  </p:childTnLst>
                                </p:cTn>
                              </p:par>
                              <p:par>
                                <p:cTn id="27" presetID="23" presetClass="emph" presetSubtype="0" fill="hold" grpId="0" nodeType="withEffect">
                                  <p:stCondLst>
                                    <p:cond delay="0"/>
                                  </p:stCondLst>
                                  <p:childTnLst>
                                    <p:animClr clrSpc="hsl" dir="cw">
                                      <p:cBhvr override="childStyle">
                                        <p:cTn id="28" dur="500" fill="hold"/>
                                        <p:tgtEl>
                                          <p:spTgt spid="31775"/>
                                        </p:tgtEl>
                                        <p:attrNameLst>
                                          <p:attrName>style.color</p:attrName>
                                        </p:attrNameLst>
                                      </p:cBhvr>
                                      <p:by>
                                        <p:hsl h="10842353" s="0" l="0"/>
                                      </p:by>
                                    </p:animClr>
                                    <p:animClr clrSpc="hsl" dir="cw">
                                      <p:cBhvr>
                                        <p:cTn id="29" dur="500" fill="hold"/>
                                        <p:tgtEl>
                                          <p:spTgt spid="31775"/>
                                        </p:tgtEl>
                                        <p:attrNameLst>
                                          <p:attrName>fillcolor</p:attrName>
                                        </p:attrNameLst>
                                      </p:cBhvr>
                                      <p:by>
                                        <p:hsl h="10842353" s="0" l="0"/>
                                      </p:by>
                                    </p:animClr>
                                    <p:animClr clrSpc="hsl" dir="cw">
                                      <p:cBhvr>
                                        <p:cTn id="30" dur="500" fill="hold"/>
                                        <p:tgtEl>
                                          <p:spTgt spid="31775"/>
                                        </p:tgtEl>
                                        <p:attrNameLst>
                                          <p:attrName>stroke.color</p:attrName>
                                        </p:attrNameLst>
                                      </p:cBhvr>
                                      <p:by>
                                        <p:hsl h="10842353" s="0" l="0"/>
                                      </p:by>
                                    </p:animClr>
                                    <p:set>
                                      <p:cBhvr>
                                        <p:cTn id="31" dur="500" fill="hold"/>
                                        <p:tgtEl>
                                          <p:spTgt spid="31775"/>
                                        </p:tgtEl>
                                        <p:attrNameLst>
                                          <p:attrName>fill.type</p:attrName>
                                        </p:attrNameLst>
                                      </p:cBhvr>
                                      <p:to>
                                        <p:strVal val="solid"/>
                                      </p:to>
                                    </p:set>
                                  </p:childTnLst>
                                </p:cTn>
                              </p:par>
                              <p:par>
                                <p:cTn id="32" presetID="23" presetClass="emph" presetSubtype="0" fill="hold" grpId="0" nodeType="withEffect">
                                  <p:stCondLst>
                                    <p:cond delay="0"/>
                                  </p:stCondLst>
                                  <p:childTnLst>
                                    <p:animClr clrSpc="hsl" dir="cw">
                                      <p:cBhvr override="childStyle">
                                        <p:cTn id="33" dur="500" fill="hold"/>
                                        <p:tgtEl>
                                          <p:spTgt spid="31776"/>
                                        </p:tgtEl>
                                        <p:attrNameLst>
                                          <p:attrName>style.color</p:attrName>
                                        </p:attrNameLst>
                                      </p:cBhvr>
                                      <p:by>
                                        <p:hsl h="10842353" s="0" l="0"/>
                                      </p:by>
                                    </p:animClr>
                                    <p:animClr clrSpc="hsl" dir="cw">
                                      <p:cBhvr>
                                        <p:cTn id="34" dur="500" fill="hold"/>
                                        <p:tgtEl>
                                          <p:spTgt spid="31776"/>
                                        </p:tgtEl>
                                        <p:attrNameLst>
                                          <p:attrName>fillcolor</p:attrName>
                                        </p:attrNameLst>
                                      </p:cBhvr>
                                      <p:by>
                                        <p:hsl h="10842353" s="0" l="0"/>
                                      </p:by>
                                    </p:animClr>
                                    <p:animClr clrSpc="hsl" dir="cw">
                                      <p:cBhvr>
                                        <p:cTn id="35" dur="500" fill="hold"/>
                                        <p:tgtEl>
                                          <p:spTgt spid="31776"/>
                                        </p:tgtEl>
                                        <p:attrNameLst>
                                          <p:attrName>stroke.color</p:attrName>
                                        </p:attrNameLst>
                                      </p:cBhvr>
                                      <p:by>
                                        <p:hsl h="10842353" s="0" l="0"/>
                                      </p:by>
                                    </p:animClr>
                                    <p:set>
                                      <p:cBhvr>
                                        <p:cTn id="36" dur="500" fill="hold"/>
                                        <p:tgtEl>
                                          <p:spTgt spid="31776"/>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35" presetClass="emph" presetSubtype="0" fill="hold" grpId="0" nodeType="clickEffect">
                                  <p:stCondLst>
                                    <p:cond delay="0"/>
                                  </p:stCondLst>
                                  <p:childTnLst>
                                    <p:anim calcmode="discrete" valueType="str">
                                      <p:cBhvr>
                                        <p:cTn id="40" dur="1000" fill="hold"/>
                                        <p:tgtEl>
                                          <p:spTgt spid="31784"/>
                                        </p:tgtEl>
                                        <p:attrNameLst>
                                          <p:attrName>style.visibility</p:attrName>
                                        </p:attrNameLst>
                                      </p:cBhvr>
                                      <p:tavLst>
                                        <p:tav tm="0">
                                          <p:val>
                                            <p:strVal val="hidden"/>
                                          </p:val>
                                        </p:tav>
                                        <p:tav tm="50000">
                                          <p:val>
                                            <p:strVal val="visible"/>
                                          </p:val>
                                        </p:tav>
                                      </p:tavLst>
                                    </p:anim>
                                  </p:childTnLst>
                                </p:cTn>
                              </p:par>
                              <p:par>
                                <p:cTn id="41" presetID="35" presetClass="emph" presetSubtype="0" fill="hold" grpId="0" nodeType="withEffect">
                                  <p:stCondLst>
                                    <p:cond delay="0"/>
                                  </p:stCondLst>
                                  <p:childTnLst>
                                    <p:anim calcmode="discrete" valueType="str">
                                      <p:cBhvr>
                                        <p:cTn id="42" dur="1000" fill="hold"/>
                                        <p:tgtEl>
                                          <p:spTgt spid="31785"/>
                                        </p:tgtEl>
                                        <p:attrNameLst>
                                          <p:attrName>style.visibility</p:attrName>
                                        </p:attrNameLst>
                                      </p:cBhvr>
                                      <p:tavLst>
                                        <p:tav tm="0">
                                          <p:val>
                                            <p:strVal val="hidden"/>
                                          </p:val>
                                        </p:tav>
                                        <p:tav tm="50000">
                                          <p:val>
                                            <p:strVal val="visible"/>
                                          </p:val>
                                        </p:tav>
                                      </p:tavLst>
                                    </p:anim>
                                  </p:childTnLst>
                                </p:cTn>
                              </p:par>
                              <p:par>
                                <p:cTn id="43" presetID="35" presetClass="emph" presetSubtype="0" fill="hold" grpId="0" nodeType="withEffect">
                                  <p:stCondLst>
                                    <p:cond delay="0"/>
                                  </p:stCondLst>
                                  <p:childTnLst>
                                    <p:anim calcmode="discrete" valueType="str">
                                      <p:cBhvr>
                                        <p:cTn id="44" dur="1000" fill="hold"/>
                                        <p:tgtEl>
                                          <p:spTgt spid="317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4" grpId="0" animBg="1"/>
      <p:bldP spid="31775" grpId="0" animBg="1"/>
      <p:bldP spid="31776" grpId="0" animBg="1"/>
      <p:bldP spid="31784" grpId="0" animBg="1"/>
      <p:bldP spid="31785" grpId="0" animBg="1"/>
      <p:bldP spid="31786" grpId="0" animBg="1"/>
      <p:bldP spid="2" grpId="0" animBg="1"/>
      <p:bldP spid="2" grpId="1" animBg="1"/>
      <p:bldP spid="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34819"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34820" name="Rectangle 4"/>
          <p:cNvSpPr>
            <a:spLocks noChangeArrowheads="1"/>
          </p:cNvSpPr>
          <p:nvPr/>
        </p:nvSpPr>
        <p:spPr bwMode="auto">
          <a:xfrm>
            <a:off x="863600" y="1650454"/>
            <a:ext cx="7583488" cy="769441"/>
          </a:xfrm>
          <a:prstGeom prst="rect">
            <a:avLst/>
          </a:prstGeom>
          <a:noFill/>
          <a:ln w="9525">
            <a:noFill/>
            <a:miter lim="800000"/>
          </a:ln>
          <a:effectLst/>
        </p:spPr>
        <p:txBody>
          <a:bodyPr>
            <a:spAutoFit/>
          </a:bodyPr>
          <a:lstStyle/>
          <a:p>
            <a:pPr>
              <a:buClrTx/>
              <a:buFont typeface="Symbol" pitchFamily="18" charset="2"/>
              <a:buChar char="-"/>
            </a:pPr>
            <a:r>
              <a:rPr lang="en-US" altLang="zh-CN" b="1" dirty="0">
                <a:solidFill>
                  <a:srgbClr val="800080"/>
                </a:solidFill>
                <a:latin typeface="楷体_GB2312" pitchFamily="49" charset="-122"/>
              </a:rPr>
              <a:t> </a:t>
            </a:r>
            <a:r>
              <a:rPr lang="zh-CN" altLang="en-US" b="1" dirty="0">
                <a:solidFill>
                  <a:srgbClr val="800080"/>
                </a:solidFill>
                <a:latin typeface="楷体_GB2312" pitchFamily="49" charset="-122"/>
              </a:rPr>
              <a:t>嵌套过程中非局部变量的访问：</a:t>
            </a:r>
            <a:endParaRPr lang="en-US" altLang="zh-CN" b="1" dirty="0">
              <a:solidFill>
                <a:srgbClr val="800080"/>
              </a:solidFill>
              <a:latin typeface="楷体_GB2312" pitchFamily="49" charset="-122"/>
            </a:endParaRPr>
          </a:p>
          <a:p>
            <a:pPr marL="914400" lvl="1" indent="-457200">
              <a:buClrTx/>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静态（词法）作用域规则</a:t>
            </a:r>
          </a:p>
        </p:txBody>
      </p:sp>
      <p:sp>
        <p:nvSpPr>
          <p:cNvPr id="34821" name="AutoShape 5">
            <a:hlinkClick r:id="rId2" action="ppaction://hlinksldjump"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2" name="AutoShape 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3" name="AutoShape 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4" name="AutoShape 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5" name="Rectangle 9"/>
          <p:cNvSpPr>
            <a:spLocks noChangeArrowheads="1"/>
          </p:cNvSpPr>
          <p:nvPr/>
        </p:nvSpPr>
        <p:spPr bwMode="auto">
          <a:xfrm>
            <a:off x="683568" y="2676230"/>
            <a:ext cx="3935412" cy="3444875"/>
          </a:xfrm>
          <a:prstGeom prst="rect">
            <a:avLst/>
          </a:prstGeom>
          <a:noFill/>
          <a:ln w="9525" algn="ctr">
            <a:noFill/>
            <a:miter lim="800000"/>
          </a:ln>
          <a:effectLst/>
        </p:spPr>
        <p:txBody>
          <a:bodyPr wrap="none" anchor="ctr">
            <a:spAutoFit/>
          </a:bodyPr>
          <a:lstStyle/>
          <a:p>
            <a:pPr>
              <a:buFont typeface="Wingdings" panose="05000000000000000000" pitchFamily="2" charset="2"/>
              <a:buNone/>
              <a:tabLst>
                <a:tab pos="885825" algn="l"/>
              </a:tabLst>
            </a:pPr>
            <a:r>
              <a:rPr lang="en-US" altLang="zh-CN" sz="2000" b="1" dirty="0" err="1"/>
              <a:t>var</a:t>
            </a:r>
            <a:r>
              <a:rPr lang="en-US" altLang="zh-CN" sz="2000" b="1" dirty="0"/>
              <a:t>  r:real</a:t>
            </a:r>
            <a:endParaRPr lang="en-US" altLang="zh-CN" sz="2000" dirty="0"/>
          </a:p>
          <a:p>
            <a:pPr>
              <a:buFont typeface="Wingdings" panose="05000000000000000000" pitchFamily="2" charset="2"/>
              <a:buNone/>
              <a:tabLst>
                <a:tab pos="885825" algn="l"/>
              </a:tabLst>
            </a:pPr>
            <a:r>
              <a:rPr lang="en-US" altLang="zh-CN" sz="2000" b="1" dirty="0"/>
              <a:t>procedure    show;</a:t>
            </a:r>
            <a:endParaRPr lang="en-US" altLang="zh-CN" sz="2000" dirty="0"/>
          </a:p>
          <a:p>
            <a:pPr>
              <a:buFont typeface="Wingdings" panose="05000000000000000000" pitchFamily="2" charset="2"/>
              <a:buNone/>
              <a:tabLst>
                <a:tab pos="885825" algn="l"/>
              </a:tabLst>
            </a:pPr>
            <a:r>
              <a:rPr lang="en-US" altLang="zh-CN" sz="2000" b="1" dirty="0"/>
              <a:t>     begin   write(r:5:3)  end;</a:t>
            </a:r>
            <a:endParaRPr lang="en-US" altLang="zh-CN" sz="2000" dirty="0"/>
          </a:p>
          <a:p>
            <a:pPr>
              <a:buFont typeface="Wingdings" panose="05000000000000000000" pitchFamily="2" charset="2"/>
              <a:buNone/>
              <a:tabLst>
                <a:tab pos="885825" algn="l"/>
              </a:tabLst>
            </a:pPr>
            <a:r>
              <a:rPr lang="en-US" altLang="zh-CN" sz="2000" b="1" dirty="0"/>
              <a:t>procedure small;</a:t>
            </a:r>
            <a:endParaRPr lang="en-US" altLang="zh-CN" sz="2000" dirty="0"/>
          </a:p>
          <a:p>
            <a:pPr>
              <a:buFont typeface="Wingdings" panose="05000000000000000000" pitchFamily="2" charset="2"/>
              <a:buNone/>
              <a:tabLst>
                <a:tab pos="885825" algn="l"/>
              </a:tabLst>
            </a:pPr>
            <a:r>
              <a:rPr lang="en-US" altLang="zh-CN" sz="2000" b="1" dirty="0"/>
              <a:t>     </a:t>
            </a:r>
            <a:r>
              <a:rPr lang="en-US" altLang="zh-CN" sz="2000" b="1" dirty="0" err="1"/>
              <a:t>var</a:t>
            </a:r>
            <a:r>
              <a:rPr lang="en-US" altLang="zh-CN" sz="2000" b="1" dirty="0"/>
              <a:t>   r:real;</a:t>
            </a:r>
            <a:endParaRPr lang="en-US" altLang="zh-CN" sz="2000" dirty="0"/>
          </a:p>
          <a:p>
            <a:pPr>
              <a:buFont typeface="Wingdings" panose="05000000000000000000" pitchFamily="2" charset="2"/>
              <a:buNone/>
              <a:tabLst>
                <a:tab pos="885825" algn="l"/>
              </a:tabLst>
            </a:pPr>
            <a:r>
              <a:rPr lang="en-US" altLang="zh-CN" sz="2000" b="1" dirty="0"/>
              <a:t>     begin   r:=0.125;  show  end;</a:t>
            </a:r>
            <a:endParaRPr lang="en-US" altLang="zh-CN" sz="2000" dirty="0"/>
          </a:p>
          <a:p>
            <a:pPr>
              <a:buFont typeface="Wingdings" panose="05000000000000000000" pitchFamily="2" charset="2"/>
              <a:buNone/>
              <a:tabLst>
                <a:tab pos="885825" algn="l"/>
              </a:tabLst>
            </a:pPr>
            <a:r>
              <a:rPr lang="en-US" altLang="zh-CN" sz="2000" b="1" dirty="0"/>
              <a:t>begin  </a:t>
            </a:r>
            <a:endParaRPr lang="en-US" altLang="zh-CN" sz="2000" dirty="0"/>
          </a:p>
          <a:p>
            <a:pPr>
              <a:buFont typeface="Wingdings" panose="05000000000000000000" pitchFamily="2" charset="2"/>
              <a:buNone/>
              <a:tabLst>
                <a:tab pos="885825" algn="l"/>
              </a:tabLst>
            </a:pPr>
            <a:r>
              <a:rPr lang="en-US" altLang="zh-CN" sz="2000" b="1" dirty="0"/>
              <a:t>      r:=0.25;</a:t>
            </a:r>
            <a:endParaRPr lang="en-US" altLang="zh-CN" sz="2000" dirty="0"/>
          </a:p>
          <a:p>
            <a:pPr>
              <a:buFont typeface="Wingdings" panose="05000000000000000000" pitchFamily="2" charset="2"/>
              <a:buNone/>
              <a:tabLst>
                <a:tab pos="885825" algn="l"/>
              </a:tabLst>
            </a:pPr>
            <a:r>
              <a:rPr lang="en-US" altLang="zh-CN" sz="2000" b="1" dirty="0"/>
              <a:t>     show; small; </a:t>
            </a:r>
            <a:r>
              <a:rPr lang="en-US" altLang="zh-CN" sz="2000" b="1" dirty="0" err="1"/>
              <a:t>writeln</a:t>
            </a:r>
            <a:r>
              <a:rPr lang="en-US" altLang="zh-CN" sz="2000" b="1" dirty="0"/>
              <a:t>;</a:t>
            </a:r>
            <a:endParaRPr lang="en-US" altLang="zh-CN" sz="2000" dirty="0"/>
          </a:p>
          <a:p>
            <a:pPr>
              <a:buFont typeface="Wingdings" panose="05000000000000000000" pitchFamily="2" charset="2"/>
              <a:buNone/>
              <a:tabLst>
                <a:tab pos="885825" algn="l"/>
              </a:tabLst>
            </a:pPr>
            <a:r>
              <a:rPr lang="en-US" altLang="zh-CN" sz="2000" b="1" dirty="0"/>
              <a:t>     show; small; </a:t>
            </a:r>
            <a:r>
              <a:rPr lang="en-US" altLang="zh-CN" sz="2000" b="1" dirty="0" err="1"/>
              <a:t>writeln</a:t>
            </a:r>
            <a:r>
              <a:rPr lang="en-US" altLang="zh-CN" sz="2000" b="1" dirty="0"/>
              <a:t>;</a:t>
            </a:r>
            <a:endParaRPr lang="en-US" altLang="zh-CN" sz="2000" dirty="0"/>
          </a:p>
          <a:p>
            <a:pPr>
              <a:buFont typeface="Wingdings" panose="05000000000000000000" pitchFamily="2" charset="2"/>
              <a:buNone/>
              <a:tabLst>
                <a:tab pos="885825" algn="l"/>
              </a:tabLst>
            </a:pPr>
            <a:r>
              <a:rPr lang="en-US" altLang="zh-CN" sz="2000" b="1" dirty="0"/>
              <a:t>end.</a:t>
            </a:r>
          </a:p>
        </p:txBody>
      </p:sp>
      <p:sp>
        <p:nvSpPr>
          <p:cNvPr id="741386" name="Rectangle 10"/>
          <p:cNvSpPr>
            <a:spLocks noChangeArrowheads="1"/>
          </p:cNvSpPr>
          <p:nvPr/>
        </p:nvSpPr>
        <p:spPr bwMode="auto">
          <a:xfrm>
            <a:off x="4671479" y="3485766"/>
            <a:ext cx="4345435" cy="1015663"/>
          </a:xfrm>
          <a:prstGeom prst="rect">
            <a:avLst/>
          </a:prstGeom>
          <a:solidFill>
            <a:schemeClr val="accent2">
              <a:lumMod val="20000"/>
              <a:lumOff val="80000"/>
            </a:schemeClr>
          </a:solidFill>
          <a:ln w="9525" algn="ctr">
            <a:noFill/>
            <a:miter lim="800000"/>
          </a:ln>
          <a:effectLst/>
        </p:spPr>
        <p:txBody>
          <a:bodyPr wrap="square" anchor="ctr">
            <a:spAutoFit/>
          </a:bodyPr>
          <a:lstStyle/>
          <a:p>
            <a:pPr>
              <a:buFont typeface="Wingdings" panose="05000000000000000000" pitchFamily="2" charset="2"/>
              <a:buNone/>
              <a:tabLst>
                <a:tab pos="1295400" algn="l"/>
              </a:tabLst>
            </a:pPr>
            <a:r>
              <a:rPr lang="zh-CN" altLang="en-US" b="1" dirty="0">
                <a:solidFill>
                  <a:srgbClr val="800080"/>
                </a:solidFill>
                <a:latin typeface="黑体" panose="02010609060101010101" pitchFamily="49" charset="-122"/>
                <a:ea typeface="黑体" panose="02010609060101010101" pitchFamily="49" charset="-122"/>
              </a:rPr>
              <a:t>静态作用域规则：</a:t>
            </a:r>
            <a:endParaRPr lang="en-US" altLang="zh-CN" b="1" dirty="0">
              <a:solidFill>
                <a:srgbClr val="800080"/>
              </a:solidFill>
              <a:latin typeface="黑体" panose="02010609060101010101" pitchFamily="49" charset="-122"/>
              <a:ea typeface="黑体" panose="02010609060101010101" pitchFamily="49" charset="-122"/>
            </a:endParaRPr>
          </a:p>
          <a:p>
            <a:pPr lvl="1">
              <a:buFont typeface="Wingdings" panose="05000000000000000000" pitchFamily="2" charset="2"/>
              <a:buNone/>
              <a:tabLst>
                <a:tab pos="1295400" algn="l"/>
              </a:tabLst>
            </a:pPr>
            <a:r>
              <a:rPr lang="zh-CN" altLang="en-US" sz="1800" b="1" dirty="0">
                <a:latin typeface="黑体" panose="02010609060101010101" pitchFamily="49" charset="-122"/>
                <a:ea typeface="黑体" panose="02010609060101010101" pitchFamily="49" charset="-122"/>
              </a:rPr>
              <a:t>沿着过程活动记录的静态链查找最近一个（</a:t>
            </a:r>
            <a:r>
              <a:rPr lang="zh-CN" altLang="en-US" sz="1800" b="1" dirty="0">
                <a:solidFill>
                  <a:srgbClr val="FF0000"/>
                </a:solidFill>
                <a:latin typeface="黑体" panose="02010609060101010101" pitchFamily="49" charset="-122"/>
                <a:ea typeface="黑体" panose="02010609060101010101" pitchFamily="49" charset="-122"/>
              </a:rPr>
              <a:t>定义</a:t>
            </a:r>
            <a:r>
              <a:rPr lang="zh-CN" altLang="en-US" sz="1800" b="1" dirty="0">
                <a:latin typeface="黑体" panose="02010609060101010101" pitchFamily="49" charset="-122"/>
                <a:ea typeface="黑体" panose="02010609060101010101" pitchFamily="49" charset="-122"/>
              </a:rPr>
              <a:t>）过程声明的同名变量</a:t>
            </a:r>
            <a:endParaRPr lang="en-US" altLang="zh-CN" sz="1800" dirty="0">
              <a:latin typeface="黑体" panose="02010609060101010101" pitchFamily="49" charset="-122"/>
              <a:ea typeface="黑体" panose="02010609060101010101" pitchFamily="49" charset="-122"/>
            </a:endParaRPr>
          </a:p>
        </p:txBody>
      </p:sp>
      <p:sp>
        <p:nvSpPr>
          <p:cNvPr id="14" name="Rectangle 10"/>
          <p:cNvSpPr>
            <a:spLocks noChangeArrowheads="1"/>
          </p:cNvSpPr>
          <p:nvPr/>
        </p:nvSpPr>
        <p:spPr bwMode="auto">
          <a:xfrm>
            <a:off x="5565667" y="4725144"/>
            <a:ext cx="2438351" cy="1066800"/>
          </a:xfrm>
          <a:prstGeom prst="rect">
            <a:avLst/>
          </a:prstGeom>
          <a:solidFill>
            <a:schemeClr val="accent6">
              <a:lumMod val="20000"/>
              <a:lumOff val="80000"/>
            </a:schemeClr>
          </a:solidFill>
          <a:ln w="9525" algn="ctr">
            <a:noFill/>
            <a:miter lim="800000"/>
          </a:ln>
          <a:effectLst/>
        </p:spPr>
        <p:txBody>
          <a:bodyPr wrap="square" anchor="ctr">
            <a:spAutoFit/>
          </a:bodyPr>
          <a:lstStyle/>
          <a:p>
            <a:pPr>
              <a:buFont typeface="Wingdings" panose="05000000000000000000" pitchFamily="2" charset="2"/>
              <a:buNone/>
              <a:tabLst>
                <a:tab pos="1295400" algn="l"/>
              </a:tabLst>
            </a:pPr>
            <a:r>
              <a:rPr lang="en-US" altLang="zh-CN" b="1" dirty="0">
                <a:solidFill>
                  <a:srgbClr val="800080"/>
                </a:solidFill>
              </a:rPr>
              <a:t>lexical  scope</a:t>
            </a:r>
          </a:p>
          <a:p>
            <a:pPr lvl="1">
              <a:buFont typeface="Wingdings" panose="05000000000000000000" pitchFamily="2" charset="2"/>
              <a:buNone/>
              <a:tabLst>
                <a:tab pos="1295400" algn="l"/>
              </a:tabLst>
            </a:pPr>
            <a:r>
              <a:rPr lang="en-US" altLang="zh-CN" sz="2000" b="1" dirty="0"/>
              <a:t>    0.250   0.250</a:t>
            </a:r>
            <a:endParaRPr lang="en-US" altLang="zh-CN" sz="2000" dirty="0"/>
          </a:p>
          <a:p>
            <a:pPr lvl="1">
              <a:buFont typeface="Wingdings" panose="05000000000000000000" pitchFamily="2" charset="2"/>
              <a:buNone/>
              <a:tabLst>
                <a:tab pos="1295400" algn="l"/>
              </a:tabLst>
            </a:pPr>
            <a:r>
              <a:rPr lang="en-US" altLang="zh-CN" sz="2000" b="1" dirty="0"/>
              <a:t>    0.250   0.250</a:t>
            </a:r>
          </a:p>
        </p:txBody>
      </p:sp>
      <p:sp>
        <p:nvSpPr>
          <p:cNvPr id="16" name="矩形 15"/>
          <p:cNvSpPr/>
          <p:nvPr/>
        </p:nvSpPr>
        <p:spPr>
          <a:xfrm>
            <a:off x="4287905" y="2364348"/>
            <a:ext cx="4729009" cy="707886"/>
          </a:xfrm>
          <a:prstGeom prst="rect">
            <a:avLst/>
          </a:prstGeom>
          <a:solidFill>
            <a:schemeClr val="bg2">
              <a:lumMod val="20000"/>
              <a:lumOff val="80000"/>
            </a:schemeClr>
          </a:solidFill>
        </p:spPr>
        <p:txBody>
          <a:bodyPr wrap="square">
            <a:spAutoFit/>
          </a:bodyPr>
          <a:lstStyle/>
          <a:p>
            <a:pPr>
              <a:buFontTx/>
              <a:buNone/>
            </a:pPr>
            <a:r>
              <a:rPr lang="zh-CN" altLang="en-US" sz="2000" b="1" dirty="0"/>
              <a:t>静态链：指向定义该过程的</a:t>
            </a:r>
            <a:r>
              <a:rPr lang="zh-CN" altLang="en-US" sz="2000" b="1" dirty="0">
                <a:solidFill>
                  <a:srgbClr val="800080"/>
                </a:solidFill>
              </a:rPr>
              <a:t>直接外过程</a:t>
            </a:r>
            <a:r>
              <a:rPr lang="zh-CN" altLang="en-US" sz="2000" b="1" dirty="0"/>
              <a:t>（或主程序）运行时</a:t>
            </a:r>
            <a:r>
              <a:rPr lang="zh-CN" altLang="en-US" sz="2000" b="1" dirty="0">
                <a:solidFill>
                  <a:srgbClr val="800080"/>
                </a:solidFill>
              </a:rPr>
              <a:t>最新的</a:t>
            </a:r>
            <a:r>
              <a:rPr lang="zh-CN" altLang="en-US" sz="2000" b="1" dirty="0"/>
              <a:t>活动记录</a:t>
            </a:r>
          </a:p>
        </p:txBody>
      </p:sp>
      <p:sp>
        <p:nvSpPr>
          <p:cNvPr id="18" name="Rectangle 10"/>
          <p:cNvSpPr>
            <a:spLocks noChangeArrowheads="1"/>
          </p:cNvSpPr>
          <p:nvPr/>
        </p:nvSpPr>
        <p:spPr bwMode="auto">
          <a:xfrm>
            <a:off x="3062327" y="2325595"/>
            <a:ext cx="5969575" cy="1015663"/>
          </a:xfrm>
          <a:prstGeom prst="rect">
            <a:avLst/>
          </a:prstGeom>
          <a:solidFill>
            <a:schemeClr val="accent2">
              <a:lumMod val="20000"/>
              <a:lumOff val="80000"/>
            </a:schemeClr>
          </a:solidFill>
          <a:ln w="9525" algn="ctr">
            <a:noFill/>
            <a:miter lim="800000"/>
          </a:ln>
          <a:effectLst/>
        </p:spPr>
        <p:txBody>
          <a:bodyPr wrap="square" anchor="ctr">
            <a:spAutoFit/>
          </a:bodyPr>
          <a:lstStyle/>
          <a:p>
            <a:pPr>
              <a:buFont typeface="Wingdings" panose="05000000000000000000" pitchFamily="2" charset="2"/>
              <a:buNone/>
              <a:tabLst>
                <a:tab pos="1295400" algn="l"/>
              </a:tabLst>
            </a:pPr>
            <a:r>
              <a:rPr lang="zh-CN" altLang="en-US" b="1" dirty="0">
                <a:solidFill>
                  <a:srgbClr val="800080"/>
                </a:solidFill>
                <a:latin typeface="黑体" panose="02010609060101010101" pitchFamily="49" charset="-122"/>
                <a:ea typeface="黑体" panose="02010609060101010101" pitchFamily="49" charset="-122"/>
              </a:rPr>
              <a:t>静态作用域规则：</a:t>
            </a:r>
            <a:endParaRPr lang="en-US" altLang="zh-CN" b="1" dirty="0">
              <a:solidFill>
                <a:srgbClr val="800080"/>
              </a:solidFill>
              <a:latin typeface="黑体" panose="02010609060101010101" pitchFamily="49" charset="-122"/>
              <a:ea typeface="黑体" panose="02010609060101010101" pitchFamily="49" charset="-122"/>
            </a:endParaRPr>
          </a:p>
          <a:p>
            <a:pPr lvl="1">
              <a:buFont typeface="Wingdings" panose="05000000000000000000" pitchFamily="2" charset="2"/>
              <a:buNone/>
              <a:tabLst>
                <a:tab pos="1295400" algn="l"/>
              </a:tabLst>
            </a:pPr>
            <a:r>
              <a:rPr lang="zh-CN" altLang="en-US" sz="1800" b="1" dirty="0">
                <a:latin typeface="黑体" panose="02010609060101010101" pitchFamily="49" charset="-122"/>
                <a:ea typeface="黑体" panose="02010609060101010101" pitchFamily="49" charset="-122"/>
              </a:rPr>
              <a:t>常见的语言均采用该规则，如</a:t>
            </a:r>
            <a:r>
              <a:rPr lang="en-US" altLang="zh-CN" sz="1800" b="1" dirty="0">
                <a:latin typeface="黑体" panose="02010609060101010101" pitchFamily="49" charset="-122"/>
                <a:ea typeface="黑体" panose="02010609060101010101" pitchFamily="49" charset="-122"/>
              </a:rPr>
              <a:t>C</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Pascal</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Java</a:t>
            </a:r>
            <a:r>
              <a:rPr lang="zh-CN" altLang="en-US" sz="1800" b="1" dirty="0">
                <a:latin typeface="黑体" panose="02010609060101010101" pitchFamily="49" charset="-122"/>
                <a:ea typeface="黑体" panose="02010609060101010101" pitchFamily="49" charset="-122"/>
              </a:rPr>
              <a:t>等</a:t>
            </a:r>
            <a:endParaRPr lang="en-US" altLang="zh-CN" sz="1800" b="1" dirty="0">
              <a:latin typeface="黑体" panose="02010609060101010101" pitchFamily="49" charset="-122"/>
              <a:ea typeface="黑体" panose="02010609060101010101" pitchFamily="49" charset="-122"/>
            </a:endParaRPr>
          </a:p>
          <a:p>
            <a:pPr lvl="1">
              <a:buFont typeface="Wingdings" panose="05000000000000000000" pitchFamily="2" charset="2"/>
              <a:buNone/>
              <a:tabLst>
                <a:tab pos="1295400" algn="l"/>
              </a:tabLst>
            </a:pPr>
            <a:r>
              <a:rPr lang="zh-CN" altLang="en-US" sz="1800" b="1" dirty="0">
                <a:latin typeface="黑体" panose="02010609060101010101" pitchFamily="49" charset="-122"/>
                <a:ea typeface="黑体" panose="02010609060101010101" pitchFamily="49" charset="-122"/>
              </a:rPr>
              <a:t>程序某处使用的名字，其声明之处可静态确定</a:t>
            </a:r>
            <a:endParaRPr lang="en-US" altLang="zh-CN" sz="1800" dirty="0">
              <a:latin typeface="黑体" panose="02010609060101010101" pitchFamily="49" charset="-122"/>
              <a:ea typeface="黑体" panose="02010609060101010101"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1386"/>
                                        </p:tgtEl>
                                        <p:attrNameLst>
                                          <p:attrName>style.visibility</p:attrName>
                                        </p:attrNameLst>
                                      </p:cBhvr>
                                      <p:to>
                                        <p:strVal val="visible"/>
                                      </p:to>
                                    </p:set>
                                    <p:animEffect transition="in" filter="slide(fromBottom)">
                                      <p:cBhvr>
                                        <p:cTn id="7" dur="500"/>
                                        <p:tgtEl>
                                          <p:spTgt spid="7413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lide(fromBottom)">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Bottom)">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6" grpId="0" animBg="1"/>
      <p:bldP spid="14" grpId="0" animBg="1"/>
      <p:bldP spid="16"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34819" name="Text Box 3"/>
          <p:cNvSpPr txBox="1">
            <a:spLocks noChangeArrowheads="1"/>
          </p:cNvSpPr>
          <p:nvPr/>
        </p:nvSpPr>
        <p:spPr bwMode="auto">
          <a:xfrm>
            <a:off x="685800" y="1143000"/>
            <a:ext cx="8375650" cy="584775"/>
          </a:xfrm>
          <a:prstGeom prst="rect">
            <a:avLst/>
          </a:prstGeom>
          <a:noFill/>
          <a:ln w="9525">
            <a:noFill/>
            <a:miter lim="800000"/>
          </a:ln>
          <a:effectLst/>
        </p:spPr>
        <p:txBody>
          <a:bodyPr wrap="square">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solidFill>
                  <a:srgbClr val="800080"/>
                </a:solidFill>
              </a:rPr>
              <a:t>活动记录</a:t>
            </a:r>
            <a:r>
              <a:rPr kumimoji="0" lang="en-US" altLang="zh-CN" sz="3200" b="1" dirty="0">
                <a:solidFill>
                  <a:srgbClr val="800080"/>
                </a:solidFill>
              </a:rPr>
              <a:t>——</a:t>
            </a:r>
            <a:r>
              <a:rPr lang="zh-CN" altLang="en-US" sz="3200" b="1" dirty="0">
                <a:solidFill>
                  <a:srgbClr val="800080"/>
                </a:solidFill>
                <a:latin typeface="Times New Roman" panose="02020603050405020304" pitchFamily="18" charset="0"/>
              </a:rPr>
              <a:t>嵌套过程</a:t>
            </a:r>
            <a:r>
              <a:rPr lang="zh-CN" altLang="en-US" sz="3200" b="1" dirty="0">
                <a:solidFill>
                  <a:srgbClr val="800080"/>
                </a:solidFill>
                <a:latin typeface="楷体_GB2312" pitchFamily="49" charset="-122"/>
              </a:rPr>
              <a:t>中非局部变量的访问</a:t>
            </a:r>
            <a:endParaRPr kumimoji="0" lang="zh-CN" altLang="en-US" sz="3200" b="1" dirty="0">
              <a:solidFill>
                <a:srgbClr val="800080"/>
              </a:solidFill>
            </a:endParaRPr>
          </a:p>
        </p:txBody>
      </p:sp>
      <p:sp>
        <p:nvSpPr>
          <p:cNvPr id="34820" name="Rectangle 4"/>
          <p:cNvSpPr>
            <a:spLocks noChangeArrowheads="1"/>
          </p:cNvSpPr>
          <p:nvPr/>
        </p:nvSpPr>
        <p:spPr bwMode="auto">
          <a:xfrm>
            <a:off x="1236984" y="1748145"/>
            <a:ext cx="7583488" cy="461665"/>
          </a:xfrm>
          <a:prstGeom prst="rect">
            <a:avLst/>
          </a:prstGeom>
          <a:noFill/>
          <a:ln w="9525">
            <a:noFill/>
            <a:miter lim="800000"/>
          </a:ln>
          <a:effectLst/>
        </p:spPr>
        <p:txBody>
          <a:bodyPr>
            <a:spAutoFit/>
          </a:bodyPr>
          <a:lstStyle/>
          <a:p>
            <a:pPr marL="342900" indent="-342900">
              <a:buClrTx/>
              <a:buFont typeface="Wingdings" pitchFamily="2" charset="2"/>
              <a:buChar char="n"/>
            </a:pPr>
            <a:r>
              <a:rPr lang="zh-CN" altLang="en-US" b="1" dirty="0">
                <a:latin typeface="黑体" panose="02010609060101010101" pitchFamily="49" charset="-122"/>
                <a:ea typeface="黑体" panose="02010609060101010101" pitchFamily="49" charset="-122"/>
              </a:rPr>
              <a:t>作用域规则 </a:t>
            </a:r>
            <a:r>
              <a:rPr lang="en-US" altLang="zh-CN" b="1" dirty="0">
                <a:latin typeface="黑体" panose="02010609060101010101" pitchFamily="49" charset="-122"/>
                <a:ea typeface="黑体" panose="02010609060101010101" pitchFamily="49" charset="-122"/>
              </a:rPr>
              <a:t>vs. </a:t>
            </a:r>
            <a:r>
              <a:rPr lang="zh-CN" altLang="en-US" b="1" dirty="0">
                <a:latin typeface="黑体" panose="02010609060101010101" pitchFamily="49" charset="-122"/>
                <a:ea typeface="黑体" panose="02010609060101010101" pitchFamily="49" charset="-122"/>
              </a:rPr>
              <a:t>静态（词法）作用域规则</a:t>
            </a:r>
          </a:p>
        </p:txBody>
      </p:sp>
      <p:sp>
        <p:nvSpPr>
          <p:cNvPr id="34821" name="AutoShape 5">
            <a:hlinkClick r:id="rId2" action="ppaction://hlinksldjump"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2" name="AutoShape 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3" name="AutoShape 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4" name="AutoShape 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5" name="Rectangle 9"/>
          <p:cNvSpPr>
            <a:spLocks noChangeArrowheads="1"/>
          </p:cNvSpPr>
          <p:nvPr/>
        </p:nvSpPr>
        <p:spPr bwMode="auto">
          <a:xfrm>
            <a:off x="683568" y="2204864"/>
            <a:ext cx="3935412" cy="3444875"/>
          </a:xfrm>
          <a:prstGeom prst="rect">
            <a:avLst/>
          </a:prstGeom>
          <a:noFill/>
          <a:ln w="9525" algn="ctr">
            <a:noFill/>
            <a:miter lim="800000"/>
          </a:ln>
          <a:effectLst/>
        </p:spPr>
        <p:txBody>
          <a:bodyPr wrap="none" anchor="ctr">
            <a:spAutoFit/>
          </a:bodyPr>
          <a:lstStyle/>
          <a:p>
            <a:pPr>
              <a:buFont typeface="Wingdings" panose="05000000000000000000" pitchFamily="2" charset="2"/>
              <a:buNone/>
              <a:tabLst>
                <a:tab pos="885825" algn="l"/>
              </a:tabLst>
            </a:pPr>
            <a:r>
              <a:rPr lang="en-US" altLang="zh-CN" sz="2000" b="1" dirty="0" err="1"/>
              <a:t>var</a:t>
            </a:r>
            <a:r>
              <a:rPr lang="en-US" altLang="zh-CN" sz="2000" b="1" dirty="0"/>
              <a:t>  r:real</a:t>
            </a:r>
            <a:endParaRPr lang="en-US" altLang="zh-CN" sz="2000" dirty="0"/>
          </a:p>
          <a:p>
            <a:pPr>
              <a:buFont typeface="Wingdings" panose="05000000000000000000" pitchFamily="2" charset="2"/>
              <a:buNone/>
              <a:tabLst>
                <a:tab pos="885825" algn="l"/>
              </a:tabLst>
            </a:pPr>
            <a:r>
              <a:rPr lang="en-US" altLang="zh-CN" sz="2000" b="1" dirty="0"/>
              <a:t>procedure    show;</a:t>
            </a:r>
            <a:endParaRPr lang="en-US" altLang="zh-CN" sz="2000" dirty="0"/>
          </a:p>
          <a:p>
            <a:pPr>
              <a:buFont typeface="Wingdings" panose="05000000000000000000" pitchFamily="2" charset="2"/>
              <a:buNone/>
              <a:tabLst>
                <a:tab pos="885825" algn="l"/>
              </a:tabLst>
            </a:pPr>
            <a:r>
              <a:rPr lang="en-US" altLang="zh-CN" sz="2000" b="1" dirty="0"/>
              <a:t>     begin   write(r:5:3)  end;</a:t>
            </a:r>
            <a:endParaRPr lang="en-US" altLang="zh-CN" sz="2000" dirty="0"/>
          </a:p>
          <a:p>
            <a:pPr>
              <a:buFont typeface="Wingdings" panose="05000000000000000000" pitchFamily="2" charset="2"/>
              <a:buNone/>
              <a:tabLst>
                <a:tab pos="885825" algn="l"/>
              </a:tabLst>
            </a:pPr>
            <a:r>
              <a:rPr lang="en-US" altLang="zh-CN" sz="2000" b="1" dirty="0"/>
              <a:t>procedure small;</a:t>
            </a:r>
            <a:endParaRPr lang="en-US" altLang="zh-CN" sz="2000" dirty="0"/>
          </a:p>
          <a:p>
            <a:pPr>
              <a:buFont typeface="Wingdings" panose="05000000000000000000" pitchFamily="2" charset="2"/>
              <a:buNone/>
              <a:tabLst>
                <a:tab pos="885825" algn="l"/>
              </a:tabLst>
            </a:pPr>
            <a:r>
              <a:rPr lang="en-US" altLang="zh-CN" sz="2000" b="1" dirty="0"/>
              <a:t>     </a:t>
            </a:r>
            <a:r>
              <a:rPr lang="en-US" altLang="zh-CN" sz="2000" b="1" dirty="0" err="1"/>
              <a:t>var</a:t>
            </a:r>
            <a:r>
              <a:rPr lang="en-US" altLang="zh-CN" sz="2000" b="1" dirty="0"/>
              <a:t>   r:real;</a:t>
            </a:r>
            <a:endParaRPr lang="en-US" altLang="zh-CN" sz="2000" dirty="0"/>
          </a:p>
          <a:p>
            <a:pPr>
              <a:buFont typeface="Wingdings" panose="05000000000000000000" pitchFamily="2" charset="2"/>
              <a:buNone/>
              <a:tabLst>
                <a:tab pos="885825" algn="l"/>
              </a:tabLst>
            </a:pPr>
            <a:r>
              <a:rPr lang="en-US" altLang="zh-CN" sz="2000" b="1" dirty="0"/>
              <a:t>     begin   r:=0.125;  show  end;</a:t>
            </a:r>
            <a:endParaRPr lang="en-US" altLang="zh-CN" sz="2000" dirty="0"/>
          </a:p>
          <a:p>
            <a:pPr>
              <a:buFont typeface="Wingdings" panose="05000000000000000000" pitchFamily="2" charset="2"/>
              <a:buNone/>
              <a:tabLst>
                <a:tab pos="885825" algn="l"/>
              </a:tabLst>
            </a:pPr>
            <a:r>
              <a:rPr lang="en-US" altLang="zh-CN" sz="2000" b="1" dirty="0"/>
              <a:t>begin  </a:t>
            </a:r>
            <a:endParaRPr lang="en-US" altLang="zh-CN" sz="2000" dirty="0"/>
          </a:p>
          <a:p>
            <a:pPr>
              <a:buFont typeface="Wingdings" panose="05000000000000000000" pitchFamily="2" charset="2"/>
              <a:buNone/>
              <a:tabLst>
                <a:tab pos="885825" algn="l"/>
              </a:tabLst>
            </a:pPr>
            <a:r>
              <a:rPr lang="en-US" altLang="zh-CN" sz="2000" b="1" dirty="0"/>
              <a:t>      r:=0.25;</a:t>
            </a:r>
            <a:endParaRPr lang="en-US" altLang="zh-CN" sz="2000" dirty="0"/>
          </a:p>
          <a:p>
            <a:pPr>
              <a:buFont typeface="Wingdings" panose="05000000000000000000" pitchFamily="2" charset="2"/>
              <a:buNone/>
              <a:tabLst>
                <a:tab pos="885825" algn="l"/>
              </a:tabLst>
            </a:pPr>
            <a:r>
              <a:rPr lang="en-US" altLang="zh-CN" sz="2000" b="1" dirty="0"/>
              <a:t>     show; small; </a:t>
            </a:r>
            <a:r>
              <a:rPr lang="en-US" altLang="zh-CN" sz="2000" b="1" dirty="0" err="1"/>
              <a:t>writeln</a:t>
            </a:r>
            <a:r>
              <a:rPr lang="en-US" altLang="zh-CN" sz="2000" b="1" dirty="0"/>
              <a:t>;</a:t>
            </a:r>
            <a:endParaRPr lang="en-US" altLang="zh-CN" sz="2000" dirty="0"/>
          </a:p>
          <a:p>
            <a:pPr>
              <a:buFont typeface="Wingdings" panose="05000000000000000000" pitchFamily="2" charset="2"/>
              <a:buNone/>
              <a:tabLst>
                <a:tab pos="885825" algn="l"/>
              </a:tabLst>
            </a:pPr>
            <a:r>
              <a:rPr lang="en-US" altLang="zh-CN" sz="2000" b="1" dirty="0"/>
              <a:t>     show; small; </a:t>
            </a:r>
            <a:r>
              <a:rPr lang="en-US" altLang="zh-CN" sz="2000" b="1" dirty="0" err="1"/>
              <a:t>writeln</a:t>
            </a:r>
            <a:r>
              <a:rPr lang="en-US" altLang="zh-CN" sz="2000" b="1" dirty="0"/>
              <a:t>;</a:t>
            </a:r>
            <a:endParaRPr lang="en-US" altLang="zh-CN" sz="2000" dirty="0"/>
          </a:p>
          <a:p>
            <a:pPr>
              <a:buFont typeface="Wingdings" panose="05000000000000000000" pitchFamily="2" charset="2"/>
              <a:buNone/>
              <a:tabLst>
                <a:tab pos="885825" algn="l"/>
              </a:tabLst>
            </a:pPr>
            <a:r>
              <a:rPr lang="en-US" altLang="zh-CN" sz="2000" b="1" dirty="0"/>
              <a:t>end.</a:t>
            </a:r>
          </a:p>
        </p:txBody>
      </p:sp>
      <p:sp>
        <p:nvSpPr>
          <p:cNvPr id="741386" name="Rectangle 10"/>
          <p:cNvSpPr>
            <a:spLocks noChangeArrowheads="1"/>
          </p:cNvSpPr>
          <p:nvPr/>
        </p:nvSpPr>
        <p:spPr bwMode="auto">
          <a:xfrm>
            <a:off x="4716016" y="2276872"/>
            <a:ext cx="4345435" cy="1015663"/>
          </a:xfrm>
          <a:prstGeom prst="rect">
            <a:avLst/>
          </a:prstGeom>
          <a:solidFill>
            <a:schemeClr val="accent2">
              <a:lumMod val="20000"/>
              <a:lumOff val="80000"/>
            </a:schemeClr>
          </a:solidFill>
          <a:ln w="9525" algn="ctr">
            <a:noFill/>
            <a:miter lim="800000"/>
          </a:ln>
          <a:effectLst/>
        </p:spPr>
        <p:txBody>
          <a:bodyPr wrap="square" anchor="ctr">
            <a:spAutoFit/>
          </a:bodyPr>
          <a:lstStyle/>
          <a:p>
            <a:pPr>
              <a:buFont typeface="Wingdings" panose="05000000000000000000" pitchFamily="2" charset="2"/>
              <a:buNone/>
              <a:tabLst>
                <a:tab pos="1295400" algn="l"/>
              </a:tabLst>
            </a:pPr>
            <a:r>
              <a:rPr lang="en-US" altLang="zh-CN" b="1" dirty="0">
                <a:solidFill>
                  <a:srgbClr val="800080"/>
                </a:solidFill>
              </a:rPr>
              <a:t>lexical  scope</a:t>
            </a:r>
          </a:p>
          <a:p>
            <a:pPr lvl="1">
              <a:buFont typeface="Wingdings" panose="05000000000000000000" pitchFamily="2" charset="2"/>
              <a:buNone/>
              <a:tabLst>
                <a:tab pos="1295400" algn="l"/>
              </a:tabLst>
            </a:pPr>
            <a:r>
              <a:rPr lang="zh-CN" altLang="en-US" sz="1800" b="1" dirty="0">
                <a:latin typeface="黑体" panose="02010609060101010101" pitchFamily="49" charset="-122"/>
                <a:ea typeface="黑体" panose="02010609060101010101" pitchFamily="49" charset="-122"/>
              </a:rPr>
              <a:t>沿着过程活动记录的静态链查找最近一个（</a:t>
            </a:r>
            <a:r>
              <a:rPr lang="zh-CN" altLang="en-US" sz="1800" b="1" dirty="0">
                <a:solidFill>
                  <a:srgbClr val="FF0000"/>
                </a:solidFill>
                <a:latin typeface="黑体" panose="02010609060101010101" pitchFamily="49" charset="-122"/>
                <a:ea typeface="黑体" panose="02010609060101010101" pitchFamily="49" charset="-122"/>
              </a:rPr>
              <a:t>定义</a:t>
            </a:r>
            <a:r>
              <a:rPr lang="zh-CN" altLang="en-US" sz="1800" b="1" dirty="0">
                <a:latin typeface="黑体" panose="02010609060101010101" pitchFamily="49" charset="-122"/>
                <a:ea typeface="黑体" panose="02010609060101010101" pitchFamily="49" charset="-122"/>
              </a:rPr>
              <a:t>）过程声明的同名变量</a:t>
            </a:r>
            <a:endParaRPr lang="en-US" altLang="zh-CN" sz="1800" dirty="0">
              <a:latin typeface="黑体" panose="02010609060101010101" pitchFamily="49" charset="-122"/>
              <a:ea typeface="黑体" panose="02010609060101010101" pitchFamily="49" charset="-122"/>
            </a:endParaRPr>
          </a:p>
        </p:txBody>
      </p:sp>
      <p:sp>
        <p:nvSpPr>
          <p:cNvPr id="741387" name="Rectangle 11"/>
          <p:cNvSpPr>
            <a:spLocks noChangeArrowheads="1"/>
          </p:cNvSpPr>
          <p:nvPr/>
        </p:nvSpPr>
        <p:spPr bwMode="auto">
          <a:xfrm>
            <a:off x="4716015" y="3349441"/>
            <a:ext cx="4345435" cy="1015663"/>
          </a:xfrm>
          <a:prstGeom prst="rect">
            <a:avLst/>
          </a:prstGeom>
          <a:solidFill>
            <a:schemeClr val="accent5">
              <a:lumMod val="90000"/>
            </a:schemeClr>
          </a:solidFill>
          <a:ln w="9525" algn="ctr">
            <a:noFill/>
            <a:miter lim="800000"/>
          </a:ln>
          <a:effectLst/>
        </p:spPr>
        <p:txBody>
          <a:bodyPr wrap="square" anchor="ctr">
            <a:spAutoFit/>
          </a:bodyPr>
          <a:lstStyle/>
          <a:p>
            <a:pPr>
              <a:buFont typeface="Wingdings" panose="05000000000000000000" pitchFamily="2" charset="2"/>
              <a:buNone/>
              <a:tabLst>
                <a:tab pos="1295400" algn="l"/>
              </a:tabLst>
            </a:pPr>
            <a:r>
              <a:rPr lang="en-US" altLang="zh-CN" b="1" dirty="0">
                <a:solidFill>
                  <a:srgbClr val="800080"/>
                </a:solidFill>
              </a:rPr>
              <a:t>dynamic  scope</a:t>
            </a:r>
          </a:p>
          <a:p>
            <a:pPr lvl="1">
              <a:buNone/>
              <a:tabLst>
                <a:tab pos="1295400" algn="l"/>
              </a:tabLst>
            </a:pPr>
            <a:r>
              <a:rPr lang="zh-CN" altLang="en-US" sz="1800" b="1" dirty="0">
                <a:latin typeface="黑体" panose="02010609060101010101" pitchFamily="49" charset="-122"/>
                <a:ea typeface="黑体" panose="02010609060101010101" pitchFamily="49" charset="-122"/>
              </a:rPr>
              <a:t>沿着过程活动记录的动态链查找最近一个（</a:t>
            </a:r>
            <a:r>
              <a:rPr lang="zh-CN" altLang="en-US" sz="1800" b="1" dirty="0">
                <a:solidFill>
                  <a:srgbClr val="FF0000"/>
                </a:solidFill>
                <a:latin typeface="黑体" panose="02010609060101010101" pitchFamily="49" charset="-122"/>
                <a:ea typeface="黑体" panose="02010609060101010101" pitchFamily="49" charset="-122"/>
              </a:rPr>
              <a:t>调用</a:t>
            </a:r>
            <a:r>
              <a:rPr lang="zh-CN" altLang="en-US" sz="1800" b="1" dirty="0">
                <a:latin typeface="黑体" panose="02010609060101010101" pitchFamily="49" charset="-122"/>
                <a:ea typeface="黑体" panose="02010609060101010101" pitchFamily="49" charset="-122"/>
              </a:rPr>
              <a:t>）过程声明的同名变量</a:t>
            </a:r>
            <a:endParaRPr lang="en-US" altLang="zh-CN" sz="1800" dirty="0">
              <a:latin typeface="黑体" panose="02010609060101010101" pitchFamily="49" charset="-122"/>
              <a:ea typeface="黑体" panose="02010609060101010101" pitchFamily="49" charset="-122"/>
            </a:endParaRPr>
          </a:p>
        </p:txBody>
      </p:sp>
      <p:sp>
        <p:nvSpPr>
          <p:cNvPr id="14" name="Rectangle 10"/>
          <p:cNvSpPr>
            <a:spLocks noChangeArrowheads="1"/>
          </p:cNvSpPr>
          <p:nvPr/>
        </p:nvSpPr>
        <p:spPr bwMode="auto">
          <a:xfrm>
            <a:off x="5806056" y="4581128"/>
            <a:ext cx="2438351" cy="1066800"/>
          </a:xfrm>
          <a:prstGeom prst="rect">
            <a:avLst/>
          </a:prstGeom>
          <a:solidFill>
            <a:schemeClr val="accent6">
              <a:lumMod val="20000"/>
              <a:lumOff val="80000"/>
            </a:schemeClr>
          </a:solidFill>
          <a:ln w="9525" algn="ctr">
            <a:noFill/>
            <a:miter lim="800000"/>
          </a:ln>
          <a:effectLst/>
        </p:spPr>
        <p:txBody>
          <a:bodyPr wrap="square" anchor="ctr">
            <a:spAutoFit/>
          </a:bodyPr>
          <a:lstStyle/>
          <a:p>
            <a:pPr>
              <a:buFont typeface="Wingdings" panose="05000000000000000000" pitchFamily="2" charset="2"/>
              <a:buNone/>
              <a:tabLst>
                <a:tab pos="1295400" algn="l"/>
              </a:tabLst>
            </a:pPr>
            <a:r>
              <a:rPr lang="en-US" altLang="zh-CN" b="1" dirty="0">
                <a:solidFill>
                  <a:srgbClr val="800080"/>
                </a:solidFill>
              </a:rPr>
              <a:t>lexical  scope</a:t>
            </a:r>
          </a:p>
          <a:p>
            <a:pPr lvl="1">
              <a:buFont typeface="Wingdings" panose="05000000000000000000" pitchFamily="2" charset="2"/>
              <a:buNone/>
              <a:tabLst>
                <a:tab pos="1295400" algn="l"/>
              </a:tabLst>
            </a:pPr>
            <a:r>
              <a:rPr lang="en-US" altLang="zh-CN" sz="2000" b="1" dirty="0"/>
              <a:t>    0.250   0.250</a:t>
            </a:r>
            <a:endParaRPr lang="en-US" altLang="zh-CN" sz="2000" dirty="0"/>
          </a:p>
          <a:p>
            <a:pPr lvl="1">
              <a:buFont typeface="Wingdings" panose="05000000000000000000" pitchFamily="2" charset="2"/>
              <a:buNone/>
              <a:tabLst>
                <a:tab pos="1295400" algn="l"/>
              </a:tabLst>
            </a:pPr>
            <a:r>
              <a:rPr lang="en-US" altLang="zh-CN" sz="2000" b="1" dirty="0"/>
              <a:t>    0.250   0.250</a:t>
            </a:r>
          </a:p>
        </p:txBody>
      </p:sp>
      <p:sp>
        <p:nvSpPr>
          <p:cNvPr id="15" name="Rectangle 11"/>
          <p:cNvSpPr>
            <a:spLocks noChangeArrowheads="1"/>
          </p:cNvSpPr>
          <p:nvPr/>
        </p:nvSpPr>
        <p:spPr bwMode="auto">
          <a:xfrm>
            <a:off x="5774258" y="5674568"/>
            <a:ext cx="2470150" cy="1066800"/>
          </a:xfrm>
          <a:prstGeom prst="rect">
            <a:avLst/>
          </a:prstGeom>
          <a:solidFill>
            <a:schemeClr val="accent5">
              <a:lumMod val="90000"/>
            </a:schemeClr>
          </a:solidFill>
          <a:ln w="9525" algn="ctr">
            <a:noFill/>
            <a:miter lim="800000"/>
          </a:ln>
          <a:effectLst/>
        </p:spPr>
        <p:txBody>
          <a:bodyPr wrap="none" anchor="ctr">
            <a:spAutoFit/>
          </a:bodyPr>
          <a:lstStyle/>
          <a:p>
            <a:pPr>
              <a:buFont typeface="Wingdings" panose="05000000000000000000" pitchFamily="2" charset="2"/>
              <a:buNone/>
              <a:tabLst>
                <a:tab pos="1295400" algn="l"/>
              </a:tabLst>
            </a:pPr>
            <a:r>
              <a:rPr lang="en-US" altLang="zh-CN" b="1" dirty="0">
                <a:solidFill>
                  <a:srgbClr val="800080"/>
                </a:solidFill>
              </a:rPr>
              <a:t>dynamic  scope</a:t>
            </a:r>
          </a:p>
          <a:p>
            <a:pPr lvl="1">
              <a:buFont typeface="Wingdings" panose="05000000000000000000" pitchFamily="2" charset="2"/>
              <a:buNone/>
              <a:tabLst>
                <a:tab pos="1295400" algn="l"/>
              </a:tabLst>
            </a:pPr>
            <a:r>
              <a:rPr lang="en-US" altLang="zh-CN" sz="2000" b="1" dirty="0"/>
              <a:t>    0.250   0.125</a:t>
            </a:r>
            <a:endParaRPr lang="en-US" altLang="zh-CN" sz="2000" dirty="0"/>
          </a:p>
          <a:p>
            <a:pPr lvl="1">
              <a:buFont typeface="Wingdings" panose="05000000000000000000" pitchFamily="2" charset="2"/>
              <a:buNone/>
              <a:tabLst>
                <a:tab pos="1295400" algn="l"/>
              </a:tabLst>
            </a:pPr>
            <a:r>
              <a:rPr lang="en-US" altLang="zh-CN" sz="2000" b="1" dirty="0"/>
              <a:t>    0.250   0.125</a:t>
            </a:r>
          </a:p>
        </p:txBody>
      </p:sp>
      <p:sp>
        <p:nvSpPr>
          <p:cNvPr id="16" name="Rectangle 10"/>
          <p:cNvSpPr>
            <a:spLocks noChangeArrowheads="1"/>
          </p:cNvSpPr>
          <p:nvPr/>
        </p:nvSpPr>
        <p:spPr bwMode="auto">
          <a:xfrm>
            <a:off x="3091875" y="4410472"/>
            <a:ext cx="5969575" cy="1015663"/>
          </a:xfrm>
          <a:prstGeom prst="rect">
            <a:avLst/>
          </a:prstGeom>
          <a:solidFill>
            <a:schemeClr val="accent2">
              <a:lumMod val="20000"/>
              <a:lumOff val="80000"/>
            </a:schemeClr>
          </a:solidFill>
          <a:ln w="9525" algn="ctr">
            <a:noFill/>
            <a:miter lim="800000"/>
          </a:ln>
          <a:effectLst/>
        </p:spPr>
        <p:txBody>
          <a:bodyPr wrap="square" anchor="ctr">
            <a:spAutoFit/>
          </a:bodyPr>
          <a:lstStyle/>
          <a:p>
            <a:pPr>
              <a:buFont typeface="Wingdings" panose="05000000000000000000" pitchFamily="2" charset="2"/>
              <a:buNone/>
              <a:tabLst>
                <a:tab pos="1295400" algn="l"/>
              </a:tabLst>
            </a:pPr>
            <a:r>
              <a:rPr lang="zh-CN" altLang="en-US" b="1" dirty="0">
                <a:solidFill>
                  <a:srgbClr val="800080"/>
                </a:solidFill>
                <a:latin typeface="黑体" panose="02010609060101010101" pitchFamily="49" charset="-122"/>
                <a:ea typeface="黑体" panose="02010609060101010101" pitchFamily="49" charset="-122"/>
              </a:rPr>
              <a:t>静态作用域规则：</a:t>
            </a:r>
            <a:endParaRPr lang="en-US" altLang="zh-CN" b="1" dirty="0">
              <a:solidFill>
                <a:srgbClr val="800080"/>
              </a:solidFill>
              <a:latin typeface="黑体" panose="02010609060101010101" pitchFamily="49" charset="-122"/>
              <a:ea typeface="黑体" panose="02010609060101010101" pitchFamily="49" charset="-122"/>
            </a:endParaRPr>
          </a:p>
          <a:p>
            <a:pPr lvl="1">
              <a:buFont typeface="Wingdings" panose="05000000000000000000" pitchFamily="2" charset="2"/>
              <a:buNone/>
              <a:tabLst>
                <a:tab pos="1295400" algn="l"/>
              </a:tabLst>
            </a:pPr>
            <a:r>
              <a:rPr lang="zh-CN" altLang="en-US" sz="1800" b="1" dirty="0">
                <a:latin typeface="黑体" panose="02010609060101010101" pitchFamily="49" charset="-122"/>
                <a:ea typeface="黑体" panose="02010609060101010101" pitchFamily="49" charset="-122"/>
              </a:rPr>
              <a:t>常见的语言均采用该规则，如</a:t>
            </a:r>
            <a:r>
              <a:rPr lang="en-US" altLang="zh-CN" sz="1800" b="1" dirty="0">
                <a:latin typeface="黑体" panose="02010609060101010101" pitchFamily="49" charset="-122"/>
                <a:ea typeface="黑体" panose="02010609060101010101" pitchFamily="49" charset="-122"/>
              </a:rPr>
              <a:t>C</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Pascal</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Java</a:t>
            </a:r>
            <a:r>
              <a:rPr lang="zh-CN" altLang="en-US" sz="1800" b="1" dirty="0">
                <a:latin typeface="黑体" panose="02010609060101010101" pitchFamily="49" charset="-122"/>
                <a:ea typeface="黑体" panose="02010609060101010101" pitchFamily="49" charset="-122"/>
              </a:rPr>
              <a:t>等；</a:t>
            </a:r>
            <a:endParaRPr lang="en-US" altLang="zh-CN" sz="1800" b="1" dirty="0">
              <a:latin typeface="黑体" panose="02010609060101010101" pitchFamily="49" charset="-122"/>
              <a:ea typeface="黑体" panose="02010609060101010101" pitchFamily="49" charset="-122"/>
            </a:endParaRPr>
          </a:p>
          <a:p>
            <a:pPr lvl="1">
              <a:buFont typeface="Wingdings" panose="05000000000000000000" pitchFamily="2" charset="2"/>
              <a:buNone/>
              <a:tabLst>
                <a:tab pos="1295400" algn="l"/>
              </a:tabLst>
            </a:pPr>
            <a:r>
              <a:rPr lang="zh-CN" altLang="en-US" sz="1800" b="1" dirty="0">
                <a:latin typeface="黑体" panose="02010609060101010101" pitchFamily="49" charset="-122"/>
                <a:ea typeface="黑体" panose="02010609060101010101" pitchFamily="49" charset="-122"/>
              </a:rPr>
              <a:t>程序某处使用的名字，其声明之处可</a:t>
            </a:r>
            <a:r>
              <a:rPr lang="zh-CN" altLang="en-US" sz="1800" b="1" dirty="0">
                <a:solidFill>
                  <a:srgbClr val="FF0000"/>
                </a:solidFill>
                <a:latin typeface="黑体" panose="02010609060101010101" pitchFamily="49" charset="-122"/>
                <a:ea typeface="黑体" panose="02010609060101010101" pitchFamily="49" charset="-122"/>
              </a:rPr>
              <a:t>静态确定</a:t>
            </a:r>
            <a:endParaRPr lang="en-US" altLang="zh-CN" sz="1800" dirty="0">
              <a:solidFill>
                <a:srgbClr val="FF0000"/>
              </a:solidFill>
              <a:latin typeface="黑体" panose="02010609060101010101" pitchFamily="49" charset="-122"/>
              <a:ea typeface="黑体" panose="02010609060101010101" pitchFamily="49" charset="-122"/>
            </a:endParaRPr>
          </a:p>
        </p:txBody>
      </p:sp>
      <p:sp>
        <p:nvSpPr>
          <p:cNvPr id="17" name="Rectangle 10"/>
          <p:cNvSpPr>
            <a:spLocks noChangeArrowheads="1"/>
          </p:cNvSpPr>
          <p:nvPr/>
        </p:nvSpPr>
        <p:spPr bwMode="auto">
          <a:xfrm>
            <a:off x="2085957" y="5700136"/>
            <a:ext cx="6975493" cy="1015663"/>
          </a:xfrm>
          <a:prstGeom prst="rect">
            <a:avLst/>
          </a:prstGeom>
          <a:solidFill>
            <a:schemeClr val="accent2">
              <a:lumMod val="20000"/>
              <a:lumOff val="80000"/>
            </a:schemeClr>
          </a:solidFill>
          <a:ln w="9525" algn="ctr">
            <a:noFill/>
            <a:miter lim="800000"/>
          </a:ln>
          <a:effectLst/>
        </p:spPr>
        <p:txBody>
          <a:bodyPr wrap="square" anchor="ctr">
            <a:spAutoFit/>
          </a:bodyPr>
          <a:lstStyle/>
          <a:p>
            <a:pPr>
              <a:buFont typeface="Wingdings" panose="05000000000000000000" pitchFamily="2" charset="2"/>
              <a:buNone/>
              <a:tabLst>
                <a:tab pos="1295400" algn="l"/>
              </a:tabLst>
            </a:pPr>
            <a:r>
              <a:rPr lang="zh-CN" altLang="en-US" b="1" dirty="0">
                <a:solidFill>
                  <a:srgbClr val="800080"/>
                </a:solidFill>
                <a:latin typeface="黑体" panose="02010609060101010101" pitchFamily="49" charset="-122"/>
                <a:ea typeface="黑体" panose="02010609060101010101" pitchFamily="49" charset="-122"/>
              </a:rPr>
              <a:t>动态作用域规则：</a:t>
            </a:r>
            <a:endParaRPr lang="en-US" altLang="zh-CN" b="1" dirty="0">
              <a:solidFill>
                <a:srgbClr val="800080"/>
              </a:solidFill>
              <a:latin typeface="黑体" panose="02010609060101010101" pitchFamily="49" charset="-122"/>
              <a:ea typeface="黑体" panose="02010609060101010101" pitchFamily="49" charset="-122"/>
            </a:endParaRPr>
          </a:p>
          <a:p>
            <a:pPr lvl="1">
              <a:buFont typeface="Wingdings" panose="05000000000000000000" pitchFamily="2" charset="2"/>
              <a:buNone/>
              <a:tabLst>
                <a:tab pos="1295400" algn="l"/>
              </a:tabLst>
            </a:pPr>
            <a:r>
              <a:rPr lang="zh-CN" altLang="en-US" sz="1800" b="1" dirty="0">
                <a:latin typeface="黑体" panose="02010609060101010101" pitchFamily="49" charset="-122"/>
                <a:ea typeface="黑体" panose="02010609060101010101" pitchFamily="49" charset="-122"/>
              </a:rPr>
              <a:t>常见语言仅在特殊情况下采用该规则，如</a:t>
            </a:r>
            <a:r>
              <a:rPr lang="en-US" altLang="zh-CN" sz="1800" b="1" dirty="0">
                <a:latin typeface="黑体" panose="02010609060101010101" pitchFamily="49" charset="-122"/>
                <a:ea typeface="黑体" panose="02010609060101010101" pitchFamily="49" charset="-122"/>
              </a:rPr>
              <a:t>C</a:t>
            </a:r>
            <a:r>
              <a:rPr lang="zh-CN" altLang="en-US" sz="1800" b="1" dirty="0">
                <a:latin typeface="黑体" panose="02010609060101010101" pitchFamily="49" charset="-122"/>
                <a:ea typeface="黑体" panose="02010609060101010101" pitchFamily="49" charset="-122"/>
              </a:rPr>
              <a:t>预处理的宏展开；</a:t>
            </a:r>
            <a:endParaRPr lang="en-US" altLang="zh-CN" sz="1800" b="1" dirty="0">
              <a:latin typeface="黑体" panose="02010609060101010101" pitchFamily="49" charset="-122"/>
              <a:ea typeface="黑体" panose="02010609060101010101" pitchFamily="49" charset="-122"/>
            </a:endParaRPr>
          </a:p>
          <a:p>
            <a:pPr lvl="1">
              <a:buNone/>
              <a:tabLst>
                <a:tab pos="1295400" algn="l"/>
              </a:tabLst>
            </a:pPr>
            <a:r>
              <a:rPr lang="zh-CN" altLang="en-US" sz="1800" b="1" dirty="0">
                <a:latin typeface="黑体" panose="02010609060101010101" pitchFamily="49" charset="-122"/>
                <a:ea typeface="黑体" panose="02010609060101010101" pitchFamily="49" charset="-122"/>
              </a:rPr>
              <a:t>程序某处使用的名字，其声明之处只有在</a:t>
            </a:r>
            <a:r>
              <a:rPr lang="zh-CN" altLang="en-US" sz="1800" b="1" dirty="0">
                <a:solidFill>
                  <a:srgbClr val="FF0000"/>
                </a:solidFill>
                <a:latin typeface="黑体" panose="02010609060101010101" pitchFamily="49" charset="-122"/>
                <a:ea typeface="黑体" panose="02010609060101010101" pitchFamily="49" charset="-122"/>
              </a:rPr>
              <a:t>程序执行时才能确定</a:t>
            </a:r>
            <a:endParaRPr lang="en-US" altLang="zh-CN" sz="1800"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1387"/>
                                        </p:tgtEl>
                                        <p:attrNameLst>
                                          <p:attrName>style.visibility</p:attrName>
                                        </p:attrNameLst>
                                      </p:cBhvr>
                                      <p:to>
                                        <p:strVal val="visible"/>
                                      </p:to>
                                    </p:set>
                                    <p:animEffect transition="in" filter="slide(fromBottom)">
                                      <p:cBhvr>
                                        <p:cTn id="7" dur="500"/>
                                        <p:tgtEl>
                                          <p:spTgt spid="74138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lide(fromBottom)">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lide(fromBottom)">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7" grpId="0" animBg="1"/>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3277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6" name="Rectangle 8"/>
          <p:cNvSpPr>
            <a:spLocks noChangeArrowheads="1"/>
          </p:cNvSpPr>
          <p:nvPr/>
        </p:nvSpPr>
        <p:spPr bwMode="auto">
          <a:xfrm>
            <a:off x="762000" y="1830388"/>
            <a:ext cx="8267700" cy="3508653"/>
          </a:xfrm>
          <a:prstGeom prst="rect">
            <a:avLst/>
          </a:prstGeom>
          <a:noFill/>
          <a:ln w="9525">
            <a:noFill/>
            <a:miter lim="800000"/>
          </a:ln>
          <a:effectLst/>
        </p:spPr>
        <p:txBody>
          <a:bodyPr>
            <a:spAutoFit/>
          </a:bodyPr>
          <a:lstStyle/>
          <a:p>
            <a:pPr>
              <a:buNone/>
            </a:pPr>
            <a:r>
              <a:rPr lang="zh-CN" altLang="en-US" b="1" dirty="0"/>
              <a:t> 一些语言（如 </a:t>
            </a:r>
            <a:r>
              <a:rPr lang="en-US" altLang="zh-CN" dirty="0"/>
              <a:t>C </a:t>
            </a:r>
            <a:r>
              <a:rPr lang="zh-CN" altLang="en-US" b="1" dirty="0"/>
              <a:t>语言）支持嵌套块，块内部允许声明局部变量</a:t>
            </a:r>
            <a:r>
              <a:rPr kumimoji="0" lang="zh-CN" altLang="en-US" b="1" dirty="0"/>
              <a:t>，同样存在依嵌套层次规则进行非局部量访问的问题</a:t>
            </a:r>
            <a:endParaRPr lang="zh-CN" altLang="en-US" b="1" dirty="0">
              <a:solidFill>
                <a:srgbClr val="800080"/>
              </a:solidFill>
            </a:endParaRPr>
          </a:p>
          <a:p>
            <a:pPr lvl="1">
              <a:buFontTx/>
              <a:buNone/>
            </a:pPr>
            <a:r>
              <a:rPr lang="zh-CN" altLang="en-US" sz="1000" b="1" dirty="0">
                <a:solidFill>
                  <a:srgbClr val="800080"/>
                </a:solidFill>
              </a:rPr>
              <a:t>   </a:t>
            </a:r>
          </a:p>
          <a:p>
            <a:pPr lvl="1">
              <a:buFontTx/>
              <a:buNone/>
            </a:pPr>
            <a:r>
              <a:rPr lang="zh-CN" altLang="en-US" b="1" dirty="0">
                <a:solidFill>
                  <a:srgbClr val="800080"/>
                </a:solidFill>
              </a:rPr>
              <a:t>   方法一</a:t>
            </a:r>
            <a:r>
              <a:rPr lang="zh-CN" altLang="en-US" b="1" dirty="0"/>
              <a:t>   将每个块看作为内嵌的无参过程，为它创建一</a:t>
            </a:r>
          </a:p>
          <a:p>
            <a:pPr lvl="1">
              <a:buFontTx/>
              <a:buNone/>
            </a:pPr>
            <a:r>
              <a:rPr lang="zh-CN" altLang="en-US" b="1" dirty="0"/>
              <a:t>                 个新的活动记录，称为</a:t>
            </a:r>
            <a:r>
              <a:rPr lang="zh-CN" altLang="en-US" b="1" dirty="0">
                <a:solidFill>
                  <a:srgbClr val="800080"/>
                </a:solidFill>
              </a:rPr>
              <a:t>块级活动记录</a:t>
            </a:r>
          </a:p>
          <a:p>
            <a:pPr lvl="1">
              <a:buFontTx/>
              <a:buNone/>
            </a:pPr>
            <a:endParaRPr lang="zh-CN" altLang="en-US" sz="1000" b="1" dirty="0">
              <a:solidFill>
                <a:srgbClr val="800080"/>
              </a:solidFill>
            </a:endParaRPr>
          </a:p>
          <a:p>
            <a:pPr lvl="1">
              <a:buFontTx/>
              <a:buNone/>
            </a:pPr>
            <a:r>
              <a:rPr lang="zh-CN" altLang="en-US" b="1" dirty="0"/>
              <a:t>                 该方法代价很高</a:t>
            </a:r>
          </a:p>
          <a:p>
            <a:pPr lvl="1">
              <a:buFontTx/>
              <a:buNone/>
            </a:pPr>
            <a:endParaRPr lang="zh-CN" altLang="en-US" sz="1000" b="1" dirty="0">
              <a:solidFill>
                <a:srgbClr val="800080"/>
              </a:solidFill>
            </a:endParaRPr>
          </a:p>
          <a:p>
            <a:pPr lvl="1">
              <a:buFontTx/>
              <a:buNone/>
            </a:pPr>
            <a:r>
              <a:rPr lang="zh-CN" altLang="en-US" b="1" dirty="0">
                <a:solidFill>
                  <a:srgbClr val="800080"/>
                </a:solidFill>
              </a:rPr>
              <a:t>   方法二</a:t>
            </a:r>
            <a:r>
              <a:rPr lang="zh-CN" altLang="en-US" b="1" dirty="0"/>
              <a:t>   由于每个块中变量的相对位置在编译时就能确</a:t>
            </a:r>
          </a:p>
          <a:p>
            <a:pPr lvl="1">
              <a:buFontTx/>
              <a:buNone/>
            </a:pPr>
            <a:r>
              <a:rPr lang="zh-CN" altLang="en-US" b="1" dirty="0"/>
              <a:t>                 定下来，因此可以不创建块级活动记录，仅需</a:t>
            </a:r>
          </a:p>
          <a:p>
            <a:pPr lvl="1">
              <a:buFontTx/>
              <a:buNone/>
            </a:pPr>
            <a:r>
              <a:rPr lang="zh-CN" altLang="en-US" b="1" dirty="0"/>
              <a:t>                 要过程级的活动记录就可解决问题（见下例）</a:t>
            </a:r>
          </a:p>
        </p:txBody>
      </p:sp>
      <p:sp>
        <p:nvSpPr>
          <p:cNvPr id="9" name="Text Box 3">
            <a:extLst>
              <a:ext uri="{FF2B5EF4-FFF2-40B4-BE49-F238E27FC236}">
                <a16:creationId xmlns:a16="http://schemas.microsoft.com/office/drawing/2014/main" id="{4B302084-9D95-994B-ABF0-DAA54AA70E49}"/>
              </a:ext>
            </a:extLst>
          </p:cNvPr>
          <p:cNvSpPr txBox="1">
            <a:spLocks noChangeArrowheads="1"/>
          </p:cNvSpPr>
          <p:nvPr/>
        </p:nvSpPr>
        <p:spPr bwMode="auto">
          <a:xfrm>
            <a:off x="323528" y="1143000"/>
            <a:ext cx="8737922" cy="584775"/>
          </a:xfrm>
          <a:prstGeom prst="rect">
            <a:avLst/>
          </a:prstGeom>
          <a:noFill/>
          <a:ln w="9525">
            <a:noFill/>
            <a:miter lim="800000"/>
          </a:ln>
          <a:effectLst/>
        </p:spPr>
        <p:txBody>
          <a:bodyPr wrap="square">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solidFill>
                  <a:srgbClr val="800080"/>
                </a:solidFill>
              </a:rPr>
              <a:t>活动记录</a:t>
            </a:r>
            <a:r>
              <a:rPr kumimoji="0" lang="en-US" altLang="zh-CN" sz="3200" b="1" dirty="0">
                <a:solidFill>
                  <a:srgbClr val="800080"/>
                </a:solidFill>
              </a:rPr>
              <a:t>——</a:t>
            </a:r>
            <a:r>
              <a:rPr lang="zh-CN" altLang="en-US" sz="3200" b="1" dirty="0">
                <a:solidFill>
                  <a:srgbClr val="800080"/>
                </a:solidFill>
                <a:latin typeface="Times New Roman" panose="02020603050405020304" pitchFamily="18" charset="0"/>
              </a:rPr>
              <a:t>嵌套过程块的</a:t>
            </a:r>
            <a:r>
              <a:rPr lang="zh-CN" altLang="en-US" sz="3200" b="1" dirty="0">
                <a:solidFill>
                  <a:srgbClr val="800080"/>
                </a:solidFill>
                <a:latin typeface="楷体_GB2312" pitchFamily="49" charset="-122"/>
              </a:rPr>
              <a:t>非局部变量访问</a:t>
            </a:r>
            <a:endParaRPr kumimoji="0" lang="zh-CN" altLang="en-US" sz="3200" b="1" dirty="0">
              <a:solidFill>
                <a:srgbClr val="800080"/>
              </a:solidFill>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33795"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p>
        </p:txBody>
      </p:sp>
      <p:sp>
        <p:nvSpPr>
          <p:cNvPr id="33796" name="Rectangle 4"/>
          <p:cNvSpPr>
            <a:spLocks noChangeArrowheads="1"/>
          </p:cNvSpPr>
          <p:nvPr/>
        </p:nvSpPr>
        <p:spPr bwMode="auto">
          <a:xfrm>
            <a:off x="876300" y="1722438"/>
            <a:ext cx="5295900" cy="1036637"/>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嵌套程序块的非局部量访问</a:t>
            </a:r>
            <a:r>
              <a:rPr lang="zh-CN" altLang="en-US"/>
              <a:t> </a:t>
            </a:r>
            <a:endParaRPr kumimoji="0" lang="zh-CN" altLang="en-US" sz="1000" b="1">
              <a:solidFill>
                <a:srgbClr val="800080"/>
              </a:solidFill>
            </a:endParaRPr>
          </a:p>
          <a:p>
            <a:pPr>
              <a:buClrTx/>
              <a:buFont typeface="Symbol" pitchFamily="18" charset="2"/>
              <a:buNone/>
            </a:pPr>
            <a:endParaRPr kumimoji="0" lang="zh-CN" altLang="en-US" sz="1000" b="1">
              <a:solidFill>
                <a:srgbClr val="800080"/>
              </a:solidFill>
            </a:endParaRPr>
          </a:p>
          <a:p>
            <a:pPr lvl="1">
              <a:buFontTx/>
              <a:buChar char="•"/>
            </a:pPr>
            <a:r>
              <a:rPr kumimoji="0" lang="zh-CN" altLang="en-US" b="1">
                <a:solidFill>
                  <a:srgbClr val="800080"/>
                </a:solidFill>
              </a:rPr>
              <a:t>  </a:t>
            </a:r>
            <a:r>
              <a:rPr kumimoji="0" lang="zh-CN" altLang="en-US" b="1"/>
              <a:t>采用过程级活动记录的方法</a:t>
            </a:r>
            <a:r>
              <a:rPr kumimoji="0" lang="zh-CN" altLang="en-US" b="1">
                <a:solidFill>
                  <a:srgbClr val="800080"/>
                </a:solidFill>
              </a:rPr>
              <a:t>举例</a:t>
            </a:r>
          </a:p>
        </p:txBody>
      </p:sp>
      <p:sp>
        <p:nvSpPr>
          <p:cNvPr id="33797" name="Text Box 5"/>
          <p:cNvSpPr txBox="1">
            <a:spLocks noChangeArrowheads="1"/>
          </p:cNvSpPr>
          <p:nvPr/>
        </p:nvSpPr>
        <p:spPr bwMode="auto">
          <a:xfrm>
            <a:off x="6324600" y="1524000"/>
            <a:ext cx="2590800" cy="4760913"/>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1800" b="1" dirty="0" err="1"/>
              <a:t>int</a:t>
            </a:r>
            <a:r>
              <a:rPr kumimoji="0" lang="en-US" altLang="zh-CN" sz="1800" b="1" dirty="0"/>
              <a:t> p</a:t>
            </a:r>
            <a:r>
              <a:rPr kumimoji="0" lang="zh-CN" altLang="en-US" sz="1800" b="1" dirty="0"/>
              <a:t>（）</a:t>
            </a:r>
          </a:p>
          <a:p>
            <a:pPr>
              <a:buFont typeface="Wingdings" panose="05000000000000000000" pitchFamily="2" charset="2"/>
              <a:buNone/>
            </a:pPr>
            <a:r>
              <a:rPr kumimoji="0" lang="en-US" altLang="zh-CN" sz="1800" b="1" dirty="0"/>
              <a:t>{</a:t>
            </a:r>
          </a:p>
          <a:p>
            <a:pPr>
              <a:buFont typeface="Wingdings" panose="05000000000000000000" pitchFamily="2" charset="2"/>
              <a:buNone/>
            </a:pPr>
            <a:r>
              <a:rPr kumimoji="0" lang="en-US" altLang="zh-CN" sz="1800" b="1" dirty="0"/>
              <a:t>     </a:t>
            </a:r>
            <a:r>
              <a:rPr kumimoji="0" lang="en-US" altLang="zh-CN" sz="1800" b="1" dirty="0" err="1"/>
              <a:t>int</a:t>
            </a:r>
            <a:r>
              <a:rPr kumimoji="0" lang="en-US" altLang="zh-CN" sz="1800" b="1" dirty="0"/>
              <a:t> A;</a:t>
            </a:r>
          </a:p>
          <a:p>
            <a:pPr>
              <a:buFont typeface="Wingdings" panose="05000000000000000000" pitchFamily="2" charset="2"/>
              <a:buNone/>
            </a:pPr>
            <a:r>
              <a:rPr kumimoji="0" lang="en-US" altLang="zh-CN" sz="1800" b="1" dirty="0"/>
              <a:t>     …</a:t>
            </a:r>
          </a:p>
          <a:p>
            <a:pPr>
              <a:buFont typeface="Wingdings" panose="05000000000000000000" pitchFamily="2" charset="2"/>
              <a:buNone/>
            </a:pPr>
            <a:r>
              <a:rPr kumimoji="0" lang="en-US" altLang="zh-CN" sz="1800" b="1" dirty="0"/>
              <a:t>     {</a:t>
            </a:r>
          </a:p>
          <a:p>
            <a:pPr>
              <a:buFont typeface="Wingdings" panose="05000000000000000000" pitchFamily="2" charset="2"/>
              <a:buNone/>
            </a:pPr>
            <a:r>
              <a:rPr kumimoji="0" lang="en-US" altLang="zh-CN" sz="1800" b="1" dirty="0"/>
              <a:t>          </a:t>
            </a:r>
            <a:r>
              <a:rPr kumimoji="0" lang="en-US" altLang="zh-CN" sz="1800" b="1" dirty="0" err="1"/>
              <a:t>int</a:t>
            </a:r>
            <a:r>
              <a:rPr kumimoji="0" lang="en-US" altLang="zh-CN" sz="1800" b="1" dirty="0"/>
              <a:t> B,C; </a:t>
            </a:r>
          </a:p>
          <a:p>
            <a:pPr>
              <a:buFont typeface="Wingdings" panose="05000000000000000000" pitchFamily="2" charset="2"/>
              <a:buNone/>
            </a:pPr>
            <a:r>
              <a:rPr kumimoji="0" lang="en-US" altLang="zh-CN" sz="1800" b="1" dirty="0"/>
              <a:t>           … </a:t>
            </a:r>
          </a:p>
          <a:p>
            <a:pPr>
              <a:buFont typeface="Wingdings" panose="05000000000000000000" pitchFamily="2" charset="2"/>
              <a:buNone/>
            </a:pPr>
            <a:r>
              <a:rPr kumimoji="0" lang="en-US" altLang="zh-CN" sz="1800" b="1" dirty="0"/>
              <a:t>     }</a:t>
            </a:r>
          </a:p>
          <a:p>
            <a:pPr>
              <a:buFont typeface="Wingdings" panose="05000000000000000000" pitchFamily="2" charset="2"/>
              <a:buNone/>
            </a:pPr>
            <a:r>
              <a:rPr kumimoji="0" lang="en-US" altLang="zh-CN" sz="1800" b="1" dirty="0"/>
              <a:t>     {</a:t>
            </a:r>
          </a:p>
          <a:p>
            <a:pPr>
              <a:buFont typeface="Wingdings" panose="05000000000000000000" pitchFamily="2" charset="2"/>
              <a:buNone/>
            </a:pPr>
            <a:r>
              <a:rPr kumimoji="0" lang="en-US" altLang="zh-CN" sz="1800" b="1" dirty="0"/>
              <a:t>          </a:t>
            </a:r>
            <a:r>
              <a:rPr kumimoji="0" lang="en-US" altLang="zh-CN" sz="1800" b="1" dirty="0" err="1"/>
              <a:t>int</a:t>
            </a:r>
            <a:r>
              <a:rPr kumimoji="0" lang="en-US" altLang="zh-CN" sz="1800" b="1" dirty="0"/>
              <a:t> D,E,F;</a:t>
            </a:r>
          </a:p>
          <a:p>
            <a:pPr>
              <a:buFont typeface="Wingdings" panose="05000000000000000000" pitchFamily="2" charset="2"/>
              <a:buNone/>
            </a:pPr>
            <a:r>
              <a:rPr kumimoji="0" lang="en-US" altLang="zh-CN" sz="1800" b="1" dirty="0"/>
              <a:t>           …</a:t>
            </a:r>
          </a:p>
          <a:p>
            <a:pPr>
              <a:buFont typeface="Wingdings" panose="05000000000000000000" pitchFamily="2" charset="2"/>
              <a:buNone/>
            </a:pPr>
            <a:r>
              <a:rPr kumimoji="0" lang="en-US" altLang="zh-CN" sz="1800" b="1" dirty="0"/>
              <a:t>          {</a:t>
            </a:r>
          </a:p>
          <a:p>
            <a:pPr>
              <a:buFont typeface="Wingdings" panose="05000000000000000000" pitchFamily="2" charset="2"/>
              <a:buNone/>
            </a:pPr>
            <a:r>
              <a:rPr kumimoji="0" lang="en-US" altLang="zh-CN" sz="1800" b="1" dirty="0"/>
              <a:t>               </a:t>
            </a:r>
            <a:r>
              <a:rPr kumimoji="0" lang="en-US" altLang="zh-CN" sz="1800" b="1" dirty="0" err="1"/>
              <a:t>int</a:t>
            </a:r>
            <a:r>
              <a:rPr kumimoji="0" lang="en-US" altLang="zh-CN" sz="1800" b="1" dirty="0"/>
              <a:t> G;</a:t>
            </a:r>
          </a:p>
          <a:p>
            <a:pPr>
              <a:buFont typeface="Wingdings" panose="05000000000000000000" pitchFamily="2" charset="2"/>
              <a:buNone/>
            </a:pPr>
            <a:r>
              <a:rPr kumimoji="0" lang="en-US" altLang="zh-CN" sz="1800" b="1" dirty="0"/>
              <a:t>               …  </a:t>
            </a:r>
            <a:r>
              <a:rPr kumimoji="0" lang="en-US" altLang="zh-CN" sz="1800" b="1" dirty="0">
                <a:solidFill>
                  <a:srgbClr val="800080"/>
                </a:solidFill>
              </a:rPr>
              <a:t>/*here*/</a:t>
            </a:r>
          </a:p>
          <a:p>
            <a:pPr>
              <a:buFont typeface="Wingdings" panose="05000000000000000000" pitchFamily="2" charset="2"/>
              <a:buNone/>
            </a:pPr>
            <a:r>
              <a:rPr kumimoji="0" lang="en-US" altLang="zh-CN" sz="1800" b="1" dirty="0"/>
              <a:t>          }</a:t>
            </a:r>
          </a:p>
          <a:p>
            <a:pPr>
              <a:buFont typeface="Wingdings" panose="05000000000000000000" pitchFamily="2" charset="2"/>
              <a:buNone/>
            </a:pPr>
            <a:r>
              <a:rPr kumimoji="0" lang="en-US" altLang="zh-CN" sz="1800" b="1" dirty="0"/>
              <a:t>     }</a:t>
            </a:r>
          </a:p>
          <a:p>
            <a:pPr>
              <a:buFont typeface="Wingdings" panose="05000000000000000000" pitchFamily="2" charset="2"/>
              <a:buNone/>
            </a:pPr>
            <a:r>
              <a:rPr kumimoji="0" lang="en-US" altLang="zh-CN" sz="1800" b="1" dirty="0"/>
              <a:t> }</a:t>
            </a:r>
          </a:p>
        </p:txBody>
      </p:sp>
      <p:sp>
        <p:nvSpPr>
          <p:cNvPr id="33798" name="Line 6"/>
          <p:cNvSpPr>
            <a:spLocks noChangeShapeType="1"/>
          </p:cNvSpPr>
          <p:nvPr/>
        </p:nvSpPr>
        <p:spPr bwMode="auto">
          <a:xfrm>
            <a:off x="2286000" y="3505200"/>
            <a:ext cx="0" cy="2971800"/>
          </a:xfrm>
          <a:prstGeom prst="line">
            <a:avLst/>
          </a:prstGeom>
          <a:noFill/>
          <a:ln w="9525">
            <a:solidFill>
              <a:srgbClr val="800080"/>
            </a:solidFill>
            <a:round/>
          </a:ln>
          <a:effectLst/>
        </p:spPr>
        <p:txBody>
          <a:bodyPr>
            <a:spAutoFit/>
          </a:bodyPr>
          <a:lstStyle/>
          <a:p>
            <a:endParaRPr lang="zh-CN" altLang="en-US"/>
          </a:p>
        </p:txBody>
      </p:sp>
      <p:sp>
        <p:nvSpPr>
          <p:cNvPr id="33799" name="Line 7"/>
          <p:cNvSpPr>
            <a:spLocks noChangeShapeType="1"/>
          </p:cNvSpPr>
          <p:nvPr/>
        </p:nvSpPr>
        <p:spPr bwMode="auto">
          <a:xfrm>
            <a:off x="5943600" y="4876800"/>
            <a:ext cx="0" cy="1066800"/>
          </a:xfrm>
          <a:prstGeom prst="line">
            <a:avLst/>
          </a:prstGeom>
          <a:noFill/>
          <a:ln w="9525">
            <a:solidFill>
              <a:srgbClr val="800080"/>
            </a:solidFill>
            <a:prstDash val="sysDot"/>
            <a:round/>
          </a:ln>
          <a:effectLst/>
        </p:spPr>
        <p:txBody>
          <a:bodyPr>
            <a:spAutoFit/>
          </a:bodyPr>
          <a:lstStyle/>
          <a:p>
            <a:endParaRPr lang="zh-CN" altLang="en-US"/>
          </a:p>
        </p:txBody>
      </p:sp>
      <p:sp>
        <p:nvSpPr>
          <p:cNvPr id="33800" name="Line 8"/>
          <p:cNvSpPr>
            <a:spLocks noChangeShapeType="1"/>
          </p:cNvSpPr>
          <p:nvPr/>
        </p:nvSpPr>
        <p:spPr bwMode="auto">
          <a:xfrm>
            <a:off x="2286000" y="6477000"/>
            <a:ext cx="3657600" cy="0"/>
          </a:xfrm>
          <a:prstGeom prst="line">
            <a:avLst/>
          </a:prstGeom>
          <a:noFill/>
          <a:ln w="9525">
            <a:solidFill>
              <a:srgbClr val="800080"/>
            </a:solidFill>
            <a:round/>
          </a:ln>
          <a:effectLst/>
        </p:spPr>
        <p:txBody>
          <a:bodyPr>
            <a:spAutoFit/>
          </a:bodyPr>
          <a:lstStyle/>
          <a:p>
            <a:endParaRPr lang="zh-CN" altLang="en-US"/>
          </a:p>
        </p:txBody>
      </p:sp>
      <p:sp>
        <p:nvSpPr>
          <p:cNvPr id="33801" name="Line 9"/>
          <p:cNvSpPr>
            <a:spLocks noChangeShapeType="1"/>
          </p:cNvSpPr>
          <p:nvPr/>
        </p:nvSpPr>
        <p:spPr bwMode="auto">
          <a:xfrm>
            <a:off x="2286000" y="5943600"/>
            <a:ext cx="3657600" cy="0"/>
          </a:xfrm>
          <a:prstGeom prst="line">
            <a:avLst/>
          </a:prstGeom>
          <a:noFill/>
          <a:ln w="9525">
            <a:solidFill>
              <a:srgbClr val="800080"/>
            </a:solidFill>
            <a:round/>
          </a:ln>
          <a:effectLst/>
        </p:spPr>
        <p:txBody>
          <a:bodyPr>
            <a:spAutoFit/>
          </a:bodyPr>
          <a:lstStyle/>
          <a:p>
            <a:endParaRPr lang="zh-CN" altLang="en-US"/>
          </a:p>
        </p:txBody>
      </p:sp>
      <p:sp>
        <p:nvSpPr>
          <p:cNvPr id="33802" name="Rectangle 10"/>
          <p:cNvSpPr>
            <a:spLocks noChangeArrowheads="1"/>
          </p:cNvSpPr>
          <p:nvPr/>
        </p:nvSpPr>
        <p:spPr bwMode="auto">
          <a:xfrm>
            <a:off x="2286000" y="6003925"/>
            <a:ext cx="3581400"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a:solidFill>
                  <a:srgbClr val="800080"/>
                </a:solidFill>
              </a:rPr>
              <a:t>存放</a:t>
            </a:r>
            <a:r>
              <a:rPr lang="zh-CN" altLang="en-US" sz="2000">
                <a:solidFill>
                  <a:srgbClr val="800080"/>
                </a:solidFill>
              </a:rPr>
              <a:t> </a:t>
            </a:r>
            <a:r>
              <a:rPr lang="en-US" altLang="zh-CN" sz="2000">
                <a:solidFill>
                  <a:srgbClr val="800080"/>
                </a:solidFill>
              </a:rPr>
              <a:t>A </a:t>
            </a:r>
            <a:r>
              <a:rPr lang="zh-CN" altLang="en-US" sz="2000" b="1">
                <a:solidFill>
                  <a:srgbClr val="800080"/>
                </a:solidFill>
              </a:rPr>
              <a:t>的空间</a:t>
            </a:r>
          </a:p>
        </p:txBody>
      </p:sp>
      <p:sp>
        <p:nvSpPr>
          <p:cNvPr id="33803" name="Line 13"/>
          <p:cNvSpPr>
            <a:spLocks noChangeShapeType="1"/>
          </p:cNvSpPr>
          <p:nvPr/>
        </p:nvSpPr>
        <p:spPr bwMode="auto">
          <a:xfrm>
            <a:off x="4114800" y="4876800"/>
            <a:ext cx="1828800" cy="0"/>
          </a:xfrm>
          <a:prstGeom prst="line">
            <a:avLst/>
          </a:prstGeom>
          <a:noFill/>
          <a:ln w="9525">
            <a:solidFill>
              <a:srgbClr val="800080"/>
            </a:solidFill>
            <a:prstDash val="sysDot"/>
            <a:round/>
          </a:ln>
          <a:effectLst/>
        </p:spPr>
        <p:txBody>
          <a:bodyPr>
            <a:spAutoFit/>
          </a:bodyPr>
          <a:lstStyle/>
          <a:p>
            <a:endParaRPr lang="zh-CN" altLang="en-US"/>
          </a:p>
        </p:txBody>
      </p:sp>
      <p:sp>
        <p:nvSpPr>
          <p:cNvPr id="33804" name="Rectangle 14"/>
          <p:cNvSpPr>
            <a:spLocks noChangeArrowheads="1"/>
          </p:cNvSpPr>
          <p:nvPr/>
        </p:nvSpPr>
        <p:spPr bwMode="auto">
          <a:xfrm>
            <a:off x="2362200" y="4632325"/>
            <a:ext cx="1600200" cy="10064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a:solidFill>
                  <a:srgbClr val="800080"/>
                </a:solidFill>
              </a:rPr>
              <a:t>存放</a:t>
            </a:r>
          </a:p>
          <a:p>
            <a:pPr algn="ctr">
              <a:buFont typeface="Wingdings" panose="05000000000000000000" pitchFamily="2" charset="2"/>
              <a:buNone/>
            </a:pPr>
            <a:r>
              <a:rPr lang="zh-CN" altLang="en-US" sz="2000">
                <a:solidFill>
                  <a:srgbClr val="800080"/>
                </a:solidFill>
              </a:rPr>
              <a:t> </a:t>
            </a:r>
            <a:r>
              <a:rPr lang="en-US" altLang="zh-CN" sz="2000">
                <a:solidFill>
                  <a:srgbClr val="800080"/>
                </a:solidFill>
              </a:rPr>
              <a:t>D</a:t>
            </a:r>
            <a:r>
              <a:rPr lang="zh-CN" altLang="en-US" sz="2000">
                <a:solidFill>
                  <a:srgbClr val="800080"/>
                </a:solidFill>
              </a:rPr>
              <a:t>，</a:t>
            </a:r>
            <a:r>
              <a:rPr lang="en-US" altLang="zh-CN" sz="2000">
                <a:solidFill>
                  <a:srgbClr val="800080"/>
                </a:solidFill>
              </a:rPr>
              <a:t>E</a:t>
            </a:r>
            <a:r>
              <a:rPr lang="zh-CN" altLang="en-US" sz="2000">
                <a:solidFill>
                  <a:srgbClr val="800080"/>
                </a:solidFill>
              </a:rPr>
              <a:t>，</a:t>
            </a:r>
            <a:r>
              <a:rPr lang="en-US" altLang="zh-CN" sz="2000">
                <a:solidFill>
                  <a:srgbClr val="800080"/>
                </a:solidFill>
              </a:rPr>
              <a:t>F</a:t>
            </a:r>
          </a:p>
          <a:p>
            <a:pPr algn="ctr">
              <a:buFont typeface="Wingdings" panose="05000000000000000000" pitchFamily="2" charset="2"/>
              <a:buNone/>
            </a:pPr>
            <a:r>
              <a:rPr lang="en-US" altLang="zh-CN" sz="2000">
                <a:solidFill>
                  <a:srgbClr val="800080"/>
                </a:solidFill>
              </a:rPr>
              <a:t> </a:t>
            </a:r>
            <a:r>
              <a:rPr lang="zh-CN" altLang="en-US" sz="2000" b="1">
                <a:solidFill>
                  <a:srgbClr val="800080"/>
                </a:solidFill>
              </a:rPr>
              <a:t>的空间</a:t>
            </a:r>
          </a:p>
        </p:txBody>
      </p:sp>
      <p:sp>
        <p:nvSpPr>
          <p:cNvPr id="33805" name="Line 15"/>
          <p:cNvSpPr>
            <a:spLocks noChangeShapeType="1"/>
          </p:cNvSpPr>
          <p:nvPr/>
        </p:nvSpPr>
        <p:spPr bwMode="auto">
          <a:xfrm>
            <a:off x="2286000" y="4343400"/>
            <a:ext cx="1828800" cy="0"/>
          </a:xfrm>
          <a:prstGeom prst="line">
            <a:avLst/>
          </a:prstGeom>
          <a:noFill/>
          <a:ln w="9525">
            <a:solidFill>
              <a:srgbClr val="800080"/>
            </a:solidFill>
            <a:round/>
          </a:ln>
          <a:effectLst/>
        </p:spPr>
        <p:txBody>
          <a:bodyPr>
            <a:spAutoFit/>
          </a:bodyPr>
          <a:lstStyle/>
          <a:p>
            <a:endParaRPr lang="zh-CN" altLang="en-US"/>
          </a:p>
        </p:txBody>
      </p:sp>
      <p:sp>
        <p:nvSpPr>
          <p:cNvPr id="33806" name="Rectangle 16"/>
          <p:cNvSpPr>
            <a:spLocks noChangeArrowheads="1"/>
          </p:cNvSpPr>
          <p:nvPr/>
        </p:nvSpPr>
        <p:spPr bwMode="auto">
          <a:xfrm>
            <a:off x="1143000" y="2803525"/>
            <a:ext cx="5257800" cy="457200"/>
          </a:xfrm>
          <a:prstGeom prst="rect">
            <a:avLst/>
          </a:prstGeom>
          <a:noFill/>
          <a:ln w="9525">
            <a:noFill/>
            <a:miter lim="800000"/>
          </a:ln>
          <a:effectLst/>
        </p:spPr>
        <p:txBody>
          <a:bodyPr>
            <a:spAutoFit/>
          </a:bodyPr>
          <a:lstStyle/>
          <a:p>
            <a:pPr algn="ctr" eaLnBrk="0" hangingPunct="0">
              <a:buClrTx/>
              <a:buFontTx/>
              <a:buNone/>
            </a:pPr>
            <a:r>
              <a:rPr lang="zh-CN" altLang="en-US" b="1"/>
              <a:t>运行至</a:t>
            </a:r>
            <a:r>
              <a:rPr lang="en-US" altLang="zh-CN" b="1"/>
              <a:t>/*</a:t>
            </a:r>
            <a:r>
              <a:rPr lang="en-US" altLang="zh-CN"/>
              <a:t>here</a:t>
            </a:r>
            <a:r>
              <a:rPr lang="en-US" altLang="zh-CN" b="1"/>
              <a:t>*/</a:t>
            </a:r>
            <a:r>
              <a:rPr lang="zh-CN" altLang="en-US" b="1"/>
              <a:t>时</a:t>
            </a:r>
            <a:r>
              <a:rPr lang="en-US" altLang="zh-CN"/>
              <a:t>p</a:t>
            </a:r>
            <a:r>
              <a:rPr lang="zh-CN" altLang="en-US" b="1"/>
              <a:t>的活动记录形如：</a:t>
            </a:r>
          </a:p>
        </p:txBody>
      </p:sp>
      <p:sp>
        <p:nvSpPr>
          <p:cNvPr id="33807" name="AutoShape 17">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08" name="AutoShape 18">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09" name="AutoShape 19">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10" name="AutoShape 20">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11" name="Rectangle 21"/>
          <p:cNvSpPr>
            <a:spLocks noChangeArrowheads="1"/>
          </p:cNvSpPr>
          <p:nvPr/>
        </p:nvSpPr>
        <p:spPr bwMode="auto">
          <a:xfrm>
            <a:off x="4114800" y="5089525"/>
            <a:ext cx="1752600" cy="7016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a:solidFill>
                  <a:srgbClr val="800080"/>
                </a:solidFill>
              </a:rPr>
              <a:t>曾存放过</a:t>
            </a:r>
          </a:p>
          <a:p>
            <a:pPr algn="ctr">
              <a:buFont typeface="Wingdings" panose="05000000000000000000" pitchFamily="2" charset="2"/>
              <a:buNone/>
            </a:pPr>
            <a:r>
              <a:rPr lang="zh-CN" altLang="en-US" sz="2000">
                <a:solidFill>
                  <a:srgbClr val="800080"/>
                </a:solidFill>
              </a:rPr>
              <a:t> </a:t>
            </a:r>
            <a:r>
              <a:rPr lang="en-US" altLang="zh-CN" sz="2000">
                <a:solidFill>
                  <a:srgbClr val="800080"/>
                </a:solidFill>
              </a:rPr>
              <a:t>B,C </a:t>
            </a:r>
            <a:r>
              <a:rPr lang="zh-CN" altLang="en-US" sz="2000" b="1">
                <a:solidFill>
                  <a:srgbClr val="800080"/>
                </a:solidFill>
              </a:rPr>
              <a:t>的空间</a:t>
            </a:r>
          </a:p>
        </p:txBody>
      </p:sp>
      <p:sp>
        <p:nvSpPr>
          <p:cNvPr id="33812" name="Line 22"/>
          <p:cNvSpPr>
            <a:spLocks noChangeShapeType="1"/>
          </p:cNvSpPr>
          <p:nvPr/>
        </p:nvSpPr>
        <p:spPr bwMode="auto">
          <a:xfrm>
            <a:off x="2286000" y="3810000"/>
            <a:ext cx="1828800" cy="0"/>
          </a:xfrm>
          <a:prstGeom prst="line">
            <a:avLst/>
          </a:prstGeom>
          <a:noFill/>
          <a:ln w="9525">
            <a:solidFill>
              <a:srgbClr val="800080"/>
            </a:solidFill>
            <a:round/>
          </a:ln>
          <a:effectLst/>
        </p:spPr>
        <p:txBody>
          <a:bodyPr>
            <a:spAutoFit/>
          </a:bodyPr>
          <a:lstStyle/>
          <a:p>
            <a:endParaRPr lang="zh-CN" altLang="en-US"/>
          </a:p>
        </p:txBody>
      </p:sp>
      <p:sp>
        <p:nvSpPr>
          <p:cNvPr id="33813" name="Line 23"/>
          <p:cNvSpPr>
            <a:spLocks noChangeShapeType="1"/>
          </p:cNvSpPr>
          <p:nvPr/>
        </p:nvSpPr>
        <p:spPr bwMode="auto">
          <a:xfrm flipH="1">
            <a:off x="1752600" y="3733800"/>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33814" name="Rectangle 24"/>
          <p:cNvSpPr>
            <a:spLocks noChangeArrowheads="1"/>
          </p:cNvSpPr>
          <p:nvPr/>
        </p:nvSpPr>
        <p:spPr bwMode="auto">
          <a:xfrm>
            <a:off x="838200" y="3565525"/>
            <a:ext cx="838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TOP</a:t>
            </a:r>
            <a:endParaRPr lang="en-US" altLang="zh-CN" sz="2000" b="1"/>
          </a:p>
        </p:txBody>
      </p:sp>
      <p:sp>
        <p:nvSpPr>
          <p:cNvPr id="33815" name="Rectangle 25"/>
          <p:cNvSpPr>
            <a:spLocks noChangeArrowheads="1"/>
          </p:cNvSpPr>
          <p:nvPr/>
        </p:nvSpPr>
        <p:spPr bwMode="auto">
          <a:xfrm>
            <a:off x="2286000" y="3870325"/>
            <a:ext cx="1828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a:solidFill>
                  <a:srgbClr val="800080"/>
                </a:solidFill>
              </a:rPr>
              <a:t>存放</a:t>
            </a:r>
            <a:r>
              <a:rPr lang="zh-CN" altLang="en-US" sz="2000">
                <a:solidFill>
                  <a:srgbClr val="800080"/>
                </a:solidFill>
              </a:rPr>
              <a:t> </a:t>
            </a:r>
            <a:r>
              <a:rPr lang="en-US" altLang="zh-CN" sz="2000">
                <a:solidFill>
                  <a:srgbClr val="800080"/>
                </a:solidFill>
              </a:rPr>
              <a:t>G </a:t>
            </a:r>
            <a:r>
              <a:rPr lang="zh-CN" altLang="en-US" sz="2000" b="1">
                <a:solidFill>
                  <a:srgbClr val="800080"/>
                </a:solidFill>
              </a:rPr>
              <a:t>的空间</a:t>
            </a:r>
          </a:p>
        </p:txBody>
      </p:sp>
      <p:sp>
        <p:nvSpPr>
          <p:cNvPr id="33816" name="Line 37"/>
          <p:cNvSpPr>
            <a:spLocks noChangeShapeType="1"/>
          </p:cNvSpPr>
          <p:nvPr/>
        </p:nvSpPr>
        <p:spPr bwMode="auto">
          <a:xfrm flipH="1">
            <a:off x="1600200" y="6477000"/>
            <a:ext cx="6096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33817" name="Line 52"/>
          <p:cNvSpPr>
            <a:spLocks noChangeShapeType="1"/>
          </p:cNvSpPr>
          <p:nvPr/>
        </p:nvSpPr>
        <p:spPr bwMode="auto">
          <a:xfrm>
            <a:off x="4114800" y="3505200"/>
            <a:ext cx="0" cy="2438400"/>
          </a:xfrm>
          <a:prstGeom prst="line">
            <a:avLst/>
          </a:prstGeom>
          <a:noFill/>
          <a:ln w="9525">
            <a:solidFill>
              <a:srgbClr val="800080"/>
            </a:solidFill>
            <a:round/>
          </a:ln>
          <a:effectLst/>
        </p:spPr>
        <p:txBody>
          <a:bodyPr>
            <a:spAutoFit/>
          </a:bodyPr>
          <a:lstStyle/>
          <a:p>
            <a:endParaRPr lang="zh-CN" altLang="en-US"/>
          </a:p>
        </p:txBody>
      </p:sp>
      <p:sp>
        <p:nvSpPr>
          <p:cNvPr id="33818" name="Line 53"/>
          <p:cNvSpPr>
            <a:spLocks noChangeShapeType="1"/>
          </p:cNvSpPr>
          <p:nvPr/>
        </p:nvSpPr>
        <p:spPr bwMode="auto">
          <a:xfrm>
            <a:off x="5943600" y="5943600"/>
            <a:ext cx="0" cy="533400"/>
          </a:xfrm>
          <a:prstGeom prst="line">
            <a:avLst/>
          </a:prstGeom>
          <a:noFill/>
          <a:ln w="9525">
            <a:solidFill>
              <a:srgbClr val="800080"/>
            </a:solidFill>
            <a:round/>
          </a:ln>
          <a:effectLst/>
        </p:spPr>
        <p:txBody>
          <a:bodyPr>
            <a:spAutoFit/>
          </a:bodyPr>
          <a:lstStyle/>
          <a:p>
            <a:endParaRPr lang="zh-CN" altLang="en-US"/>
          </a:p>
        </p:txBody>
      </p:sp>
      <p:sp>
        <p:nvSpPr>
          <p:cNvPr id="33819" name="Rectangle 54"/>
          <p:cNvSpPr>
            <a:spLocks noChangeArrowheads="1"/>
          </p:cNvSpPr>
          <p:nvPr/>
        </p:nvSpPr>
        <p:spPr bwMode="auto">
          <a:xfrm>
            <a:off x="914400" y="6232525"/>
            <a:ext cx="838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SP</a:t>
            </a:r>
            <a:endParaRPr lang="en-US" altLang="zh-CN" sz="2000" b="1"/>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35843"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p>
        </p:txBody>
      </p:sp>
      <p:sp>
        <p:nvSpPr>
          <p:cNvPr id="35844" name="Rectangle 4"/>
          <p:cNvSpPr>
            <a:spLocks noChangeArrowheads="1"/>
          </p:cNvSpPr>
          <p:nvPr/>
        </p:nvSpPr>
        <p:spPr bwMode="auto">
          <a:xfrm>
            <a:off x="914400" y="1828800"/>
            <a:ext cx="7848600" cy="1036638"/>
          </a:xfrm>
          <a:prstGeom prst="rect">
            <a:avLst/>
          </a:prstGeom>
          <a:noFill/>
          <a:ln w="9525">
            <a:noFill/>
            <a:miter lim="800000"/>
          </a:ln>
          <a:effectLst/>
        </p:spPr>
        <p:txBody>
          <a:bodyPr>
            <a:spAutoFit/>
          </a:bodyPr>
          <a:lstStyle/>
          <a:p>
            <a:pPr>
              <a:buClrTx/>
              <a:buFont typeface="Symbol" pitchFamily="18" charset="2"/>
              <a:buChar char="-"/>
            </a:pPr>
            <a:r>
              <a:rPr lang="en-US" altLang="zh-CN" sz="2800" b="1" dirty="0">
                <a:solidFill>
                  <a:srgbClr val="800080"/>
                </a:solidFill>
                <a:latin typeface="Times New Roman" panose="02020603050405020304" pitchFamily="18" charset="0"/>
              </a:rPr>
              <a:t>  </a:t>
            </a:r>
            <a:r>
              <a:rPr lang="zh-CN" altLang="en-US" sz="2800" b="1" dirty="0">
                <a:solidFill>
                  <a:srgbClr val="800080"/>
                </a:solidFill>
                <a:latin typeface="Times New Roman" panose="02020603050405020304" pitchFamily="18" charset="0"/>
              </a:rPr>
              <a:t>活动记录中与过程</a:t>
            </a:r>
            <a:r>
              <a:rPr lang="en-US" altLang="zh-CN" sz="2800" b="1" dirty="0">
                <a:solidFill>
                  <a:srgbClr val="800080"/>
                </a:solidFill>
                <a:latin typeface="Times New Roman" panose="02020603050405020304" pitchFamily="18" charset="0"/>
              </a:rPr>
              <a:t>/</a:t>
            </a:r>
            <a:r>
              <a:rPr lang="zh-CN" altLang="en-US" sz="2800" b="1" dirty="0">
                <a:solidFill>
                  <a:srgbClr val="800080"/>
                </a:solidFill>
                <a:latin typeface="Times New Roman" panose="02020603050405020304" pitchFamily="18" charset="0"/>
              </a:rPr>
              <a:t>函数调用相关的信息</a:t>
            </a:r>
            <a:endParaRPr kumimoji="0" lang="zh-CN" altLang="en-US" sz="1000" b="1" dirty="0">
              <a:solidFill>
                <a:srgbClr val="800080"/>
              </a:solidFill>
            </a:endParaRPr>
          </a:p>
          <a:p>
            <a:pPr>
              <a:buClrTx/>
              <a:buFont typeface="Symbol" pitchFamily="18" charset="2"/>
              <a:buNone/>
            </a:pPr>
            <a:endParaRPr kumimoji="0" lang="zh-CN" altLang="en-US" sz="1000" b="1" dirty="0">
              <a:solidFill>
                <a:srgbClr val="800080"/>
              </a:solidFill>
            </a:endParaRPr>
          </a:p>
          <a:p>
            <a:pPr lvl="1">
              <a:buFontTx/>
              <a:buChar char="•"/>
            </a:pPr>
            <a:r>
              <a:rPr kumimoji="0" lang="zh-CN" altLang="en-US" b="1" dirty="0">
                <a:solidFill>
                  <a:srgbClr val="800080"/>
                </a:solidFill>
              </a:rPr>
              <a:t>  </a:t>
            </a:r>
            <a:r>
              <a:rPr kumimoji="0" lang="zh-CN" altLang="en-US" b="1" dirty="0"/>
              <a:t>典型的活动记录形式</a:t>
            </a:r>
            <a:r>
              <a:rPr kumimoji="0" lang="zh-CN" altLang="en-US" b="1" dirty="0">
                <a:solidFill>
                  <a:srgbClr val="800080"/>
                </a:solidFill>
              </a:rPr>
              <a:t>举例</a:t>
            </a:r>
          </a:p>
        </p:txBody>
      </p:sp>
      <p:sp>
        <p:nvSpPr>
          <p:cNvPr id="35845" name="Line 33"/>
          <p:cNvSpPr>
            <a:spLocks noChangeShapeType="1"/>
          </p:cNvSpPr>
          <p:nvPr/>
        </p:nvSpPr>
        <p:spPr bwMode="auto">
          <a:xfrm>
            <a:off x="2795016" y="2971800"/>
            <a:ext cx="0" cy="3733800"/>
          </a:xfrm>
          <a:prstGeom prst="line">
            <a:avLst/>
          </a:prstGeom>
          <a:noFill/>
          <a:ln w="9525">
            <a:solidFill>
              <a:srgbClr val="800080"/>
            </a:solidFill>
            <a:round/>
          </a:ln>
          <a:effectLst/>
        </p:spPr>
        <p:txBody>
          <a:bodyPr>
            <a:spAutoFit/>
          </a:bodyPr>
          <a:lstStyle/>
          <a:p>
            <a:endParaRPr lang="zh-CN" altLang="en-US"/>
          </a:p>
        </p:txBody>
      </p:sp>
      <p:sp>
        <p:nvSpPr>
          <p:cNvPr id="35846" name="Line 34"/>
          <p:cNvSpPr>
            <a:spLocks noChangeShapeType="1"/>
          </p:cNvSpPr>
          <p:nvPr/>
        </p:nvSpPr>
        <p:spPr bwMode="auto">
          <a:xfrm>
            <a:off x="6071616" y="2971800"/>
            <a:ext cx="0" cy="3733800"/>
          </a:xfrm>
          <a:prstGeom prst="line">
            <a:avLst/>
          </a:prstGeom>
          <a:noFill/>
          <a:ln w="9525">
            <a:solidFill>
              <a:srgbClr val="800080"/>
            </a:solidFill>
            <a:round/>
          </a:ln>
          <a:effectLst/>
        </p:spPr>
        <p:txBody>
          <a:bodyPr>
            <a:spAutoFit/>
          </a:bodyPr>
          <a:lstStyle/>
          <a:p>
            <a:endParaRPr lang="zh-CN" altLang="en-US"/>
          </a:p>
        </p:txBody>
      </p:sp>
      <p:sp>
        <p:nvSpPr>
          <p:cNvPr id="35847" name="Line 35"/>
          <p:cNvSpPr>
            <a:spLocks noChangeShapeType="1"/>
          </p:cNvSpPr>
          <p:nvPr/>
        </p:nvSpPr>
        <p:spPr bwMode="auto">
          <a:xfrm>
            <a:off x="2795016" y="5105400"/>
            <a:ext cx="3276600" cy="0"/>
          </a:xfrm>
          <a:prstGeom prst="line">
            <a:avLst/>
          </a:prstGeom>
          <a:noFill/>
          <a:ln w="9525">
            <a:solidFill>
              <a:srgbClr val="800080"/>
            </a:solidFill>
            <a:round/>
          </a:ln>
          <a:effectLst/>
        </p:spPr>
        <p:txBody>
          <a:bodyPr>
            <a:spAutoFit/>
          </a:bodyPr>
          <a:lstStyle/>
          <a:p>
            <a:endParaRPr lang="zh-CN" altLang="en-US"/>
          </a:p>
        </p:txBody>
      </p:sp>
      <p:sp>
        <p:nvSpPr>
          <p:cNvPr id="35848" name="Line 36"/>
          <p:cNvSpPr>
            <a:spLocks noChangeShapeType="1"/>
          </p:cNvSpPr>
          <p:nvPr/>
        </p:nvSpPr>
        <p:spPr bwMode="auto">
          <a:xfrm>
            <a:off x="2795016" y="4572000"/>
            <a:ext cx="3276600" cy="0"/>
          </a:xfrm>
          <a:prstGeom prst="line">
            <a:avLst/>
          </a:prstGeom>
          <a:noFill/>
          <a:ln w="9525">
            <a:solidFill>
              <a:srgbClr val="800080"/>
            </a:solidFill>
            <a:round/>
          </a:ln>
          <a:effectLst/>
        </p:spPr>
        <p:txBody>
          <a:bodyPr>
            <a:spAutoFit/>
          </a:bodyPr>
          <a:lstStyle/>
          <a:p>
            <a:endParaRPr lang="zh-CN" altLang="en-US"/>
          </a:p>
        </p:txBody>
      </p:sp>
      <p:sp>
        <p:nvSpPr>
          <p:cNvPr id="35849" name="Rectangle 37"/>
          <p:cNvSpPr>
            <a:spLocks noChangeArrowheads="1"/>
          </p:cNvSpPr>
          <p:nvPr/>
        </p:nvSpPr>
        <p:spPr bwMode="auto">
          <a:xfrm>
            <a:off x="2795016" y="4572000"/>
            <a:ext cx="32004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dirty="0">
                <a:solidFill>
                  <a:srgbClr val="800080"/>
                </a:solidFill>
              </a:rPr>
              <a:t>寄存器保存区</a:t>
            </a:r>
          </a:p>
        </p:txBody>
      </p:sp>
      <p:sp>
        <p:nvSpPr>
          <p:cNvPr id="35850" name="Line 38"/>
          <p:cNvSpPr>
            <a:spLocks noChangeShapeType="1"/>
          </p:cNvSpPr>
          <p:nvPr/>
        </p:nvSpPr>
        <p:spPr bwMode="auto">
          <a:xfrm>
            <a:off x="2795016" y="4038600"/>
            <a:ext cx="3276600" cy="0"/>
          </a:xfrm>
          <a:prstGeom prst="line">
            <a:avLst/>
          </a:prstGeom>
          <a:noFill/>
          <a:ln w="9525">
            <a:solidFill>
              <a:srgbClr val="800080"/>
            </a:solidFill>
            <a:round/>
          </a:ln>
          <a:effectLst/>
        </p:spPr>
        <p:txBody>
          <a:bodyPr>
            <a:spAutoFit/>
          </a:bodyPr>
          <a:lstStyle/>
          <a:p>
            <a:endParaRPr lang="zh-CN" altLang="en-US"/>
          </a:p>
        </p:txBody>
      </p:sp>
      <p:sp>
        <p:nvSpPr>
          <p:cNvPr id="35851" name="Rectangle 39"/>
          <p:cNvSpPr>
            <a:spLocks noChangeArrowheads="1"/>
          </p:cNvSpPr>
          <p:nvPr/>
        </p:nvSpPr>
        <p:spPr bwMode="auto">
          <a:xfrm>
            <a:off x="2847404" y="4038600"/>
            <a:ext cx="3148012"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dirty="0">
                <a:solidFill>
                  <a:srgbClr val="800080"/>
                </a:solidFill>
              </a:rPr>
              <a:t>过程实际参数</a:t>
            </a:r>
          </a:p>
        </p:txBody>
      </p:sp>
      <p:sp>
        <p:nvSpPr>
          <p:cNvPr id="35852" name="Line 40"/>
          <p:cNvSpPr>
            <a:spLocks noChangeShapeType="1"/>
          </p:cNvSpPr>
          <p:nvPr/>
        </p:nvSpPr>
        <p:spPr bwMode="auto">
          <a:xfrm>
            <a:off x="2795016" y="3505200"/>
            <a:ext cx="3276600" cy="0"/>
          </a:xfrm>
          <a:prstGeom prst="line">
            <a:avLst/>
          </a:prstGeom>
          <a:noFill/>
          <a:ln w="9525">
            <a:solidFill>
              <a:srgbClr val="800080"/>
            </a:solidFill>
            <a:round/>
          </a:ln>
          <a:effectLst/>
        </p:spPr>
        <p:txBody>
          <a:bodyPr>
            <a:spAutoFit/>
          </a:bodyPr>
          <a:lstStyle/>
          <a:p>
            <a:endParaRPr lang="zh-CN" altLang="en-US"/>
          </a:p>
        </p:txBody>
      </p:sp>
      <p:sp>
        <p:nvSpPr>
          <p:cNvPr id="35853" name="Rectangle 41"/>
          <p:cNvSpPr>
            <a:spLocks noChangeArrowheads="1"/>
          </p:cNvSpPr>
          <p:nvPr/>
        </p:nvSpPr>
        <p:spPr bwMode="auto">
          <a:xfrm>
            <a:off x="2795016" y="3505200"/>
            <a:ext cx="32766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t>固定大小的局部数据区</a:t>
            </a:r>
          </a:p>
        </p:txBody>
      </p:sp>
      <p:sp>
        <p:nvSpPr>
          <p:cNvPr id="35854" name="Line 42"/>
          <p:cNvSpPr>
            <a:spLocks noChangeShapeType="1"/>
          </p:cNvSpPr>
          <p:nvPr/>
        </p:nvSpPr>
        <p:spPr bwMode="auto">
          <a:xfrm>
            <a:off x="2795016" y="2971800"/>
            <a:ext cx="3276600" cy="0"/>
          </a:xfrm>
          <a:prstGeom prst="line">
            <a:avLst/>
          </a:prstGeom>
          <a:noFill/>
          <a:ln w="9525">
            <a:solidFill>
              <a:srgbClr val="800080"/>
            </a:solidFill>
            <a:round/>
          </a:ln>
          <a:effectLst/>
        </p:spPr>
        <p:txBody>
          <a:bodyPr>
            <a:spAutoFit/>
          </a:bodyPr>
          <a:lstStyle/>
          <a:p>
            <a:endParaRPr lang="zh-CN" altLang="en-US"/>
          </a:p>
        </p:txBody>
      </p:sp>
      <p:sp>
        <p:nvSpPr>
          <p:cNvPr id="35855" name="Rectangle 43"/>
          <p:cNvSpPr>
            <a:spLocks noChangeArrowheads="1"/>
          </p:cNvSpPr>
          <p:nvPr/>
        </p:nvSpPr>
        <p:spPr bwMode="auto">
          <a:xfrm>
            <a:off x="2847404" y="2971800"/>
            <a:ext cx="3224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t>动态数组区</a:t>
            </a:r>
          </a:p>
        </p:txBody>
      </p:sp>
      <p:sp>
        <p:nvSpPr>
          <p:cNvPr id="35856" name="Rectangle 45"/>
          <p:cNvSpPr>
            <a:spLocks noChangeArrowheads="1"/>
          </p:cNvSpPr>
          <p:nvPr/>
        </p:nvSpPr>
        <p:spPr bwMode="auto">
          <a:xfrm>
            <a:off x="6605016" y="5927725"/>
            <a:ext cx="2173288"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dirty="0">
                <a:solidFill>
                  <a:srgbClr val="800080"/>
                </a:solidFill>
              </a:rPr>
              <a:t>活动记录起始点</a:t>
            </a:r>
          </a:p>
        </p:txBody>
      </p:sp>
      <p:sp>
        <p:nvSpPr>
          <p:cNvPr id="35857" name="Line 46"/>
          <p:cNvSpPr>
            <a:spLocks noChangeShapeType="1"/>
          </p:cNvSpPr>
          <p:nvPr/>
        </p:nvSpPr>
        <p:spPr bwMode="auto">
          <a:xfrm flipH="1">
            <a:off x="6071616" y="61563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35858" name="Rectangle 47"/>
          <p:cNvSpPr>
            <a:spLocks noChangeArrowheads="1"/>
          </p:cNvSpPr>
          <p:nvPr/>
        </p:nvSpPr>
        <p:spPr bwMode="auto">
          <a:xfrm>
            <a:off x="6681216" y="3352800"/>
            <a:ext cx="2097088" cy="7016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a:solidFill>
                  <a:srgbClr val="800080"/>
                </a:solidFill>
              </a:rPr>
              <a:t>活动记录的固定大小部分结束点</a:t>
            </a:r>
          </a:p>
        </p:txBody>
      </p:sp>
      <p:sp>
        <p:nvSpPr>
          <p:cNvPr id="35859" name="Line 48"/>
          <p:cNvSpPr>
            <a:spLocks noChangeShapeType="1"/>
          </p:cNvSpPr>
          <p:nvPr/>
        </p:nvSpPr>
        <p:spPr bwMode="auto">
          <a:xfrm flipH="1">
            <a:off x="6071616" y="35814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35860" name="Line 50"/>
          <p:cNvSpPr>
            <a:spLocks noChangeShapeType="1"/>
          </p:cNvSpPr>
          <p:nvPr/>
        </p:nvSpPr>
        <p:spPr bwMode="auto">
          <a:xfrm>
            <a:off x="2795016" y="5638800"/>
            <a:ext cx="3276600" cy="0"/>
          </a:xfrm>
          <a:prstGeom prst="line">
            <a:avLst/>
          </a:prstGeom>
          <a:noFill/>
          <a:ln w="9525">
            <a:solidFill>
              <a:srgbClr val="800080"/>
            </a:solidFill>
            <a:round/>
          </a:ln>
          <a:effectLst/>
        </p:spPr>
        <p:txBody>
          <a:bodyPr>
            <a:spAutoFit/>
          </a:bodyPr>
          <a:lstStyle/>
          <a:p>
            <a:endParaRPr lang="zh-CN" altLang="en-US"/>
          </a:p>
        </p:txBody>
      </p:sp>
      <p:sp>
        <p:nvSpPr>
          <p:cNvPr id="35861" name="Rectangle 51"/>
          <p:cNvSpPr>
            <a:spLocks noChangeArrowheads="1"/>
          </p:cNvSpPr>
          <p:nvPr/>
        </p:nvSpPr>
        <p:spPr bwMode="auto">
          <a:xfrm>
            <a:off x="2795016" y="5105400"/>
            <a:ext cx="32004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dirty="0">
                <a:solidFill>
                  <a:srgbClr val="FF0000"/>
                </a:solidFill>
              </a:rPr>
              <a:t>调用程序返回地址</a:t>
            </a:r>
          </a:p>
        </p:txBody>
      </p:sp>
      <p:sp>
        <p:nvSpPr>
          <p:cNvPr id="35862" name="Line 52"/>
          <p:cNvSpPr>
            <a:spLocks noChangeShapeType="1"/>
          </p:cNvSpPr>
          <p:nvPr/>
        </p:nvSpPr>
        <p:spPr bwMode="auto">
          <a:xfrm>
            <a:off x="2795016" y="6172200"/>
            <a:ext cx="3276600" cy="0"/>
          </a:xfrm>
          <a:prstGeom prst="line">
            <a:avLst/>
          </a:prstGeom>
          <a:noFill/>
          <a:ln w="9525">
            <a:solidFill>
              <a:srgbClr val="800080"/>
            </a:solidFill>
            <a:round/>
          </a:ln>
          <a:effectLst/>
        </p:spPr>
        <p:txBody>
          <a:bodyPr>
            <a:spAutoFit/>
          </a:bodyPr>
          <a:lstStyle/>
          <a:p>
            <a:endParaRPr lang="zh-CN" altLang="en-US"/>
          </a:p>
        </p:txBody>
      </p:sp>
      <p:sp>
        <p:nvSpPr>
          <p:cNvPr id="35863" name="Rectangle 53"/>
          <p:cNvSpPr>
            <a:spLocks noChangeArrowheads="1"/>
          </p:cNvSpPr>
          <p:nvPr/>
        </p:nvSpPr>
        <p:spPr bwMode="auto">
          <a:xfrm>
            <a:off x="2795016" y="5638800"/>
            <a:ext cx="32004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dirty="0">
                <a:solidFill>
                  <a:srgbClr val="FF0000"/>
                </a:solidFill>
              </a:rPr>
              <a:t>其它控制信息</a:t>
            </a:r>
          </a:p>
        </p:txBody>
      </p:sp>
      <p:sp>
        <p:nvSpPr>
          <p:cNvPr id="35864" name="Line 54"/>
          <p:cNvSpPr>
            <a:spLocks noChangeShapeType="1"/>
          </p:cNvSpPr>
          <p:nvPr/>
        </p:nvSpPr>
        <p:spPr bwMode="auto">
          <a:xfrm>
            <a:off x="2795016" y="6705600"/>
            <a:ext cx="3276600" cy="0"/>
          </a:xfrm>
          <a:prstGeom prst="line">
            <a:avLst/>
          </a:prstGeom>
          <a:noFill/>
          <a:ln w="9525">
            <a:solidFill>
              <a:srgbClr val="800080"/>
            </a:solidFill>
            <a:round/>
          </a:ln>
          <a:effectLst/>
        </p:spPr>
        <p:txBody>
          <a:bodyPr>
            <a:spAutoFit/>
          </a:bodyPr>
          <a:lstStyle/>
          <a:p>
            <a:endParaRPr lang="zh-CN" altLang="en-US"/>
          </a:p>
        </p:txBody>
      </p:sp>
      <p:sp>
        <p:nvSpPr>
          <p:cNvPr id="35865" name="Rectangle 55"/>
          <p:cNvSpPr>
            <a:spLocks noChangeArrowheads="1"/>
          </p:cNvSpPr>
          <p:nvPr/>
        </p:nvSpPr>
        <p:spPr bwMode="auto">
          <a:xfrm>
            <a:off x="2795016" y="6172200"/>
            <a:ext cx="3248025"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返回值（仅适于函数）</a:t>
            </a:r>
          </a:p>
        </p:txBody>
      </p:sp>
      <p:sp>
        <p:nvSpPr>
          <p:cNvPr id="35866" name="AutoShape 56">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7" name="AutoShape 57">
            <a:hlinkClick r:id="" action="ppaction://hlinkshowjump?jump=previousslide" highlightClick="1"/>
          </p:cNvPr>
          <p:cNvSpPr>
            <a:spLocks noChangeArrowheads="1"/>
          </p:cNvSpPr>
          <p:nvPr/>
        </p:nvSpPr>
        <p:spPr bwMode="auto">
          <a:xfrm>
            <a:off x="8929116"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8" name="AutoShape 58">
            <a:hlinkClick r:id="" action="ppaction://hlinkshowjump?jump=firstslide" highlightClick="1"/>
          </p:cNvPr>
          <p:cNvSpPr>
            <a:spLocks noChangeArrowheads="1"/>
          </p:cNvSpPr>
          <p:nvPr/>
        </p:nvSpPr>
        <p:spPr bwMode="auto">
          <a:xfrm>
            <a:off x="8624316"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9" name="AutoShape 59">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 name="左大括号 1"/>
          <p:cNvSpPr/>
          <p:nvPr/>
        </p:nvSpPr>
        <p:spPr bwMode="auto">
          <a:xfrm>
            <a:off x="2513880" y="5177408"/>
            <a:ext cx="189735" cy="915888"/>
          </a:xfrm>
          <a:prstGeom prst="leftBrac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
                <a:srgbClr val="800080"/>
              </a:buClr>
              <a:buSzTx/>
              <a:buFont typeface="Wingdings" panose="05000000000000000000" pitchFamily="2" charset="2"/>
              <a:buChar char="²"/>
            </a:pPr>
            <a:endParaRPr kumimoji="1" lang="zh-CN" altLang="en-US" sz="2400" b="0" i="0" u="none" strike="noStrike" cap="none" normalizeH="0" baseline="0">
              <a:ln>
                <a:noFill/>
              </a:ln>
              <a:solidFill>
                <a:srgbClr val="333399"/>
              </a:solidFill>
              <a:effectLst/>
              <a:latin typeface="Arial" panose="020B0604020202020204" pitchFamily="34" charset="0"/>
              <a:ea typeface="楷体_GB2312" pitchFamily="49" charset="-122"/>
            </a:endParaRPr>
          </a:p>
        </p:txBody>
      </p:sp>
      <p:sp>
        <p:nvSpPr>
          <p:cNvPr id="31" name="Rectangle 45"/>
          <p:cNvSpPr>
            <a:spLocks noChangeArrowheads="1"/>
          </p:cNvSpPr>
          <p:nvPr/>
        </p:nvSpPr>
        <p:spPr bwMode="auto">
          <a:xfrm>
            <a:off x="227898" y="5420296"/>
            <a:ext cx="2399886" cy="369332"/>
          </a:xfrm>
          <a:prstGeom prst="rect">
            <a:avLst/>
          </a:prstGeom>
          <a:noFill/>
          <a:ln w="9525">
            <a:noFill/>
            <a:miter lim="800000"/>
          </a:ln>
          <a:effectLst/>
        </p:spPr>
        <p:txBody>
          <a:bodyPr wrap="square">
            <a:spAutoFit/>
          </a:bodyPr>
          <a:lstStyle/>
          <a:p>
            <a:pPr algn="ctr">
              <a:buFont typeface="Wingdings" panose="05000000000000000000" pitchFamily="2" charset="2"/>
              <a:buNone/>
            </a:pPr>
            <a:r>
              <a:rPr lang="zh-CN" altLang="en-US" sz="1800" b="1" dirty="0">
                <a:solidFill>
                  <a:srgbClr val="FF0000"/>
                </a:solidFill>
              </a:rPr>
              <a:t>实现调用的控制信息</a:t>
            </a:r>
          </a:p>
        </p:txBody>
      </p:sp>
      <p:sp>
        <p:nvSpPr>
          <p:cNvPr id="32" name="左大括号 31"/>
          <p:cNvSpPr/>
          <p:nvPr/>
        </p:nvSpPr>
        <p:spPr bwMode="auto">
          <a:xfrm>
            <a:off x="2510057" y="4077072"/>
            <a:ext cx="205305" cy="952128"/>
          </a:xfrm>
          <a:prstGeom prst="leftBrace">
            <a:avLst/>
          </a:prstGeom>
          <a:noFill/>
          <a:ln w="9525" cap="flat" cmpd="sng" algn="ctr">
            <a:solidFill>
              <a:srgbClr val="800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
                <a:srgbClr val="800080"/>
              </a:buClr>
              <a:buSzTx/>
              <a:buFont typeface="Wingdings" panose="05000000000000000000" pitchFamily="2" charset="2"/>
              <a:buChar char="²"/>
            </a:pPr>
            <a:endParaRPr kumimoji="1" lang="zh-CN" altLang="en-US" sz="2400" b="0" i="0" u="none" strike="noStrike" cap="none" normalizeH="0" baseline="0">
              <a:ln>
                <a:noFill/>
              </a:ln>
              <a:solidFill>
                <a:srgbClr val="800080"/>
              </a:solidFill>
              <a:effectLst/>
              <a:latin typeface="Arial" panose="020B0604020202020204" pitchFamily="34" charset="0"/>
              <a:ea typeface="楷体_GB2312" pitchFamily="49" charset="-122"/>
            </a:endParaRPr>
          </a:p>
        </p:txBody>
      </p:sp>
      <p:sp>
        <p:nvSpPr>
          <p:cNvPr id="33" name="Rectangle 45"/>
          <p:cNvSpPr>
            <a:spLocks noChangeArrowheads="1"/>
          </p:cNvSpPr>
          <p:nvPr/>
        </p:nvSpPr>
        <p:spPr bwMode="auto">
          <a:xfrm>
            <a:off x="224075" y="4319960"/>
            <a:ext cx="2399886" cy="369332"/>
          </a:xfrm>
          <a:prstGeom prst="rect">
            <a:avLst/>
          </a:prstGeom>
          <a:noFill/>
          <a:ln w="9525">
            <a:noFill/>
            <a:miter lim="800000"/>
          </a:ln>
          <a:effectLst/>
        </p:spPr>
        <p:txBody>
          <a:bodyPr wrap="square">
            <a:spAutoFit/>
          </a:bodyPr>
          <a:lstStyle/>
          <a:p>
            <a:pPr algn="ctr">
              <a:buFont typeface="Wingdings" panose="05000000000000000000" pitchFamily="2" charset="2"/>
              <a:buNone/>
            </a:pPr>
            <a:r>
              <a:rPr lang="zh-CN" altLang="en-US" sz="1800" b="1" dirty="0">
                <a:solidFill>
                  <a:srgbClr val="800080"/>
                </a:solidFill>
              </a:rPr>
              <a:t>实现调用的数据信息</a:t>
            </a: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36867" name="Text Box 4"/>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p>
        </p:txBody>
      </p:sp>
      <p:sp>
        <p:nvSpPr>
          <p:cNvPr id="36868" name="Rectangle 5"/>
          <p:cNvSpPr>
            <a:spLocks noChangeArrowheads="1"/>
          </p:cNvSpPr>
          <p:nvPr/>
        </p:nvSpPr>
        <p:spPr bwMode="auto">
          <a:xfrm>
            <a:off x="914400" y="1993900"/>
            <a:ext cx="7848600" cy="3595688"/>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Times New Roman" panose="02020603050405020304" pitchFamily="18" charset="0"/>
              </a:rPr>
              <a:t>  </a:t>
            </a:r>
            <a:r>
              <a:rPr lang="zh-CN" altLang="en-US" sz="2800" b="1">
                <a:solidFill>
                  <a:srgbClr val="800080"/>
                </a:solidFill>
                <a:latin typeface="Times New Roman" panose="02020603050405020304" pitchFamily="18" charset="0"/>
              </a:rPr>
              <a:t>最常见的参数传递方式</a:t>
            </a:r>
            <a:endParaRPr kumimoji="0" lang="zh-CN" altLang="en-US" sz="1000" b="1">
              <a:solidFill>
                <a:srgbClr val="800080"/>
              </a:solidFill>
            </a:endParaRPr>
          </a:p>
          <a:p>
            <a:pPr>
              <a:buClrTx/>
              <a:buFont typeface="Symbol" pitchFamily="18" charset="2"/>
              <a:buNone/>
            </a:pPr>
            <a:endParaRPr kumimoji="0" lang="zh-CN" altLang="en-US" sz="1000" b="1">
              <a:solidFill>
                <a:srgbClr val="800080"/>
              </a:solidFill>
            </a:endParaRPr>
          </a:p>
          <a:p>
            <a:pPr lvl="1">
              <a:buFontTx/>
              <a:buChar char="•"/>
            </a:pPr>
            <a:r>
              <a:rPr kumimoji="0" lang="zh-CN" altLang="en-US" b="1">
                <a:solidFill>
                  <a:srgbClr val="800080"/>
                </a:solidFill>
              </a:rPr>
              <a:t>  传值   </a:t>
            </a:r>
            <a:r>
              <a:rPr kumimoji="0" lang="en-US" altLang="zh-CN" b="1">
                <a:solidFill>
                  <a:srgbClr val="800080"/>
                </a:solidFill>
              </a:rPr>
              <a:t>call-by-value</a:t>
            </a:r>
          </a:p>
          <a:p>
            <a:pPr lvl="1">
              <a:buFontTx/>
              <a:buNone/>
            </a:pPr>
            <a:r>
              <a:rPr kumimoji="0" lang="en-US" altLang="zh-CN" sz="1000" b="1">
                <a:solidFill>
                  <a:srgbClr val="800080"/>
                </a:solidFill>
              </a:rPr>
              <a:t>   </a:t>
            </a:r>
          </a:p>
          <a:p>
            <a:pPr lvl="1">
              <a:buFontTx/>
              <a:buNone/>
            </a:pPr>
            <a:r>
              <a:rPr kumimoji="0" lang="en-US" altLang="zh-CN" b="1">
                <a:solidFill>
                  <a:srgbClr val="800080"/>
                </a:solidFill>
              </a:rPr>
              <a:t>   </a:t>
            </a:r>
            <a:r>
              <a:rPr kumimoji="0" lang="zh-CN" altLang="en-US" b="1"/>
              <a:t>传递的是实际参数的</a:t>
            </a:r>
            <a:r>
              <a:rPr kumimoji="0" lang="zh-CN" altLang="en-US" b="1">
                <a:solidFill>
                  <a:srgbClr val="800080"/>
                </a:solidFill>
              </a:rPr>
              <a:t>右值（</a:t>
            </a:r>
            <a:r>
              <a:rPr kumimoji="0" lang="en-US" altLang="zh-CN" i="1">
                <a:solidFill>
                  <a:srgbClr val="800080"/>
                </a:solidFill>
              </a:rPr>
              <a:t>r-value</a:t>
            </a:r>
            <a:r>
              <a:rPr kumimoji="0" lang="zh-CN" altLang="en-US" b="1">
                <a:solidFill>
                  <a:srgbClr val="800080"/>
                </a:solidFill>
              </a:rPr>
              <a:t>）</a:t>
            </a:r>
          </a:p>
          <a:p>
            <a:pPr lvl="1">
              <a:buFontTx/>
              <a:buNone/>
            </a:pPr>
            <a:endParaRPr kumimoji="0" lang="zh-CN" altLang="en-US" sz="1000" b="1">
              <a:solidFill>
                <a:srgbClr val="800080"/>
              </a:solidFill>
            </a:endParaRPr>
          </a:p>
          <a:p>
            <a:pPr lvl="1">
              <a:buFontTx/>
              <a:buChar char="•"/>
            </a:pPr>
            <a:r>
              <a:rPr kumimoji="0" lang="zh-CN" altLang="en-US" b="1">
                <a:solidFill>
                  <a:srgbClr val="800080"/>
                </a:solidFill>
              </a:rPr>
              <a:t>  传地址  </a:t>
            </a:r>
            <a:r>
              <a:rPr kumimoji="0" lang="en-US" altLang="zh-CN" b="1">
                <a:solidFill>
                  <a:srgbClr val="800080"/>
                </a:solidFill>
              </a:rPr>
              <a:t>call-by-reference</a:t>
            </a:r>
            <a:r>
              <a:rPr kumimoji="0" lang="zh-CN" altLang="en-US" b="1">
                <a:solidFill>
                  <a:srgbClr val="800080"/>
                </a:solidFill>
              </a:rPr>
              <a:t>（</a:t>
            </a:r>
            <a:r>
              <a:rPr kumimoji="0" lang="en-US" altLang="zh-CN" b="1">
                <a:solidFill>
                  <a:srgbClr val="800080"/>
                </a:solidFill>
              </a:rPr>
              <a:t>-address, -location</a:t>
            </a:r>
            <a:r>
              <a:rPr kumimoji="0" lang="zh-CN" altLang="en-US" b="1">
                <a:solidFill>
                  <a:srgbClr val="800080"/>
                </a:solidFill>
              </a:rPr>
              <a:t>）</a:t>
            </a:r>
          </a:p>
          <a:p>
            <a:pPr lvl="1">
              <a:buFontTx/>
              <a:buNone/>
            </a:pPr>
            <a:endParaRPr kumimoji="0" lang="zh-CN" altLang="en-US" sz="1000" b="1">
              <a:solidFill>
                <a:srgbClr val="800080"/>
              </a:solidFill>
            </a:endParaRPr>
          </a:p>
          <a:p>
            <a:pPr lvl="1">
              <a:buFontTx/>
              <a:buNone/>
            </a:pPr>
            <a:r>
              <a:rPr kumimoji="0" lang="zh-CN" altLang="en-US" b="1">
                <a:solidFill>
                  <a:srgbClr val="800080"/>
                </a:solidFill>
              </a:rPr>
              <a:t>   </a:t>
            </a:r>
            <a:r>
              <a:rPr kumimoji="0" lang="zh-CN" altLang="en-US" b="1"/>
              <a:t>传递的是实际参数的</a:t>
            </a:r>
            <a:r>
              <a:rPr kumimoji="0" lang="zh-CN" altLang="en-US" b="1">
                <a:solidFill>
                  <a:srgbClr val="800080"/>
                </a:solidFill>
              </a:rPr>
              <a:t>左值（</a:t>
            </a:r>
            <a:r>
              <a:rPr kumimoji="0" lang="en-US" altLang="zh-CN" i="1">
                <a:solidFill>
                  <a:srgbClr val="800080"/>
                </a:solidFill>
              </a:rPr>
              <a:t>l-value</a:t>
            </a:r>
            <a:r>
              <a:rPr kumimoji="0" lang="zh-CN" altLang="en-US" b="1">
                <a:solidFill>
                  <a:srgbClr val="800080"/>
                </a:solidFill>
              </a:rPr>
              <a:t>）</a:t>
            </a:r>
          </a:p>
          <a:p>
            <a:pPr lvl="1">
              <a:buFontTx/>
              <a:buNone/>
            </a:pPr>
            <a:endParaRPr kumimoji="0" lang="zh-CN" altLang="en-US" sz="1000" b="1"/>
          </a:p>
          <a:p>
            <a:pPr>
              <a:buClrTx/>
              <a:buFont typeface="Symbol" pitchFamily="18" charset="2"/>
              <a:buChar char="-"/>
            </a:pPr>
            <a:r>
              <a:rPr lang="zh-CN" altLang="en-US" sz="2800" b="1">
                <a:solidFill>
                  <a:srgbClr val="800080"/>
                </a:solidFill>
                <a:latin typeface="Times New Roman" panose="02020603050405020304" pitchFamily="18" charset="0"/>
              </a:rPr>
              <a:t>  注</a:t>
            </a:r>
            <a:r>
              <a:rPr lang="zh-CN" altLang="en-US" sz="2800" b="1">
                <a:latin typeface="Times New Roman" panose="02020603050405020304" pitchFamily="18" charset="0"/>
              </a:rPr>
              <a:t>    </a:t>
            </a:r>
            <a:r>
              <a:rPr lang="zh-CN" altLang="en-US" b="1">
                <a:latin typeface="Times New Roman" panose="02020603050405020304" pitchFamily="18" charset="0"/>
              </a:rPr>
              <a:t>表达式的</a:t>
            </a:r>
            <a:r>
              <a:rPr lang="zh-CN" altLang="en-US" b="1">
                <a:solidFill>
                  <a:srgbClr val="800080"/>
                </a:solidFill>
                <a:latin typeface="Times New Roman" panose="02020603050405020304" pitchFamily="18" charset="0"/>
              </a:rPr>
              <a:t>左值</a:t>
            </a:r>
            <a:r>
              <a:rPr lang="zh-CN" altLang="en-US" b="1">
                <a:latin typeface="Times New Roman" panose="02020603050405020304" pitchFamily="18" charset="0"/>
              </a:rPr>
              <a:t>代表存储该表达式值的地址</a:t>
            </a:r>
            <a:endParaRPr lang="zh-CN" altLang="en-US" b="1">
              <a:solidFill>
                <a:srgbClr val="800080"/>
              </a:solidFill>
              <a:latin typeface="Times New Roman" panose="02020603050405020304" pitchFamily="18" charset="0"/>
            </a:endParaRPr>
          </a:p>
          <a:p>
            <a:pPr>
              <a:buClrTx/>
              <a:buFont typeface="Symbol" pitchFamily="18" charset="2"/>
              <a:buNone/>
            </a:pPr>
            <a:r>
              <a:rPr lang="zh-CN" altLang="en-US" sz="2800" b="1">
                <a:latin typeface="Times New Roman" panose="02020603050405020304" pitchFamily="18" charset="0"/>
              </a:rPr>
              <a:t>            </a:t>
            </a:r>
            <a:r>
              <a:rPr lang="zh-CN" altLang="en-US" b="1">
                <a:latin typeface="Times New Roman" panose="02020603050405020304" pitchFamily="18" charset="0"/>
              </a:rPr>
              <a:t>表达式的</a:t>
            </a:r>
            <a:r>
              <a:rPr lang="zh-CN" altLang="en-US" b="1">
                <a:solidFill>
                  <a:srgbClr val="800080"/>
                </a:solidFill>
                <a:latin typeface="Times New Roman" panose="02020603050405020304" pitchFamily="18" charset="0"/>
              </a:rPr>
              <a:t>右值</a:t>
            </a:r>
            <a:r>
              <a:rPr lang="zh-CN" altLang="en-US" b="1">
                <a:latin typeface="Times New Roman" panose="02020603050405020304" pitchFamily="18" charset="0"/>
              </a:rPr>
              <a:t>代表该表达式的值</a:t>
            </a:r>
            <a:endParaRPr kumimoji="0" lang="zh-CN" altLang="en-US" b="1">
              <a:solidFill>
                <a:srgbClr val="800080"/>
              </a:solidFill>
            </a:endParaRPr>
          </a:p>
        </p:txBody>
      </p:sp>
      <p:sp>
        <p:nvSpPr>
          <p:cNvPr id="36869" name="AutoShape 35">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0" name="AutoShape 3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1" name="AutoShape 3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2" name="AutoShape 3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39940" name="Rectangle 4"/>
          <p:cNvSpPr>
            <a:spLocks noChangeArrowheads="1"/>
          </p:cNvSpPr>
          <p:nvPr/>
        </p:nvSpPr>
        <p:spPr bwMode="auto">
          <a:xfrm>
            <a:off x="5069706" y="1879084"/>
            <a:ext cx="3966789" cy="1261884"/>
          </a:xfrm>
          <a:prstGeom prst="rect">
            <a:avLst/>
          </a:prstGeom>
          <a:noFill/>
          <a:ln w="9525">
            <a:noFill/>
            <a:miter lim="800000"/>
          </a:ln>
          <a:effectLst/>
        </p:spPr>
        <p:txBody>
          <a:bodyPr wrap="square">
            <a:spAutoFit/>
          </a:bodyPr>
          <a:lstStyle/>
          <a:p>
            <a:pPr>
              <a:buClrTx/>
              <a:buFont typeface="Symbol" pitchFamily="18" charset="2"/>
              <a:buChar char="-"/>
            </a:pPr>
            <a:r>
              <a:rPr lang="en-US" altLang="zh-CN" sz="2800" b="1" dirty="0">
                <a:solidFill>
                  <a:srgbClr val="800080"/>
                </a:solidFill>
                <a:latin typeface="Times New Roman" panose="02020603050405020304" pitchFamily="18" charset="0"/>
              </a:rPr>
              <a:t>  </a:t>
            </a:r>
            <a:r>
              <a:rPr kumimoji="0" lang="en-US" altLang="zh-CN" b="1" dirty="0">
                <a:solidFill>
                  <a:srgbClr val="800080"/>
                </a:solidFill>
              </a:rPr>
              <a:t>call-by-reference  </a:t>
            </a:r>
            <a:r>
              <a:rPr kumimoji="0" lang="zh-CN" altLang="en-US" b="1" dirty="0">
                <a:solidFill>
                  <a:srgbClr val="800080"/>
                </a:solidFill>
              </a:rPr>
              <a:t>举例  </a:t>
            </a:r>
            <a:endParaRPr lang="zh-CN" altLang="en-US" sz="1000" b="1" dirty="0"/>
          </a:p>
          <a:p>
            <a:pPr lvl="1">
              <a:buFontTx/>
              <a:buNone/>
            </a:pPr>
            <a:r>
              <a:rPr lang="zh-CN" altLang="en-US" b="1" dirty="0"/>
              <a:t>调用</a:t>
            </a:r>
            <a:r>
              <a:rPr lang="en-US" altLang="zh-CN" dirty="0"/>
              <a:t>swap(</a:t>
            </a:r>
            <a:r>
              <a:rPr lang="en-US" altLang="zh-CN" dirty="0" err="1"/>
              <a:t>a,b</a:t>
            </a:r>
            <a:r>
              <a:rPr lang="en-US" altLang="zh-CN" dirty="0"/>
              <a:t>)</a:t>
            </a:r>
            <a:r>
              <a:rPr lang="en-US" altLang="zh-CN" b="1" dirty="0"/>
              <a:t> </a:t>
            </a:r>
            <a:r>
              <a:rPr lang="zh-CN" altLang="en-US" b="1" dirty="0"/>
              <a:t>过程将交换 </a:t>
            </a:r>
            <a:r>
              <a:rPr lang="en-US" altLang="zh-CN" dirty="0"/>
              <a:t>a </a:t>
            </a:r>
            <a:r>
              <a:rPr lang="zh-CN" altLang="en-US" b="1" dirty="0"/>
              <a:t>和 </a:t>
            </a:r>
            <a:r>
              <a:rPr lang="en-US" altLang="zh-CN" dirty="0"/>
              <a:t>b </a:t>
            </a:r>
            <a:r>
              <a:rPr lang="zh-CN" altLang="zh-CN" b="1" dirty="0"/>
              <a:t>的值</a:t>
            </a:r>
            <a:endParaRPr lang="zh-CN" altLang="en-US" b="1" dirty="0"/>
          </a:p>
        </p:txBody>
      </p:sp>
      <p:sp>
        <p:nvSpPr>
          <p:cNvPr id="39941" name="Rectangle 14"/>
          <p:cNvSpPr>
            <a:spLocks noChangeArrowheads="1"/>
          </p:cNvSpPr>
          <p:nvPr/>
        </p:nvSpPr>
        <p:spPr bwMode="auto">
          <a:xfrm>
            <a:off x="4648200" y="3733800"/>
            <a:ext cx="3962400" cy="2743200"/>
          </a:xfrm>
          <a:prstGeom prst="rect">
            <a:avLst/>
          </a:prstGeom>
          <a:solidFill>
            <a:schemeClr val="accent6">
              <a:lumMod val="20000"/>
              <a:lumOff val="80000"/>
            </a:schemeClr>
          </a:solidFill>
          <a:ln w="9525">
            <a:noFill/>
            <a:miter lim="800000"/>
          </a:ln>
          <a:effectLst/>
        </p:spPr>
        <p:txBody>
          <a:bodyPr/>
          <a:lstStyle/>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procedure  swap(</a:t>
            </a:r>
            <a:r>
              <a:rPr lang="en-US" altLang="zh-CN" sz="2000" dirty="0" err="1">
                <a:solidFill>
                  <a:srgbClr val="C00000"/>
                </a:solidFill>
                <a:ea typeface="宋体" pitchFamily="2" charset="-122"/>
              </a:rPr>
              <a:t>var</a:t>
            </a:r>
            <a:r>
              <a:rPr lang="en-US" altLang="zh-CN" sz="2000" dirty="0">
                <a:ea typeface="宋体" pitchFamily="2" charset="-122"/>
              </a:rPr>
              <a:t>  </a:t>
            </a:r>
            <a:r>
              <a:rPr lang="en-US" altLang="zh-CN" sz="2000" dirty="0" err="1">
                <a:ea typeface="宋体" pitchFamily="2" charset="-122"/>
              </a:rPr>
              <a:t>x,y:integer</a:t>
            </a:r>
            <a:r>
              <a:rPr lang="en-US" altLang="zh-CN" sz="2000" dirty="0">
                <a:ea typeface="宋体" pitchFamily="2" charset="-122"/>
              </a:rPr>
              <a:t>);</a:t>
            </a:r>
          </a:p>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         </a:t>
            </a:r>
            <a:r>
              <a:rPr lang="en-US" altLang="zh-CN" sz="2000" dirty="0" err="1">
                <a:ea typeface="宋体" pitchFamily="2" charset="-122"/>
              </a:rPr>
              <a:t>var</a:t>
            </a:r>
            <a:r>
              <a:rPr lang="en-US" altLang="zh-CN" sz="2000" dirty="0">
                <a:ea typeface="宋体" pitchFamily="2" charset="-122"/>
              </a:rPr>
              <a:t>  </a:t>
            </a:r>
            <a:r>
              <a:rPr lang="en-US" altLang="zh-CN" sz="2000" dirty="0" err="1">
                <a:ea typeface="宋体" pitchFamily="2" charset="-122"/>
              </a:rPr>
              <a:t>temp:integer</a:t>
            </a:r>
            <a:r>
              <a:rPr lang="en-US" altLang="zh-CN" sz="2000" dirty="0">
                <a:ea typeface="宋体" pitchFamily="2" charset="-122"/>
              </a:rPr>
              <a:t>;</a:t>
            </a:r>
          </a:p>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         begin    </a:t>
            </a:r>
          </a:p>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                  temp:=x;    </a:t>
            </a:r>
          </a:p>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                  x:=y</a:t>
            </a:r>
            <a:r>
              <a:rPr lang="zh-CN" altLang="en-US" sz="2000" dirty="0">
                <a:ea typeface="宋体" pitchFamily="2" charset="-122"/>
              </a:rPr>
              <a:t>；     </a:t>
            </a:r>
          </a:p>
          <a:p>
            <a:pPr marL="342900" indent="-342900">
              <a:spcBef>
                <a:spcPct val="20000"/>
              </a:spcBef>
              <a:buClr>
                <a:schemeClr val="tx1"/>
              </a:buClr>
              <a:buSzPct val="75000"/>
              <a:buFont typeface="Wingdings" panose="05000000000000000000" pitchFamily="2" charset="2"/>
              <a:buNone/>
            </a:pPr>
            <a:r>
              <a:rPr lang="zh-CN" altLang="en-US" sz="2000" dirty="0">
                <a:ea typeface="宋体" pitchFamily="2" charset="-122"/>
              </a:rPr>
              <a:t>                  </a:t>
            </a:r>
            <a:r>
              <a:rPr lang="en-US" altLang="zh-CN" sz="2000" dirty="0">
                <a:ea typeface="宋体" pitchFamily="2" charset="-122"/>
              </a:rPr>
              <a:t>y:=temp</a:t>
            </a:r>
          </a:p>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         end</a:t>
            </a:r>
            <a:r>
              <a:rPr lang="zh-CN" altLang="en-US" sz="2000" dirty="0">
                <a:ea typeface="宋体" pitchFamily="2" charset="-122"/>
              </a:rPr>
              <a:t>；</a:t>
            </a:r>
            <a:endParaRPr lang="zh-CN" altLang="en-US" dirty="0">
              <a:ea typeface="宋体" pitchFamily="2" charset="-122"/>
            </a:endParaRPr>
          </a:p>
        </p:txBody>
      </p:sp>
      <p:sp>
        <p:nvSpPr>
          <p:cNvPr id="39942" name="AutoShape 15">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3" name="AutoShape 1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4" name="AutoShape 1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5" name="AutoShape 1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 name="线形标注 2 1"/>
          <p:cNvSpPr/>
          <p:nvPr/>
        </p:nvSpPr>
        <p:spPr bwMode="auto">
          <a:xfrm>
            <a:off x="7256971" y="3295590"/>
            <a:ext cx="802258" cy="400110"/>
          </a:xfrm>
          <a:prstGeom prst="borderCallout2">
            <a:avLst/>
          </a:prstGeom>
          <a:noFill/>
          <a:ln>
            <a:solidFill>
              <a:schemeClr val="accent5">
                <a:lumMod val="10000"/>
              </a:schemeClr>
            </a:solidFill>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
                <a:srgbClr val="800080"/>
              </a:buClr>
              <a:buSzTx/>
              <a:buNone/>
            </a:pPr>
            <a:r>
              <a:rPr kumimoji="1" lang="zh-CN" altLang="en-US" sz="20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rPr>
              <a:t>传址</a:t>
            </a:r>
          </a:p>
        </p:txBody>
      </p:sp>
      <p:sp>
        <p:nvSpPr>
          <p:cNvPr id="11" name="Text Box 3">
            <a:extLst>
              <a:ext uri="{FF2B5EF4-FFF2-40B4-BE49-F238E27FC236}">
                <a16:creationId xmlns:a16="http://schemas.microsoft.com/office/drawing/2014/main" id="{34C1E50D-B50D-AC4B-B13A-91ECD45AF9C4}"/>
              </a:ext>
            </a:extLst>
          </p:cNvPr>
          <p:cNvSpPr txBox="1">
            <a:spLocks noChangeArrowheads="1"/>
          </p:cNvSpPr>
          <p:nvPr/>
        </p:nvSpPr>
        <p:spPr bwMode="auto">
          <a:xfrm>
            <a:off x="685800" y="1124744"/>
            <a:ext cx="7702624" cy="584775"/>
          </a:xfrm>
          <a:prstGeom prst="rect">
            <a:avLst/>
          </a:prstGeom>
          <a:noFill/>
          <a:ln w="9525">
            <a:noFill/>
            <a:miter lim="800000"/>
          </a:ln>
          <a:effectLst/>
        </p:spPr>
        <p:txBody>
          <a:bodyPr wrap="square">
            <a:spAutoFit/>
          </a:bodyPr>
          <a:lstStyle/>
          <a:p>
            <a:pPr>
              <a:buClrTx/>
            </a:pPr>
            <a:r>
              <a:rPr lang="en-US" altLang="zh-CN" sz="3200" b="1" dirty="0">
                <a:solidFill>
                  <a:srgbClr val="800080"/>
                </a:solidFill>
                <a:latin typeface="Times New Roman" panose="02020603050405020304" pitchFamily="18" charset="0"/>
              </a:rPr>
              <a:t> </a:t>
            </a:r>
            <a:r>
              <a:rPr lang="zh-CN" altLang="en-US" sz="3200" b="1" dirty="0">
                <a:solidFill>
                  <a:srgbClr val="800080"/>
                </a:solidFill>
              </a:rPr>
              <a:t>过程调用与参数传递</a:t>
            </a:r>
            <a:r>
              <a:rPr lang="en-US" altLang="zh-CN" sz="3200" b="1" dirty="0">
                <a:solidFill>
                  <a:srgbClr val="800080"/>
                </a:solidFill>
              </a:rPr>
              <a:t>-</a:t>
            </a:r>
            <a:r>
              <a:rPr lang="zh-CN" altLang="en-US" sz="3200" b="1" dirty="0">
                <a:solidFill>
                  <a:srgbClr val="800080"/>
                </a:solidFill>
                <a:latin typeface="Times New Roman" panose="02020603050405020304" pitchFamily="18" charset="0"/>
              </a:rPr>
              <a:t>参数传递方式</a:t>
            </a:r>
            <a:endParaRPr lang="zh-CN" altLang="en-US" sz="3200" b="1" dirty="0">
              <a:solidFill>
                <a:srgbClr val="800080"/>
              </a:solidFill>
            </a:endParaRPr>
          </a:p>
        </p:txBody>
      </p:sp>
      <p:sp>
        <p:nvSpPr>
          <p:cNvPr id="12" name="Rectangle 4">
            <a:extLst>
              <a:ext uri="{FF2B5EF4-FFF2-40B4-BE49-F238E27FC236}">
                <a16:creationId xmlns:a16="http://schemas.microsoft.com/office/drawing/2014/main" id="{A542CD93-CB20-CD46-B4C9-45FCA29D6CB5}"/>
              </a:ext>
            </a:extLst>
          </p:cNvPr>
          <p:cNvSpPr>
            <a:spLocks noChangeArrowheads="1"/>
          </p:cNvSpPr>
          <p:nvPr/>
        </p:nvSpPr>
        <p:spPr bwMode="auto">
          <a:xfrm>
            <a:off x="467544" y="1828800"/>
            <a:ext cx="4602163" cy="1261884"/>
          </a:xfrm>
          <a:prstGeom prst="rect">
            <a:avLst/>
          </a:prstGeom>
          <a:noFill/>
          <a:ln w="9525">
            <a:noFill/>
            <a:miter lim="800000"/>
          </a:ln>
          <a:effectLst/>
        </p:spPr>
        <p:txBody>
          <a:bodyPr>
            <a:spAutoFit/>
          </a:bodyPr>
          <a:lstStyle/>
          <a:p>
            <a:pPr>
              <a:buClrTx/>
              <a:buFont typeface="Symbol" pitchFamily="18" charset="2"/>
              <a:buChar char="-"/>
            </a:pPr>
            <a:r>
              <a:rPr lang="en-US" altLang="zh-CN" sz="2800" b="1" dirty="0">
                <a:solidFill>
                  <a:srgbClr val="800080"/>
                </a:solidFill>
                <a:latin typeface="Times New Roman" panose="02020603050405020304" pitchFamily="18" charset="0"/>
              </a:rPr>
              <a:t>  </a:t>
            </a:r>
            <a:r>
              <a:rPr kumimoji="0" lang="en-US" altLang="zh-CN" b="1" dirty="0">
                <a:solidFill>
                  <a:srgbClr val="800080"/>
                </a:solidFill>
              </a:rPr>
              <a:t>call-by-value  </a:t>
            </a:r>
            <a:r>
              <a:rPr kumimoji="0" lang="zh-CN" altLang="en-US" b="1" dirty="0">
                <a:solidFill>
                  <a:srgbClr val="800080"/>
                </a:solidFill>
              </a:rPr>
              <a:t>举例  </a:t>
            </a:r>
          </a:p>
          <a:p>
            <a:pPr lvl="1">
              <a:buFontTx/>
              <a:buNone/>
            </a:pPr>
            <a:r>
              <a:rPr lang="zh-CN" altLang="en-US" b="1" dirty="0"/>
              <a:t>   调用</a:t>
            </a:r>
            <a:r>
              <a:rPr lang="en-US" altLang="zh-CN" dirty="0"/>
              <a:t>swap(</a:t>
            </a:r>
            <a:r>
              <a:rPr lang="en-US" altLang="zh-CN" dirty="0" err="1"/>
              <a:t>a,b</a:t>
            </a:r>
            <a:r>
              <a:rPr lang="en-US" altLang="zh-CN" dirty="0"/>
              <a:t>)</a:t>
            </a:r>
            <a:r>
              <a:rPr lang="en-US" altLang="zh-CN" b="1" dirty="0"/>
              <a:t> </a:t>
            </a:r>
            <a:r>
              <a:rPr lang="zh-CN" altLang="en-US" b="1" dirty="0"/>
              <a:t>过程不</a:t>
            </a:r>
          </a:p>
          <a:p>
            <a:pPr lvl="1">
              <a:buFontTx/>
              <a:buNone/>
            </a:pPr>
            <a:r>
              <a:rPr lang="zh-CN" altLang="en-US" b="1" dirty="0"/>
              <a:t>   会影响</a:t>
            </a:r>
            <a:r>
              <a:rPr lang="en-US" altLang="zh-CN" dirty="0"/>
              <a:t>a</a:t>
            </a:r>
            <a:r>
              <a:rPr lang="zh-CN" altLang="en-US" b="1" dirty="0"/>
              <a:t>和</a:t>
            </a:r>
            <a:r>
              <a:rPr lang="en-US" altLang="zh-CN" dirty="0"/>
              <a:t>b</a:t>
            </a:r>
            <a:r>
              <a:rPr lang="zh-CN" altLang="zh-CN" b="1" dirty="0"/>
              <a:t>的值</a:t>
            </a:r>
            <a:endParaRPr lang="zh-CN" altLang="en-US" b="1" dirty="0"/>
          </a:p>
        </p:txBody>
      </p:sp>
      <p:sp>
        <p:nvSpPr>
          <p:cNvPr id="13" name="Rectangle 14">
            <a:extLst>
              <a:ext uri="{FF2B5EF4-FFF2-40B4-BE49-F238E27FC236}">
                <a16:creationId xmlns:a16="http://schemas.microsoft.com/office/drawing/2014/main" id="{1E73C751-9330-564F-B392-4CF670D946CA}"/>
              </a:ext>
            </a:extLst>
          </p:cNvPr>
          <p:cNvSpPr>
            <a:spLocks noChangeArrowheads="1"/>
          </p:cNvSpPr>
          <p:nvPr/>
        </p:nvSpPr>
        <p:spPr bwMode="auto">
          <a:xfrm>
            <a:off x="755576" y="3717032"/>
            <a:ext cx="3657600" cy="2743200"/>
          </a:xfrm>
          <a:prstGeom prst="rect">
            <a:avLst/>
          </a:prstGeom>
          <a:solidFill>
            <a:schemeClr val="accent6">
              <a:lumMod val="20000"/>
              <a:lumOff val="80000"/>
            </a:schemeClr>
          </a:solidFill>
          <a:ln w="9525">
            <a:noFill/>
            <a:miter lim="800000"/>
          </a:ln>
          <a:effectLst/>
        </p:spPr>
        <p:txBody>
          <a:bodyPr/>
          <a:lstStyle/>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procedure  swap(</a:t>
            </a:r>
            <a:r>
              <a:rPr lang="en-US" altLang="zh-CN" sz="2000" dirty="0" err="1">
                <a:ea typeface="宋体" pitchFamily="2" charset="-122"/>
              </a:rPr>
              <a:t>x,y:integer</a:t>
            </a:r>
            <a:r>
              <a:rPr lang="en-US" altLang="zh-CN" sz="2000" dirty="0">
                <a:ea typeface="宋体" pitchFamily="2" charset="-122"/>
              </a:rPr>
              <a:t>);</a:t>
            </a:r>
          </a:p>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         </a:t>
            </a:r>
            <a:r>
              <a:rPr lang="en-US" altLang="zh-CN" sz="2000" dirty="0" err="1">
                <a:ea typeface="宋体" pitchFamily="2" charset="-122"/>
              </a:rPr>
              <a:t>var</a:t>
            </a:r>
            <a:r>
              <a:rPr lang="en-US" altLang="zh-CN" sz="2000" dirty="0">
                <a:ea typeface="宋体" pitchFamily="2" charset="-122"/>
              </a:rPr>
              <a:t>  </a:t>
            </a:r>
            <a:r>
              <a:rPr lang="en-US" altLang="zh-CN" sz="2000" dirty="0" err="1">
                <a:ea typeface="宋体" pitchFamily="2" charset="-122"/>
              </a:rPr>
              <a:t>temp:integer</a:t>
            </a:r>
            <a:r>
              <a:rPr lang="en-US" altLang="zh-CN" sz="2000" dirty="0">
                <a:ea typeface="宋体" pitchFamily="2" charset="-122"/>
              </a:rPr>
              <a:t>;</a:t>
            </a:r>
          </a:p>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         begin    </a:t>
            </a:r>
          </a:p>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                  temp:=x;    </a:t>
            </a:r>
          </a:p>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                  x:=y</a:t>
            </a:r>
            <a:r>
              <a:rPr lang="zh-CN" altLang="en-US" sz="2000" dirty="0">
                <a:ea typeface="宋体" pitchFamily="2" charset="-122"/>
              </a:rPr>
              <a:t>；     </a:t>
            </a:r>
          </a:p>
          <a:p>
            <a:pPr marL="342900" indent="-342900">
              <a:spcBef>
                <a:spcPct val="20000"/>
              </a:spcBef>
              <a:buClr>
                <a:schemeClr val="tx1"/>
              </a:buClr>
              <a:buSzPct val="75000"/>
              <a:buFont typeface="Wingdings" panose="05000000000000000000" pitchFamily="2" charset="2"/>
              <a:buNone/>
            </a:pPr>
            <a:r>
              <a:rPr lang="zh-CN" altLang="en-US" sz="2000" dirty="0">
                <a:ea typeface="宋体" pitchFamily="2" charset="-122"/>
              </a:rPr>
              <a:t>                  </a:t>
            </a:r>
            <a:r>
              <a:rPr lang="en-US" altLang="zh-CN" sz="2000" dirty="0">
                <a:ea typeface="宋体" pitchFamily="2" charset="-122"/>
              </a:rPr>
              <a:t>y:=temp</a:t>
            </a:r>
          </a:p>
          <a:p>
            <a:pPr marL="342900" indent="-342900">
              <a:spcBef>
                <a:spcPct val="20000"/>
              </a:spcBef>
              <a:buClr>
                <a:schemeClr val="tx1"/>
              </a:buClr>
              <a:buSzPct val="75000"/>
              <a:buFont typeface="Wingdings" panose="05000000000000000000" pitchFamily="2" charset="2"/>
              <a:buNone/>
            </a:pPr>
            <a:r>
              <a:rPr lang="en-US" altLang="zh-CN" sz="2000" dirty="0">
                <a:ea typeface="宋体" pitchFamily="2" charset="-122"/>
              </a:rPr>
              <a:t>         end</a:t>
            </a:r>
            <a:r>
              <a:rPr lang="zh-CN" altLang="en-US" sz="2000" dirty="0">
                <a:ea typeface="宋体" pitchFamily="2" charset="-122"/>
              </a:rPr>
              <a:t>；</a:t>
            </a:r>
            <a:endParaRPr lang="zh-CN" altLang="en-US" dirty="0">
              <a:ea typeface="宋体" pitchFamily="2" charset="-122"/>
            </a:endParaRP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38916" name="Rectangle 4"/>
          <p:cNvSpPr>
            <a:spLocks noChangeArrowheads="1"/>
          </p:cNvSpPr>
          <p:nvPr/>
        </p:nvSpPr>
        <p:spPr bwMode="auto">
          <a:xfrm>
            <a:off x="429816" y="1898272"/>
            <a:ext cx="4286200" cy="3920945"/>
          </a:xfrm>
          <a:prstGeom prst="rect">
            <a:avLst/>
          </a:prstGeom>
          <a:solidFill>
            <a:schemeClr val="accent6">
              <a:lumMod val="20000"/>
              <a:lumOff val="80000"/>
            </a:schemeClr>
          </a:solidFill>
          <a:ln w="9525">
            <a:noFill/>
            <a:miter lim="800000"/>
          </a:ln>
          <a:effectLst/>
        </p:spPr>
        <p:txBody>
          <a:bodyPr wrap="square">
            <a:spAutoFit/>
          </a:bodyPr>
          <a:lstStyle/>
          <a:p>
            <a:pPr marL="342900" indent="-342900">
              <a:lnSpc>
                <a:spcPct val="150000"/>
              </a:lnSpc>
              <a:buFont typeface="Wingdings" pitchFamily="2" charset="2"/>
              <a:buChar char="n"/>
            </a:pPr>
            <a:r>
              <a:rPr kumimoji="0" lang="zh-CN" altLang="en-US" b="1" dirty="0">
                <a:solidFill>
                  <a:srgbClr val="800080"/>
                </a:solidFill>
              </a:rPr>
              <a:t> 实现 </a:t>
            </a:r>
            <a:r>
              <a:rPr kumimoji="0" lang="en-US" altLang="zh-CN" b="1" dirty="0">
                <a:solidFill>
                  <a:srgbClr val="800080"/>
                </a:solidFill>
              </a:rPr>
              <a:t>call-by-value</a:t>
            </a:r>
          </a:p>
          <a:p>
            <a:pPr>
              <a:lnSpc>
                <a:spcPct val="150000"/>
              </a:lnSpc>
              <a:buNone/>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    形参作为被调用过程的局部变量处理：在被调过程的活动记录中开辟形参的存储空间，用以存放实参</a:t>
            </a:r>
            <a:endParaRPr lang="zh-CN" altLang="en-US" sz="1800" b="1" dirty="0"/>
          </a:p>
          <a:p>
            <a:pPr marL="342900" indent="-342900">
              <a:lnSpc>
                <a:spcPct val="150000"/>
              </a:lnSpc>
              <a:buFont typeface="Wingdings" pitchFamily="2" charset="2"/>
              <a:buChar char="l"/>
            </a:pPr>
            <a:r>
              <a:rPr lang="zh-CN" altLang="en-US" sz="1800" b="1" dirty="0"/>
              <a:t>   调用过程计算实参值，将其置于被调用过程活动记录对应形参的存储空间</a:t>
            </a:r>
            <a:endParaRPr lang="en-US" altLang="zh-CN" sz="1800" b="1" dirty="0"/>
          </a:p>
          <a:p>
            <a:pPr marL="342900" indent="-342900">
              <a:lnSpc>
                <a:spcPct val="150000"/>
              </a:lnSpc>
              <a:buFont typeface="Wingdings" pitchFamily="2" charset="2"/>
              <a:buChar char="l"/>
            </a:pPr>
            <a:r>
              <a:rPr lang="zh-CN" altLang="en-US" sz="1800" b="1" dirty="0"/>
              <a:t>被调用过程执行时，就像使用局部变量一样使用这些形式单元</a:t>
            </a:r>
          </a:p>
        </p:txBody>
      </p:sp>
      <p:sp>
        <p:nvSpPr>
          <p:cNvPr id="38917" name="AutoShape 13">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18" name="AutoShape 14">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19" name="AutoShape 15">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20" name="AutoShape 16">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Text Box 3">
            <a:extLst>
              <a:ext uri="{FF2B5EF4-FFF2-40B4-BE49-F238E27FC236}">
                <a16:creationId xmlns:a16="http://schemas.microsoft.com/office/drawing/2014/main" id="{8F2ED960-7520-9642-B2F0-BFF8721870EF}"/>
              </a:ext>
            </a:extLst>
          </p:cNvPr>
          <p:cNvSpPr txBox="1">
            <a:spLocks noChangeArrowheads="1"/>
          </p:cNvSpPr>
          <p:nvPr/>
        </p:nvSpPr>
        <p:spPr bwMode="auto">
          <a:xfrm>
            <a:off x="685800" y="1143000"/>
            <a:ext cx="7702624" cy="584775"/>
          </a:xfrm>
          <a:prstGeom prst="rect">
            <a:avLst/>
          </a:prstGeom>
          <a:noFill/>
          <a:ln w="9525">
            <a:noFill/>
            <a:miter lim="800000"/>
          </a:ln>
          <a:effectLst/>
        </p:spPr>
        <p:txBody>
          <a:bodyPr wrap="square">
            <a:spAutoFit/>
          </a:bodyPr>
          <a:lstStyle/>
          <a:p>
            <a:pPr>
              <a:buClrTx/>
            </a:pPr>
            <a:r>
              <a:rPr lang="en-US" altLang="zh-CN" sz="3200" b="1" dirty="0">
                <a:solidFill>
                  <a:srgbClr val="800080"/>
                </a:solidFill>
                <a:latin typeface="Times New Roman" panose="02020603050405020304" pitchFamily="18" charset="0"/>
              </a:rPr>
              <a:t> </a:t>
            </a:r>
            <a:r>
              <a:rPr lang="zh-CN" altLang="en-US" sz="3200" b="1" dirty="0">
                <a:solidFill>
                  <a:srgbClr val="800080"/>
                </a:solidFill>
              </a:rPr>
              <a:t>过程调用与参数传递</a:t>
            </a:r>
            <a:r>
              <a:rPr lang="en-US" altLang="zh-CN" sz="3200" b="1" dirty="0">
                <a:solidFill>
                  <a:srgbClr val="800080"/>
                </a:solidFill>
              </a:rPr>
              <a:t>-</a:t>
            </a:r>
            <a:r>
              <a:rPr lang="zh-CN" altLang="en-US" sz="3200" b="1" dirty="0">
                <a:solidFill>
                  <a:srgbClr val="800080"/>
                </a:solidFill>
                <a:latin typeface="Times New Roman" panose="02020603050405020304" pitchFamily="18" charset="0"/>
              </a:rPr>
              <a:t>参数传递方式</a:t>
            </a:r>
            <a:endParaRPr lang="zh-CN" altLang="en-US" sz="3200" b="1" dirty="0">
              <a:solidFill>
                <a:srgbClr val="800080"/>
              </a:solidFill>
            </a:endParaRPr>
          </a:p>
        </p:txBody>
      </p:sp>
      <p:sp>
        <p:nvSpPr>
          <p:cNvPr id="10" name="Rectangle 4">
            <a:extLst>
              <a:ext uri="{FF2B5EF4-FFF2-40B4-BE49-F238E27FC236}">
                <a16:creationId xmlns:a16="http://schemas.microsoft.com/office/drawing/2014/main" id="{4C8093B6-C702-8444-B7CD-2EA3C67A31D8}"/>
              </a:ext>
            </a:extLst>
          </p:cNvPr>
          <p:cNvSpPr>
            <a:spLocks noChangeArrowheads="1"/>
          </p:cNvSpPr>
          <p:nvPr/>
        </p:nvSpPr>
        <p:spPr bwMode="auto">
          <a:xfrm>
            <a:off x="4860032" y="1898272"/>
            <a:ext cx="4139952" cy="3954801"/>
          </a:xfrm>
          <a:prstGeom prst="rect">
            <a:avLst/>
          </a:prstGeom>
          <a:solidFill>
            <a:schemeClr val="accent6">
              <a:lumMod val="20000"/>
              <a:lumOff val="80000"/>
            </a:schemeClr>
          </a:solidFill>
          <a:ln w="9525">
            <a:noFill/>
            <a:miter lim="800000"/>
          </a:ln>
          <a:effectLst/>
        </p:spPr>
        <p:txBody>
          <a:bodyPr wrap="square">
            <a:spAutoFit/>
          </a:bodyPr>
          <a:lstStyle/>
          <a:p>
            <a:pPr marL="342900" indent="-342900">
              <a:buFont typeface="Wingdings" pitchFamily="2" charset="2"/>
              <a:buChar char="n"/>
            </a:pPr>
            <a:r>
              <a:rPr kumimoji="0" lang="zh-CN" altLang="en-US" b="1" dirty="0">
                <a:solidFill>
                  <a:srgbClr val="800080"/>
                </a:solidFill>
              </a:rPr>
              <a:t> 实现 </a:t>
            </a:r>
            <a:r>
              <a:rPr kumimoji="0" lang="en-US" altLang="zh-CN" b="1" dirty="0">
                <a:solidFill>
                  <a:srgbClr val="800080"/>
                </a:solidFill>
              </a:rPr>
              <a:t>call-by-reference</a:t>
            </a:r>
            <a:endParaRPr kumimoji="0" lang="en-US" altLang="zh-CN" sz="1000" b="1" dirty="0">
              <a:solidFill>
                <a:srgbClr val="800080"/>
              </a:solidFill>
            </a:endParaRPr>
          </a:p>
          <a:p>
            <a:pPr>
              <a:lnSpc>
                <a:spcPct val="150000"/>
              </a:lnSpc>
              <a:spcBef>
                <a:spcPct val="20000"/>
              </a:spcBef>
              <a:buClrTx/>
              <a:buNone/>
            </a:pPr>
            <a:r>
              <a:rPr lang="zh-CN" altLang="en-US" sz="2000" b="1" dirty="0">
                <a:latin typeface="Times New Roman" panose="02020603050405020304" pitchFamily="18" charset="0"/>
              </a:rPr>
              <a:t>       </a:t>
            </a:r>
            <a:r>
              <a:rPr lang="zh-CN" altLang="en-US" sz="1800" b="1" dirty="0">
                <a:latin typeface="Times New Roman" panose="02020603050405020304" pitchFamily="18" charset="0"/>
              </a:rPr>
              <a:t>把实参地址传递给相应形参，即调用过程把一个指向实参的存储地址的指针传递给被调用过程相应的形参</a:t>
            </a:r>
            <a:endParaRPr lang="en-US" altLang="zh-CN" sz="1800" b="1" dirty="0">
              <a:latin typeface="Times New Roman" panose="02020603050405020304" pitchFamily="18" charset="0"/>
            </a:endParaRPr>
          </a:p>
          <a:p>
            <a:pPr marL="342900" indent="-342900">
              <a:lnSpc>
                <a:spcPct val="150000"/>
              </a:lnSpc>
              <a:spcBef>
                <a:spcPct val="20000"/>
              </a:spcBef>
              <a:buClrTx/>
              <a:buFont typeface="Wingdings" pitchFamily="2" charset="2"/>
              <a:buChar char="l"/>
            </a:pPr>
            <a:r>
              <a:rPr lang="zh-CN" altLang="en-US" sz="1800" b="1" dirty="0"/>
              <a:t>若实参是一个名字，或具有</a:t>
            </a:r>
            <a:r>
              <a:rPr lang="zh-CN" altLang="en-US" sz="1800" b="1" dirty="0">
                <a:solidFill>
                  <a:srgbClr val="800080"/>
                </a:solidFill>
              </a:rPr>
              <a:t>左值</a:t>
            </a:r>
            <a:r>
              <a:rPr lang="zh-CN" altLang="en-US" sz="1800" b="1" dirty="0"/>
              <a:t>的表达式，则传递左值</a:t>
            </a:r>
            <a:endParaRPr lang="en-US" altLang="zh-CN" sz="1800" b="1" dirty="0"/>
          </a:p>
          <a:p>
            <a:pPr marL="342900" indent="-342900">
              <a:lnSpc>
                <a:spcPct val="150000"/>
              </a:lnSpc>
              <a:spcBef>
                <a:spcPct val="20000"/>
              </a:spcBef>
              <a:buClrTx/>
              <a:buFont typeface="Wingdings" pitchFamily="2" charset="2"/>
              <a:buChar char="l"/>
            </a:pPr>
            <a:r>
              <a:rPr lang="zh-CN" altLang="en-US" sz="1800" b="1" dirty="0"/>
              <a:t>若实参是无左值的表达式，则计算该表达式的值，放入一存储单元，传此存储单元地址</a:t>
            </a: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
          <p:cNvSpPr>
            <a:spLocks noChangeArrowheads="1"/>
          </p:cNvSpPr>
          <p:nvPr/>
        </p:nvSpPr>
        <p:spPr bwMode="auto">
          <a:xfrm>
            <a:off x="3352800" y="4479925"/>
            <a:ext cx="2819400" cy="701675"/>
          </a:xfrm>
          <a:prstGeom prst="rect">
            <a:avLst/>
          </a:prstGeom>
          <a:noFill/>
          <a:ln w="9525">
            <a:noFill/>
            <a:miter lim="800000"/>
          </a:ln>
          <a:effectLst/>
        </p:spPr>
        <p:txBody>
          <a:bodyPr>
            <a:spAutoFit/>
          </a:bodyPr>
          <a:lstStyle/>
          <a:p>
            <a:pPr>
              <a:buClrTx/>
              <a:buFontTx/>
              <a:buNone/>
            </a:pPr>
            <a:r>
              <a:rPr lang="en-US" altLang="zh-CN" sz="4000" b="1" i="1">
                <a:solidFill>
                  <a:schemeClr val="hlink"/>
                </a:solidFill>
                <a:ea typeface="宋体" pitchFamily="2" charset="-122"/>
              </a:rPr>
              <a:t>Thank You</a:t>
            </a:r>
            <a:endParaRPr lang="en-US" altLang="zh-CN" sz="3200" b="1" i="1">
              <a:solidFill>
                <a:schemeClr val="hlink"/>
              </a:solidFill>
              <a:latin typeface="CMR10" charset="0"/>
              <a:ea typeface="宋体" pitchFamily="2" charset="-122"/>
            </a:endParaRPr>
          </a:p>
        </p:txBody>
      </p:sp>
      <p:sp>
        <p:nvSpPr>
          <p:cNvPr id="54276"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77"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78"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79"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Rectangle 10"/>
          <p:cNvSpPr>
            <a:spLocks noChangeArrowheads="1"/>
          </p:cNvSpPr>
          <p:nvPr/>
        </p:nvSpPr>
        <p:spPr bwMode="auto">
          <a:xfrm>
            <a:off x="1981200" y="2209800"/>
            <a:ext cx="3886200" cy="609600"/>
          </a:xfrm>
          <a:prstGeom prst="rect">
            <a:avLst/>
          </a:prstGeom>
          <a:noFill/>
          <a:ln w="9525">
            <a:noFill/>
            <a:miter lim="800000"/>
          </a:ln>
        </p:spPr>
        <p:txBody>
          <a:bodyPr anchor="b"/>
          <a:lstStyle/>
          <a:p>
            <a:pPr>
              <a:lnSpc>
                <a:spcPct val="90000"/>
              </a:lnSpc>
              <a:buClrTx/>
              <a:buFontTx/>
              <a:buNone/>
            </a:pPr>
            <a:r>
              <a:rPr lang="en-US" altLang="zh-CN" sz="3200" b="1" i="1" dirty="0">
                <a:solidFill>
                  <a:schemeClr val="hlink"/>
                </a:solidFill>
                <a:ea typeface="宋体" pitchFamily="2" charset="-122"/>
              </a:rPr>
              <a:t>That’s all for today.</a:t>
            </a:r>
            <a:r>
              <a:rPr lang="en-US" altLang="zh-CN" sz="3200" b="1" i="1" dirty="0">
                <a:solidFill>
                  <a:schemeClr val="hlink"/>
                </a:solidFill>
                <a:latin typeface="CMR10" charset="0"/>
                <a:ea typeface="宋体" pitchFamily="2" charset="-122"/>
              </a:rPr>
              <a:t> </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5123" name="Text Box 3"/>
          <p:cNvSpPr txBox="1">
            <a:spLocks noChangeArrowheads="1"/>
          </p:cNvSpPr>
          <p:nvPr/>
        </p:nvSpPr>
        <p:spPr bwMode="auto">
          <a:xfrm>
            <a:off x="533400" y="13255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数据表示</a:t>
            </a:r>
          </a:p>
        </p:txBody>
      </p:sp>
      <p:sp>
        <p:nvSpPr>
          <p:cNvPr id="512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8" name="Rectangle 8"/>
          <p:cNvSpPr>
            <a:spLocks noChangeArrowheads="1"/>
          </p:cNvSpPr>
          <p:nvPr/>
        </p:nvSpPr>
        <p:spPr bwMode="auto">
          <a:xfrm>
            <a:off x="876300" y="1922463"/>
            <a:ext cx="8191500" cy="3989387"/>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源程序中数据对象在内存或寄存器中的表示形式</a:t>
            </a:r>
            <a:endParaRPr kumimoji="0" lang="zh-CN" altLang="en-US" sz="2800" b="1">
              <a:solidFill>
                <a:srgbClr val="800080"/>
              </a:solidFill>
              <a:latin typeface="Times New Roman" panose="02020603050405020304" pitchFamily="18" charset="0"/>
            </a:endParaRPr>
          </a:p>
          <a:p>
            <a:pPr>
              <a:buClrTx/>
              <a:buFont typeface="Symbol" pitchFamily="18" charset="2"/>
              <a:buNone/>
            </a:pPr>
            <a:endParaRPr kumimoji="0" lang="zh-CN" altLang="en-US" sz="1000" b="1">
              <a:solidFill>
                <a:srgbClr val="800080"/>
              </a:solidFill>
            </a:endParaRPr>
          </a:p>
          <a:p>
            <a:pPr lvl="1">
              <a:buFontTx/>
              <a:buChar char="•"/>
            </a:pPr>
            <a:r>
              <a:rPr lang="zh-CN" altLang="en-US" b="1"/>
              <a:t>  </a:t>
            </a:r>
            <a:r>
              <a:rPr kumimoji="0" lang="zh-CN" altLang="en-US" b="1">
                <a:solidFill>
                  <a:srgbClr val="800080"/>
                </a:solidFill>
              </a:rPr>
              <a:t>源程序中</a:t>
            </a:r>
            <a:r>
              <a:rPr lang="zh-CN" altLang="en-US" b="1">
                <a:solidFill>
                  <a:srgbClr val="800080"/>
                </a:solidFill>
                <a:latin typeface="Times New Roman" panose="02020603050405020304" pitchFamily="18" charset="0"/>
              </a:rPr>
              <a:t>数据对象的属性</a:t>
            </a:r>
            <a:endParaRPr kumimoji="0" lang="zh-CN" altLang="en-US" b="1">
              <a:solidFill>
                <a:srgbClr val="800080"/>
              </a:solidFill>
              <a:latin typeface="Times New Roman" panose="02020603050405020304" pitchFamily="18" charset="0"/>
            </a:endParaRPr>
          </a:p>
          <a:p>
            <a:pPr lvl="1">
              <a:buFontTx/>
              <a:buNone/>
            </a:pPr>
            <a:endParaRPr kumimoji="0" lang="zh-CN" altLang="en-US" sz="1000" b="1">
              <a:latin typeface="楷体_GB2312" pitchFamily="49" charset="-122"/>
            </a:endParaRPr>
          </a:p>
          <a:p>
            <a:pPr lvl="1">
              <a:buFontTx/>
              <a:buNone/>
            </a:pPr>
            <a:r>
              <a:rPr kumimoji="0" lang="zh-CN" altLang="en-US" b="1">
                <a:solidFill>
                  <a:srgbClr val="800080"/>
                </a:solidFill>
              </a:rPr>
              <a:t>   </a:t>
            </a:r>
            <a:r>
              <a:rPr lang="zh-CN" altLang="en-US" b="1">
                <a:latin typeface="Times New Roman" panose="02020603050405020304" pitchFamily="18" charset="0"/>
              </a:rPr>
              <a:t>名字（</a:t>
            </a:r>
            <a:r>
              <a:rPr lang="en-US" altLang="zh-CN" i="1"/>
              <a:t>name</a:t>
            </a:r>
            <a:r>
              <a:rPr lang="zh-CN" altLang="en-US" b="1">
                <a:latin typeface="Times New Roman" panose="02020603050405020304" pitchFamily="18" charset="0"/>
              </a:rPr>
              <a:t>），类型（</a:t>
            </a:r>
            <a:r>
              <a:rPr lang="en-US" altLang="zh-CN" i="1"/>
              <a:t>type</a:t>
            </a:r>
            <a:r>
              <a:rPr lang="zh-CN" altLang="en-US" b="1">
                <a:latin typeface="Times New Roman" panose="02020603050405020304" pitchFamily="18" charset="0"/>
              </a:rPr>
              <a:t>），值（</a:t>
            </a:r>
            <a:r>
              <a:rPr lang="en-US" altLang="zh-CN" i="1"/>
              <a:t>value</a:t>
            </a:r>
            <a:r>
              <a:rPr lang="zh-CN" altLang="en-US" b="1">
                <a:latin typeface="Times New Roman" panose="02020603050405020304" pitchFamily="18" charset="0"/>
              </a:rPr>
              <a:t>）</a:t>
            </a:r>
            <a:r>
              <a:rPr lang="en-US" altLang="zh-CN" b="1">
                <a:latin typeface="Times New Roman" panose="02020603050405020304" pitchFamily="18" charset="0"/>
              </a:rPr>
              <a:t>,</a:t>
            </a:r>
            <a:endParaRPr kumimoji="0" lang="en-US" altLang="zh-CN" b="1"/>
          </a:p>
          <a:p>
            <a:pPr lvl="1">
              <a:buFontTx/>
              <a:buNone/>
            </a:pPr>
            <a:r>
              <a:rPr lang="en-US" altLang="zh-CN" b="1">
                <a:latin typeface="Times New Roman" panose="02020603050405020304" pitchFamily="18" charset="0"/>
              </a:rPr>
              <a:t>   </a:t>
            </a:r>
            <a:r>
              <a:rPr lang="zh-CN" altLang="en-US" b="1">
                <a:latin typeface="Times New Roman" panose="02020603050405020304" pitchFamily="18" charset="0"/>
              </a:rPr>
              <a:t>复合数据对象（</a:t>
            </a:r>
            <a:r>
              <a:rPr lang="en-US" altLang="zh-CN" i="1"/>
              <a:t>component</a:t>
            </a:r>
            <a:r>
              <a:rPr lang="zh-CN" altLang="en-US" b="1">
                <a:latin typeface="Times New Roman" panose="02020603050405020304" pitchFamily="18" charset="0"/>
              </a:rPr>
              <a:t>），</a:t>
            </a:r>
            <a:r>
              <a:rPr lang="en-US" altLang="zh-CN" b="1">
                <a:latin typeface="Times New Roman" panose="02020603050405020304" pitchFamily="18" charset="0"/>
              </a:rPr>
              <a:t>……</a:t>
            </a:r>
          </a:p>
          <a:p>
            <a:pPr lvl="1">
              <a:buFontTx/>
              <a:buNone/>
            </a:pPr>
            <a:endParaRPr kumimoji="0" lang="en-US" altLang="zh-CN" sz="1000" b="1">
              <a:solidFill>
                <a:srgbClr val="800080"/>
              </a:solidFill>
            </a:endParaRPr>
          </a:p>
          <a:p>
            <a:pPr lvl="1">
              <a:buFontTx/>
              <a:buChar char="•"/>
            </a:pPr>
            <a:r>
              <a:rPr lang="en-US" altLang="zh-CN" b="1"/>
              <a:t>  </a:t>
            </a:r>
            <a:r>
              <a:rPr lang="zh-CN" altLang="en-US" b="1">
                <a:solidFill>
                  <a:srgbClr val="800080"/>
                </a:solidFill>
                <a:latin typeface="Times New Roman" panose="02020603050405020304" pitchFamily="18" charset="0"/>
              </a:rPr>
              <a:t>数据对象在内存或寄存器中的表示形式</a:t>
            </a:r>
            <a:endParaRPr kumimoji="0" lang="zh-CN" altLang="en-US" b="1">
              <a:solidFill>
                <a:srgbClr val="800080"/>
              </a:solidFill>
              <a:latin typeface="Times New Roman" panose="02020603050405020304" pitchFamily="18" charset="0"/>
            </a:endParaRPr>
          </a:p>
          <a:p>
            <a:pPr lvl="1">
              <a:buFontTx/>
              <a:buNone/>
            </a:pPr>
            <a:endParaRPr kumimoji="0" lang="zh-CN" altLang="en-US" sz="1000" b="1">
              <a:latin typeface="楷体_GB2312" pitchFamily="49" charset="-122"/>
            </a:endParaRPr>
          </a:p>
          <a:p>
            <a:pPr lvl="1">
              <a:buFontTx/>
              <a:buNone/>
            </a:pPr>
            <a:r>
              <a:rPr kumimoji="0" lang="zh-CN" altLang="en-US" b="1">
                <a:solidFill>
                  <a:srgbClr val="800080"/>
                </a:solidFill>
              </a:rPr>
              <a:t>   </a:t>
            </a:r>
            <a:r>
              <a:rPr kumimoji="0" lang="zh-CN" altLang="en-US" b="1"/>
              <a:t>位、字节、字、字节序列、</a:t>
            </a:r>
            <a:r>
              <a:rPr kumimoji="0" lang="en-US" altLang="zh-CN" b="1"/>
              <a:t>……</a:t>
            </a:r>
          </a:p>
          <a:p>
            <a:pPr lvl="1">
              <a:buFontTx/>
              <a:buNone/>
            </a:pPr>
            <a:endParaRPr kumimoji="0" lang="en-US" altLang="zh-CN" sz="1000" b="1">
              <a:solidFill>
                <a:srgbClr val="800080"/>
              </a:solidFill>
            </a:endParaRPr>
          </a:p>
          <a:p>
            <a:pPr lvl="1">
              <a:buFontTx/>
              <a:buChar char="•"/>
            </a:pPr>
            <a:r>
              <a:rPr lang="en-US" altLang="zh-CN" b="1"/>
              <a:t>  </a:t>
            </a:r>
            <a:r>
              <a:rPr lang="zh-CN" altLang="en-US" b="1">
                <a:solidFill>
                  <a:srgbClr val="800080"/>
                </a:solidFill>
                <a:latin typeface="Times New Roman" panose="02020603050405020304" pitchFamily="18" charset="0"/>
              </a:rPr>
              <a:t>有些机器要求数据存放时要按某种方式对齐</a:t>
            </a:r>
            <a:r>
              <a:rPr lang="zh-CN" altLang="en-US" b="1">
                <a:latin typeface="Times New Roman" panose="02020603050405020304" pitchFamily="18" charset="0"/>
              </a:rPr>
              <a:t>（</a:t>
            </a:r>
            <a:r>
              <a:rPr lang="en-US" altLang="zh-CN" i="1"/>
              <a:t>align</a:t>
            </a:r>
            <a:r>
              <a:rPr lang="zh-CN" altLang="en-US" b="1">
                <a:latin typeface="Times New Roman" panose="02020603050405020304" pitchFamily="18" charset="0"/>
              </a:rPr>
              <a:t>）</a:t>
            </a:r>
            <a:endParaRPr kumimoji="0" lang="zh-CN" altLang="en-US" b="1">
              <a:solidFill>
                <a:srgbClr val="800080"/>
              </a:solidFill>
              <a:latin typeface="Times New Roman" panose="02020603050405020304" pitchFamily="18" charset="0"/>
            </a:endParaRPr>
          </a:p>
          <a:p>
            <a:pPr lvl="1">
              <a:buFontTx/>
              <a:buNone/>
            </a:pPr>
            <a:endParaRPr kumimoji="0" lang="zh-CN" altLang="en-US" sz="1000" b="1">
              <a:latin typeface="楷体_GB2312" pitchFamily="49" charset="-122"/>
            </a:endParaRPr>
          </a:p>
          <a:p>
            <a:pPr lvl="1">
              <a:buFontTx/>
              <a:buNone/>
            </a:pPr>
            <a:r>
              <a:rPr kumimoji="0" lang="zh-CN" altLang="en-US" b="1">
                <a:solidFill>
                  <a:srgbClr val="800080"/>
                </a:solidFill>
              </a:rPr>
              <a:t>   </a:t>
            </a:r>
            <a:r>
              <a:rPr kumimoji="0" lang="zh-CN" altLang="en-US" b="1"/>
              <a:t>如：要求数据存放的起始地址为能够被</a:t>
            </a:r>
            <a:r>
              <a:rPr kumimoji="0" lang="en-US" altLang="zh-CN"/>
              <a:t>4</a:t>
            </a:r>
            <a:r>
              <a:rPr kumimoji="0" lang="zh-CN" altLang="en-US" b="1"/>
              <a:t>整除</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6147" name="Text Box 3"/>
          <p:cNvSpPr txBox="1">
            <a:spLocks noChangeArrowheads="1"/>
          </p:cNvSpPr>
          <p:nvPr/>
        </p:nvSpPr>
        <p:spPr bwMode="auto">
          <a:xfrm>
            <a:off x="762000" y="13255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t>数据表示</a:t>
            </a:r>
            <a:r>
              <a:rPr kumimoji="0" lang="zh-CN" altLang="en-US" sz="3200" b="1">
                <a:solidFill>
                  <a:srgbClr val="800080"/>
                </a:solidFill>
              </a:rPr>
              <a:t>举例</a:t>
            </a:r>
          </a:p>
        </p:txBody>
      </p:sp>
      <p:sp>
        <p:nvSpPr>
          <p:cNvPr id="614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2" name="Rectangle 8"/>
          <p:cNvSpPr>
            <a:spLocks noChangeArrowheads="1"/>
          </p:cNvSpPr>
          <p:nvPr/>
        </p:nvSpPr>
        <p:spPr bwMode="auto">
          <a:xfrm>
            <a:off x="876300" y="1998663"/>
            <a:ext cx="7886700" cy="4414837"/>
          </a:xfrm>
          <a:prstGeom prst="rect">
            <a:avLst/>
          </a:prstGeom>
          <a:noFill/>
          <a:ln w="9525">
            <a:noFill/>
            <a:miter lim="800000"/>
          </a:ln>
          <a:effectLst/>
        </p:spPr>
        <p:txBody>
          <a:bodyPr>
            <a:spAutoFit/>
          </a:bodyPr>
          <a:lstStyle/>
          <a:p>
            <a:pPr>
              <a:buClrTx/>
              <a:buFont typeface="Symbol" pitchFamily="18" charset="2"/>
              <a:buChar char="-"/>
            </a:pPr>
            <a:r>
              <a:rPr kumimoji="0" lang="en-US" altLang="zh-CN" sz="2800" b="1" dirty="0">
                <a:solidFill>
                  <a:srgbClr val="800080"/>
                </a:solidFill>
                <a:latin typeface="Times New Roman" panose="02020603050405020304" pitchFamily="18" charset="0"/>
              </a:rPr>
              <a:t>  </a:t>
            </a:r>
            <a:r>
              <a:rPr kumimoji="0" lang="zh-CN" altLang="en-US" b="1" dirty="0">
                <a:solidFill>
                  <a:srgbClr val="800080"/>
                </a:solidFill>
              </a:rPr>
              <a:t>基本类型数据  </a:t>
            </a:r>
            <a:r>
              <a:rPr lang="zh-CN" altLang="en-US" b="1" dirty="0">
                <a:latin typeface="Times New Roman" panose="02020603050405020304" pitchFamily="18" charset="0"/>
              </a:rPr>
              <a:t>  </a:t>
            </a:r>
          </a:p>
          <a:p>
            <a:pPr>
              <a:buClrTx/>
              <a:buFont typeface="Symbol" pitchFamily="18" charset="2"/>
              <a:buNone/>
            </a:pPr>
            <a:r>
              <a:rPr lang="zh-CN" altLang="en-US" i="1" dirty="0"/>
              <a:t>         </a:t>
            </a:r>
            <a:r>
              <a:rPr lang="en-US" altLang="zh-CN" i="1" dirty="0"/>
              <a:t>char </a:t>
            </a:r>
            <a:r>
              <a:rPr lang="zh-CN" altLang="en-US" b="1" dirty="0">
                <a:latin typeface="Times New Roman" panose="02020603050405020304" pitchFamily="18" charset="0"/>
              </a:rPr>
              <a:t>数据   </a:t>
            </a:r>
            <a:r>
              <a:rPr lang="en-US" altLang="zh-CN" dirty="0"/>
              <a:t>1 </a:t>
            </a:r>
            <a:r>
              <a:rPr lang="en-US" altLang="zh-CN" i="1" dirty="0"/>
              <a:t>byte      integer </a:t>
            </a:r>
            <a:r>
              <a:rPr lang="zh-CN" altLang="en-US" b="1" dirty="0">
                <a:latin typeface="Times New Roman" panose="02020603050405020304" pitchFamily="18" charset="0"/>
              </a:rPr>
              <a:t>数据    </a:t>
            </a:r>
            <a:r>
              <a:rPr lang="en-US" altLang="zh-CN" dirty="0"/>
              <a:t>4 </a:t>
            </a:r>
            <a:r>
              <a:rPr lang="en-US" altLang="zh-CN" i="1" dirty="0"/>
              <a:t>bytes</a:t>
            </a:r>
            <a:endParaRPr kumimoji="0" lang="en-US" altLang="zh-CN" b="1" dirty="0"/>
          </a:p>
          <a:p>
            <a:pPr>
              <a:buClrTx/>
              <a:buFont typeface="Symbol" pitchFamily="18" charset="2"/>
              <a:buNone/>
            </a:pPr>
            <a:r>
              <a:rPr lang="en-US" altLang="zh-CN" i="1" dirty="0"/>
              <a:t>         float </a:t>
            </a:r>
            <a:r>
              <a:rPr lang="zh-CN" altLang="en-US" b="1" dirty="0">
                <a:latin typeface="Times New Roman" panose="02020603050405020304" pitchFamily="18" charset="0"/>
              </a:rPr>
              <a:t>数据   </a:t>
            </a:r>
            <a:r>
              <a:rPr lang="en-US" altLang="zh-CN" dirty="0"/>
              <a:t>8 </a:t>
            </a:r>
            <a:r>
              <a:rPr lang="en-US" altLang="zh-CN" i="1" dirty="0"/>
              <a:t>bytes    </a:t>
            </a:r>
            <a:r>
              <a:rPr lang="en-US" altLang="zh-CN" i="1" dirty="0" err="1"/>
              <a:t>boolean</a:t>
            </a:r>
            <a:r>
              <a:rPr lang="en-US" altLang="zh-CN" i="1" dirty="0"/>
              <a:t> </a:t>
            </a:r>
            <a:r>
              <a:rPr lang="zh-CN" altLang="en-US" b="1" dirty="0">
                <a:latin typeface="Times New Roman" panose="02020603050405020304" pitchFamily="18" charset="0"/>
              </a:rPr>
              <a:t>数据   </a:t>
            </a:r>
            <a:r>
              <a:rPr lang="en-US" altLang="zh-CN" dirty="0"/>
              <a:t>1 </a:t>
            </a:r>
            <a:r>
              <a:rPr lang="en-US" altLang="zh-CN" i="1" dirty="0"/>
              <a:t>byte</a:t>
            </a:r>
            <a:endParaRPr kumimoji="0" lang="en-US" altLang="zh-CN" b="1" dirty="0"/>
          </a:p>
          <a:p>
            <a:pPr lvl="1">
              <a:buFontTx/>
              <a:buNone/>
            </a:pPr>
            <a:endParaRPr kumimoji="0" lang="en-US" altLang="zh-CN" sz="1000" b="1" dirty="0">
              <a:solidFill>
                <a:srgbClr val="800080"/>
              </a:solidFill>
            </a:endParaRPr>
          </a:p>
          <a:p>
            <a:pPr eaLnBrk="0" hangingPunct="0">
              <a:buClrTx/>
              <a:buFontTx/>
              <a:buNone/>
            </a:pPr>
            <a:r>
              <a:rPr kumimoji="0" lang="en-US" altLang="zh-CN" b="1" dirty="0">
                <a:solidFill>
                  <a:srgbClr val="800080"/>
                </a:solidFill>
              </a:rPr>
              <a:t>     </a:t>
            </a:r>
            <a:r>
              <a:rPr kumimoji="0" lang="zh-CN" altLang="en-US" b="1" dirty="0">
                <a:solidFill>
                  <a:srgbClr val="800080"/>
                </a:solidFill>
              </a:rPr>
              <a:t>指针  </a:t>
            </a:r>
            <a:r>
              <a:rPr lang="en-US" altLang="zh-CN" dirty="0"/>
              <a:t>4 </a:t>
            </a:r>
            <a:r>
              <a:rPr lang="en-US" altLang="zh-CN" i="1" dirty="0"/>
              <a:t>bytes</a:t>
            </a:r>
          </a:p>
          <a:p>
            <a:pPr lvl="1">
              <a:buFontTx/>
              <a:buNone/>
            </a:pPr>
            <a:endParaRPr kumimoji="0" lang="en-US" altLang="zh-CN" sz="1000" b="1" dirty="0">
              <a:solidFill>
                <a:srgbClr val="800080"/>
              </a:solidFill>
            </a:endParaRPr>
          </a:p>
          <a:p>
            <a:pPr eaLnBrk="0" hangingPunct="0">
              <a:buClrTx/>
              <a:buFontTx/>
              <a:buNone/>
            </a:pPr>
            <a:r>
              <a:rPr kumimoji="0" lang="en-US" altLang="zh-CN" b="1" dirty="0">
                <a:solidFill>
                  <a:srgbClr val="800080"/>
                </a:solidFill>
              </a:rPr>
              <a:t>     </a:t>
            </a:r>
            <a:r>
              <a:rPr kumimoji="0" lang="zh-CN" altLang="en-US" b="1" dirty="0">
                <a:solidFill>
                  <a:srgbClr val="800080"/>
                </a:solidFill>
              </a:rPr>
              <a:t>数组  </a:t>
            </a:r>
            <a:r>
              <a:rPr lang="zh-CN" altLang="en-US" b="1" dirty="0">
                <a:latin typeface="Times New Roman" panose="02020603050405020304" pitchFamily="18" charset="0"/>
              </a:rPr>
              <a:t>一块连续的存储区（按行</a:t>
            </a:r>
            <a:r>
              <a:rPr lang="en-US" altLang="zh-CN" b="1" dirty="0">
                <a:latin typeface="Times New Roman" panose="02020603050405020304" pitchFamily="18" charset="0"/>
              </a:rPr>
              <a:t>/</a:t>
            </a:r>
            <a:r>
              <a:rPr lang="zh-CN" altLang="en-US" b="1" dirty="0">
                <a:latin typeface="Times New Roman" panose="02020603050405020304" pitchFamily="18" charset="0"/>
              </a:rPr>
              <a:t>列存放）</a:t>
            </a:r>
          </a:p>
          <a:p>
            <a:pPr lvl="1">
              <a:buFontTx/>
              <a:buNone/>
            </a:pPr>
            <a:endParaRPr kumimoji="0" lang="zh-CN" altLang="en-US" sz="1000" b="1" dirty="0">
              <a:solidFill>
                <a:srgbClr val="800080"/>
              </a:solidFill>
            </a:endParaRPr>
          </a:p>
          <a:p>
            <a:pPr eaLnBrk="0" hangingPunct="0">
              <a:buClrTx/>
              <a:buFontTx/>
              <a:buNone/>
            </a:pPr>
            <a:r>
              <a:rPr kumimoji="0" lang="zh-CN" altLang="en-US" b="1" dirty="0">
                <a:solidFill>
                  <a:srgbClr val="800080"/>
                </a:solidFill>
              </a:rPr>
              <a:t>     结构</a:t>
            </a:r>
            <a:r>
              <a:rPr kumimoji="0" lang="en-US" altLang="zh-CN" b="1" dirty="0">
                <a:solidFill>
                  <a:srgbClr val="800080"/>
                </a:solidFill>
              </a:rPr>
              <a:t>/</a:t>
            </a:r>
            <a:r>
              <a:rPr kumimoji="0" lang="zh-CN" altLang="en-US" b="1" dirty="0">
                <a:solidFill>
                  <a:srgbClr val="800080"/>
                </a:solidFill>
              </a:rPr>
              <a:t>记录  </a:t>
            </a:r>
            <a:r>
              <a:rPr lang="zh-CN" altLang="en-US" b="1" dirty="0">
                <a:latin typeface="楷体_GB2312" pitchFamily="49" charset="-122"/>
              </a:rPr>
              <a:t>所有域（</a:t>
            </a:r>
            <a:r>
              <a:rPr lang="en-US" altLang="zh-CN" i="1" dirty="0"/>
              <a:t>field</a:t>
            </a:r>
            <a:r>
              <a:rPr lang="en-US" altLang="zh-CN" b="1" dirty="0">
                <a:latin typeface="楷体_GB2312" pitchFamily="49" charset="-122"/>
              </a:rPr>
              <a:t>)</a:t>
            </a:r>
            <a:r>
              <a:rPr lang="zh-CN" altLang="en-US" b="1" dirty="0">
                <a:latin typeface="楷体_GB2312" pitchFamily="49" charset="-122"/>
              </a:rPr>
              <a:t>存放在一块连续的存储区</a:t>
            </a:r>
          </a:p>
          <a:p>
            <a:pPr lvl="1">
              <a:buFontTx/>
              <a:buNone/>
            </a:pPr>
            <a:endParaRPr kumimoji="0" lang="zh-CN" altLang="en-US" sz="1000" b="1" dirty="0">
              <a:solidFill>
                <a:srgbClr val="800080"/>
              </a:solidFill>
            </a:endParaRPr>
          </a:p>
          <a:p>
            <a:pPr eaLnBrk="0" hangingPunct="0">
              <a:buClrTx/>
              <a:buFontTx/>
              <a:buNone/>
            </a:pPr>
            <a:r>
              <a:rPr kumimoji="0" lang="zh-CN" altLang="en-US" b="1" dirty="0">
                <a:solidFill>
                  <a:srgbClr val="800080"/>
                </a:solidFill>
              </a:rPr>
              <a:t>     对象  </a:t>
            </a:r>
            <a:r>
              <a:rPr lang="zh-CN" altLang="en-US" b="1" dirty="0">
                <a:latin typeface="Times New Roman" panose="02020603050405020304" pitchFamily="18" charset="0"/>
              </a:rPr>
              <a:t>实例变量像结构的域一样存放在一块连续的存储</a:t>
            </a:r>
          </a:p>
          <a:p>
            <a:pPr eaLnBrk="0" hangingPunct="0">
              <a:buClrTx/>
              <a:buFontTx/>
              <a:buNone/>
            </a:pPr>
            <a:r>
              <a:rPr lang="zh-CN" altLang="en-US" b="1" dirty="0">
                <a:latin typeface="Times New Roman" panose="02020603050405020304" pitchFamily="18" charset="0"/>
              </a:rPr>
              <a:t>                区，操作例程</a:t>
            </a:r>
            <a:r>
              <a:rPr lang="zh-CN" altLang="en-US" b="1" dirty="0"/>
              <a:t>（</a:t>
            </a:r>
            <a:r>
              <a:rPr lang="zh-CN" altLang="en-US" b="1" dirty="0">
                <a:latin typeface="Times New Roman" panose="02020603050405020304" pitchFamily="18" charset="0"/>
              </a:rPr>
              <a:t>方法、成员函数）存放在其所属</a:t>
            </a:r>
          </a:p>
          <a:p>
            <a:pPr eaLnBrk="0" hangingPunct="0">
              <a:buClrTx/>
              <a:buFontTx/>
              <a:buNone/>
            </a:pPr>
            <a:r>
              <a:rPr lang="zh-CN" altLang="en-US" b="1" dirty="0">
                <a:latin typeface="Times New Roman" panose="02020603050405020304" pitchFamily="18" charset="0"/>
              </a:rPr>
              <a:t>                类的代码区</a:t>
            </a:r>
          </a:p>
          <a:p>
            <a:pPr eaLnBrk="0" hangingPunct="0">
              <a:buClrTx/>
              <a:buFontTx/>
              <a:buNone/>
            </a:pPr>
            <a:endParaRPr lang="en-US" altLang="zh-CN" i="1" dirty="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7171" name="Text Box 3"/>
          <p:cNvSpPr txBox="1">
            <a:spLocks noChangeArrowheads="1"/>
          </p:cNvSpPr>
          <p:nvPr/>
        </p:nvSpPr>
        <p:spPr bwMode="auto">
          <a:xfrm>
            <a:off x="533400" y="14097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表达式的计算</a:t>
            </a:r>
          </a:p>
        </p:txBody>
      </p:sp>
      <p:sp>
        <p:nvSpPr>
          <p:cNvPr id="7172" name="AutoShape 4">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6" name="Rectangle 8"/>
          <p:cNvSpPr>
            <a:spLocks noChangeArrowheads="1"/>
          </p:cNvSpPr>
          <p:nvPr/>
        </p:nvSpPr>
        <p:spPr bwMode="auto">
          <a:xfrm>
            <a:off x="876300" y="2098675"/>
            <a:ext cx="8191500" cy="4401205"/>
          </a:xfrm>
          <a:prstGeom prst="rect">
            <a:avLst/>
          </a:prstGeom>
          <a:noFill/>
          <a:ln w="9525">
            <a:noFill/>
            <a:miter lim="800000"/>
          </a:ln>
          <a:effectLst/>
        </p:spPr>
        <p:txBody>
          <a:bodyPr>
            <a:spAutoFit/>
          </a:bodyPr>
          <a:lstStyle/>
          <a:p>
            <a:pPr>
              <a:buClrTx/>
              <a:buFont typeface="Symbol"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在何处进行计算</a:t>
            </a:r>
            <a:endParaRPr kumimoji="0" lang="zh-CN" altLang="en-US" sz="2800" b="1" dirty="0">
              <a:solidFill>
                <a:srgbClr val="800080"/>
              </a:solidFill>
              <a:latin typeface="Times New Roman" panose="02020603050405020304" pitchFamily="18" charset="0"/>
            </a:endParaRPr>
          </a:p>
          <a:p>
            <a:pPr>
              <a:buClrTx/>
              <a:buFont typeface="Symbol"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在栈区计算</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lang="zh-CN" altLang="en-US" b="1" dirty="0">
                <a:latin typeface="Times New Roman" panose="02020603050405020304" pitchFamily="18" charset="0"/>
              </a:rPr>
              <a:t>运算数</a:t>
            </a:r>
            <a:r>
              <a:rPr lang="en-US" altLang="zh-CN" b="1" dirty="0">
                <a:latin typeface="Times New Roman" panose="02020603050405020304" pitchFamily="18" charset="0"/>
              </a:rPr>
              <a:t>/</a:t>
            </a:r>
            <a:r>
              <a:rPr lang="zh-CN" altLang="en-US" b="1" dirty="0">
                <a:latin typeface="Times New Roman" panose="02020603050405020304" pitchFamily="18" charset="0"/>
              </a:rPr>
              <a:t>中间结果存放于</a:t>
            </a:r>
            <a:r>
              <a:rPr kumimoji="0" lang="zh-CN" altLang="en-US" b="1" dirty="0"/>
              <a:t>栈区的</a:t>
            </a:r>
            <a:r>
              <a:rPr lang="zh-CN" altLang="en-US" b="1" dirty="0">
                <a:latin typeface="Times New Roman" panose="02020603050405020304" pitchFamily="18" charset="0"/>
              </a:rPr>
              <a:t>当前活动记录</a:t>
            </a:r>
            <a:endParaRPr lang="en-US" altLang="zh-CN" b="1" dirty="0">
              <a:latin typeface="Times New Roman" panose="02020603050405020304" pitchFamily="18" charset="0"/>
            </a:endParaRPr>
          </a:p>
          <a:p>
            <a:pPr lvl="1">
              <a:buFontTx/>
              <a:buNone/>
            </a:pPr>
            <a:r>
              <a:rPr kumimoji="0" lang="zh-CN" altLang="en-US" b="1" dirty="0"/>
              <a:t>   递归函数的表达式计算通常在栈区</a:t>
            </a:r>
          </a:p>
          <a:p>
            <a:pPr lvl="1">
              <a:buFontTx/>
              <a:buNone/>
            </a:pPr>
            <a:endParaRPr kumimoji="0" lang="zh-CN" altLang="en-US" sz="1000" b="1" dirty="0">
              <a:solidFill>
                <a:srgbClr val="800080"/>
              </a:solidFill>
            </a:endParaRPr>
          </a:p>
          <a:p>
            <a:pPr lvl="1">
              <a:buFontTx/>
              <a:buChar char="•"/>
            </a:pPr>
            <a:r>
              <a:rPr lang="zh-CN" altLang="en-US" b="1" dirty="0"/>
              <a:t>  </a:t>
            </a:r>
            <a:r>
              <a:rPr lang="zh-CN" altLang="en-US" b="1" dirty="0">
                <a:solidFill>
                  <a:srgbClr val="800080"/>
                </a:solidFill>
                <a:latin typeface="Times New Roman" panose="02020603050405020304" pitchFamily="18" charset="0"/>
              </a:rPr>
              <a:t>在运算数栈计算</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kumimoji="0" lang="zh-CN" altLang="en-US" b="1" dirty="0"/>
              <a:t>某些目标机采用专门的运算数栈用于表达式计算</a:t>
            </a:r>
          </a:p>
          <a:p>
            <a:pPr lvl="1">
              <a:buFontTx/>
              <a:buNone/>
            </a:pPr>
            <a:endParaRPr kumimoji="0" lang="zh-CN" altLang="en-US" sz="1000" b="1" dirty="0"/>
          </a:p>
          <a:p>
            <a:pPr lvl="1">
              <a:buFontTx/>
              <a:buNone/>
            </a:pPr>
            <a:r>
              <a:rPr kumimoji="0" lang="zh-CN" altLang="en-US" b="1" dirty="0"/>
              <a:t>   对于普通表达式（无函数调用），一般可以估算出能</a:t>
            </a:r>
          </a:p>
          <a:p>
            <a:pPr lvl="1">
              <a:buFontTx/>
              <a:buNone/>
            </a:pPr>
            <a:r>
              <a:rPr kumimoji="0" lang="zh-CN" altLang="en-US" b="1" dirty="0"/>
              <a:t>   否在运算数栈上进行</a:t>
            </a:r>
          </a:p>
          <a:p>
            <a:pPr lvl="1">
              <a:buFontTx/>
              <a:buNone/>
            </a:pPr>
            <a:endParaRPr kumimoji="0" lang="zh-CN" altLang="en-US" sz="1000" b="1" dirty="0"/>
          </a:p>
          <a:p>
            <a:pPr lvl="1">
              <a:buFontTx/>
              <a:buNone/>
            </a:pPr>
            <a:r>
              <a:rPr kumimoji="0" lang="zh-CN" altLang="en-US" b="1" dirty="0"/>
              <a:t>   </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8195" name="Text Box 3"/>
          <p:cNvSpPr txBox="1">
            <a:spLocks noChangeArrowheads="1"/>
          </p:cNvSpPr>
          <p:nvPr/>
        </p:nvSpPr>
        <p:spPr bwMode="auto">
          <a:xfrm>
            <a:off x="323528" y="1020763"/>
            <a:ext cx="7639050" cy="579437"/>
          </a:xfrm>
          <a:prstGeom prst="rect">
            <a:avLst/>
          </a:prstGeom>
          <a:noFill/>
          <a:ln w="9525">
            <a:noFill/>
            <a:miter lim="800000"/>
          </a:ln>
          <a:effectLst/>
        </p:spPr>
        <p:txBody>
          <a:bodyPr>
            <a:spAutoFit/>
          </a:bodyPr>
          <a:lstStyle/>
          <a:p>
            <a:pPr>
              <a:buClrTx/>
            </a:pPr>
            <a:r>
              <a:rPr lang="en-US" altLang="zh-CN" sz="3200" b="1" dirty="0">
                <a:solidFill>
                  <a:srgbClr val="800080"/>
                </a:solidFill>
                <a:latin typeface="Times New Roman" panose="02020603050405020304" pitchFamily="18" charset="0"/>
              </a:rPr>
              <a:t> </a:t>
            </a:r>
            <a:r>
              <a:rPr lang="zh-CN" altLang="en-US" sz="3200" b="1" dirty="0">
                <a:solidFill>
                  <a:srgbClr val="800080"/>
                </a:solidFill>
              </a:rPr>
              <a:t>程序运行时存储空间的布局</a:t>
            </a:r>
            <a:r>
              <a:rPr lang="zh-CN" altLang="en-US" sz="2800" b="1" dirty="0">
                <a:latin typeface="Times New Roman" panose="02020603050405020304" pitchFamily="18" charset="0"/>
              </a:rPr>
              <a:t>（</a:t>
            </a:r>
            <a:r>
              <a:rPr lang="en-US" altLang="zh-CN" sz="2800" i="1" dirty="0"/>
              <a:t>layout</a:t>
            </a:r>
            <a:r>
              <a:rPr lang="zh-CN" altLang="en-US" sz="2800" b="1" dirty="0">
                <a:latin typeface="Times New Roman" panose="02020603050405020304" pitchFamily="18" charset="0"/>
              </a:rPr>
              <a:t>）</a:t>
            </a:r>
          </a:p>
        </p:txBody>
      </p:sp>
      <p:sp>
        <p:nvSpPr>
          <p:cNvPr id="8196" name="Rectangle 8"/>
          <p:cNvSpPr>
            <a:spLocks noChangeArrowheads="1"/>
          </p:cNvSpPr>
          <p:nvPr/>
        </p:nvSpPr>
        <p:spPr bwMode="auto">
          <a:xfrm>
            <a:off x="395536" y="1868046"/>
            <a:ext cx="5829300" cy="4801314"/>
          </a:xfrm>
          <a:prstGeom prst="rect">
            <a:avLst/>
          </a:prstGeom>
          <a:noFill/>
          <a:ln w="9525">
            <a:noFill/>
            <a:miter lim="800000"/>
          </a:ln>
          <a:effectLst/>
        </p:spPr>
        <p:txBody>
          <a:bodyPr>
            <a:spAutoFit/>
          </a:bodyPr>
          <a:lstStyle/>
          <a:p>
            <a:pPr>
              <a:buClrTx/>
              <a:buNone/>
            </a:pPr>
            <a:endParaRPr kumimoji="0" lang="zh-CN" altLang="en-US" sz="1000" b="1" dirty="0">
              <a:solidFill>
                <a:srgbClr val="800080"/>
              </a:solidFill>
            </a:endParaRPr>
          </a:p>
          <a:p>
            <a:pPr marL="800100" lvl="1" indent="-342900">
              <a:buFont typeface="Wingdings" pitchFamily="2" charset="2"/>
              <a:buChar char="n"/>
            </a:pPr>
            <a:r>
              <a:rPr lang="zh-CN" altLang="en-US" b="1" dirty="0"/>
              <a:t>  </a:t>
            </a:r>
            <a:r>
              <a:rPr kumimoji="0" lang="zh-CN" altLang="en-US" b="1" dirty="0">
                <a:solidFill>
                  <a:srgbClr val="800080"/>
                </a:solidFill>
              </a:rPr>
              <a:t>保留地址区</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lang="zh-CN" altLang="en-US" b="1" dirty="0">
                <a:latin typeface="Times New Roman" panose="02020603050405020304" pitchFamily="18" charset="0"/>
              </a:rPr>
              <a:t>目标机体系结构和操作系统专用</a:t>
            </a:r>
          </a:p>
          <a:p>
            <a:pPr lvl="1">
              <a:buFontTx/>
              <a:buNone/>
            </a:pPr>
            <a:endParaRPr kumimoji="0" lang="zh-CN" altLang="en-US" sz="1000" b="1" dirty="0">
              <a:solidFill>
                <a:srgbClr val="800080"/>
              </a:solidFill>
            </a:endParaRPr>
          </a:p>
          <a:p>
            <a:pPr marL="800100" lvl="1" indent="-342900">
              <a:buFont typeface="Wingdings" pitchFamily="2" charset="2"/>
              <a:buChar char="n"/>
            </a:pPr>
            <a:r>
              <a:rPr lang="zh-CN" altLang="en-US" b="1" dirty="0"/>
              <a:t>  </a:t>
            </a:r>
            <a:r>
              <a:rPr kumimoji="0" lang="zh-CN" altLang="en-US" b="1" dirty="0">
                <a:solidFill>
                  <a:srgbClr val="800080"/>
                </a:solidFill>
              </a:rPr>
              <a:t>代码区  </a:t>
            </a:r>
            <a:r>
              <a:rPr kumimoji="0" lang="zh-CN" altLang="en-US" b="1" dirty="0"/>
              <a:t>静态存放目标代码</a:t>
            </a:r>
          </a:p>
          <a:p>
            <a:pPr lvl="1">
              <a:buFontTx/>
              <a:buNone/>
            </a:pPr>
            <a:endParaRPr kumimoji="0" lang="zh-CN" altLang="en-US" sz="1000" b="1" dirty="0">
              <a:solidFill>
                <a:srgbClr val="800080"/>
              </a:solidFill>
            </a:endParaRPr>
          </a:p>
          <a:p>
            <a:pPr marL="800100" lvl="1" indent="-342900">
              <a:buFont typeface="Wingdings" pitchFamily="2" charset="2"/>
              <a:buChar char="n"/>
            </a:pPr>
            <a:r>
              <a:rPr lang="zh-CN" altLang="en-US" b="1" dirty="0"/>
              <a:t>  </a:t>
            </a:r>
            <a:r>
              <a:rPr kumimoji="0" lang="zh-CN" altLang="en-US" b="1" dirty="0">
                <a:solidFill>
                  <a:srgbClr val="800080"/>
                </a:solidFill>
              </a:rPr>
              <a:t>静态数据区</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t>   静态存放全局数据</a:t>
            </a:r>
          </a:p>
          <a:p>
            <a:pPr lvl="1">
              <a:buFontTx/>
              <a:buNone/>
            </a:pPr>
            <a:endParaRPr kumimoji="0" lang="zh-CN" altLang="en-US" sz="1000" b="1" dirty="0">
              <a:solidFill>
                <a:srgbClr val="800080"/>
              </a:solidFill>
            </a:endParaRPr>
          </a:p>
          <a:p>
            <a:pPr marL="800100" lvl="1" indent="-342900">
              <a:buFont typeface="Wingdings" pitchFamily="2" charset="2"/>
              <a:buChar char="n"/>
            </a:pPr>
            <a:r>
              <a:rPr lang="zh-CN" altLang="en-US" b="1" dirty="0"/>
              <a:t>  </a:t>
            </a:r>
            <a:r>
              <a:rPr kumimoji="0" lang="zh-CN" altLang="en-US" b="1" dirty="0">
                <a:solidFill>
                  <a:srgbClr val="800080"/>
                </a:solidFill>
              </a:rPr>
              <a:t>共享库和分别编译模块区</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kumimoji="0" lang="zh-CN" altLang="en-US" b="1" dirty="0"/>
              <a:t>静态存放这些模块的代码和全局数据</a:t>
            </a:r>
          </a:p>
          <a:p>
            <a:pPr lvl="1">
              <a:buFontTx/>
              <a:buNone/>
            </a:pPr>
            <a:endParaRPr kumimoji="0" lang="zh-CN" altLang="en-US" sz="1000" b="1" dirty="0">
              <a:solidFill>
                <a:srgbClr val="800080"/>
              </a:solidFill>
            </a:endParaRPr>
          </a:p>
          <a:p>
            <a:pPr marL="800100" lvl="1" indent="-342900">
              <a:buFont typeface="Wingdings" pitchFamily="2" charset="2"/>
              <a:buChar char="n"/>
            </a:pPr>
            <a:r>
              <a:rPr lang="zh-CN" altLang="en-US" b="1" dirty="0"/>
              <a:t>  </a:t>
            </a:r>
            <a:r>
              <a:rPr kumimoji="0" lang="zh-CN" altLang="en-US" b="1" dirty="0">
                <a:solidFill>
                  <a:srgbClr val="800080"/>
                </a:solidFill>
              </a:rPr>
              <a:t>动态数据区</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kumimoji="0" lang="zh-CN" altLang="en-US" b="1" dirty="0"/>
              <a:t>运行时动态变化的堆区和栈区</a:t>
            </a:r>
          </a:p>
        </p:txBody>
      </p:sp>
      <p:sp>
        <p:nvSpPr>
          <p:cNvPr id="819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1" name="Line 9"/>
          <p:cNvSpPr>
            <a:spLocks noChangeShapeType="1"/>
          </p:cNvSpPr>
          <p:nvPr/>
        </p:nvSpPr>
        <p:spPr bwMode="auto">
          <a:xfrm>
            <a:off x="6851650" y="1736725"/>
            <a:ext cx="0" cy="4572000"/>
          </a:xfrm>
          <a:prstGeom prst="line">
            <a:avLst/>
          </a:prstGeom>
          <a:noFill/>
          <a:ln w="9525">
            <a:solidFill>
              <a:srgbClr val="800080"/>
            </a:solidFill>
            <a:round/>
          </a:ln>
          <a:effectLst/>
        </p:spPr>
        <p:txBody>
          <a:bodyPr>
            <a:spAutoFit/>
          </a:bodyPr>
          <a:lstStyle/>
          <a:p>
            <a:endParaRPr lang="zh-CN" altLang="en-US"/>
          </a:p>
        </p:txBody>
      </p:sp>
      <p:sp>
        <p:nvSpPr>
          <p:cNvPr id="8202" name="Line 10"/>
          <p:cNvSpPr>
            <a:spLocks noChangeShapeType="1"/>
          </p:cNvSpPr>
          <p:nvPr/>
        </p:nvSpPr>
        <p:spPr bwMode="auto">
          <a:xfrm>
            <a:off x="8604250" y="1736725"/>
            <a:ext cx="0" cy="4572000"/>
          </a:xfrm>
          <a:prstGeom prst="line">
            <a:avLst/>
          </a:prstGeom>
          <a:noFill/>
          <a:ln w="9525">
            <a:solidFill>
              <a:srgbClr val="800080"/>
            </a:solidFill>
            <a:round/>
          </a:ln>
          <a:effectLst/>
        </p:spPr>
        <p:txBody>
          <a:bodyPr>
            <a:spAutoFit/>
          </a:bodyPr>
          <a:lstStyle/>
          <a:p>
            <a:endParaRPr lang="zh-CN" altLang="en-US"/>
          </a:p>
        </p:txBody>
      </p:sp>
      <p:sp>
        <p:nvSpPr>
          <p:cNvPr id="8203" name="Line 11"/>
          <p:cNvSpPr>
            <a:spLocks noChangeShapeType="1"/>
          </p:cNvSpPr>
          <p:nvPr/>
        </p:nvSpPr>
        <p:spPr bwMode="auto">
          <a:xfrm>
            <a:off x="6851650" y="1736725"/>
            <a:ext cx="1752600" cy="0"/>
          </a:xfrm>
          <a:prstGeom prst="line">
            <a:avLst/>
          </a:prstGeom>
          <a:noFill/>
          <a:ln w="9525">
            <a:solidFill>
              <a:srgbClr val="800080"/>
            </a:solidFill>
            <a:round/>
          </a:ln>
          <a:effectLst/>
        </p:spPr>
        <p:txBody>
          <a:bodyPr>
            <a:spAutoFit/>
          </a:bodyPr>
          <a:lstStyle/>
          <a:p>
            <a:endParaRPr lang="zh-CN" altLang="en-US"/>
          </a:p>
        </p:txBody>
      </p:sp>
      <p:sp>
        <p:nvSpPr>
          <p:cNvPr id="8204" name="Line 12"/>
          <p:cNvSpPr>
            <a:spLocks noChangeShapeType="1"/>
          </p:cNvSpPr>
          <p:nvPr/>
        </p:nvSpPr>
        <p:spPr bwMode="auto">
          <a:xfrm>
            <a:off x="6851650" y="2133600"/>
            <a:ext cx="1752600" cy="0"/>
          </a:xfrm>
          <a:prstGeom prst="line">
            <a:avLst/>
          </a:prstGeom>
          <a:noFill/>
          <a:ln w="9525">
            <a:solidFill>
              <a:srgbClr val="800080"/>
            </a:solidFill>
            <a:round/>
          </a:ln>
          <a:effectLst/>
        </p:spPr>
        <p:txBody>
          <a:bodyPr>
            <a:spAutoFit/>
          </a:bodyPr>
          <a:lstStyle/>
          <a:p>
            <a:endParaRPr lang="zh-CN" altLang="en-US"/>
          </a:p>
        </p:txBody>
      </p:sp>
      <p:sp>
        <p:nvSpPr>
          <p:cNvPr id="8205" name="Line 13"/>
          <p:cNvSpPr>
            <a:spLocks noChangeShapeType="1"/>
          </p:cNvSpPr>
          <p:nvPr/>
        </p:nvSpPr>
        <p:spPr bwMode="auto">
          <a:xfrm>
            <a:off x="6851650" y="5876925"/>
            <a:ext cx="1752600" cy="0"/>
          </a:xfrm>
          <a:prstGeom prst="line">
            <a:avLst/>
          </a:prstGeom>
          <a:noFill/>
          <a:ln w="9525">
            <a:solidFill>
              <a:srgbClr val="800080"/>
            </a:solidFill>
            <a:round/>
          </a:ln>
          <a:effectLst/>
        </p:spPr>
        <p:txBody>
          <a:bodyPr>
            <a:spAutoFit/>
          </a:bodyPr>
          <a:lstStyle/>
          <a:p>
            <a:endParaRPr lang="zh-CN" altLang="en-US"/>
          </a:p>
        </p:txBody>
      </p:sp>
      <p:sp>
        <p:nvSpPr>
          <p:cNvPr id="8206" name="Line 14"/>
          <p:cNvSpPr>
            <a:spLocks noChangeShapeType="1"/>
          </p:cNvSpPr>
          <p:nvPr/>
        </p:nvSpPr>
        <p:spPr bwMode="auto">
          <a:xfrm>
            <a:off x="6851650" y="5373688"/>
            <a:ext cx="1752600" cy="0"/>
          </a:xfrm>
          <a:prstGeom prst="line">
            <a:avLst/>
          </a:prstGeom>
          <a:noFill/>
          <a:ln w="9525">
            <a:solidFill>
              <a:srgbClr val="800080"/>
            </a:solidFill>
            <a:round/>
          </a:ln>
          <a:effectLst/>
        </p:spPr>
        <p:txBody>
          <a:bodyPr>
            <a:spAutoFit/>
          </a:bodyPr>
          <a:lstStyle/>
          <a:p>
            <a:endParaRPr lang="zh-CN" altLang="en-US"/>
          </a:p>
        </p:txBody>
      </p:sp>
      <p:sp>
        <p:nvSpPr>
          <p:cNvPr id="8207" name="Line 15"/>
          <p:cNvSpPr>
            <a:spLocks noChangeShapeType="1"/>
          </p:cNvSpPr>
          <p:nvPr/>
        </p:nvSpPr>
        <p:spPr bwMode="auto">
          <a:xfrm>
            <a:off x="6851650" y="4797425"/>
            <a:ext cx="1752600" cy="0"/>
          </a:xfrm>
          <a:prstGeom prst="line">
            <a:avLst/>
          </a:prstGeom>
          <a:noFill/>
          <a:ln w="9525">
            <a:solidFill>
              <a:srgbClr val="800080"/>
            </a:solidFill>
            <a:round/>
          </a:ln>
          <a:effectLst/>
        </p:spPr>
        <p:txBody>
          <a:bodyPr>
            <a:spAutoFit/>
          </a:bodyPr>
          <a:lstStyle/>
          <a:p>
            <a:endParaRPr lang="zh-CN" altLang="en-US"/>
          </a:p>
        </p:txBody>
      </p:sp>
      <p:sp>
        <p:nvSpPr>
          <p:cNvPr id="8208" name="Line 16"/>
          <p:cNvSpPr>
            <a:spLocks noChangeShapeType="1"/>
          </p:cNvSpPr>
          <p:nvPr/>
        </p:nvSpPr>
        <p:spPr bwMode="auto">
          <a:xfrm>
            <a:off x="6851650" y="6308725"/>
            <a:ext cx="1752600" cy="0"/>
          </a:xfrm>
          <a:prstGeom prst="line">
            <a:avLst/>
          </a:prstGeom>
          <a:noFill/>
          <a:ln w="9525">
            <a:solidFill>
              <a:srgbClr val="800080"/>
            </a:solidFill>
            <a:round/>
          </a:ln>
          <a:effectLst/>
        </p:spPr>
        <p:txBody>
          <a:bodyPr>
            <a:spAutoFit/>
          </a:bodyPr>
          <a:lstStyle/>
          <a:p>
            <a:endParaRPr lang="zh-CN" altLang="en-US"/>
          </a:p>
        </p:txBody>
      </p:sp>
      <p:sp>
        <p:nvSpPr>
          <p:cNvPr id="8209" name="Rectangle 17"/>
          <p:cNvSpPr>
            <a:spLocks noChangeArrowheads="1"/>
          </p:cNvSpPr>
          <p:nvPr/>
        </p:nvSpPr>
        <p:spPr bwMode="auto">
          <a:xfrm>
            <a:off x="6932613" y="1720850"/>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i="1" dirty="0">
                <a:solidFill>
                  <a:srgbClr val="800080"/>
                </a:solidFill>
              </a:rPr>
              <a:t>保留</a:t>
            </a:r>
            <a:r>
              <a:rPr lang="en-US" altLang="zh-CN" sz="2000" i="1" dirty="0">
                <a:solidFill>
                  <a:srgbClr val="800080"/>
                </a:solidFill>
              </a:rPr>
              <a:t> </a:t>
            </a:r>
          </a:p>
        </p:txBody>
      </p:sp>
      <p:sp>
        <p:nvSpPr>
          <p:cNvPr id="8210" name="Rectangle 18"/>
          <p:cNvSpPr>
            <a:spLocks noChangeArrowheads="1"/>
          </p:cNvSpPr>
          <p:nvPr/>
        </p:nvSpPr>
        <p:spPr bwMode="auto">
          <a:xfrm>
            <a:off x="6927850" y="5445125"/>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i="1" dirty="0">
                <a:solidFill>
                  <a:srgbClr val="800080"/>
                </a:solidFill>
              </a:rPr>
              <a:t>代码</a:t>
            </a:r>
            <a:endParaRPr lang="en-US" altLang="zh-CN" sz="2000" i="1" dirty="0">
              <a:solidFill>
                <a:srgbClr val="800080"/>
              </a:solidFill>
            </a:endParaRPr>
          </a:p>
        </p:txBody>
      </p:sp>
      <p:sp>
        <p:nvSpPr>
          <p:cNvPr id="8211" name="Rectangle 19"/>
          <p:cNvSpPr>
            <a:spLocks noChangeArrowheads="1"/>
          </p:cNvSpPr>
          <p:nvPr/>
        </p:nvSpPr>
        <p:spPr bwMode="auto">
          <a:xfrm>
            <a:off x="6927850" y="4903788"/>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i="1" dirty="0">
                <a:solidFill>
                  <a:srgbClr val="800080"/>
                </a:solidFill>
              </a:rPr>
              <a:t>静态数据</a:t>
            </a:r>
            <a:endParaRPr lang="en-US" altLang="zh-CN" sz="2000" i="1" dirty="0">
              <a:solidFill>
                <a:srgbClr val="800080"/>
              </a:solidFill>
            </a:endParaRPr>
          </a:p>
        </p:txBody>
      </p:sp>
      <p:sp>
        <p:nvSpPr>
          <p:cNvPr id="8212" name="Rectangle 20"/>
          <p:cNvSpPr>
            <a:spLocks noChangeArrowheads="1"/>
          </p:cNvSpPr>
          <p:nvPr/>
        </p:nvSpPr>
        <p:spPr bwMode="auto">
          <a:xfrm>
            <a:off x="6927850" y="3717925"/>
            <a:ext cx="1600200" cy="707886"/>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i="1" dirty="0">
                <a:solidFill>
                  <a:srgbClr val="800080"/>
                </a:solidFill>
              </a:rPr>
              <a:t>库和分别编译模块</a:t>
            </a:r>
            <a:endParaRPr lang="en-US" altLang="zh-CN" sz="2000" i="1" dirty="0">
              <a:solidFill>
                <a:srgbClr val="800080"/>
              </a:solidFill>
            </a:endParaRPr>
          </a:p>
        </p:txBody>
      </p:sp>
      <p:sp>
        <p:nvSpPr>
          <p:cNvPr id="8213" name="Rectangle 21"/>
          <p:cNvSpPr>
            <a:spLocks noChangeArrowheads="1"/>
          </p:cNvSpPr>
          <p:nvPr/>
        </p:nvSpPr>
        <p:spPr bwMode="auto">
          <a:xfrm>
            <a:off x="6856413" y="2100263"/>
            <a:ext cx="1676400" cy="1092607"/>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dirty="0">
                <a:solidFill>
                  <a:srgbClr val="800080"/>
                </a:solidFill>
              </a:rPr>
              <a:t>Stack Space</a:t>
            </a:r>
            <a:r>
              <a:rPr lang="zh-CN" altLang="en-US" sz="2000" i="1" dirty="0">
                <a:solidFill>
                  <a:srgbClr val="800080"/>
                </a:solidFill>
              </a:rPr>
              <a:t>栈空间</a:t>
            </a:r>
            <a:endParaRPr lang="en-US" altLang="zh-CN" sz="2000" i="1" dirty="0">
              <a:solidFill>
                <a:srgbClr val="800080"/>
              </a:solidFill>
            </a:endParaRPr>
          </a:p>
          <a:p>
            <a:pPr algn="ctr">
              <a:buFont typeface="Wingdings" panose="05000000000000000000" pitchFamily="2" charset="2"/>
              <a:buNone/>
            </a:pPr>
            <a:endParaRPr lang="en-US" altLang="zh-CN" sz="500" i="1" dirty="0">
              <a:solidFill>
                <a:srgbClr val="800080"/>
              </a:solidFill>
            </a:endParaRPr>
          </a:p>
          <a:p>
            <a:pPr algn="ctr">
              <a:buFont typeface="Wingdings" panose="05000000000000000000" pitchFamily="2" charset="2"/>
              <a:buNone/>
            </a:pPr>
            <a:r>
              <a:rPr lang="en-US" altLang="zh-CN" sz="2000" b="1" dirty="0">
                <a:solidFill>
                  <a:srgbClr val="800080"/>
                </a:solidFill>
                <a:sym typeface="Symbol" pitchFamily="18" charset="2"/>
              </a:rPr>
              <a:t> </a:t>
            </a:r>
            <a:r>
              <a:rPr lang="en-US" altLang="zh-CN" sz="2000" b="1" dirty="0">
                <a:sym typeface="Symbol" pitchFamily="18" charset="2"/>
              </a:rPr>
              <a:t></a:t>
            </a:r>
          </a:p>
        </p:txBody>
      </p:sp>
      <p:sp>
        <p:nvSpPr>
          <p:cNvPr id="8214" name="Rectangle 22"/>
          <p:cNvSpPr>
            <a:spLocks noChangeArrowheads="1"/>
          </p:cNvSpPr>
          <p:nvPr/>
        </p:nvSpPr>
        <p:spPr bwMode="auto">
          <a:xfrm>
            <a:off x="6865938" y="3014663"/>
            <a:ext cx="1666875" cy="7016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b="1" dirty="0">
                <a:sym typeface="Symbol" pitchFamily="18" charset="2"/>
              </a:rPr>
              <a:t> </a:t>
            </a:r>
            <a:endParaRPr lang="en-US" altLang="zh-CN" sz="2000" b="1" dirty="0"/>
          </a:p>
          <a:p>
            <a:pPr algn="ctr">
              <a:buFont typeface="Wingdings" panose="05000000000000000000" pitchFamily="2" charset="2"/>
              <a:buNone/>
            </a:pPr>
            <a:r>
              <a:rPr lang="zh-CN" altLang="en-US" sz="2000" i="1" dirty="0">
                <a:solidFill>
                  <a:srgbClr val="800080"/>
                </a:solidFill>
              </a:rPr>
              <a:t>堆空间</a:t>
            </a:r>
            <a:endParaRPr lang="en-US" altLang="zh-CN" sz="2000" i="1" dirty="0">
              <a:solidFill>
                <a:srgbClr val="800080"/>
              </a:solidFill>
            </a:endParaRPr>
          </a:p>
        </p:txBody>
      </p:sp>
      <p:sp>
        <p:nvSpPr>
          <p:cNvPr id="8215" name="Rectangle 28"/>
          <p:cNvSpPr>
            <a:spLocks noChangeArrowheads="1"/>
          </p:cNvSpPr>
          <p:nvPr/>
        </p:nvSpPr>
        <p:spPr bwMode="auto">
          <a:xfrm>
            <a:off x="6932613" y="5911850"/>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i="1" dirty="0">
                <a:solidFill>
                  <a:srgbClr val="800080"/>
                </a:solidFill>
              </a:rPr>
              <a:t>保留</a:t>
            </a:r>
            <a:r>
              <a:rPr lang="en-US" altLang="zh-CN" sz="2000" i="1" dirty="0">
                <a:solidFill>
                  <a:srgbClr val="800080"/>
                </a:solidFill>
              </a:rPr>
              <a:t> </a:t>
            </a:r>
          </a:p>
        </p:txBody>
      </p:sp>
      <p:sp>
        <p:nvSpPr>
          <p:cNvPr id="8216" name="Line 29"/>
          <p:cNvSpPr>
            <a:spLocks noChangeShapeType="1"/>
          </p:cNvSpPr>
          <p:nvPr/>
        </p:nvSpPr>
        <p:spPr bwMode="auto">
          <a:xfrm>
            <a:off x="6877050" y="3716338"/>
            <a:ext cx="1752600" cy="0"/>
          </a:xfrm>
          <a:prstGeom prst="line">
            <a:avLst/>
          </a:prstGeom>
          <a:noFill/>
          <a:ln w="9525">
            <a:solidFill>
              <a:srgbClr val="800080"/>
            </a:solidFill>
            <a:round/>
          </a:ln>
          <a:effectLst/>
        </p:spPr>
        <p:txBody>
          <a:bodyPr>
            <a:spAutoFit/>
          </a:bodyPr>
          <a:lstStyle/>
          <a:p>
            <a:endParaRPr lang="zh-CN" altLang="en-US"/>
          </a:p>
        </p:txBody>
      </p:sp>
      <p:sp>
        <p:nvSpPr>
          <p:cNvPr id="8217" name="Rectangle 30"/>
          <p:cNvSpPr>
            <a:spLocks noChangeArrowheads="1"/>
          </p:cNvSpPr>
          <p:nvPr/>
        </p:nvSpPr>
        <p:spPr bwMode="auto">
          <a:xfrm>
            <a:off x="4391025" y="1557338"/>
            <a:ext cx="2125663"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i="1" dirty="0">
                <a:solidFill>
                  <a:srgbClr val="800080"/>
                </a:solidFill>
              </a:rPr>
              <a:t>最高地址</a:t>
            </a:r>
            <a:endParaRPr lang="en-US" altLang="zh-CN" sz="2000" i="1" dirty="0">
              <a:solidFill>
                <a:srgbClr val="800080"/>
              </a:solidFill>
            </a:endParaRPr>
          </a:p>
        </p:txBody>
      </p:sp>
      <p:sp>
        <p:nvSpPr>
          <p:cNvPr id="8218" name="Rectangle 31"/>
          <p:cNvSpPr>
            <a:spLocks noChangeArrowheads="1"/>
          </p:cNvSpPr>
          <p:nvPr/>
        </p:nvSpPr>
        <p:spPr bwMode="auto">
          <a:xfrm>
            <a:off x="4572000" y="5876925"/>
            <a:ext cx="2016125"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i="1" dirty="0">
                <a:solidFill>
                  <a:srgbClr val="800080"/>
                </a:solidFill>
              </a:rPr>
              <a:t>最低地址</a:t>
            </a:r>
            <a:endParaRPr lang="en-US" altLang="zh-CN" sz="2000" i="1" dirty="0">
              <a:solidFill>
                <a:srgbClr val="800080"/>
              </a:solidFill>
            </a:endParaRPr>
          </a:p>
        </p:txBody>
      </p:sp>
      <p:sp>
        <p:nvSpPr>
          <p:cNvPr id="8219" name="Line 32"/>
          <p:cNvSpPr>
            <a:spLocks noChangeShapeType="1"/>
          </p:cNvSpPr>
          <p:nvPr/>
        </p:nvSpPr>
        <p:spPr bwMode="auto">
          <a:xfrm>
            <a:off x="6413500" y="1773238"/>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8220" name="Line 33"/>
          <p:cNvSpPr>
            <a:spLocks noChangeShapeType="1"/>
          </p:cNvSpPr>
          <p:nvPr/>
        </p:nvSpPr>
        <p:spPr bwMode="auto">
          <a:xfrm>
            <a:off x="6413500" y="6237288"/>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9219" name="Text Box 3"/>
          <p:cNvSpPr txBox="1">
            <a:spLocks noChangeArrowheads="1"/>
          </p:cNvSpPr>
          <p:nvPr/>
        </p:nvSpPr>
        <p:spPr bwMode="auto">
          <a:xfrm>
            <a:off x="533400" y="1020763"/>
            <a:ext cx="763905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程序运行时存储空间的布局</a:t>
            </a:r>
            <a:r>
              <a:rPr lang="zh-CN" altLang="en-US" sz="2800" b="1">
                <a:latin typeface="Times New Roman" panose="02020603050405020304" pitchFamily="18" charset="0"/>
              </a:rPr>
              <a:t>（</a:t>
            </a:r>
            <a:r>
              <a:rPr lang="en-US" altLang="zh-CN" sz="2800" i="1"/>
              <a:t>layout</a:t>
            </a:r>
            <a:r>
              <a:rPr lang="zh-CN" altLang="en-US" sz="2800" b="1">
                <a:latin typeface="Times New Roman" panose="02020603050405020304" pitchFamily="18" charset="0"/>
              </a:rPr>
              <a:t>）</a:t>
            </a:r>
          </a:p>
        </p:txBody>
      </p:sp>
      <p:sp>
        <p:nvSpPr>
          <p:cNvPr id="9220" name="Rectangle 4"/>
          <p:cNvSpPr>
            <a:spLocks noChangeArrowheads="1"/>
          </p:cNvSpPr>
          <p:nvPr/>
        </p:nvSpPr>
        <p:spPr bwMode="auto">
          <a:xfrm>
            <a:off x="609600" y="1600200"/>
            <a:ext cx="6699250" cy="519113"/>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用户程序运行时虚地址空间布局举例</a:t>
            </a:r>
            <a:endParaRPr kumimoji="0" lang="zh-CN" altLang="en-US" sz="1000" b="1">
              <a:solidFill>
                <a:srgbClr val="800080"/>
              </a:solidFill>
            </a:endParaRPr>
          </a:p>
        </p:txBody>
      </p:sp>
      <p:sp>
        <p:nvSpPr>
          <p:cNvPr id="9221" name="AutoShape 5">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5" name="Line 9"/>
          <p:cNvSpPr>
            <a:spLocks noChangeShapeType="1"/>
          </p:cNvSpPr>
          <p:nvPr/>
        </p:nvSpPr>
        <p:spPr bwMode="auto">
          <a:xfrm>
            <a:off x="7010400" y="2205038"/>
            <a:ext cx="0" cy="3960812"/>
          </a:xfrm>
          <a:prstGeom prst="line">
            <a:avLst/>
          </a:prstGeom>
          <a:noFill/>
          <a:ln w="9525">
            <a:solidFill>
              <a:srgbClr val="800080"/>
            </a:solidFill>
            <a:round/>
          </a:ln>
          <a:effectLst/>
        </p:spPr>
        <p:txBody>
          <a:bodyPr>
            <a:spAutoFit/>
          </a:bodyPr>
          <a:lstStyle/>
          <a:p>
            <a:endParaRPr lang="zh-CN" altLang="en-US"/>
          </a:p>
        </p:txBody>
      </p:sp>
      <p:sp>
        <p:nvSpPr>
          <p:cNvPr id="9226" name="Line 10"/>
          <p:cNvSpPr>
            <a:spLocks noChangeShapeType="1"/>
          </p:cNvSpPr>
          <p:nvPr/>
        </p:nvSpPr>
        <p:spPr bwMode="auto">
          <a:xfrm>
            <a:off x="8763000" y="2205038"/>
            <a:ext cx="0" cy="3960812"/>
          </a:xfrm>
          <a:prstGeom prst="line">
            <a:avLst/>
          </a:prstGeom>
          <a:noFill/>
          <a:ln w="9525">
            <a:solidFill>
              <a:srgbClr val="800080"/>
            </a:solidFill>
            <a:round/>
          </a:ln>
          <a:effectLst/>
        </p:spPr>
        <p:txBody>
          <a:bodyPr>
            <a:spAutoFit/>
          </a:bodyPr>
          <a:lstStyle/>
          <a:p>
            <a:endParaRPr lang="zh-CN" altLang="en-US"/>
          </a:p>
        </p:txBody>
      </p:sp>
      <p:sp>
        <p:nvSpPr>
          <p:cNvPr id="9227" name="Line 12"/>
          <p:cNvSpPr>
            <a:spLocks noChangeShapeType="1"/>
          </p:cNvSpPr>
          <p:nvPr/>
        </p:nvSpPr>
        <p:spPr bwMode="auto">
          <a:xfrm>
            <a:off x="7010400" y="2711450"/>
            <a:ext cx="1752600" cy="0"/>
          </a:xfrm>
          <a:prstGeom prst="line">
            <a:avLst/>
          </a:prstGeom>
          <a:noFill/>
          <a:ln w="9525">
            <a:solidFill>
              <a:srgbClr val="800080"/>
            </a:solidFill>
            <a:round/>
          </a:ln>
          <a:effectLst/>
        </p:spPr>
        <p:txBody>
          <a:bodyPr>
            <a:spAutoFit/>
          </a:bodyPr>
          <a:lstStyle/>
          <a:p>
            <a:endParaRPr lang="zh-CN" altLang="en-US"/>
          </a:p>
        </p:txBody>
      </p:sp>
      <p:sp>
        <p:nvSpPr>
          <p:cNvPr id="9228" name="Line 13"/>
          <p:cNvSpPr>
            <a:spLocks noChangeShapeType="1"/>
          </p:cNvSpPr>
          <p:nvPr/>
        </p:nvSpPr>
        <p:spPr bwMode="auto">
          <a:xfrm>
            <a:off x="7010400" y="5662613"/>
            <a:ext cx="1752600" cy="0"/>
          </a:xfrm>
          <a:prstGeom prst="line">
            <a:avLst/>
          </a:prstGeom>
          <a:noFill/>
          <a:ln w="9525">
            <a:solidFill>
              <a:srgbClr val="800080"/>
            </a:solidFill>
            <a:round/>
          </a:ln>
          <a:effectLst/>
        </p:spPr>
        <p:txBody>
          <a:bodyPr>
            <a:spAutoFit/>
          </a:bodyPr>
          <a:lstStyle/>
          <a:p>
            <a:endParaRPr lang="zh-CN" altLang="en-US"/>
          </a:p>
        </p:txBody>
      </p:sp>
      <p:sp>
        <p:nvSpPr>
          <p:cNvPr id="9229" name="Line 14"/>
          <p:cNvSpPr>
            <a:spLocks noChangeShapeType="1"/>
          </p:cNvSpPr>
          <p:nvPr/>
        </p:nvSpPr>
        <p:spPr bwMode="auto">
          <a:xfrm>
            <a:off x="7010400" y="5014913"/>
            <a:ext cx="1752600" cy="0"/>
          </a:xfrm>
          <a:prstGeom prst="line">
            <a:avLst/>
          </a:prstGeom>
          <a:noFill/>
          <a:ln w="9525">
            <a:solidFill>
              <a:srgbClr val="800080"/>
            </a:solidFill>
            <a:round/>
          </a:ln>
          <a:effectLst/>
        </p:spPr>
        <p:txBody>
          <a:bodyPr>
            <a:spAutoFit/>
          </a:bodyPr>
          <a:lstStyle/>
          <a:p>
            <a:endParaRPr lang="zh-CN" altLang="en-US"/>
          </a:p>
        </p:txBody>
      </p:sp>
      <p:sp>
        <p:nvSpPr>
          <p:cNvPr id="9230" name="Line 15"/>
          <p:cNvSpPr>
            <a:spLocks noChangeShapeType="1"/>
          </p:cNvSpPr>
          <p:nvPr/>
        </p:nvSpPr>
        <p:spPr bwMode="auto">
          <a:xfrm>
            <a:off x="7010400" y="4365625"/>
            <a:ext cx="1752600" cy="0"/>
          </a:xfrm>
          <a:prstGeom prst="line">
            <a:avLst/>
          </a:prstGeom>
          <a:noFill/>
          <a:ln w="9525">
            <a:solidFill>
              <a:srgbClr val="800080"/>
            </a:solidFill>
            <a:round/>
          </a:ln>
          <a:effectLst/>
        </p:spPr>
        <p:txBody>
          <a:bodyPr>
            <a:spAutoFit/>
          </a:bodyPr>
          <a:lstStyle/>
          <a:p>
            <a:endParaRPr lang="zh-CN" altLang="en-US"/>
          </a:p>
        </p:txBody>
      </p:sp>
      <p:sp>
        <p:nvSpPr>
          <p:cNvPr id="9231" name="Line 16"/>
          <p:cNvSpPr>
            <a:spLocks noChangeShapeType="1"/>
          </p:cNvSpPr>
          <p:nvPr/>
        </p:nvSpPr>
        <p:spPr bwMode="auto">
          <a:xfrm>
            <a:off x="7010400" y="6165850"/>
            <a:ext cx="1752600" cy="0"/>
          </a:xfrm>
          <a:prstGeom prst="line">
            <a:avLst/>
          </a:prstGeom>
          <a:noFill/>
          <a:ln w="9525">
            <a:solidFill>
              <a:srgbClr val="800080"/>
            </a:solidFill>
            <a:round/>
          </a:ln>
          <a:effectLst/>
        </p:spPr>
        <p:txBody>
          <a:bodyPr>
            <a:spAutoFit/>
          </a:bodyPr>
          <a:lstStyle/>
          <a:p>
            <a:endParaRPr lang="zh-CN" altLang="en-US"/>
          </a:p>
        </p:txBody>
      </p:sp>
      <p:sp>
        <p:nvSpPr>
          <p:cNvPr id="9232" name="Rectangle 19"/>
          <p:cNvSpPr>
            <a:spLocks noChangeArrowheads="1"/>
          </p:cNvSpPr>
          <p:nvPr/>
        </p:nvSpPr>
        <p:spPr bwMode="auto">
          <a:xfrm>
            <a:off x="7086600" y="5121275"/>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Code</a:t>
            </a:r>
          </a:p>
        </p:txBody>
      </p:sp>
      <p:sp>
        <p:nvSpPr>
          <p:cNvPr id="9233" name="Rectangle 21"/>
          <p:cNvSpPr>
            <a:spLocks noChangeArrowheads="1"/>
          </p:cNvSpPr>
          <p:nvPr/>
        </p:nvSpPr>
        <p:spPr bwMode="auto">
          <a:xfrm>
            <a:off x="7019925" y="2749550"/>
            <a:ext cx="1676400" cy="777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Stack Space</a:t>
            </a:r>
          </a:p>
          <a:p>
            <a:pPr algn="ctr">
              <a:buFont typeface="Wingdings" panose="05000000000000000000" pitchFamily="2" charset="2"/>
              <a:buNone/>
            </a:pPr>
            <a:endParaRPr lang="en-US" altLang="zh-CN" sz="500" i="1">
              <a:solidFill>
                <a:srgbClr val="800080"/>
              </a:solidFill>
            </a:endParaRPr>
          </a:p>
          <a:p>
            <a:pPr algn="ctr">
              <a:buFont typeface="Wingdings" panose="05000000000000000000" pitchFamily="2" charset="2"/>
              <a:buNone/>
            </a:pPr>
            <a:r>
              <a:rPr lang="en-US" altLang="zh-CN" sz="2000" b="1">
                <a:solidFill>
                  <a:srgbClr val="800080"/>
                </a:solidFill>
                <a:sym typeface="Symbol" pitchFamily="18" charset="2"/>
              </a:rPr>
              <a:t> </a:t>
            </a:r>
            <a:r>
              <a:rPr lang="en-US" altLang="zh-CN" sz="2000" b="1">
                <a:sym typeface="Symbol" pitchFamily="18" charset="2"/>
              </a:rPr>
              <a:t></a:t>
            </a:r>
          </a:p>
        </p:txBody>
      </p:sp>
      <p:sp>
        <p:nvSpPr>
          <p:cNvPr id="9234" name="Rectangle 22"/>
          <p:cNvSpPr>
            <a:spLocks noChangeArrowheads="1"/>
          </p:cNvSpPr>
          <p:nvPr/>
        </p:nvSpPr>
        <p:spPr bwMode="auto">
          <a:xfrm>
            <a:off x="7029450" y="3592513"/>
            <a:ext cx="1666875" cy="7016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b="1">
                <a:sym typeface="Symbol" pitchFamily="18" charset="2"/>
              </a:rPr>
              <a:t> </a:t>
            </a:r>
            <a:endParaRPr lang="en-US" altLang="zh-CN" sz="2000" b="1"/>
          </a:p>
          <a:p>
            <a:pPr algn="ctr">
              <a:buFont typeface="Wingdings" panose="05000000000000000000" pitchFamily="2" charset="2"/>
              <a:buNone/>
            </a:pPr>
            <a:r>
              <a:rPr lang="en-US" altLang="zh-CN" sz="2000" i="1">
                <a:solidFill>
                  <a:srgbClr val="800080"/>
                </a:solidFill>
              </a:rPr>
              <a:t>Heap Space</a:t>
            </a:r>
          </a:p>
        </p:txBody>
      </p:sp>
      <p:sp>
        <p:nvSpPr>
          <p:cNvPr id="9235" name="Rectangle 24"/>
          <p:cNvSpPr>
            <a:spLocks noChangeArrowheads="1"/>
          </p:cNvSpPr>
          <p:nvPr/>
        </p:nvSpPr>
        <p:spPr bwMode="auto">
          <a:xfrm>
            <a:off x="5219700" y="5410200"/>
            <a:ext cx="14859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dirty="0"/>
              <a:t>0x400000</a:t>
            </a:r>
          </a:p>
        </p:txBody>
      </p:sp>
      <p:sp>
        <p:nvSpPr>
          <p:cNvPr id="9236" name="Line 26"/>
          <p:cNvSpPr>
            <a:spLocks noChangeShapeType="1"/>
          </p:cNvSpPr>
          <p:nvPr/>
        </p:nvSpPr>
        <p:spPr bwMode="auto">
          <a:xfrm>
            <a:off x="6629400" y="5632450"/>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9237" name="Rectangle 27"/>
          <p:cNvSpPr>
            <a:spLocks noChangeArrowheads="1"/>
          </p:cNvSpPr>
          <p:nvPr/>
        </p:nvSpPr>
        <p:spPr bwMode="auto">
          <a:xfrm>
            <a:off x="7075488" y="4510088"/>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Static Data</a:t>
            </a:r>
          </a:p>
        </p:txBody>
      </p:sp>
      <p:sp>
        <p:nvSpPr>
          <p:cNvPr id="9238" name="Rectangle 28"/>
          <p:cNvSpPr>
            <a:spLocks noChangeArrowheads="1"/>
          </p:cNvSpPr>
          <p:nvPr/>
        </p:nvSpPr>
        <p:spPr bwMode="auto">
          <a:xfrm>
            <a:off x="5076825" y="4760913"/>
            <a:ext cx="1628775"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t>0x10000000</a:t>
            </a:r>
          </a:p>
        </p:txBody>
      </p:sp>
      <p:sp>
        <p:nvSpPr>
          <p:cNvPr id="9239" name="Line 29"/>
          <p:cNvSpPr>
            <a:spLocks noChangeShapeType="1"/>
          </p:cNvSpPr>
          <p:nvPr/>
        </p:nvSpPr>
        <p:spPr bwMode="auto">
          <a:xfrm>
            <a:off x="6629400" y="4983163"/>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9240" name="Rectangle 30"/>
          <p:cNvSpPr>
            <a:spLocks noChangeArrowheads="1"/>
          </p:cNvSpPr>
          <p:nvPr/>
        </p:nvSpPr>
        <p:spPr bwMode="auto">
          <a:xfrm>
            <a:off x="4932363" y="2528888"/>
            <a:ext cx="1773237"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t>0x7FFFFFFF</a:t>
            </a:r>
          </a:p>
        </p:txBody>
      </p:sp>
      <p:sp>
        <p:nvSpPr>
          <p:cNvPr id="9241" name="Line 31"/>
          <p:cNvSpPr>
            <a:spLocks noChangeShapeType="1"/>
          </p:cNvSpPr>
          <p:nvPr/>
        </p:nvSpPr>
        <p:spPr bwMode="auto">
          <a:xfrm>
            <a:off x="6629400" y="2751138"/>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9242" name="Line 32"/>
          <p:cNvSpPr>
            <a:spLocks noChangeShapeType="1"/>
          </p:cNvSpPr>
          <p:nvPr/>
        </p:nvSpPr>
        <p:spPr bwMode="auto">
          <a:xfrm>
            <a:off x="2689225" y="2205038"/>
            <a:ext cx="0" cy="3960812"/>
          </a:xfrm>
          <a:prstGeom prst="line">
            <a:avLst/>
          </a:prstGeom>
          <a:noFill/>
          <a:ln w="9525">
            <a:solidFill>
              <a:srgbClr val="800080"/>
            </a:solidFill>
            <a:round/>
          </a:ln>
          <a:effectLst/>
        </p:spPr>
        <p:txBody>
          <a:bodyPr>
            <a:spAutoFit/>
          </a:bodyPr>
          <a:lstStyle/>
          <a:p>
            <a:endParaRPr lang="zh-CN" altLang="en-US"/>
          </a:p>
        </p:txBody>
      </p:sp>
      <p:sp>
        <p:nvSpPr>
          <p:cNvPr id="9243" name="Line 33"/>
          <p:cNvSpPr>
            <a:spLocks noChangeShapeType="1"/>
          </p:cNvSpPr>
          <p:nvPr/>
        </p:nvSpPr>
        <p:spPr bwMode="auto">
          <a:xfrm>
            <a:off x="4441825" y="2205038"/>
            <a:ext cx="0" cy="3960812"/>
          </a:xfrm>
          <a:prstGeom prst="line">
            <a:avLst/>
          </a:prstGeom>
          <a:noFill/>
          <a:ln w="9525">
            <a:solidFill>
              <a:srgbClr val="800080"/>
            </a:solidFill>
            <a:round/>
          </a:ln>
          <a:effectLst/>
        </p:spPr>
        <p:txBody>
          <a:bodyPr>
            <a:spAutoFit/>
          </a:bodyPr>
          <a:lstStyle/>
          <a:p>
            <a:endParaRPr lang="zh-CN" altLang="en-US"/>
          </a:p>
        </p:txBody>
      </p:sp>
      <p:sp>
        <p:nvSpPr>
          <p:cNvPr id="9244" name="Line 34"/>
          <p:cNvSpPr>
            <a:spLocks noChangeShapeType="1"/>
          </p:cNvSpPr>
          <p:nvPr/>
        </p:nvSpPr>
        <p:spPr bwMode="auto">
          <a:xfrm>
            <a:off x="2689225" y="2711450"/>
            <a:ext cx="1752600" cy="0"/>
          </a:xfrm>
          <a:prstGeom prst="line">
            <a:avLst/>
          </a:prstGeom>
          <a:noFill/>
          <a:ln w="9525">
            <a:solidFill>
              <a:srgbClr val="800080"/>
            </a:solidFill>
            <a:round/>
          </a:ln>
          <a:effectLst/>
        </p:spPr>
        <p:txBody>
          <a:bodyPr>
            <a:spAutoFit/>
          </a:bodyPr>
          <a:lstStyle/>
          <a:p>
            <a:endParaRPr lang="zh-CN" altLang="en-US"/>
          </a:p>
        </p:txBody>
      </p:sp>
      <p:sp>
        <p:nvSpPr>
          <p:cNvPr id="9245" name="Line 35"/>
          <p:cNvSpPr>
            <a:spLocks noChangeShapeType="1"/>
          </p:cNvSpPr>
          <p:nvPr/>
        </p:nvSpPr>
        <p:spPr bwMode="auto">
          <a:xfrm>
            <a:off x="2689225" y="5662613"/>
            <a:ext cx="1752600" cy="0"/>
          </a:xfrm>
          <a:prstGeom prst="line">
            <a:avLst/>
          </a:prstGeom>
          <a:noFill/>
          <a:ln w="9525">
            <a:solidFill>
              <a:srgbClr val="800080"/>
            </a:solidFill>
            <a:round/>
          </a:ln>
          <a:effectLst/>
        </p:spPr>
        <p:txBody>
          <a:bodyPr>
            <a:spAutoFit/>
          </a:bodyPr>
          <a:lstStyle/>
          <a:p>
            <a:endParaRPr lang="zh-CN" altLang="en-US"/>
          </a:p>
        </p:txBody>
      </p:sp>
      <p:sp>
        <p:nvSpPr>
          <p:cNvPr id="9246" name="Line 36"/>
          <p:cNvSpPr>
            <a:spLocks noChangeShapeType="1"/>
          </p:cNvSpPr>
          <p:nvPr/>
        </p:nvSpPr>
        <p:spPr bwMode="auto">
          <a:xfrm>
            <a:off x="2689225" y="5014913"/>
            <a:ext cx="1752600" cy="0"/>
          </a:xfrm>
          <a:prstGeom prst="line">
            <a:avLst/>
          </a:prstGeom>
          <a:noFill/>
          <a:ln w="9525">
            <a:solidFill>
              <a:srgbClr val="800080"/>
            </a:solidFill>
            <a:round/>
          </a:ln>
          <a:effectLst/>
        </p:spPr>
        <p:txBody>
          <a:bodyPr>
            <a:spAutoFit/>
          </a:bodyPr>
          <a:lstStyle/>
          <a:p>
            <a:endParaRPr lang="zh-CN" altLang="en-US"/>
          </a:p>
        </p:txBody>
      </p:sp>
      <p:sp>
        <p:nvSpPr>
          <p:cNvPr id="9247" name="Line 37"/>
          <p:cNvSpPr>
            <a:spLocks noChangeShapeType="1"/>
          </p:cNvSpPr>
          <p:nvPr/>
        </p:nvSpPr>
        <p:spPr bwMode="auto">
          <a:xfrm>
            <a:off x="2689225" y="4365625"/>
            <a:ext cx="1752600" cy="0"/>
          </a:xfrm>
          <a:prstGeom prst="line">
            <a:avLst/>
          </a:prstGeom>
          <a:noFill/>
          <a:ln w="9525">
            <a:solidFill>
              <a:srgbClr val="800080"/>
            </a:solidFill>
            <a:round/>
          </a:ln>
          <a:effectLst/>
        </p:spPr>
        <p:txBody>
          <a:bodyPr>
            <a:spAutoFit/>
          </a:bodyPr>
          <a:lstStyle/>
          <a:p>
            <a:endParaRPr lang="zh-CN" altLang="en-US"/>
          </a:p>
        </p:txBody>
      </p:sp>
      <p:sp>
        <p:nvSpPr>
          <p:cNvPr id="9248" name="Line 38"/>
          <p:cNvSpPr>
            <a:spLocks noChangeShapeType="1"/>
          </p:cNvSpPr>
          <p:nvPr/>
        </p:nvSpPr>
        <p:spPr bwMode="auto">
          <a:xfrm>
            <a:off x="2689225" y="6165850"/>
            <a:ext cx="1752600" cy="0"/>
          </a:xfrm>
          <a:prstGeom prst="line">
            <a:avLst/>
          </a:prstGeom>
          <a:noFill/>
          <a:ln w="9525">
            <a:solidFill>
              <a:srgbClr val="800080"/>
            </a:solidFill>
            <a:round/>
          </a:ln>
          <a:effectLst/>
        </p:spPr>
        <p:txBody>
          <a:bodyPr>
            <a:spAutoFit/>
          </a:bodyPr>
          <a:lstStyle/>
          <a:p>
            <a:endParaRPr lang="zh-CN" altLang="en-US"/>
          </a:p>
        </p:txBody>
      </p:sp>
      <p:sp>
        <p:nvSpPr>
          <p:cNvPr id="9249" name="Rectangle 40"/>
          <p:cNvSpPr>
            <a:spLocks noChangeArrowheads="1"/>
          </p:cNvSpPr>
          <p:nvPr/>
        </p:nvSpPr>
        <p:spPr bwMode="auto">
          <a:xfrm>
            <a:off x="2765425" y="5121275"/>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Code</a:t>
            </a:r>
          </a:p>
        </p:txBody>
      </p:sp>
      <p:sp>
        <p:nvSpPr>
          <p:cNvPr id="9250" name="Rectangle 41"/>
          <p:cNvSpPr>
            <a:spLocks noChangeArrowheads="1"/>
          </p:cNvSpPr>
          <p:nvPr/>
        </p:nvSpPr>
        <p:spPr bwMode="auto">
          <a:xfrm>
            <a:off x="2698750" y="2749550"/>
            <a:ext cx="1676400" cy="777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Stack Space</a:t>
            </a:r>
          </a:p>
          <a:p>
            <a:pPr algn="ctr">
              <a:buFont typeface="Wingdings" panose="05000000000000000000" pitchFamily="2" charset="2"/>
              <a:buNone/>
            </a:pPr>
            <a:endParaRPr lang="en-US" altLang="zh-CN" sz="500" i="1">
              <a:solidFill>
                <a:srgbClr val="800080"/>
              </a:solidFill>
            </a:endParaRPr>
          </a:p>
          <a:p>
            <a:pPr algn="ctr">
              <a:buFont typeface="Wingdings" panose="05000000000000000000" pitchFamily="2" charset="2"/>
              <a:buNone/>
            </a:pPr>
            <a:r>
              <a:rPr lang="en-US" altLang="zh-CN" sz="2000" b="1">
                <a:solidFill>
                  <a:srgbClr val="800080"/>
                </a:solidFill>
                <a:sym typeface="Symbol" pitchFamily="18" charset="2"/>
              </a:rPr>
              <a:t> </a:t>
            </a:r>
            <a:r>
              <a:rPr lang="en-US" altLang="zh-CN" sz="2000" b="1">
                <a:sym typeface="Symbol" pitchFamily="18" charset="2"/>
              </a:rPr>
              <a:t></a:t>
            </a:r>
          </a:p>
        </p:txBody>
      </p:sp>
      <p:sp>
        <p:nvSpPr>
          <p:cNvPr id="9251" name="Rectangle 42"/>
          <p:cNvSpPr>
            <a:spLocks noChangeArrowheads="1"/>
          </p:cNvSpPr>
          <p:nvPr/>
        </p:nvSpPr>
        <p:spPr bwMode="auto">
          <a:xfrm>
            <a:off x="2708275" y="3592513"/>
            <a:ext cx="1666875" cy="7016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b="1">
                <a:sym typeface="Symbol" pitchFamily="18" charset="2"/>
              </a:rPr>
              <a:t> </a:t>
            </a:r>
            <a:endParaRPr lang="en-US" altLang="zh-CN" sz="2000" b="1"/>
          </a:p>
          <a:p>
            <a:pPr algn="ctr">
              <a:buFont typeface="Wingdings" panose="05000000000000000000" pitchFamily="2" charset="2"/>
              <a:buNone/>
            </a:pPr>
            <a:r>
              <a:rPr lang="en-US" altLang="zh-CN" sz="2000" i="1">
                <a:solidFill>
                  <a:srgbClr val="800080"/>
                </a:solidFill>
              </a:rPr>
              <a:t>Heap Space</a:t>
            </a:r>
          </a:p>
        </p:txBody>
      </p:sp>
      <p:sp>
        <p:nvSpPr>
          <p:cNvPr id="9252" name="Rectangle 43"/>
          <p:cNvSpPr>
            <a:spLocks noChangeArrowheads="1"/>
          </p:cNvSpPr>
          <p:nvPr/>
        </p:nvSpPr>
        <p:spPr bwMode="auto">
          <a:xfrm>
            <a:off x="898525" y="5410200"/>
            <a:ext cx="14859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t>0x8048000</a:t>
            </a:r>
          </a:p>
        </p:txBody>
      </p:sp>
      <p:sp>
        <p:nvSpPr>
          <p:cNvPr id="9253" name="Line 44"/>
          <p:cNvSpPr>
            <a:spLocks noChangeShapeType="1"/>
          </p:cNvSpPr>
          <p:nvPr/>
        </p:nvSpPr>
        <p:spPr bwMode="auto">
          <a:xfrm>
            <a:off x="2308225" y="5632450"/>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9254" name="Rectangle 45"/>
          <p:cNvSpPr>
            <a:spLocks noChangeArrowheads="1"/>
          </p:cNvSpPr>
          <p:nvPr/>
        </p:nvSpPr>
        <p:spPr bwMode="auto">
          <a:xfrm>
            <a:off x="2754313" y="4510088"/>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Static Data</a:t>
            </a:r>
          </a:p>
        </p:txBody>
      </p:sp>
      <p:sp>
        <p:nvSpPr>
          <p:cNvPr id="9255" name="Rectangle 46"/>
          <p:cNvSpPr>
            <a:spLocks noChangeArrowheads="1"/>
          </p:cNvSpPr>
          <p:nvPr/>
        </p:nvSpPr>
        <p:spPr bwMode="auto">
          <a:xfrm>
            <a:off x="755650" y="4760913"/>
            <a:ext cx="1628775"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t>0x10000000</a:t>
            </a:r>
          </a:p>
        </p:txBody>
      </p:sp>
      <p:sp>
        <p:nvSpPr>
          <p:cNvPr id="9256" name="Line 47"/>
          <p:cNvSpPr>
            <a:spLocks noChangeShapeType="1"/>
          </p:cNvSpPr>
          <p:nvPr/>
        </p:nvSpPr>
        <p:spPr bwMode="auto">
          <a:xfrm>
            <a:off x="2308225" y="4983163"/>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9257" name="Rectangle 48"/>
          <p:cNvSpPr>
            <a:spLocks noChangeArrowheads="1"/>
          </p:cNvSpPr>
          <p:nvPr/>
        </p:nvSpPr>
        <p:spPr bwMode="auto">
          <a:xfrm>
            <a:off x="611188" y="2528888"/>
            <a:ext cx="1773237"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a:t>0xBFFFFFFF</a:t>
            </a:r>
          </a:p>
        </p:txBody>
      </p:sp>
      <p:sp>
        <p:nvSpPr>
          <p:cNvPr id="9258" name="Line 49"/>
          <p:cNvSpPr>
            <a:spLocks noChangeShapeType="1"/>
          </p:cNvSpPr>
          <p:nvPr/>
        </p:nvSpPr>
        <p:spPr bwMode="auto">
          <a:xfrm>
            <a:off x="2308225" y="2751138"/>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9259" name="Line 50"/>
          <p:cNvSpPr>
            <a:spLocks noChangeShapeType="1"/>
          </p:cNvSpPr>
          <p:nvPr/>
        </p:nvSpPr>
        <p:spPr bwMode="auto">
          <a:xfrm>
            <a:off x="2674938" y="2205038"/>
            <a:ext cx="1752600" cy="0"/>
          </a:xfrm>
          <a:prstGeom prst="line">
            <a:avLst/>
          </a:prstGeom>
          <a:noFill/>
          <a:ln w="9525">
            <a:solidFill>
              <a:srgbClr val="800080"/>
            </a:solidFill>
            <a:round/>
          </a:ln>
          <a:effectLst/>
        </p:spPr>
        <p:txBody>
          <a:bodyPr>
            <a:spAutoFit/>
          </a:bodyPr>
          <a:lstStyle/>
          <a:p>
            <a:endParaRPr lang="zh-CN" altLang="en-US"/>
          </a:p>
        </p:txBody>
      </p:sp>
      <p:sp>
        <p:nvSpPr>
          <p:cNvPr id="9260" name="Line 51"/>
          <p:cNvSpPr>
            <a:spLocks noChangeShapeType="1"/>
          </p:cNvSpPr>
          <p:nvPr/>
        </p:nvSpPr>
        <p:spPr bwMode="auto">
          <a:xfrm>
            <a:off x="6996113" y="2205038"/>
            <a:ext cx="1752600" cy="0"/>
          </a:xfrm>
          <a:prstGeom prst="line">
            <a:avLst/>
          </a:prstGeom>
          <a:noFill/>
          <a:ln w="9525">
            <a:solidFill>
              <a:srgbClr val="800080"/>
            </a:solidFill>
            <a:round/>
          </a:ln>
          <a:effectLst/>
        </p:spPr>
        <p:txBody>
          <a:bodyPr>
            <a:spAutoFit/>
          </a:bodyPr>
          <a:lstStyle/>
          <a:p>
            <a:endParaRPr lang="zh-CN" altLang="en-US"/>
          </a:p>
        </p:txBody>
      </p:sp>
      <p:sp>
        <p:nvSpPr>
          <p:cNvPr id="9261" name="Rectangle 52"/>
          <p:cNvSpPr>
            <a:spLocks noChangeArrowheads="1"/>
          </p:cNvSpPr>
          <p:nvPr/>
        </p:nvSpPr>
        <p:spPr bwMode="auto">
          <a:xfrm>
            <a:off x="684213" y="6272213"/>
            <a:ext cx="2205037"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b="1" i="1">
                <a:solidFill>
                  <a:srgbClr val="990099"/>
                </a:solidFill>
              </a:rPr>
              <a:t>Linux on IA-32</a:t>
            </a:r>
          </a:p>
        </p:txBody>
      </p:sp>
      <p:sp>
        <p:nvSpPr>
          <p:cNvPr id="9262" name="Rectangle 53"/>
          <p:cNvSpPr>
            <a:spLocks noChangeArrowheads="1"/>
          </p:cNvSpPr>
          <p:nvPr/>
        </p:nvSpPr>
        <p:spPr bwMode="auto">
          <a:xfrm>
            <a:off x="4716463" y="6308725"/>
            <a:ext cx="2951162"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b="1" i="1">
                <a:solidFill>
                  <a:srgbClr val="990099"/>
                </a:solidFill>
              </a:rPr>
              <a:t>System V on MIPS-32</a:t>
            </a: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itchFamily="2" charset="-122"/>
              </a:rPr>
              <a:t>运行时存储组织</a:t>
            </a:r>
          </a:p>
        </p:txBody>
      </p:sp>
      <p:sp>
        <p:nvSpPr>
          <p:cNvPr id="10243" name="Text Box 3"/>
          <p:cNvSpPr txBox="1">
            <a:spLocks noChangeArrowheads="1"/>
          </p:cNvSpPr>
          <p:nvPr/>
        </p:nvSpPr>
        <p:spPr bwMode="auto">
          <a:xfrm>
            <a:off x="533400" y="13716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存储分配策略</a:t>
            </a:r>
          </a:p>
        </p:txBody>
      </p:sp>
      <p:sp>
        <p:nvSpPr>
          <p:cNvPr id="1024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8" name="Rectangle 8"/>
          <p:cNvSpPr>
            <a:spLocks noChangeArrowheads="1"/>
          </p:cNvSpPr>
          <p:nvPr/>
        </p:nvSpPr>
        <p:spPr bwMode="auto">
          <a:xfrm>
            <a:off x="876300" y="2057400"/>
            <a:ext cx="8039100" cy="3686175"/>
          </a:xfrm>
          <a:prstGeom prst="rect">
            <a:avLst/>
          </a:prstGeom>
          <a:noFill/>
          <a:ln w="9525">
            <a:noFill/>
            <a:miter lim="800000"/>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静态分配</a:t>
            </a:r>
            <a:endParaRPr kumimoji="0" lang="zh-CN" altLang="en-US" sz="2800" b="1">
              <a:solidFill>
                <a:srgbClr val="800080"/>
              </a:solidFill>
              <a:latin typeface="Times New Roman" panose="02020603050405020304" pitchFamily="18" charset="0"/>
            </a:endParaRPr>
          </a:p>
          <a:p>
            <a:pPr>
              <a:buClrTx/>
              <a:buFont typeface="Symbol" pitchFamily="18" charset="2"/>
              <a:buNone/>
            </a:pPr>
            <a:endParaRPr kumimoji="0" lang="zh-CN" altLang="en-US" sz="1000" b="1">
              <a:solidFill>
                <a:srgbClr val="800080"/>
              </a:solidFill>
            </a:endParaRPr>
          </a:p>
          <a:p>
            <a:pPr lvl="1">
              <a:buFontTx/>
              <a:buChar char="•"/>
            </a:pPr>
            <a:r>
              <a:rPr lang="zh-CN" altLang="en-US" b="1"/>
              <a:t>  在</a:t>
            </a:r>
            <a:r>
              <a:rPr lang="zh-CN" altLang="en-US" b="1">
                <a:solidFill>
                  <a:srgbClr val="800080"/>
                </a:solidFill>
              </a:rPr>
              <a:t>编译期间</a:t>
            </a:r>
            <a:r>
              <a:rPr lang="zh-CN" altLang="en-US" b="1"/>
              <a:t>为</a:t>
            </a:r>
            <a:r>
              <a:rPr lang="zh-CN" altLang="en-US" b="1">
                <a:latin typeface="Times New Roman" panose="02020603050405020304" pitchFamily="18" charset="0"/>
              </a:rPr>
              <a:t>数据对象分配存储</a:t>
            </a:r>
          </a:p>
          <a:p>
            <a:pPr lvl="1">
              <a:buFontTx/>
              <a:buNone/>
            </a:pPr>
            <a:endParaRPr lang="zh-CN" altLang="en-US" sz="1000" b="1">
              <a:latin typeface="Times New Roman" panose="02020603050405020304" pitchFamily="18" charset="0"/>
            </a:endParaRPr>
          </a:p>
          <a:p>
            <a:pPr>
              <a:buClrTx/>
              <a:buFont typeface="Symbol" pitchFamily="18" charset="2"/>
              <a:buChar char="-"/>
            </a:pPr>
            <a:r>
              <a:rPr lang="zh-CN" altLang="en-US"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动态分配</a:t>
            </a:r>
            <a:endParaRPr kumimoji="0" lang="zh-CN" altLang="en-US" b="1"/>
          </a:p>
          <a:p>
            <a:pPr lvl="1">
              <a:buFontTx/>
              <a:buNone/>
            </a:pPr>
            <a:endParaRPr kumimoji="0" lang="zh-CN" altLang="en-US" sz="1000" b="1">
              <a:solidFill>
                <a:srgbClr val="800080"/>
              </a:solidFill>
            </a:endParaRPr>
          </a:p>
          <a:p>
            <a:pPr lvl="1">
              <a:buFontTx/>
              <a:buChar char="•"/>
            </a:pPr>
            <a:r>
              <a:rPr lang="zh-CN" altLang="en-US" b="1"/>
              <a:t>  </a:t>
            </a:r>
            <a:r>
              <a:rPr lang="zh-CN" altLang="en-US" b="1">
                <a:solidFill>
                  <a:srgbClr val="800080"/>
                </a:solidFill>
              </a:rPr>
              <a:t>栈式分配</a:t>
            </a:r>
            <a:endParaRPr kumimoji="0" lang="zh-CN" altLang="en-US" b="1">
              <a:solidFill>
                <a:srgbClr val="800080"/>
              </a:solidFill>
            </a:endParaRPr>
          </a:p>
          <a:p>
            <a:pPr lvl="1">
              <a:buFontTx/>
              <a:buNone/>
            </a:pPr>
            <a:endParaRPr kumimoji="0" lang="zh-CN" altLang="en-US" sz="1000" b="1"/>
          </a:p>
          <a:p>
            <a:pPr lvl="1">
              <a:buFontTx/>
              <a:buNone/>
            </a:pPr>
            <a:r>
              <a:rPr kumimoji="0" lang="zh-CN" altLang="en-US" b="1"/>
              <a:t>   将数据对象的</a:t>
            </a:r>
            <a:r>
              <a:rPr kumimoji="0" lang="zh-CN" altLang="en-US" b="1">
                <a:solidFill>
                  <a:srgbClr val="800080"/>
                </a:solidFill>
              </a:rPr>
              <a:t>运行时</a:t>
            </a:r>
            <a:r>
              <a:rPr kumimoji="0" lang="zh-CN" altLang="en-US" b="1"/>
              <a:t>存储按照栈的方式来管理</a:t>
            </a:r>
          </a:p>
          <a:p>
            <a:pPr lvl="1">
              <a:buFontTx/>
              <a:buNone/>
            </a:pPr>
            <a:endParaRPr kumimoji="0" lang="zh-CN" altLang="en-US" sz="1000" b="1"/>
          </a:p>
          <a:p>
            <a:pPr lvl="1">
              <a:buFontTx/>
              <a:buChar char="•"/>
            </a:pPr>
            <a:r>
              <a:rPr lang="zh-CN" altLang="en-US" b="1"/>
              <a:t>  </a:t>
            </a:r>
            <a:r>
              <a:rPr lang="zh-CN" altLang="en-US" b="1">
                <a:solidFill>
                  <a:srgbClr val="800080"/>
                </a:solidFill>
              </a:rPr>
              <a:t>堆式分配</a:t>
            </a:r>
            <a:endParaRPr kumimoji="0" lang="zh-CN" altLang="en-US" b="1">
              <a:solidFill>
                <a:srgbClr val="800080"/>
              </a:solidFill>
            </a:endParaRPr>
          </a:p>
          <a:p>
            <a:pPr lvl="1">
              <a:buFontTx/>
              <a:buNone/>
            </a:pPr>
            <a:endParaRPr kumimoji="0" lang="zh-CN" altLang="en-US" sz="1000" b="1"/>
          </a:p>
          <a:p>
            <a:pPr lvl="1">
              <a:buFontTx/>
              <a:buNone/>
            </a:pPr>
            <a:r>
              <a:rPr kumimoji="0" lang="zh-CN" altLang="en-US" b="1"/>
              <a:t>   从数据段的堆空间分配和释放数据对象的</a:t>
            </a:r>
            <a:r>
              <a:rPr kumimoji="0" lang="zh-CN" altLang="en-US" b="1">
                <a:solidFill>
                  <a:srgbClr val="800080"/>
                </a:solidFill>
              </a:rPr>
              <a:t>运行时</a:t>
            </a:r>
            <a:r>
              <a:rPr kumimoji="0" lang="zh-CN" altLang="en-US" b="1"/>
              <a:t>存储</a:t>
            </a:r>
          </a:p>
        </p:txBody>
      </p:sp>
    </p:spTree>
  </p:cSld>
  <p:clrMapOvr>
    <a:masterClrMapping/>
  </p:clrMapOvr>
  <p:transition spd="med">
    <p:wipe dir="r"/>
  </p:transition>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
            <a:srgbClr val="800080"/>
          </a:buClr>
          <a:buSzTx/>
          <a:buFont typeface="Wingdings" panose="05000000000000000000" pitchFamily="2" charset="2"/>
          <a:buChar char="²"/>
          <a:defRPr kumimoji="1" lang="zh-CN" altLang="en-US" sz="2400" b="0" i="0" u="none" strike="noStrike" cap="none" normalizeH="0" baseline="0" smtClean="0">
            <a:ln>
              <a:noFill/>
            </a:ln>
            <a:solidFill>
              <a:srgbClr val="333399"/>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
            <a:srgbClr val="800080"/>
          </a:buClr>
          <a:buSzTx/>
          <a:buFont typeface="Wingdings" panose="05000000000000000000" pitchFamily="2" charset="2"/>
          <a:buChar char="²"/>
          <a:defRPr kumimoji="1" lang="zh-CN" altLang="en-US" sz="2400" b="0" i="0" u="none" strike="noStrike" cap="none" normalizeH="0" baseline="0" smtClean="0">
            <a:ln>
              <a:noFill/>
            </a:ln>
            <a:solidFill>
              <a:srgbClr val="333399"/>
            </a:solidFill>
            <a:effectLst/>
            <a:latin typeface="Arial" panose="020B0604020202020204"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463</TotalTime>
  <Words>4108</Words>
  <Application>Microsoft Macintosh PowerPoint</Application>
  <PresentationFormat>全屏显示(4:3)</PresentationFormat>
  <Paragraphs>712</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黑体</vt:lpstr>
      <vt:lpstr>华文行楷</vt:lpstr>
      <vt:lpstr>楷体_GB2312</vt:lpstr>
      <vt:lpstr>宋体</vt:lpstr>
      <vt:lpstr>CMR10</vt:lpstr>
      <vt:lpstr>Arial</vt:lpstr>
      <vt:lpstr>Comic Sans MS</vt:lpstr>
      <vt:lpstr>Symbol</vt:lpstr>
      <vt:lpstr>Times New Roman</vt:lpstr>
      <vt:lpstr>Wingdings</vt:lpstr>
      <vt:lpstr>Capsules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wyy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Microsoft Office User</cp:lastModifiedBy>
  <cp:revision>1631</cp:revision>
  <dcterms:created xsi:type="dcterms:W3CDTF">2023-05-21T02:28:48Z</dcterms:created>
  <dcterms:modified xsi:type="dcterms:W3CDTF">2023-05-21T10:13:16Z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BAF5A0F7A9CAFDF4E081696442C6563E_42</vt:lpwstr>
  </property>
  <property fmtid="{D5CDD505-2E9C-101B-9397-08002B2CF9AE}" pid="3" name="KSOProductBuildVer">
    <vt:lpwstr>2052-5.4.0.7910</vt:lpwstr>
  </property>
</Properties>
</file>