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31" r:id="rId2"/>
    <p:sldId id="296" r:id="rId3"/>
    <p:sldId id="354" r:id="rId4"/>
    <p:sldId id="371" r:id="rId5"/>
    <p:sldId id="336" r:id="rId6"/>
    <p:sldId id="338" r:id="rId7"/>
    <p:sldId id="353" r:id="rId8"/>
    <p:sldId id="341" r:id="rId9"/>
    <p:sldId id="342" r:id="rId10"/>
    <p:sldId id="346" r:id="rId11"/>
    <p:sldId id="343" r:id="rId12"/>
    <p:sldId id="347" r:id="rId13"/>
    <p:sldId id="355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4021">
          <p15:clr>
            <a:srgbClr val="A4A3A4"/>
          </p15:clr>
        </p15:guide>
        <p15:guide id="3" orient="horz" pos="3890">
          <p15:clr>
            <a:srgbClr val="A4A3A4"/>
          </p15:clr>
        </p15:guide>
        <p15:guide id="4" pos="4383">
          <p15:clr>
            <a:srgbClr val="A4A3A4"/>
          </p15:clr>
        </p15:guide>
        <p15:guide id="5" pos="2897">
          <p15:clr>
            <a:srgbClr val="A4A3A4"/>
          </p15:clr>
        </p15:guide>
        <p15:guide id="6" pos="5762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F6FC6"/>
    <a:srgbClr val="22ABDE"/>
    <a:srgbClr val="094A7F"/>
    <a:srgbClr val="47B8E4"/>
    <a:srgbClr val="F77572"/>
    <a:srgbClr val="EDB67C"/>
    <a:srgbClr val="F3C390"/>
    <a:srgbClr val="D02816"/>
    <a:srgbClr val="094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44"/>
  </p:normalViewPr>
  <p:slideViewPr>
    <p:cSldViewPr snapToGrid="0">
      <p:cViewPr varScale="1">
        <p:scale>
          <a:sx n="116" d="100"/>
          <a:sy n="116" d="100"/>
        </p:scale>
        <p:origin x="2040" y="176"/>
      </p:cViewPr>
      <p:guideLst>
        <p:guide orient="horz" pos="2159"/>
        <p:guide orient="horz" pos="4021"/>
        <p:guide orient="horz" pos="3890"/>
        <p:guide pos="4383"/>
        <p:guide pos="2897"/>
        <p:guide pos="5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  <a:t>2022/4/15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/>
              <a:t>2022/4/15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2"/>
          <p:cNvSpPr/>
          <p:nvPr userDrawn="1"/>
        </p:nvSpPr>
        <p:spPr>
          <a:xfrm>
            <a:off x="2915841" y="0"/>
            <a:ext cx="6253163" cy="1671638"/>
          </a:xfrm>
          <a:custGeom>
            <a:avLst/>
            <a:gdLst>
              <a:gd name="connsiteX0" fmla="*/ 8292948 w 8337928"/>
              <a:gd name="connsiteY0" fmla="*/ 0 h 1671889"/>
              <a:gd name="connsiteX1" fmla="*/ 8331213 w 8337928"/>
              <a:gd name="connsiteY1" fmla="*/ 0 h 1671889"/>
              <a:gd name="connsiteX2" fmla="*/ 8337928 w 8337928"/>
              <a:gd name="connsiteY2" fmla="*/ 1671889 h 1671889"/>
              <a:gd name="connsiteX3" fmla="*/ 0 w 8337928"/>
              <a:gd name="connsiteY3" fmla="*/ 45928 h 1671889"/>
              <a:gd name="connsiteX4" fmla="*/ 8292948 w 8337928"/>
              <a:gd name="connsiteY4" fmla="*/ 45928 h 167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7928" h="1671889">
                <a:moveTo>
                  <a:pt x="8292948" y="0"/>
                </a:moveTo>
                <a:lnTo>
                  <a:pt x="8331213" y="0"/>
                </a:lnTo>
                <a:lnTo>
                  <a:pt x="8337928" y="1671889"/>
                </a:lnTo>
                <a:lnTo>
                  <a:pt x="0" y="45928"/>
                </a:lnTo>
                <a:lnTo>
                  <a:pt x="8292948" y="45928"/>
                </a:lnTo>
                <a:close/>
              </a:path>
            </a:pathLst>
          </a:cu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任意多边形 13"/>
          <p:cNvSpPr/>
          <p:nvPr userDrawn="1"/>
        </p:nvSpPr>
        <p:spPr>
          <a:xfrm>
            <a:off x="0" y="-19049"/>
            <a:ext cx="9149954" cy="887413"/>
          </a:xfrm>
          <a:custGeom>
            <a:avLst/>
            <a:gdLst>
              <a:gd name="connsiteX0" fmla="*/ 12180865 w 12200445"/>
              <a:gd name="connsiteY0" fmla="*/ 0 h 887429"/>
              <a:gd name="connsiteX1" fmla="*/ 12200445 w 12200445"/>
              <a:gd name="connsiteY1" fmla="*/ 0 h 887429"/>
              <a:gd name="connsiteX2" fmla="*/ 12200445 w 12200445"/>
              <a:gd name="connsiteY2" fmla="*/ 41741 h 887429"/>
              <a:gd name="connsiteX3" fmla="*/ 520 w 12200445"/>
              <a:gd name="connsiteY3" fmla="*/ 887429 h 887429"/>
              <a:gd name="connsiteX4" fmla="*/ 0 w 12200445"/>
              <a:gd name="connsiteY4" fmla="*/ 123446 h 887429"/>
              <a:gd name="connsiteX5" fmla="*/ 339 w 12200445"/>
              <a:gd name="connsiteY5" fmla="*/ 10730 h 887429"/>
              <a:gd name="connsiteX6" fmla="*/ 12180865 w 12200445"/>
              <a:gd name="connsiteY6" fmla="*/ 10730 h 88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0445" h="887429">
                <a:moveTo>
                  <a:pt x="12180865" y="0"/>
                </a:moveTo>
                <a:lnTo>
                  <a:pt x="12200445" y="0"/>
                </a:lnTo>
                <a:lnTo>
                  <a:pt x="12200445" y="41741"/>
                </a:lnTo>
                <a:lnTo>
                  <a:pt x="520" y="887429"/>
                </a:lnTo>
                <a:cubicBezTo>
                  <a:pt x="2490" y="622053"/>
                  <a:pt x="173" y="378107"/>
                  <a:pt x="0" y="123446"/>
                </a:cubicBezTo>
                <a:lnTo>
                  <a:pt x="339" y="10730"/>
                </a:lnTo>
                <a:lnTo>
                  <a:pt x="12180865" y="1073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7DD14-1B1A-4DF5-A4FF-7A08353D70BE}" type="datetimeFigureOut">
              <a:rPr lang="zh-CN" altLang="en-US"/>
              <a:t>2022/4/15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E959B-B53B-44FE-B5CD-5BCFFBDE62B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50.bin"/><Relationship Id="rId3" Type="http://schemas.openxmlformats.org/officeDocument/2006/relationships/oleObject" Target="../embeddings/oleObject41.bin"/><Relationship Id="rId21" Type="http://schemas.openxmlformats.org/officeDocument/2006/relationships/image" Target="../media/image48.wmf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45.wmf"/><Relationship Id="rId23" Type="http://schemas.openxmlformats.org/officeDocument/2006/relationships/image" Target="../media/image49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5.bin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8.bin"/><Relationship Id="rId18" Type="http://schemas.openxmlformats.org/officeDocument/2006/relationships/oleObject" Target="../embeddings/oleObject61.bin"/><Relationship Id="rId3" Type="http://schemas.openxmlformats.org/officeDocument/2006/relationships/oleObject" Target="../embeddings/oleObject53.bin"/><Relationship Id="rId21" Type="http://schemas.openxmlformats.org/officeDocument/2006/relationships/image" Target="../media/image58.wmf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4.wmf"/><Relationship Id="rId1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3.wmf"/><Relationship Id="rId19" Type="http://schemas.openxmlformats.org/officeDocument/2006/relationships/image" Target="../media/image57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9.wmf"/><Relationship Id="rId32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21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2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631" y="2339976"/>
            <a:ext cx="8057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课题名称（黑体，居中，</a:t>
            </a:r>
            <a:r>
              <a:rPr lang="en-US" altLang="zh-CN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44-48</a:t>
            </a: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号左右）</a:t>
            </a:r>
            <a:endParaRPr lang="zh-CN" altLang="en-US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333875" y="4208781"/>
            <a:ext cx="4803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主讲老师：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陈朝霞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学       校：南京农业大学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3" y="-9524"/>
            <a:ext cx="9136380" cy="3890645"/>
          </a:xfrm>
          <a:prstGeom prst="rect">
            <a:avLst/>
          </a:prstGeom>
          <a:solidFill>
            <a:srgbClr val="09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51021" y="2478405"/>
            <a:ext cx="2401253" cy="2674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84746" y="2478406"/>
            <a:ext cx="478536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线 性 代 数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0" y="2994822"/>
            <a:ext cx="1436914" cy="1492898"/>
          </a:xfrm>
          <a:prstGeom prst="rect">
            <a:avLst/>
          </a:prstGeom>
        </p:spPr>
      </p:pic>
      <p:sp>
        <p:nvSpPr>
          <p:cNvPr id="12" name="同心圆 11"/>
          <p:cNvSpPr/>
          <p:nvPr/>
        </p:nvSpPr>
        <p:spPr>
          <a:xfrm>
            <a:off x="718457" y="2720923"/>
            <a:ext cx="2071396" cy="2051374"/>
          </a:xfrm>
          <a:prstGeom prst="donut">
            <a:avLst>
              <a:gd name="adj" fmla="val 15813"/>
            </a:avLst>
          </a:prstGeom>
          <a:solidFill>
            <a:srgbClr val="F77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2431121" y="2059930"/>
          <a:ext cx="2886075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0" name="Equation" r:id="rId3" imgW="35966400" imgH="22555200" progId="Equation.DSMT4">
                  <p:embed/>
                </p:oleObj>
              </mc:Choice>
              <mc:Fallback>
                <p:oleObj name="Equation" r:id="rId3" imgW="35966400" imgH="22555200" progId="Equation.DSMT4">
                  <p:embed/>
                  <p:pic>
                    <p:nvPicPr>
                      <p:cNvPr id="0" name="图片 420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1121" y="2059930"/>
                        <a:ext cx="2886075" cy="241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804153" y="1341745"/>
            <a:ext cx="141577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对角矩阵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70229" y="1255384"/>
            <a:ext cx="6025184" cy="917575"/>
            <a:chOff x="4874" y="2345"/>
            <a:chExt cx="11819" cy="1445"/>
          </a:xfrm>
        </p:grpSpPr>
        <p:sp>
          <p:nvSpPr>
            <p:cNvPr id="14" name="文本框 13"/>
            <p:cNvSpPr txBox="1"/>
            <p:nvPr/>
          </p:nvSpPr>
          <p:spPr>
            <a:xfrm>
              <a:off x="4874" y="2481"/>
              <a:ext cx="11819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    为    阶方阵，且        时，          ，即</a:t>
              </a:r>
            </a:p>
          </p:txBody>
        </p:sp>
        <p:graphicFrame>
          <p:nvGraphicFramePr>
            <p:cNvPr id="15" name="对象 1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840" y="2550"/>
            <a:ext cx="544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1" r:id="rId5" imgW="152400" imgH="165100" progId="Equation.KSEE3">
                    <p:embed/>
                  </p:oleObj>
                </mc:Choice>
                <mc:Fallback>
                  <p:oleObj r:id="rId5" imgW="152400" imgH="165100" progId="Equation.KSEE3">
                    <p:embed/>
                    <p:pic>
                      <p:nvPicPr>
                        <p:cNvPr id="0" name="图片 512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40" y="2550"/>
                          <a:ext cx="544" cy="5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083" y="2580"/>
            <a:ext cx="574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2" r:id="rId7" imgW="127000" imgH="139700" progId="Equation.KSEE3">
                    <p:embed/>
                  </p:oleObj>
                </mc:Choice>
                <mc:Fallback>
                  <p:oleObj r:id="rId7" imgW="127000" imgH="1397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083" y="2580"/>
                          <a:ext cx="574" cy="6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635" y="2481"/>
            <a:ext cx="1287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3" r:id="rId9" imgW="316865" imgH="190500" progId="Equation.KSEE3">
                    <p:embed/>
                  </p:oleObj>
                </mc:Choice>
                <mc:Fallback>
                  <p:oleObj r:id="rId9" imgW="316865" imgH="190500" progId="Equation.KSEE3">
                    <p:embed/>
                    <p:pic>
                      <p:nvPicPr>
                        <p:cNvPr id="0" name="图片 512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635" y="2481"/>
                          <a:ext cx="1287" cy="7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554" y="2345"/>
            <a:ext cx="1738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4" r:id="rId11" imgW="419100" imgH="241300" progId="Equation.KSEE3">
                    <p:embed/>
                  </p:oleObj>
                </mc:Choice>
                <mc:Fallback>
                  <p:oleObj r:id="rId11" imgW="419100" imgH="241300" progId="Equation.KSEE3">
                    <p:embed/>
                    <p:pic>
                      <p:nvPicPr>
                        <p:cNvPr id="0" name="图片 51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554" y="2345"/>
                          <a:ext cx="1738" cy="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3000788" y="2186929"/>
            <a:ext cx="2102177" cy="2098358"/>
            <a:chOff x="5594956" y="2441575"/>
            <a:chExt cx="2802903" cy="2098358"/>
          </a:xfrm>
        </p:grpSpPr>
        <p:grpSp>
          <p:nvGrpSpPr>
            <p:cNvPr id="18" name="组合 17"/>
            <p:cNvGrpSpPr/>
            <p:nvPr/>
          </p:nvGrpSpPr>
          <p:grpSpPr>
            <a:xfrm>
              <a:off x="5594956" y="2733566"/>
              <a:ext cx="2274606" cy="1806367"/>
              <a:chOff x="8691" y="4365"/>
              <a:chExt cx="3340" cy="2395"/>
            </a:xfrm>
          </p:grpSpPr>
          <p:sp>
            <p:nvSpPr>
              <p:cNvPr id="134160" name="直角三角形 134159"/>
              <p:cNvSpPr/>
              <p:nvPr/>
            </p:nvSpPr>
            <p:spPr>
              <a:xfrm>
                <a:off x="8691" y="4365"/>
                <a:ext cx="3340" cy="2395"/>
              </a:xfrm>
              <a:prstGeom prst="rtTriangle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" name="对象 10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9025" y="5489"/>
              <a:ext cx="891" cy="7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65" r:id="rId13" imgW="152400" imgH="177165" progId="Equation.KSEE3">
                      <p:embed/>
                    </p:oleObj>
                  </mc:Choice>
                  <mc:Fallback>
                    <p:oleObj r:id="rId13" imgW="152400" imgH="177165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9025" y="5489"/>
                            <a:ext cx="891" cy="70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组合 29"/>
            <p:cNvGrpSpPr/>
            <p:nvPr/>
          </p:nvGrpSpPr>
          <p:grpSpPr>
            <a:xfrm>
              <a:off x="6254734" y="2441575"/>
              <a:ext cx="2143125" cy="1600200"/>
              <a:chOff x="9376" y="3780"/>
              <a:chExt cx="3375" cy="2520"/>
            </a:xfrm>
            <a:solidFill>
              <a:schemeClr val="accent2"/>
            </a:solidFill>
          </p:grpSpPr>
          <p:sp>
            <p:nvSpPr>
              <p:cNvPr id="134163" name="直角三角形 134162"/>
              <p:cNvSpPr/>
              <p:nvPr/>
            </p:nvSpPr>
            <p:spPr>
              <a:xfrm rot="10800000">
                <a:off x="9376" y="3780"/>
                <a:ext cx="3375" cy="2520"/>
              </a:xfrm>
              <a:prstGeom prst="rtTriangle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9" name="对象 28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1149" y="4171"/>
              <a:ext cx="1003" cy="7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66" r:id="rId15" imgW="152400" imgH="177165" progId="Equation.KSEE3">
                      <p:embed/>
                    </p:oleObj>
                  </mc:Choice>
                  <mc:Fallback>
                    <p:oleObj r:id="rId15" imgW="152400" imgH="177165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1149" y="4171"/>
                            <a:ext cx="1003" cy="75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2" name="组合 31"/>
          <p:cNvGrpSpPr/>
          <p:nvPr/>
        </p:nvGrpSpPr>
        <p:grpSpPr>
          <a:xfrm>
            <a:off x="2536586" y="4642434"/>
            <a:ext cx="3970238" cy="669600"/>
            <a:chOff x="4458558" y="4873267"/>
            <a:chExt cx="4695049" cy="669600"/>
          </a:xfrm>
        </p:grpSpPr>
        <p:graphicFrame>
          <p:nvGraphicFramePr>
            <p:cNvPr id="34" name="对象 33"/>
            <p:cNvGraphicFramePr>
              <a:graphicFrameLocks noChangeAspect="1"/>
            </p:cNvGraphicFramePr>
            <p:nvPr/>
          </p:nvGraphicFramePr>
          <p:xfrm>
            <a:off x="4458558" y="4873267"/>
            <a:ext cx="4419359" cy="66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7" name="Equation" r:id="rId17" imgW="40233600" imgH="6096000" progId="Equation.DSMT4">
                    <p:embed/>
                  </p:oleObj>
                </mc:Choice>
                <mc:Fallback>
                  <p:oleObj name="Equation" r:id="rId17" imgW="40233600" imgH="6096000" progId="Equation.DSMT4">
                    <p:embed/>
                    <p:pic>
                      <p:nvPicPr>
                        <p:cNvPr id="0" name="图片 4205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458558" y="4873267"/>
                          <a:ext cx="4419359" cy="669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矩形 22"/>
            <p:cNvSpPr/>
            <p:nvPr/>
          </p:nvSpPr>
          <p:spPr>
            <a:xfrm>
              <a:off x="8789831" y="5061083"/>
              <a:ext cx="3637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02444" y="1008797"/>
            <a:ext cx="141577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数量矩阵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892809" y="1008797"/>
            <a:ext cx="58128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当对角矩阵中对角线上元素是同一个常数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02444" y="3549432"/>
            <a:ext cx="141577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单位矩阵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842612" y="3549432"/>
            <a:ext cx="560602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当对角矩阵中对角线上元素全为常数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07845" y="1446019"/>
            <a:ext cx="2319342" cy="2099584"/>
            <a:chOff x="6231890" y="1869876"/>
            <a:chExt cx="3092455" cy="2099584"/>
          </a:xfrm>
        </p:grpSpPr>
        <p:sp>
          <p:nvSpPr>
            <p:cNvPr id="135189" name="直角三角形 135188"/>
            <p:cNvSpPr/>
            <p:nvPr/>
          </p:nvSpPr>
          <p:spPr>
            <a:xfrm>
              <a:off x="6231890" y="2470785"/>
              <a:ext cx="1108710" cy="1111250"/>
            </a:xfrm>
            <a:prstGeom prst="rtTriangl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2" name="直角三角形 135191"/>
            <p:cNvSpPr/>
            <p:nvPr/>
          </p:nvSpPr>
          <p:spPr>
            <a:xfrm rot="10800000">
              <a:off x="6609080" y="2124075"/>
              <a:ext cx="1036955" cy="1053465"/>
            </a:xfrm>
            <a:prstGeom prst="rtTriangl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4" name="椭圆 135193"/>
            <p:cNvSpPr/>
            <p:nvPr/>
          </p:nvSpPr>
          <p:spPr>
            <a:xfrm rot="2700000">
              <a:off x="5950921" y="2666200"/>
              <a:ext cx="2099584" cy="506936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5201" name="组合 135200"/>
            <p:cNvGrpSpPr/>
            <p:nvPr/>
          </p:nvGrpSpPr>
          <p:grpSpPr>
            <a:xfrm>
              <a:off x="7743194" y="2774315"/>
              <a:ext cx="1581151" cy="708025"/>
              <a:chOff x="3323" y="3734"/>
              <a:chExt cx="996" cy="446"/>
            </a:xfrm>
          </p:grpSpPr>
          <p:sp>
            <p:nvSpPr>
              <p:cNvPr id="135202" name="直接连接符 135201"/>
              <p:cNvSpPr/>
              <p:nvPr/>
            </p:nvSpPr>
            <p:spPr>
              <a:xfrm flipV="1">
                <a:off x="3323" y="3988"/>
                <a:ext cx="336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5203" name="文本框 135202"/>
              <p:cNvSpPr txBox="1"/>
              <p:nvPr/>
            </p:nvSpPr>
            <p:spPr>
              <a:xfrm>
                <a:off x="3563" y="3734"/>
                <a:ext cx="672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全为</a:t>
                </a:r>
              </a:p>
            </p:txBody>
          </p:sp>
          <p:graphicFrame>
            <p:nvGraphicFramePr>
              <p:cNvPr id="135204" name="对象 135203"/>
              <p:cNvGraphicFramePr/>
              <p:nvPr/>
            </p:nvGraphicFramePr>
            <p:xfrm>
              <a:off x="4151" y="3793"/>
              <a:ext cx="16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33" r:id="rId3" imgW="266065" imgH="316865" progId="Equation.DSMT4">
                      <p:embed/>
                    </p:oleObj>
                  </mc:Choice>
                  <mc:Fallback>
                    <p:oleObj r:id="rId3" imgW="266065" imgH="316865" progId="Equation.DSMT4">
                      <p:embed/>
                      <p:pic>
                        <p:nvPicPr>
                          <p:cNvPr id="0" name="图片 314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151" y="3793"/>
                            <a:ext cx="168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" name="对象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426200" y="3035300"/>
            <a:ext cx="294640" cy="342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4" r:id="rId5" imgW="152400" imgH="177165" progId="Equation.KSEE3">
                    <p:embed/>
                  </p:oleObj>
                </mc:Choice>
                <mc:Fallback>
                  <p:oleObj r:id="rId5" imgW="152400" imgH="177165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426200" y="3035300"/>
                          <a:ext cx="294640" cy="342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045960" y="2194560"/>
            <a:ext cx="294640" cy="342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5" r:id="rId7" imgW="152400" imgH="177165" progId="Equation.KSEE3">
                    <p:embed/>
                  </p:oleObj>
                </mc:Choice>
                <mc:Fallback>
                  <p:oleObj r:id="rId7" imgW="152400" imgH="177165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45960" y="2194560"/>
                          <a:ext cx="294640" cy="342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2792099" y="4009201"/>
            <a:ext cx="2348351" cy="2259066"/>
            <a:chOff x="5363210" y="4376450"/>
            <a:chExt cx="3131134" cy="2259066"/>
          </a:xfrm>
        </p:grpSpPr>
        <p:sp>
          <p:nvSpPr>
            <p:cNvPr id="12" name="直角三角形 11"/>
            <p:cNvSpPr/>
            <p:nvPr/>
          </p:nvSpPr>
          <p:spPr>
            <a:xfrm>
              <a:off x="5363210" y="5128257"/>
              <a:ext cx="994553" cy="1044665"/>
            </a:xfrm>
            <a:prstGeom prst="rtTriangl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10800000">
              <a:off x="5651351" y="4642254"/>
              <a:ext cx="971842" cy="929868"/>
            </a:xfrm>
            <a:prstGeom prst="rtTriangl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722293" y="6073223"/>
              <a:ext cx="1772051" cy="562293"/>
              <a:chOff x="3323" y="4180"/>
              <a:chExt cx="1116" cy="354"/>
            </a:xfrm>
          </p:grpSpPr>
          <p:sp>
            <p:nvSpPr>
              <p:cNvPr id="16" name="直接连接符 15"/>
              <p:cNvSpPr/>
              <p:nvPr/>
            </p:nvSpPr>
            <p:spPr>
              <a:xfrm>
                <a:off x="3323" y="4180"/>
                <a:ext cx="285" cy="22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" name="文本框 16"/>
              <p:cNvSpPr txBox="1"/>
              <p:nvPr/>
            </p:nvSpPr>
            <p:spPr>
              <a:xfrm>
                <a:off x="3608" y="4243"/>
                <a:ext cx="831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</p:grpSp>
        <p:graphicFrame>
          <p:nvGraphicFramePr>
            <p:cNvPr id="19" name="对象 1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557520" y="5626188"/>
            <a:ext cx="294640" cy="342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6" r:id="rId8" imgW="152400" imgH="177165" progId="Equation.KSEE3">
                    <p:embed/>
                  </p:oleObj>
                </mc:Choice>
                <mc:Fallback>
                  <p:oleObj r:id="rId8" imgW="152400" imgH="177165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557520" y="5626188"/>
                          <a:ext cx="294640" cy="342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177280" y="4785448"/>
            <a:ext cx="294640" cy="342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7" r:id="rId9" imgW="152400" imgH="177165" progId="Equation.KSEE3">
                    <p:embed/>
                  </p:oleObj>
                </mc:Choice>
                <mc:Fallback>
                  <p:oleObj r:id="rId9" imgW="152400" imgH="177165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77280" y="4785448"/>
                          <a:ext cx="294640" cy="342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椭圆 13"/>
            <p:cNvSpPr/>
            <p:nvPr/>
          </p:nvSpPr>
          <p:spPr>
            <a:xfrm rot="2880000">
              <a:off x="4966816" y="5120623"/>
              <a:ext cx="2096989" cy="608643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81654" y="1619102"/>
          <a:ext cx="1874572" cy="17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Equation" r:id="rId10" imgW="24384000" imgH="17068800" progId="Equation.DSMT4">
                  <p:embed/>
                </p:oleObj>
              </mc:Choice>
              <mc:Fallback>
                <p:oleObj name="Equation" r:id="rId10" imgW="24384000" imgH="17068800" progId="Equation.DSMT4">
                  <p:embed/>
                  <p:pic>
                    <p:nvPicPr>
                      <p:cNvPr id="0" name="图片 404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81654" y="1619102"/>
                        <a:ext cx="1874572" cy="17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648952" y="4182983"/>
          <a:ext cx="1264444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Equation" r:id="rId12" imgW="16459200" imgH="17068800" progId="Equation.DSMT4">
                  <p:embed/>
                </p:oleObj>
              </mc:Choice>
              <mc:Fallback>
                <p:oleObj name="Equation" r:id="rId12" imgW="16459200" imgH="17068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952" y="4182983"/>
                        <a:ext cx="1264444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27139" y="4717495"/>
          <a:ext cx="652050" cy="68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Equation" r:id="rId14" imgW="7010400" imgH="5486400" progId="Equation.DSMT4">
                  <p:embed/>
                </p:oleObj>
              </mc:Choice>
              <mc:Fallback>
                <p:oleObj name="Equation" r:id="rId14" imgW="7010400" imgH="5486400" progId="Equation.DSMT4">
                  <p:embed/>
                  <p:pic>
                    <p:nvPicPr>
                      <p:cNvPr id="0" name="图片 404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27139" y="4717495"/>
                        <a:ext cx="652050" cy="68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763468" y="4716561"/>
          <a:ext cx="7381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Equation" r:id="rId16" imgW="7924800" imgH="5486400" progId="Equation.DSMT4">
                  <p:embed/>
                </p:oleObj>
              </mc:Choice>
              <mc:Fallback>
                <p:oleObj name="Equation" r:id="rId16" imgW="7924800" imgH="5486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468" y="4716561"/>
                        <a:ext cx="738188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5459338" y="4464145"/>
          <a:ext cx="915007" cy="1187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name="Equation" r:id="rId18" imgW="11277600" imgH="10972800" progId="Equation.DSMT4">
                  <p:embed/>
                </p:oleObj>
              </mc:Choice>
              <mc:Fallback>
                <p:oleObj name="Equation" r:id="rId18" imgW="11277600" imgH="10972800" progId="Equation.DSMT4">
                  <p:embed/>
                  <p:pic>
                    <p:nvPicPr>
                      <p:cNvPr id="0" name="图片 4041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59338" y="4464145"/>
                        <a:ext cx="915007" cy="1187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7162019" y="3513476"/>
            <a:ext cx="1984839" cy="497621"/>
            <a:chOff x="9226023" y="3746738"/>
            <a:chExt cx="2646452" cy="497621"/>
          </a:xfrm>
        </p:grpSpPr>
        <p:sp>
          <p:nvSpPr>
            <p:cNvPr id="49" name="文本框 48"/>
            <p:cNvSpPr txBox="1"/>
            <p:nvPr/>
          </p:nvSpPr>
          <p:spPr>
            <a:xfrm>
              <a:off x="9226023" y="3782694"/>
              <a:ext cx="264645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记为   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或   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).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10130492" y="3752234"/>
            <a:ext cx="377825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3" name="Equation" r:id="rId20" imgW="3048000" imgH="3962400" progId="Equation.DSMT4">
                    <p:embed/>
                  </p:oleObj>
                </mc:Choice>
                <mc:Fallback>
                  <p:oleObj name="Equation" r:id="rId20" imgW="3048000" imgH="3962400" progId="Equation.DSMT4">
                    <p:embed/>
                    <p:pic>
                      <p:nvPicPr>
                        <p:cNvPr id="0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0492" y="3752234"/>
                          <a:ext cx="377825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10984050" y="3746738"/>
            <a:ext cx="398555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4" name="Equation" r:id="rId22" imgW="3657600" imgH="3962400" progId="Equation.DSMT4">
                    <p:embed/>
                  </p:oleObj>
                </mc:Choice>
                <mc:Fallback>
                  <p:oleObj name="Equation" r:id="rId22" imgW="3657600" imgH="3962400" progId="Equation.DSMT4">
                    <p:embed/>
                    <p:pic>
                      <p:nvPicPr>
                        <p:cNvPr id="0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4050" y="3746738"/>
                          <a:ext cx="398555" cy="43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0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4366707" y="1710109"/>
          <a:ext cx="2858691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3" imgW="37185600" imgH="22555200" progId="Equation.DSMT4">
                  <p:embed/>
                </p:oleObj>
              </mc:Choice>
              <mc:Fallback>
                <p:oleObj name="Equation" r:id="rId3" imgW="37185600" imgH="225552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707" y="1710109"/>
                        <a:ext cx="2858691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237392" y="1710109"/>
          <a:ext cx="2857768" cy="23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5" imgW="37185600" imgH="22555200" progId="Equation.DSMT4">
                  <p:embed/>
                </p:oleObj>
              </mc:Choice>
              <mc:Fallback>
                <p:oleObj name="Equation" r:id="rId5" imgW="37185600" imgH="22555200" progId="Equation.DSMT4">
                  <p:embed/>
                  <p:pic>
                    <p:nvPicPr>
                      <p:cNvPr id="0" name="图片 412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7392" y="1710109"/>
                        <a:ext cx="2857768" cy="23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351132" y="5161371"/>
            <a:ext cx="141577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三角矩阵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48059" y="5157328"/>
            <a:ext cx="41857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分为上三角矩阵和下三角矩阵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55657" y="1151997"/>
            <a:ext cx="172354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上三角矩阵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355657" y="4300804"/>
            <a:ext cx="172354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下三角矩阵</a:t>
            </a:r>
          </a:p>
        </p:txBody>
      </p:sp>
      <p:sp>
        <p:nvSpPr>
          <p:cNvPr id="134160" name="直角三角形 134159"/>
          <p:cNvSpPr/>
          <p:nvPr/>
        </p:nvSpPr>
        <p:spPr>
          <a:xfrm>
            <a:off x="5036855" y="1825055"/>
            <a:ext cx="2001416" cy="2043404"/>
          </a:xfrm>
          <a:prstGeom prst="rtTriangl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63" name="直角三角形 134162"/>
          <p:cNvSpPr/>
          <p:nvPr/>
        </p:nvSpPr>
        <p:spPr>
          <a:xfrm rot="10800000">
            <a:off x="1876912" y="1966576"/>
            <a:ext cx="1942297" cy="2013849"/>
          </a:xfrm>
          <a:prstGeom prst="rtTriangl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961312" y="1121894"/>
            <a:ext cx="6077095" cy="633600"/>
            <a:chOff x="5160375" y="1097648"/>
            <a:chExt cx="8102793" cy="633600"/>
          </a:xfrm>
        </p:grpSpPr>
        <p:sp>
          <p:nvSpPr>
            <p:cNvPr id="15" name="文本框 14"/>
            <p:cNvSpPr txBox="1"/>
            <p:nvPr/>
          </p:nvSpPr>
          <p:spPr>
            <a:xfrm>
              <a:off x="5160375" y="1153844"/>
              <a:ext cx="810279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   为    阶方阵，且       时，         ，即</a:t>
              </a: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5609970" y="1168676"/>
            <a:ext cx="398771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5" name="Equation" r:id="rId7" imgW="3657600" imgH="3962400" progId="Equation.DSMT4">
                    <p:embed/>
                  </p:oleObj>
                </mc:Choice>
                <mc:Fallback>
                  <p:oleObj name="Equation" r:id="rId7" imgW="3657600" imgH="3962400" progId="Equation.DSMT4">
                    <p:embed/>
                    <p:pic>
                      <p:nvPicPr>
                        <p:cNvPr id="0" name="图片 4130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609970" y="1168676"/>
                          <a:ext cx="398771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6451150" y="1152843"/>
            <a:ext cx="441173" cy="462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6" name="Equation" r:id="rId9" imgW="3048000" imgH="3352800" progId="Equation.DSMT4">
                    <p:embed/>
                  </p:oleObj>
                </mc:Choice>
                <mc:Fallback>
                  <p:oleObj name="Equation" r:id="rId9" imgW="3048000" imgH="3352800" progId="Equation.DSMT4">
                    <p:embed/>
                    <p:pic>
                      <p:nvPicPr>
                        <p:cNvPr id="0" name="图片 4130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451150" y="1152843"/>
                          <a:ext cx="441173" cy="4626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8923524" y="1153844"/>
            <a:ext cx="822000" cy="49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7" name="Equation" r:id="rId11" imgW="7620000" imgH="4572000" progId="Equation.DSMT4">
                    <p:embed/>
                  </p:oleObj>
                </mc:Choice>
                <mc:Fallback>
                  <p:oleObj name="Equation" r:id="rId11" imgW="7620000" imgH="4572000" progId="Equation.DSMT4">
                    <p:embed/>
                    <p:pic>
                      <p:nvPicPr>
                        <p:cNvPr id="0" name="图片 4130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923524" y="1153844"/>
                          <a:ext cx="822000" cy="49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10590385" y="1097648"/>
            <a:ext cx="1100460" cy="63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8" name="Equation" r:id="rId13" imgW="10058400" imgH="5791200" progId="Equation.DSMT4">
                    <p:embed/>
                  </p:oleObj>
                </mc:Choice>
                <mc:Fallback>
                  <p:oleObj name="Equation" r:id="rId13" imgW="10058400" imgH="5791200" progId="Equation.DSMT4">
                    <p:embed/>
                    <p:pic>
                      <p:nvPicPr>
                        <p:cNvPr id="0" name="图片 4130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590385" y="1097648"/>
                          <a:ext cx="1100460" cy="633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组合 46"/>
          <p:cNvGrpSpPr/>
          <p:nvPr/>
        </p:nvGrpSpPr>
        <p:grpSpPr>
          <a:xfrm>
            <a:off x="3117631" y="4113764"/>
            <a:ext cx="6232937" cy="830997"/>
            <a:chOff x="4794748" y="942439"/>
            <a:chExt cx="7505065" cy="830997"/>
          </a:xfrm>
        </p:grpSpPr>
        <p:sp>
          <p:nvSpPr>
            <p:cNvPr id="48" name="文本框 14"/>
            <p:cNvSpPr txBox="1"/>
            <p:nvPr/>
          </p:nvSpPr>
          <p:spPr>
            <a:xfrm>
              <a:off x="4794748" y="942439"/>
              <a:ext cx="75050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   为   阶方阵，且        时，          ，即</a:t>
              </a:r>
            </a:p>
          </p:txBody>
        </p:sp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5172696" y="1118780"/>
            <a:ext cx="398771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9" name="Equation" r:id="rId15" imgW="3657600" imgH="3962400" progId="Equation.DSMT4">
                    <p:embed/>
                  </p:oleObj>
                </mc:Choice>
                <mc:Fallback>
                  <p:oleObj name="Equation" r:id="rId15" imgW="3657600" imgH="3962400" progId="Equation.DSMT4">
                    <p:embed/>
                    <p:pic>
                      <p:nvPicPr>
                        <p:cNvPr id="0" name="图片 4130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172696" y="1118780"/>
                          <a:ext cx="398771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5871197" y="1159144"/>
            <a:ext cx="392725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0" name="Equation" r:id="rId16" imgW="3048000" imgH="3352800" progId="Equation.DSMT4">
                    <p:embed/>
                  </p:oleObj>
                </mc:Choice>
                <mc:Fallback>
                  <p:oleObj name="Equation" r:id="rId16" imgW="3048000" imgH="3352800" progId="Equation.DSMT4">
                    <p:embed/>
                    <p:pic>
                      <p:nvPicPr>
                        <p:cNvPr id="0" name="图片 4130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871197" y="1159144"/>
                          <a:ext cx="392725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/>
            <p:cNvGraphicFramePr>
              <a:graphicFrameLocks noChangeAspect="1"/>
            </p:cNvGraphicFramePr>
            <p:nvPr/>
          </p:nvGraphicFramePr>
          <p:xfrm>
            <a:off x="8090882" y="1146471"/>
            <a:ext cx="822000" cy="49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1" name="Equation" r:id="rId18" imgW="7620000" imgH="4572000" progId="Equation.DSMT4">
                    <p:embed/>
                  </p:oleObj>
                </mc:Choice>
                <mc:Fallback>
                  <p:oleObj name="Equation" r:id="rId18" imgW="7620000" imgH="4572000" progId="Equation.DSMT4">
                    <p:embed/>
                    <p:pic>
                      <p:nvPicPr>
                        <p:cNvPr id="0" name="图片 4130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090882" y="1146471"/>
                          <a:ext cx="822000" cy="49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/>
            <p:cNvGraphicFramePr>
              <a:graphicFrameLocks noChangeAspect="1"/>
            </p:cNvGraphicFramePr>
            <p:nvPr/>
          </p:nvGraphicFramePr>
          <p:xfrm>
            <a:off x="9605909" y="1079105"/>
            <a:ext cx="1100460" cy="63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2" name="Equation" r:id="rId20" imgW="10058400" imgH="5791200" progId="Equation.DSMT4">
                    <p:embed/>
                  </p:oleObj>
                </mc:Choice>
                <mc:Fallback>
                  <p:oleObj name="Equation" r:id="rId20" imgW="10058400" imgH="5791200" progId="Equation.DSMT4">
                    <p:embed/>
                    <p:pic>
                      <p:nvPicPr>
                        <p:cNvPr id="0" name="图片 41307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9605909" y="1079105"/>
                          <a:ext cx="1100460" cy="633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4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1" grpId="0"/>
      <p:bldP spid="14" grpId="0"/>
      <p:bldP spid="24" grpId="0"/>
      <p:bldP spid="134160" grpId="0" animBg="1"/>
      <p:bldP spid="1341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文本框 5"/>
          <p:cNvSpPr txBox="1"/>
          <p:nvPr/>
        </p:nvSpPr>
        <p:spPr>
          <a:xfrm>
            <a:off x="591624" y="875980"/>
            <a:ext cx="451193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四、小结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624" y="1645252"/>
            <a:ext cx="319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矩形数表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624" y="2389538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、特殊矩阵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零矩阵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58817" y="3108812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行矩阵、列矩阵、方阵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8152" y="3853098"/>
            <a:ext cx="546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对角阵、数量阵、单位阵、三角阵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4913933-3D25-0242-8D54-9121B8E369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8204812" cy="3962400"/>
          </a:xfrm>
        </p:spPr>
        <p:txBody>
          <a:bodyPr anchor="ctr"/>
          <a:lstStyle/>
          <a:p>
            <a:pPr algn="l" eaLnBrk="1" hangingPunct="1"/>
            <a:r>
              <a:rPr lang="zh-CN" altLang="en-US" sz="3600" dirty="0"/>
              <a:t>第一章</a:t>
            </a:r>
            <a:r>
              <a:rPr lang="zh-CN" altLang="en-US" sz="4400" dirty="0"/>
              <a:t>    </a:t>
            </a:r>
            <a:r>
              <a:rPr lang="zh-CN" altLang="en-US" sz="3600" dirty="0"/>
              <a:t>矩阵</a:t>
            </a:r>
            <a:br>
              <a:rPr lang="zh-CN" altLang="en-US" sz="4400" dirty="0"/>
            </a:br>
            <a:r>
              <a:rPr lang="zh-CN" altLang="en-US" sz="3600" dirty="0"/>
              <a:t>第二章</a:t>
            </a:r>
            <a:r>
              <a:rPr lang="zh-CN" altLang="en-US" sz="4400" dirty="0"/>
              <a:t>    </a:t>
            </a:r>
            <a:r>
              <a:rPr lang="zh-CN" altLang="en-US" sz="3600" dirty="0"/>
              <a:t>行列式 </a:t>
            </a:r>
            <a:br>
              <a:rPr lang="zh-CN" altLang="en-US" sz="4400" dirty="0"/>
            </a:br>
            <a:r>
              <a:rPr lang="zh-CN" altLang="en-US" sz="3600" dirty="0"/>
              <a:t>第三章</a:t>
            </a:r>
            <a:r>
              <a:rPr lang="zh-CN" altLang="en-US" sz="4400" dirty="0"/>
              <a:t>    </a:t>
            </a:r>
            <a:r>
              <a:rPr lang="zh-CN" altLang="en-US" sz="3600" dirty="0"/>
              <a:t>向量组的线性相关性</a:t>
            </a:r>
            <a:br>
              <a:rPr lang="zh-CN" altLang="en-US" sz="3600" dirty="0"/>
            </a:br>
            <a:r>
              <a:rPr lang="zh-CN" altLang="en-US" sz="3600" dirty="0"/>
              <a:t>第四章</a:t>
            </a:r>
            <a:r>
              <a:rPr lang="zh-CN" altLang="en-US" sz="4400" dirty="0"/>
              <a:t>    </a:t>
            </a:r>
            <a:r>
              <a:rPr lang="zh-CN" altLang="en-US" sz="3600" dirty="0"/>
              <a:t>线性方程组</a:t>
            </a:r>
            <a:br>
              <a:rPr lang="zh-CN" altLang="en-US" sz="3600" dirty="0"/>
            </a:br>
            <a:r>
              <a:rPr lang="zh-CN" altLang="en-US" sz="3600" dirty="0"/>
              <a:t>第五章</a:t>
            </a:r>
            <a:r>
              <a:rPr lang="zh-CN" altLang="en-US" sz="4400" dirty="0"/>
              <a:t>    </a:t>
            </a:r>
            <a:r>
              <a:rPr lang="zh-CN" altLang="en-US" sz="3600" dirty="0"/>
              <a:t>特征值、特征向量与二次型</a:t>
            </a:r>
            <a:r>
              <a:rPr lang="zh-CN" altLang="en-US" sz="4400" dirty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86" name="文本框 4"/>
          <p:cNvSpPr txBox="1"/>
          <p:nvPr/>
        </p:nvSpPr>
        <p:spPr>
          <a:xfrm>
            <a:off x="1330470" y="841191"/>
            <a:ext cx="5615464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       矩阵</a:t>
            </a:r>
          </a:p>
        </p:txBody>
      </p:sp>
      <p:sp>
        <p:nvSpPr>
          <p:cNvPr id="4" name="等腰三角形 3"/>
          <p:cNvSpPr/>
          <p:nvPr/>
        </p:nvSpPr>
        <p:spPr>
          <a:xfrm>
            <a:off x="122872" y="1270"/>
            <a:ext cx="9021128" cy="58166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/>
        </p:nvSpPr>
        <p:spPr>
          <a:xfrm>
            <a:off x="-1428" y="-10159"/>
            <a:ext cx="5147786" cy="831215"/>
          </a:xfrm>
          <a:prstGeom prst="diagStripe">
            <a:avLst>
              <a:gd name="adj" fmla="val 29106"/>
            </a:avLst>
          </a:prstGeom>
          <a:solidFill>
            <a:srgbClr val="094A7F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文本框 5"/>
          <p:cNvSpPr txBox="1"/>
          <p:nvPr/>
        </p:nvSpPr>
        <p:spPr>
          <a:xfrm>
            <a:off x="2421571" y="1574044"/>
            <a:ext cx="5826689" cy="5909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1.1 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矩阵的概念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 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矩阵的运算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1.3 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方阵的逆阵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1.4 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矩阵的分块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1.5 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初等变换与初等矩阵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8788" name="矩形 118787"/>
          <p:cNvSpPr/>
          <p:nvPr/>
        </p:nvSpPr>
        <p:spPr>
          <a:xfrm>
            <a:off x="399415" y="5124450"/>
            <a:ext cx="839279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本章学习目标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: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认识矩阵、使用矩阵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122872" y="1270"/>
            <a:ext cx="9021128" cy="58166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/>
        </p:nvSpPr>
        <p:spPr>
          <a:xfrm>
            <a:off x="-1428" y="-10159"/>
            <a:ext cx="5147786" cy="831215"/>
          </a:xfrm>
          <a:prstGeom prst="diagStripe">
            <a:avLst>
              <a:gd name="adj" fmla="val 29106"/>
            </a:avLst>
          </a:prstGeom>
          <a:solidFill>
            <a:srgbClr val="094A7F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676" name="矩形 284675"/>
          <p:cNvSpPr/>
          <p:nvPr/>
        </p:nvSpPr>
        <p:spPr>
          <a:xfrm>
            <a:off x="-15875" y="1215390"/>
            <a:ext cx="9010015" cy="3691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3600" b="1" dirty="0">
                <a:solidFill>
                  <a:srgbClr val="000070"/>
                </a:solidFill>
                <a:latin typeface="Times New Roman" panose="02020603050405020304" pitchFamily="18" charset="0"/>
                <a:ea typeface="楷体_GB2312" pitchFamily="49" charset="-122"/>
              </a:rPr>
              <a:t>矩阵</a:t>
            </a:r>
            <a:r>
              <a:rPr lang="en-US" altLang="zh-CN" sz="3600" b="1" dirty="0">
                <a:solidFill>
                  <a:srgbClr val="00007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3600" b="1" dirty="0">
                <a:solidFill>
                  <a:srgbClr val="00007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线性代数中最基本的概念</a:t>
            </a:r>
          </a:p>
          <a:p>
            <a:pPr algn="l">
              <a:lnSpc>
                <a:spcPct val="130000"/>
              </a:lnSpc>
            </a:pPr>
            <a:r>
              <a:rPr lang="zh-CN" altLang="en-US" sz="3600" b="1" dirty="0">
                <a:solidFill>
                  <a:srgbClr val="000070"/>
                </a:solidFill>
                <a:latin typeface="Times New Roman" panose="02020603050405020304" pitchFamily="18" charset="0"/>
                <a:ea typeface="楷体_GB2312" pitchFamily="49" charset="-122"/>
              </a:rPr>
              <a:t>矩阵运算最重要</a:t>
            </a:r>
            <a:r>
              <a:rPr lang="en-US" altLang="zh-CN" sz="3600" b="1" dirty="0">
                <a:solidFill>
                  <a:srgbClr val="00007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3600" b="1" dirty="0">
                <a:solidFill>
                  <a:srgbClr val="AF0931"/>
                </a:solidFill>
                <a:latin typeface="Times New Roman" panose="02020603050405020304" pitchFamily="18" charset="0"/>
                <a:ea typeface="楷体_GB2312" pitchFamily="49" charset="-122"/>
              </a:rPr>
              <a:t>矩阵的乘法</a:t>
            </a:r>
            <a:r>
              <a:rPr lang="zh-CN" altLang="en-US" sz="3600" b="1" dirty="0">
                <a:solidFill>
                  <a:srgbClr val="AF093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30000"/>
              </a:lnSpc>
            </a:pPr>
            <a:r>
              <a:rPr lang="zh-CN" altLang="en-US" sz="3600" b="1" dirty="0">
                <a:solidFill>
                  <a:srgbClr val="AF093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                            矩阵的初等变换</a:t>
            </a:r>
            <a:endParaRPr lang="zh-CN" altLang="en-US" sz="3600" b="1" dirty="0">
              <a:solidFill>
                <a:srgbClr val="00007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3600" b="1" dirty="0">
                <a:solidFill>
                  <a:srgbClr val="AF093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逆矩阵</a:t>
            </a:r>
            <a:r>
              <a:rPr lang="en-US" altLang="zh-CN" sz="3600" b="1" dirty="0">
                <a:solidFill>
                  <a:srgbClr val="00007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3600" b="1" dirty="0">
                <a:solidFill>
                  <a:srgbClr val="000070"/>
                </a:solidFill>
                <a:latin typeface="Times New Roman" panose="02020603050405020304" pitchFamily="18" charset="0"/>
                <a:ea typeface="楷体_GB2312" pitchFamily="49" charset="-122"/>
              </a:rPr>
              <a:t>矩阵运算中极其关键的概念</a:t>
            </a:r>
          </a:p>
          <a:p>
            <a:pPr algn="l">
              <a:lnSpc>
                <a:spcPct val="130000"/>
              </a:lnSpc>
            </a:pPr>
            <a:r>
              <a:rPr lang="zh-CN" altLang="en-US" sz="3600" b="1" dirty="0">
                <a:solidFill>
                  <a:srgbClr val="AF093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矩阵的分块</a:t>
            </a:r>
            <a:r>
              <a:rPr lang="en-US" altLang="zh-CN" sz="3600" b="1" dirty="0">
                <a:solidFill>
                  <a:srgbClr val="00007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3600" b="1" dirty="0">
                <a:solidFill>
                  <a:srgbClr val="000070"/>
                </a:solidFill>
                <a:latin typeface="Times New Roman" panose="02020603050405020304" pitchFamily="18" charset="0"/>
                <a:ea typeface="楷体_GB2312" pitchFamily="49" charset="-122"/>
              </a:rPr>
              <a:t>矩阵运算中一种重要的技术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4"/>
          <p:cNvSpPr txBox="1"/>
          <p:nvPr/>
        </p:nvSpPr>
        <p:spPr>
          <a:xfrm>
            <a:off x="2823324" y="1116087"/>
            <a:ext cx="419053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   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矩阵的概念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2823326" y="1692805"/>
            <a:ext cx="4511939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一、矩阵定义的引入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2823325" y="2309907"/>
            <a:ext cx="3082529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二、矩阵的定义</a:t>
            </a:r>
          </a:p>
        </p:txBody>
      </p:sp>
      <p:sp>
        <p:nvSpPr>
          <p:cNvPr id="17" name="文本框 8"/>
          <p:cNvSpPr txBox="1"/>
          <p:nvPr/>
        </p:nvSpPr>
        <p:spPr>
          <a:xfrm>
            <a:off x="2823326" y="2927009"/>
            <a:ext cx="3612356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三、特殊矩阵</a:t>
            </a:r>
          </a:p>
        </p:txBody>
      </p:sp>
      <p:grpSp>
        <p:nvGrpSpPr>
          <p:cNvPr id="18" name="组合 1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文本框 8"/>
          <p:cNvSpPr txBox="1"/>
          <p:nvPr/>
        </p:nvSpPr>
        <p:spPr>
          <a:xfrm>
            <a:off x="2829004" y="3544111"/>
            <a:ext cx="3612356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四、小结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266754" y="3718600"/>
          <a:ext cx="2215763" cy="176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5" name="Equation" r:id="rId3" imgW="16459200" imgH="10972800" progId="Equation.DSMT4">
                  <p:embed/>
                </p:oleObj>
              </mc:Choice>
              <mc:Fallback>
                <p:oleObj name="Equation" r:id="rId3" imgW="16459200" imgH="10972800" progId="Equation.DSMT4">
                  <p:embed/>
                  <p:pic>
                    <p:nvPicPr>
                      <p:cNvPr id="0" name="图片 364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6754" y="3718600"/>
                        <a:ext cx="2215763" cy="176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144675" y="1619818"/>
          <a:ext cx="2338388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6" name="Equation" r:id="rId5" imgW="1167765" imgH="482600" progId="Equation.DSMT4">
                  <p:embed/>
                </p:oleObj>
              </mc:Choice>
              <mc:Fallback>
                <p:oleObj name="Equation" r:id="rId5" imgW="1167765" imgH="482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675" y="1619818"/>
                        <a:ext cx="2338388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5"/>
          <p:cNvSpPr txBox="1"/>
          <p:nvPr/>
        </p:nvSpPr>
        <p:spPr>
          <a:xfrm>
            <a:off x="825773" y="828040"/>
            <a:ext cx="451193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一、矩阵定义的引入</a:t>
            </a:r>
          </a:p>
        </p:txBody>
      </p:sp>
      <p:sp>
        <p:nvSpPr>
          <p:cNvPr id="52238" name="矩形 52237"/>
          <p:cNvSpPr/>
          <p:nvPr/>
        </p:nvSpPr>
        <p:spPr>
          <a:xfrm>
            <a:off x="825772" y="5552809"/>
            <a:ext cx="7313492" cy="4616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对上述方程组的研究可转化为对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这张矩形数表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的研究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5772" y="3143062"/>
            <a:ext cx="731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线性方程组的解取决于方程组未知量的系数和常数项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62780" y="3603436"/>
            <a:ext cx="597793" cy="12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034992" y="3604727"/>
            <a:ext cx="7997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769643" y="6002219"/>
            <a:ext cx="1129921" cy="61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480437" y="3927424"/>
          <a:ext cx="169670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7" name="Equation" r:id="rId7" imgW="18592800" imgH="5486400" progId="Equation.DSMT4">
                  <p:embed/>
                </p:oleObj>
              </mc:Choice>
              <mc:Fallback>
                <p:oleObj name="Equation" r:id="rId7" imgW="18592800" imgH="5486400" progId="Equation.DSMT4">
                  <p:embed/>
                  <p:pic>
                    <p:nvPicPr>
                      <p:cNvPr id="0" name="图片 364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0437" y="3927424"/>
                        <a:ext cx="1696707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480438" y="4527917"/>
          <a:ext cx="1769444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8" name="Equation" r:id="rId9" imgW="19507200" imgH="5486400" progId="Equation.DSMT4">
                  <p:embed/>
                </p:oleObj>
              </mc:Choice>
              <mc:Fallback>
                <p:oleObj name="Equation" r:id="rId9" imgW="19507200" imgH="54864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438" y="4527917"/>
                        <a:ext cx="1769444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480437" y="3934395"/>
          <a:ext cx="420750" cy="11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9" name="Equation" r:id="rId11" imgW="5181600" imgH="10972800" progId="Equation.DSMT4">
                  <p:embed/>
                </p:oleObj>
              </mc:Choice>
              <mc:Fallback>
                <p:oleObj name="Equation" r:id="rId11" imgW="5181600" imgH="10972800" progId="Equation.DSMT4">
                  <p:embed/>
                  <p:pic>
                    <p:nvPicPr>
                      <p:cNvPr id="0" name="图片 364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80437" y="3934395"/>
                        <a:ext cx="420750" cy="11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144237" y="3924554"/>
          <a:ext cx="44410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0" name="Equation" r:id="rId13" imgW="5486400" imgH="10972800" progId="Equation.DSMT4">
                  <p:embed/>
                </p:oleObj>
              </mc:Choice>
              <mc:Fallback>
                <p:oleObj name="Equation" r:id="rId13" imgW="5486400" imgH="109728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237" y="3924554"/>
                        <a:ext cx="444103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886222" y="3986900"/>
          <a:ext cx="345281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1" name="Equation" r:id="rId15" imgW="4267200" imgH="10972800" progId="Equation.DSMT4">
                  <p:embed/>
                </p:oleObj>
              </mc:Choice>
              <mc:Fallback>
                <p:oleObj name="Equation" r:id="rId15" imgW="4267200" imgH="109728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22" y="3986900"/>
                        <a:ext cx="345281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2238" grpId="0" bldLvl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0" y="677225"/>
            <a:ext cx="451193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二、矩阵的定义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0" y="1415439"/>
            <a:ext cx="80021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</a:p>
        </p:txBody>
      </p:sp>
      <p:graphicFrame>
        <p:nvGraphicFramePr>
          <p:cNvPr id="64" name="对象 6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17454" y="2888392"/>
          <a:ext cx="913924" cy="62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8" r:id="rId3" imgW="444500" imgH="228600" progId="Equation.KSEE3">
                  <p:embed/>
                </p:oleObj>
              </mc:Choice>
              <mc:Fallback>
                <p:oleObj r:id="rId3" imgW="444500" imgH="2286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7454" y="2888392"/>
                        <a:ext cx="913924" cy="627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组合 65"/>
          <p:cNvGrpSpPr/>
          <p:nvPr/>
        </p:nvGrpSpPr>
        <p:grpSpPr>
          <a:xfrm>
            <a:off x="4530248" y="2332900"/>
            <a:ext cx="2034776" cy="935355"/>
            <a:chOff x="2699" y="2296"/>
            <a:chExt cx="1628" cy="589"/>
          </a:xfrm>
        </p:grpSpPr>
        <p:sp>
          <p:nvSpPr>
            <p:cNvPr id="67" name="椭圆 66"/>
            <p:cNvSpPr/>
            <p:nvPr/>
          </p:nvSpPr>
          <p:spPr>
            <a:xfrm>
              <a:off x="2699" y="2568"/>
              <a:ext cx="317" cy="317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直接连接符 67"/>
            <p:cNvSpPr/>
            <p:nvPr/>
          </p:nvSpPr>
          <p:spPr>
            <a:xfrm flipV="1">
              <a:off x="3015" y="2432"/>
              <a:ext cx="680" cy="272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69" name="文本框 68"/>
            <p:cNvSpPr txBox="1"/>
            <p:nvPr/>
          </p:nvSpPr>
          <p:spPr>
            <a:xfrm>
              <a:off x="3651" y="2296"/>
              <a:ext cx="676" cy="2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元素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744084" y="3515772"/>
            <a:ext cx="2249091" cy="485775"/>
            <a:chOff x="2880" y="3124"/>
            <a:chExt cx="1889" cy="306"/>
          </a:xfrm>
        </p:grpSpPr>
        <p:sp>
          <p:nvSpPr>
            <p:cNvPr id="71" name="直接连接符 70"/>
            <p:cNvSpPr/>
            <p:nvPr/>
          </p:nvSpPr>
          <p:spPr>
            <a:xfrm>
              <a:off x="2925" y="3249"/>
              <a:ext cx="908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" name="直接连接符 71"/>
            <p:cNvSpPr/>
            <p:nvPr/>
          </p:nvSpPr>
          <p:spPr>
            <a:xfrm flipV="1">
              <a:off x="2880" y="3249"/>
              <a:ext cx="45" cy="18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" name="文本框 72"/>
            <p:cNvSpPr txBox="1"/>
            <p:nvPr/>
          </p:nvSpPr>
          <p:spPr>
            <a:xfrm>
              <a:off x="3833" y="3124"/>
              <a:ext cx="936" cy="2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行标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840525" y="4075252"/>
            <a:ext cx="2116931" cy="474663"/>
            <a:chOff x="3016" y="3475"/>
            <a:chExt cx="1778" cy="299"/>
          </a:xfrm>
        </p:grpSpPr>
        <p:sp>
          <p:nvSpPr>
            <p:cNvPr id="75" name="直接连接符 74"/>
            <p:cNvSpPr/>
            <p:nvPr/>
          </p:nvSpPr>
          <p:spPr>
            <a:xfrm>
              <a:off x="3050" y="3621"/>
              <a:ext cx="859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6" name="直接连接符 75"/>
            <p:cNvSpPr/>
            <p:nvPr/>
          </p:nvSpPr>
          <p:spPr>
            <a:xfrm>
              <a:off x="3016" y="3475"/>
              <a:ext cx="34" cy="146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" name="文本框 76"/>
            <p:cNvSpPr txBox="1"/>
            <p:nvPr/>
          </p:nvSpPr>
          <p:spPr>
            <a:xfrm>
              <a:off x="3909" y="3484"/>
              <a:ext cx="885" cy="2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列标</a:t>
              </a:r>
            </a:p>
          </p:txBody>
        </p:sp>
      </p:grpSp>
      <p:graphicFrame>
        <p:nvGraphicFramePr>
          <p:cNvPr id="88" name="对象 8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29358" y="2848915"/>
          <a:ext cx="1149191" cy="6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9" r:id="rId5" imgW="558800" imgH="254000" progId="Equation.KSEE3">
                  <p:embed/>
                </p:oleObj>
              </mc:Choice>
              <mc:Fallback>
                <p:oleObj r:id="rId5" imgW="558800" imgH="2540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358" y="2848915"/>
                        <a:ext cx="1149191" cy="697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连接符 45"/>
          <p:cNvCxnSpPr/>
          <p:nvPr/>
        </p:nvCxnSpPr>
        <p:spPr>
          <a:xfrm>
            <a:off x="8508458" y="1877749"/>
            <a:ext cx="486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183233" y="2929327"/>
          <a:ext cx="591140" cy="539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60" name="Equation" r:id="rId7" imgW="5791200" imgH="3962400" progId="Equation.DSMT4">
                  <p:embed/>
                </p:oleObj>
              </mc:Choice>
              <mc:Fallback>
                <p:oleObj name="Equation" r:id="rId7" imgW="5791200" imgH="3962400" progId="Equation.DSMT4">
                  <p:embed/>
                  <p:pic>
                    <p:nvPicPr>
                      <p:cNvPr id="0" name="图片 397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83233" y="2929327"/>
                        <a:ext cx="591140" cy="539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13762" y="2207530"/>
          <a:ext cx="2147230" cy="19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61" name="Equation" r:id="rId9" imgW="32613600" imgH="22555200" progId="Equation.DSMT4">
                  <p:embed/>
                </p:oleObj>
              </mc:Choice>
              <mc:Fallback>
                <p:oleObj name="Equation" r:id="rId9" imgW="32613600" imgH="22555200" progId="Equation.DSMT4">
                  <p:embed/>
                  <p:pic>
                    <p:nvPicPr>
                      <p:cNvPr id="0" name="图片 397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13762" y="2207530"/>
                        <a:ext cx="2147230" cy="19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038088" y="1416084"/>
            <a:ext cx="8350363" cy="461665"/>
            <a:chOff x="3233338" y="1781754"/>
            <a:chExt cx="11133818" cy="461665"/>
          </a:xfrm>
        </p:grpSpPr>
        <p:sp>
          <p:nvSpPr>
            <p:cNvPr id="44" name="文本框 43"/>
            <p:cNvSpPr txBox="1"/>
            <p:nvPr/>
          </p:nvSpPr>
          <p:spPr>
            <a:xfrm>
              <a:off x="3233338" y="1781754"/>
              <a:ext cx="11133818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由        个数排成一个    行   列，并括以圆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或方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)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括弧的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数表</a:t>
              </a: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104314" y="1813184"/>
            <a:ext cx="563816" cy="428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62" name="Equation" r:id="rId11" imgW="3962400" imgH="3352800" progId="Equation.DSMT4">
                    <p:embed/>
                  </p:oleObj>
                </mc:Choice>
                <mc:Fallback>
                  <p:oleObj name="Equation" r:id="rId11" imgW="3962400" imgH="3352800" progId="Equation.DSMT4">
                    <p:embed/>
                    <p:pic>
                      <p:nvPicPr>
                        <p:cNvPr id="0" name="图片 3973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104314" y="1813184"/>
                          <a:ext cx="563816" cy="4288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7953361" y="1814586"/>
            <a:ext cx="415664" cy="428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63" name="Equation" r:id="rId13" imgW="3048000" imgH="3352800" progId="Equation.DSMT4">
                    <p:embed/>
                  </p:oleObj>
                </mc:Choice>
                <mc:Fallback>
                  <p:oleObj name="Equation" r:id="rId13" imgW="3048000" imgH="3352800" progId="Equation.DSMT4">
                    <p:embed/>
                    <p:pic>
                      <p:nvPicPr>
                        <p:cNvPr id="0" name="图片 3973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953361" y="1814586"/>
                          <a:ext cx="415664" cy="4288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3710613" y="1807169"/>
            <a:ext cx="1034208" cy="410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64" name="Equation" r:id="rId15" imgW="8534400" imgH="3352800" progId="Equation.DSMT4">
                    <p:embed/>
                  </p:oleObj>
                </mc:Choice>
                <mc:Fallback>
                  <p:oleObj name="Equation" r:id="rId15" imgW="8534400" imgH="3352800" progId="Equation.DSMT4">
                    <p:embed/>
                    <p:pic>
                      <p:nvPicPr>
                        <p:cNvPr id="0" name="图片 3973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710613" y="1807169"/>
                          <a:ext cx="1034208" cy="4108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892739" y="4301759"/>
            <a:ext cx="4950850" cy="474049"/>
            <a:chOff x="1875118" y="4720835"/>
            <a:chExt cx="6601133" cy="474049"/>
          </a:xfrm>
        </p:grpSpPr>
        <p:sp>
          <p:nvSpPr>
            <p:cNvPr id="54" name="文本框 53"/>
            <p:cNvSpPr txBox="1"/>
            <p:nvPr/>
          </p:nvSpPr>
          <p:spPr>
            <a:xfrm>
              <a:off x="1875118" y="4733219"/>
              <a:ext cx="3971601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称为    行   列矩阵，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496375" y="4720835"/>
              <a:ext cx="2979876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简称      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矩阵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6395003" y="4788991"/>
            <a:ext cx="91758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65" name="Equation" r:id="rId17" imgW="355600" imgH="139700" progId="Equation.DSMT4">
                    <p:embed/>
                  </p:oleObj>
                </mc:Choice>
                <mc:Fallback>
                  <p:oleObj name="Equation" r:id="rId17" imgW="355600" imgH="13970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5003" y="4788991"/>
                          <a:ext cx="917580" cy="36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2782162" y="4798009"/>
            <a:ext cx="4683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66" name="Equation" r:id="rId19" imgW="165100" imgH="139700" progId="Equation.DSMT4">
                    <p:embed/>
                  </p:oleObj>
                </mc:Choice>
                <mc:Fallback>
                  <p:oleObj name="Equation" r:id="rId19" imgW="165100" imgH="13970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2162" y="4798009"/>
                          <a:ext cx="468313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3680736" y="4799596"/>
            <a:ext cx="360363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67" name="Equation" r:id="rId21" imgW="127000" imgH="139700" progId="Equation.DSMT4">
                    <p:embed/>
                  </p:oleObj>
                </mc:Choice>
                <mc:Fallback>
                  <p:oleObj name="Equation" r:id="rId21" imgW="127000" imgH="139700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0736" y="4799596"/>
                          <a:ext cx="360363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502444" y="5360188"/>
            <a:ext cx="8717451" cy="648000"/>
            <a:chOff x="2296758" y="5297719"/>
            <a:chExt cx="11623269" cy="648000"/>
          </a:xfrm>
        </p:grpSpPr>
        <p:sp>
          <p:nvSpPr>
            <p:cNvPr id="81" name="文本框 80"/>
            <p:cNvSpPr txBox="1"/>
            <p:nvPr/>
          </p:nvSpPr>
          <p:spPr>
            <a:xfrm>
              <a:off x="2296758" y="5407406"/>
              <a:ext cx="11623269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                                 表示矩阵中第   行第   列的元素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2999135" y="5297719"/>
            <a:ext cx="4773150" cy="64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68" name="Equation" r:id="rId23" imgW="44805600" imgH="6096000" progId="Equation.DSMT4">
                    <p:embed/>
                  </p:oleObj>
                </mc:Choice>
                <mc:Fallback>
                  <p:oleObj name="Equation" r:id="rId23" imgW="44805600" imgH="6096000" progId="Equation.DSMT4">
                    <p:embed/>
                    <p:pic>
                      <p:nvPicPr>
                        <p:cNvPr id="0" name="图片 3973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999135" y="5297719"/>
                          <a:ext cx="4773150" cy="64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10329316" y="5437071"/>
            <a:ext cx="232617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69" name="Equation" r:id="rId25" imgW="2133600" imgH="3962400" progId="Equation.DSMT4">
                    <p:embed/>
                  </p:oleObj>
                </mc:Choice>
                <mc:Fallback>
                  <p:oleObj name="Equation" r:id="rId25" imgW="2133600" imgH="3962400" progId="Equation.DSMT4">
                    <p:embed/>
                    <p:pic>
                      <p:nvPicPr>
                        <p:cNvPr id="0" name="图片 3973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0329316" y="5437071"/>
                          <a:ext cx="232617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11478372" y="5422238"/>
            <a:ext cx="288000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70" name="Equation" r:id="rId27" imgW="3048000" imgH="4572000" progId="Equation.DSMT4">
                    <p:embed/>
                  </p:oleObj>
                </mc:Choice>
                <mc:Fallback>
                  <p:oleObj name="Equation" r:id="rId27" imgW="3048000" imgH="4572000" progId="Equation.DSMT4">
                    <p:embed/>
                    <p:pic>
                      <p:nvPicPr>
                        <p:cNvPr id="0" name="图片 3973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478372" y="5422238"/>
                          <a:ext cx="288000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071185" y="6259707"/>
          <a:ext cx="85725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71" name="Equation" r:id="rId29" imgW="2743200" imgH="4267200" progId="Equation.DSMT4">
                  <p:embed/>
                </p:oleObj>
              </mc:Choice>
              <mc:Fallback>
                <p:oleObj name="Equation" r:id="rId29" imgW="2743200" imgH="4267200" progId="Equation.DSMT4">
                  <p:embed/>
                  <p:pic>
                    <p:nvPicPr>
                      <p:cNvPr id="0" name="图片 3974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071185" y="6259707"/>
                        <a:ext cx="85725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62619" y="4898524"/>
            <a:ext cx="4322017" cy="468000"/>
            <a:chOff x="1839826" y="4967777"/>
            <a:chExt cx="5762690" cy="468000"/>
          </a:xfrm>
        </p:grpSpPr>
        <p:sp>
          <p:nvSpPr>
            <p:cNvPr id="25" name="矩形 24"/>
            <p:cNvSpPr/>
            <p:nvPr/>
          </p:nvSpPr>
          <p:spPr>
            <a:xfrm>
              <a:off x="1839826" y="4967777"/>
              <a:ext cx="57626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通常用大写字母             表示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4842998" y="4967777"/>
            <a:ext cx="1496205" cy="46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72" name="Equation" r:id="rId31" imgW="15544800" imgH="4876800" progId="Equation.DSMT4">
                    <p:embed/>
                  </p:oleObj>
                </mc:Choice>
                <mc:Fallback>
                  <p:oleObj name="Equation" r:id="rId31" imgW="15544800" imgH="4876800" progId="Equation.DSMT4">
                    <p:embed/>
                    <p:pic>
                      <p:nvPicPr>
                        <p:cNvPr id="0" name="图片 39741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4842998" y="4967777"/>
                          <a:ext cx="1496205" cy="46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文本框 5"/>
          <p:cNvSpPr txBox="1"/>
          <p:nvPr/>
        </p:nvSpPr>
        <p:spPr>
          <a:xfrm>
            <a:off x="1995773" y="875349"/>
            <a:ext cx="4511939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三、特殊矩阵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95773" y="1568451"/>
            <a:ext cx="11079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实矩阵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2784" y="1568450"/>
            <a:ext cx="273504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元素是实数的矩阵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95773" y="2209166"/>
            <a:ext cx="11079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复矩阵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22784" y="2209166"/>
            <a:ext cx="273504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元素是复数的矩阵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95773" y="2850516"/>
            <a:ext cx="11079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零矩阵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222784" y="2850516"/>
            <a:ext cx="326243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元素全部为零的矩阵，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282042" y="2850516"/>
            <a:ext cx="2451411" cy="831215"/>
            <a:chOff x="9241" y="4585"/>
            <a:chExt cx="4010" cy="1309"/>
          </a:xfrm>
        </p:grpSpPr>
        <p:graphicFrame>
          <p:nvGraphicFramePr>
            <p:cNvPr id="22" name="对象 2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390" y="4585"/>
            <a:ext cx="1005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3" r:id="rId3" imgW="316865" imgH="228600" progId="Equation.KSEE3">
                    <p:embed/>
                  </p:oleObj>
                </mc:Choice>
                <mc:Fallback>
                  <p:oleObj r:id="rId3" imgW="316865" imgH="2286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390" y="4585"/>
                          <a:ext cx="1005" cy="7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文本框 22"/>
            <p:cNvSpPr txBox="1"/>
            <p:nvPr/>
          </p:nvSpPr>
          <p:spPr>
            <a:xfrm>
              <a:off x="9241" y="4585"/>
              <a:ext cx="4010" cy="13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记作       或    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</a:t>
              </a:r>
            </a:p>
          </p:txBody>
        </p:sp>
        <p:graphicFrame>
          <p:nvGraphicFramePr>
            <p:cNvPr id="24" name="对象 2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847" y="4585"/>
            <a:ext cx="595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4" r:id="rId5" imgW="152400" imgH="177165" progId="Equation.KSEE3">
                    <p:embed/>
                  </p:oleObj>
                </mc:Choice>
                <mc:Fallback>
                  <p:oleObj r:id="rId5" imgW="152400" imgH="177165" progId="Equation.KSEE3">
                    <p:embed/>
                    <p:pic>
                      <p:nvPicPr>
                        <p:cNvPr id="0" name="图片 307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847" y="4585"/>
                          <a:ext cx="595" cy="6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文本框 35"/>
          <p:cNvSpPr txBox="1"/>
          <p:nvPr/>
        </p:nvSpPr>
        <p:spPr>
          <a:xfrm>
            <a:off x="1995773" y="3833827"/>
            <a:ext cx="11079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行矩阵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222784" y="3833827"/>
            <a:ext cx="242726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只有一行的矩阵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995773" y="5266078"/>
            <a:ext cx="11079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列矩阵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222784" y="5266078"/>
            <a:ext cx="242726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只有一列的矩阵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6009585" y="1262852"/>
          <a:ext cx="1643100" cy="117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7" imgW="20421600" imgH="10972800" progId="Equation.DSMT4">
                  <p:embed/>
                </p:oleObj>
              </mc:Choice>
              <mc:Fallback>
                <p:oleObj name="Equation" r:id="rId7" imgW="20421600" imgH="10972800" progId="Equation.DSMT4">
                  <p:embed/>
                  <p:pic>
                    <p:nvPicPr>
                      <p:cNvPr id="0" name="图片 38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9585" y="1262852"/>
                        <a:ext cx="1643100" cy="1177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6166229" y="1167131"/>
          <a:ext cx="2216315" cy="15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9" imgW="31699200" imgH="17068800" progId="Equation.DSMT4">
                  <p:embed/>
                </p:oleObj>
              </mc:Choice>
              <mc:Fallback>
                <p:oleObj name="Equation" r:id="rId9" imgW="31699200" imgH="17068800" progId="Equation.DSMT4">
                  <p:embed/>
                  <p:pic>
                    <p:nvPicPr>
                      <p:cNvPr id="0" name="图片 38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66229" y="1167131"/>
                        <a:ext cx="2216315" cy="159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5440964" y="3770630"/>
          <a:ext cx="1936328" cy="58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11" imgW="26822400" imgH="6096000" progId="Equation.DSMT4">
                  <p:embed/>
                </p:oleObj>
              </mc:Choice>
              <mc:Fallback>
                <p:oleObj name="Equation" r:id="rId11" imgW="26822400" imgH="6096000" progId="Equation.DSMT4">
                  <p:embed/>
                  <p:pic>
                    <p:nvPicPr>
                      <p:cNvPr id="0" name="图片 38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40964" y="3770630"/>
                        <a:ext cx="1936328" cy="586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5781675" y="4560889"/>
          <a:ext cx="864394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13" imgW="12801600" imgH="17068800" progId="Equation.DSMT4">
                  <p:embed/>
                </p:oleObj>
              </mc:Choice>
              <mc:Fallback>
                <p:oleObj name="Equation" r:id="rId13" imgW="12801600" imgH="17068800" progId="Equation.DSMT4">
                  <p:embed/>
                  <p:pic>
                    <p:nvPicPr>
                      <p:cNvPr id="0" name="图片 38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81675" y="4560889"/>
                        <a:ext cx="864394" cy="186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1" grpId="0"/>
      <p:bldP spid="14" grpId="0"/>
      <p:bldP spid="15" grpId="0"/>
      <p:bldP spid="16" grpId="0"/>
      <p:bldP spid="17" grpId="0"/>
      <p:bldP spid="21" grpId="0"/>
      <p:bldP spid="36" grpId="0"/>
      <p:bldP spid="37" grpId="0"/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974533" y="1430656"/>
            <a:ext cx="80021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方阵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974533" y="3658236"/>
            <a:ext cx="49244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如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361022" y="3658236"/>
            <a:ext cx="230864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是一个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阶方阵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93245" y="3272790"/>
            <a:ext cx="3234819" cy="1779290"/>
            <a:chOff x="4124325" y="3272790"/>
            <a:chExt cx="4313091" cy="177929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4124325" y="3272790"/>
              <a:ext cx="1456055" cy="1440180"/>
            </a:xfrm>
            <a:prstGeom prst="line">
              <a:avLst/>
            </a:prstGeom>
            <a:ln w="44450">
              <a:solidFill>
                <a:srgbClr val="D02816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5814695" y="4590415"/>
              <a:ext cx="2622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主对角线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36106" y="2904490"/>
            <a:ext cx="2932186" cy="1727200"/>
            <a:chOff x="4181475" y="2904490"/>
            <a:chExt cx="3909580" cy="1727200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4181475" y="3253105"/>
              <a:ext cx="1409065" cy="1378585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5814694" y="2904490"/>
              <a:ext cx="22763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副对角线</a:t>
              </a:r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921064" y="3035280"/>
          <a:ext cx="1436400" cy="191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3" imgW="17068800" imgH="17068800" progId="Equation.DSMT4">
                  <p:embed/>
                </p:oleObj>
              </mc:Choice>
              <mc:Fallback>
                <p:oleObj name="Equation" r:id="rId3" imgW="17068800" imgH="17068800" progId="Equation.DSMT4">
                  <p:embed/>
                  <p:pic>
                    <p:nvPicPr>
                      <p:cNvPr id="0" name="图片 46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1064" y="3035280"/>
                        <a:ext cx="1436400" cy="191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842737" y="1430656"/>
            <a:ext cx="4971233" cy="461665"/>
            <a:chOff x="3790315" y="1430655"/>
            <a:chExt cx="6628311" cy="461665"/>
          </a:xfrm>
        </p:grpSpPr>
        <p:sp>
          <p:nvSpPr>
            <p:cNvPr id="42" name="文本框 41"/>
            <p:cNvSpPr txBox="1"/>
            <p:nvPr/>
          </p:nvSpPr>
          <p:spPr>
            <a:xfrm>
              <a:off x="3790315" y="1430655"/>
              <a:ext cx="6628311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行数与列数相等的矩阵，即           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,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8826617" y="1491228"/>
            <a:ext cx="1105855" cy="39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6" name="Equation" r:id="rId5" imgW="9448800" imgH="3352800" progId="Equation.DSMT4">
                    <p:embed/>
                  </p:oleObj>
                </mc:Choice>
                <mc:Fallback>
                  <p:oleObj name="Equation" r:id="rId5" imgW="9448800" imgH="3352800" progId="Equation.DSMT4">
                    <p:embed/>
                    <p:pic>
                      <p:nvPicPr>
                        <p:cNvPr id="0" name="图片 464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26617" y="1491228"/>
                          <a:ext cx="1105855" cy="392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2886313" y="2056957"/>
            <a:ext cx="3419475" cy="540000"/>
            <a:chOff x="3348990" y="2049972"/>
            <a:chExt cx="4559300" cy="54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348990" y="2089150"/>
              <a:ext cx="4559300" cy="468630"/>
              <a:chOff x="2946" y="3421"/>
              <a:chExt cx="7180" cy="738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7301" y="3421"/>
                <a:ext cx="2825" cy="72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记为    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.</a:t>
                </a:r>
                <a:endPara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946" y="3432"/>
                <a:ext cx="4841" cy="72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称为   阶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方阵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，</a:t>
                </a:r>
              </a:p>
            </p:txBody>
          </p:sp>
        </p:grp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4181475" y="2129155"/>
            <a:ext cx="4159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7" name="Equation" r:id="rId7" imgW="3048000" imgH="3352800" progId="Equation.DSMT4">
                    <p:embed/>
                  </p:oleObj>
                </mc:Choice>
                <mc:Fallback>
                  <p:oleObj name="Equation" r:id="rId7" imgW="3048000" imgH="3352800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475" y="2129155"/>
                          <a:ext cx="415925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7095518" y="2049972"/>
            <a:ext cx="450000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8" name="Equation" r:id="rId9" imgW="4572000" imgH="5486400" progId="Equation.DSMT4">
                    <p:embed/>
                  </p:oleObj>
                </mc:Choice>
                <mc:Fallback>
                  <p:oleObj name="Equation" r:id="rId9" imgW="4572000" imgH="5486400" progId="Equation.DSMT4">
                    <p:embed/>
                    <p:pic>
                      <p:nvPicPr>
                        <p:cNvPr id="0" name="图片 464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095518" y="2049972"/>
                          <a:ext cx="450000" cy="54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8" grpId="0"/>
      <p:bldP spid="50" grpId="0"/>
    </p:bldLst>
  </p:timing>
</p:sld>
</file>

<file path=ppt/theme/theme1.xml><?xml version="1.0" encoding="utf-8"?>
<a:theme xmlns:a="http://schemas.openxmlformats.org/drawingml/2006/main" name="Office 主题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480</Words>
  <Application>Microsoft Macintosh PowerPoint</Application>
  <PresentationFormat>全屏显示(4:3)</PresentationFormat>
  <Paragraphs>78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黑体</vt:lpstr>
      <vt:lpstr>微软雅黑</vt:lpstr>
      <vt:lpstr>Arial</vt:lpstr>
      <vt:lpstr>Calibri</vt:lpstr>
      <vt:lpstr>Times New Roman</vt:lpstr>
      <vt:lpstr>Office 主题</vt:lpstr>
      <vt:lpstr>Equation</vt:lpstr>
      <vt:lpstr>Equation.KSEE3</vt:lpstr>
      <vt:lpstr>Equation.DSMT4</vt:lpstr>
      <vt:lpstr>PowerPoint 演示文稿</vt:lpstr>
      <vt:lpstr>第一章    矩阵 第二章    行列式  第三章    向量组的线性相关性 第四章    线性方程组 第五章    特征值、特征向量与二次型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3376234300@qq.com</cp:lastModifiedBy>
  <cp:revision>878</cp:revision>
  <dcterms:created xsi:type="dcterms:W3CDTF">2014-11-28T11:02:00Z</dcterms:created>
  <dcterms:modified xsi:type="dcterms:W3CDTF">2022-04-15T02:45:29Z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