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364" r:id="rId2"/>
    <p:sldId id="365" r:id="rId3"/>
    <p:sldId id="366" r:id="rId4"/>
    <p:sldId id="375" r:id="rId5"/>
    <p:sldId id="387" r:id="rId6"/>
    <p:sldId id="388" r:id="rId7"/>
    <p:sldId id="399" r:id="rId8"/>
    <p:sldId id="400" r:id="rId9"/>
    <p:sldId id="401" r:id="rId10"/>
    <p:sldId id="389" r:id="rId11"/>
    <p:sldId id="390" r:id="rId12"/>
    <p:sldId id="409" r:id="rId13"/>
    <p:sldId id="394" r:id="rId14"/>
    <p:sldId id="395" r:id="rId15"/>
    <p:sldId id="411" r:id="rId16"/>
    <p:sldId id="384" r:id="rId17"/>
    <p:sldId id="323" r:id="rId18"/>
    <p:sldId id="324" r:id="rId19"/>
    <p:sldId id="317" r:id="rId20"/>
    <p:sldId id="318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orient="horz" pos="3997">
          <p15:clr>
            <a:srgbClr val="A4A3A4"/>
          </p15:clr>
        </p15:guide>
        <p15:guide id="3" orient="horz" pos="3904">
          <p15:clr>
            <a:srgbClr val="A4A3A4"/>
          </p15:clr>
        </p15:guide>
        <p15:guide id="4" pos="4353">
          <p15:clr>
            <a:srgbClr val="A4A3A4"/>
          </p15:clr>
        </p15:guide>
        <p15:guide id="5" pos="2889">
          <p15:clr>
            <a:srgbClr val="A4A3A4"/>
          </p15:clr>
        </p15:guide>
        <p15:guide id="6" pos="57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66FF"/>
    <a:srgbClr val="22ABDE"/>
    <a:srgbClr val="094A7F"/>
    <a:srgbClr val="47B8E4"/>
    <a:srgbClr val="F77572"/>
    <a:srgbClr val="EDB67C"/>
    <a:srgbClr val="F3C390"/>
    <a:srgbClr val="D02816"/>
    <a:srgbClr val="094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93608" autoAdjust="0"/>
  </p:normalViewPr>
  <p:slideViewPr>
    <p:cSldViewPr snapToGrid="0">
      <p:cViewPr varScale="1">
        <p:scale>
          <a:sx n="114" d="100"/>
          <a:sy n="114" d="100"/>
        </p:scale>
        <p:origin x="2128" y="176"/>
      </p:cViewPr>
      <p:guideLst>
        <p:guide orient="horz" pos="2152"/>
        <p:guide orient="horz" pos="3997"/>
        <p:guide orient="horz" pos="3904"/>
        <p:guide pos="4353"/>
        <p:guide pos="2889"/>
        <p:guide pos="57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57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e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10" Type="http://schemas.openxmlformats.org/officeDocument/2006/relationships/image" Target="../media/image85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8.wmf"/><Relationship Id="rId7" Type="http://schemas.openxmlformats.org/officeDocument/2006/relationships/image" Target="../media/image91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76.wmf"/><Relationship Id="rId9" Type="http://schemas.openxmlformats.org/officeDocument/2006/relationships/image" Target="../media/image9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emf"/><Relationship Id="rId1" Type="http://schemas.openxmlformats.org/officeDocument/2006/relationships/image" Target="../media/image10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Relationship Id="rId6" Type="http://schemas.openxmlformats.org/officeDocument/2006/relationships/image" Target="../media/image109.emf"/><Relationship Id="rId5" Type="http://schemas.openxmlformats.org/officeDocument/2006/relationships/image" Target="../media/image108.emf"/><Relationship Id="rId4" Type="http://schemas.openxmlformats.org/officeDocument/2006/relationships/image" Target="../media/image107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3" Type="http://schemas.openxmlformats.org/officeDocument/2006/relationships/image" Target="../media/image112.emf"/><Relationship Id="rId7" Type="http://schemas.openxmlformats.org/officeDocument/2006/relationships/image" Target="../media/image116.e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Relationship Id="rId6" Type="http://schemas.openxmlformats.org/officeDocument/2006/relationships/image" Target="../media/image115.emf"/><Relationship Id="rId5" Type="http://schemas.openxmlformats.org/officeDocument/2006/relationships/image" Target="../media/image114.emf"/><Relationship Id="rId4" Type="http://schemas.openxmlformats.org/officeDocument/2006/relationships/image" Target="../media/image11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Relationship Id="rId5" Type="http://schemas.openxmlformats.org/officeDocument/2006/relationships/image" Target="../media/image122.emf"/><Relationship Id="rId4" Type="http://schemas.openxmlformats.org/officeDocument/2006/relationships/image" Target="../media/image121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5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54.wmf"/><Relationship Id="rId16" Type="http://schemas.openxmlformats.org/officeDocument/2006/relationships/image" Target="../media/image68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5" Type="http://schemas.openxmlformats.org/officeDocument/2006/relationships/image" Target="../media/image6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Relationship Id="rId14" Type="http://schemas.openxmlformats.org/officeDocument/2006/relationships/image" Target="../media/image6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0A1B6F1-6F15-4F65-8091-8E1AD64D001F}" type="datetimeFigureOut">
              <a:rPr lang="zh-CN" altLang="en-US"/>
              <a:t>2022/4/15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76C47B0-EA97-42EB-AD70-9487DB1A810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EB69B1F-9E04-3F49-ABDC-ECBCE4BE13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6280E0-1180-3948-B0A8-ACC5F19B42A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5D679F41-8E09-8E4F-88A1-482E8547A0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A9C12F2A-5090-4142-8326-91B2DC507F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383338"/>
            <a:ext cx="5029200" cy="274637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9B14CFD-DA02-464A-A0A2-392574747D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71E6F3-54EB-474B-8025-6B27D885A3CF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328C6698-87EF-2D4C-BD52-CC271F725B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DA48D5E3-3D20-6643-9540-7A94A0D8F5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383338"/>
            <a:ext cx="5029200" cy="274637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36520-B382-47EE-8EB9-E32558208C12}" type="datetimeFigureOut">
              <a:rPr lang="zh-CN" altLang="en-US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EE5C1-3B8E-4CD2-8176-5F0EA168128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D5904-F53B-4AE8-8472-5C9A63DC7A6B}" type="datetimeFigureOut">
              <a:rPr lang="zh-CN" altLang="en-US"/>
              <a:t>2022/4/15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AB5F-DEE6-4728-A376-651ACEC2B33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2"/>
          <p:cNvSpPr/>
          <p:nvPr userDrawn="1"/>
        </p:nvSpPr>
        <p:spPr>
          <a:xfrm>
            <a:off x="2915841" y="0"/>
            <a:ext cx="6253163" cy="1671638"/>
          </a:xfrm>
          <a:custGeom>
            <a:avLst/>
            <a:gdLst>
              <a:gd name="connsiteX0" fmla="*/ 8292948 w 8337928"/>
              <a:gd name="connsiteY0" fmla="*/ 0 h 1671889"/>
              <a:gd name="connsiteX1" fmla="*/ 8331213 w 8337928"/>
              <a:gd name="connsiteY1" fmla="*/ 0 h 1671889"/>
              <a:gd name="connsiteX2" fmla="*/ 8337928 w 8337928"/>
              <a:gd name="connsiteY2" fmla="*/ 1671889 h 1671889"/>
              <a:gd name="connsiteX3" fmla="*/ 0 w 8337928"/>
              <a:gd name="connsiteY3" fmla="*/ 45928 h 1671889"/>
              <a:gd name="connsiteX4" fmla="*/ 8292948 w 8337928"/>
              <a:gd name="connsiteY4" fmla="*/ 45928 h 167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7928" h="1671889">
                <a:moveTo>
                  <a:pt x="8292948" y="0"/>
                </a:moveTo>
                <a:lnTo>
                  <a:pt x="8331213" y="0"/>
                </a:lnTo>
                <a:lnTo>
                  <a:pt x="8337928" y="1671889"/>
                </a:lnTo>
                <a:lnTo>
                  <a:pt x="0" y="45928"/>
                </a:lnTo>
                <a:lnTo>
                  <a:pt x="8292948" y="45928"/>
                </a:lnTo>
                <a:close/>
              </a:path>
            </a:pathLst>
          </a:custGeom>
          <a:solidFill>
            <a:schemeClr val="accent3"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任意多边形 13"/>
          <p:cNvSpPr/>
          <p:nvPr userDrawn="1"/>
        </p:nvSpPr>
        <p:spPr>
          <a:xfrm>
            <a:off x="0" y="-19049"/>
            <a:ext cx="9149954" cy="887413"/>
          </a:xfrm>
          <a:custGeom>
            <a:avLst/>
            <a:gdLst>
              <a:gd name="connsiteX0" fmla="*/ 12180865 w 12200445"/>
              <a:gd name="connsiteY0" fmla="*/ 0 h 887429"/>
              <a:gd name="connsiteX1" fmla="*/ 12200445 w 12200445"/>
              <a:gd name="connsiteY1" fmla="*/ 0 h 887429"/>
              <a:gd name="connsiteX2" fmla="*/ 12200445 w 12200445"/>
              <a:gd name="connsiteY2" fmla="*/ 41741 h 887429"/>
              <a:gd name="connsiteX3" fmla="*/ 520 w 12200445"/>
              <a:gd name="connsiteY3" fmla="*/ 887429 h 887429"/>
              <a:gd name="connsiteX4" fmla="*/ 0 w 12200445"/>
              <a:gd name="connsiteY4" fmla="*/ 123446 h 887429"/>
              <a:gd name="connsiteX5" fmla="*/ 339 w 12200445"/>
              <a:gd name="connsiteY5" fmla="*/ 10730 h 887429"/>
              <a:gd name="connsiteX6" fmla="*/ 12180865 w 12200445"/>
              <a:gd name="connsiteY6" fmla="*/ 10730 h 88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0445" h="887429">
                <a:moveTo>
                  <a:pt x="12180865" y="0"/>
                </a:moveTo>
                <a:lnTo>
                  <a:pt x="12200445" y="0"/>
                </a:lnTo>
                <a:lnTo>
                  <a:pt x="12200445" y="41741"/>
                </a:lnTo>
                <a:lnTo>
                  <a:pt x="520" y="887429"/>
                </a:lnTo>
                <a:cubicBezTo>
                  <a:pt x="2490" y="622053"/>
                  <a:pt x="173" y="378107"/>
                  <a:pt x="0" y="123446"/>
                </a:cubicBezTo>
                <a:lnTo>
                  <a:pt x="339" y="10730"/>
                </a:lnTo>
                <a:lnTo>
                  <a:pt x="12180865" y="1073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7DD14-1B1A-4DF5-A4FF-7A08353D70BE}" type="datetimeFigureOut">
              <a:rPr lang="zh-CN" altLang="en-US"/>
              <a:t>2022/4/15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E959B-B53B-44FE-B5CD-5BCFFBDE62B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6B08B-A12E-AD43-BDF5-D8672BFBD762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914400" y="609600"/>
            <a:ext cx="7543800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14942-6663-4D4F-95E6-77FAD019AB9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72592-EEE8-D040-A205-666CBA67A2B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3F0332D-63E0-EB43-A69D-5BA7C281489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9807E7-A2AD-CD4F-994E-F315CBB0A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7823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21F91D-E458-4B5D-9277-94B56EEF81B5}" type="datetimeFigureOut">
              <a:rPr lang="zh-CN" altLang="en-US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E96050-46D5-4911-A93D-2B1BE9075AE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0.wmf"/><Relationship Id="rId26" Type="http://schemas.openxmlformats.org/officeDocument/2006/relationships/image" Target="../media/image64.w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34" Type="http://schemas.openxmlformats.org/officeDocument/2006/relationships/image" Target="../media/image67.wmf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6.bin"/><Relationship Id="rId3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29" Type="http://schemas.openxmlformats.org/officeDocument/2006/relationships/image" Target="../media/image6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63.wmf"/><Relationship Id="rId32" Type="http://schemas.openxmlformats.org/officeDocument/2006/relationships/image" Target="../media/image66.w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28" Type="http://schemas.openxmlformats.org/officeDocument/2006/relationships/oleObject" Target="../embeddings/oleObject68.bin"/><Relationship Id="rId36" Type="http://schemas.openxmlformats.org/officeDocument/2006/relationships/image" Target="../media/image68.wmf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63.bin"/><Relationship Id="rId31" Type="http://schemas.openxmlformats.org/officeDocument/2006/relationships/oleObject" Target="../embeddings/oleObject70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Relationship Id="rId27" Type="http://schemas.openxmlformats.org/officeDocument/2006/relationships/oleObject" Target="../embeddings/oleObject67.bin"/><Relationship Id="rId30" Type="http://schemas.openxmlformats.org/officeDocument/2006/relationships/oleObject" Target="../embeddings/oleObject69.bin"/><Relationship Id="rId35" Type="http://schemas.openxmlformats.org/officeDocument/2006/relationships/oleObject" Target="../embeddings/oleObject72.bin"/><Relationship Id="rId8" Type="http://schemas.openxmlformats.org/officeDocument/2006/relationships/image" Target="../media/image5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5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83.w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2.wmf"/><Relationship Id="rId20" Type="http://schemas.openxmlformats.org/officeDocument/2006/relationships/image" Target="../media/image8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1.wmf"/><Relationship Id="rId22" Type="http://schemas.openxmlformats.org/officeDocument/2006/relationships/image" Target="../media/image8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92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86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9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9.bin"/><Relationship Id="rId5" Type="http://schemas.openxmlformats.org/officeDocument/2006/relationships/image" Target="../media/image102.emf"/><Relationship Id="rId4" Type="http://schemas.openxmlformats.org/officeDocument/2006/relationships/oleObject" Target="../embeddings/oleObject10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08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5.emf"/><Relationship Id="rId12" Type="http://schemas.openxmlformats.org/officeDocument/2006/relationships/oleObject" Target="../embeddings/oleObject1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07.emf"/><Relationship Id="rId5" Type="http://schemas.openxmlformats.org/officeDocument/2006/relationships/image" Target="../media/image104.emf"/><Relationship Id="rId15" Type="http://schemas.openxmlformats.org/officeDocument/2006/relationships/image" Target="../media/image109.emf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06.emf"/><Relationship Id="rId14" Type="http://schemas.openxmlformats.org/officeDocument/2006/relationships/oleObject" Target="../embeddings/oleObject11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14.emf"/><Relationship Id="rId18" Type="http://schemas.openxmlformats.org/officeDocument/2006/relationships/oleObject" Target="../embeddings/oleObject124.bin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oleObject" Target="../embeddings/oleObject121.bin"/><Relationship Id="rId17" Type="http://schemas.openxmlformats.org/officeDocument/2006/relationships/image" Target="../media/image116.e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23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1.emf"/><Relationship Id="rId11" Type="http://schemas.openxmlformats.org/officeDocument/2006/relationships/image" Target="../media/image113.emf"/><Relationship Id="rId5" Type="http://schemas.openxmlformats.org/officeDocument/2006/relationships/oleObject" Target="../embeddings/oleObject117.bin"/><Relationship Id="rId15" Type="http://schemas.openxmlformats.org/officeDocument/2006/relationships/image" Target="../media/image115.emf"/><Relationship Id="rId10" Type="http://schemas.openxmlformats.org/officeDocument/2006/relationships/oleObject" Target="../embeddings/oleObject120.bin"/><Relationship Id="rId19" Type="http://schemas.openxmlformats.org/officeDocument/2006/relationships/image" Target="../media/image117.emf"/><Relationship Id="rId4" Type="http://schemas.openxmlformats.org/officeDocument/2006/relationships/image" Target="../media/image110.emf"/><Relationship Id="rId9" Type="http://schemas.openxmlformats.org/officeDocument/2006/relationships/image" Target="../media/image112.emf"/><Relationship Id="rId14" Type="http://schemas.openxmlformats.org/officeDocument/2006/relationships/oleObject" Target="../embeddings/oleObject12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2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9.e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21.emf"/><Relationship Id="rId4" Type="http://schemas.openxmlformats.org/officeDocument/2006/relationships/image" Target="../media/image118.emf"/><Relationship Id="rId9" Type="http://schemas.openxmlformats.org/officeDocument/2006/relationships/oleObject" Target="../embeddings/oleObject12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3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wmf"/><Relationship Id="rId20" Type="http://schemas.openxmlformats.org/officeDocument/2006/relationships/oleObject" Target="../embeddings/oleObject49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文本框 4"/>
          <p:cNvSpPr txBox="1"/>
          <p:nvPr/>
        </p:nvSpPr>
        <p:spPr>
          <a:xfrm>
            <a:off x="1069279" y="1152589"/>
            <a:ext cx="65353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1.3   </a:t>
            </a: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逆矩阵的定义及性质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2921814" y="2198865"/>
            <a:ext cx="308252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一、逆矩阵的引入</a:t>
            </a:r>
          </a:p>
        </p:txBody>
      </p:sp>
      <p:sp>
        <p:nvSpPr>
          <p:cNvPr id="23" name="文本框 8"/>
          <p:cNvSpPr txBox="1"/>
          <p:nvPr/>
        </p:nvSpPr>
        <p:spPr>
          <a:xfrm>
            <a:off x="2921814" y="2832345"/>
            <a:ext cx="481430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二、逆矩阵的概念和性质</a:t>
            </a:r>
          </a:p>
        </p:txBody>
      </p:sp>
      <p:grpSp>
        <p:nvGrpSpPr>
          <p:cNvPr id="24" name="组合 23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文本框 8"/>
          <p:cNvSpPr txBox="1"/>
          <p:nvPr/>
        </p:nvSpPr>
        <p:spPr>
          <a:xfrm>
            <a:off x="2921815" y="3465824"/>
            <a:ext cx="3612356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三、小结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56408" y="744855"/>
            <a:ext cx="4288353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二、逆矩阵的运算规律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4596051" y="1347074"/>
            <a:ext cx="2311925" cy="647700"/>
            <a:chOff x="5832124" y="1348841"/>
            <a:chExt cx="3082566" cy="647700"/>
          </a:xfrm>
        </p:grpSpPr>
        <p:sp>
          <p:nvSpPr>
            <p:cNvPr id="37" name="矩形 23565"/>
            <p:cNvSpPr>
              <a:spLocks noChangeArrowheads="1"/>
            </p:cNvSpPr>
            <p:nvPr/>
          </p:nvSpPr>
          <p:spPr bwMode="auto">
            <a:xfrm>
              <a:off x="5832124" y="1433629"/>
              <a:ext cx="3082566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且              ；</a:t>
              </a:r>
            </a:p>
          </p:txBody>
        </p:sp>
        <p:graphicFrame>
          <p:nvGraphicFramePr>
            <p:cNvPr id="36" name="对象 23564"/>
            <p:cNvGraphicFramePr>
              <a:graphicFrameLocks noChangeAspect="1"/>
            </p:cNvGraphicFramePr>
            <p:nvPr/>
          </p:nvGraphicFramePr>
          <p:xfrm>
            <a:off x="6458948" y="1348841"/>
            <a:ext cx="1625600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65" name="Equation" r:id="rId3" imgW="39014400" imgH="15544800" progId="Equation.DSMT4">
                    <p:embed/>
                  </p:oleObj>
                </mc:Choice>
                <mc:Fallback>
                  <p:oleObj name="Equation" r:id="rId3" imgW="39014400" imgH="15544800" progId="Equation.DSMT4">
                    <p:embed/>
                    <p:pic>
                      <p:nvPicPr>
                        <p:cNvPr id="0" name="图片 494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58948" y="1348841"/>
                          <a:ext cx="1625600" cy="647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2477691" y="4213225"/>
          <a:ext cx="53842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6" name="Equation" r:id="rId5" imgW="165506400" imgH="14020800" progId="Equation.DSMT4">
                  <p:embed/>
                </p:oleObj>
              </mc:Choice>
              <mc:Fallback>
                <p:oleObj name="Equation" r:id="rId5" imgW="165506400" imgH="14020800" progId="Equation.DSMT4">
                  <p:embed/>
                  <p:pic>
                    <p:nvPicPr>
                      <p:cNvPr id="0" name="图片 49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7691" y="4213225"/>
                        <a:ext cx="53842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700542" y="4244933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</a:p>
        </p:txBody>
      </p:sp>
      <p:graphicFrame>
        <p:nvGraphicFramePr>
          <p:cNvPr id="55" name="对象 23583"/>
          <p:cNvGraphicFramePr>
            <a:graphicFrameLocks noChangeAspect="1"/>
          </p:cNvGraphicFramePr>
          <p:nvPr/>
        </p:nvGraphicFramePr>
        <p:xfrm>
          <a:off x="3831513" y="3529159"/>
          <a:ext cx="19052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" name="Equation" r:id="rId7" imgW="54864000" imgH="13411200" progId="Equation.DSMT4">
                  <p:embed/>
                </p:oleObj>
              </mc:Choice>
              <mc:Fallback>
                <p:oleObj name="Equation" r:id="rId7" imgW="54864000" imgH="13411200" progId="Equation.DSMT4">
                  <p:embed/>
                  <p:pic>
                    <p:nvPicPr>
                      <p:cNvPr id="0" name="图片 49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1513" y="3529159"/>
                        <a:ext cx="190526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1702723" y="5031267"/>
            <a:ext cx="110508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一般地</a:t>
            </a:r>
          </a:p>
        </p:txBody>
      </p:sp>
      <p:graphicFrame>
        <p:nvGraphicFramePr>
          <p:cNvPr id="63" name="对象 62"/>
          <p:cNvGraphicFramePr>
            <a:graphicFrameLocks noChangeAspect="1"/>
          </p:cNvGraphicFramePr>
          <p:nvPr/>
        </p:nvGraphicFramePr>
        <p:xfrm>
          <a:off x="2918102" y="4941250"/>
          <a:ext cx="4086246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Equation" r:id="rId9" imgW="102412800" imgH="13411200" progId="Equation.DSMT4">
                  <p:embed/>
                </p:oleObj>
              </mc:Choice>
              <mc:Fallback>
                <p:oleObj name="Equation" r:id="rId9" imgW="102412800" imgH="13411200" progId="Equation.DSMT4">
                  <p:embed/>
                  <p:pic>
                    <p:nvPicPr>
                      <p:cNvPr id="0" name="图片 49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102" y="4941250"/>
                        <a:ext cx="4086246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49796" y="1427412"/>
            <a:ext cx="4453346" cy="884589"/>
            <a:chOff x="2013165" y="1414577"/>
            <a:chExt cx="4243399" cy="884589"/>
          </a:xfrm>
        </p:grpSpPr>
        <p:grpSp>
          <p:nvGrpSpPr>
            <p:cNvPr id="75" name="组合 74"/>
            <p:cNvGrpSpPr/>
            <p:nvPr/>
          </p:nvGrpSpPr>
          <p:grpSpPr>
            <a:xfrm>
              <a:off x="2013165" y="1465988"/>
              <a:ext cx="4243399" cy="833178"/>
              <a:chOff x="1717221" y="1467755"/>
              <a:chExt cx="4243399" cy="833178"/>
            </a:xfrm>
          </p:grpSpPr>
          <p:sp>
            <p:nvSpPr>
              <p:cNvPr id="34" name="矩形 23562"/>
              <p:cNvSpPr>
                <a:spLocks noChangeArrowheads="1"/>
              </p:cNvSpPr>
              <p:nvPr/>
            </p:nvSpPr>
            <p:spPr bwMode="auto">
              <a:xfrm>
                <a:off x="1717221" y="1467755"/>
                <a:ext cx="4243399" cy="833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）若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可逆，则     也可逆，</a:t>
                </a:r>
              </a:p>
            </p:txBody>
          </p:sp>
          <p:graphicFrame>
            <p:nvGraphicFramePr>
              <p:cNvPr id="31" name="对象 23559"/>
              <p:cNvGraphicFramePr>
                <a:graphicFrameLocks noChangeAspect="1"/>
              </p:cNvGraphicFramePr>
              <p:nvPr/>
            </p:nvGraphicFramePr>
            <p:xfrm>
              <a:off x="2808921" y="1545153"/>
              <a:ext cx="355600" cy="311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469" name="Equation" r:id="rId11" imgW="6705600" imgH="7315200" progId="Equation.DSMT4">
                      <p:embed/>
                    </p:oleObj>
                  </mc:Choice>
                  <mc:Fallback>
                    <p:oleObj name="Equation" r:id="rId11" imgW="6705600" imgH="7315200" progId="Equation.DSMT4">
                      <p:embed/>
                      <p:pic>
                        <p:nvPicPr>
                          <p:cNvPr id="0" name="图片 494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08921" y="1545153"/>
                            <a:ext cx="355600" cy="311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4452877" y="1414577"/>
            <a:ext cx="592800" cy="46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0" name="Equation" r:id="rId13" imgW="5791200" imgH="4572000" progId="Equation.DSMT4">
                    <p:embed/>
                  </p:oleObj>
                </mc:Choice>
                <mc:Fallback>
                  <p:oleObj name="Equation" r:id="rId13" imgW="5791200" imgH="4572000" progId="Equation.DSMT4">
                    <p:embed/>
                    <p:pic>
                      <p:nvPicPr>
                        <p:cNvPr id="0" name="图片 4948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452877" y="1414577"/>
                          <a:ext cx="592800" cy="46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合 23"/>
          <p:cNvGrpSpPr/>
          <p:nvPr/>
        </p:nvGrpSpPr>
        <p:grpSpPr>
          <a:xfrm>
            <a:off x="5322208" y="2012950"/>
            <a:ext cx="2963953" cy="1021263"/>
            <a:chOff x="7096278" y="2012950"/>
            <a:chExt cx="3082566" cy="1021263"/>
          </a:xfrm>
        </p:grpSpPr>
        <p:graphicFrame>
          <p:nvGraphicFramePr>
            <p:cNvPr id="49" name="对象 23577"/>
            <p:cNvGraphicFramePr>
              <a:graphicFrameLocks noChangeAspect="1"/>
            </p:cNvGraphicFramePr>
            <p:nvPr/>
          </p:nvGraphicFramePr>
          <p:xfrm>
            <a:off x="7583488" y="2012950"/>
            <a:ext cx="2108200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1" name="Equation" r:id="rId15" imgW="50596800" imgH="20116800" progId="Equation.DSMT4">
                    <p:embed/>
                  </p:oleObj>
                </mc:Choice>
                <mc:Fallback>
                  <p:oleObj name="Equation" r:id="rId15" imgW="50596800" imgH="20116800" progId="Equation.DSMT4">
                    <p:embed/>
                    <p:pic>
                      <p:nvPicPr>
                        <p:cNvPr id="0" name="图片 494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83488" y="2012950"/>
                          <a:ext cx="2108200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矩形 23565"/>
            <p:cNvSpPr>
              <a:spLocks noChangeArrowheads="1"/>
            </p:cNvSpPr>
            <p:nvPr/>
          </p:nvSpPr>
          <p:spPr bwMode="auto">
            <a:xfrm>
              <a:off x="7096278" y="2201035"/>
              <a:ext cx="3082566" cy="833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且                         ；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49796" y="2181061"/>
            <a:ext cx="5696055" cy="853152"/>
            <a:chOff x="2013165" y="2180913"/>
            <a:chExt cx="5431564" cy="853152"/>
          </a:xfrm>
        </p:grpSpPr>
        <p:sp>
          <p:nvSpPr>
            <p:cNvPr id="65" name="矩形 23562"/>
            <p:cNvSpPr>
              <a:spLocks noChangeArrowheads="1"/>
            </p:cNvSpPr>
            <p:nvPr/>
          </p:nvSpPr>
          <p:spPr bwMode="auto">
            <a:xfrm>
              <a:off x="2013165" y="2200887"/>
              <a:ext cx="5431564" cy="833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）若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可逆，     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则     也可逆，</a:t>
              </a:r>
            </a:p>
          </p:txBody>
        </p:sp>
        <p:graphicFrame>
          <p:nvGraphicFramePr>
            <p:cNvPr id="46" name="对象 23574"/>
            <p:cNvGraphicFramePr>
              <a:graphicFrameLocks noChangeAspect="1"/>
            </p:cNvGraphicFramePr>
            <p:nvPr/>
          </p:nvGraphicFramePr>
          <p:xfrm>
            <a:off x="4208358" y="2257476"/>
            <a:ext cx="892294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2" name="Equation" r:id="rId17" imgW="18897600" imgH="7620000" progId="Equation.DSMT4">
                    <p:embed/>
                  </p:oleObj>
                </mc:Choice>
                <mc:Fallback>
                  <p:oleObj name="Equation" r:id="rId17" imgW="18897600" imgH="7620000" progId="Equation.DSMT4">
                    <p:embed/>
                    <p:pic>
                      <p:nvPicPr>
                        <p:cNvPr id="0" name="图片 494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8358" y="2257476"/>
                          <a:ext cx="892294" cy="36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23559"/>
            <p:cNvGraphicFramePr>
              <a:graphicFrameLocks noChangeAspect="1"/>
            </p:cNvGraphicFramePr>
            <p:nvPr/>
          </p:nvGraphicFramePr>
          <p:xfrm>
            <a:off x="3166112" y="2277235"/>
            <a:ext cx="355600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3" name="Equation" r:id="rId19" imgW="6705600" imgH="7315200" progId="Equation.DSMT4">
                    <p:embed/>
                  </p:oleObj>
                </mc:Choice>
                <mc:Fallback>
                  <p:oleObj name="Equation" r:id="rId19" imgW="6705600" imgH="7315200" progId="Equation.DSMT4">
                    <p:embed/>
                    <p:pic>
                      <p:nvPicPr>
                        <p:cNvPr id="0" name="图片 494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6112" y="2277235"/>
                          <a:ext cx="355600" cy="311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67"/>
            <p:cNvGraphicFramePr>
              <a:graphicFrameLocks noChangeAspect="1"/>
            </p:cNvGraphicFramePr>
            <p:nvPr/>
          </p:nvGraphicFramePr>
          <p:xfrm>
            <a:off x="5362204" y="2180913"/>
            <a:ext cx="593725" cy="43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4" name="Equation" r:id="rId21" imgW="5791200" imgH="4267200" progId="Equation.DSMT4">
                    <p:embed/>
                  </p:oleObj>
                </mc:Choice>
                <mc:Fallback>
                  <p:oleObj name="Equation" r:id="rId21" imgW="5791200" imgH="4267200" progId="Equation.DSMT4">
                    <p:embed/>
                    <p:pic>
                      <p:nvPicPr>
                        <p:cNvPr id="0" name="图片 4948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5362204" y="2180913"/>
                          <a:ext cx="593725" cy="436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矩形 23584"/>
          <p:cNvSpPr>
            <a:spLocks noChangeArrowheads="1"/>
          </p:cNvSpPr>
          <p:nvPr/>
        </p:nvSpPr>
        <p:spPr bwMode="auto">
          <a:xfrm>
            <a:off x="7115120" y="2903973"/>
            <a:ext cx="48953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49796" y="2883442"/>
            <a:ext cx="7638559" cy="484377"/>
            <a:chOff x="2156082" y="2952011"/>
            <a:chExt cx="9280132" cy="484377"/>
          </a:xfrm>
        </p:grpSpPr>
        <p:sp>
          <p:nvSpPr>
            <p:cNvPr id="60" name="矩形 23588"/>
            <p:cNvSpPr>
              <a:spLocks noChangeArrowheads="1"/>
            </p:cNvSpPr>
            <p:nvPr/>
          </p:nvSpPr>
          <p:spPr bwMode="auto">
            <a:xfrm>
              <a:off x="5628245" y="2965185"/>
              <a:ext cx="5807969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，且   与   同阶，则      可逆，</a:t>
              </a:r>
            </a:p>
          </p:txBody>
        </p:sp>
        <p:sp>
          <p:nvSpPr>
            <p:cNvPr id="59" name="矩形 23587"/>
            <p:cNvSpPr>
              <a:spLocks noChangeArrowheads="1"/>
            </p:cNvSpPr>
            <p:nvPr/>
          </p:nvSpPr>
          <p:spPr bwMode="auto">
            <a:xfrm>
              <a:off x="2156082" y="2972542"/>
              <a:ext cx="4219929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）若   与   都可逆 </a:t>
              </a: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4266046" y="2952011"/>
            <a:ext cx="398771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5" name="Equation" r:id="rId23" imgW="3657600" imgH="3962400" progId="Equation.DSMT4">
                    <p:embed/>
                  </p:oleObj>
                </mc:Choice>
                <mc:Fallback>
                  <p:oleObj name="Equation" r:id="rId23" imgW="3657600" imgH="3962400" progId="Equation.DSMT4">
                    <p:embed/>
                    <p:pic>
                      <p:nvPicPr>
                        <p:cNvPr id="0" name="图片 49487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266046" y="2952011"/>
                          <a:ext cx="398771" cy="43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6476206" y="2972542"/>
            <a:ext cx="365540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6" name="Equation" r:id="rId25" imgW="3657600" imgH="3962400" progId="Equation.DSMT4">
                    <p:embed/>
                  </p:oleObj>
                </mc:Choice>
                <mc:Fallback>
                  <p:oleObj name="Equation" r:id="rId25" imgW="3657600" imgH="3962400" progId="Equation.DSMT4">
                    <p:embed/>
                    <p:pic>
                      <p:nvPicPr>
                        <p:cNvPr id="0" name="图片 49488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6476206" y="2972542"/>
                          <a:ext cx="365540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/>
          </p:nvGraphicFramePr>
          <p:xfrm>
            <a:off x="7135746" y="2965185"/>
            <a:ext cx="397440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7" name="Equation" r:id="rId27" imgW="3657600" imgH="3962400" progId="Equation.DSMT4">
                    <p:embed/>
                  </p:oleObj>
                </mc:Choice>
                <mc:Fallback>
                  <p:oleObj name="Equation" r:id="rId27" imgW="3657600" imgH="3962400" progId="Equation.DSMT4">
                    <p:embed/>
                    <p:pic>
                      <p:nvPicPr>
                        <p:cNvPr id="0" name="图片 494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5746" y="2965185"/>
                          <a:ext cx="397440" cy="43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对象 68"/>
            <p:cNvGraphicFramePr>
              <a:graphicFrameLocks noChangeAspect="1"/>
            </p:cNvGraphicFramePr>
            <p:nvPr/>
          </p:nvGraphicFramePr>
          <p:xfrm>
            <a:off x="8945609" y="2965185"/>
            <a:ext cx="664618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8" name="Equation" r:id="rId28" imgW="6096000" imgH="3962400" progId="Equation.DSMT4">
                    <p:embed/>
                  </p:oleObj>
                </mc:Choice>
                <mc:Fallback>
                  <p:oleObj name="Equation" r:id="rId28" imgW="6096000" imgH="3962400" progId="Equation.DSMT4">
                    <p:embed/>
                    <p:pic>
                      <p:nvPicPr>
                        <p:cNvPr id="0" name="图片 4949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8945609" y="2965185"/>
                          <a:ext cx="664618" cy="43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/>
            <p:cNvGraphicFramePr>
              <a:graphicFrameLocks noChangeAspect="1"/>
            </p:cNvGraphicFramePr>
            <p:nvPr/>
          </p:nvGraphicFramePr>
          <p:xfrm>
            <a:off x="3506154" y="2985059"/>
            <a:ext cx="365125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9" name="Equation" r:id="rId30" imgW="3657600" imgH="3962400" progId="Equation.DSMT4">
                    <p:embed/>
                  </p:oleObj>
                </mc:Choice>
                <mc:Fallback>
                  <p:oleObj name="Equation" r:id="rId30" imgW="3657600" imgH="3962400" progId="Equation.DSMT4">
                    <p:embed/>
                    <p:pic>
                      <p:nvPicPr>
                        <p:cNvPr id="0" name="图片 494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6154" y="2985059"/>
                          <a:ext cx="365125" cy="39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组合 51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53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5792926" y="362629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22" name="矩形 21"/>
          <p:cNvSpPr/>
          <p:nvPr/>
        </p:nvSpPr>
        <p:spPr>
          <a:xfrm>
            <a:off x="7874111" y="4244932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zh-CN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4858673" y="5756512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78704" y="5028155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573785" y="1351439"/>
          <a:ext cx="10530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0" name="Equation" r:id="rId31" imgW="13716000" imgH="4572000" progId="Equation.DSMT4">
                  <p:embed/>
                </p:oleObj>
              </mc:Choice>
              <mc:Fallback>
                <p:oleObj name="Equation" r:id="rId31" imgW="13716000" imgH="4572000" progId="Equation.DSMT4">
                  <p:embed/>
                  <p:pic>
                    <p:nvPicPr>
                      <p:cNvPr id="0" name="图片 49492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573785" y="1351439"/>
                        <a:ext cx="1053000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011683" y="2631896"/>
          <a:ext cx="3135175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1" name="Equation" r:id="rId33" imgW="42976800" imgH="10363200" progId="Equation.DSMT4">
                  <p:embed/>
                </p:oleObj>
              </mc:Choice>
              <mc:Fallback>
                <p:oleObj name="Equation" r:id="rId33" imgW="42976800" imgH="10363200" progId="Equation.DSMT4">
                  <p:embed/>
                  <p:pic>
                    <p:nvPicPr>
                      <p:cNvPr id="0" name="图片 49493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011683" y="2631896"/>
                        <a:ext cx="3135175" cy="10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936227" y="5642534"/>
          <a:ext cx="1922445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2" name="Equation" r:id="rId35" imgW="23164800" imgH="7315200" progId="Equation.DSMT4">
                  <p:embed/>
                </p:oleObj>
              </mc:Choice>
              <mc:Fallback>
                <p:oleObj name="Equation" r:id="rId35" imgW="23164800" imgH="7315200" progId="Equation.DSMT4">
                  <p:embed/>
                  <p:pic>
                    <p:nvPicPr>
                      <p:cNvPr id="0" name="图片 49494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936227" y="5642534"/>
                        <a:ext cx="1922445" cy="6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9" grpId="0"/>
      <p:bldP spid="62" grpId="0"/>
      <p:bldP spid="56" grpId="0"/>
      <p:bldP spid="14" grpId="0"/>
      <p:bldP spid="22" grpId="0"/>
      <p:bldP spid="30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569260" y="1802610"/>
          <a:ext cx="2483506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9" name="Equation" r:id="rId3" imgW="73761600" imgH="15544800" progId="Equation.DSMT4">
                  <p:embed/>
                </p:oleObj>
              </mc:Choice>
              <mc:Fallback>
                <p:oleObj name="Equation" r:id="rId3" imgW="73761600" imgH="15544800" progId="Equation.DSMT4">
                  <p:embed/>
                  <p:pic>
                    <p:nvPicPr>
                      <p:cNvPr id="0" name="图片 50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260" y="1802610"/>
                        <a:ext cx="2483506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097842" y="1950247"/>
          <a:ext cx="13716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" name="Equation" r:id="rId5" imgW="28346400" imgH="8839200" progId="Equation.DSMT4">
                  <p:embed/>
                </p:oleObj>
              </mc:Choice>
              <mc:Fallback>
                <p:oleObj name="Equation" r:id="rId5" imgW="28346400" imgH="8839200" progId="Equation.DSMT4">
                  <p:embed/>
                  <p:pic>
                    <p:nvPicPr>
                      <p:cNvPr id="0" name="图片 50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842" y="1950247"/>
                        <a:ext cx="137166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611827" y="2587927"/>
          <a:ext cx="2275764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1" name="Equation" r:id="rId7" imgW="57912000" imgH="15544800" progId="Equation.DSMT4">
                  <p:embed/>
                </p:oleObj>
              </mc:Choice>
              <mc:Fallback>
                <p:oleObj name="Equation" r:id="rId7" imgW="57912000" imgH="15544800" progId="Equation.DSMT4">
                  <p:embed/>
                  <p:pic>
                    <p:nvPicPr>
                      <p:cNvPr id="0" name="图片 50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827" y="2587927"/>
                        <a:ext cx="2275764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59899" y="1895628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817506" y="971153"/>
            <a:ext cx="2953350" cy="647700"/>
            <a:chOff x="6423342" y="971153"/>
            <a:chExt cx="3937799" cy="647700"/>
          </a:xfrm>
        </p:grpSpPr>
        <p:sp>
          <p:nvSpPr>
            <p:cNvPr id="27" name="矩形 24589"/>
            <p:cNvSpPr>
              <a:spLocks noChangeArrowheads="1"/>
            </p:cNvSpPr>
            <p:nvPr/>
          </p:nvSpPr>
          <p:spPr bwMode="auto">
            <a:xfrm>
              <a:off x="6423342" y="1063228"/>
              <a:ext cx="3937799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且                      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6" name="对象 24588"/>
            <p:cNvGraphicFramePr>
              <a:graphicFrameLocks noChangeAspect="1"/>
            </p:cNvGraphicFramePr>
            <p:nvPr/>
          </p:nvGraphicFramePr>
          <p:xfrm>
            <a:off x="6912293" y="971153"/>
            <a:ext cx="3018403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92" name="Equation" r:id="rId9" imgW="53035200" imgH="15544800" progId="Equation.DSMT4">
                    <p:embed/>
                  </p:oleObj>
                </mc:Choice>
                <mc:Fallback>
                  <p:oleObj name="Equation" r:id="rId9" imgW="53035200" imgH="15544800" progId="Equation.DSMT4">
                    <p:embed/>
                    <p:pic>
                      <p:nvPicPr>
                        <p:cNvPr id="0" name="图片 502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2293" y="971153"/>
                          <a:ext cx="3018403" cy="647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511247" y="1061951"/>
            <a:ext cx="4376344" cy="833178"/>
            <a:chOff x="2114698" y="1034122"/>
            <a:chExt cx="4243399" cy="833178"/>
          </a:xfrm>
        </p:grpSpPr>
        <p:graphicFrame>
          <p:nvGraphicFramePr>
            <p:cNvPr id="16" name="对象 24582"/>
            <p:cNvGraphicFramePr>
              <a:graphicFrameLocks noChangeAspect="1"/>
            </p:cNvGraphicFramePr>
            <p:nvPr/>
          </p:nvGraphicFramePr>
          <p:xfrm>
            <a:off x="4736705" y="1082411"/>
            <a:ext cx="4191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93" name="Equation" r:id="rId11" imgW="10058400" imgH="8839200" progId="Equation.DSMT4">
                    <p:embed/>
                  </p:oleObj>
                </mc:Choice>
                <mc:Fallback>
                  <p:oleObj name="Equation" r:id="rId11" imgW="10058400" imgH="8839200" progId="Equation.DSMT4">
                    <p:embed/>
                    <p:pic>
                      <p:nvPicPr>
                        <p:cNvPr id="0" name="图片 502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6705" y="1082411"/>
                          <a:ext cx="4191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" name="组合 46"/>
            <p:cNvGrpSpPr/>
            <p:nvPr/>
          </p:nvGrpSpPr>
          <p:grpSpPr>
            <a:xfrm>
              <a:off x="2114698" y="1034122"/>
              <a:ext cx="4243399" cy="833178"/>
              <a:chOff x="1717221" y="1467755"/>
              <a:chExt cx="4243399" cy="833178"/>
            </a:xfrm>
          </p:grpSpPr>
          <p:sp>
            <p:nvSpPr>
              <p:cNvPr id="49" name="矩形 23562"/>
              <p:cNvSpPr>
                <a:spLocks noChangeArrowheads="1"/>
              </p:cNvSpPr>
              <p:nvPr/>
            </p:nvSpPr>
            <p:spPr bwMode="auto">
              <a:xfrm>
                <a:off x="1717221" y="1467755"/>
                <a:ext cx="4243399" cy="833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）若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可逆，则     也可逆，</a:t>
                </a:r>
              </a:p>
            </p:txBody>
          </p:sp>
          <p:graphicFrame>
            <p:nvGraphicFramePr>
              <p:cNvPr id="48" name="对象 23559"/>
              <p:cNvGraphicFramePr>
                <a:graphicFrameLocks noChangeAspect="1"/>
              </p:cNvGraphicFramePr>
              <p:nvPr/>
            </p:nvGraphicFramePr>
            <p:xfrm>
              <a:off x="2870168" y="1536199"/>
              <a:ext cx="355600" cy="311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494" name="Equation" r:id="rId13" imgW="6705600" imgH="7315200" progId="Equation.DSMT4">
                      <p:embed/>
                    </p:oleObj>
                  </mc:Choice>
                  <mc:Fallback>
                    <p:oleObj name="Equation" r:id="rId13" imgW="6705600" imgH="7315200" progId="Equation.DSMT4">
                      <p:embed/>
                      <p:pic>
                        <p:nvPicPr>
                          <p:cNvPr id="0" name="图片 502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168" y="1536199"/>
                            <a:ext cx="355600" cy="311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7" name="组合 36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8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6508725" y="1895628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4842303" y="2651320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510540" y="2914650"/>
          <a:ext cx="7569835" cy="1491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5" r:id="rId3" imgW="2413000" imgH="457200" progId="Equation.DSMT4">
                  <p:embed/>
                </p:oleObj>
              </mc:Choice>
              <mc:Fallback>
                <p:oleObj r:id="rId3" imgW="2413000" imgH="457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540" y="2914650"/>
                        <a:ext cx="7569835" cy="1491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10540" y="1289685"/>
          <a:ext cx="7486650" cy="1185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6" r:id="rId5" imgW="2870200" imgH="431800" progId="Equation.DSMT4">
                  <p:embed/>
                </p:oleObj>
              </mc:Choice>
              <mc:Fallback>
                <p:oleObj r:id="rId5" imgW="2870200" imgH="4318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0540" y="1289685"/>
                        <a:ext cx="7486650" cy="1185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50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434780" y="4346165"/>
            <a:ext cx="2752269" cy="461665"/>
            <a:chOff x="3009072" y="4373861"/>
            <a:chExt cx="2781103" cy="461665"/>
          </a:xfrm>
        </p:grpSpPr>
        <p:graphicFrame>
          <p:nvGraphicFramePr>
            <p:cNvPr id="22" name="Object 3"/>
            <p:cNvGraphicFramePr>
              <a:graphicFrameLocks noChangeAspect="1"/>
            </p:cNvGraphicFramePr>
            <p:nvPr/>
          </p:nvGraphicFramePr>
          <p:xfrm>
            <a:off x="3701455" y="4465801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1" name="Equation" r:id="rId3" imgW="279400" imgH="304800" progId="Equation.DSMT4">
                    <p:embed/>
                  </p:oleObj>
                </mc:Choice>
                <mc:Fallback>
                  <p:oleObj name="Equation" r:id="rId3" imgW="279400" imgH="304800" progId="Equation.DSMT4">
                    <p:embed/>
                    <p:pic>
                      <p:nvPicPr>
                        <p:cNvPr id="0" name="图片 513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1455" y="4465801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4"/>
            <p:cNvSpPr txBox="1">
              <a:spLocks noChangeArrowheads="1"/>
            </p:cNvSpPr>
            <p:nvPr/>
          </p:nvSpPr>
          <p:spPr bwMode="auto">
            <a:xfrm>
              <a:off x="3009072" y="4373861"/>
              <a:ext cx="27811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所以   可逆</a:t>
              </a:r>
              <a:r>
                <a:rPr lang="en-US" altLang="zh-CN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且</a:t>
              </a:r>
              <a:endParaRPr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9" name="Object 6"/>
          <p:cNvGraphicFramePr>
            <a:graphicFrameLocks noChangeAspect="1"/>
          </p:cNvGraphicFramePr>
          <p:nvPr/>
        </p:nvGraphicFramePr>
        <p:xfrm>
          <a:off x="2702161" y="2977637"/>
          <a:ext cx="1818446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2" name="Equation" r:id="rId5" imgW="49072800" imgH="19812000" progId="Equation.DSMT4">
                  <p:embed/>
                </p:oleObj>
              </mc:Choice>
              <mc:Fallback>
                <p:oleObj name="Equation" r:id="rId5" imgW="49072800" imgH="19812000" progId="Equation.DSMT4">
                  <p:embed/>
                  <p:pic>
                    <p:nvPicPr>
                      <p:cNvPr id="0" name="图片 51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2161" y="2977637"/>
                        <a:ext cx="1818446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8"/>
          <p:cNvGrpSpPr/>
          <p:nvPr/>
        </p:nvGrpSpPr>
        <p:grpSpPr bwMode="auto">
          <a:xfrm>
            <a:off x="3335631" y="2875896"/>
            <a:ext cx="1575734" cy="1167251"/>
            <a:chOff x="1066" y="1162"/>
            <a:chExt cx="1189" cy="694"/>
          </a:xfrm>
        </p:grpSpPr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1066" y="1162"/>
              <a:ext cx="602" cy="59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1610" y="1693"/>
              <a:ext cx="362" cy="10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4" name="Object 11"/>
            <p:cNvGraphicFramePr>
              <a:graphicFrameLocks noChangeAspect="1"/>
            </p:cNvGraphicFramePr>
            <p:nvPr/>
          </p:nvGraphicFramePr>
          <p:xfrm>
            <a:off x="1927" y="1616"/>
            <a:ext cx="3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3" name="Equation" r:id="rId7" imgW="351155" imgH="258445" progId="Equation.DSMT4">
                    <p:embed/>
                  </p:oleObj>
                </mc:Choice>
                <mc:Fallback>
                  <p:oleObj name="Equation" r:id="rId7" imgW="351155" imgH="258445" progId="Equation.DSMT4">
                    <p:embed/>
                    <p:pic>
                      <p:nvPicPr>
                        <p:cNvPr id="0" name="图片 513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1616"/>
                          <a:ext cx="3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Object 13"/>
          <p:cNvGraphicFramePr>
            <a:graphicFrameLocks noChangeAspect="1"/>
          </p:cNvGraphicFramePr>
          <p:nvPr/>
        </p:nvGraphicFramePr>
        <p:xfrm>
          <a:off x="2817806" y="2432557"/>
          <a:ext cx="2102986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4" name="Equation" r:id="rId9" imgW="52425600" imgH="9144000" progId="Equation.DSMT4">
                  <p:embed/>
                </p:oleObj>
              </mc:Choice>
              <mc:Fallback>
                <p:oleObj name="Equation" r:id="rId9" imgW="52425600" imgH="9144000" progId="Equation.DSMT4">
                  <p:embed/>
                  <p:pic>
                    <p:nvPicPr>
                      <p:cNvPr id="0" name="图片 513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06" y="2432557"/>
                        <a:ext cx="2102986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2443591" y="2432557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</a:p>
        </p:txBody>
      </p:sp>
      <p:graphicFrame>
        <p:nvGraphicFramePr>
          <p:cNvPr id="37" name="Object 15"/>
          <p:cNvGraphicFramePr>
            <a:graphicFrameLocks noChangeAspect="1"/>
          </p:cNvGraphicFramePr>
          <p:nvPr/>
        </p:nvGraphicFramePr>
        <p:xfrm>
          <a:off x="5555696" y="2430375"/>
          <a:ext cx="158685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" name="Equation" r:id="rId11" imgW="48463200" imgH="11582400" progId="Equation.DSMT4">
                  <p:embed/>
                </p:oleObj>
              </mc:Choice>
              <mc:Fallback>
                <p:oleObj name="Equation" r:id="rId11" imgW="48463200" imgH="11582400" progId="Equation.DSMT4">
                  <p:embed/>
                  <p:pic>
                    <p:nvPicPr>
                      <p:cNvPr id="0" name="图片 51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5696" y="2430375"/>
                        <a:ext cx="1586851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4741254" y="2432557"/>
            <a:ext cx="8915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，得</a:t>
            </a:r>
          </a:p>
        </p:txBody>
      </p:sp>
      <p:graphicFrame>
        <p:nvGraphicFramePr>
          <p:cNvPr id="42" name="Object 22"/>
          <p:cNvGraphicFramePr>
            <a:graphicFrameLocks noChangeAspect="1"/>
          </p:cNvGraphicFramePr>
          <p:nvPr/>
        </p:nvGraphicFramePr>
        <p:xfrm>
          <a:off x="4491025" y="4164247"/>
          <a:ext cx="17430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Equation" r:id="rId13" imgW="55778400" imgH="19812000" progId="Equation.DSMT4">
                  <p:embed/>
                </p:oleObj>
              </mc:Choice>
              <mc:Fallback>
                <p:oleObj name="Equation" r:id="rId13" imgW="55778400" imgH="19812000" progId="Equation.DSMT4">
                  <p:embed/>
                  <p:pic>
                    <p:nvPicPr>
                      <p:cNvPr id="0" name="图片 51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025" y="4164247"/>
                        <a:ext cx="17430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168546" y="1103577"/>
            <a:ext cx="6636848" cy="1108758"/>
            <a:chOff x="2422536" y="1103577"/>
            <a:chExt cx="7147313" cy="1108758"/>
          </a:xfrm>
        </p:grpSpPr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2422536" y="1103577"/>
              <a:ext cx="65659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1"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40" name="Object 19"/>
            <p:cNvGraphicFramePr>
              <a:graphicFrameLocks noChangeAspect="1"/>
            </p:cNvGraphicFramePr>
            <p:nvPr/>
          </p:nvGraphicFramePr>
          <p:xfrm>
            <a:off x="3258121" y="1805538"/>
            <a:ext cx="13081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7" name="Equation" r:id="rId15" imgW="31394400" imgH="8839200" progId="Equation.DSMT4">
                    <p:embed/>
                  </p:oleObj>
                </mc:Choice>
                <mc:Fallback>
                  <p:oleObj name="Equation" r:id="rId15" imgW="31394400" imgH="8839200" progId="Equation.DSMT4">
                    <p:embed/>
                    <p:pic>
                      <p:nvPicPr>
                        <p:cNvPr id="0" name="图片 513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8121" y="1805538"/>
                          <a:ext cx="13081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>
              <a:off x="4692017" y="1750670"/>
              <a:ext cx="487783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可逆，并求它们的逆矩阵</a:t>
              </a:r>
              <a:r>
                <a:rPr lang="en-US" altLang="zh-CN" sz="2400" b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</a:p>
          </p:txBody>
        </p:sp>
        <p:sp>
          <p:nvSpPr>
            <p:cNvPr id="43" name="Text Box 27"/>
            <p:cNvSpPr txBox="1">
              <a:spLocks noChangeArrowheads="1"/>
            </p:cNvSpPr>
            <p:nvPr/>
          </p:nvSpPr>
          <p:spPr bwMode="auto">
            <a:xfrm>
              <a:off x="3258121" y="1103577"/>
              <a:ext cx="147732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设方阵</a:t>
              </a:r>
            </a:p>
          </p:txBody>
        </p:sp>
        <p:graphicFrame>
          <p:nvGraphicFramePr>
            <p:cNvPr id="44" name="Object 28"/>
            <p:cNvGraphicFramePr>
              <a:graphicFrameLocks noChangeAspect="1"/>
            </p:cNvGraphicFramePr>
            <p:nvPr/>
          </p:nvGraphicFramePr>
          <p:xfrm>
            <a:off x="4260633" y="1182009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8" name="Equation" r:id="rId17" imgW="6705600" imgH="7315200" progId="Equation.DSMT4">
                    <p:embed/>
                  </p:oleObj>
                </mc:Choice>
                <mc:Fallback>
                  <p:oleObj name="Equation" r:id="rId17" imgW="6705600" imgH="7315200" progId="Equation.DSMT4">
                    <p:embed/>
                    <p:pic>
                      <p:nvPicPr>
                        <p:cNvPr id="0" name="图片 513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0633" y="1182009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Text Box 29"/>
            <p:cNvSpPr txBox="1">
              <a:spLocks noChangeArrowheads="1"/>
            </p:cNvSpPr>
            <p:nvPr/>
          </p:nvSpPr>
          <p:spPr bwMode="auto">
            <a:xfrm>
              <a:off x="4493196" y="1103577"/>
              <a:ext cx="18876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满足方程</a:t>
              </a:r>
            </a:p>
          </p:txBody>
        </p:sp>
        <p:sp>
          <p:nvSpPr>
            <p:cNvPr id="46" name="Text Box 30"/>
            <p:cNvSpPr txBox="1">
              <a:spLocks noChangeArrowheads="1"/>
            </p:cNvSpPr>
            <p:nvPr/>
          </p:nvSpPr>
          <p:spPr bwMode="auto">
            <a:xfrm>
              <a:off x="8001570" y="1103577"/>
              <a:ext cx="147732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，证明</a:t>
              </a:r>
            </a:p>
          </p:txBody>
        </p:sp>
        <p:graphicFrame>
          <p:nvGraphicFramePr>
            <p:cNvPr id="47" name="Object 31"/>
            <p:cNvGraphicFramePr>
              <a:graphicFrameLocks noChangeAspect="1"/>
            </p:cNvGraphicFramePr>
            <p:nvPr/>
          </p:nvGraphicFramePr>
          <p:xfrm>
            <a:off x="5812274" y="1143909"/>
            <a:ext cx="2184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9" name="Equation" r:id="rId19" imgW="52425600" imgH="9144000" progId="Equation.DSMT4">
                    <p:embed/>
                  </p:oleObj>
                </mc:Choice>
                <mc:Fallback>
                  <p:oleObj name="Equation" r:id="rId19" imgW="52425600" imgH="9144000" progId="Equation.DSMT4">
                    <p:embed/>
                    <p:pic>
                      <p:nvPicPr>
                        <p:cNvPr id="0" name="图片 513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2274" y="1143909"/>
                          <a:ext cx="21844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" name="Rectangle 38"/>
          <p:cNvSpPr>
            <a:spLocks noChangeArrowheads="1"/>
          </p:cNvSpPr>
          <p:nvPr/>
        </p:nvSpPr>
        <p:spPr bwMode="auto">
          <a:xfrm>
            <a:off x="1237392" y="2430375"/>
            <a:ext cx="7973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</a:p>
        </p:txBody>
      </p:sp>
      <p:sp>
        <p:nvSpPr>
          <p:cNvPr id="14" name="矩形 13"/>
          <p:cNvSpPr/>
          <p:nvPr/>
        </p:nvSpPr>
        <p:spPr>
          <a:xfrm>
            <a:off x="7175040" y="2430375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4495235" y="3159554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832235" y="1750670"/>
          <a:ext cx="1652400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0" name="Equation" r:id="rId21" imgW="20726400" imgH="6096000" progId="Equation.DSMT4">
                  <p:embed/>
                </p:oleObj>
              </mc:Choice>
              <mc:Fallback>
                <p:oleObj name="Equation" r:id="rId21" imgW="20726400" imgH="6096000" progId="Equation.DSMT4">
                  <p:embed/>
                  <p:pic>
                    <p:nvPicPr>
                      <p:cNvPr id="0" name="图片 5139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832235" y="1750670"/>
                        <a:ext cx="1652400" cy="6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组合 48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50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48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10" name="Object 21"/>
          <p:cNvGraphicFramePr>
            <a:graphicFrameLocks noChangeAspect="1"/>
          </p:cNvGraphicFramePr>
          <p:nvPr/>
        </p:nvGraphicFramePr>
        <p:xfrm>
          <a:off x="4596051" y="1023686"/>
          <a:ext cx="1906203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5" name="Equation" r:id="rId3" imgW="50901600" imgH="9144000" progId="Equation.DSMT4">
                  <p:embed/>
                </p:oleObj>
              </mc:Choice>
              <mc:Fallback>
                <p:oleObj name="Equation" r:id="rId3" imgW="50901600" imgH="9144000" progId="Equation.DSMT4">
                  <p:embed/>
                  <p:pic>
                    <p:nvPicPr>
                      <p:cNvPr id="0" name="图片 52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6051" y="1023686"/>
                        <a:ext cx="1906203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23"/>
          <p:cNvGrpSpPr/>
          <p:nvPr/>
        </p:nvGrpSpPr>
        <p:grpSpPr bwMode="auto">
          <a:xfrm>
            <a:off x="2179911" y="963266"/>
            <a:ext cx="2416140" cy="461962"/>
            <a:chOff x="815" y="2377"/>
            <a:chExt cx="1781" cy="291"/>
          </a:xfrm>
        </p:grpSpPr>
        <p:graphicFrame>
          <p:nvGraphicFramePr>
            <p:cNvPr id="13" name="Object 24"/>
            <p:cNvGraphicFramePr>
              <a:graphicFrameLocks noChangeAspect="1"/>
            </p:cNvGraphicFramePr>
            <p:nvPr/>
          </p:nvGraphicFramePr>
          <p:xfrm>
            <a:off x="1220" y="2414"/>
            <a:ext cx="13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86" name="Equation" r:id="rId5" imgW="52425600" imgH="9144000" progId="Equation.DSMT4">
                    <p:embed/>
                  </p:oleObj>
                </mc:Choice>
                <mc:Fallback>
                  <p:oleObj name="Equation" r:id="rId5" imgW="52425600" imgH="9144000" progId="Equation.DSMT4">
                    <p:embed/>
                    <p:pic>
                      <p:nvPicPr>
                        <p:cNvPr id="0" name="图片 523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2414"/>
                          <a:ext cx="13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25"/>
            <p:cNvSpPr txBox="1">
              <a:spLocks noChangeArrowheads="1"/>
            </p:cNvSpPr>
            <p:nvPr/>
          </p:nvSpPr>
          <p:spPr bwMode="auto">
            <a:xfrm>
              <a:off x="815" y="2377"/>
              <a:ext cx="4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由</a:t>
              </a:r>
            </a:p>
          </p:txBody>
        </p:sp>
      </p:grpSp>
      <p:sp>
        <p:nvSpPr>
          <p:cNvPr id="27" name="Text Box 41"/>
          <p:cNvSpPr txBox="1">
            <a:spLocks noChangeArrowheads="1"/>
          </p:cNvSpPr>
          <p:nvPr/>
        </p:nvSpPr>
        <p:spPr bwMode="auto">
          <a:xfrm>
            <a:off x="2499598" y="4774827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把原式代入可得：</a:t>
            </a:r>
            <a:endParaRPr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Object 42"/>
          <p:cNvGraphicFramePr>
            <a:graphicFrameLocks noChangeAspect="1"/>
          </p:cNvGraphicFramePr>
          <p:nvPr/>
        </p:nvGraphicFramePr>
        <p:xfrm>
          <a:off x="5033913" y="4592909"/>
          <a:ext cx="21431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7" name="Equation" r:id="rId7" imgW="68580000" imgH="19812000" progId="Equation.DSMT4">
                  <p:embed/>
                </p:oleObj>
              </mc:Choice>
              <mc:Fallback>
                <p:oleObj name="Equation" r:id="rId7" imgW="68580000" imgH="19812000" progId="Equation.DSMT4">
                  <p:embed/>
                  <p:pic>
                    <p:nvPicPr>
                      <p:cNvPr id="0" name="图片 52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913" y="4592909"/>
                        <a:ext cx="21431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2179911" y="1815080"/>
            <a:ext cx="1042663" cy="461665"/>
            <a:chOff x="2838677" y="2418409"/>
            <a:chExt cx="1390217" cy="461665"/>
          </a:xfrm>
        </p:grpSpPr>
        <p:graphicFrame>
          <p:nvGraphicFramePr>
            <p:cNvPr id="45" name="Object 3"/>
            <p:cNvGraphicFramePr>
              <a:graphicFrameLocks noChangeAspect="1"/>
            </p:cNvGraphicFramePr>
            <p:nvPr/>
          </p:nvGraphicFramePr>
          <p:xfrm>
            <a:off x="2838677" y="2457821"/>
            <a:ext cx="330000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88" name="Equation" r:id="rId9" imgW="279400" imgH="304800" progId="Equation.DSMT4">
                    <p:embed/>
                  </p:oleObj>
                </mc:Choice>
                <mc:Fallback>
                  <p:oleObj name="Equation" r:id="rId9" imgW="279400" imgH="304800" progId="Equation.DSMT4">
                    <p:embed/>
                    <p:pic>
                      <p:nvPicPr>
                        <p:cNvPr id="0" name="图片 523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8677" y="2457821"/>
                          <a:ext cx="330000" cy="36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Text Box 4"/>
            <p:cNvSpPr txBox="1">
              <a:spLocks noChangeArrowheads="1"/>
            </p:cNvSpPr>
            <p:nvPr/>
          </p:nvSpPr>
          <p:spPr bwMode="auto">
            <a:xfrm>
              <a:off x="3161936" y="2418409"/>
              <a:ext cx="10669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可逆</a:t>
              </a:r>
              <a:endParaRPr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084572" y="1756339"/>
            <a:ext cx="1807939" cy="520406"/>
            <a:chOff x="3975008" y="2234630"/>
            <a:chExt cx="1969239" cy="520406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3975008" y="2234630"/>
            <a:ext cx="945000" cy="50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89" name="Equation" r:id="rId11" imgW="9144000" imgH="4876800" progId="Equation.DSMT4">
                    <p:embed/>
                  </p:oleObj>
                </mc:Choice>
                <mc:Fallback>
                  <p:oleObj name="Equation" r:id="rId11" imgW="9144000" imgH="4876800" progId="Equation.DSMT4">
                    <p:embed/>
                    <p:pic>
                      <p:nvPicPr>
                        <p:cNvPr id="0" name="图片 5240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975008" y="2234630"/>
                          <a:ext cx="945000" cy="50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矩形 6"/>
            <p:cNvSpPr/>
            <p:nvPr/>
          </p:nvSpPr>
          <p:spPr>
            <a:xfrm>
              <a:off x="4877288" y="2293371"/>
              <a:ext cx="10669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可逆</a:t>
              </a:r>
              <a:endParaRPr lang="zh-CN" altLang="en-US" sz="2400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641048" y="1806138"/>
            <a:ext cx="2241581" cy="470607"/>
            <a:chOff x="5452751" y="2397002"/>
            <a:chExt cx="2988774" cy="470607"/>
          </a:xfrm>
        </p:grpSpPr>
        <p:sp>
          <p:nvSpPr>
            <p:cNvPr id="47" name="矩形 46"/>
            <p:cNvSpPr/>
            <p:nvPr/>
          </p:nvSpPr>
          <p:spPr>
            <a:xfrm>
              <a:off x="6964197" y="2397002"/>
              <a:ext cx="14773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可逆，</a:t>
              </a:r>
              <a:endParaRPr lang="zh-CN" altLang="en-US" sz="2400" dirty="0"/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/>
          </p:nvGraphicFramePr>
          <p:xfrm>
            <a:off x="5452751" y="2427871"/>
            <a:ext cx="1416050" cy="439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90" name="Equation" r:id="rId13" imgW="13716000" imgH="4267200" progId="Equation.DSMT4">
                    <p:embed/>
                  </p:oleObj>
                </mc:Choice>
                <mc:Fallback>
                  <p:oleObj name="Equation" r:id="rId13" imgW="13716000" imgH="4267200" progId="Equation.DSMT4">
                    <p:embed/>
                    <p:pic>
                      <p:nvPicPr>
                        <p:cNvPr id="0" name="图片 5240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452751" y="2427871"/>
                          <a:ext cx="1416050" cy="4397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" name="矩形 51"/>
          <p:cNvSpPr/>
          <p:nvPr/>
        </p:nvSpPr>
        <p:spPr>
          <a:xfrm>
            <a:off x="6390186" y="98256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2400" dirty="0"/>
          </a:p>
        </p:txBody>
      </p:sp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2424594" y="2514371"/>
          <a:ext cx="23929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1" name="Equation" r:id="rId15" imgW="64617600" imgH="15544800" progId="Equation.DSMT4">
                  <p:embed/>
                </p:oleObj>
              </mc:Choice>
              <mc:Fallback>
                <p:oleObj name="Equation" r:id="rId15" imgW="64617600" imgH="15544800" progId="Equation.DSMT4">
                  <p:embed/>
                  <p:pic>
                    <p:nvPicPr>
                      <p:cNvPr id="0" name="图片 52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594" y="2514371"/>
                        <a:ext cx="23929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4892511" y="2542734"/>
          <a:ext cx="11123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2" name="Equation" r:id="rId17" imgW="28346400" imgH="15544800" progId="Equation.DSMT4">
                  <p:embed/>
                </p:oleObj>
              </mc:Choice>
              <mc:Fallback>
                <p:oleObj name="Equation" r:id="rId17" imgW="28346400" imgH="15544800" progId="Equation.DSMT4">
                  <p:embed/>
                  <p:pic>
                    <p:nvPicPr>
                      <p:cNvPr id="0" name="图片 52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511" y="2542734"/>
                        <a:ext cx="11123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3776463" y="3260398"/>
          <a:ext cx="385032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3" name="Equation" r:id="rId19" imgW="100584000" imgH="24079200" progId="Equation.DSMT4">
                  <p:embed/>
                </p:oleObj>
              </mc:Choice>
              <mc:Fallback>
                <p:oleObj name="Equation" r:id="rId19" imgW="100584000" imgH="24079200" progId="Equation.DSMT4">
                  <p:embed/>
                  <p:pic>
                    <p:nvPicPr>
                      <p:cNvPr id="0" name="图片 52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463" y="3260398"/>
                        <a:ext cx="385032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0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572135" y="975360"/>
          <a:ext cx="7487285" cy="2493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2" r:id="rId3" imgW="2616200" imgH="939800" progId="Equation.DSMT4">
                  <p:embed/>
                </p:oleObj>
              </mc:Choice>
              <mc:Fallback>
                <p:oleObj r:id="rId3" imgW="2616200" imgH="9398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2135" y="975360"/>
                        <a:ext cx="7487285" cy="24930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624840" y="3468370"/>
          <a:ext cx="8116570" cy="128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" r:id="rId5" imgW="2882900" imgH="495300" progId="Equation.DSMT4">
                  <p:embed/>
                </p:oleObj>
              </mc:Choice>
              <mc:Fallback>
                <p:oleObj r:id="rId5" imgW="2882900" imgH="4953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4840" y="3468370"/>
                        <a:ext cx="8116570" cy="1280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855345" y="4855210"/>
          <a:ext cx="6616700" cy="1921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4" r:id="rId7" imgW="2425700" imgH="698500" progId="Equation.DSMT4">
                  <p:embed/>
                </p:oleObj>
              </mc:Choice>
              <mc:Fallback>
                <p:oleObj r:id="rId7" imgW="2425700" imgH="6985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5345" y="4855210"/>
                        <a:ext cx="6616700" cy="19215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50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8"/>
          <p:cNvSpPr txBox="1"/>
          <p:nvPr/>
        </p:nvSpPr>
        <p:spPr>
          <a:xfrm>
            <a:off x="2511221" y="1043655"/>
            <a:ext cx="3612356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三、小结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1220" y="1816222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999133" y="1849054"/>
          <a:ext cx="1462155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4" name="Equation" r:id="rId3" imgW="19507200" imgH="3962400" progId="Equation.DSMT4">
                  <p:embed/>
                </p:oleObj>
              </mc:Choice>
              <mc:Fallback>
                <p:oleObj name="Equation" r:id="rId3" imgW="19507200" imgH="3962400" progId="Equation.DSMT4">
                  <p:embed/>
                  <p:pic>
                    <p:nvPicPr>
                      <p:cNvPr id="0" name="图片 472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9133" y="1849054"/>
                        <a:ext cx="1462155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511220" y="2465681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1220" y="3076439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75082" y="244243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唯一性，</a:t>
            </a:r>
          </a:p>
        </p:txBody>
      </p:sp>
      <p:sp>
        <p:nvSpPr>
          <p:cNvPr id="19" name="矩形 18"/>
          <p:cNvSpPr/>
          <p:nvPr/>
        </p:nvSpPr>
        <p:spPr>
          <a:xfrm>
            <a:off x="4108737" y="307031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定义法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390854" y="2465681"/>
          <a:ext cx="3619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5" name="Equation" r:id="rId5" imgW="11582400" imgH="8839200" progId="Equation.DSMT4">
                  <p:embed/>
                </p:oleObj>
              </mc:Choice>
              <mc:Fallback>
                <p:oleObj name="Equation" r:id="rId5" imgW="11582400" imgH="88392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0854" y="2465681"/>
                        <a:ext cx="3619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2534947" y="3763073"/>
            <a:ext cx="1971051" cy="497441"/>
            <a:chOff x="1976438" y="1509567"/>
            <a:chExt cx="2628067" cy="497441"/>
          </a:xfrm>
        </p:grpSpPr>
        <p:graphicFrame>
          <p:nvGraphicFramePr>
            <p:cNvPr id="22" name="对象 21"/>
            <p:cNvGraphicFramePr>
              <a:graphicFrameLocks noChangeAspect="1"/>
            </p:cNvGraphicFramePr>
            <p:nvPr/>
          </p:nvGraphicFramePr>
          <p:xfrm>
            <a:off x="1976438" y="1519646"/>
            <a:ext cx="730250" cy="487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36" name="Equation" r:id="rId7" imgW="7315200" imgH="4876800" progId="Equation.DSMT4">
                    <p:embed/>
                  </p:oleObj>
                </mc:Choice>
                <mc:Fallback>
                  <p:oleObj name="Equation" r:id="rId7" imgW="7315200" imgH="4876800" progId="Equation.DSMT4">
                    <p:embed/>
                    <p:pic>
                      <p:nvPicPr>
                        <p:cNvPr id="0" name="图片 4722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76438" y="1519646"/>
                          <a:ext cx="730250" cy="4873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2652689" y="1509567"/>
              <a:ext cx="19518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可逆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05998" y="3724030"/>
            <a:ext cx="3318348" cy="539750"/>
            <a:chOff x="4108109" y="1660895"/>
            <a:chExt cx="4424464" cy="539750"/>
          </a:xfrm>
        </p:grpSpPr>
        <p:graphicFrame>
          <p:nvGraphicFramePr>
            <p:cNvPr id="25" name="对象 24"/>
            <p:cNvGraphicFramePr>
              <a:graphicFrameLocks noChangeAspect="1"/>
            </p:cNvGraphicFramePr>
            <p:nvPr/>
          </p:nvGraphicFramePr>
          <p:xfrm>
            <a:off x="4108109" y="1660895"/>
            <a:ext cx="2971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37" name="Equation" r:id="rId9" imgW="33528000" imgH="6096000" progId="Equation.DSMT4">
                    <p:embed/>
                  </p:oleObj>
                </mc:Choice>
                <mc:Fallback>
                  <p:oleObj name="Equation" r:id="rId9" imgW="33528000" imgH="6096000" progId="Equation.DSMT4">
                    <p:embed/>
                    <p:pic>
                      <p:nvPicPr>
                        <p:cNvPr id="0" name="图片 472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108109" y="1660895"/>
                          <a:ext cx="2971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Box 25"/>
            <p:cNvSpPr txBox="1"/>
            <p:nvPr/>
          </p:nvSpPr>
          <p:spPr>
            <a:xfrm>
              <a:off x="7055245" y="1660895"/>
              <a:ext cx="14773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都可逆</a:t>
              </a:r>
            </a:p>
          </p:txBody>
        </p:sp>
      </p:grp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2004695" y="4524375"/>
          <a:ext cx="5897880" cy="1080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r:id="rId11" imgW="2222500" imgH="457200" progId="Equation.DSMT4">
                  <p:embed/>
                </p:oleObj>
              </mc:Choice>
              <mc:Fallback>
                <p:oleObj r:id="rId11" imgW="2222500" imgH="4572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04695" y="4524375"/>
                        <a:ext cx="5897880" cy="1080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0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6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6F368136-3171-8F4D-AE9B-FA9AEB52D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2" y="620713"/>
            <a:ext cx="8496299" cy="1371600"/>
          </a:xfrm>
        </p:spPr>
        <p:txBody>
          <a:bodyPr/>
          <a:lstStyle/>
          <a:p>
            <a:r>
              <a:rPr lang="zh-CN" altLang="en-US" sz="3200" b="1" dirty="0"/>
              <a:t>设矩阵</a:t>
            </a:r>
            <a:r>
              <a:rPr lang="en-US" altLang="zh-CN" sz="3200" b="1" i="1" dirty="0"/>
              <a:t>A</a:t>
            </a:r>
            <a:r>
              <a:rPr lang="zh-CN" altLang="en-US" sz="3200" b="1" dirty="0"/>
              <a:t>满足</a:t>
            </a:r>
            <a:r>
              <a:rPr lang="en-US" altLang="zh-CN" sz="3200" b="1" i="1" dirty="0"/>
              <a:t>A</a:t>
            </a:r>
            <a:r>
              <a:rPr lang="en-US" altLang="zh-CN" sz="3200" b="1" baseline="30000" dirty="0"/>
              <a:t>2 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A</a:t>
            </a:r>
            <a:r>
              <a:rPr lang="en-US" altLang="zh-CN" sz="3200" b="1" dirty="0"/>
              <a:t> – 4</a:t>
            </a:r>
            <a:r>
              <a:rPr lang="en-US" altLang="zh-CN" sz="3200" b="1" i="1" dirty="0"/>
              <a:t>E </a:t>
            </a:r>
            <a:r>
              <a:rPr lang="en-US" altLang="zh-CN" sz="3200" b="1" dirty="0"/>
              <a:t>=</a:t>
            </a:r>
            <a:r>
              <a:rPr lang="en-US" altLang="zh-CN" sz="3200" b="1" i="1" dirty="0"/>
              <a:t>O</a:t>
            </a:r>
            <a:r>
              <a:rPr lang="en-US" altLang="zh-CN" sz="3200" b="1" dirty="0"/>
              <a:t>, </a:t>
            </a:r>
            <a:r>
              <a:rPr lang="zh-CN" altLang="en-US" sz="3200" b="1" dirty="0"/>
              <a:t>求 </a:t>
            </a:r>
            <a:r>
              <a:rPr lang="en-US" altLang="zh-CN" sz="3200" b="1" i="1" dirty="0"/>
              <a:t>A</a:t>
            </a:r>
            <a:r>
              <a:rPr lang="en-US" altLang="zh-CN" sz="3200" b="1" dirty="0"/>
              <a:t> – </a:t>
            </a:r>
            <a:r>
              <a:rPr lang="en-US" altLang="zh-CN" sz="3200" b="1" i="1" dirty="0"/>
              <a:t>E</a:t>
            </a:r>
            <a:r>
              <a:rPr lang="zh-CN" altLang="en-US" sz="3200" b="1" dirty="0"/>
              <a:t>的逆矩阵。</a:t>
            </a:r>
            <a:br>
              <a:rPr lang="zh-CN" altLang="en-US" sz="3200" b="1" dirty="0"/>
            </a:br>
            <a:endParaRPr lang="zh-CN" altLang="en-US" sz="3200" b="1" dirty="0"/>
          </a:p>
        </p:txBody>
      </p:sp>
      <p:sp>
        <p:nvSpPr>
          <p:cNvPr id="122883" name="Text Box 3">
            <a:extLst>
              <a:ext uri="{FF2B5EF4-FFF2-40B4-BE49-F238E27FC236}">
                <a16:creationId xmlns:a16="http://schemas.microsoft.com/office/drawing/2014/main" id="{7D5616E4-8146-504F-A1A7-A5A79368D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773238"/>
            <a:ext cx="808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800" b="1" dirty="0">
                <a:ea typeface="黑体" panose="02010609060101010101" pitchFamily="49" charset="-122"/>
              </a:rPr>
              <a:t>   </a:t>
            </a:r>
          </a:p>
        </p:txBody>
      </p:sp>
      <p:graphicFrame>
        <p:nvGraphicFramePr>
          <p:cNvPr id="122884" name="Object 4">
            <a:extLst>
              <a:ext uri="{FF2B5EF4-FFF2-40B4-BE49-F238E27FC236}">
                <a16:creationId xmlns:a16="http://schemas.microsoft.com/office/drawing/2014/main" id="{5DD226FA-06C4-144C-A75D-B6FA1E7776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1773238"/>
          <a:ext cx="338296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29" name="Equation" r:id="rId4" imgW="31305500" imgH="4686300" progId="Equation.DSMT4">
                  <p:embed/>
                </p:oleObj>
              </mc:Choice>
              <mc:Fallback>
                <p:oleObj name="Equation" r:id="rId4" imgW="31305500" imgH="4686300" progId="Equation.DSMT4">
                  <p:embed/>
                  <p:pic>
                    <p:nvPicPr>
                      <p:cNvPr id="122884" name="Object 4">
                        <a:extLst>
                          <a:ext uri="{FF2B5EF4-FFF2-40B4-BE49-F238E27FC236}">
                            <a16:creationId xmlns:a16="http://schemas.microsoft.com/office/drawing/2014/main" id="{5DD226FA-06C4-144C-A75D-B6FA1E7776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773238"/>
                        <a:ext cx="3382962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Object 5">
            <a:extLst>
              <a:ext uri="{FF2B5EF4-FFF2-40B4-BE49-F238E27FC236}">
                <a16:creationId xmlns:a16="http://schemas.microsoft.com/office/drawing/2014/main" id="{2A075B81-E243-7247-B6A9-611A2ECB71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2492375"/>
          <a:ext cx="360045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0" name="Equation" r:id="rId6" imgW="27800300" imgH="9067800" progId="Equation.DSMT4">
                  <p:embed/>
                </p:oleObj>
              </mc:Choice>
              <mc:Fallback>
                <p:oleObj name="Equation" r:id="rId6" imgW="27800300" imgH="9067800" progId="Equation.DSMT4">
                  <p:embed/>
                  <p:pic>
                    <p:nvPicPr>
                      <p:cNvPr id="122885" name="Object 5">
                        <a:extLst>
                          <a:ext uri="{FF2B5EF4-FFF2-40B4-BE49-F238E27FC236}">
                            <a16:creationId xmlns:a16="http://schemas.microsoft.com/office/drawing/2014/main" id="{2A075B81-E243-7247-B6A9-611A2ECB71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492375"/>
                        <a:ext cx="360045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B46F495E-C2C4-9446-8162-5A276AB3DA31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778397" y="408723"/>
            <a:ext cx="7777163" cy="574675"/>
          </a:xfrm>
        </p:spPr>
        <p:txBody>
          <a:bodyPr/>
          <a:lstStyle/>
          <a:p>
            <a:r>
              <a:rPr lang="zh-CN" altLang="en-US" sz="3200" b="1" dirty="0"/>
              <a:t>设</a:t>
            </a:r>
            <a:r>
              <a:rPr lang="en-US" altLang="zh-CN" sz="3200" b="1" i="1" dirty="0"/>
              <a:t>A</a:t>
            </a:r>
            <a:r>
              <a:rPr lang="zh-CN" altLang="en-US" sz="3200" b="1" dirty="0"/>
              <a:t>为</a:t>
            </a:r>
            <a:r>
              <a:rPr lang="en-US" altLang="zh-CN" sz="3200" b="1" i="1" dirty="0"/>
              <a:t>n</a:t>
            </a:r>
            <a:r>
              <a:rPr lang="zh-CN" altLang="en-US" sz="3200" b="1" dirty="0"/>
              <a:t>阶非零矩阵， </a:t>
            </a:r>
            <a:r>
              <a:rPr lang="en-US" altLang="zh-CN" sz="3200" b="1" i="1" dirty="0"/>
              <a:t>E</a:t>
            </a:r>
            <a:r>
              <a:rPr lang="zh-CN" altLang="en-US" sz="3200" b="1" dirty="0"/>
              <a:t>为单位阵，若</a:t>
            </a:r>
            <a:r>
              <a:rPr lang="en-US" altLang="zh-CN" sz="3200" b="1" i="1" dirty="0"/>
              <a:t>A</a:t>
            </a:r>
            <a:r>
              <a:rPr lang="en-US" altLang="zh-CN" sz="3200" b="1" baseline="30000" dirty="0"/>
              <a:t>3 </a:t>
            </a:r>
            <a:r>
              <a:rPr lang="en-US" altLang="zh-CN" sz="3200" b="1" dirty="0"/>
              <a:t>=</a:t>
            </a:r>
            <a:r>
              <a:rPr lang="en-US" altLang="zh-CN" sz="3200" dirty="0"/>
              <a:t>0</a:t>
            </a:r>
            <a:r>
              <a:rPr lang="en-US" altLang="zh-CN" sz="3200" b="1" dirty="0"/>
              <a:t>, </a:t>
            </a:r>
            <a:r>
              <a:rPr lang="zh-CN" altLang="en-US" sz="3200" b="1" dirty="0"/>
              <a:t>则（      ）</a:t>
            </a:r>
          </a:p>
        </p:txBody>
      </p:sp>
      <p:graphicFrame>
        <p:nvGraphicFramePr>
          <p:cNvPr id="124931" name="Object 3">
            <a:extLst>
              <a:ext uri="{FF2B5EF4-FFF2-40B4-BE49-F238E27FC236}">
                <a16:creationId xmlns:a16="http://schemas.microsoft.com/office/drawing/2014/main" id="{3E8E1273-450B-9C43-94EE-02115C4C95D2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3779838" y="3860800"/>
          <a:ext cx="374491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7" name="Equation" r:id="rId4" imgW="35699700" imgH="5270500" progId="Equation.DSMT4">
                  <p:embed/>
                </p:oleObj>
              </mc:Choice>
              <mc:Fallback>
                <p:oleObj name="Equation" r:id="rId4" imgW="35699700" imgH="5270500" progId="Equation.DSMT4">
                  <p:embed/>
                  <p:pic>
                    <p:nvPicPr>
                      <p:cNvPr id="124931" name="Object 3">
                        <a:extLst>
                          <a:ext uri="{FF2B5EF4-FFF2-40B4-BE49-F238E27FC236}">
                            <a16:creationId xmlns:a16="http://schemas.microsoft.com/office/drawing/2014/main" id="{3E8E1273-450B-9C43-94EE-02115C4C95D2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860800"/>
                        <a:ext cx="3744912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2" name="Object 4">
            <a:extLst>
              <a:ext uri="{FF2B5EF4-FFF2-40B4-BE49-F238E27FC236}">
                <a16:creationId xmlns:a16="http://schemas.microsoft.com/office/drawing/2014/main" id="{CB0D1F2F-E64C-4A41-91CD-3CD7EC50AE62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971550" y="5084763"/>
          <a:ext cx="20161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8" name="Equation" r:id="rId6" imgW="18427700" imgH="5270500" progId="Equation.DSMT4">
                  <p:embed/>
                </p:oleObj>
              </mc:Choice>
              <mc:Fallback>
                <p:oleObj name="Equation" r:id="rId6" imgW="18427700" imgH="5270500" progId="Equation.DSMT4">
                  <p:embed/>
                  <p:pic>
                    <p:nvPicPr>
                      <p:cNvPr id="124932" name="Object 4">
                        <a:extLst>
                          <a:ext uri="{FF2B5EF4-FFF2-40B4-BE49-F238E27FC236}">
                            <a16:creationId xmlns:a16="http://schemas.microsoft.com/office/drawing/2014/main" id="{CB0D1F2F-E64C-4A41-91CD-3CD7EC50AE62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84763"/>
                        <a:ext cx="20161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3" name="Object 5">
            <a:extLst>
              <a:ext uri="{FF2B5EF4-FFF2-40B4-BE49-F238E27FC236}">
                <a16:creationId xmlns:a16="http://schemas.microsoft.com/office/drawing/2014/main" id="{5A6156ED-4321-684F-8FBF-F8DBE86FE70A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708400" y="5084763"/>
          <a:ext cx="36004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9" name="Equation" r:id="rId8" imgW="35699700" imgH="5270500" progId="Equation.DSMT4">
                  <p:embed/>
                </p:oleObj>
              </mc:Choice>
              <mc:Fallback>
                <p:oleObj name="Equation" r:id="rId8" imgW="35699700" imgH="5270500" progId="Equation.DSMT4">
                  <p:embed/>
                  <p:pic>
                    <p:nvPicPr>
                      <p:cNvPr id="124933" name="Object 5">
                        <a:extLst>
                          <a:ext uri="{FF2B5EF4-FFF2-40B4-BE49-F238E27FC236}">
                            <a16:creationId xmlns:a16="http://schemas.microsoft.com/office/drawing/2014/main" id="{5A6156ED-4321-684F-8FBF-F8DBE86FE70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084763"/>
                        <a:ext cx="360045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4" name="Text Box 6">
            <a:extLst>
              <a:ext uri="{FF2B5EF4-FFF2-40B4-BE49-F238E27FC236}">
                <a16:creationId xmlns:a16="http://schemas.microsoft.com/office/drawing/2014/main" id="{4960FEF5-2A44-6243-A982-DE3D2F851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789363"/>
            <a:ext cx="808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800" b="1">
                <a:ea typeface="黑体" panose="02010609060101010101" pitchFamily="49" charset="-122"/>
              </a:rPr>
              <a:t>   </a:t>
            </a:r>
          </a:p>
        </p:txBody>
      </p:sp>
      <p:graphicFrame>
        <p:nvGraphicFramePr>
          <p:cNvPr id="124935" name="Object 7">
            <a:extLst>
              <a:ext uri="{FF2B5EF4-FFF2-40B4-BE49-F238E27FC236}">
                <a16:creationId xmlns:a16="http://schemas.microsoft.com/office/drawing/2014/main" id="{3D335839-0DAA-AD4E-86E3-473A20FA7E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860800"/>
          <a:ext cx="20891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0" name="Equation" r:id="rId10" imgW="18427700" imgH="5270500" progId="Equation.DSMT4">
                  <p:embed/>
                </p:oleObj>
              </mc:Choice>
              <mc:Fallback>
                <p:oleObj name="Equation" r:id="rId10" imgW="18427700" imgH="5270500" progId="Equation.DSMT4">
                  <p:embed/>
                  <p:pic>
                    <p:nvPicPr>
                      <p:cNvPr id="124935" name="Object 7">
                        <a:extLst>
                          <a:ext uri="{FF2B5EF4-FFF2-40B4-BE49-F238E27FC236}">
                            <a16:creationId xmlns:a16="http://schemas.microsoft.com/office/drawing/2014/main" id="{3D335839-0DAA-AD4E-86E3-473A20FA7E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860800"/>
                        <a:ext cx="208915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6" name="Object 8">
            <a:extLst>
              <a:ext uri="{FF2B5EF4-FFF2-40B4-BE49-F238E27FC236}">
                <a16:creationId xmlns:a16="http://schemas.microsoft.com/office/drawing/2014/main" id="{BF8BE3E0-752C-9948-8BD3-61EFAE46CE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508500"/>
          <a:ext cx="43211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1" name="Equation" r:id="rId12" imgW="31889700" imgH="5270500" progId="Equation.DSMT4">
                  <p:embed/>
                </p:oleObj>
              </mc:Choice>
              <mc:Fallback>
                <p:oleObj name="Equation" r:id="rId12" imgW="31889700" imgH="5270500" progId="Equation.DSMT4">
                  <p:embed/>
                  <p:pic>
                    <p:nvPicPr>
                      <p:cNvPr id="124936" name="Object 8">
                        <a:extLst>
                          <a:ext uri="{FF2B5EF4-FFF2-40B4-BE49-F238E27FC236}">
                            <a16:creationId xmlns:a16="http://schemas.microsoft.com/office/drawing/2014/main" id="{BF8BE3E0-752C-9948-8BD3-61EFAE46CE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08500"/>
                        <a:ext cx="432117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8" name="Rectangle 10">
            <a:extLst>
              <a:ext uri="{FF2B5EF4-FFF2-40B4-BE49-F238E27FC236}">
                <a16:creationId xmlns:a16="http://schemas.microsoft.com/office/drawing/2014/main" id="{DD038C63-1519-8541-86FB-FE4CBD299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908050"/>
            <a:ext cx="5040313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(A)  </a:t>
            </a:r>
            <a:r>
              <a:rPr lang="en-US" altLang="zh-CN" b="1" i="1"/>
              <a:t>E-A</a:t>
            </a:r>
            <a:r>
              <a:rPr lang="zh-CN" altLang="en-US" b="1"/>
              <a:t>不可逆， </a:t>
            </a:r>
            <a:r>
              <a:rPr lang="en-US" altLang="zh-CN" b="1" i="1"/>
              <a:t>E+A</a:t>
            </a:r>
            <a:r>
              <a:rPr lang="zh-CN" altLang="en-US" b="1"/>
              <a:t>不可逆</a:t>
            </a:r>
          </a:p>
        </p:txBody>
      </p:sp>
      <p:sp>
        <p:nvSpPr>
          <p:cNvPr id="124939" name="Rectangle 11">
            <a:extLst>
              <a:ext uri="{FF2B5EF4-FFF2-40B4-BE49-F238E27FC236}">
                <a16:creationId xmlns:a16="http://schemas.microsoft.com/office/drawing/2014/main" id="{9B073FF8-B841-4943-9B2A-481F6D590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557338"/>
            <a:ext cx="5040313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(B)  </a:t>
            </a:r>
            <a:r>
              <a:rPr lang="en-US" altLang="zh-CN" b="1" i="1"/>
              <a:t>E-A</a:t>
            </a:r>
            <a:r>
              <a:rPr lang="zh-CN" altLang="en-US" b="1"/>
              <a:t>不可逆， </a:t>
            </a:r>
            <a:r>
              <a:rPr lang="en-US" altLang="zh-CN" b="1" i="1"/>
              <a:t>E+A</a:t>
            </a:r>
            <a:r>
              <a:rPr lang="zh-CN" altLang="en-US" b="1"/>
              <a:t>可逆</a:t>
            </a:r>
          </a:p>
        </p:txBody>
      </p:sp>
      <p:sp>
        <p:nvSpPr>
          <p:cNvPr id="124940" name="Rectangle 12">
            <a:extLst>
              <a:ext uri="{FF2B5EF4-FFF2-40B4-BE49-F238E27FC236}">
                <a16:creationId xmlns:a16="http://schemas.microsoft.com/office/drawing/2014/main" id="{EC9A7108-D115-8649-86FC-ADF2315A9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205038"/>
            <a:ext cx="5040313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(C)  </a:t>
            </a:r>
            <a:r>
              <a:rPr lang="en-US" altLang="zh-CN" b="1" i="1"/>
              <a:t>E-A</a:t>
            </a:r>
            <a:r>
              <a:rPr lang="zh-CN" altLang="en-US" b="1"/>
              <a:t>可逆， </a:t>
            </a:r>
            <a:r>
              <a:rPr lang="en-US" altLang="zh-CN" b="1" i="1"/>
              <a:t>E+A</a:t>
            </a:r>
            <a:r>
              <a:rPr lang="zh-CN" altLang="en-US" b="1"/>
              <a:t>可逆</a:t>
            </a:r>
          </a:p>
        </p:txBody>
      </p:sp>
      <p:sp>
        <p:nvSpPr>
          <p:cNvPr id="124941" name="Rectangle 13">
            <a:extLst>
              <a:ext uri="{FF2B5EF4-FFF2-40B4-BE49-F238E27FC236}">
                <a16:creationId xmlns:a16="http://schemas.microsoft.com/office/drawing/2014/main" id="{ADC11CC0-12A4-8742-9105-F13F01D5E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97200"/>
            <a:ext cx="5040312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(D)  </a:t>
            </a:r>
            <a:r>
              <a:rPr lang="en-US" altLang="zh-CN" b="1" i="1"/>
              <a:t>E-A</a:t>
            </a:r>
            <a:r>
              <a:rPr lang="zh-CN" altLang="en-US" b="1"/>
              <a:t>可逆， </a:t>
            </a:r>
            <a:r>
              <a:rPr lang="en-US" altLang="zh-CN" b="1" i="1"/>
              <a:t>E+A</a:t>
            </a:r>
            <a:r>
              <a:rPr lang="zh-CN" altLang="en-US" b="1"/>
              <a:t>不可逆</a:t>
            </a:r>
          </a:p>
        </p:txBody>
      </p:sp>
      <p:graphicFrame>
        <p:nvGraphicFramePr>
          <p:cNvPr id="124942" name="Object 14">
            <a:extLst>
              <a:ext uri="{FF2B5EF4-FFF2-40B4-BE49-F238E27FC236}">
                <a16:creationId xmlns:a16="http://schemas.microsoft.com/office/drawing/2014/main" id="{2EDC0060-D647-1342-B420-295C3EBC8939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1042988" y="5734050"/>
          <a:ext cx="33845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2" name="Equation" r:id="rId14" imgW="31889700" imgH="5270500" progId="Equation.DSMT4">
                  <p:embed/>
                </p:oleObj>
              </mc:Choice>
              <mc:Fallback>
                <p:oleObj name="Equation" r:id="rId14" imgW="31889700" imgH="5270500" progId="Equation.DSMT4">
                  <p:embed/>
                  <p:pic>
                    <p:nvPicPr>
                      <p:cNvPr id="124942" name="Object 14">
                        <a:extLst>
                          <a:ext uri="{FF2B5EF4-FFF2-40B4-BE49-F238E27FC236}">
                            <a16:creationId xmlns:a16="http://schemas.microsoft.com/office/drawing/2014/main" id="{2EDC0060-D647-1342-B420-295C3EBC8939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734050"/>
                        <a:ext cx="33845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3" name="Rectangle 15">
            <a:extLst>
              <a:ext uri="{FF2B5EF4-FFF2-40B4-BE49-F238E27FC236}">
                <a16:creationId xmlns:a16="http://schemas.microsoft.com/office/drawing/2014/main" id="{13ACC2A3-E04E-7A48-9889-3FC4FE0A3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308" y="619125"/>
            <a:ext cx="5048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autoUpdateAnimBg="0"/>
      <p:bldP spid="1249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1" name="Object 3">
            <a:extLst>
              <a:ext uri="{FF2B5EF4-FFF2-40B4-BE49-F238E27FC236}">
                <a16:creationId xmlns:a16="http://schemas.microsoft.com/office/drawing/2014/main" id="{43A41287-1F13-CF48-9B22-CFC1530B56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0" y="1700213"/>
          <a:ext cx="6570663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1" name="公式" r:id="rId3" imgW="61150500" imgH="16090900" progId="Equation.3">
                  <p:embed/>
                </p:oleObj>
              </mc:Choice>
              <mc:Fallback>
                <p:oleObj name="公式" r:id="rId3" imgW="61150500" imgH="16090900" progId="Equation.3">
                  <p:embed/>
                  <p:pic>
                    <p:nvPicPr>
                      <p:cNvPr id="109571" name="Object 3">
                        <a:extLst>
                          <a:ext uri="{FF2B5EF4-FFF2-40B4-BE49-F238E27FC236}">
                            <a16:creationId xmlns:a16="http://schemas.microsoft.com/office/drawing/2014/main" id="{43A41287-1F13-CF48-9B22-CFC1530B56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700213"/>
                        <a:ext cx="6570663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>
            <a:extLst>
              <a:ext uri="{FF2B5EF4-FFF2-40B4-BE49-F238E27FC236}">
                <a16:creationId xmlns:a16="http://schemas.microsoft.com/office/drawing/2014/main" id="{86F59DF1-13F8-5C47-A20A-51900CE642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8938" y="2767013"/>
          <a:ext cx="5413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2" name="公式" r:id="rId5" imgW="2921000" imgH="3213100" progId="Equation.3">
                  <p:embed/>
                </p:oleObj>
              </mc:Choice>
              <mc:Fallback>
                <p:oleObj name="公式" r:id="rId5" imgW="2921000" imgH="3213100" progId="Equation.3">
                  <p:embed/>
                  <p:pic>
                    <p:nvPicPr>
                      <p:cNvPr id="109572" name="Object 4">
                        <a:extLst>
                          <a:ext uri="{FF2B5EF4-FFF2-40B4-BE49-F238E27FC236}">
                            <a16:creationId xmlns:a16="http://schemas.microsoft.com/office/drawing/2014/main" id="{86F59DF1-13F8-5C47-A20A-51900CE642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938" y="2767013"/>
                        <a:ext cx="541337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>
            <a:extLst>
              <a:ext uri="{FF2B5EF4-FFF2-40B4-BE49-F238E27FC236}">
                <a16:creationId xmlns:a16="http://schemas.microsoft.com/office/drawing/2014/main" id="{46289998-486D-674D-BAB3-F9874E8D29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9538" y="1776413"/>
          <a:ext cx="5413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3" name="公式" r:id="rId7" imgW="2921000" imgH="3213100" progId="Equation.3">
                  <p:embed/>
                </p:oleObj>
              </mc:Choice>
              <mc:Fallback>
                <p:oleObj name="公式" r:id="rId7" imgW="2921000" imgH="3213100" progId="Equation.3">
                  <p:embed/>
                  <p:pic>
                    <p:nvPicPr>
                      <p:cNvPr id="109573" name="Object 5">
                        <a:extLst>
                          <a:ext uri="{FF2B5EF4-FFF2-40B4-BE49-F238E27FC236}">
                            <a16:creationId xmlns:a16="http://schemas.microsoft.com/office/drawing/2014/main" id="{46289998-486D-674D-BAB3-F9874E8D29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538" y="1776413"/>
                        <a:ext cx="541337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>
            <a:extLst>
              <a:ext uri="{FF2B5EF4-FFF2-40B4-BE49-F238E27FC236}">
                <a16:creationId xmlns:a16="http://schemas.microsoft.com/office/drawing/2014/main" id="{D5E27733-8464-1849-B272-72EAA84295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2362200"/>
          <a:ext cx="749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4" name="公式" r:id="rId8" imgW="17259300" imgH="9359900" progId="Equation.3">
                  <p:embed/>
                </p:oleObj>
              </mc:Choice>
              <mc:Fallback>
                <p:oleObj name="公式" r:id="rId8" imgW="17259300" imgH="9359900" progId="Equation.3">
                  <p:embed/>
                  <p:pic>
                    <p:nvPicPr>
                      <p:cNvPr id="109574" name="Object 6">
                        <a:extLst>
                          <a:ext uri="{FF2B5EF4-FFF2-40B4-BE49-F238E27FC236}">
                            <a16:creationId xmlns:a16="http://schemas.microsoft.com/office/drawing/2014/main" id="{D5E27733-8464-1849-B272-72EAA84295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362200"/>
                        <a:ext cx="7493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7">
            <a:extLst>
              <a:ext uri="{FF2B5EF4-FFF2-40B4-BE49-F238E27FC236}">
                <a16:creationId xmlns:a16="http://schemas.microsoft.com/office/drawing/2014/main" id="{1D76E05C-5643-7943-906F-CF70D14DBB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581400"/>
          <a:ext cx="2794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5" name="公式" r:id="rId10" imgW="64363600" imgH="9067800" progId="Equation.3">
                  <p:embed/>
                </p:oleObj>
              </mc:Choice>
              <mc:Fallback>
                <p:oleObj name="公式" r:id="rId10" imgW="64363600" imgH="9067800" progId="Equation.3">
                  <p:embed/>
                  <p:pic>
                    <p:nvPicPr>
                      <p:cNvPr id="109575" name="Object 7">
                        <a:extLst>
                          <a:ext uri="{FF2B5EF4-FFF2-40B4-BE49-F238E27FC236}">
                            <a16:creationId xmlns:a16="http://schemas.microsoft.com/office/drawing/2014/main" id="{1D76E05C-5643-7943-906F-CF70D14DBB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81400"/>
                        <a:ext cx="2794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6" name="Object 8">
            <a:extLst>
              <a:ext uri="{FF2B5EF4-FFF2-40B4-BE49-F238E27FC236}">
                <a16:creationId xmlns:a16="http://schemas.microsoft.com/office/drawing/2014/main" id="{58AE35C4-0473-8C4A-A418-16B67AC8E5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2900" y="4267200"/>
          <a:ext cx="309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6" name="Equation" r:id="rId12" imgW="71386700" imgH="10528300" progId="Equation.3">
                  <p:embed/>
                </p:oleObj>
              </mc:Choice>
              <mc:Fallback>
                <p:oleObj name="Equation" r:id="rId12" imgW="71386700" imgH="10528300" progId="Equation.3">
                  <p:embed/>
                  <p:pic>
                    <p:nvPicPr>
                      <p:cNvPr id="109576" name="Object 8">
                        <a:extLst>
                          <a:ext uri="{FF2B5EF4-FFF2-40B4-BE49-F238E27FC236}">
                            <a16:creationId xmlns:a16="http://schemas.microsoft.com/office/drawing/2014/main" id="{58AE35C4-0473-8C4A-A418-16B67AC8E5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4267200"/>
                        <a:ext cx="309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7" name="Object 9">
            <a:extLst>
              <a:ext uri="{FF2B5EF4-FFF2-40B4-BE49-F238E27FC236}">
                <a16:creationId xmlns:a16="http://schemas.microsoft.com/office/drawing/2014/main" id="{9C60148F-DFC2-284C-B46B-1421C2153E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9500" y="4248150"/>
          <a:ext cx="2717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7" name="Equation" r:id="rId14" imgW="62611000" imgH="11404600" progId="Equation.3">
                  <p:embed/>
                </p:oleObj>
              </mc:Choice>
              <mc:Fallback>
                <p:oleObj name="Equation" r:id="rId14" imgW="62611000" imgH="11404600" progId="Equation.3">
                  <p:embed/>
                  <p:pic>
                    <p:nvPicPr>
                      <p:cNvPr id="109577" name="Object 9">
                        <a:extLst>
                          <a:ext uri="{FF2B5EF4-FFF2-40B4-BE49-F238E27FC236}">
                            <a16:creationId xmlns:a16="http://schemas.microsoft.com/office/drawing/2014/main" id="{9C60148F-DFC2-284C-B46B-1421C2153E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4248150"/>
                        <a:ext cx="2717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8" name="Object 10">
            <a:extLst>
              <a:ext uri="{FF2B5EF4-FFF2-40B4-BE49-F238E27FC236}">
                <a16:creationId xmlns:a16="http://schemas.microsoft.com/office/drawing/2014/main" id="{411AFB24-20FA-5841-84C6-3F88147741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300" y="5080000"/>
          <a:ext cx="2882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Equation" r:id="rId16" imgW="66408300" imgH="13462000" progId="Equation.3">
                  <p:embed/>
                </p:oleObj>
              </mc:Choice>
              <mc:Fallback>
                <p:oleObj name="Equation" r:id="rId16" imgW="66408300" imgH="13462000" progId="Equation.3">
                  <p:embed/>
                  <p:pic>
                    <p:nvPicPr>
                      <p:cNvPr id="109578" name="Object 10">
                        <a:extLst>
                          <a:ext uri="{FF2B5EF4-FFF2-40B4-BE49-F238E27FC236}">
                            <a16:creationId xmlns:a16="http://schemas.microsoft.com/office/drawing/2014/main" id="{411AFB24-20FA-5841-84C6-3F88147741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5080000"/>
                        <a:ext cx="2882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9" name="Text Box 11">
            <a:extLst>
              <a:ext uri="{FF2B5EF4-FFF2-40B4-BE49-F238E27FC236}">
                <a16:creationId xmlns:a16="http://schemas.microsoft.com/office/drawing/2014/main" id="{170EF100-58E9-1744-A1F3-BD1EB4CBA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505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09581" name="Object 13">
            <a:extLst>
              <a:ext uri="{FF2B5EF4-FFF2-40B4-BE49-F238E27FC236}">
                <a16:creationId xmlns:a16="http://schemas.microsoft.com/office/drawing/2014/main" id="{3D950F48-53ED-ED4C-BBA1-775DA6A7B7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066800"/>
          <a:ext cx="49022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9" name="Equation" r:id="rId18" imgW="100647500" imgH="9944100" progId="Equation.3">
                  <p:embed/>
                </p:oleObj>
              </mc:Choice>
              <mc:Fallback>
                <p:oleObj name="Equation" r:id="rId18" imgW="100647500" imgH="9944100" progId="Equation.3">
                  <p:embed/>
                  <p:pic>
                    <p:nvPicPr>
                      <p:cNvPr id="109581" name="Object 13">
                        <a:extLst>
                          <a:ext uri="{FF2B5EF4-FFF2-40B4-BE49-F238E27FC236}">
                            <a16:creationId xmlns:a16="http://schemas.microsoft.com/office/drawing/2014/main" id="{3D950F48-53ED-ED4C-BBA1-775DA6A7B7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066800"/>
                        <a:ext cx="49022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4368651" y="2894820"/>
            <a:ext cx="2920992" cy="461665"/>
            <a:chOff x="7711563" y="2841724"/>
            <a:chExt cx="3894655" cy="461665"/>
          </a:xfrm>
        </p:grpSpPr>
        <p:sp>
          <p:nvSpPr>
            <p:cNvPr id="41" name="Rectangle 20"/>
            <p:cNvSpPr>
              <a:spLocks noChangeArrowheads="1"/>
            </p:cNvSpPr>
            <p:nvPr/>
          </p:nvSpPr>
          <p:spPr bwMode="auto">
            <a:xfrm>
              <a:off x="7711563" y="2841724"/>
              <a:ext cx="389465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（或称为   的逆）；</a:t>
              </a:r>
            </a:p>
          </p:txBody>
        </p:sp>
        <p:graphicFrame>
          <p:nvGraphicFramePr>
            <p:cNvPr id="40" name="Object 19"/>
            <p:cNvGraphicFramePr>
              <a:graphicFrameLocks noChangeAspect="1"/>
            </p:cNvGraphicFramePr>
            <p:nvPr/>
          </p:nvGraphicFramePr>
          <p:xfrm>
            <a:off x="9444785" y="2928556"/>
            <a:ext cx="428211" cy="28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87" name="Equation" r:id="rId3" imgW="5486400" imgH="5486400" progId="Equation.DSMT4">
                    <p:embed/>
                  </p:oleObj>
                </mc:Choice>
                <mc:Fallback>
                  <p:oleObj name="Equation" r:id="rId3" imgW="5486400" imgH="5486400" progId="Equation.DSMT4">
                    <p:embed/>
                    <p:pic>
                      <p:nvPicPr>
                        <p:cNvPr id="0" name="图片 367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4785" y="2928556"/>
                          <a:ext cx="428211" cy="28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文本框 4"/>
          <p:cNvSpPr txBox="1"/>
          <p:nvPr/>
        </p:nvSpPr>
        <p:spPr>
          <a:xfrm>
            <a:off x="96680" y="866858"/>
            <a:ext cx="4360334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一、逆矩阵的定义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2047057" y="2200983"/>
          <a:ext cx="206202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88" name="Equation" r:id="rId5" imgW="51511200" imgH="10363200" progId="Equation.DSMT4">
                  <p:embed/>
                </p:oleObj>
              </mc:Choice>
              <mc:Fallback>
                <p:oleObj name="Equation" r:id="rId5" imgW="51511200" imgH="10363200" progId="Equation.DSMT4">
                  <p:embed/>
                  <p:pic>
                    <p:nvPicPr>
                      <p:cNvPr id="0" name="图片 367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057" y="2200983"/>
                        <a:ext cx="206202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1237332" y="2703777"/>
            <a:ext cx="3401893" cy="811213"/>
            <a:chOff x="2874486" y="2546987"/>
            <a:chExt cx="4535856" cy="811213"/>
          </a:xfrm>
        </p:grpSpPr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2874486" y="2721762"/>
              <a:ext cx="453585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则          称 为   的倒数</a:t>
              </a:r>
            </a:p>
          </p:txBody>
        </p:sp>
        <p:graphicFrame>
          <p:nvGraphicFramePr>
            <p:cNvPr id="31" name="Object 6"/>
            <p:cNvGraphicFramePr>
              <a:graphicFrameLocks noChangeAspect="1"/>
            </p:cNvGraphicFramePr>
            <p:nvPr/>
          </p:nvGraphicFramePr>
          <p:xfrm>
            <a:off x="3443467" y="2546987"/>
            <a:ext cx="939800" cy="811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89" name="Equation" r:id="rId7" imgW="25603200" imgH="20116800" progId="Equation.DSMT4">
                    <p:embed/>
                  </p:oleObj>
                </mc:Choice>
                <mc:Fallback>
                  <p:oleObj name="Equation" r:id="rId7" imgW="25603200" imgH="20116800" progId="Equation.DSMT4">
                    <p:embed/>
                    <p:pic>
                      <p:nvPicPr>
                        <p:cNvPr id="0" name="图片 367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3467" y="2546987"/>
                          <a:ext cx="939800" cy="811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8"/>
            <p:cNvGraphicFramePr>
              <a:graphicFrameLocks noChangeAspect="1"/>
            </p:cNvGraphicFramePr>
            <p:nvPr/>
          </p:nvGraphicFramePr>
          <p:xfrm>
            <a:off x="5588121" y="2849005"/>
            <a:ext cx="358775" cy="239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90" name="Equation" r:id="rId9" imgW="5486400" imgH="5486400" progId="Equation.DSMT4">
                    <p:embed/>
                  </p:oleObj>
                </mc:Choice>
                <mc:Fallback>
                  <p:oleObj name="Equation" r:id="rId9" imgW="5486400" imgH="5486400" progId="Equation.DSMT4">
                    <p:embed/>
                    <p:pic>
                      <p:nvPicPr>
                        <p:cNvPr id="0" name="图片 367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8121" y="2849005"/>
                          <a:ext cx="358775" cy="239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1394776" y="3676715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在矩阵的运算中，</a:t>
            </a:r>
          </a:p>
        </p:txBody>
      </p:sp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113400" y="1620743"/>
            <a:ext cx="9893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、数</a:t>
            </a:r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96680" y="3676714"/>
            <a:ext cx="1297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、矩阵</a:t>
            </a:r>
          </a:p>
        </p:txBody>
      </p:sp>
      <p:sp>
        <p:nvSpPr>
          <p:cNvPr id="42" name="Rectangle 21"/>
          <p:cNvSpPr>
            <a:spLocks noChangeArrowheads="1"/>
          </p:cNvSpPr>
          <p:nvPr/>
        </p:nvSpPr>
        <p:spPr bwMode="auto">
          <a:xfrm>
            <a:off x="5364051" y="1633501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6936554" y="4332279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使得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1256512" y="1632742"/>
            <a:ext cx="4301177" cy="461665"/>
            <a:chOff x="3562047" y="1579647"/>
            <a:chExt cx="5734902" cy="461665"/>
          </a:xfrm>
        </p:grpSpPr>
        <p:sp>
          <p:nvSpPr>
            <p:cNvPr id="49" name="Rectangle 4"/>
            <p:cNvSpPr>
              <a:spLocks noChangeArrowheads="1"/>
            </p:cNvSpPr>
            <p:nvPr/>
          </p:nvSpPr>
          <p:spPr bwMode="auto">
            <a:xfrm>
              <a:off x="3562047" y="1579647"/>
              <a:ext cx="57349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在数的运算中，当数        时，</a:t>
              </a:r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/>
          </p:nvGraphicFramePr>
          <p:xfrm>
            <a:off x="7386121" y="1581790"/>
            <a:ext cx="864000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91" name="Equation" r:id="rId11" imgW="8534400" imgH="4267200" progId="Equation.DSMT4">
                    <p:embed/>
                  </p:oleObj>
                </mc:Choice>
                <mc:Fallback>
                  <p:oleObj name="Equation" r:id="rId11" imgW="8534400" imgH="4267200" progId="Equation.DSMT4">
                    <p:embed/>
                    <p:pic>
                      <p:nvPicPr>
                        <p:cNvPr id="0" name="图片 3678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386121" y="1581790"/>
                          <a:ext cx="864000" cy="43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组合 50"/>
          <p:cNvGrpSpPr/>
          <p:nvPr/>
        </p:nvGrpSpPr>
        <p:grpSpPr>
          <a:xfrm>
            <a:off x="3780831" y="3676715"/>
            <a:ext cx="5216864" cy="480302"/>
            <a:chOff x="6717879" y="3593934"/>
            <a:chExt cx="6955819" cy="480302"/>
          </a:xfrm>
        </p:grpSpPr>
        <p:grpSp>
          <p:nvGrpSpPr>
            <p:cNvPr id="52" name="组合 51"/>
            <p:cNvGrpSpPr/>
            <p:nvPr/>
          </p:nvGrpSpPr>
          <p:grpSpPr>
            <a:xfrm>
              <a:off x="6717879" y="3593934"/>
              <a:ext cx="3772828" cy="461665"/>
              <a:chOff x="6750134" y="3594786"/>
              <a:chExt cx="3772828" cy="461665"/>
            </a:xfrm>
          </p:grpSpPr>
          <p:sp>
            <p:nvSpPr>
              <p:cNvPr id="56" name="Rectangle 22"/>
              <p:cNvSpPr>
                <a:spLocks noChangeArrowheads="1"/>
              </p:cNvSpPr>
              <p:nvPr/>
            </p:nvSpPr>
            <p:spPr bwMode="auto">
              <a:xfrm>
                <a:off x="6750134" y="3594786"/>
                <a:ext cx="377282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单位阵</a:t>
                </a:r>
                <a:r>
                  <a:rPr kumimoji="1" lang="zh-CN" altLang="en-US" sz="2400" b="1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kumimoji="1" lang="zh-CN" altLang="en-US" sz="24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相当于数的</a:t>
                </a:r>
              </a:p>
            </p:txBody>
          </p:sp>
          <p:graphicFrame>
            <p:nvGraphicFramePr>
              <p:cNvPr id="57" name="对象 56"/>
              <p:cNvGraphicFramePr>
                <a:graphicFrameLocks noChangeAspect="1"/>
              </p:cNvGraphicFramePr>
              <p:nvPr/>
            </p:nvGraphicFramePr>
            <p:xfrm>
              <a:off x="8069863" y="3645618"/>
              <a:ext cx="276923" cy="360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792" name="Equation" r:id="rId13" imgW="3048000" imgH="3962400" progId="Equation.DSMT4">
                      <p:embed/>
                    </p:oleObj>
                  </mc:Choice>
                  <mc:Fallback>
                    <p:oleObj name="Equation" r:id="rId13" imgW="3048000" imgH="3962400" progId="Equation.DSMT4">
                      <p:embed/>
                      <p:pic>
                        <p:nvPicPr>
                          <p:cNvPr id="0" name="图片 36781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8069863" y="3645618"/>
                            <a:ext cx="276923" cy="360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3" name="组合 52"/>
            <p:cNvGrpSpPr/>
            <p:nvPr/>
          </p:nvGrpSpPr>
          <p:grpSpPr>
            <a:xfrm>
              <a:off x="10311239" y="3612571"/>
              <a:ext cx="3362459" cy="461665"/>
              <a:chOff x="10311239" y="3612571"/>
              <a:chExt cx="3362459" cy="461665"/>
            </a:xfrm>
          </p:grpSpPr>
          <p:sp>
            <p:nvSpPr>
              <p:cNvPr id="54" name="Rectangle 2"/>
              <p:cNvSpPr>
                <a:spLocks noChangeArrowheads="1"/>
              </p:cNvSpPr>
              <p:nvPr/>
            </p:nvSpPr>
            <p:spPr bwMode="auto">
              <a:xfrm>
                <a:off x="10311239" y="3612571"/>
                <a:ext cx="336245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乘法运算中的  ，</a:t>
                </a:r>
              </a:p>
            </p:txBody>
          </p:sp>
          <p:graphicFrame>
            <p:nvGraphicFramePr>
              <p:cNvPr id="55" name="对象 54"/>
              <p:cNvGraphicFramePr>
                <a:graphicFrameLocks noChangeAspect="1"/>
              </p:cNvGraphicFramePr>
              <p:nvPr/>
            </p:nvGraphicFramePr>
            <p:xfrm>
              <a:off x="12849322" y="3645403"/>
              <a:ext cx="213233" cy="396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793" name="Equation" r:id="rId15" imgW="2133600" imgH="3962400" progId="Equation.DSMT4">
                      <p:embed/>
                    </p:oleObj>
                  </mc:Choice>
                  <mc:Fallback>
                    <p:oleObj name="Equation" r:id="rId15" imgW="2133600" imgH="3962400" progId="Equation.DSMT4">
                      <p:embed/>
                      <p:pic>
                        <p:nvPicPr>
                          <p:cNvPr id="0" name="图片 36782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2849322" y="3645403"/>
                            <a:ext cx="213233" cy="396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8" name="组合 57"/>
          <p:cNvGrpSpPr/>
          <p:nvPr/>
        </p:nvGrpSpPr>
        <p:grpSpPr>
          <a:xfrm>
            <a:off x="1307972" y="4331982"/>
            <a:ext cx="5746090" cy="461962"/>
            <a:chOff x="3536473" y="4263582"/>
            <a:chExt cx="7661453" cy="461962"/>
          </a:xfrm>
        </p:grpSpPr>
        <p:sp>
          <p:nvSpPr>
            <p:cNvPr id="60" name="Rectangle 23"/>
            <p:cNvSpPr>
              <a:spLocks noChangeArrowheads="1"/>
            </p:cNvSpPr>
            <p:nvPr/>
          </p:nvSpPr>
          <p:spPr bwMode="auto">
            <a:xfrm>
              <a:off x="3536473" y="4263879"/>
              <a:ext cx="565368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那么，对于矩阵</a:t>
              </a:r>
              <a:r>
                <a:rPr kumimoji="1" lang="zh-CN" altLang="en-US" sz="2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kumimoji="1"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kumimoji="1"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是否</a:t>
              </a:r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存在一</a:t>
              </a:r>
            </a:p>
          </p:txBody>
        </p:sp>
        <p:grpSp>
          <p:nvGrpSpPr>
            <p:cNvPr id="59" name="Group 9"/>
            <p:cNvGrpSpPr/>
            <p:nvPr/>
          </p:nvGrpSpPr>
          <p:grpSpPr bwMode="auto">
            <a:xfrm>
              <a:off x="8945263" y="4263582"/>
              <a:ext cx="2252663" cy="461962"/>
              <a:chOff x="4656" y="2431"/>
              <a:chExt cx="1419" cy="291"/>
            </a:xfrm>
          </p:grpSpPr>
          <p:sp>
            <p:nvSpPr>
              <p:cNvPr id="62" name="Rectangle 10"/>
              <p:cNvSpPr>
                <a:spLocks noChangeArrowheads="1"/>
              </p:cNvSpPr>
              <p:nvPr/>
            </p:nvSpPr>
            <p:spPr bwMode="auto">
              <a:xfrm>
                <a:off x="4656" y="2431"/>
                <a:ext cx="141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个矩阵   ，</a:t>
                </a:r>
              </a:p>
            </p:txBody>
          </p:sp>
          <p:graphicFrame>
            <p:nvGraphicFramePr>
              <p:cNvPr id="63" name="Object 11"/>
              <p:cNvGraphicFramePr>
                <a:graphicFrameLocks noChangeAspect="1"/>
              </p:cNvGraphicFramePr>
              <p:nvPr/>
            </p:nvGraphicFramePr>
            <p:xfrm>
              <a:off x="5512" y="2485"/>
              <a:ext cx="260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794" name="Equation" r:id="rId17" imgW="6705600" imgH="7010400" progId="Equation.DSMT4">
                      <p:embed/>
                    </p:oleObj>
                  </mc:Choice>
                  <mc:Fallback>
                    <p:oleObj name="Equation" r:id="rId17" imgW="6705600" imgH="7010400" progId="Equation.DSMT4">
                      <p:embed/>
                      <p:pic>
                        <p:nvPicPr>
                          <p:cNvPr id="0" name="图片 367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12" y="2485"/>
                            <a:ext cx="260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1" name="对象 60"/>
            <p:cNvGraphicFramePr>
              <a:graphicFrameLocks noChangeAspect="1"/>
            </p:cNvGraphicFramePr>
            <p:nvPr/>
          </p:nvGraphicFramePr>
          <p:xfrm>
            <a:off x="6367865" y="4263879"/>
            <a:ext cx="365540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95" name="Equation" r:id="rId19" imgW="3657600" imgH="3962400" progId="Equation.DSMT4">
                    <p:embed/>
                  </p:oleObj>
                </mc:Choice>
                <mc:Fallback>
                  <p:oleObj name="Equation" r:id="rId19" imgW="3657600" imgH="3962400" progId="Equation.DSMT4">
                    <p:embed/>
                    <p:pic>
                      <p:nvPicPr>
                        <p:cNvPr id="0" name="图片 3678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367865" y="4263879"/>
                          <a:ext cx="365540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2276847" y="5009559"/>
            <a:ext cx="2047514" cy="461665"/>
            <a:chOff x="4802929" y="4007904"/>
            <a:chExt cx="2730019" cy="461665"/>
          </a:xfrm>
        </p:grpSpPr>
        <p:graphicFrame>
          <p:nvGraphicFramePr>
            <p:cNvPr id="35" name="Object 13"/>
            <p:cNvGraphicFramePr>
              <a:graphicFrameLocks noChangeAspect="1"/>
            </p:cNvGraphicFramePr>
            <p:nvPr/>
          </p:nvGraphicFramePr>
          <p:xfrm>
            <a:off x="4802929" y="4017331"/>
            <a:ext cx="2097069" cy="349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96" name="Equation" r:id="rId21" imgW="43891200" imgH="7315200" progId="Equation.DSMT4">
                    <p:embed/>
                  </p:oleObj>
                </mc:Choice>
                <mc:Fallback>
                  <p:oleObj name="Equation" r:id="rId21" imgW="43891200" imgH="7315200" progId="Equation.DSMT4">
                    <p:embed/>
                    <p:pic>
                      <p:nvPicPr>
                        <p:cNvPr id="0" name="图片 367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929" y="4017331"/>
                          <a:ext cx="2097069" cy="349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矩形 3"/>
            <p:cNvSpPr/>
            <p:nvPr/>
          </p:nvSpPr>
          <p:spPr>
            <a:xfrm>
              <a:off x="6876357" y="4007904"/>
              <a:ext cx="6565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45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  <p:bldP spid="36" grpId="0"/>
      <p:bldP spid="37" grpId="0"/>
      <p:bldP spid="42" grpId="0"/>
      <p:bldP spid="4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4" name="Object 2">
            <a:extLst>
              <a:ext uri="{FF2B5EF4-FFF2-40B4-BE49-F238E27FC236}">
                <a16:creationId xmlns:a16="http://schemas.microsoft.com/office/drawing/2014/main" id="{FF2EB09E-1E6F-0044-BB70-A356234490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943100"/>
          <a:ext cx="47625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5" name="公式" r:id="rId3" imgW="109715300" imgH="39497000" progId="Equation.3">
                  <p:embed/>
                </p:oleObj>
              </mc:Choice>
              <mc:Fallback>
                <p:oleObj name="公式" r:id="rId3" imgW="109715300" imgH="39497000" progId="Equation.3">
                  <p:embed/>
                  <p:pic>
                    <p:nvPicPr>
                      <p:cNvPr id="110594" name="Object 2">
                        <a:extLst>
                          <a:ext uri="{FF2B5EF4-FFF2-40B4-BE49-F238E27FC236}">
                            <a16:creationId xmlns:a16="http://schemas.microsoft.com/office/drawing/2014/main" id="{FF2EB09E-1E6F-0044-BB70-A356234490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43100"/>
                        <a:ext cx="47625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5" name="Object 3">
            <a:extLst>
              <a:ext uri="{FF2B5EF4-FFF2-40B4-BE49-F238E27FC236}">
                <a16:creationId xmlns:a16="http://schemas.microsoft.com/office/drawing/2014/main" id="{91394627-4E76-F045-A438-3DB4143108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1981200"/>
          <a:ext cx="24130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6" name="公式" r:id="rId5" imgW="55587900" imgH="38912800" progId="Equation.3">
                  <p:embed/>
                </p:oleObj>
              </mc:Choice>
              <mc:Fallback>
                <p:oleObj name="公式" r:id="rId5" imgW="55587900" imgH="38912800" progId="Equation.3">
                  <p:embed/>
                  <p:pic>
                    <p:nvPicPr>
                      <p:cNvPr id="110595" name="Object 3">
                        <a:extLst>
                          <a:ext uri="{FF2B5EF4-FFF2-40B4-BE49-F238E27FC236}">
                            <a16:creationId xmlns:a16="http://schemas.microsoft.com/office/drawing/2014/main" id="{91394627-4E76-F045-A438-3DB4143108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981200"/>
                        <a:ext cx="24130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5">
            <a:extLst>
              <a:ext uri="{FF2B5EF4-FFF2-40B4-BE49-F238E27FC236}">
                <a16:creationId xmlns:a16="http://schemas.microsoft.com/office/drawing/2014/main" id="{2CA7571F-D42D-B94A-A061-963361D414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267200"/>
          <a:ext cx="27686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7" name="公式" r:id="rId7" imgW="63779400" imgH="37452300" progId="Equation.3">
                  <p:embed/>
                </p:oleObj>
              </mc:Choice>
              <mc:Fallback>
                <p:oleObj name="公式" r:id="rId7" imgW="63779400" imgH="37452300" progId="Equation.3">
                  <p:embed/>
                  <p:pic>
                    <p:nvPicPr>
                      <p:cNvPr id="110597" name="Object 5">
                        <a:extLst>
                          <a:ext uri="{FF2B5EF4-FFF2-40B4-BE49-F238E27FC236}">
                            <a16:creationId xmlns:a16="http://schemas.microsoft.com/office/drawing/2014/main" id="{2CA7571F-D42D-B94A-A061-963361D414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67200"/>
                        <a:ext cx="27686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8" name="Object 6">
            <a:extLst>
              <a:ext uri="{FF2B5EF4-FFF2-40B4-BE49-F238E27FC236}">
                <a16:creationId xmlns:a16="http://schemas.microsoft.com/office/drawing/2014/main" id="{099D38E0-D173-7A45-87DC-F4B3DFBD89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343400"/>
          <a:ext cx="1955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8" name="Equation" r:id="rId9" imgW="45059600" imgH="34810700" progId="Equation.3">
                  <p:embed/>
                </p:oleObj>
              </mc:Choice>
              <mc:Fallback>
                <p:oleObj name="Equation" r:id="rId9" imgW="45059600" imgH="34810700" progId="Equation.3">
                  <p:embed/>
                  <p:pic>
                    <p:nvPicPr>
                      <p:cNvPr id="110598" name="Object 6">
                        <a:extLst>
                          <a:ext uri="{FF2B5EF4-FFF2-40B4-BE49-F238E27FC236}">
                            <a16:creationId xmlns:a16="http://schemas.microsoft.com/office/drawing/2014/main" id="{099D38E0-D173-7A45-87DC-F4B3DFBD89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343400"/>
                        <a:ext cx="1955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9" name="Object 7">
            <a:extLst>
              <a:ext uri="{FF2B5EF4-FFF2-40B4-BE49-F238E27FC236}">
                <a16:creationId xmlns:a16="http://schemas.microsoft.com/office/drawing/2014/main" id="{B27B9D89-E48B-E345-A13B-48D9391112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7300" y="1060450"/>
          <a:ext cx="2336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9" name="Equation" r:id="rId11" imgW="53835300" imgH="12585700" progId="Equation.3">
                  <p:embed/>
                </p:oleObj>
              </mc:Choice>
              <mc:Fallback>
                <p:oleObj name="Equation" r:id="rId11" imgW="53835300" imgH="12585700" progId="Equation.3">
                  <p:embed/>
                  <p:pic>
                    <p:nvPicPr>
                      <p:cNvPr id="110599" name="Object 7">
                        <a:extLst>
                          <a:ext uri="{FF2B5EF4-FFF2-40B4-BE49-F238E27FC236}">
                            <a16:creationId xmlns:a16="http://schemas.microsoft.com/office/drawing/2014/main" id="{B27B9D89-E48B-E345-A13B-48D9391112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1060450"/>
                        <a:ext cx="2336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39" name="Object 5"/>
          <p:cNvGraphicFramePr>
            <a:graphicFrameLocks noChangeAspect="1"/>
          </p:cNvGraphicFramePr>
          <p:nvPr/>
        </p:nvGraphicFramePr>
        <p:xfrm>
          <a:off x="3154529" y="2064019"/>
          <a:ext cx="1606819" cy="30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3" name="Equation" r:id="rId3" imgW="43891200" imgH="7315200" progId="Equation.DSMT4">
                  <p:embed/>
                </p:oleObj>
              </mc:Choice>
              <mc:Fallback>
                <p:oleObj name="Equation" r:id="rId3" imgW="43891200" imgH="7315200" progId="Equation.DSMT4">
                  <p:embed/>
                  <p:pic>
                    <p:nvPicPr>
                      <p:cNvPr id="0" name="图片 55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529" y="2064019"/>
                        <a:ext cx="1606819" cy="30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7228650" y="1395690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使得</a:t>
            </a:r>
          </a:p>
        </p:txBody>
      </p: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951229" y="1403637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Group 13"/>
          <p:cNvGrpSpPr/>
          <p:nvPr/>
        </p:nvGrpSpPr>
        <p:grpSpPr bwMode="auto">
          <a:xfrm>
            <a:off x="1751448" y="1403137"/>
            <a:ext cx="5806678" cy="461962"/>
            <a:chOff x="642" y="931"/>
            <a:chExt cx="4877" cy="291"/>
          </a:xfrm>
        </p:grpSpPr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642" y="931"/>
              <a:ext cx="487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对于   阶</a:t>
              </a:r>
              <a:r>
                <a:rPr kumimoji="1"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</a:t>
              </a:r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阵  ，如果有一个   阶方阵   ，</a:t>
              </a:r>
            </a:p>
          </p:txBody>
        </p:sp>
        <p:graphicFrame>
          <p:nvGraphicFramePr>
            <p:cNvPr id="48" name="Object 15"/>
            <p:cNvGraphicFramePr>
              <a:graphicFrameLocks noChangeAspect="1"/>
            </p:cNvGraphicFramePr>
            <p:nvPr/>
          </p:nvGraphicFramePr>
          <p:xfrm>
            <a:off x="1190" y="999"/>
            <a:ext cx="199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4" name="Equation" r:id="rId5" imgW="5181600" imgH="5486400" progId="Equation.DSMT4">
                    <p:embed/>
                  </p:oleObj>
                </mc:Choice>
                <mc:Fallback>
                  <p:oleObj name="Equation" r:id="rId5" imgW="5181600" imgH="5486400" progId="Equation.DSMT4">
                    <p:embed/>
                    <p:pic>
                      <p:nvPicPr>
                        <p:cNvPr id="0" name="图片 553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0" y="999"/>
                          <a:ext cx="199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16"/>
            <p:cNvGraphicFramePr>
              <a:graphicFrameLocks noChangeAspect="1"/>
            </p:cNvGraphicFramePr>
            <p:nvPr/>
          </p:nvGraphicFramePr>
          <p:xfrm>
            <a:off x="2194" y="978"/>
            <a:ext cx="22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5" name="Equation" r:id="rId7" imgW="6705600" imgH="7315200" progId="Equation.DSMT4">
                    <p:embed/>
                  </p:oleObj>
                </mc:Choice>
                <mc:Fallback>
                  <p:oleObj name="Equation" r:id="rId7" imgW="6705600" imgH="7315200" progId="Equation.DSMT4">
                    <p:embed/>
                    <p:pic>
                      <p:nvPicPr>
                        <p:cNvPr id="0" name="图片 553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4" y="978"/>
                          <a:ext cx="22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7"/>
            <p:cNvGraphicFramePr>
              <a:graphicFrameLocks noChangeAspect="1"/>
            </p:cNvGraphicFramePr>
            <p:nvPr/>
          </p:nvGraphicFramePr>
          <p:xfrm>
            <a:off x="4872" y="987"/>
            <a:ext cx="27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6" name="Equation" r:id="rId9" imgW="6705600" imgH="7010400" progId="Equation.DSMT4">
                    <p:embed/>
                  </p:oleObj>
                </mc:Choice>
                <mc:Fallback>
                  <p:oleObj name="Equation" r:id="rId9" imgW="6705600" imgH="7010400" progId="Equation.DSMT4">
                    <p:embed/>
                    <p:pic>
                      <p:nvPicPr>
                        <p:cNvPr id="0" name="图片 553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2" y="987"/>
                          <a:ext cx="27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18"/>
            <p:cNvGraphicFramePr>
              <a:graphicFrameLocks noChangeAspect="1"/>
            </p:cNvGraphicFramePr>
            <p:nvPr/>
          </p:nvGraphicFramePr>
          <p:xfrm>
            <a:off x="3902" y="986"/>
            <a:ext cx="225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7" name="Equation" r:id="rId11" imgW="5181600" imgH="5486400" progId="Equation.DSMT4">
                    <p:embed/>
                  </p:oleObj>
                </mc:Choice>
                <mc:Fallback>
                  <p:oleObj name="Equation" r:id="rId11" imgW="5181600" imgH="5486400" progId="Equation.DSMT4">
                    <p:embed/>
                    <p:pic>
                      <p:nvPicPr>
                        <p:cNvPr id="0" name="图片 553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2" y="986"/>
                          <a:ext cx="225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" name="文本框 8205"/>
          <p:cNvSpPr txBox="1">
            <a:spLocks noChangeArrowheads="1"/>
          </p:cNvSpPr>
          <p:nvPr/>
        </p:nvSpPr>
        <p:spPr bwMode="auto">
          <a:xfrm>
            <a:off x="1302663" y="3349328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由定义可知</a:t>
            </a:r>
          </a:p>
        </p:txBody>
      </p:sp>
      <p:sp>
        <p:nvSpPr>
          <p:cNvPr id="53" name="文本框 8206"/>
          <p:cNvSpPr txBox="1">
            <a:spLocks noChangeArrowheads="1"/>
          </p:cNvSpPr>
          <p:nvPr/>
        </p:nvSpPr>
        <p:spPr bwMode="auto">
          <a:xfrm>
            <a:off x="1351339" y="3967443"/>
            <a:ext cx="5724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可逆矩阵及其逆矩阵都是同阶非零方阵；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 bwMode="auto">
          <a:xfrm>
            <a:off x="1351338" y="4590421"/>
            <a:ext cx="7106386" cy="461713"/>
            <a:chOff x="303" y="0"/>
            <a:chExt cx="14921" cy="728"/>
          </a:xfrm>
        </p:grpSpPr>
        <p:graphicFrame>
          <p:nvGraphicFramePr>
            <p:cNvPr id="55" name="对象 8208"/>
            <p:cNvGraphicFramePr>
              <a:graphicFrameLocks noChangeAspect="1"/>
            </p:cNvGraphicFramePr>
            <p:nvPr/>
          </p:nvGraphicFramePr>
          <p:xfrm>
            <a:off x="303" y="123"/>
            <a:ext cx="467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8" name="Equation" r:id="rId13" imgW="6705600" imgH="7315200" progId="Equation.DSMT4">
                    <p:embed/>
                  </p:oleObj>
                </mc:Choice>
                <mc:Fallback>
                  <p:oleObj name="Equation" r:id="rId13" imgW="6705600" imgH="7315200" progId="Equation.DSMT4">
                    <p:embed/>
                    <p:pic>
                      <p:nvPicPr>
                        <p:cNvPr id="0" name="图片 553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" y="123"/>
                          <a:ext cx="467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文本框 8209"/>
            <p:cNvSpPr txBox="1">
              <a:spLocks noChangeArrowheads="1"/>
            </p:cNvSpPr>
            <p:nvPr/>
          </p:nvSpPr>
          <p:spPr bwMode="auto">
            <a:xfrm>
              <a:off x="454" y="0"/>
              <a:ext cx="14770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与   的地位是平等的，所以   同时也是   的逆矩阵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57" name="对象 8210"/>
            <p:cNvGraphicFramePr>
              <a:graphicFrameLocks noChangeAspect="1"/>
            </p:cNvGraphicFramePr>
            <p:nvPr/>
          </p:nvGraphicFramePr>
          <p:xfrm>
            <a:off x="1400" y="122"/>
            <a:ext cx="610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9" name="Equation" r:id="rId15" imgW="6705600" imgH="7010400" progId="Equation.DSMT4">
                    <p:embed/>
                  </p:oleObj>
                </mc:Choice>
                <mc:Fallback>
                  <p:oleObj name="Equation" r:id="rId15" imgW="6705600" imgH="7010400" progId="Equation.DSMT4">
                    <p:embed/>
                    <p:pic>
                      <p:nvPicPr>
                        <p:cNvPr id="0" name="图片 553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0" y="122"/>
                          <a:ext cx="610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对象 8211"/>
            <p:cNvGraphicFramePr>
              <a:graphicFrameLocks noChangeAspect="1"/>
            </p:cNvGraphicFramePr>
            <p:nvPr/>
          </p:nvGraphicFramePr>
          <p:xfrm>
            <a:off x="11423" y="158"/>
            <a:ext cx="675" cy="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0" name="Equation" r:id="rId17" imgW="6705600" imgH="7010400" progId="Equation.DSMT4">
                    <p:embed/>
                  </p:oleObj>
                </mc:Choice>
                <mc:Fallback>
                  <p:oleObj name="Equation" r:id="rId17" imgW="6705600" imgH="7010400" progId="Equation.DSMT4">
                    <p:embed/>
                    <p:pic>
                      <p:nvPicPr>
                        <p:cNvPr id="0" name="图片 553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23" y="158"/>
                          <a:ext cx="675" cy="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对象 8212"/>
            <p:cNvGraphicFramePr>
              <a:graphicFrameLocks noChangeAspect="1"/>
            </p:cNvGraphicFramePr>
            <p:nvPr/>
          </p:nvGraphicFramePr>
          <p:xfrm>
            <a:off x="8336" y="123"/>
            <a:ext cx="440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1" name="Equation" r:id="rId19" imgW="6705600" imgH="7315200" progId="Equation.DSMT4">
                    <p:embed/>
                  </p:oleObj>
                </mc:Choice>
                <mc:Fallback>
                  <p:oleObj name="Equation" r:id="rId19" imgW="6705600" imgH="7315200" progId="Equation.DSMT4">
                    <p:embed/>
                    <p:pic>
                      <p:nvPicPr>
                        <p:cNvPr id="0" name="图片 553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6" y="123"/>
                          <a:ext cx="440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" name="组合 59"/>
          <p:cNvGrpSpPr/>
          <p:nvPr/>
        </p:nvGrpSpPr>
        <p:grpSpPr>
          <a:xfrm>
            <a:off x="1302663" y="2726352"/>
            <a:ext cx="6326096" cy="830997"/>
            <a:chOff x="3316604" y="2845718"/>
            <a:chExt cx="6572768" cy="830997"/>
          </a:xfrm>
        </p:grpSpPr>
        <p:graphicFrame>
          <p:nvGraphicFramePr>
            <p:cNvPr id="61" name="Object 20"/>
            <p:cNvGraphicFramePr>
              <a:graphicFrameLocks noChangeAspect="1"/>
            </p:cNvGraphicFramePr>
            <p:nvPr/>
          </p:nvGraphicFramePr>
          <p:xfrm>
            <a:off x="4575356" y="2914550"/>
            <a:ext cx="296880" cy="32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2" name="Equation" r:id="rId21" imgW="6705600" imgH="7315200" progId="Equation.DSMT4">
                    <p:embed/>
                  </p:oleObj>
                </mc:Choice>
                <mc:Fallback>
                  <p:oleObj name="Equation" r:id="rId21" imgW="6705600" imgH="7315200" progId="Equation.DSMT4">
                    <p:embed/>
                    <p:pic>
                      <p:nvPicPr>
                        <p:cNvPr id="0" name="图片 553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5356" y="2914550"/>
                          <a:ext cx="296880" cy="32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Rectangle 21"/>
            <p:cNvSpPr>
              <a:spLocks noChangeArrowheads="1"/>
            </p:cNvSpPr>
            <p:nvPr/>
          </p:nvSpPr>
          <p:spPr bwMode="auto">
            <a:xfrm>
              <a:off x="3316604" y="2845718"/>
              <a:ext cx="6572768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则称矩阵   是可逆的，</a:t>
              </a:r>
              <a:r>
                <a:rPr kumimoji="1"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且称   为   的逆矩阵</a:t>
              </a:r>
              <a:r>
                <a:rPr kumimoji="1"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63" name="Object 17"/>
            <p:cNvGraphicFramePr>
              <a:graphicFrameLocks noChangeAspect="1"/>
            </p:cNvGraphicFramePr>
            <p:nvPr/>
          </p:nvGraphicFramePr>
          <p:xfrm>
            <a:off x="7204005" y="2954829"/>
            <a:ext cx="282575" cy="306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3" name="Equation" r:id="rId23" imgW="6705600" imgH="7010400" progId="Equation.DSMT4">
                    <p:embed/>
                  </p:oleObj>
                </mc:Choice>
                <mc:Fallback>
                  <p:oleObj name="Equation" r:id="rId23" imgW="6705600" imgH="7010400" progId="Equation.DSMT4">
                    <p:embed/>
                    <p:pic>
                      <p:nvPicPr>
                        <p:cNvPr id="0" name="图片 553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4005" y="2954829"/>
                          <a:ext cx="282575" cy="306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16"/>
            <p:cNvGraphicFramePr>
              <a:graphicFrameLocks noChangeAspect="1"/>
            </p:cNvGraphicFramePr>
            <p:nvPr/>
          </p:nvGraphicFramePr>
          <p:xfrm>
            <a:off x="7730029" y="2958004"/>
            <a:ext cx="266700" cy="303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4" name="Equation" r:id="rId25" imgW="6705600" imgH="7315200" progId="Equation.DSMT4">
                    <p:embed/>
                  </p:oleObj>
                </mc:Choice>
                <mc:Fallback>
                  <p:oleObj name="Equation" r:id="rId25" imgW="6705600" imgH="7315200" progId="Equation.DSMT4">
                    <p:embed/>
                    <p:pic>
                      <p:nvPicPr>
                        <p:cNvPr id="0" name="图片 553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0029" y="2958004"/>
                          <a:ext cx="266700" cy="303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矩形 41"/>
          <p:cNvSpPr/>
          <p:nvPr/>
        </p:nvSpPr>
        <p:spPr>
          <a:xfrm>
            <a:off x="4687714" y="199590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2400" dirty="0"/>
          </a:p>
        </p:txBody>
      </p:sp>
      <p:grpSp>
        <p:nvGrpSpPr>
          <p:cNvPr id="43" name="组合 42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65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/>
      <p:bldP spid="52" grpId="0"/>
      <p:bldP spid="53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2630400" y="1874986"/>
            <a:ext cx="4819054" cy="833178"/>
            <a:chOff x="3613811" y="2125965"/>
            <a:chExt cx="4454309" cy="833178"/>
          </a:xfrm>
        </p:grpSpPr>
        <p:sp>
          <p:nvSpPr>
            <p:cNvPr id="46" name="矩形 11266"/>
            <p:cNvSpPr>
              <a:spLocks noChangeArrowheads="1"/>
            </p:cNvSpPr>
            <p:nvPr/>
          </p:nvSpPr>
          <p:spPr bwMode="auto">
            <a:xfrm>
              <a:off x="3613811" y="2125965"/>
              <a:ext cx="35755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   和    都是   的逆矩阵，</a:t>
              </a:r>
            </a:p>
          </p:txBody>
        </p:sp>
        <p:graphicFrame>
          <p:nvGraphicFramePr>
            <p:cNvPr id="47" name="对象 11267"/>
            <p:cNvGraphicFramePr>
              <a:graphicFrameLocks noChangeAspect="1"/>
            </p:cNvGraphicFramePr>
            <p:nvPr/>
          </p:nvGraphicFramePr>
          <p:xfrm>
            <a:off x="3930406" y="2231843"/>
            <a:ext cx="1704974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21" name="Equation" r:id="rId3" imgW="41148000" imgH="9448800" progId="Equation.DSMT4">
                    <p:embed/>
                  </p:oleObj>
                </mc:Choice>
                <mc:Fallback>
                  <p:oleObj name="Equation" r:id="rId3" imgW="41148000" imgH="9448800" progId="Equation.DSMT4">
                    <p:embed/>
                    <p:pic>
                      <p:nvPicPr>
                        <p:cNvPr id="0" name="图片 327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0406" y="2231843"/>
                          <a:ext cx="1704974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文本框 11268"/>
            <p:cNvSpPr txBox="1">
              <a:spLocks noChangeArrowheads="1"/>
            </p:cNvSpPr>
            <p:nvPr/>
          </p:nvSpPr>
          <p:spPr bwMode="auto">
            <a:xfrm>
              <a:off x="7131495" y="2128146"/>
              <a:ext cx="93662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则有</a:t>
              </a:r>
            </a:p>
          </p:txBody>
        </p:sp>
      </p:grpSp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3162758" y="2592896"/>
          <a:ext cx="3200335" cy="41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" name="Equation" r:id="rId5" imgW="96012000" imgH="9448800" progId="Equation.DSMT4">
                  <p:embed/>
                </p:oleObj>
              </mc:Choice>
              <mc:Fallback>
                <p:oleObj name="Equation" r:id="rId5" imgW="96012000" imgH="9448800" progId="Equation.DSMT4">
                  <p:embed/>
                  <p:pic>
                    <p:nvPicPr>
                      <p:cNvPr id="0" name="图片 327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758" y="2592896"/>
                        <a:ext cx="3200335" cy="418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2840880" y="3965448"/>
          <a:ext cx="321878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" name="Equation" r:id="rId7" imgW="6705600" imgH="7010400" progId="Equation.DSMT4">
                  <p:embed/>
                </p:oleObj>
              </mc:Choice>
              <mc:Fallback>
                <p:oleObj name="Equation" r:id="rId7" imgW="6705600" imgH="7010400" progId="Equation.DSMT4">
                  <p:embed/>
                  <p:pic>
                    <p:nvPicPr>
                      <p:cNvPr id="0" name="图片 327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880" y="3965448"/>
                        <a:ext cx="321878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组合 51"/>
          <p:cNvGrpSpPr/>
          <p:nvPr/>
        </p:nvGrpSpPr>
        <p:grpSpPr>
          <a:xfrm>
            <a:off x="2454176" y="4599718"/>
            <a:ext cx="4995278" cy="461665"/>
            <a:chOff x="3588971" y="4702300"/>
            <a:chExt cx="6660371" cy="461665"/>
          </a:xfrm>
        </p:grpSpPr>
        <p:sp>
          <p:nvSpPr>
            <p:cNvPr id="54" name="矩形 11272"/>
            <p:cNvSpPr>
              <a:spLocks noChangeArrowheads="1"/>
            </p:cNvSpPr>
            <p:nvPr/>
          </p:nvSpPr>
          <p:spPr bwMode="auto">
            <a:xfrm>
              <a:off x="3588971" y="4702300"/>
              <a:ext cx="66603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所以   的逆矩阵是唯一的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            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graphicFrame>
          <p:nvGraphicFramePr>
            <p:cNvPr id="55" name="对象 11273"/>
            <p:cNvGraphicFramePr>
              <a:graphicFrameLocks noChangeAspect="1"/>
            </p:cNvGraphicFramePr>
            <p:nvPr/>
          </p:nvGraphicFramePr>
          <p:xfrm>
            <a:off x="4511460" y="4771207"/>
            <a:ext cx="296863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24" name="Equation" r:id="rId9" imgW="6705600" imgH="7315200" progId="Equation.DSMT4">
                    <p:embed/>
                  </p:oleObj>
                </mc:Choice>
                <mc:Fallback>
                  <p:oleObj name="Equation" r:id="rId9" imgW="6705600" imgH="7315200" progId="Equation.DSMT4">
                    <p:embed/>
                    <p:pic>
                      <p:nvPicPr>
                        <p:cNvPr id="0" name="图片 327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460" y="4771207"/>
                          <a:ext cx="296863" cy="323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5895607" y="4599718"/>
            <a:ext cx="1527982" cy="461665"/>
            <a:chOff x="5946986" y="5601036"/>
            <a:chExt cx="2037308" cy="461665"/>
          </a:xfrm>
        </p:grpSpPr>
        <p:sp>
          <p:nvSpPr>
            <p:cNvPr id="3" name="矩形 2"/>
            <p:cNvSpPr/>
            <p:nvPr/>
          </p:nvSpPr>
          <p:spPr>
            <a:xfrm>
              <a:off x="5946986" y="5601036"/>
              <a:ext cx="20373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记为  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graphicFrame>
          <p:nvGraphicFramePr>
            <p:cNvPr id="53" name="对象 52"/>
            <p:cNvGraphicFramePr>
              <a:graphicFrameLocks noChangeAspect="1"/>
            </p:cNvGraphicFramePr>
            <p:nvPr/>
          </p:nvGraphicFramePr>
          <p:xfrm>
            <a:off x="6841583" y="5640574"/>
            <a:ext cx="501650" cy="38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25" name="Equation" r:id="rId11" imgW="11582400" imgH="8839200" progId="Equation.DSMT4">
                    <p:embed/>
                  </p:oleObj>
                </mc:Choice>
                <mc:Fallback>
                  <p:oleObj name="Equation" r:id="rId11" imgW="11582400" imgH="8839200" progId="Equation.DSMT4">
                    <p:embed/>
                    <p:pic>
                      <p:nvPicPr>
                        <p:cNvPr id="0" name="图片 327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1583" y="5640574"/>
                          <a:ext cx="501650" cy="382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" name="组合 55"/>
          <p:cNvGrpSpPr/>
          <p:nvPr/>
        </p:nvGrpSpPr>
        <p:grpSpPr>
          <a:xfrm>
            <a:off x="2743960" y="1214514"/>
            <a:ext cx="5742575" cy="463846"/>
            <a:chOff x="3535213" y="1415370"/>
            <a:chExt cx="7656766" cy="463846"/>
          </a:xfrm>
        </p:grpSpPr>
        <p:sp>
          <p:nvSpPr>
            <p:cNvPr id="57" name="矩形 11276"/>
            <p:cNvSpPr>
              <a:spLocks noChangeArrowheads="1"/>
            </p:cNvSpPr>
            <p:nvPr/>
          </p:nvSpPr>
          <p:spPr bwMode="auto">
            <a:xfrm>
              <a:off x="3535213" y="1415370"/>
              <a:ext cx="765676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若   是可逆矩阵，则   的逆矩阵是唯一的.</a:t>
              </a:r>
            </a:p>
          </p:txBody>
        </p:sp>
        <p:graphicFrame>
          <p:nvGraphicFramePr>
            <p:cNvPr id="58" name="对象 11277"/>
            <p:cNvGraphicFramePr>
              <a:graphicFrameLocks noChangeAspect="1"/>
            </p:cNvGraphicFramePr>
            <p:nvPr/>
          </p:nvGraphicFramePr>
          <p:xfrm>
            <a:off x="4015265" y="1495014"/>
            <a:ext cx="277507" cy="304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26" name="Equation" r:id="rId13" imgW="6705600" imgH="7315200" progId="Equation.DSMT4">
                    <p:embed/>
                  </p:oleObj>
                </mc:Choice>
                <mc:Fallback>
                  <p:oleObj name="Equation" r:id="rId13" imgW="6705600" imgH="7315200" progId="Equation.DSMT4">
                    <p:embed/>
                    <p:pic>
                      <p:nvPicPr>
                        <p:cNvPr id="0" name="图片 327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5265" y="1495014"/>
                          <a:ext cx="277507" cy="304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对象 11278"/>
            <p:cNvGraphicFramePr>
              <a:graphicFrameLocks noChangeAspect="1"/>
            </p:cNvGraphicFramePr>
            <p:nvPr/>
          </p:nvGraphicFramePr>
          <p:xfrm>
            <a:off x="7224842" y="1494986"/>
            <a:ext cx="363323" cy="304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27" name="Equation" r:id="rId15" imgW="6705600" imgH="7315200" progId="Equation.DSMT4">
                    <p:embed/>
                  </p:oleObj>
                </mc:Choice>
                <mc:Fallback>
                  <p:oleObj name="Equation" r:id="rId15" imgW="6705600" imgH="7315200" progId="Equation.DSMT4">
                    <p:embed/>
                    <p:pic>
                      <p:nvPicPr>
                        <p:cNvPr id="0" name="图片 327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24842" y="1494986"/>
                          <a:ext cx="363323" cy="304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" name="矩形 59"/>
          <p:cNvSpPr>
            <a:spLocks noChangeArrowheads="1"/>
          </p:cNvSpPr>
          <p:nvPr/>
        </p:nvSpPr>
        <p:spPr bwMode="auto">
          <a:xfrm>
            <a:off x="1743984" y="1919754"/>
            <a:ext cx="79731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</a:p>
        </p:txBody>
      </p:sp>
      <p:sp>
        <p:nvSpPr>
          <p:cNvPr id="61" name="矩形 60"/>
          <p:cNvSpPr>
            <a:spLocks noChangeArrowheads="1"/>
          </p:cNvSpPr>
          <p:nvPr/>
        </p:nvSpPr>
        <p:spPr bwMode="auto">
          <a:xfrm>
            <a:off x="2365447" y="3318032"/>
            <a:ext cx="79731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于是</a:t>
            </a:r>
          </a:p>
        </p:txBody>
      </p:sp>
      <p:graphicFrame>
        <p:nvGraphicFramePr>
          <p:cNvPr id="62" name="对象 61"/>
          <p:cNvGraphicFramePr>
            <a:graphicFrameLocks noChangeAspect="1"/>
          </p:cNvGraphicFramePr>
          <p:nvPr/>
        </p:nvGraphicFramePr>
        <p:xfrm>
          <a:off x="3851933" y="3951560"/>
          <a:ext cx="101115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Equation" r:id="rId17" imgW="29870400" imgH="9448800" progId="Equation.DSMT4">
                  <p:embed/>
                </p:oleObj>
              </mc:Choice>
              <mc:Fallback>
                <p:oleObj name="Equation" r:id="rId17" imgW="29870400" imgH="9448800" progId="Equation.DSMT4">
                  <p:embed/>
                  <p:pic>
                    <p:nvPicPr>
                      <p:cNvPr id="0" name="图片 327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33" y="3951560"/>
                        <a:ext cx="101115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/>
        </p:nvGraphicFramePr>
        <p:xfrm>
          <a:off x="4870215" y="3951560"/>
          <a:ext cx="96083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9" name="Equation" r:id="rId19" imgW="30784800" imgH="9448800" progId="Equation.DSMT4">
                  <p:embed/>
                </p:oleObj>
              </mc:Choice>
              <mc:Fallback>
                <p:oleObj name="Equation" r:id="rId19" imgW="30784800" imgH="9448800" progId="Equation.DSMT4">
                  <p:embed/>
                  <p:pic>
                    <p:nvPicPr>
                      <p:cNvPr id="0" name="图片 327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215" y="3951560"/>
                        <a:ext cx="96083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5854439" y="3951953"/>
          <a:ext cx="581694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Equation" r:id="rId21" imgW="16764000" imgH="7620000" progId="Equation.DSMT4">
                  <p:embed/>
                </p:oleObj>
              </mc:Choice>
              <mc:Fallback>
                <p:oleObj name="Equation" r:id="rId21" imgW="16764000" imgH="7620000" progId="Equation.DSMT4">
                  <p:embed/>
                  <p:pic>
                    <p:nvPicPr>
                      <p:cNvPr id="0" name="图片 327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439" y="3951953"/>
                        <a:ext cx="581694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/>
        </p:nvGraphicFramePr>
        <p:xfrm>
          <a:off x="6465094" y="3952204"/>
          <a:ext cx="542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Equation" r:id="rId23" imgW="17373600" imgH="9448800" progId="Equation.DSMT4">
                  <p:embed/>
                </p:oleObj>
              </mc:Choice>
              <mc:Fallback>
                <p:oleObj name="Equation" r:id="rId23" imgW="17373600" imgH="9448800" progId="Equation.DSMT4">
                  <p:embed/>
                  <p:pic>
                    <p:nvPicPr>
                      <p:cNvPr id="0" name="图片 327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094" y="3952204"/>
                        <a:ext cx="5429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3179103" y="3983506"/>
          <a:ext cx="591619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name="Equation" r:id="rId25" imgW="16154400" imgH="7010400" progId="Equation.DSMT4">
                  <p:embed/>
                </p:oleObj>
              </mc:Choice>
              <mc:Fallback>
                <p:oleObj name="Equation" r:id="rId25" imgW="16154400" imgH="7010400" progId="Equation.DSMT4">
                  <p:embed/>
                  <p:pic>
                    <p:nvPicPr>
                      <p:cNvPr id="0" name="图片 327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103" y="3983506"/>
                        <a:ext cx="591619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1713232" y="1214570"/>
            <a:ext cx="79731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5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1" name="Rectangle 12">
            <a:extLst>
              <a:ext uri="{FF2B5EF4-FFF2-40B4-BE49-F238E27FC236}">
                <a16:creationId xmlns:a16="http://schemas.microsoft.com/office/drawing/2014/main" id="{4F87DBD0-486B-4941-9F7E-D7FF4F1EF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392" y="5210430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注： </a:t>
            </a:r>
            <a:r>
              <a:rPr lang="zh-CN" altLang="en-US" sz="2800" dirty="0"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可逆阵又称非退化矩阵，</a:t>
            </a: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Rectangle 11">
            <a:extLst>
              <a:ext uri="{FF2B5EF4-FFF2-40B4-BE49-F238E27FC236}">
                <a16:creationId xmlns:a16="http://schemas.microsoft.com/office/drawing/2014/main" id="{02CFE9A3-9FDB-E647-80A9-FF6C28B9B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351" y="5805353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注：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不可逆阵又称退化矩阵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7" grpId="0"/>
      <p:bldP spid="51" grpId="0" autoUpdateAnimBg="0"/>
      <p:bldP spid="6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092985" y="4177967"/>
          <a:ext cx="1960033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" name="Equation" r:id="rId3" imgW="31699200" imgH="17068800" progId="Equation.DSMT4">
                  <p:embed/>
                </p:oleObj>
              </mc:Choice>
              <mc:Fallback>
                <p:oleObj name="Equation" r:id="rId3" imgW="31699200" imgH="170688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985" y="4177967"/>
                        <a:ext cx="1960033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068370" y="4161915"/>
          <a:ext cx="1990104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6" name="Equation" r:id="rId5" imgW="19202400" imgH="17068800" progId="Equation.DSMT4">
                  <p:embed/>
                </p:oleObj>
              </mc:Choice>
              <mc:Fallback>
                <p:oleObj name="Equation" r:id="rId5" imgW="19202400" imgH="170688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8370" y="4161915"/>
                        <a:ext cx="1990104" cy="140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944610" y="744855"/>
            <a:ext cx="48953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kumimoji="1"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1066881" y="1322391"/>
          <a:ext cx="6031672" cy="19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7" name="Equation" r:id="rId7" imgW="193548000" imgH="49987200" progId="Equation.DSMT4">
                  <p:embed/>
                </p:oleObj>
              </mc:Choice>
              <mc:Fallback>
                <p:oleObj name="Equation" r:id="rId7" imgW="193548000" imgH="49987200" progId="Equation.DSMT4">
                  <p:embed/>
                  <p:pic>
                    <p:nvPicPr>
                      <p:cNvPr id="0" name="图片 45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81" y="1322391"/>
                        <a:ext cx="6031672" cy="194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592311" y="724218"/>
            <a:ext cx="325952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求下列矩阵的逆，其中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97025" y="3318387"/>
            <a:ext cx="129424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解（</a:t>
            </a:r>
            <a:r>
              <a:rPr kumimoji="1"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aphicFrame>
        <p:nvGraphicFramePr>
          <p:cNvPr id="25" name="Object 7"/>
          <p:cNvGraphicFramePr>
            <a:graphicFrameLocks noChangeAspect="1"/>
          </p:cNvGraphicFramePr>
          <p:nvPr/>
        </p:nvGraphicFramePr>
        <p:xfrm>
          <a:off x="3689027" y="3782233"/>
          <a:ext cx="2785820" cy="19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Equation" r:id="rId9" imgW="97840800" imgH="51206400" progId="Equation.DSMT4">
                  <p:embed/>
                </p:oleObj>
              </mc:Choice>
              <mc:Fallback>
                <p:oleObj name="Equation" r:id="rId9" imgW="97840800" imgH="51206400" progId="Equation.DSMT4">
                  <p:embed/>
                  <p:pic>
                    <p:nvPicPr>
                      <p:cNvPr id="0" name="图片 45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027" y="3782233"/>
                        <a:ext cx="2785820" cy="194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02444" y="4503083"/>
            <a:ext cx="325952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依对角矩阵的性质知：</a:t>
            </a:r>
          </a:p>
        </p:txBody>
      </p:sp>
      <p:sp>
        <p:nvSpPr>
          <p:cNvPr id="3" name="矩形 2"/>
          <p:cNvSpPr/>
          <p:nvPr/>
        </p:nvSpPr>
        <p:spPr>
          <a:xfrm>
            <a:off x="7098553" y="2132960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59684" y="4524492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1930" y="5807761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结论：对角矩阵取逆就是对角线元素取倒数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653629" y="4179045"/>
          <a:ext cx="2481263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Equation" r:id="rId11" imgW="40233600" imgH="17068800" progId="Equation.DSMT4">
                  <p:embed/>
                </p:oleObj>
              </mc:Choice>
              <mc:Fallback>
                <p:oleObj name="Equation" r:id="rId11" imgW="40233600" imgH="17068800" progId="Equation.DSMT4">
                  <p:embed/>
                  <p:pic>
                    <p:nvPicPr>
                      <p:cNvPr id="0" name="图片 452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53629" y="4179045"/>
                        <a:ext cx="2481263" cy="140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26" grpId="0"/>
      <p:bldP spid="3" grpId="0"/>
      <p:bldP spid="6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22262" y="197191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1884916" y="1659805"/>
          <a:ext cx="6683379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9" name="Equation" r:id="rId3" imgW="179832000" imgH="49987200" progId="Equation.DSMT4">
                  <p:embed/>
                </p:oleObj>
              </mc:Choice>
              <mc:Fallback>
                <p:oleObj name="Equation" r:id="rId3" imgW="179832000" imgH="49987200" progId="Equation.DSMT4">
                  <p:embed/>
                  <p:pic>
                    <p:nvPicPr>
                      <p:cNvPr id="0" name="图片 464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916" y="1659805"/>
                        <a:ext cx="6683379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2916728" y="3878350"/>
          <a:ext cx="2682641" cy="18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" name="Equation" r:id="rId5" imgW="97840800" imgH="51206400" progId="Equation.DSMT4">
                  <p:embed/>
                </p:oleObj>
              </mc:Choice>
              <mc:Fallback>
                <p:oleObj name="Equation" r:id="rId5" imgW="97840800" imgH="51206400" progId="Equation.DSMT4">
                  <p:embed/>
                  <p:pic>
                    <p:nvPicPr>
                      <p:cNvPr id="0" name="图片 464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728" y="3878350"/>
                        <a:ext cx="2682641" cy="18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本框 27652"/>
          <p:cNvSpPr txBox="1">
            <a:spLocks noChangeArrowheads="1"/>
          </p:cNvSpPr>
          <p:nvPr/>
        </p:nvSpPr>
        <p:spPr bwMode="auto">
          <a:xfrm>
            <a:off x="1851853" y="4458107"/>
            <a:ext cx="110508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易知：</a:t>
            </a:r>
          </a:p>
        </p:txBody>
      </p:sp>
      <p:sp>
        <p:nvSpPr>
          <p:cNvPr id="47" name="文本框 27655"/>
          <p:cNvSpPr txBox="1">
            <a:spLocks noChangeArrowheads="1"/>
          </p:cNvSpPr>
          <p:nvPr/>
        </p:nvSpPr>
        <p:spPr bwMode="auto">
          <a:xfrm>
            <a:off x="590299" y="1016922"/>
            <a:ext cx="129424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4319470" y="3146371"/>
          <a:ext cx="3714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" name="Equation" r:id="rId7" imgW="11887200" imgH="11277600" progId="Equation.DSMT4">
                  <p:embed/>
                </p:oleObj>
              </mc:Choice>
              <mc:Fallback>
                <p:oleObj name="Equation" r:id="rId7" imgW="11887200" imgH="11277600" progId="Equation.DSMT4">
                  <p:embed/>
                  <p:pic>
                    <p:nvPicPr>
                      <p:cNvPr id="0" name="图片 464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470" y="3146371"/>
                        <a:ext cx="3714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4731629" y="2646923"/>
          <a:ext cx="4000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" name="Equation" r:id="rId9" imgW="12801600" imgH="11277600" progId="Equation.DSMT4">
                  <p:embed/>
                </p:oleObj>
              </mc:Choice>
              <mc:Fallback>
                <p:oleObj name="Equation" r:id="rId9" imgW="12801600" imgH="11277600" progId="Equation.DSMT4">
                  <p:embed/>
                  <p:pic>
                    <p:nvPicPr>
                      <p:cNvPr id="0" name="图片 464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1629" y="2646923"/>
                        <a:ext cx="4000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5706955" y="1651518"/>
          <a:ext cx="4000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Equation" r:id="rId11" imgW="12801600" imgH="11277600" progId="Equation.DSMT4">
                  <p:embed/>
                </p:oleObj>
              </mc:Choice>
              <mc:Fallback>
                <p:oleObj name="Equation" r:id="rId11" imgW="12801600" imgH="11277600" progId="Equation.DSMT4">
                  <p:embed/>
                  <p:pic>
                    <p:nvPicPr>
                      <p:cNvPr id="0" name="图片 464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6955" y="1651518"/>
                        <a:ext cx="4000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5206658" y="2257988"/>
          <a:ext cx="2571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4" r:id="rId13" imgW="343535" imgH="330835" progId="Equation.DSMT4">
                  <p:embed/>
                </p:oleObj>
              </mc:Choice>
              <mc:Fallback>
                <p:oleObj r:id="rId13" imgW="343535" imgH="330835" progId="Equation.DSMT4">
                  <p:embed/>
                  <p:pic>
                    <p:nvPicPr>
                      <p:cNvPr id="0" name="图片 464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6658" y="2257988"/>
                        <a:ext cx="2571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4935148" y="2093193"/>
          <a:ext cx="67032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5" r:id="rId15" imgW="191135" imgH="318135" progId="Equation.DSMT4">
                  <p:embed/>
                </p:oleObj>
              </mc:Choice>
              <mc:Fallback>
                <p:oleObj r:id="rId15" imgW="191135" imgH="318135" progId="Equation.DSMT4">
                  <p:embed/>
                  <p:pic>
                    <p:nvPicPr>
                      <p:cNvPr id="0" name="图片 464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148" y="2093193"/>
                        <a:ext cx="67032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组合 53"/>
          <p:cNvGrpSpPr/>
          <p:nvPr/>
        </p:nvGrpSpPr>
        <p:grpSpPr bwMode="auto">
          <a:xfrm>
            <a:off x="2251629" y="1659805"/>
            <a:ext cx="4805363" cy="1957388"/>
            <a:chOff x="308" y="50"/>
            <a:chExt cx="4036" cy="1233"/>
          </a:xfrm>
        </p:grpSpPr>
        <p:sp>
          <p:nvSpPr>
            <p:cNvPr id="55" name="矩形 27663"/>
            <p:cNvSpPr>
              <a:spLocks noChangeArrowheads="1"/>
            </p:cNvSpPr>
            <p:nvPr/>
          </p:nvSpPr>
          <p:spPr bwMode="auto">
            <a:xfrm>
              <a:off x="4130" y="50"/>
              <a:ext cx="214" cy="27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6" name="组合 27664"/>
            <p:cNvGrpSpPr/>
            <p:nvPr/>
          </p:nvGrpSpPr>
          <p:grpSpPr bwMode="auto">
            <a:xfrm>
              <a:off x="308" y="82"/>
              <a:ext cx="1451" cy="272"/>
              <a:chOff x="308" y="37"/>
              <a:chExt cx="1451" cy="272"/>
            </a:xfrm>
          </p:grpSpPr>
          <p:sp>
            <p:nvSpPr>
              <p:cNvPr id="62" name="直接连接符 27665"/>
              <p:cNvSpPr>
                <a:spLocks noChangeShapeType="1"/>
              </p:cNvSpPr>
              <p:nvPr/>
            </p:nvSpPr>
            <p:spPr bwMode="auto">
              <a:xfrm>
                <a:off x="308" y="173"/>
                <a:ext cx="1134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矩形 27666"/>
              <p:cNvSpPr>
                <a:spLocks noChangeArrowheads="1"/>
              </p:cNvSpPr>
              <p:nvPr/>
            </p:nvSpPr>
            <p:spPr bwMode="auto">
              <a:xfrm>
                <a:off x="1442" y="37"/>
                <a:ext cx="317" cy="272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7" name="组合 27667"/>
            <p:cNvGrpSpPr/>
            <p:nvPr/>
          </p:nvGrpSpPr>
          <p:grpSpPr bwMode="auto">
            <a:xfrm>
              <a:off x="2064" y="62"/>
              <a:ext cx="263" cy="1221"/>
              <a:chOff x="522" y="-28"/>
              <a:chExt cx="263" cy="1221"/>
            </a:xfrm>
          </p:grpSpPr>
          <p:sp>
            <p:nvSpPr>
              <p:cNvPr id="58" name="直接连接符 27668"/>
              <p:cNvSpPr>
                <a:spLocks noChangeShapeType="1"/>
              </p:cNvSpPr>
              <p:nvPr/>
            </p:nvSpPr>
            <p:spPr bwMode="auto">
              <a:xfrm>
                <a:off x="635" y="-28"/>
                <a:ext cx="0" cy="90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9" name="组合 27669"/>
              <p:cNvGrpSpPr/>
              <p:nvPr/>
            </p:nvGrpSpPr>
            <p:grpSpPr bwMode="auto">
              <a:xfrm>
                <a:off x="522" y="925"/>
                <a:ext cx="263" cy="268"/>
                <a:chOff x="522" y="18"/>
                <a:chExt cx="263" cy="268"/>
              </a:xfrm>
            </p:grpSpPr>
            <p:graphicFrame>
              <p:nvGraphicFramePr>
                <p:cNvPr id="61" name="对象 27671"/>
                <p:cNvGraphicFramePr>
                  <a:graphicFrameLocks noChangeAspect="1"/>
                </p:cNvGraphicFramePr>
                <p:nvPr/>
              </p:nvGraphicFramePr>
              <p:xfrm>
                <a:off x="575" y="65"/>
                <a:ext cx="120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376" r:id="rId17" imgW="191135" imgH="318135" progId="Equation.DSMT4">
                        <p:embed/>
                      </p:oleObj>
                    </mc:Choice>
                    <mc:Fallback>
                      <p:oleObj r:id="rId17" imgW="191135" imgH="318135" progId="Equation.DSMT4">
                        <p:embed/>
                        <p:pic>
                          <p:nvPicPr>
                            <p:cNvPr id="0" name="图片 4645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75" y="65"/>
                              <a:ext cx="120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0" name="矩形 27670"/>
                <p:cNvSpPr>
                  <a:spLocks noChangeArrowheads="1"/>
                </p:cNvSpPr>
                <p:nvPr/>
              </p:nvSpPr>
              <p:spPr bwMode="auto">
                <a:xfrm>
                  <a:off x="522" y="18"/>
                  <a:ext cx="263" cy="268"/>
                </a:xfrm>
                <a:prstGeom prst="rect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64" name="组合 63"/>
          <p:cNvGrpSpPr/>
          <p:nvPr/>
        </p:nvGrpSpPr>
        <p:grpSpPr bwMode="auto">
          <a:xfrm>
            <a:off x="2011122" y="1715147"/>
            <a:ext cx="5562601" cy="1943100"/>
            <a:chOff x="0" y="0"/>
            <a:chExt cx="3948" cy="1225"/>
          </a:xfrm>
        </p:grpSpPr>
        <p:grpSp>
          <p:nvGrpSpPr>
            <p:cNvPr id="65" name="组合 27673"/>
            <p:cNvGrpSpPr/>
            <p:nvPr/>
          </p:nvGrpSpPr>
          <p:grpSpPr bwMode="auto">
            <a:xfrm>
              <a:off x="0" y="272"/>
              <a:ext cx="1497" cy="317"/>
              <a:chOff x="0" y="0"/>
              <a:chExt cx="1497" cy="317"/>
            </a:xfrm>
          </p:grpSpPr>
          <p:sp>
            <p:nvSpPr>
              <p:cNvPr id="73" name="直接连接符 27674"/>
              <p:cNvSpPr>
                <a:spLocks noChangeShapeType="1"/>
              </p:cNvSpPr>
              <p:nvPr/>
            </p:nvSpPr>
            <p:spPr bwMode="auto">
              <a:xfrm>
                <a:off x="0" y="182"/>
                <a:ext cx="771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矩形 27675"/>
              <p:cNvSpPr>
                <a:spLocks noChangeArrowheads="1"/>
              </p:cNvSpPr>
              <p:nvPr/>
            </p:nvSpPr>
            <p:spPr bwMode="auto">
              <a:xfrm>
                <a:off x="771" y="0"/>
                <a:ext cx="317" cy="317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直接连接符 27676"/>
              <p:cNvSpPr>
                <a:spLocks noChangeShapeType="1"/>
              </p:cNvSpPr>
              <p:nvPr/>
            </p:nvSpPr>
            <p:spPr bwMode="auto">
              <a:xfrm>
                <a:off x="1089" y="182"/>
                <a:ext cx="408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6" name="组合 27677"/>
            <p:cNvGrpSpPr/>
            <p:nvPr/>
          </p:nvGrpSpPr>
          <p:grpSpPr bwMode="auto">
            <a:xfrm>
              <a:off x="1951" y="0"/>
              <a:ext cx="317" cy="1225"/>
              <a:chOff x="0" y="0"/>
              <a:chExt cx="317" cy="1225"/>
            </a:xfrm>
          </p:grpSpPr>
          <p:sp>
            <p:nvSpPr>
              <p:cNvPr id="68" name="直接连接符 27678"/>
              <p:cNvSpPr>
                <a:spLocks noChangeShapeType="1"/>
              </p:cNvSpPr>
              <p:nvPr/>
            </p:nvSpPr>
            <p:spPr bwMode="auto">
              <a:xfrm>
                <a:off x="181" y="0"/>
                <a:ext cx="0" cy="59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9" name="组合 27679"/>
              <p:cNvGrpSpPr/>
              <p:nvPr/>
            </p:nvGrpSpPr>
            <p:grpSpPr bwMode="auto">
              <a:xfrm>
                <a:off x="0" y="590"/>
                <a:ext cx="317" cy="317"/>
                <a:chOff x="0" y="0"/>
                <a:chExt cx="317" cy="317"/>
              </a:xfrm>
            </p:grpSpPr>
            <p:sp>
              <p:nvSpPr>
                <p:cNvPr id="71" name="矩形 2768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317"/>
                </a:xfrm>
                <a:prstGeom prst="rect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aphicFrame>
              <p:nvGraphicFramePr>
                <p:cNvPr id="72" name="对象 27681"/>
                <p:cNvGraphicFramePr>
                  <a:graphicFrameLocks noChangeAspect="1"/>
                </p:cNvGraphicFramePr>
                <p:nvPr/>
              </p:nvGraphicFramePr>
              <p:xfrm>
                <a:off x="107" y="73"/>
                <a:ext cx="120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377" r:id="rId19" imgW="191135" imgH="318135" progId="Equation.DSMT4">
                        <p:embed/>
                      </p:oleObj>
                    </mc:Choice>
                    <mc:Fallback>
                      <p:oleObj r:id="rId19" imgW="191135" imgH="318135" progId="Equation.DSMT4">
                        <p:embed/>
                        <p:pic>
                          <p:nvPicPr>
                            <p:cNvPr id="0" name="图片 4645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7" y="73"/>
                              <a:ext cx="120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70" name="直接连接符 27682"/>
              <p:cNvSpPr>
                <a:spLocks noChangeShapeType="1"/>
              </p:cNvSpPr>
              <p:nvPr/>
            </p:nvSpPr>
            <p:spPr bwMode="auto">
              <a:xfrm>
                <a:off x="181" y="907"/>
                <a:ext cx="0" cy="31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7" name="矩形 27683"/>
            <p:cNvSpPr>
              <a:spLocks noChangeArrowheads="1"/>
            </p:cNvSpPr>
            <p:nvPr/>
          </p:nvSpPr>
          <p:spPr bwMode="auto">
            <a:xfrm>
              <a:off x="3674" y="272"/>
              <a:ext cx="274" cy="26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 bwMode="auto">
          <a:xfrm>
            <a:off x="2058747" y="1642122"/>
            <a:ext cx="6455267" cy="2017658"/>
            <a:chOff x="40" y="0"/>
            <a:chExt cx="4666" cy="1270"/>
          </a:xfrm>
        </p:grpSpPr>
        <p:grpSp>
          <p:nvGrpSpPr>
            <p:cNvPr id="77" name="组合 27685"/>
            <p:cNvGrpSpPr/>
            <p:nvPr/>
          </p:nvGrpSpPr>
          <p:grpSpPr bwMode="auto">
            <a:xfrm>
              <a:off x="40" y="998"/>
              <a:ext cx="1412" cy="268"/>
              <a:chOff x="40" y="0"/>
              <a:chExt cx="1412" cy="268"/>
            </a:xfrm>
          </p:grpSpPr>
          <p:sp>
            <p:nvSpPr>
              <p:cNvPr id="84" name="矩形 27686"/>
              <p:cNvSpPr>
                <a:spLocks noChangeArrowheads="1"/>
              </p:cNvSpPr>
              <p:nvPr/>
            </p:nvSpPr>
            <p:spPr bwMode="auto">
              <a:xfrm>
                <a:off x="40" y="0"/>
                <a:ext cx="277" cy="268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直接连接符 27687"/>
              <p:cNvSpPr>
                <a:spLocks noChangeShapeType="1"/>
              </p:cNvSpPr>
              <p:nvPr/>
            </p:nvSpPr>
            <p:spPr bwMode="auto">
              <a:xfrm>
                <a:off x="318" y="136"/>
                <a:ext cx="1134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8" name="组合 27688"/>
            <p:cNvGrpSpPr/>
            <p:nvPr/>
          </p:nvGrpSpPr>
          <p:grpSpPr bwMode="auto">
            <a:xfrm>
              <a:off x="2677" y="0"/>
              <a:ext cx="317" cy="1270"/>
              <a:chOff x="0" y="0"/>
              <a:chExt cx="317" cy="1270"/>
            </a:xfrm>
          </p:grpSpPr>
          <p:grpSp>
            <p:nvGrpSpPr>
              <p:cNvPr id="80" name="组合 27689"/>
              <p:cNvGrpSpPr/>
              <p:nvPr/>
            </p:nvGrpSpPr>
            <p:grpSpPr bwMode="auto">
              <a:xfrm>
                <a:off x="0" y="0"/>
                <a:ext cx="317" cy="317"/>
                <a:chOff x="0" y="0"/>
                <a:chExt cx="317" cy="317"/>
              </a:xfrm>
            </p:grpSpPr>
            <p:sp>
              <p:nvSpPr>
                <p:cNvPr id="82" name="矩形 2769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317"/>
                </a:xfrm>
                <a:prstGeom prst="rect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aphicFrame>
              <p:nvGraphicFramePr>
                <p:cNvPr id="83" name="对象 27691"/>
                <p:cNvGraphicFramePr>
                  <a:graphicFrameLocks noChangeAspect="1"/>
                </p:cNvGraphicFramePr>
                <p:nvPr/>
              </p:nvGraphicFramePr>
              <p:xfrm>
                <a:off x="94" y="26"/>
                <a:ext cx="120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378" r:id="rId20" imgW="191135" imgH="318135" progId="Equation.DSMT4">
                        <p:embed/>
                      </p:oleObj>
                    </mc:Choice>
                    <mc:Fallback>
                      <p:oleObj r:id="rId20" imgW="191135" imgH="318135" progId="Equation.DSMT4">
                        <p:embed/>
                        <p:pic>
                          <p:nvPicPr>
                            <p:cNvPr id="0" name="图片 4645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4" y="26"/>
                              <a:ext cx="120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81" name="直接连接符 27692"/>
              <p:cNvSpPr>
                <a:spLocks noChangeShapeType="1"/>
              </p:cNvSpPr>
              <p:nvPr/>
            </p:nvSpPr>
            <p:spPr bwMode="auto">
              <a:xfrm>
                <a:off x="181" y="317"/>
                <a:ext cx="0" cy="953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9" name="矩形 27693"/>
            <p:cNvSpPr>
              <a:spLocks noChangeArrowheads="1"/>
            </p:cNvSpPr>
            <p:nvPr/>
          </p:nvSpPr>
          <p:spPr bwMode="auto">
            <a:xfrm>
              <a:off x="4472" y="998"/>
              <a:ext cx="234" cy="26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6" name="文本框 27694"/>
          <p:cNvSpPr txBox="1">
            <a:spLocks noChangeArrowheads="1"/>
          </p:cNvSpPr>
          <p:nvPr/>
        </p:nvSpPr>
        <p:spPr bwMode="auto">
          <a:xfrm>
            <a:off x="818377" y="2183077"/>
            <a:ext cx="48953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</a:p>
        </p:txBody>
      </p:sp>
      <p:sp>
        <p:nvSpPr>
          <p:cNvPr id="15" name="矩形 14"/>
          <p:cNvSpPr/>
          <p:nvPr/>
        </p:nvSpPr>
        <p:spPr>
          <a:xfrm>
            <a:off x="8571602" y="2441096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5647258" y="4460288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058747" y="1567730"/>
            <a:ext cx="5458657" cy="2064400"/>
            <a:chOff x="3461885" y="2360725"/>
            <a:chExt cx="6782372" cy="206440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3461885" y="2651811"/>
              <a:ext cx="2312988" cy="35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89" idx="0"/>
            </p:cNvCxnSpPr>
            <p:nvPr/>
          </p:nvCxnSpPr>
          <p:spPr>
            <a:xfrm>
              <a:off x="7058724" y="2444513"/>
              <a:ext cx="1" cy="15472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27663"/>
            <p:cNvSpPr>
              <a:spLocks noChangeArrowheads="1"/>
            </p:cNvSpPr>
            <p:nvPr/>
          </p:nvSpPr>
          <p:spPr bwMode="auto">
            <a:xfrm>
              <a:off x="9904532" y="2360725"/>
              <a:ext cx="339725" cy="433388"/>
            </a:xfrm>
            <a:prstGeom prst="rect">
              <a:avLst/>
            </a:prstGeom>
            <a:noFill/>
            <a:ln w="25400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27663"/>
            <p:cNvSpPr>
              <a:spLocks noChangeArrowheads="1"/>
            </p:cNvSpPr>
            <p:nvPr/>
          </p:nvSpPr>
          <p:spPr bwMode="auto">
            <a:xfrm>
              <a:off x="6888862" y="3991737"/>
              <a:ext cx="339725" cy="433388"/>
            </a:xfrm>
            <a:prstGeom prst="rect">
              <a:avLst/>
            </a:prstGeom>
            <a:noFill/>
            <a:ln w="25400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54552" y="5872898"/>
            <a:ext cx="8582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结论：副对角矩阵取逆就是副对角线元素取倒数后再反向排列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9595" y="473728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待定系数法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86" grpId="0"/>
      <p:bldP spid="15" grpId="0"/>
      <p:bldP spid="16" grpId="0"/>
      <p:bldP spid="9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476885" y="988695"/>
          <a:ext cx="609790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4" r:id="rId3" imgW="2145665" imgH="469900" progId="Equation.DSMT4">
                  <p:embed/>
                </p:oleObj>
              </mc:Choice>
              <mc:Fallback>
                <p:oleObj r:id="rId3" imgW="2145665" imgH="4699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6885" y="988695"/>
                        <a:ext cx="6097905" cy="1090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476885" y="2259965"/>
          <a:ext cx="791400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5" r:id="rId5" imgW="2844800" imgH="215900" progId="Equation.DSMT4">
                  <p:embed/>
                </p:oleObj>
              </mc:Choice>
              <mc:Fallback>
                <p:oleObj r:id="rId5" imgW="2844800" imgH="2159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885" y="2259965"/>
                        <a:ext cx="7914005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672465" y="2919730"/>
          <a:ext cx="6442075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r:id="rId7" imgW="2247900" imgH="1422400" progId="Equation.DSMT4">
                  <p:embed/>
                </p:oleObj>
              </mc:Choice>
              <mc:Fallback>
                <p:oleObj r:id="rId7" imgW="2247900" imgH="14224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2465" y="2919730"/>
                        <a:ext cx="6442075" cy="365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573405" y="1158240"/>
          <a:ext cx="7848600" cy="5592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8" r:id="rId3" imgW="2298700" imgH="2362200" progId="Equation.DSMT4">
                  <p:embed/>
                </p:oleObj>
              </mc:Choice>
              <mc:Fallback>
                <p:oleObj r:id="rId3" imgW="2298700" imgH="2362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3405" y="1158240"/>
                        <a:ext cx="7848600" cy="5592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22262" y="197191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483870" y="996950"/>
          <a:ext cx="7917815" cy="5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2" r:id="rId3" imgW="2730500" imgH="2413000" progId="Equation.DSMT4">
                  <p:embed/>
                </p:oleObj>
              </mc:Choice>
              <mc:Fallback>
                <p:oleObj r:id="rId3" imgW="2730500" imgH="2413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870" y="996950"/>
                        <a:ext cx="7917815" cy="5720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77572"/>
        </a:solidFill>
        <a:ln>
          <a:noFill/>
        </a:ln>
      </a:spPr>
      <a:bodyPr rtlCol="0" anchor="ctr"/>
      <a:lstStyle>
        <a:defPPr algn="ctr">
          <a:defRPr lang="zh-CN" altLang="en-US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510</Words>
  <Application>Microsoft Macintosh PowerPoint</Application>
  <PresentationFormat>全屏显示(4:3)</PresentationFormat>
  <Paragraphs>106</Paragraphs>
  <Slides>20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黑体</vt:lpstr>
      <vt:lpstr>宋体</vt:lpstr>
      <vt:lpstr>微软雅黑</vt:lpstr>
      <vt:lpstr>Arial</vt:lpstr>
      <vt:lpstr>Calibri</vt:lpstr>
      <vt:lpstr>Times New Roman</vt:lpstr>
      <vt:lpstr>Office 主题</vt:lpstr>
      <vt:lpstr>Equation</vt:lpstr>
      <vt:lpstr>Equation.DSMT4</vt:lpstr>
      <vt:lpstr>MathType 5.0 Equation</vt:lpstr>
      <vt:lpstr>Microsoft Equation 3.0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设矩阵A满足A2 + A – 4E =O, 求 A – E的逆矩阵。 </vt:lpstr>
      <vt:lpstr>设A为n阶非零矩阵， E为单位阵，若A3 =0, 则（      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3376234300@qq.com</cp:lastModifiedBy>
  <cp:revision>819</cp:revision>
  <dcterms:created xsi:type="dcterms:W3CDTF">2014-11-28T11:02:00Z</dcterms:created>
  <dcterms:modified xsi:type="dcterms:W3CDTF">2022-04-15T03:12:00Z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