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27"/>
  </p:notesMasterIdLst>
  <p:sldIdLst>
    <p:sldId id="364" r:id="rId4"/>
    <p:sldId id="365" r:id="rId5"/>
    <p:sldId id="366" r:id="rId6"/>
    <p:sldId id="367" r:id="rId7"/>
    <p:sldId id="374" r:id="rId8"/>
    <p:sldId id="375" r:id="rId9"/>
    <p:sldId id="396" r:id="rId10"/>
    <p:sldId id="397" r:id="rId11"/>
    <p:sldId id="435" r:id="rId12"/>
    <p:sldId id="436" r:id="rId13"/>
    <p:sldId id="437" r:id="rId14"/>
    <p:sldId id="387" r:id="rId15"/>
    <p:sldId id="388" r:id="rId16"/>
    <p:sldId id="424" r:id="rId17"/>
    <p:sldId id="425" r:id="rId18"/>
    <p:sldId id="389" r:id="rId19"/>
    <p:sldId id="390" r:id="rId20"/>
    <p:sldId id="391" r:id="rId21"/>
    <p:sldId id="392" r:id="rId22"/>
    <p:sldId id="393" r:id="rId23"/>
    <p:sldId id="386" r:id="rId24"/>
    <p:sldId id="394" r:id="rId25"/>
    <p:sldId id="321" r:id="rId26"/>
    <p:sldId id="322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6FF"/>
    <a:srgbClr val="22ABDE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3608" autoAdjust="0"/>
  </p:normalViewPr>
  <p:slideViewPr>
    <p:cSldViewPr snapToGrid="0">
      <p:cViewPr varScale="1">
        <p:scale>
          <a:sx n="114" d="100"/>
          <a:sy n="114" d="100"/>
        </p:scale>
        <p:origin x="920" y="176"/>
      </p:cViewPr>
      <p:guideLst>
        <p:guide orient="horz" pos="2152"/>
        <p:guide orient="horz" pos="3997"/>
        <p:guide orient="horz" pos="3904"/>
        <p:guide pos="4353"/>
        <p:guide pos="2889"/>
        <p:guide pos="5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e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emf"/><Relationship Id="rId11" Type="http://schemas.openxmlformats.org/officeDocument/2006/relationships/image" Target="../media/image11.emf"/><Relationship Id="rId10" Type="http://schemas.openxmlformats.org/officeDocument/2006/relationships/image" Target="../media/image10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5" Type="http://schemas.openxmlformats.org/officeDocument/2006/relationships/image" Target="../media/image66.wmf"/><Relationship Id="rId14" Type="http://schemas.openxmlformats.org/officeDocument/2006/relationships/image" Target="../media/image65.wmf"/><Relationship Id="rId13" Type="http://schemas.openxmlformats.org/officeDocument/2006/relationships/image" Target="../media/image64.wmf"/><Relationship Id="rId12" Type="http://schemas.openxmlformats.org/officeDocument/2006/relationships/image" Target="../media/image63.wmf"/><Relationship Id="rId11" Type="http://schemas.openxmlformats.org/officeDocument/2006/relationships/image" Target="../media/image62.wmf"/><Relationship Id="rId10" Type="http://schemas.openxmlformats.org/officeDocument/2006/relationships/image" Target="../media/image61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0.emf"/><Relationship Id="rId4" Type="http://schemas.openxmlformats.org/officeDocument/2006/relationships/image" Target="../media/image99.emf"/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4.w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9pPr>
          </a:lstStyle>
          <a:p>
            <a:pPr algn="r"/>
            <a:fld id="{F120D1DE-1BF8-B840-8A1F-79E9834A7852}" type="slidenum">
              <a:rPr lang="en-US" altLang="zh-CN" sz="1200"/>
            </a:fld>
            <a:endParaRPr lang="en-US" altLang="zh-CN" sz="120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8333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9pPr>
          </a:lstStyle>
          <a:p>
            <a:pPr algn="r"/>
            <a:fld id="{F505B15B-4428-C640-871A-DCE85BBD0144}" type="slidenum">
              <a:rPr lang="en-US" altLang="zh-CN" sz="1200"/>
            </a:fld>
            <a:endParaRPr lang="en-US" altLang="zh-CN" sz="120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83338"/>
            <a:ext cx="5029200" cy="274637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71675" cy="5567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762625" cy="5567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75438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2"/>
          <p:cNvSpPr/>
          <p:nvPr userDrawn="1"/>
        </p:nvSpPr>
        <p:spPr>
          <a:xfrm>
            <a:off x="2915841" y="0"/>
            <a:ext cx="6253163" cy="1671638"/>
          </a:xfrm>
          <a:custGeom>
            <a:avLst/>
            <a:gdLst>
              <a:gd name="connsiteX0" fmla="*/ 8292948 w 8337928"/>
              <a:gd name="connsiteY0" fmla="*/ 0 h 1671889"/>
              <a:gd name="connsiteX1" fmla="*/ 8331213 w 8337928"/>
              <a:gd name="connsiteY1" fmla="*/ 0 h 1671889"/>
              <a:gd name="connsiteX2" fmla="*/ 8337928 w 8337928"/>
              <a:gd name="connsiteY2" fmla="*/ 1671889 h 1671889"/>
              <a:gd name="connsiteX3" fmla="*/ 0 w 8337928"/>
              <a:gd name="connsiteY3" fmla="*/ 45928 h 1671889"/>
              <a:gd name="connsiteX4" fmla="*/ 8292948 w 8337928"/>
              <a:gd name="connsiteY4" fmla="*/ 45928 h 167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928" h="1671889">
                <a:moveTo>
                  <a:pt x="8292948" y="0"/>
                </a:moveTo>
                <a:lnTo>
                  <a:pt x="8331213" y="0"/>
                </a:lnTo>
                <a:lnTo>
                  <a:pt x="8337928" y="1671889"/>
                </a:lnTo>
                <a:lnTo>
                  <a:pt x="0" y="45928"/>
                </a:lnTo>
                <a:lnTo>
                  <a:pt x="8292948" y="45928"/>
                </a:lnTo>
                <a:close/>
              </a:path>
            </a:pathLst>
          </a:cu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任意多边形 13"/>
          <p:cNvSpPr/>
          <p:nvPr userDrawn="1"/>
        </p:nvSpPr>
        <p:spPr>
          <a:xfrm>
            <a:off x="0" y="-19049"/>
            <a:ext cx="9149954" cy="887413"/>
          </a:xfrm>
          <a:custGeom>
            <a:avLst/>
            <a:gdLst>
              <a:gd name="connsiteX0" fmla="*/ 12180865 w 12200445"/>
              <a:gd name="connsiteY0" fmla="*/ 0 h 887429"/>
              <a:gd name="connsiteX1" fmla="*/ 12200445 w 12200445"/>
              <a:gd name="connsiteY1" fmla="*/ 0 h 887429"/>
              <a:gd name="connsiteX2" fmla="*/ 12200445 w 12200445"/>
              <a:gd name="connsiteY2" fmla="*/ 41741 h 887429"/>
              <a:gd name="connsiteX3" fmla="*/ 520 w 12200445"/>
              <a:gd name="connsiteY3" fmla="*/ 887429 h 887429"/>
              <a:gd name="connsiteX4" fmla="*/ 0 w 12200445"/>
              <a:gd name="connsiteY4" fmla="*/ 123446 h 887429"/>
              <a:gd name="connsiteX5" fmla="*/ 339 w 12200445"/>
              <a:gd name="connsiteY5" fmla="*/ 10730 h 887429"/>
              <a:gd name="connsiteX6" fmla="*/ 12180865 w 12200445"/>
              <a:gd name="connsiteY6" fmla="*/ 10730 h 88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0445" h="887429">
                <a:moveTo>
                  <a:pt x="12180865" y="0"/>
                </a:moveTo>
                <a:lnTo>
                  <a:pt x="12200445" y="0"/>
                </a:lnTo>
                <a:lnTo>
                  <a:pt x="12200445" y="41741"/>
                </a:lnTo>
                <a:lnTo>
                  <a:pt x="520" y="887429"/>
                </a:lnTo>
                <a:cubicBezTo>
                  <a:pt x="2490" y="622053"/>
                  <a:pt x="173" y="378107"/>
                  <a:pt x="0" y="123446"/>
                </a:cubicBezTo>
                <a:lnTo>
                  <a:pt x="339" y="10730"/>
                </a:lnTo>
                <a:lnTo>
                  <a:pt x="12180865" y="1073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7DD14-1B1A-4DF5-A4FF-7A08353D70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959B-B53B-44FE-B5CD-5BCFFBDE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75438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/>
            </a:gs>
            <a:gs pos="50000">
              <a:srgbClr val="00002F"/>
            </a:gs>
            <a:gs pos="100000">
              <a:srgbClr val="00006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AutoShape 7">
            <a:hlinkClick r:id="" action="ppaction://noaction"/>
          </p:cNvPr>
          <p:cNvSpPr/>
          <p:nvPr/>
        </p:nvSpPr>
        <p:spPr>
          <a:xfrm>
            <a:off x="8305800" y="6324600"/>
            <a:ext cx="608013" cy="312738"/>
          </a:xfrm>
          <a:prstGeom prst="actionButtonBlank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lvl="0" algn="ctr" eaLnBrk="1" hangingPunct="1"/>
            <a:r>
              <a:rPr lang="zh-CN" altLang="en-US" sz="1200" dirty="0">
                <a:solidFill>
                  <a:schemeClr val="bg2"/>
                </a:solidFill>
                <a:latin typeface="Times New Roman" panose="02020603050405020304" pitchFamily="18" charset="0"/>
              </a:rPr>
              <a:t>返回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28" name="AutoShape 8">
            <a:hlinkClick r:id="" action="ppaction://hlinkshowjump?jump=nextslide"/>
          </p:cNvPr>
          <p:cNvSpPr/>
          <p:nvPr/>
        </p:nvSpPr>
        <p:spPr>
          <a:xfrm>
            <a:off x="7620000" y="6324600"/>
            <a:ext cx="457200" cy="304800"/>
          </a:xfrm>
          <a:prstGeom prst="actionButtonForwardNex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lvl="0" algn="ctr"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29" name="AutoShape 9">
            <a:hlinkClick r:id="" action="ppaction://hlinkshowjump?jump=previousslide"/>
          </p:cNvPr>
          <p:cNvSpPr/>
          <p:nvPr/>
        </p:nvSpPr>
        <p:spPr>
          <a:xfrm>
            <a:off x="6934200" y="6324600"/>
            <a:ext cx="509588" cy="304800"/>
          </a:xfrm>
          <a:prstGeom prst="actionButtonBackPrevious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lvl="0" algn="ctr" eaLnBrk="1" hangingPunct="1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30" name="Text Box 11"/>
          <p:cNvSpPr txBox="1"/>
          <p:nvPr/>
        </p:nvSpPr>
        <p:spPr>
          <a:xfrm>
            <a:off x="2955925" y="2636838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lvl="0" algn="ctr" eaLnBrk="1" hangingPunct="1"/>
            <a:endParaRPr lang="zh-CN" altLang="zh-CN" sz="2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anose="02020603050405020304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anose="02020603050405020304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anose="02020603050405020304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anose="02020603050405020304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anose="02020603050405020304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anose="02020603050405020304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anose="02020603050405020304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Times New Roman" panose="02020603050405020304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8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Relationship Id="rId32" Type="http://schemas.openxmlformats.org/officeDocument/2006/relationships/vmlDrawing" Target="../drawings/vmlDrawing10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66.wmf"/><Relationship Id="rId3" Type="http://schemas.openxmlformats.org/officeDocument/2006/relationships/oleObject" Target="../embeddings/oleObject54.bin"/><Relationship Id="rId29" Type="http://schemas.openxmlformats.org/officeDocument/2006/relationships/oleObject" Target="../embeddings/oleObject67.bin"/><Relationship Id="rId28" Type="http://schemas.openxmlformats.org/officeDocument/2006/relationships/image" Target="../media/image65.wmf"/><Relationship Id="rId27" Type="http://schemas.openxmlformats.org/officeDocument/2006/relationships/oleObject" Target="../embeddings/oleObject66.bin"/><Relationship Id="rId26" Type="http://schemas.openxmlformats.org/officeDocument/2006/relationships/image" Target="../media/image64.wmf"/><Relationship Id="rId25" Type="http://schemas.openxmlformats.org/officeDocument/2006/relationships/oleObject" Target="../embeddings/oleObject65.bin"/><Relationship Id="rId24" Type="http://schemas.openxmlformats.org/officeDocument/2006/relationships/image" Target="../media/image63.wmf"/><Relationship Id="rId23" Type="http://schemas.openxmlformats.org/officeDocument/2006/relationships/oleObject" Target="../embeddings/oleObject64.bin"/><Relationship Id="rId22" Type="http://schemas.openxmlformats.org/officeDocument/2006/relationships/image" Target="../media/image62.w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61.wmf"/><Relationship Id="rId2" Type="http://schemas.openxmlformats.org/officeDocument/2006/relationships/image" Target="../media/image52.wmf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7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7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4.wmf"/><Relationship Id="rId13" Type="http://schemas.openxmlformats.org/officeDocument/2006/relationships/vmlDrawing" Target="../drawings/vmlDrawing13.vml"/><Relationship Id="rId12" Type="http://schemas.openxmlformats.org/officeDocument/2006/relationships/slideLayout" Target="../slideLayouts/slideLayout2.xml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5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8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1.wmf"/><Relationship Id="rId1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4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2.xml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89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22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10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7.wmf"/><Relationship Id="rId1" Type="http://schemas.openxmlformats.org/officeDocument/2006/relationships/oleObject" Target="../embeddings/oleObject10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99.e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98.e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7.e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96.e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00.emf"/><Relationship Id="rId1" Type="http://schemas.openxmlformats.org/officeDocument/2006/relationships/oleObject" Target="../embeddings/oleObject10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2.e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01.e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7" Type="http://schemas.openxmlformats.org/officeDocument/2006/relationships/vmlDrawing" Target="../drawings/vmlDrawing1.v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17.wmf"/><Relationship Id="rId34" Type="http://schemas.openxmlformats.org/officeDocument/2006/relationships/oleObject" Target="../embeddings/oleObject18.bin"/><Relationship Id="rId33" Type="http://schemas.openxmlformats.org/officeDocument/2006/relationships/image" Target="../media/image16.wmf"/><Relationship Id="rId32" Type="http://schemas.openxmlformats.org/officeDocument/2006/relationships/oleObject" Target="../embeddings/oleObject17.bin"/><Relationship Id="rId31" Type="http://schemas.openxmlformats.org/officeDocument/2006/relationships/image" Target="../media/image15.wmf"/><Relationship Id="rId30" Type="http://schemas.openxmlformats.org/officeDocument/2006/relationships/oleObject" Target="../embeddings/oleObject16.bin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4.wmf"/><Relationship Id="rId28" Type="http://schemas.openxmlformats.org/officeDocument/2006/relationships/oleObject" Target="../embeddings/oleObject15.bin"/><Relationship Id="rId27" Type="http://schemas.openxmlformats.org/officeDocument/2006/relationships/image" Target="../media/image13.wmf"/><Relationship Id="rId26" Type="http://schemas.openxmlformats.org/officeDocument/2006/relationships/oleObject" Target="../embeddings/oleObject14.bin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e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e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8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6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0.e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7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529267" y="1324789"/>
            <a:ext cx="711041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1.4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分块矩阵的定义及运算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5"/>
          <p:cNvSpPr txBox="1"/>
          <p:nvPr/>
        </p:nvSpPr>
        <p:spPr>
          <a:xfrm>
            <a:off x="2924058" y="2174866"/>
            <a:ext cx="451193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一、矩阵的分块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3" name="文本框 5"/>
          <p:cNvSpPr txBox="1"/>
          <p:nvPr/>
        </p:nvSpPr>
        <p:spPr>
          <a:xfrm>
            <a:off x="2924058" y="2695537"/>
            <a:ext cx="451193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二、分块矩阵的运算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4" name="文本框 5"/>
          <p:cNvSpPr txBox="1"/>
          <p:nvPr/>
        </p:nvSpPr>
        <p:spPr>
          <a:xfrm>
            <a:off x="2924058" y="3216208"/>
            <a:ext cx="451193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三、分块对角矩阵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0" name="文本框 5"/>
          <p:cNvSpPr txBox="1"/>
          <p:nvPr/>
        </p:nvSpPr>
        <p:spPr>
          <a:xfrm>
            <a:off x="2950881" y="3758829"/>
            <a:ext cx="451193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四、小结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2"/>
          <p:cNvSpPr/>
          <p:nvPr/>
        </p:nvSpPr>
        <p:spPr>
          <a:xfrm>
            <a:off x="533400" y="304800"/>
            <a:ext cx="8153400" cy="1295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itchFamily="2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itchFamily="2" charset="-122"/>
              </a:rPr>
              <a:t>将矩阵分块作乘法其分法不是唯一的 </a:t>
            </a:r>
            <a:r>
              <a:rPr lang="en-US" altLang="zh-CN" sz="2800" b="1" dirty="0">
                <a:latin typeface="Times New Roman" panose="02020603050405020304" pitchFamily="18" charset="0"/>
                <a:ea typeface="宋体" pitchFamily="2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宋体" pitchFamily="2" charset="-122"/>
              </a:rPr>
              <a:t>只需</a:t>
            </a:r>
            <a:br>
              <a:rPr lang="zh-CN" altLang="en-US" sz="2800" b="1" dirty="0">
                <a:latin typeface="Times New Roman" panose="02020603050405020304" pitchFamily="18" charset="0"/>
                <a:ea typeface="宋体" pitchFamily="2" charset="-122"/>
              </a:rPr>
            </a:b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rPr>
              <a:t>前一个矩阵列的分法与后一个矩阵行的分法 一致就行了</a:t>
            </a:r>
            <a:r>
              <a:rPr lang="zh-CN" altLang="en-US" sz="2800" b="1" dirty="0"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itchFamily="2" charset="-122"/>
              </a:rPr>
              <a:t>. </a:t>
            </a:r>
            <a:endParaRPr lang="en-US" altLang="zh-CN" sz="28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99331" name="Text Box 3"/>
          <p:cNvSpPr txBox="1"/>
          <p:nvPr/>
        </p:nvSpPr>
        <p:spPr>
          <a:xfrm>
            <a:off x="457200" y="1600200"/>
            <a:ext cx="17049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在例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中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609600" y="1676400"/>
          <a:ext cx="5105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6794500" imgH="3403600" progId="Equation.3">
                  <p:embed/>
                </p:oleObj>
              </mc:Choice>
              <mc:Fallback>
                <p:oleObj name="" r:id="rId1" imgW="6794500" imgH="3403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1676400"/>
                        <a:ext cx="5105400" cy="256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5753100" y="2819400"/>
          <a:ext cx="3187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4241800" imgH="1308100" progId="Equation.3">
                  <p:embed/>
                </p:oleObj>
              </mc:Choice>
              <mc:Fallback>
                <p:oleObj name="" r:id="rId3" imgW="4241800" imgH="1308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53100" y="2819400"/>
                        <a:ext cx="31877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609600" y="3962400"/>
          <a:ext cx="5105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6794500" imgH="3403600" progId="Equation.3">
                  <p:embed/>
                </p:oleObj>
              </mc:Choice>
              <mc:Fallback>
                <p:oleObj name="" r:id="rId5" imgW="6794500" imgH="3403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3962400"/>
                        <a:ext cx="5105400" cy="256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Line 7"/>
          <p:cNvSpPr/>
          <p:nvPr/>
        </p:nvSpPr>
        <p:spPr>
          <a:xfrm>
            <a:off x="5029200" y="4495800"/>
            <a:ext cx="0" cy="19050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0354" name="Object 1026"/>
          <p:cNvGraphicFramePr>
            <a:graphicFrameLocks noChangeAspect="1"/>
          </p:cNvGraphicFramePr>
          <p:nvPr/>
        </p:nvGraphicFramePr>
        <p:xfrm>
          <a:off x="1828800" y="0"/>
          <a:ext cx="5105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6794500" imgH="3403600" progId="Equation.3">
                  <p:embed/>
                </p:oleObj>
              </mc:Choice>
              <mc:Fallback>
                <p:oleObj name="" r:id="rId1" imgW="6794500" imgH="3403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0"/>
                        <a:ext cx="5105400" cy="256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1027"/>
          <p:cNvGraphicFramePr>
            <a:graphicFrameLocks noChangeAspect="1"/>
          </p:cNvGraphicFramePr>
          <p:nvPr/>
        </p:nvGraphicFramePr>
        <p:xfrm>
          <a:off x="2209800" y="274320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5981700" imgH="1308100" progId="Equation.3">
                  <p:embed/>
                </p:oleObj>
              </mc:Choice>
              <mc:Fallback>
                <p:oleObj name="" r:id="rId3" imgW="5981700" imgH="13081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2743200"/>
                        <a:ext cx="4495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Line 1028"/>
          <p:cNvSpPr/>
          <p:nvPr/>
        </p:nvSpPr>
        <p:spPr>
          <a:xfrm>
            <a:off x="6248400" y="609600"/>
            <a:ext cx="0" cy="19050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00357" name="Object 1029"/>
          <p:cNvGraphicFramePr>
            <a:graphicFrameLocks noChangeAspect="1"/>
          </p:cNvGraphicFramePr>
          <p:nvPr/>
        </p:nvGraphicFramePr>
        <p:xfrm>
          <a:off x="2286000" y="3962400"/>
          <a:ext cx="4216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5613400" imgH="1308100" progId="Equation.3">
                  <p:embed/>
                </p:oleObj>
              </mc:Choice>
              <mc:Fallback>
                <p:oleObj name="" r:id="rId5" imgW="5613400" imgH="1308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3962400"/>
                        <a:ext cx="4216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868091" y="2007058"/>
          <a:ext cx="21812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1" imgW="69799200" imgH="37185600" progId="Equation.DSMT4">
                  <p:embed/>
                </p:oleObj>
              </mc:Choice>
              <mc:Fallback>
                <p:oleObj name="Equation" r:id="rId1" imgW="69799200" imgH="37185600" progId="Equation.DSMT4">
                  <p:embed/>
                  <p:pic>
                    <p:nvPicPr>
                      <p:cNvPr id="0" name="图片 14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091" y="2007058"/>
                        <a:ext cx="21812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482451" y="1251409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分块矩阵的转置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8"/>
          <p:cNvGrpSpPr/>
          <p:nvPr/>
        </p:nvGrpSpPr>
        <p:grpSpPr bwMode="auto">
          <a:xfrm>
            <a:off x="4236367" y="1875753"/>
            <a:ext cx="2789635" cy="1549400"/>
            <a:chOff x="2605" y="2126"/>
            <a:chExt cx="2343" cy="976"/>
          </a:xfrm>
        </p:grpSpPr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2956" y="2126"/>
            <a:ext cx="1992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8" name="Equation" r:id="rId3" imgW="75895200" imgH="37185600" progId="Equation.DSMT4">
                    <p:embed/>
                  </p:oleObj>
                </mc:Choice>
                <mc:Fallback>
                  <p:oleObj name="Equation" r:id="rId3" imgW="75895200" imgH="37185600" progId="Equation.DSMT4">
                    <p:embed/>
                    <p:pic>
                      <p:nvPicPr>
                        <p:cNvPr id="0" name="图片 14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6" y="2126"/>
                          <a:ext cx="1992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605" y="2468"/>
              <a:ext cx="4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则</a:t>
              </a:r>
              <a:endPara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482451" y="3729953"/>
            <a:ext cx="580990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分块矩阵的转置为先大转置，而后小转置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5" name="Object 9"/>
          <p:cNvGraphicFramePr>
            <a:graphicFrameLocks noChangeAspect="1"/>
          </p:cNvGraphicFramePr>
          <p:nvPr/>
        </p:nvGraphicFramePr>
        <p:xfrm>
          <a:off x="5405178" y="1901153"/>
          <a:ext cx="13906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44500800" imgH="35966400" progId="Equation.DSMT4">
                  <p:embed/>
                </p:oleObj>
              </mc:Choice>
              <mc:Fallback>
                <p:oleObj name="Equation" r:id="rId5" imgW="44500800" imgH="35966400" progId="Equation.DSMT4">
                  <p:embed/>
                  <p:pic>
                    <p:nvPicPr>
                      <p:cNvPr id="0" name="图片 14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178" y="1901153"/>
                        <a:ext cx="13906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369093" y="1882103"/>
          <a:ext cx="13906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44500800" imgH="36880800" progId="Equation.DSMT4">
                  <p:embed/>
                </p:oleObj>
              </mc:Choice>
              <mc:Fallback>
                <p:oleObj name="Equation" r:id="rId7" imgW="44500800" imgH="36880800" progId="Equation.DSMT4">
                  <p:embed/>
                  <p:pic>
                    <p:nvPicPr>
                      <p:cNvPr id="0" name="图片 14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093" y="1882103"/>
                        <a:ext cx="139065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771323" y="1396269"/>
            <a:ext cx="42450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                       ，求    </a:t>
            </a:r>
            <a:r>
              <a: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772528" y="670934"/>
          <a:ext cx="1950301" cy="201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1" imgW="28346400" imgH="21945600" progId="Equation.DSMT4">
                  <p:embed/>
                </p:oleObj>
              </mc:Choice>
              <mc:Fallback>
                <p:oleObj name="Equation" r:id="rId1" imgW="28346400" imgH="21945600" progId="Equation.DSMT4">
                  <p:embed/>
                  <p:pic>
                    <p:nvPicPr>
                      <p:cNvPr id="0" name="图片 15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528" y="670934"/>
                        <a:ext cx="1950301" cy="2014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407809" y="1396269"/>
          <a:ext cx="43681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5181600" imgH="4572000" progId="Equation.DSMT4">
                  <p:embed/>
                </p:oleObj>
              </mc:Choice>
              <mc:Fallback>
                <p:oleObj name="Equation" r:id="rId3" imgW="5181600" imgH="4572000" progId="Equation.DSMT4">
                  <p:embed/>
                  <p:pic>
                    <p:nvPicPr>
                      <p:cNvPr id="0" name="图片 155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7809" y="1396269"/>
                        <a:ext cx="43681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594849" y="2875003"/>
          <a:ext cx="1859756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23469600" imgH="11582400" progId="Equation.DSMT4">
                  <p:embed/>
                </p:oleObj>
              </mc:Choice>
              <mc:Fallback>
                <p:oleObj name="Equation" r:id="rId5" imgW="23469600" imgH="11582400" progId="Equation.DSMT4">
                  <p:embed/>
                  <p:pic>
                    <p:nvPicPr>
                      <p:cNvPr id="0" name="图片 15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849" y="2875003"/>
                        <a:ext cx="1859756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035258" y="287500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036292" y="934376"/>
          <a:ext cx="1384697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44196000" imgH="37185600" progId="Equation.DSMT4">
                  <p:embed/>
                </p:oleObj>
              </mc:Choice>
              <mc:Fallback>
                <p:oleObj name="Equation" r:id="rId7" imgW="44196000" imgH="37185600" progId="Equation.DSMT4">
                  <p:embed/>
                  <p:pic>
                    <p:nvPicPr>
                      <p:cNvPr id="0" name="图片 15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292" y="934376"/>
                        <a:ext cx="1384697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017419" y="1391005"/>
          <a:ext cx="1307306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9" imgW="18592800" imgH="6096000" progId="Equation.DSMT4">
                  <p:embed/>
                </p:oleObj>
              </mc:Choice>
              <mc:Fallback>
                <p:oleObj name="Equation" r:id="rId9" imgW="18592800" imgH="6096000" progId="Equation.DSMT4">
                  <p:embed/>
                  <p:pic>
                    <p:nvPicPr>
                      <p:cNvPr id="0" name="图片 15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419" y="1391005"/>
                        <a:ext cx="1307306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6088575" y="1466332"/>
          <a:ext cx="13477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1" imgW="18592800" imgH="6096000" progId="Equation.DSMT4">
                  <p:embed/>
                </p:oleObj>
              </mc:Choice>
              <mc:Fallback>
                <p:oleObj name="Equation" r:id="rId11" imgW="18592800" imgH="6096000" progId="Equation.DSMT4">
                  <p:embed/>
                  <p:pic>
                    <p:nvPicPr>
                      <p:cNvPr id="0" name="图片 15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75" y="1466332"/>
                        <a:ext cx="13477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105693" y="960391"/>
          <a:ext cx="1302064" cy="150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3" imgW="19812000" imgH="17068800" progId="Equation.DSMT4">
                  <p:embed/>
                </p:oleObj>
              </mc:Choice>
              <mc:Fallback>
                <p:oleObj name="Equation" r:id="rId13" imgW="19812000" imgH="17068800" progId="Equation.DSMT4">
                  <p:embed/>
                  <p:pic>
                    <p:nvPicPr>
                      <p:cNvPr id="0" name="图片 15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693" y="960391"/>
                        <a:ext cx="1302064" cy="1503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5216423" y="2875002"/>
          <a:ext cx="22479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15" imgW="28346400" imgH="11582400" progId="Equation.DSMT4">
                  <p:embed/>
                </p:oleObj>
              </mc:Choice>
              <mc:Fallback>
                <p:oleObj name="Equation" r:id="rId15" imgW="28346400" imgH="11582400" progId="Equation.DSMT4">
                  <p:embed/>
                  <p:pic>
                    <p:nvPicPr>
                      <p:cNvPr id="0" name="图片 15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423" y="2875002"/>
                        <a:ext cx="22479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586933" y="4212424"/>
          <a:ext cx="1740694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17" imgW="24384000" imgH="21945600" progId="Equation.DSMT4">
                  <p:embed/>
                </p:oleObj>
              </mc:Choice>
              <mc:Fallback>
                <p:oleObj name="Equation" r:id="rId17" imgW="24384000" imgH="21945600" progId="Equation.DSMT4">
                  <p:embed/>
                  <p:pic>
                    <p:nvPicPr>
                      <p:cNvPr id="0" name="图片 15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933" y="4212424"/>
                        <a:ext cx="1740694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2836466" y="4295677"/>
          <a:ext cx="90844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19" imgW="13411200" imgH="10363200" progId="Equation.DSMT4">
                  <p:embed/>
                </p:oleObj>
              </mc:Choice>
              <mc:Fallback>
                <p:oleObj name="Equation" r:id="rId19" imgW="13411200" imgH="10363200" progId="Equation.DSMT4">
                  <p:embed/>
                  <p:pic>
                    <p:nvPicPr>
                      <p:cNvPr id="0" name="图片 15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466" y="4295677"/>
                        <a:ext cx="90844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939697" y="4295677"/>
          <a:ext cx="205979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21" imgW="3048000" imgH="10363200" progId="Equation.DSMT4">
                  <p:embed/>
                </p:oleObj>
              </mc:Choice>
              <mc:Fallback>
                <p:oleObj name="Equation" r:id="rId21" imgW="3048000" imgH="10363200" progId="Equation.DSMT4">
                  <p:embed/>
                  <p:pic>
                    <p:nvPicPr>
                      <p:cNvPr id="0" name="图片 15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697" y="4295677"/>
                        <a:ext cx="205979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826304" y="5283495"/>
          <a:ext cx="90844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23" imgW="13411200" imgH="10363200" progId="Equation.DSMT4">
                  <p:embed/>
                </p:oleObj>
              </mc:Choice>
              <mc:Fallback>
                <p:oleObj name="Equation" r:id="rId23" imgW="13411200" imgH="10363200" progId="Equation.DSMT4">
                  <p:embed/>
                  <p:pic>
                    <p:nvPicPr>
                      <p:cNvPr id="0" name="图片 15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304" y="5283495"/>
                        <a:ext cx="90844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3936605" y="5292922"/>
          <a:ext cx="207169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25" imgW="3048000" imgH="10363200" progId="Equation.DSMT4">
                  <p:embed/>
                </p:oleObj>
              </mc:Choice>
              <mc:Fallback>
                <p:oleObj name="Equation" r:id="rId25" imgW="3048000" imgH="10363200" progId="Equation.DSMT4">
                  <p:embed/>
                  <p:pic>
                    <p:nvPicPr>
                      <p:cNvPr id="0" name="图片 15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605" y="5292922"/>
                        <a:ext cx="207169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3280528" y="737863"/>
            <a:ext cx="1371600" cy="1948776"/>
            <a:chOff x="4374037" y="737863"/>
            <a:chExt cx="1828800" cy="1948776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374037" y="2074322"/>
              <a:ext cx="18288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236589" y="737863"/>
              <a:ext cx="0" cy="194877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845884" y="2875002"/>
          <a:ext cx="1521619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27" imgW="19202400" imgH="11582400" progId="Equation.DSMT4">
                  <p:embed/>
                </p:oleObj>
              </mc:Choice>
              <mc:Fallback>
                <p:oleObj name="Equation" r:id="rId27" imgW="19202400" imgH="11582400" progId="Equation.DSMT4">
                  <p:embed/>
                  <p:pic>
                    <p:nvPicPr>
                      <p:cNvPr id="0" name="图片 15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884" y="2875002"/>
                        <a:ext cx="1521619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337893" y="4923181"/>
          <a:ext cx="7488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29" imgW="7924800" imgH="4572000" progId="Equation.DSMT4">
                  <p:embed/>
                </p:oleObj>
              </mc:Choice>
              <mc:Fallback>
                <p:oleObj name="Equation" r:id="rId29" imgW="7924800" imgH="4572000" progId="Equation.DSMT4">
                  <p:embed/>
                  <p:pic>
                    <p:nvPicPr>
                      <p:cNvPr id="0" name="图片 1555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37893" y="4923181"/>
                        <a:ext cx="748800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对象 125953"/>
          <p:cNvGraphicFramePr>
            <a:graphicFrameLocks noChangeAspect="1"/>
          </p:cNvGraphicFramePr>
          <p:nvPr/>
        </p:nvGraphicFramePr>
        <p:xfrm>
          <a:off x="685165" y="957898"/>
          <a:ext cx="601472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" r:id="rId1" imgW="3111500" imgH="228600" progId="Equation.DSMT4">
                  <p:embed/>
                </p:oleObj>
              </mc:Choice>
              <mc:Fallback>
                <p:oleObj name="" r:id="rId1" imgW="31115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165" y="957898"/>
                        <a:ext cx="601472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54380" y="1608455"/>
          <a:ext cx="4143375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" r:id="rId3" imgW="2222500" imgH="215900" progId="Equation.DSMT4">
                  <p:embed/>
                </p:oleObj>
              </mc:Choice>
              <mc:Fallback>
                <p:oleObj name="" r:id="rId3" imgW="2222500" imgH="215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380" y="1608455"/>
                        <a:ext cx="4143375" cy="391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4380" y="2146935"/>
          <a:ext cx="4325620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" r:id="rId5" imgW="2476500" imgH="228600" progId="Equation.DSMT4">
                  <p:embed/>
                </p:oleObj>
              </mc:Choice>
              <mc:Fallback>
                <p:oleObj name="" r:id="rId5" imgW="24765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380" y="2146935"/>
                        <a:ext cx="4325620" cy="417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870585" y="2709863"/>
          <a:ext cx="8161655" cy="282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" r:id="rId7" imgW="4711700" imgH="1727200" progId="Equation.DSMT4">
                  <p:embed/>
                </p:oleObj>
              </mc:Choice>
              <mc:Fallback>
                <p:oleObj name="" r:id="rId7" imgW="4711700" imgH="1727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0585" y="2709863"/>
                        <a:ext cx="8161655" cy="2820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40544" y="104458"/>
            <a:ext cx="8630126" cy="567214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7" name="Freeform 17"/>
          <p:cNvSpPr/>
          <p:nvPr/>
        </p:nvSpPr>
        <p:spPr bwMode="auto">
          <a:xfrm flipH="1" flipV="1">
            <a:off x="29528" y="254000"/>
            <a:ext cx="9054941" cy="48006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9" name="Freeform 5"/>
          <p:cNvSpPr/>
          <p:nvPr/>
        </p:nvSpPr>
        <p:spPr bwMode="auto">
          <a:xfrm flipH="1" flipV="1">
            <a:off x="235744" y="104458"/>
            <a:ext cx="8796814" cy="493871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grpSp>
        <p:nvGrpSpPr>
          <p:cNvPr id="2" name="组合 1"/>
          <p:cNvGrpSpPr/>
          <p:nvPr/>
        </p:nvGrpSpPr>
        <p:grpSpPr>
          <a:xfrm>
            <a:off x="39370" y="85408"/>
            <a:ext cx="9092565" cy="617946"/>
            <a:chOff x="-7938" y="915988"/>
            <a:chExt cx="12193589" cy="2406923"/>
          </a:xfrm>
        </p:grpSpPr>
        <p:sp>
          <p:nvSpPr>
            <p:cNvPr id="1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</p:grpSp>
      <p:graphicFrame>
        <p:nvGraphicFramePr>
          <p:cNvPr id="42" name="Object 2"/>
          <p:cNvGraphicFramePr>
            <a:graphicFrameLocks noChangeAspect="1"/>
          </p:cNvGraphicFramePr>
          <p:nvPr/>
        </p:nvGraphicFramePr>
        <p:xfrm>
          <a:off x="754539" y="5637213"/>
          <a:ext cx="6400800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" r:id="rId9" imgW="3797300" imgH="482600" progId="Equation.DSMT4">
                  <p:embed/>
                </p:oleObj>
              </mc:Choice>
              <mc:Fallback>
                <p:oleObj name="" r:id="rId9" imgW="3797300" imgH="482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4539" y="5637213"/>
                        <a:ext cx="6400800" cy="895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0" name="对象 41989"/>
          <p:cNvGraphicFramePr>
            <a:graphicFrameLocks noChangeAspect="1"/>
          </p:cNvGraphicFramePr>
          <p:nvPr/>
        </p:nvGraphicFramePr>
        <p:xfrm>
          <a:off x="321310" y="1492885"/>
          <a:ext cx="2880995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" r:id="rId1" imgW="1371600" imgH="254000" progId="Equation.DSMT4">
                  <p:embed/>
                </p:oleObj>
              </mc:Choice>
              <mc:Fallback>
                <p:oleObj name="" r:id="rId1" imgW="1371600" imgH="254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310" y="1492885"/>
                        <a:ext cx="2880995" cy="551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17"/>
          <p:cNvSpPr/>
          <p:nvPr/>
        </p:nvSpPr>
        <p:spPr bwMode="auto">
          <a:xfrm flipH="1" flipV="1">
            <a:off x="-9207" y="193040"/>
            <a:ext cx="9054941" cy="48006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009" y="43498"/>
            <a:ext cx="8796814" cy="493871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1" name="文本框 10"/>
          <p:cNvSpPr txBox="1"/>
          <p:nvPr/>
        </p:nvSpPr>
        <p:spPr>
          <a:xfrm>
            <a:off x="243205" y="877570"/>
            <a:ext cx="2821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利用分块矩阵证明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14655" y="2209165"/>
          <a:ext cx="8208010" cy="364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" r:id="rId3" imgW="3429000" imgH="1231265" progId="Equation.DSMT4">
                  <p:embed/>
                </p:oleObj>
              </mc:Choice>
              <mc:Fallback>
                <p:oleObj name="" r:id="rId3" imgW="3429000" imgH="123126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655" y="2209165"/>
                        <a:ext cx="8208010" cy="3645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 flipH="1">
            <a:off x="6502241" y="104458"/>
            <a:ext cx="2717006" cy="540068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700971" y="898883"/>
            <a:ext cx="3467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分块对角矩阵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4978156" y="4317083"/>
          <a:ext cx="184779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Equation" r:id="rId1" imgW="54254400" imgH="11582400" progId="Equation.DSMT4">
                  <p:embed/>
                </p:oleObj>
              </mc:Choice>
              <mc:Fallback>
                <p:oleObj name="Equation" r:id="rId1" imgW="54254400" imgH="11582400" progId="Equation.DSMT4">
                  <p:embed/>
                  <p:pic>
                    <p:nvPicPr>
                      <p:cNvPr id="0" name="图片 16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156" y="4317083"/>
                        <a:ext cx="184779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6633176" y="4298550"/>
            <a:ext cx="1503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都是方阵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2219925" y="3558720"/>
          <a:ext cx="25527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81686400" imgH="49987200" progId="Equation.DSMT4">
                  <p:embed/>
                </p:oleObj>
              </mc:Choice>
              <mc:Fallback>
                <p:oleObj name="Equation" r:id="rId3" imgW="81686400" imgH="49987200" progId="Equation.DSMT4">
                  <p:embed/>
                  <p:pic>
                    <p:nvPicPr>
                      <p:cNvPr id="0" name="图片 16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925" y="3558720"/>
                        <a:ext cx="25527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484379" y="4368197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即如</a:t>
            </a:r>
            <a:endParaRPr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8831" y="1594917"/>
            <a:ext cx="8405627" cy="2864503"/>
            <a:chOff x="2772863" y="1655394"/>
            <a:chExt cx="9183616" cy="2864503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772863" y="1655394"/>
              <a:ext cx="9183616" cy="2864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设</a:t>
              </a:r>
              <a:r>
                <a:rPr lang="zh-CN" altLang="en-US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阶方阵，若</a:t>
              </a:r>
              <a:r>
                <a:rPr lang="zh-CN" altLang="en-US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的分块矩阵只有主对角线上有非</a:t>
              </a:r>
              <a:endPara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零子块（这些非零子块必须为方阵），其余子块全为零，</a:t>
              </a:r>
              <a:endPara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那么方阵</a:t>
              </a:r>
              <a:r>
                <a:rPr lang="zh-CN" altLang="en-US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就称为分块对角阵</a:t>
              </a:r>
              <a:r>
                <a:rPr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3903138" y="1792483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5" name="Equation" r:id="rId5" imgW="3657600" imgH="3962400" progId="Equation.DSMT4">
                    <p:embed/>
                  </p:oleObj>
                </mc:Choice>
                <mc:Fallback>
                  <p:oleObj name="Equation" r:id="rId5" imgW="3657600" imgH="3962400" progId="Equation.DSMT4">
                    <p:embed/>
                    <p:pic>
                      <p:nvPicPr>
                        <p:cNvPr id="0" name="图片 1646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03138" y="1792483"/>
                          <a:ext cx="36554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078804" y="2889645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6" name="Equation" r:id="rId7" imgW="152400" imgH="165100" progId="Equation.DSMT4">
                    <p:embed/>
                  </p:oleObj>
                </mc:Choice>
                <mc:Fallback>
                  <p:oleObj name="Equation" r:id="rId7" imgW="152400" imgH="165100" progId="Equation.DSMT4">
                    <p:embed/>
                    <p:pic>
                      <p:nvPicPr>
                        <p:cNvPr id="0" name="图片 16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804" y="2889645"/>
                          <a:ext cx="365540" cy="39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4472376" y="1836606"/>
            <a:ext cx="359999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7" name="Equation" r:id="rId9" imgW="3048000" imgH="3352800" progId="Equation.DSMT4">
                    <p:embed/>
                  </p:oleObj>
                </mc:Choice>
                <mc:Fallback>
                  <p:oleObj name="Equation" r:id="rId9" imgW="3048000" imgH="3352800" progId="Equation.DSMT4">
                    <p:embed/>
                    <p:pic>
                      <p:nvPicPr>
                        <p:cNvPr id="0" name="图片 16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376" y="1836606"/>
                          <a:ext cx="359999" cy="39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6501176" y="1792485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8" name="Equation" r:id="rId11" imgW="152400" imgH="165100" progId="Equation.DSMT4">
                    <p:embed/>
                  </p:oleObj>
                </mc:Choice>
                <mc:Fallback>
                  <p:oleObj name="Equation" r:id="rId11" imgW="152400" imgH="165100" progId="Equation.DSMT4">
                    <p:embed/>
                    <p:pic>
                      <p:nvPicPr>
                        <p:cNvPr id="0" name="图片 16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1176" y="1792485"/>
                          <a:ext cx="365540" cy="39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2" name="直接连接符 31"/>
          <p:cNvCxnSpPr/>
          <p:nvPr/>
        </p:nvCxnSpPr>
        <p:spPr>
          <a:xfrm>
            <a:off x="2527769" y="2701892"/>
            <a:ext cx="259098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913335" y="1458913"/>
          <a:ext cx="19431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1" imgW="62179200" imgH="62788800" progId="Equation.DSMT4">
                  <p:embed/>
                </p:oleObj>
              </mc:Choice>
              <mc:Fallback>
                <p:oleObj name="Equation" r:id="rId1" imgW="62179200" imgH="62788800" progId="Equation.DSMT4">
                  <p:embed/>
                  <p:pic>
                    <p:nvPicPr>
                      <p:cNvPr id="0" name="图片 17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335" y="1458913"/>
                        <a:ext cx="19431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9"/>
          <p:cNvGrpSpPr/>
          <p:nvPr/>
        </p:nvGrpSpPr>
        <p:grpSpPr bwMode="auto">
          <a:xfrm>
            <a:off x="1987534" y="1492695"/>
            <a:ext cx="1787765" cy="2492375"/>
            <a:chOff x="295" y="2495"/>
            <a:chExt cx="1421" cy="1570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95" y="2795"/>
              <a:ext cx="142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5" y="3430"/>
              <a:ext cx="142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67" y="2523"/>
              <a:ext cx="0" cy="15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01" y="2495"/>
              <a:ext cx="0" cy="15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4207668" y="1746250"/>
          <a:ext cx="1718919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3" imgW="49987200" imgH="49987200" progId="Equation.DSMT4">
                  <p:embed/>
                </p:oleObj>
              </mc:Choice>
              <mc:Fallback>
                <p:oleObj name="Equation" r:id="rId3" imgW="49987200" imgH="49987200" progId="Equation.DSMT4">
                  <p:embed/>
                  <p:pic>
                    <p:nvPicPr>
                      <p:cNvPr id="0" name="图片 17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668" y="1746250"/>
                        <a:ext cx="1718919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5"/>
          <p:cNvGrpSpPr/>
          <p:nvPr/>
        </p:nvGrpSpPr>
        <p:grpSpPr bwMode="auto">
          <a:xfrm>
            <a:off x="4277573" y="1630807"/>
            <a:ext cx="1649016" cy="2160587"/>
            <a:chOff x="2221" y="2582"/>
            <a:chExt cx="1385" cy="1361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221" y="3339"/>
              <a:ext cx="138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914" y="2582"/>
              <a:ext cx="0" cy="136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926588" y="2400744"/>
            <a:ext cx="2427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都是分块对角阵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1909865" y="1453006"/>
          <a:ext cx="19431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5" imgW="62179200" imgH="62788800" progId="Equation.DSMT4">
                  <p:embed/>
                </p:oleObj>
              </mc:Choice>
              <mc:Fallback>
                <p:oleObj name="Equation" r:id="rId5" imgW="62179200" imgH="62788800" progId="Equation.DSMT4">
                  <p:embed/>
                  <p:pic>
                    <p:nvPicPr>
                      <p:cNvPr id="0" name="图片 17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865" y="1453006"/>
                        <a:ext cx="19431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9"/>
          <p:cNvGrpSpPr/>
          <p:nvPr/>
        </p:nvGrpSpPr>
        <p:grpSpPr bwMode="auto">
          <a:xfrm>
            <a:off x="1967836" y="1486788"/>
            <a:ext cx="1787765" cy="2447925"/>
            <a:chOff x="295" y="2495"/>
            <a:chExt cx="1421" cy="1542"/>
          </a:xfrm>
        </p:grpSpPr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295" y="3430"/>
              <a:ext cx="142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201" y="2495"/>
              <a:ext cx="0" cy="15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884916" y="755961"/>
            <a:ext cx="3966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分块对角矩阵具有下述性质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884916" y="1735631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endParaRPr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Object 9"/>
          <p:cNvGraphicFramePr>
            <a:graphicFrameLocks noChangeAspect="1"/>
          </p:cNvGraphicFramePr>
          <p:nvPr/>
        </p:nvGraphicFramePr>
        <p:xfrm>
          <a:off x="2288884" y="1259120"/>
          <a:ext cx="4486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Equation" r:id="rId1" imgW="130454400" imgH="37185600" progId="Equation.DSMT4">
                  <p:embed/>
                </p:oleObj>
              </mc:Choice>
              <mc:Fallback>
                <p:oleObj name="Equation" r:id="rId1" imgW="130454400" imgH="37185600" progId="Equation.DSMT4">
                  <p:embed/>
                  <p:pic>
                    <p:nvPicPr>
                      <p:cNvPr id="0" name="图片 18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884" y="1259120"/>
                        <a:ext cx="4486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1884917" y="5165097"/>
            <a:ext cx="98646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Object 10"/>
          <p:cNvGraphicFramePr>
            <a:graphicFrameLocks noChangeAspect="1"/>
          </p:cNvGraphicFramePr>
          <p:nvPr/>
        </p:nvGraphicFramePr>
        <p:xfrm>
          <a:off x="2871382" y="4571520"/>
          <a:ext cx="259444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3" imgW="74676000" imgH="39624000" progId="Equation.DSMT4">
                  <p:embed/>
                </p:oleObj>
              </mc:Choice>
              <mc:Fallback>
                <p:oleObj name="Equation" r:id="rId3" imgW="74676000" imgH="39624000" progId="Equation.DSMT4">
                  <p:embed/>
                  <p:pic>
                    <p:nvPicPr>
                      <p:cNvPr id="0" name="图片 18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382" y="4571520"/>
                        <a:ext cx="2594448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884916" y="3053959"/>
            <a:ext cx="3912963" cy="1549400"/>
            <a:chOff x="3094850" y="3546117"/>
            <a:chExt cx="4568604" cy="1549400"/>
          </a:xfrm>
        </p:grpSpPr>
        <p:graphicFrame>
          <p:nvGraphicFramePr>
            <p:cNvPr id="33" name="Object 10"/>
            <p:cNvGraphicFramePr>
              <a:graphicFrameLocks noChangeAspect="1"/>
            </p:cNvGraphicFramePr>
            <p:nvPr/>
          </p:nvGraphicFramePr>
          <p:xfrm>
            <a:off x="4094754" y="3546117"/>
            <a:ext cx="3568700" cy="154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3" name="Equation" r:id="rId5" imgW="85648800" imgH="37185600" progId="Equation.DSMT4">
                    <p:embed/>
                  </p:oleObj>
                </mc:Choice>
                <mc:Fallback>
                  <p:oleObj name="Equation" r:id="rId5" imgW="85648800" imgH="37185600" progId="Equation.DSMT4">
                    <p:embed/>
                    <p:pic>
                      <p:nvPicPr>
                        <p:cNvPr id="0" name="图片 18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4754" y="3546117"/>
                          <a:ext cx="3568700" cy="154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3094850" y="4070162"/>
              <a:ext cx="13191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169772" y="3725800"/>
          <a:ext cx="305982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1" imgW="81381600" imgH="39624000" progId="Equation.DSMT4">
                  <p:embed/>
                </p:oleObj>
              </mc:Choice>
              <mc:Fallback>
                <p:oleObj name="Equation" r:id="rId1" imgW="81381600" imgH="39624000" progId="Equation.DSMT4">
                  <p:embed/>
                  <p:pic>
                    <p:nvPicPr>
                      <p:cNvPr id="0" name="图片 19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772" y="3725800"/>
                        <a:ext cx="3059827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960093" y="3776600"/>
            <a:ext cx="4256069" cy="1549400"/>
            <a:chOff x="2013548" y="3846940"/>
            <a:chExt cx="5674758" cy="1549400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2013548" y="4389717"/>
              <a:ext cx="1725656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）若</a:t>
              </a:r>
              <a:endPara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" name="Object 3"/>
            <p:cNvGraphicFramePr>
              <a:graphicFrameLocks noChangeAspect="1"/>
            </p:cNvGraphicFramePr>
            <p:nvPr/>
          </p:nvGraphicFramePr>
          <p:xfrm>
            <a:off x="3652802" y="3846940"/>
            <a:ext cx="2972422" cy="154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6" name="Equation" r:id="rId3" imgW="62484000" imgH="37185600" progId="Equation.DSMT4">
                    <p:embed/>
                  </p:oleObj>
                </mc:Choice>
                <mc:Fallback>
                  <p:oleObj name="Equation" r:id="rId3" imgW="62484000" imgH="37185600" progId="Equation.DSMT4">
                    <p:embed/>
                    <p:pic>
                      <p:nvPicPr>
                        <p:cNvPr id="0" name="图片 19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802" y="3846940"/>
                          <a:ext cx="2972422" cy="154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625225" y="4356565"/>
              <a:ext cx="1063081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则</a:t>
              </a:r>
              <a:endPara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751159" y="5560507"/>
          <a:ext cx="199128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5" imgW="54254400" imgH="11582400" progId="Equation.DSMT4">
                  <p:embed/>
                </p:oleObj>
              </mc:Choice>
              <mc:Fallback>
                <p:oleObj name="Equation" r:id="rId5" imgW="54254400" imgH="11582400" progId="Equation.DSMT4">
                  <p:embed/>
                  <p:pic>
                    <p:nvPicPr>
                      <p:cNvPr id="0" name="图片 19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159" y="5560507"/>
                        <a:ext cx="199128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632482" y="5560507"/>
            <a:ext cx="2119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均为可逆方阵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4907630" y="1284190"/>
          <a:ext cx="288072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7" imgW="3390900" imgH="1651000" progId="Equation.DSMT4">
                  <p:embed/>
                </p:oleObj>
              </mc:Choice>
              <mc:Fallback>
                <p:oleObj name="Equation" r:id="rId7" imgW="3390900" imgH="1651000" progId="Equation.DSMT4">
                  <p:embed/>
                  <p:pic>
                    <p:nvPicPr>
                      <p:cNvPr id="0" name="图片 19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630" y="1284190"/>
                        <a:ext cx="2880725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880871" y="1357770"/>
            <a:ext cx="4113835" cy="1549400"/>
            <a:chOff x="2013548" y="1275121"/>
            <a:chExt cx="5485112" cy="1549400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2013548" y="1817898"/>
              <a:ext cx="1725656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）若</a:t>
              </a:r>
              <a:endPara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1" name="Object 3"/>
            <p:cNvGraphicFramePr>
              <a:graphicFrameLocks noChangeAspect="1"/>
            </p:cNvGraphicFramePr>
            <p:nvPr/>
          </p:nvGraphicFramePr>
          <p:xfrm>
            <a:off x="3541558" y="1275121"/>
            <a:ext cx="2858606" cy="154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9" name="Equation" r:id="rId9" imgW="62484000" imgH="37185600" progId="Equation.DSMT4">
                    <p:embed/>
                  </p:oleObj>
                </mc:Choice>
                <mc:Fallback>
                  <p:oleObj name="Equation" r:id="rId9" imgW="62484000" imgH="37185600" progId="Equation.DSMT4">
                    <p:embed/>
                    <p:pic>
                      <p:nvPicPr>
                        <p:cNvPr id="0" name="图片 19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558" y="1275121"/>
                          <a:ext cx="2858606" cy="154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6435579" y="1795118"/>
              <a:ext cx="1063081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</a:t>
              </a:r>
              <a:endPara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5" name="Object 6"/>
          <p:cNvGraphicFramePr>
            <a:graphicFrameLocks noChangeAspect="1"/>
          </p:cNvGraphicFramePr>
          <p:nvPr/>
        </p:nvGraphicFramePr>
        <p:xfrm>
          <a:off x="1694598" y="3082829"/>
          <a:ext cx="1937884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11" imgW="54254400" imgH="11582400" progId="Equation.DSMT4">
                  <p:embed/>
                </p:oleObj>
              </mc:Choice>
              <mc:Fallback>
                <p:oleObj name="Equation" r:id="rId11" imgW="54254400" imgH="11582400" progId="Equation.DSMT4">
                  <p:embed/>
                  <p:pic>
                    <p:nvPicPr>
                      <p:cNvPr id="0" name="图片 19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598" y="3082829"/>
                        <a:ext cx="1937884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632482" y="3082829"/>
            <a:ext cx="2119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均为可逆方阵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97684" y="943073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一、矩阵的分块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01083" y="1695385"/>
            <a:ext cx="4493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对象：行数和列数较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kumimoji="1"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的矩阵；</a:t>
            </a:r>
            <a:endParaRPr kumimoji="1" lang="zh-CN" altLang="en-US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001084" y="3592824"/>
            <a:ext cx="7571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做法：将矩阵用若干条纵线和横线分成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许多个小矩阵；</a:t>
            </a:r>
            <a:endParaRPr kumimoji="1" lang="zh-CN" altLang="en-US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924413" y="4204290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每一个小矩阵称为子块，</a:t>
            </a:r>
            <a:endParaRPr kumimoji="1"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50977" y="5352225"/>
            <a:ext cx="4889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以子块为</a:t>
            </a: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元素的矩阵称为分块矩阵</a:t>
            </a:r>
            <a:r>
              <a: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1083" y="231107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目的：简化运算；</a:t>
            </a:r>
            <a:endParaRPr kumimoji="1"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1084" y="2952103"/>
            <a:ext cx="6494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方法：分块法，“大”化“小“；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9102" y="5813890"/>
            <a:ext cx="5965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24412" y="4824572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使得同一列的子块列数一致，同一行的子块行数一致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6" grpId="0"/>
      <p:bldP spid="3" grpId="0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" y="197191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219924" y="1630891"/>
            <a:ext cx="3264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                       </a:t>
            </a:r>
            <a:r>
              <a:rPr kumimoji="1"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kumimoji="1"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5783674" y="1630891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Equation" r:id="rId1" imgW="13716000" imgH="9144000" progId="Equation.DSMT4">
                  <p:embed/>
                </p:oleObj>
              </mc:Choice>
              <mc:Fallback>
                <p:oleObj name="Equation" r:id="rId1" imgW="13716000" imgH="9144000" progId="Equation.DSMT4">
                  <p:embed/>
                  <p:pic>
                    <p:nvPicPr>
                      <p:cNvPr id="0" name="图片 20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674" y="1630891"/>
                        <a:ext cx="428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3084274" y="1087023"/>
          <a:ext cx="194494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52120800" imgH="37185600" progId="Equation.DSMT4">
                  <p:embed/>
                </p:oleObj>
              </mc:Choice>
              <mc:Fallback>
                <p:oleObj name="Equation" r:id="rId3" imgW="52120800" imgH="37185600" progId="Equation.DSMT4">
                  <p:embed/>
                  <p:pic>
                    <p:nvPicPr>
                      <p:cNvPr id="0" name="图片 20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274" y="1087023"/>
                        <a:ext cx="1944948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360363" y="1599023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kumimoji="1" lang="zh-CN" altLang="en-US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/>
        </p:nvGraphicFramePr>
        <p:xfrm>
          <a:off x="2768473" y="3141313"/>
          <a:ext cx="1954356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5" imgW="47548800" imgH="24384000" progId="Equation.DSMT4">
                  <p:embed/>
                </p:oleObj>
              </mc:Choice>
              <mc:Fallback>
                <p:oleObj name="Equation" r:id="rId5" imgW="47548800" imgH="24384000" progId="Equation.DSMT4">
                  <p:embed/>
                  <p:pic>
                    <p:nvPicPr>
                      <p:cNvPr id="0" name="图片 20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473" y="3141313"/>
                        <a:ext cx="1954356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"/>
          <p:cNvGraphicFramePr>
            <a:graphicFrameLocks noChangeAspect="1"/>
          </p:cNvGraphicFramePr>
          <p:nvPr/>
        </p:nvGraphicFramePr>
        <p:xfrm>
          <a:off x="5598037" y="4163034"/>
          <a:ext cx="18478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7" imgW="59131200" imgH="24384000" progId="Equation.DSMT4">
                  <p:embed/>
                </p:oleObj>
              </mc:Choice>
              <mc:Fallback>
                <p:oleObj name="Equation" r:id="rId7" imgW="59131200" imgH="24384000" progId="Equation.DSMT4">
                  <p:embed/>
                  <p:pic>
                    <p:nvPicPr>
                      <p:cNvPr id="0" name="图片 20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037" y="4163034"/>
                        <a:ext cx="18478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1"/>
          <p:cNvGraphicFramePr>
            <a:graphicFrameLocks noChangeAspect="1"/>
          </p:cNvGraphicFramePr>
          <p:nvPr/>
        </p:nvGraphicFramePr>
        <p:xfrm>
          <a:off x="5653133" y="5386423"/>
          <a:ext cx="87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9" imgW="28041600" imgH="20116800" progId="Equation.DSMT4">
                  <p:embed/>
                </p:oleObj>
              </mc:Choice>
              <mc:Fallback>
                <p:oleObj name="Equation" r:id="rId9" imgW="28041600" imgH="20116800" progId="Equation.DSMT4">
                  <p:embed/>
                  <p:pic>
                    <p:nvPicPr>
                      <p:cNvPr id="0" name="图片 20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133" y="5386423"/>
                        <a:ext cx="876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2656553" y="4173735"/>
          <a:ext cx="2390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11" imgW="68275200" imgH="56692800" progId="Equation.DSMT4">
                  <p:embed/>
                </p:oleObj>
              </mc:Choice>
              <mc:Fallback>
                <p:oleObj name="Equation" r:id="rId11" imgW="68275200" imgH="56692800" progId="Equation.DSMT4">
                  <p:embed/>
                  <p:pic>
                    <p:nvPicPr>
                      <p:cNvPr id="0" name="图片 20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553" y="4173735"/>
                        <a:ext cx="23907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536220" y="3024223"/>
          <a:ext cx="2076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13" imgW="66446400" imgH="25603200" progId="Equation.DSMT4">
                  <p:embed/>
                </p:oleObj>
              </mc:Choice>
              <mc:Fallback>
                <p:oleObj name="Equation" r:id="rId13" imgW="66446400" imgH="25603200" progId="Equation.DSMT4">
                  <p:embed/>
                  <p:pic>
                    <p:nvPicPr>
                      <p:cNvPr id="0" name="图片 20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220" y="3024223"/>
                        <a:ext cx="20764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2232367" y="3325700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kumimoji="1" lang="zh-CN" altLang="en-US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641692" y="1079914"/>
            <a:ext cx="1175814" cy="1517716"/>
            <a:chOff x="3893270" y="1027381"/>
            <a:chExt cx="1686107" cy="151771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893270" y="2048809"/>
              <a:ext cx="1686107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163469" y="1027381"/>
              <a:ext cx="0" cy="151771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186610" y="84800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五、小结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297" y="1615125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733" y="161512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以子块为元素的矩阵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39297" y="2279539"/>
            <a:ext cx="300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分块矩阵的加法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1281" y="228183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相同的分块方法，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18"/>
          <p:cNvGrpSpPr/>
          <p:nvPr/>
        </p:nvGrpSpPr>
        <p:grpSpPr bwMode="auto">
          <a:xfrm>
            <a:off x="5012388" y="2261901"/>
            <a:ext cx="3340897" cy="512761"/>
            <a:chOff x="595" y="2645"/>
            <a:chExt cx="2806" cy="323"/>
          </a:xfrm>
        </p:grpSpPr>
        <p:sp>
          <p:nvSpPr>
            <p:cNvPr id="61" name="Text Box 19"/>
            <p:cNvSpPr txBox="1">
              <a:spLocks noChangeArrowheads="1"/>
            </p:cNvSpPr>
            <p:nvPr/>
          </p:nvSpPr>
          <p:spPr bwMode="auto">
            <a:xfrm>
              <a:off x="595" y="2645"/>
              <a:ext cx="28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 即    与    为同型矩阵</a:t>
              </a:r>
              <a:endPara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2" name="Object 20"/>
            <p:cNvGraphicFramePr>
              <a:graphicFrameLocks noChangeAspect="1"/>
            </p:cNvGraphicFramePr>
            <p:nvPr/>
          </p:nvGraphicFramePr>
          <p:xfrm>
            <a:off x="1218" y="2658"/>
            <a:ext cx="2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3" name="Equation" r:id="rId1" imgW="9144000" imgH="11277600" progId="Equation.DSMT4">
                    <p:embed/>
                  </p:oleObj>
                </mc:Choice>
                <mc:Fallback>
                  <p:oleObj name="Equation" r:id="rId1" imgW="9144000" imgH="11277600" progId="Equation.DSMT4">
                    <p:embed/>
                    <p:pic>
                      <p:nvPicPr>
                        <p:cNvPr id="0" name="图片 13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2658"/>
                          <a:ext cx="2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21"/>
            <p:cNvGraphicFramePr>
              <a:graphicFrameLocks noChangeAspect="1"/>
            </p:cNvGraphicFramePr>
            <p:nvPr/>
          </p:nvGraphicFramePr>
          <p:xfrm>
            <a:off x="1758" y="2672"/>
            <a:ext cx="2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4" name="Equation" r:id="rId3" imgW="9144000" imgH="11277600" progId="Equation.DSMT4">
                    <p:embed/>
                  </p:oleObj>
                </mc:Choice>
                <mc:Fallback>
                  <p:oleObj name="Equation" r:id="rId3" imgW="9144000" imgH="11277600" progId="Equation.DSMT4">
                    <p:embed/>
                    <p:pic>
                      <p:nvPicPr>
                        <p:cNvPr id="0" name="图片 13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" y="2672"/>
                          <a:ext cx="2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Text Box 13"/>
          <p:cNvSpPr txBox="1">
            <a:spLocks noChangeArrowheads="1"/>
          </p:cNvSpPr>
          <p:nvPr/>
        </p:nvSpPr>
        <p:spPr bwMode="auto">
          <a:xfrm>
            <a:off x="39297" y="2882612"/>
            <a:ext cx="300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分块矩阵的数乘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71410" y="28826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每个子块都乘以常数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3"/>
          <p:cNvSpPr txBox="1">
            <a:spLocks noChangeArrowheads="1"/>
          </p:cNvSpPr>
          <p:nvPr/>
        </p:nvSpPr>
        <p:spPr bwMode="auto">
          <a:xfrm>
            <a:off x="39297" y="3522396"/>
            <a:ext cx="300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分块矩阵的乘法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Group 12"/>
          <p:cNvGrpSpPr/>
          <p:nvPr/>
        </p:nvGrpSpPr>
        <p:grpSpPr bwMode="auto">
          <a:xfrm>
            <a:off x="1250938" y="4162184"/>
            <a:ext cx="7439027" cy="469900"/>
            <a:chOff x="113" y="3399"/>
            <a:chExt cx="6248" cy="296"/>
          </a:xfrm>
        </p:grpSpPr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113" y="3399"/>
              <a:ext cx="624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                  的列数分别等于                    的行数</a:t>
              </a:r>
              <a:endPara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70" name="Object 14"/>
            <p:cNvGraphicFramePr>
              <a:graphicFrameLocks noChangeAspect="1"/>
            </p:cNvGraphicFramePr>
            <p:nvPr/>
          </p:nvGraphicFramePr>
          <p:xfrm>
            <a:off x="741" y="3409"/>
            <a:ext cx="129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5" name="Equation" r:id="rId5" imgW="45110400" imgH="10363200" progId="Equation.DSMT4">
                    <p:embed/>
                  </p:oleObj>
                </mc:Choice>
                <mc:Fallback>
                  <p:oleObj name="Equation" r:id="rId5" imgW="45110400" imgH="10363200" progId="Equation.DSMT4">
                    <p:embed/>
                    <p:pic>
                      <p:nvPicPr>
                        <p:cNvPr id="0" name="图片 13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3409"/>
                          <a:ext cx="129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15"/>
            <p:cNvGraphicFramePr>
              <a:graphicFrameLocks noChangeAspect="1"/>
            </p:cNvGraphicFramePr>
            <p:nvPr/>
          </p:nvGraphicFramePr>
          <p:xfrm>
            <a:off x="3896" y="3399"/>
            <a:ext cx="14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6" name="Equation" r:id="rId7" imgW="47548800" imgH="11277600" progId="Equation.DSMT4">
                    <p:embed/>
                  </p:oleObj>
                </mc:Choice>
                <mc:Fallback>
                  <p:oleObj name="Equation" r:id="rId7" imgW="47548800" imgH="11277600" progId="Equation.DSMT4">
                    <p:embed/>
                    <p:pic>
                      <p:nvPicPr>
                        <p:cNvPr id="0" name="图片 13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3399"/>
                          <a:ext cx="14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TextBox 71"/>
          <p:cNvSpPr txBox="1"/>
          <p:nvPr/>
        </p:nvSpPr>
        <p:spPr>
          <a:xfrm>
            <a:off x="2903279" y="3516026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分块后的左矩阵列数等于分块后的右矩阵行数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13"/>
          <p:cNvSpPr txBox="1">
            <a:spLocks noChangeArrowheads="1"/>
          </p:cNvSpPr>
          <p:nvPr/>
        </p:nvSpPr>
        <p:spPr bwMode="auto">
          <a:xfrm>
            <a:off x="39296" y="4840359"/>
            <a:ext cx="5157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先考虑大矩阵再考虑小矩阵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1" grpId="0"/>
      <p:bldP spid="44" grpId="0"/>
      <p:bldP spid="55" grpId="0"/>
      <p:bldP spid="57" grpId="0"/>
      <p:bldP spid="64" grpId="0"/>
      <p:bldP spid="65" grpId="0"/>
      <p:bldP spid="66" grpId="0"/>
      <p:bldP spid="72" grpId="0"/>
      <p:bldP spid="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文本框 5"/>
          <p:cNvSpPr txBox="1"/>
          <p:nvPr/>
        </p:nvSpPr>
        <p:spPr>
          <a:xfrm>
            <a:off x="197644" y="1471190"/>
            <a:ext cx="45119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分块矩阵的转置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8" name="文本框 5"/>
          <p:cNvSpPr txBox="1"/>
          <p:nvPr/>
        </p:nvSpPr>
        <p:spPr>
          <a:xfrm>
            <a:off x="197643" y="2410104"/>
            <a:ext cx="45119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分块对角矩阵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7420" y="1471797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先大转置，而后小转置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826787" y="2271604"/>
            <a:ext cx="577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主对角线上是非零方阵，其余元素全为零</a:t>
            </a:r>
            <a:endParaRPr lang="zh-CN" altLang="en-US" sz="24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051520" y="3154870"/>
          <a:ext cx="3132464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1" imgW="3390900" imgH="1651000" progId="Equation.DSMT4">
                  <p:embed/>
                </p:oleObj>
              </mc:Choice>
              <mc:Fallback>
                <p:oleObj name="Equation" r:id="rId1" imgW="3390900" imgH="1651000" progId="Equation.DSMT4">
                  <p:embed/>
                  <p:pic>
                    <p:nvPicPr>
                      <p:cNvPr id="0" name="图片 215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520" y="3154870"/>
                        <a:ext cx="3132464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63713" y="2565400"/>
          <a:ext cx="54006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Equation" r:id="rId1" imgW="2362200" imgH="330200" progId="Equation.DSMT4">
                  <p:embed/>
                </p:oleObj>
              </mc:Choice>
              <mc:Fallback>
                <p:oleObj name="Equation" r:id="rId1" imgW="2362200" imgH="3302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5400675" cy="774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67175" y="3357563"/>
          <a:ext cx="48260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2616200" imgH="635000" progId="Equation.DSMT4">
                  <p:embed/>
                </p:oleObj>
              </mc:Choice>
              <mc:Fallback>
                <p:oleObj name="Equation" r:id="rId3" imgW="2616200" imgH="6350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357563"/>
                        <a:ext cx="4826000" cy="1182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42988" y="4724400"/>
          <a:ext cx="56165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5" imgW="3073400" imgH="635000" progId="Equation.DSMT4">
                  <p:embed/>
                </p:oleObj>
              </mc:Choice>
              <mc:Fallback>
                <p:oleObj name="Equation" r:id="rId5" imgW="3073400" imgH="6350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5616575" cy="11699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79388" y="270827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ea typeface="黑体" panose="02010609060101010101" pitchFamily="49" charset="-122"/>
              </a:rPr>
              <a:t>证明</a:t>
            </a:r>
            <a:r>
              <a:rPr lang="zh-CN" altLang="en-US" sz="2800" b="1">
                <a:ea typeface="黑体" panose="02010609060101010101" pitchFamily="49" charset="-122"/>
              </a:rPr>
              <a:t> 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87338" y="620713"/>
          <a:ext cx="8856662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7" imgW="4648200" imgH="901700" progId="Equation.DSMT4">
                  <p:embed/>
                </p:oleObj>
              </mc:Choice>
              <mc:Fallback>
                <p:oleObj name="Equation" r:id="rId7" imgW="4648200" imgH="901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620713"/>
                        <a:ext cx="8856662" cy="1739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250825" y="3429000"/>
          <a:ext cx="37433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9" imgW="1574800" imgH="596900" progId="Equation.DSMT4">
                  <p:embed/>
                </p:oleObj>
              </mc:Choice>
              <mc:Fallback>
                <p:oleObj name="Equation" r:id="rId9" imgW="1574800" imgH="596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29000"/>
                        <a:ext cx="3743325" cy="1100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79388" y="115888"/>
            <a:ext cx="5391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defRPr>
            </a:lvl9pPr>
          </a:lstStyle>
          <a:p>
            <a:pPr algn="l" eaLnBrk="1" hangingPunct="1"/>
            <a:r>
              <a:rPr lang="zh-CN" altLang="en-US" sz="2800" b="1">
                <a:ea typeface="黑体" panose="02010609060101010101" pitchFamily="49" charset="-122"/>
              </a:rPr>
              <a:t>例</a:t>
            </a:r>
            <a:endParaRPr lang="en-US" altLang="zh-CN" sz="2800" b="1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84213" y="549275"/>
          <a:ext cx="59753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1" imgW="3073400" imgH="635000" progId="Equation.DSMT4">
                  <p:embed/>
                </p:oleObj>
              </mc:Choice>
              <mc:Fallback>
                <p:oleObj name="Equation" r:id="rId1" imgW="3073400" imgH="6350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5975350" cy="1244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0825" y="1989138"/>
          <a:ext cx="4392613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3" imgW="1358900" imgH="1206500" progId="Equation.DSMT4">
                  <p:embed/>
                </p:oleObj>
              </mc:Choice>
              <mc:Fallback>
                <p:oleObj name="Equation" r:id="rId3" imgW="1358900" imgH="12065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9138"/>
                        <a:ext cx="4392613" cy="2428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5148263" y="1989138"/>
          <a:ext cx="3527425" cy="25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5" imgW="1346200" imgH="1244600" progId="Equation.DSMT4">
                  <p:embed/>
                </p:oleObj>
              </mc:Choice>
              <mc:Fallback>
                <p:oleObj name="Equation" r:id="rId5" imgW="1346200" imgH="1244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89138"/>
                        <a:ext cx="3527425" cy="25542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611188" y="4581525"/>
          <a:ext cx="482441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7" imgW="37490400" imgH="11582400" progId="Equation.DSMT4">
                  <p:embed/>
                </p:oleObj>
              </mc:Choice>
              <mc:Fallback>
                <p:oleObj name="Equation" r:id="rId7" imgW="37490400" imgH="115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81525"/>
                        <a:ext cx="4824412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Object 9"/>
          <p:cNvGraphicFramePr>
            <a:graphicFrameLocks noChangeAspect="1"/>
          </p:cNvGraphicFramePr>
          <p:nvPr/>
        </p:nvGraphicFramePr>
        <p:xfrm>
          <a:off x="1363892" y="2717165"/>
          <a:ext cx="20669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1" imgW="2755900" imgH="2044700" progId="Equation.DSMT4">
                  <p:embed/>
                </p:oleObj>
              </mc:Choice>
              <mc:Fallback>
                <p:oleObj name="Equation" r:id="rId1" imgW="2755900" imgH="2044700" progId="Equation.DSMT4">
                  <p:embed/>
                  <p:pic>
                    <p:nvPicPr>
                      <p:cNvPr id="0" name="图片 23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892" y="2717165"/>
                        <a:ext cx="20669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0"/>
          <p:cNvGraphicFramePr>
            <a:graphicFrameLocks noChangeAspect="1"/>
          </p:cNvGraphicFramePr>
          <p:nvPr/>
        </p:nvGraphicFramePr>
        <p:xfrm>
          <a:off x="1363892" y="647065"/>
          <a:ext cx="20669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3" imgW="2755900" imgH="2044700" progId="Equation.DSMT4">
                  <p:embed/>
                </p:oleObj>
              </mc:Choice>
              <mc:Fallback>
                <p:oleObj name="Equation" r:id="rId3" imgW="2755900" imgH="2044700" progId="Equation.DSMT4">
                  <p:embed/>
                  <p:pic>
                    <p:nvPicPr>
                      <p:cNvPr id="0" name="图片 23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892" y="647065"/>
                        <a:ext cx="20669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" y="213494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18723" y="647065"/>
            <a:ext cx="1416908" cy="1927225"/>
            <a:chOff x="2558298" y="647065"/>
            <a:chExt cx="1889210" cy="1927225"/>
          </a:xfrm>
        </p:grpSpPr>
        <p:sp>
          <p:nvSpPr>
            <p:cNvPr id="40" name="Line 2"/>
            <p:cNvSpPr>
              <a:spLocks noChangeShapeType="1"/>
            </p:cNvSpPr>
            <p:nvPr/>
          </p:nvSpPr>
          <p:spPr bwMode="auto">
            <a:xfrm>
              <a:off x="2558298" y="1637665"/>
              <a:ext cx="188921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"/>
            <p:cNvSpPr>
              <a:spLocks noChangeShapeType="1"/>
            </p:cNvSpPr>
            <p:nvPr/>
          </p:nvSpPr>
          <p:spPr bwMode="auto">
            <a:xfrm flipH="1">
              <a:off x="3516501" y="647065"/>
              <a:ext cx="23813" cy="1927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" name="Object 4"/>
          <p:cNvGraphicFramePr>
            <a:graphicFrameLocks noChangeAspect="1"/>
          </p:cNvGraphicFramePr>
          <p:nvPr/>
        </p:nvGraphicFramePr>
        <p:xfrm>
          <a:off x="3475435" y="1023939"/>
          <a:ext cx="1624466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5" imgW="17983200" imgH="11582400" progId="Equation.DSMT4">
                  <p:embed/>
                </p:oleObj>
              </mc:Choice>
              <mc:Fallback>
                <p:oleObj name="Equation" r:id="rId5" imgW="17983200" imgH="11582400" progId="Equation.DSMT4">
                  <p:embed/>
                  <p:pic>
                    <p:nvPicPr>
                      <p:cNvPr id="0" name="图片 23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435" y="1023939"/>
                        <a:ext cx="1624466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223523" y="2780665"/>
            <a:ext cx="870347" cy="1944688"/>
            <a:chOff x="2964698" y="2780665"/>
            <a:chExt cx="1160462" cy="1944688"/>
          </a:xfrm>
        </p:grpSpPr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H="1">
              <a:off x="2964698" y="2780665"/>
              <a:ext cx="0" cy="19446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flipH="1">
              <a:off x="3540960" y="2780665"/>
              <a:ext cx="0" cy="19446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125160" y="2780665"/>
              <a:ext cx="0" cy="1944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6" name="Object 8"/>
          <p:cNvGraphicFramePr>
            <a:graphicFrameLocks noChangeAspect="1"/>
          </p:cNvGraphicFramePr>
          <p:nvPr/>
        </p:nvGraphicFramePr>
        <p:xfrm>
          <a:off x="3599259" y="3452813"/>
          <a:ext cx="2433896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7" imgW="70713600" imgH="11582400" progId="Equation.DSMT4">
                  <p:embed/>
                </p:oleObj>
              </mc:Choice>
              <mc:Fallback>
                <p:oleObj name="Equation" r:id="rId7" imgW="70713600" imgH="11582400" progId="Equation.DSMT4">
                  <p:embed/>
                  <p:pic>
                    <p:nvPicPr>
                      <p:cNvPr id="0" name="图片 23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259" y="3452813"/>
                        <a:ext cx="2433896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1"/>
          <p:cNvGraphicFramePr>
            <a:graphicFrameLocks noChangeAspect="1"/>
          </p:cNvGraphicFramePr>
          <p:nvPr/>
        </p:nvGraphicFramePr>
        <p:xfrm>
          <a:off x="5755481" y="1130300"/>
          <a:ext cx="13239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9" imgW="42367200" imgH="24384000" progId="Equation.DSMT4">
                  <p:embed/>
                </p:oleObj>
              </mc:Choice>
              <mc:Fallback>
                <p:oleObj name="Equation" r:id="rId9" imgW="42367200" imgH="24384000" progId="Equation.DSMT4">
                  <p:embed/>
                  <p:pic>
                    <p:nvPicPr>
                      <p:cNvPr id="0" name="图片 23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481" y="1130300"/>
                        <a:ext cx="13239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2"/>
          <p:cNvGraphicFramePr>
            <a:graphicFrameLocks noChangeAspect="1"/>
          </p:cNvGraphicFramePr>
          <p:nvPr/>
        </p:nvGraphicFramePr>
        <p:xfrm>
          <a:off x="5716363" y="1115665"/>
          <a:ext cx="1348500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11" imgW="18897600" imgH="10972800" progId="Equation.DSMT4">
                  <p:embed/>
                </p:oleObj>
              </mc:Choice>
              <mc:Fallback>
                <p:oleObj name="Equation" r:id="rId11" imgW="18897600" imgH="10972800" progId="Equation.DSMT4">
                  <p:embed/>
                  <p:pic>
                    <p:nvPicPr>
                      <p:cNvPr id="0" name="图片 23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363" y="1115665"/>
                        <a:ext cx="1348500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3"/>
          <p:cNvGraphicFramePr>
            <a:graphicFrameLocks noChangeAspect="1"/>
          </p:cNvGraphicFramePr>
          <p:nvPr/>
        </p:nvGraphicFramePr>
        <p:xfrm>
          <a:off x="5847397" y="1107549"/>
          <a:ext cx="1236938" cy="106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13" imgW="17068800" imgH="10972800" progId="Equation.DSMT4">
                  <p:embed/>
                </p:oleObj>
              </mc:Choice>
              <mc:Fallback>
                <p:oleObj name="Equation" r:id="rId13" imgW="17068800" imgH="10972800" progId="Equation.DSMT4">
                  <p:embed/>
                  <p:pic>
                    <p:nvPicPr>
                      <p:cNvPr id="0" name="图片 23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397" y="1107549"/>
                        <a:ext cx="1236938" cy="1060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4"/>
          <p:cNvGraphicFramePr>
            <a:graphicFrameLocks noChangeAspect="1"/>
          </p:cNvGraphicFramePr>
          <p:nvPr/>
        </p:nvGraphicFramePr>
        <p:xfrm>
          <a:off x="5902052" y="1148715"/>
          <a:ext cx="12763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15" imgW="1146810" imgH="655955" progId="Equation.DSMT4">
                  <p:embed/>
                </p:oleObj>
              </mc:Choice>
              <mc:Fallback>
                <p:oleObj name="Equation" r:id="rId15" imgW="1146810" imgH="655955" progId="Equation.DSMT4">
                  <p:embed/>
                  <p:pic>
                    <p:nvPicPr>
                      <p:cNvPr id="0" name="图片 23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052" y="1148715"/>
                        <a:ext cx="12763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5"/>
          <p:cNvGraphicFramePr>
            <a:graphicFrameLocks noChangeAspect="1"/>
          </p:cNvGraphicFramePr>
          <p:nvPr/>
        </p:nvGraphicFramePr>
        <p:xfrm>
          <a:off x="6092428" y="2640013"/>
          <a:ext cx="9334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17" imgW="29870400" imgH="49987200" progId="Equation.DSMT4">
                  <p:embed/>
                </p:oleObj>
              </mc:Choice>
              <mc:Fallback>
                <p:oleObj name="Equation" r:id="rId17" imgW="29870400" imgH="49987200" progId="Equation.DSMT4">
                  <p:embed/>
                  <p:pic>
                    <p:nvPicPr>
                      <p:cNvPr id="0" name="图片 23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428" y="2640013"/>
                        <a:ext cx="93345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6"/>
          <p:cNvGraphicFramePr>
            <a:graphicFrameLocks noChangeAspect="1"/>
          </p:cNvGraphicFramePr>
          <p:nvPr/>
        </p:nvGraphicFramePr>
        <p:xfrm>
          <a:off x="6035009" y="2680653"/>
          <a:ext cx="10001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19" imgW="899160" imgH="1379220" progId="Equation.DSMT4">
                  <p:embed/>
                </p:oleObj>
              </mc:Choice>
              <mc:Fallback>
                <p:oleObj name="Equation" r:id="rId19" imgW="899160" imgH="1379220" progId="Equation.DSMT4">
                  <p:embed/>
                  <p:pic>
                    <p:nvPicPr>
                      <p:cNvPr id="0" name="图片 23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009" y="2680653"/>
                        <a:ext cx="10001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7"/>
          <p:cNvGraphicFramePr>
            <a:graphicFrameLocks noChangeAspect="1"/>
          </p:cNvGraphicFramePr>
          <p:nvPr/>
        </p:nvGraphicFramePr>
        <p:xfrm>
          <a:off x="6097351" y="2679110"/>
          <a:ext cx="990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21" imgW="888365" imgH="1379220" progId="Equation.DSMT4">
                  <p:embed/>
                </p:oleObj>
              </mc:Choice>
              <mc:Fallback>
                <p:oleObj name="Equation" r:id="rId21" imgW="888365" imgH="1379220" progId="Equation.DSMT4">
                  <p:embed/>
                  <p:pic>
                    <p:nvPicPr>
                      <p:cNvPr id="0" name="图片 23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351" y="2679110"/>
                        <a:ext cx="990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8"/>
          <p:cNvGraphicFramePr>
            <a:graphicFrameLocks noChangeAspect="1"/>
          </p:cNvGraphicFramePr>
          <p:nvPr/>
        </p:nvGraphicFramePr>
        <p:xfrm>
          <a:off x="6091569" y="2688590"/>
          <a:ext cx="990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23" imgW="888365" imgH="1379220" progId="Equation.DSMT4">
                  <p:embed/>
                </p:oleObj>
              </mc:Choice>
              <mc:Fallback>
                <p:oleObj name="Equation" r:id="rId23" imgW="888365" imgH="1379220" progId="Equation.DSMT4">
                  <p:embed/>
                  <p:pic>
                    <p:nvPicPr>
                      <p:cNvPr id="0" name="图片 23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569" y="2688590"/>
                        <a:ext cx="990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363892" y="4802386"/>
          <a:ext cx="20669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25" imgW="2755900" imgH="2044700" progId="Equation.DSMT4">
                  <p:embed/>
                </p:oleObj>
              </mc:Choice>
              <mc:Fallback>
                <p:oleObj name="Equation" r:id="rId25" imgW="2755900" imgH="2044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892" y="4802386"/>
                        <a:ext cx="20669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884917" y="5249702"/>
            <a:ext cx="1431001" cy="1112363"/>
            <a:chOff x="2513207" y="5249701"/>
            <a:chExt cx="2086448" cy="1112363"/>
          </a:xfrm>
        </p:grpSpPr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2513208" y="5824736"/>
              <a:ext cx="208644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2"/>
            <p:cNvSpPr>
              <a:spLocks noChangeShapeType="1"/>
            </p:cNvSpPr>
            <p:nvPr/>
          </p:nvSpPr>
          <p:spPr bwMode="auto">
            <a:xfrm>
              <a:off x="2513208" y="6362064"/>
              <a:ext cx="20701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2"/>
            <p:cNvSpPr>
              <a:spLocks noChangeShapeType="1"/>
            </p:cNvSpPr>
            <p:nvPr/>
          </p:nvSpPr>
          <p:spPr bwMode="auto">
            <a:xfrm>
              <a:off x="2513207" y="5249701"/>
              <a:ext cx="208644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557441" y="4699200"/>
          <a:ext cx="97003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26" imgW="24384000" imgH="49987200" progId="Equation.DSMT4">
                  <p:embed/>
                </p:oleObj>
              </mc:Choice>
              <mc:Fallback>
                <p:oleObj name="Equation" r:id="rId26" imgW="24384000" imgH="4998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441" y="4699200"/>
                        <a:ext cx="97003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5335677" y="5541641"/>
          <a:ext cx="1932123" cy="56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28" imgW="27736800" imgH="6096000" progId="Equation.DSMT4">
                  <p:embed/>
                </p:oleObj>
              </mc:Choice>
              <mc:Fallback>
                <p:oleObj name="Equation" r:id="rId28" imgW="27736800" imgH="6096000" progId="Equation.DSMT4">
                  <p:embed/>
                  <p:pic>
                    <p:nvPicPr>
                      <p:cNvPr id="0" name="图片 2359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335677" y="5541641"/>
                        <a:ext cx="1932123" cy="56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5319214" y="5543767"/>
          <a:ext cx="2005147" cy="56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30" imgW="28956000" imgH="6096000" progId="Equation.DSMT4">
                  <p:embed/>
                </p:oleObj>
              </mc:Choice>
              <mc:Fallback>
                <p:oleObj name="Equation" r:id="rId30" imgW="28956000" imgH="60960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214" y="5543767"/>
                        <a:ext cx="2005147" cy="561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5312285" y="5531991"/>
          <a:ext cx="1957173" cy="58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32" imgW="27127200" imgH="6096000" progId="Equation.DSMT4">
                  <p:embed/>
                </p:oleObj>
              </mc:Choice>
              <mc:Fallback>
                <p:oleObj name="Equation" r:id="rId32" imgW="27127200" imgH="60960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285" y="5531991"/>
                        <a:ext cx="1957173" cy="58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317495" y="5539139"/>
          <a:ext cx="1929095" cy="57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34" imgW="27432000" imgH="6096000" progId="Equation.DSMT4">
                  <p:embed/>
                </p:oleObj>
              </mc:Choice>
              <mc:Fallback>
                <p:oleObj name="Equation" r:id="rId34" imgW="27432000" imgH="60960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495" y="5539139"/>
                        <a:ext cx="1929095" cy="57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2565093" y="4554875"/>
          <a:ext cx="4198144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1" imgW="118567200" imgH="37185600" progId="Equation.DSMT4">
                  <p:embed/>
                </p:oleObj>
              </mc:Choice>
              <mc:Fallback>
                <p:oleObj name="Equation" r:id="rId1" imgW="118567200" imgH="37185600" progId="Equation.DSMT4">
                  <p:embed/>
                  <p:pic>
                    <p:nvPicPr>
                      <p:cNvPr id="0" name="图片 2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093" y="4554875"/>
                        <a:ext cx="4198144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434042" y="2399576"/>
          <a:ext cx="478689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37769600" imgH="37185600" progId="Equation.DSMT4">
                  <p:embed/>
                </p:oleObj>
              </mc:Choice>
              <mc:Fallback>
                <p:oleObj name="Equation" r:id="rId3" imgW="137769600" imgH="37185600" progId="Equation.DSMT4">
                  <p:embed/>
                  <p:pic>
                    <p:nvPicPr>
                      <p:cNvPr id="0" name="图片 2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042" y="2399576"/>
                        <a:ext cx="478689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040144" y="2397988"/>
            <a:ext cx="2893419" cy="2632311"/>
            <a:chOff x="4094799" y="2262469"/>
            <a:chExt cx="3857892" cy="2632311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4094799" y="2262470"/>
              <a:ext cx="514157" cy="4905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4971493" y="4395612"/>
              <a:ext cx="1415464" cy="4991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7429290" y="2262469"/>
              <a:ext cx="523401" cy="468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8"/>
          <p:cNvGrpSpPr/>
          <p:nvPr/>
        </p:nvGrpSpPr>
        <p:grpSpPr bwMode="auto">
          <a:xfrm>
            <a:off x="4204916" y="3328892"/>
            <a:ext cx="2902894" cy="2746808"/>
            <a:chOff x="2315" y="1706"/>
            <a:chExt cx="2353" cy="1683"/>
          </a:xfrm>
        </p:grpSpPr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315" y="1706"/>
              <a:ext cx="384" cy="31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332" y="1746"/>
              <a:ext cx="336" cy="29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3398" y="3053"/>
              <a:ext cx="907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02444" y="926104"/>
            <a:ext cx="3877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二、分块矩阵的运算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29663" y="1741183"/>
            <a:ext cx="3192197" cy="463846"/>
            <a:chOff x="2911756" y="1725827"/>
            <a:chExt cx="4256262" cy="463846"/>
          </a:xfrm>
        </p:grpSpPr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911756" y="1725827"/>
              <a:ext cx="4256262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设   与   为同型矩阵，</a:t>
              </a:r>
              <a:endPara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0" name="Object 16"/>
            <p:cNvGraphicFramePr>
              <a:graphicFrameLocks noChangeAspect="1"/>
            </p:cNvGraphicFramePr>
            <p:nvPr/>
          </p:nvGraphicFramePr>
          <p:xfrm>
            <a:off x="3497395" y="1761805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9" name="Equation" r:id="rId5" imgW="6705600" imgH="7315200" progId="Equation.DSMT4">
                    <p:embed/>
                  </p:oleObj>
                </mc:Choice>
                <mc:Fallback>
                  <p:oleObj name="Equation" r:id="rId5" imgW="6705600" imgH="7315200" progId="Equation.DSMT4">
                    <p:embed/>
                    <p:pic>
                      <p:nvPicPr>
                        <p:cNvPr id="0" name="图片 2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395" y="1761805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7"/>
            <p:cNvGraphicFramePr>
              <a:graphicFrameLocks noChangeAspect="1"/>
            </p:cNvGraphicFramePr>
            <p:nvPr/>
          </p:nvGraphicFramePr>
          <p:xfrm>
            <a:off x="4246330" y="1811700"/>
            <a:ext cx="279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0" name="Equation" r:id="rId7" imgW="6705600" imgH="7010400" progId="Equation.DSMT4">
                    <p:embed/>
                  </p:oleObj>
                </mc:Choice>
                <mc:Fallback>
                  <p:oleObj name="Equation" r:id="rId7" imgW="6705600" imgH="7010400" progId="Equation.DSMT4">
                    <p:embed/>
                    <p:pic>
                      <p:nvPicPr>
                        <p:cNvPr id="0" name="图片 2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330" y="1811700"/>
                          <a:ext cx="2794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18"/>
          <p:cNvGrpSpPr/>
          <p:nvPr/>
        </p:nvGrpSpPr>
        <p:grpSpPr bwMode="auto">
          <a:xfrm>
            <a:off x="1602818" y="3830144"/>
            <a:ext cx="3990976" cy="517524"/>
            <a:chOff x="793" y="2691"/>
            <a:chExt cx="3352" cy="326"/>
          </a:xfrm>
        </p:grpSpPr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793" y="2691"/>
              <a:ext cx="335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其中    与    为同型矩阵，则</a:t>
              </a:r>
              <a:endPara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4" name="Object 20"/>
            <p:cNvGraphicFramePr>
              <a:graphicFrameLocks noChangeAspect="1"/>
            </p:cNvGraphicFramePr>
            <p:nvPr/>
          </p:nvGraphicFramePr>
          <p:xfrm>
            <a:off x="1377" y="2700"/>
            <a:ext cx="2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1" name="Equation" r:id="rId9" imgW="9144000" imgH="11277600" progId="Equation.DSMT4">
                    <p:embed/>
                  </p:oleObj>
                </mc:Choice>
                <mc:Fallback>
                  <p:oleObj name="Equation" r:id="rId9" imgW="9144000" imgH="11277600" progId="Equation.DSMT4">
                    <p:embed/>
                    <p:pic>
                      <p:nvPicPr>
                        <p:cNvPr id="0" name="图片 2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700"/>
                          <a:ext cx="2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1"/>
            <p:cNvGraphicFramePr>
              <a:graphicFrameLocks noChangeAspect="1"/>
            </p:cNvGraphicFramePr>
            <p:nvPr/>
          </p:nvGraphicFramePr>
          <p:xfrm>
            <a:off x="1922" y="2721"/>
            <a:ext cx="2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2" name="Equation" r:id="rId11" imgW="9144000" imgH="11277600" progId="Equation.DSMT4">
                    <p:embed/>
                  </p:oleObj>
                </mc:Choice>
                <mc:Fallback>
                  <p:oleObj name="Equation" r:id="rId11" imgW="9144000" imgH="11277600" progId="Equation.DSMT4">
                    <p:embed/>
                    <p:pic>
                      <p:nvPicPr>
                        <p:cNvPr id="0" name="图片 23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2721"/>
                          <a:ext cx="2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4454039" y="967211"/>
            <a:ext cx="4355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（先考虑大矩阵再考虑小矩阵）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7507" y="1733251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采用相同的分块法，有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55" y="17099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 autoUpdateAnimBg="0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2504886" y="1823164"/>
          <a:ext cx="327878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1" imgW="91744800" imgH="37185600" progId="Equation.DSMT4">
                  <p:embed/>
                </p:oleObj>
              </mc:Choice>
              <mc:Fallback>
                <p:oleObj name="Equation" r:id="rId1" imgW="91744800" imgH="37185600" progId="Equation.DSMT4">
                  <p:embed/>
                  <p:pic>
                    <p:nvPicPr>
                      <p:cNvPr id="0" name="图片 3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886" y="1823164"/>
                        <a:ext cx="3278788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4"/>
          <p:cNvGrpSpPr/>
          <p:nvPr/>
        </p:nvGrpSpPr>
        <p:grpSpPr bwMode="auto">
          <a:xfrm>
            <a:off x="1687562" y="3664553"/>
            <a:ext cx="3798838" cy="1552575"/>
            <a:chOff x="2744" y="713"/>
            <a:chExt cx="2770" cy="978"/>
          </a:xfrm>
        </p:grpSpPr>
        <p:graphicFrame>
          <p:nvGraphicFramePr>
            <p:cNvPr id="24" name="Object 5"/>
            <p:cNvGraphicFramePr>
              <a:graphicFrameLocks noChangeAspect="1"/>
            </p:cNvGraphicFramePr>
            <p:nvPr/>
          </p:nvGraphicFramePr>
          <p:xfrm>
            <a:off x="3208" y="713"/>
            <a:ext cx="2306" cy="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" name="Equation" r:id="rId3" imgW="84124800" imgH="37185600" progId="Equation.DSMT4">
                    <p:embed/>
                  </p:oleObj>
                </mc:Choice>
                <mc:Fallback>
                  <p:oleObj name="Equation" r:id="rId3" imgW="84124800" imgH="37185600" progId="Equation.DSMT4">
                    <p:embed/>
                    <p:pic>
                      <p:nvPicPr>
                        <p:cNvPr id="0" name="图片 3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713"/>
                          <a:ext cx="2306" cy="9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2744" y="981"/>
              <a:ext cx="41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则</a:t>
              </a:r>
              <a:endPara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906155" y="994367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分块矩阵的数乘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216975" y="1044217"/>
            <a:ext cx="4493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（先考虑大矩阵再考虑小矩阵）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93152" y="580669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对加法和数乘运算而言分块意义不大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/>
          <p:nvPr/>
        </p:nvGrpSpPr>
        <p:grpSpPr bwMode="auto">
          <a:xfrm>
            <a:off x="1088262" y="2040457"/>
            <a:ext cx="2076451" cy="463550"/>
            <a:chOff x="113" y="2060"/>
            <a:chExt cx="1744" cy="292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13" y="2060"/>
              <a:ext cx="174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设              ，</a:t>
              </a:r>
              <a:endPara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450" y="2060"/>
            <a:ext cx="103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5" name="Equation" r:id="rId1" imgW="32308800" imgH="10363200" progId="Equation.DSMT4">
                    <p:embed/>
                  </p:oleObj>
                </mc:Choice>
                <mc:Fallback>
                  <p:oleObj name="Equation" r:id="rId1" imgW="32308800" imgH="10363200" progId="Equation.DSMT4">
                    <p:embed/>
                    <p:pic>
                      <p:nvPicPr>
                        <p:cNvPr id="0" name="图片 4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2060"/>
                          <a:ext cx="103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2"/>
          <p:cNvGrpSpPr/>
          <p:nvPr/>
        </p:nvGrpSpPr>
        <p:grpSpPr bwMode="auto">
          <a:xfrm>
            <a:off x="1138228" y="3120971"/>
            <a:ext cx="7527133" cy="469900"/>
            <a:chOff x="113" y="3399"/>
            <a:chExt cx="6322" cy="296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13" y="3399"/>
              <a:ext cx="63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其中                   的列数分别等于                   的行数</a:t>
              </a:r>
              <a:r>
                <a:rPr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743" y="3399"/>
            <a:ext cx="1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6" name="Equation" r:id="rId3" imgW="45110400" imgH="10363200" progId="Equation.DSMT4">
                    <p:embed/>
                  </p:oleObj>
                </mc:Choice>
                <mc:Fallback>
                  <p:oleObj name="Equation" r:id="rId3" imgW="45110400" imgH="10363200" progId="Equation.DSMT4">
                    <p:embed/>
                    <p:pic>
                      <p:nvPicPr>
                        <p:cNvPr id="0" name="图片 4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3399"/>
                          <a:ext cx="13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3933" y="3399"/>
            <a:ext cx="143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7" name="Equation" r:id="rId5" imgW="47548800" imgH="11277600" progId="Equation.DSMT4">
                    <p:embed/>
                  </p:oleObj>
                </mc:Choice>
                <mc:Fallback>
                  <p:oleObj name="Equation" r:id="rId5" imgW="47548800" imgH="11277600" progId="Equation.DSMT4">
                    <p:embed/>
                    <p:pic>
                      <p:nvPicPr>
                        <p:cNvPr id="0" name="图片 4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3399"/>
                          <a:ext cx="143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2922346" y="3767853"/>
          <a:ext cx="2677176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73152000" imgH="37185600" progId="Equation.DSMT4">
                  <p:embed/>
                </p:oleObj>
              </mc:Choice>
              <mc:Fallback>
                <p:oleObj name="Equation" r:id="rId7" imgW="73152000" imgH="37185600" progId="Equation.DSMT4">
                  <p:embed/>
                  <p:pic>
                    <p:nvPicPr>
                      <p:cNvPr id="0" name="图片 4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346" y="3767853"/>
                        <a:ext cx="2677176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1909882" y="5314933"/>
          <a:ext cx="166694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46939200" imgH="21945600" progId="Equation.DSMT4">
                  <p:embed/>
                </p:oleObj>
              </mc:Choice>
              <mc:Fallback>
                <p:oleObj name="Equation" r:id="rId9" imgW="46939200" imgH="21945600" progId="Equation.DSMT4">
                  <p:embed/>
                  <p:pic>
                    <p:nvPicPr>
                      <p:cNvPr id="0" name="图片 4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882" y="5314933"/>
                        <a:ext cx="166694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091431" y="5540210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endParaRPr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3841319" y="5530833"/>
          <a:ext cx="2381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76200000" imgH="11582400" progId="Equation.DSMT4">
                  <p:embed/>
                </p:oleObj>
              </mc:Choice>
              <mc:Fallback>
                <p:oleObj name="Equation" r:id="rId11" imgW="76200000" imgH="11582400" progId="Equation.DSMT4">
                  <p:embed/>
                  <p:pic>
                    <p:nvPicPr>
                      <p:cNvPr id="0" name="图片 4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319" y="5530833"/>
                        <a:ext cx="23812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091431" y="3768673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endParaRPr lang="zh-CN" altLang="en-US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597865" y="852706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分块矩阵的乘法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576828" y="932975"/>
            <a:ext cx="44453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（先考虑大矩阵再考虑小矩阵）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14134" y="1497532"/>
            <a:ext cx="5660946" cy="1549400"/>
            <a:chOff x="3965852" y="1573888"/>
            <a:chExt cx="7547928" cy="1549400"/>
          </a:xfrm>
        </p:grpSpPr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5443180" y="1573888"/>
            <a:ext cx="6070600" cy="154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1" name="Equation" r:id="rId13" imgW="145694400" imgH="37185600" progId="Equation.DSMT4">
                    <p:embed/>
                  </p:oleObj>
                </mc:Choice>
                <mc:Fallback>
                  <p:oleObj name="Equation" r:id="rId13" imgW="145694400" imgH="37185600" progId="Equation.DSMT4">
                    <p:embed/>
                    <p:pic>
                      <p:nvPicPr>
                        <p:cNvPr id="0" name="图片 4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3180" y="1573888"/>
                          <a:ext cx="6070600" cy="154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3965852" y="2117756"/>
              <a:ext cx="1477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分块成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5300" y="11546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注：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5519" y="116675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矩阵分块乘法能够进行，则应由：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6510" y="2015765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左矩阵的列数</a:t>
            </a:r>
            <a:r>
              <a:rPr lang="en-US" altLang="zh-CN" sz="2400" b="1" dirty="0">
                <a:latin typeface="+mn-ea"/>
                <a:ea typeface="+mn-ea"/>
              </a:rPr>
              <a:t>=</a:t>
            </a:r>
            <a:r>
              <a:rPr lang="zh-CN" altLang="en-US" sz="2400" b="1" dirty="0">
                <a:latin typeface="+mn-ea"/>
                <a:ea typeface="+mn-ea"/>
              </a:rPr>
              <a:t>右矩阵的行数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6877" y="2888861"/>
            <a:ext cx="472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左矩阵的列块数</a:t>
            </a:r>
            <a:r>
              <a:rPr lang="en-US" altLang="zh-CN" sz="2400" b="1" dirty="0">
                <a:latin typeface="+mn-ea"/>
                <a:ea typeface="+mn-ea"/>
              </a:rPr>
              <a:t>=</a:t>
            </a:r>
            <a:r>
              <a:rPr lang="zh-CN" altLang="en-US" sz="2400" b="1" dirty="0">
                <a:latin typeface="+mn-ea"/>
                <a:ea typeface="+mn-ea"/>
              </a:rPr>
              <a:t>后矩阵的行块数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6877" y="3637393"/>
            <a:ext cx="780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左矩阵的每一个列块的列数</a:t>
            </a:r>
            <a:r>
              <a:rPr lang="en-US" altLang="zh-CN" sz="2400" b="1" dirty="0">
                <a:latin typeface="+mn-ea"/>
                <a:ea typeface="+mn-ea"/>
              </a:rPr>
              <a:t>=</a:t>
            </a:r>
            <a:r>
              <a:rPr lang="zh-CN" altLang="en-US" sz="2400" b="1" dirty="0">
                <a:latin typeface="+mn-ea"/>
                <a:ea typeface="+mn-ea"/>
              </a:rPr>
              <a:t>右矩阵的对应的行块的行数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" y="429503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即：前一矩阵的列分法与后一矩阵的行分法一致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602" y="82231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用分块矩阵的乘法去理解矩阵乘法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87829" y="1506651"/>
          <a:ext cx="3570515" cy="720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1" imgW="34747200" imgH="7010400" progId="Equation.DSMT4">
                  <p:embed/>
                </p:oleObj>
              </mc:Choice>
              <mc:Fallback>
                <p:oleObj name="Equation" r:id="rId1" imgW="34747200" imgH="7010400" progId="Equation.DSMT4">
                  <p:embed/>
                  <p:pic>
                    <p:nvPicPr>
                      <p:cNvPr id="0" name="图片 225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7829" y="1506651"/>
                        <a:ext cx="3570515" cy="720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366500" y="2269302"/>
          <a:ext cx="3641886" cy="164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49987200" imgH="22555200" progId="Equation.DSMT4">
                  <p:embed/>
                </p:oleObj>
              </mc:Choice>
              <mc:Fallback>
                <p:oleObj name="Equation" r:id="rId3" imgW="49987200" imgH="22555200" progId="Equation.DSMT4">
                  <p:embed/>
                  <p:pic>
                    <p:nvPicPr>
                      <p:cNvPr id="0" name="图片 225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6500" y="2269302"/>
                        <a:ext cx="3641886" cy="164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757680" y="4044950"/>
          <a:ext cx="5215255" cy="237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2057400" imgH="939800" progId="Equation.DSMT4">
                  <p:embed/>
                </p:oleObj>
              </mc:Choice>
              <mc:Fallback>
                <p:oleObj name="Equation" r:id="rId5" imgW="2057400" imgH="939800" progId="Equation.DSMT4">
                  <p:embed/>
                  <p:pic>
                    <p:nvPicPr>
                      <p:cNvPr id="0" name="图片 225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7680" y="4044950"/>
                        <a:ext cx="5215255" cy="2378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289030" y="1573309"/>
            <a:ext cx="3902030" cy="461665"/>
            <a:chOff x="4366500" y="1681894"/>
            <a:chExt cx="3902030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366500" y="1681894"/>
              <a:ext cx="3902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将       分别按照行和列分块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740840" y="1696841"/>
            <a:ext cx="670076" cy="446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2" name="Equation" r:id="rId7" imgW="7315200" imgH="4876800" progId="Equation.DSMT4">
                    <p:embed/>
                  </p:oleObj>
                </mc:Choice>
                <mc:Fallback>
                  <p:oleObj name="Equation" r:id="rId7" imgW="7315200" imgH="4876800" progId="Equation.DSMT4">
                    <p:embed/>
                    <p:pic>
                      <p:nvPicPr>
                        <p:cNvPr id="0" name="图片 2255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40840" y="1696841"/>
                          <a:ext cx="670076" cy="4467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81000" y="990600"/>
            <a:ext cx="2286000" cy="4572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b="1" i="1" dirty="0">
                <a:ea typeface="黑体" panose="02010609060101010101" pitchFamily="49" charset="-122"/>
              </a:rPr>
              <a:t>AB</a:t>
            </a:r>
            <a:r>
              <a:rPr lang="en-US" altLang="zh-CN" b="1" dirty="0">
                <a:ea typeface="黑体" panose="02010609060101010101" pitchFamily="49" charset="-122"/>
              </a:rPr>
              <a:t>:</a:t>
            </a:r>
            <a:endParaRPr lang="en-US" altLang="zh-CN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425700" y="228600"/>
          <a:ext cx="6605588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8788400" imgH="2692400" progId="Equation.3">
                  <p:embed/>
                </p:oleObj>
              </mc:Choice>
              <mc:Fallback>
                <p:oleObj name="" r:id="rId1" imgW="8788400" imgH="2692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25700" y="228600"/>
                        <a:ext cx="6605588" cy="20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/>
          <p:nvPr/>
        </p:nvSpPr>
        <p:spPr>
          <a:xfrm>
            <a:off x="304800" y="22098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76200" y="2463800"/>
          <a:ext cx="59309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7899400" imgH="2692400" progId="Equation.3">
                  <p:embed/>
                </p:oleObj>
              </mc:Choice>
              <mc:Fallback>
                <p:oleObj name="" r:id="rId3" imgW="7899400" imgH="2692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" y="2463800"/>
                        <a:ext cx="5930900" cy="20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5994400" y="2895600"/>
          <a:ext cx="3187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4241800" imgH="1308100" progId="Equation.3">
                  <p:embed/>
                </p:oleObj>
              </mc:Choice>
              <mc:Fallback>
                <p:oleObj name="" r:id="rId5" imgW="4241800" imgH="1308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94400" y="2895600"/>
                        <a:ext cx="31877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3397250" y="4495800"/>
          <a:ext cx="28702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3810000" imgH="2692400" progId="Equation.3">
                  <p:embed/>
                </p:oleObj>
              </mc:Choice>
              <mc:Fallback>
                <p:oleObj name="" r:id="rId7" imgW="3810000" imgH="2692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97250" y="4495800"/>
                        <a:ext cx="2870200" cy="20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958850" y="4953000"/>
          <a:ext cx="246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3276600" imgH="1308100" progId="Equation.3">
                  <p:embed/>
                </p:oleObj>
              </mc:Choice>
              <mc:Fallback>
                <p:oleObj name="" r:id="rId9" imgW="3276600" imgH="1308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58850" y="4953000"/>
                        <a:ext cx="2463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">
      <a:dk1>
        <a:srgbClr val="FFFFFF"/>
      </a:dk1>
      <a:lt1>
        <a:srgbClr val="FFFFFF"/>
      </a:lt1>
      <a:dk2>
        <a:srgbClr val="0000FF"/>
      </a:dk2>
      <a:lt2>
        <a:srgbClr val="FFFF00"/>
      </a:lt2>
      <a:accent1>
        <a:srgbClr val="FFFFFF"/>
      </a:accent1>
      <a:accent2>
        <a:srgbClr val="FFFFFF"/>
      </a:accent2>
      <a:accent3>
        <a:srgbClr val="AAAAFF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隶书" pitchFamily="49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1029</Words>
  <Application>WPS 演示</Application>
  <PresentationFormat>全屏显示(4:3)</PresentationFormat>
  <Paragraphs>170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113</vt:i4>
      </vt:variant>
      <vt:variant>
        <vt:lpstr>幻灯片标题</vt:lpstr>
      </vt:variant>
      <vt:variant>
        <vt:i4>24</vt:i4>
      </vt:variant>
    </vt:vector>
  </HeadingPairs>
  <TitlesOfParts>
    <vt:vector size="154" baseType="lpstr">
      <vt:lpstr>Arial</vt:lpstr>
      <vt:lpstr>宋体</vt:lpstr>
      <vt:lpstr>Wingdings</vt:lpstr>
      <vt:lpstr>汉仪书宋二KW</vt:lpstr>
      <vt:lpstr>微软雅黑</vt:lpstr>
      <vt:lpstr>汉仪旗黑</vt:lpstr>
      <vt:lpstr>Times New Roman</vt:lpstr>
      <vt:lpstr>隶书</vt:lpstr>
      <vt:lpstr>报隶-简</vt:lpstr>
      <vt:lpstr>黑体</vt:lpstr>
      <vt:lpstr>汉仪中黑KW</vt:lpstr>
      <vt:lpstr>宋体</vt:lpstr>
      <vt:lpstr>Arial Unicode MS</vt:lpstr>
      <vt:lpstr>Calibri</vt:lpstr>
      <vt:lpstr>Helvetica Neue</vt:lpstr>
      <vt:lpstr>Office 主题</vt:lpstr>
      <vt:lpstr>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求AB: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imac</cp:lastModifiedBy>
  <cp:revision>810</cp:revision>
  <dcterms:created xsi:type="dcterms:W3CDTF">2022-05-02T04:03:24Z</dcterms:created>
  <dcterms:modified xsi:type="dcterms:W3CDTF">2022-05-02T04:03:24Z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2052-4.2.0.6720</vt:lpwstr>
  </property>
  <property fmtid="{D5CDD505-2E9C-101B-9397-08002B2CF9AE}" pid="3" name="ICV">
    <vt:lpwstr>EED3DBBA34F8895D53C76862E6F3BE9D</vt:lpwstr>
  </property>
</Properties>
</file>