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54" r:id="rId3"/>
    <p:sldId id="338" r:id="rId4"/>
    <p:sldId id="353" r:id="rId5"/>
    <p:sldId id="341" r:id="rId6"/>
    <p:sldId id="342" r:id="rId7"/>
    <p:sldId id="346" r:id="rId8"/>
    <p:sldId id="343" r:id="rId9"/>
    <p:sldId id="373" r:id="rId10"/>
    <p:sldId id="347" r:id="rId11"/>
    <p:sldId id="355" r:id="rId12"/>
    <p:sldId id="357" r:id="rId13"/>
    <p:sldId id="359" r:id="rId14"/>
    <p:sldId id="360" r:id="rId15"/>
    <p:sldId id="361" r:id="rId16"/>
    <p:sldId id="362" r:id="rId17"/>
    <p:sldId id="363" r:id="rId18"/>
    <p:sldId id="364" r:id="rId19"/>
    <p:sldId id="366" r:id="rId20"/>
    <p:sldId id="367" r:id="rId21"/>
    <p:sldId id="368" r:id="rId22"/>
    <p:sldId id="371" r:id="rId23"/>
    <p:sldId id="372" r:id="rId24"/>
    <p:sldId id="388" r:id="rId25"/>
    <p:sldId id="389" r:id="rId26"/>
    <p:sldId id="390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F6FC6"/>
    <a:srgbClr val="22ABDE"/>
    <a:srgbClr val="094A7F"/>
    <a:srgbClr val="47B8E4"/>
    <a:srgbClr val="F77572"/>
    <a:srgbClr val="EDB67C"/>
    <a:srgbClr val="F3C390"/>
    <a:srgbClr val="D02816"/>
    <a:srgbClr val="094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4660"/>
  </p:normalViewPr>
  <p:slideViewPr>
    <p:cSldViewPr snapToGrid="0">
      <p:cViewPr>
        <p:scale>
          <a:sx n="73" d="100"/>
          <a:sy n="73" d="100"/>
        </p:scale>
        <p:origin x="-1142" y="-269"/>
      </p:cViewPr>
      <p:guideLst>
        <p:guide orient="horz" pos="2191"/>
        <p:guide orient="horz" pos="4021"/>
        <p:guide orient="horz" pos="3890"/>
        <p:guide pos="4383"/>
        <p:guide pos="2880"/>
        <p:guide pos="5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5" Type="http://schemas.openxmlformats.org/officeDocument/2006/relationships/image" Target="../media/image69.wmf"/><Relationship Id="rId14" Type="http://schemas.openxmlformats.org/officeDocument/2006/relationships/image" Target="../media/image68.wmf"/><Relationship Id="rId13" Type="http://schemas.openxmlformats.org/officeDocument/2006/relationships/image" Target="../media/image67.wmf"/><Relationship Id="rId12" Type="http://schemas.openxmlformats.org/officeDocument/2006/relationships/image" Target="../media/image66.wmf"/><Relationship Id="rId11" Type="http://schemas.openxmlformats.org/officeDocument/2006/relationships/image" Target="../media/image65.wmf"/><Relationship Id="rId10" Type="http://schemas.openxmlformats.org/officeDocument/2006/relationships/image" Target="../media/image64.wmf"/><Relationship Id="rId1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88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wmf"/><Relationship Id="rId8" Type="http://schemas.openxmlformats.org/officeDocument/2006/relationships/image" Target="../media/image118.wmf"/><Relationship Id="rId7" Type="http://schemas.openxmlformats.org/officeDocument/2006/relationships/image" Target="../media/image117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3" Type="http://schemas.openxmlformats.org/officeDocument/2006/relationships/image" Target="../media/image28.wmf"/><Relationship Id="rId12" Type="http://schemas.openxmlformats.org/officeDocument/2006/relationships/image" Target="../media/image27.wmf"/><Relationship Id="rId11" Type="http://schemas.openxmlformats.org/officeDocument/2006/relationships/image" Target="../media/image26.wmf"/><Relationship Id="rId10" Type="http://schemas.openxmlformats.org/officeDocument/2006/relationships/image" Target="../media/image25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2" Type="http://schemas.openxmlformats.org/officeDocument/2006/relationships/image" Target="../media/image53.wmf"/><Relationship Id="rId11" Type="http://schemas.openxmlformats.org/officeDocument/2006/relationships/image" Target="../media/image52.wmf"/><Relationship Id="rId10" Type="http://schemas.openxmlformats.org/officeDocument/2006/relationships/image" Target="../media/image51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2"/>
          <p:cNvSpPr/>
          <p:nvPr userDrawn="1"/>
        </p:nvSpPr>
        <p:spPr>
          <a:xfrm>
            <a:off x="2915841" y="0"/>
            <a:ext cx="6253163" cy="1671638"/>
          </a:xfrm>
          <a:custGeom>
            <a:avLst/>
            <a:gdLst>
              <a:gd name="connsiteX0" fmla="*/ 8292948 w 8337928"/>
              <a:gd name="connsiteY0" fmla="*/ 0 h 1671889"/>
              <a:gd name="connsiteX1" fmla="*/ 8331213 w 8337928"/>
              <a:gd name="connsiteY1" fmla="*/ 0 h 1671889"/>
              <a:gd name="connsiteX2" fmla="*/ 8337928 w 8337928"/>
              <a:gd name="connsiteY2" fmla="*/ 1671889 h 1671889"/>
              <a:gd name="connsiteX3" fmla="*/ 0 w 8337928"/>
              <a:gd name="connsiteY3" fmla="*/ 45928 h 1671889"/>
              <a:gd name="connsiteX4" fmla="*/ 8292948 w 8337928"/>
              <a:gd name="connsiteY4" fmla="*/ 45928 h 167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7928" h="1671889">
                <a:moveTo>
                  <a:pt x="8292948" y="0"/>
                </a:moveTo>
                <a:lnTo>
                  <a:pt x="8331213" y="0"/>
                </a:lnTo>
                <a:lnTo>
                  <a:pt x="8337928" y="1671889"/>
                </a:lnTo>
                <a:lnTo>
                  <a:pt x="0" y="45928"/>
                </a:lnTo>
                <a:lnTo>
                  <a:pt x="8292948" y="45928"/>
                </a:lnTo>
                <a:close/>
              </a:path>
            </a:pathLst>
          </a:cu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任意多边形 13"/>
          <p:cNvSpPr/>
          <p:nvPr userDrawn="1"/>
        </p:nvSpPr>
        <p:spPr>
          <a:xfrm>
            <a:off x="0" y="-19049"/>
            <a:ext cx="9149954" cy="887413"/>
          </a:xfrm>
          <a:custGeom>
            <a:avLst/>
            <a:gdLst>
              <a:gd name="connsiteX0" fmla="*/ 12180865 w 12200445"/>
              <a:gd name="connsiteY0" fmla="*/ 0 h 887429"/>
              <a:gd name="connsiteX1" fmla="*/ 12200445 w 12200445"/>
              <a:gd name="connsiteY1" fmla="*/ 0 h 887429"/>
              <a:gd name="connsiteX2" fmla="*/ 12200445 w 12200445"/>
              <a:gd name="connsiteY2" fmla="*/ 41741 h 887429"/>
              <a:gd name="connsiteX3" fmla="*/ 520 w 12200445"/>
              <a:gd name="connsiteY3" fmla="*/ 887429 h 887429"/>
              <a:gd name="connsiteX4" fmla="*/ 0 w 12200445"/>
              <a:gd name="connsiteY4" fmla="*/ 123446 h 887429"/>
              <a:gd name="connsiteX5" fmla="*/ 339 w 12200445"/>
              <a:gd name="connsiteY5" fmla="*/ 10730 h 887429"/>
              <a:gd name="connsiteX6" fmla="*/ 12180865 w 12200445"/>
              <a:gd name="connsiteY6" fmla="*/ 10730 h 88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0445" h="887429">
                <a:moveTo>
                  <a:pt x="12180865" y="0"/>
                </a:moveTo>
                <a:lnTo>
                  <a:pt x="12200445" y="0"/>
                </a:lnTo>
                <a:lnTo>
                  <a:pt x="12200445" y="41741"/>
                </a:lnTo>
                <a:lnTo>
                  <a:pt x="520" y="887429"/>
                </a:lnTo>
                <a:cubicBezTo>
                  <a:pt x="2490" y="622053"/>
                  <a:pt x="173" y="378107"/>
                  <a:pt x="0" y="123446"/>
                </a:cubicBezTo>
                <a:lnTo>
                  <a:pt x="339" y="10730"/>
                </a:lnTo>
                <a:lnTo>
                  <a:pt x="12180865" y="1073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7DD14-1B1A-4DF5-A4FF-7A08353D70B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959B-B53B-44FE-B5CD-5BCFFBDE62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3.bin"/><Relationship Id="rId28" Type="http://schemas.openxmlformats.org/officeDocument/2006/relationships/vmlDrawing" Target="../drawings/vmlDrawing8.vml"/><Relationship Id="rId27" Type="http://schemas.openxmlformats.org/officeDocument/2006/relationships/slideLayout" Target="../slideLayouts/slideLayout2.xml"/><Relationship Id="rId26" Type="http://schemas.openxmlformats.org/officeDocument/2006/relationships/oleObject" Target="../embeddings/oleObject55.bin"/><Relationship Id="rId25" Type="http://schemas.openxmlformats.org/officeDocument/2006/relationships/image" Target="../media/image53.wmf"/><Relationship Id="rId24" Type="http://schemas.openxmlformats.org/officeDocument/2006/relationships/oleObject" Target="../embeddings/oleObject54.bin"/><Relationship Id="rId23" Type="http://schemas.openxmlformats.org/officeDocument/2006/relationships/image" Target="../media/image52.wmf"/><Relationship Id="rId22" Type="http://schemas.openxmlformats.org/officeDocument/2006/relationships/oleObject" Target="../embeddings/oleObject53.bin"/><Relationship Id="rId21" Type="http://schemas.openxmlformats.org/officeDocument/2006/relationships/image" Target="../media/image51.wmf"/><Relationship Id="rId20" Type="http://schemas.openxmlformats.org/officeDocument/2006/relationships/oleObject" Target="../embeddings/oleObject52.bin"/><Relationship Id="rId2" Type="http://schemas.openxmlformats.org/officeDocument/2006/relationships/image" Target="../media/image42.wmf"/><Relationship Id="rId19" Type="http://schemas.openxmlformats.org/officeDocument/2006/relationships/image" Target="../media/image50.wmf"/><Relationship Id="rId18" Type="http://schemas.openxmlformats.org/officeDocument/2006/relationships/oleObject" Target="../embeddings/oleObject51.bin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49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6.wmf"/><Relationship Id="rId32" Type="http://schemas.openxmlformats.org/officeDocument/2006/relationships/vmlDrawing" Target="../drawings/vmlDrawing10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69.wmf"/><Relationship Id="rId3" Type="http://schemas.openxmlformats.org/officeDocument/2006/relationships/oleObject" Target="../embeddings/oleObject58.bin"/><Relationship Id="rId29" Type="http://schemas.openxmlformats.org/officeDocument/2006/relationships/oleObject" Target="../embeddings/oleObject71.bin"/><Relationship Id="rId28" Type="http://schemas.openxmlformats.org/officeDocument/2006/relationships/image" Target="../media/image68.wmf"/><Relationship Id="rId27" Type="http://schemas.openxmlformats.org/officeDocument/2006/relationships/oleObject" Target="../embeddings/oleObject70.bin"/><Relationship Id="rId26" Type="http://schemas.openxmlformats.org/officeDocument/2006/relationships/image" Target="../media/image67.wmf"/><Relationship Id="rId25" Type="http://schemas.openxmlformats.org/officeDocument/2006/relationships/oleObject" Target="../embeddings/oleObject69.bin"/><Relationship Id="rId24" Type="http://schemas.openxmlformats.org/officeDocument/2006/relationships/image" Target="../media/image66.wmf"/><Relationship Id="rId23" Type="http://schemas.openxmlformats.org/officeDocument/2006/relationships/oleObject" Target="../embeddings/oleObject68.bin"/><Relationship Id="rId22" Type="http://schemas.openxmlformats.org/officeDocument/2006/relationships/image" Target="../media/image65.wmf"/><Relationship Id="rId21" Type="http://schemas.openxmlformats.org/officeDocument/2006/relationships/oleObject" Target="../embeddings/oleObject67.bin"/><Relationship Id="rId20" Type="http://schemas.openxmlformats.org/officeDocument/2006/relationships/image" Target="../media/image64.wmf"/><Relationship Id="rId2" Type="http://schemas.openxmlformats.org/officeDocument/2006/relationships/image" Target="../media/image55.wmf"/><Relationship Id="rId19" Type="http://schemas.openxmlformats.org/officeDocument/2006/relationships/oleObject" Target="../embeddings/oleObject66.bin"/><Relationship Id="rId18" Type="http://schemas.openxmlformats.org/officeDocument/2006/relationships/image" Target="../media/image63.wmf"/><Relationship Id="rId17" Type="http://schemas.openxmlformats.org/officeDocument/2006/relationships/oleObject" Target="../embeddings/oleObject65.bin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64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70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1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8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80.wmf"/><Relationship Id="rId1" Type="http://schemas.openxmlformats.org/officeDocument/2006/relationships/oleObject" Target="../embeddings/oleObject8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2.wmf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88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8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89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9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95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9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00.wmf"/><Relationship Id="rId1" Type="http://schemas.openxmlformats.org/officeDocument/2006/relationships/oleObject" Target="../embeddings/oleObject10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02.w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7.w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10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08.wmf"/><Relationship Id="rId1" Type="http://schemas.openxmlformats.org/officeDocument/2006/relationships/oleObject" Target="../embeddings/oleObject11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9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6.bin"/><Relationship Id="rId20" Type="http://schemas.openxmlformats.org/officeDocument/2006/relationships/vmlDrawing" Target="../drawings/vmlDrawing20.vml"/><Relationship Id="rId2" Type="http://schemas.openxmlformats.org/officeDocument/2006/relationships/image" Target="../media/image111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19.wmf"/><Relationship Id="rId17" Type="http://schemas.openxmlformats.org/officeDocument/2006/relationships/oleObject" Target="../embeddings/oleObject123.bin"/><Relationship Id="rId16" Type="http://schemas.openxmlformats.org/officeDocument/2006/relationships/image" Target="../media/image118.wmf"/><Relationship Id="rId15" Type="http://schemas.openxmlformats.org/officeDocument/2006/relationships/oleObject" Target="../embeddings/oleObject122.bin"/><Relationship Id="rId14" Type="http://schemas.openxmlformats.org/officeDocument/2006/relationships/image" Target="../media/image117.wmf"/><Relationship Id="rId13" Type="http://schemas.openxmlformats.org/officeDocument/2006/relationships/oleObject" Target="../embeddings/oleObject121.bin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20.bin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15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png"/><Relationship Id="rId8" Type="http://schemas.openxmlformats.org/officeDocument/2006/relationships/image" Target="../media/image127.png"/><Relationship Id="rId7" Type="http://schemas.openxmlformats.org/officeDocument/2006/relationships/image" Target="../media/image126.png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1.png"/><Relationship Id="rId11" Type="http://schemas.openxmlformats.org/officeDocument/2006/relationships/image" Target="../media/image130.png"/><Relationship Id="rId10" Type="http://schemas.openxmlformats.org/officeDocument/2006/relationships/image" Target="../media/image129.png"/><Relationship Id="rId1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8" Type="http://schemas.openxmlformats.org/officeDocument/2006/relationships/vmlDrawing" Target="../drawings/vmlDrawing3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28.wmf"/><Relationship Id="rId25" Type="http://schemas.openxmlformats.org/officeDocument/2006/relationships/oleObject" Target="../embeddings/oleObject28.bin"/><Relationship Id="rId24" Type="http://schemas.openxmlformats.org/officeDocument/2006/relationships/image" Target="../media/image27.wmf"/><Relationship Id="rId23" Type="http://schemas.openxmlformats.org/officeDocument/2006/relationships/oleObject" Target="../embeddings/oleObject27.bin"/><Relationship Id="rId22" Type="http://schemas.openxmlformats.org/officeDocument/2006/relationships/image" Target="../media/image26.wmf"/><Relationship Id="rId21" Type="http://schemas.openxmlformats.org/officeDocument/2006/relationships/oleObject" Target="../embeddings/oleObject26.bin"/><Relationship Id="rId20" Type="http://schemas.openxmlformats.org/officeDocument/2006/relationships/image" Target="../media/image25.wmf"/><Relationship Id="rId2" Type="http://schemas.openxmlformats.org/officeDocument/2006/relationships/image" Target="../media/image16.wmf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3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86" name="文本框 4"/>
          <p:cNvSpPr txBox="1"/>
          <p:nvPr/>
        </p:nvSpPr>
        <p:spPr>
          <a:xfrm>
            <a:off x="1082192" y="989269"/>
            <a:ext cx="747063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      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特征值、特征向量及二次型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122872" y="1270"/>
            <a:ext cx="9021128" cy="58166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/>
        </p:nvSpPr>
        <p:spPr>
          <a:xfrm>
            <a:off x="-1428" y="-10159"/>
            <a:ext cx="5147786" cy="831215"/>
          </a:xfrm>
          <a:prstGeom prst="diagStripe">
            <a:avLst>
              <a:gd name="adj" fmla="val 29106"/>
            </a:avLst>
          </a:prstGeom>
          <a:solidFill>
            <a:srgbClr val="094A7F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文本框 5"/>
          <p:cNvSpPr txBox="1"/>
          <p:nvPr/>
        </p:nvSpPr>
        <p:spPr>
          <a:xfrm>
            <a:off x="2233013" y="1996986"/>
            <a:ext cx="5826689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5.1   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正交矩阵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5.2   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特征值和特征向量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5.3   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实对称矩阵的对角化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5.4   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二次型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文本框 5"/>
          <p:cNvSpPr txBox="1"/>
          <p:nvPr/>
        </p:nvSpPr>
        <p:spPr>
          <a:xfrm>
            <a:off x="251225" y="886277"/>
            <a:ext cx="1501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定理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66649" y="1380517"/>
            <a:ext cx="3565842" cy="582613"/>
            <a:chOff x="2663825" y="2225675"/>
            <a:chExt cx="3565842" cy="582613"/>
          </a:xfrm>
        </p:grpSpPr>
        <p:sp>
          <p:nvSpPr>
            <p:cNvPr id="28" name="文本框 6"/>
            <p:cNvSpPr txBox="1"/>
            <p:nvPr/>
          </p:nvSpPr>
          <p:spPr>
            <a:xfrm>
              <a:off x="4597400" y="2305173"/>
              <a:ext cx="163226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线性无关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2663825" y="2225675"/>
            <a:ext cx="20034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5" name="Equation" r:id="rId1" imgW="18897600" imgH="5486400" progId="Equation.DSMT4">
                    <p:embed/>
                  </p:oleObj>
                </mc:Choice>
                <mc:Fallback>
                  <p:oleObj name="Equation" r:id="rId1" imgW="18897600" imgH="5486400" progId="Equation.DSMT4">
                    <p:embed/>
                    <p:pic>
                      <p:nvPicPr>
                        <p:cNvPr id="0" name="图片 43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3825" y="2225675"/>
                          <a:ext cx="2003425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1161631" y="828040"/>
            <a:ext cx="5559497" cy="582613"/>
            <a:chOff x="2690300" y="1901825"/>
            <a:chExt cx="5559497" cy="582613"/>
          </a:xfrm>
        </p:grpSpPr>
        <p:sp>
          <p:nvSpPr>
            <p:cNvPr id="31" name="文本框 6"/>
            <p:cNvSpPr txBox="1"/>
            <p:nvPr/>
          </p:nvSpPr>
          <p:spPr>
            <a:xfrm>
              <a:off x="2690300" y="1962273"/>
              <a:ext cx="146259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若向量组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4010025" y="1901825"/>
            <a:ext cx="20113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6" name="Equation" r:id="rId3" imgW="18897600" imgH="5486400" progId="Equation.DSMT4">
                    <p:embed/>
                  </p:oleObj>
                </mc:Choice>
                <mc:Fallback>
                  <p:oleObj name="Equation" r:id="rId3" imgW="18897600" imgH="5486400" progId="Equation.DSMT4">
                    <p:embed/>
                    <p:pic>
                      <p:nvPicPr>
                        <p:cNvPr id="0" name="图片 43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025" y="1901825"/>
                          <a:ext cx="201136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6"/>
            <p:cNvSpPr txBox="1"/>
            <p:nvPr/>
          </p:nvSpPr>
          <p:spPr>
            <a:xfrm>
              <a:off x="5923597" y="1962273"/>
              <a:ext cx="23262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是</a:t>
              </a:r>
              <a:r>
                <a:rPr lang="zh-CN" altLang="en-US" sz="2400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正交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向量组，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sp>
        <p:nvSpPr>
          <p:cNvPr id="34" name="文本框 6"/>
          <p:cNvSpPr txBox="1"/>
          <p:nvPr/>
        </p:nvSpPr>
        <p:spPr>
          <a:xfrm>
            <a:off x="6521031" y="880023"/>
            <a:ext cx="16150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则向量组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35" name="文本框 5"/>
          <p:cNvSpPr txBox="1"/>
          <p:nvPr/>
        </p:nvSpPr>
        <p:spPr>
          <a:xfrm>
            <a:off x="-75090" y="2083368"/>
            <a:ext cx="100949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证明    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54502" y="2100576"/>
            <a:ext cx="2677014" cy="582613"/>
            <a:chOff x="2703000" y="3016373"/>
            <a:chExt cx="2677014" cy="582613"/>
          </a:xfrm>
        </p:grpSpPr>
        <p:sp>
          <p:nvSpPr>
            <p:cNvPr id="37" name="文本框 6"/>
            <p:cNvSpPr txBox="1"/>
            <p:nvPr/>
          </p:nvSpPr>
          <p:spPr>
            <a:xfrm>
              <a:off x="2703000" y="3016373"/>
              <a:ext cx="17420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设有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3400401" y="3016373"/>
            <a:ext cx="197961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7" name="Equation" r:id="rId5" imgW="18592800" imgH="5486400" progId="Equation.DSMT4">
                    <p:embed/>
                  </p:oleObj>
                </mc:Choice>
                <mc:Fallback>
                  <p:oleObj name="Equation" r:id="rId5" imgW="18592800" imgH="5486400" progId="Equation.DSMT4">
                    <p:embed/>
                    <p:pic>
                      <p:nvPicPr>
                        <p:cNvPr id="0" name="图片 43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401" y="3016373"/>
                          <a:ext cx="197961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4219768" y="2100576"/>
          <a:ext cx="41846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8" name="Equation" r:id="rId7" imgW="39319200" imgH="5486400" progId="Equation.DSMT4">
                  <p:embed/>
                </p:oleObj>
              </mc:Choice>
              <mc:Fallback>
                <p:oleObj name="Equation" r:id="rId7" imgW="39319200" imgH="5486400" progId="Equation.DSMT4">
                  <p:embed/>
                  <p:pic>
                    <p:nvPicPr>
                      <p:cNvPr id="0" name="图片 43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768" y="2100576"/>
                        <a:ext cx="41846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2624230" y="2869661"/>
          <a:ext cx="62928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9" name="Equation" r:id="rId9" imgW="59131200" imgH="5486400" progId="Equation.DSMT4">
                  <p:embed/>
                </p:oleObj>
              </mc:Choice>
              <mc:Fallback>
                <p:oleObj name="Equation" r:id="rId9" imgW="59131200" imgH="5486400" progId="Equation.DSMT4">
                  <p:embed/>
                  <p:pic>
                    <p:nvPicPr>
                      <p:cNvPr id="0" name="图片 43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230" y="2869661"/>
                        <a:ext cx="62928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6"/>
          <p:cNvSpPr txBox="1"/>
          <p:nvPr/>
        </p:nvSpPr>
        <p:spPr>
          <a:xfrm>
            <a:off x="3462703" y="2143841"/>
            <a:ext cx="9966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使得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-319392" y="2835433"/>
            <a:ext cx="2849829" cy="582613"/>
            <a:chOff x="2728400" y="4098897"/>
            <a:chExt cx="2849829" cy="582613"/>
          </a:xfrm>
        </p:grpSpPr>
        <p:sp>
          <p:nvSpPr>
            <p:cNvPr id="43" name="文本框 6"/>
            <p:cNvSpPr txBox="1"/>
            <p:nvPr/>
          </p:nvSpPr>
          <p:spPr>
            <a:xfrm>
              <a:off x="2728400" y="4146673"/>
              <a:ext cx="18055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        与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/>
          </p:nvGraphicFramePr>
          <p:xfrm>
            <a:off x="3728474" y="4098897"/>
            <a:ext cx="4540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50" name="Equation" r:id="rId11" imgW="4267200" imgH="5486400" progId="Equation.DSMT4">
                    <p:embed/>
                  </p:oleObj>
                </mc:Choice>
                <mc:Fallback>
                  <p:oleObj name="Equation" r:id="rId11" imgW="4267200" imgH="5486400" progId="Equation.DSMT4">
                    <p:embed/>
                    <p:pic>
                      <p:nvPicPr>
                        <p:cNvPr id="0" name="图片 43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8474" y="4098897"/>
                          <a:ext cx="454025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文本框 6"/>
            <p:cNvSpPr txBox="1"/>
            <p:nvPr/>
          </p:nvSpPr>
          <p:spPr>
            <a:xfrm>
              <a:off x="4161129" y="4133126"/>
              <a:ext cx="14171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作内积，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sp>
        <p:nvSpPr>
          <p:cNvPr id="46" name="文本框 6"/>
          <p:cNvSpPr txBox="1"/>
          <p:nvPr/>
        </p:nvSpPr>
        <p:spPr>
          <a:xfrm>
            <a:off x="2268574" y="2883208"/>
            <a:ext cx="5976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有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47" name="文本框 5"/>
          <p:cNvSpPr txBox="1"/>
          <p:nvPr/>
        </p:nvSpPr>
        <p:spPr>
          <a:xfrm>
            <a:off x="390821" y="3523721"/>
            <a:ext cx="7273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即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1313745" y="3434435"/>
          <a:ext cx="6553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1" name="Equation" r:id="rId13" imgW="61569600" imgH="5486400" progId="Equation.DSMT4">
                  <p:embed/>
                </p:oleObj>
              </mc:Choice>
              <mc:Fallback>
                <p:oleObj name="Equation" r:id="rId13" imgW="61569600" imgH="5486400" progId="Equation.DSMT4">
                  <p:embed/>
                  <p:pic>
                    <p:nvPicPr>
                      <p:cNvPr id="0" name="图片 43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745" y="3434435"/>
                        <a:ext cx="6553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5417718" y="4128420"/>
          <a:ext cx="22066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2" name="Equation" r:id="rId15" imgW="20726400" imgH="5486400" progId="Equation.DSMT4">
                  <p:embed/>
                </p:oleObj>
              </mc:Choice>
              <mc:Fallback>
                <p:oleObj name="Equation" r:id="rId15" imgW="20726400" imgH="5486400" progId="Equation.DSMT4">
                  <p:embed/>
                  <p:pic>
                    <p:nvPicPr>
                      <p:cNvPr id="0" name="图片 43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7718" y="4128420"/>
                        <a:ext cx="22066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5"/>
          <p:cNvSpPr txBox="1"/>
          <p:nvPr/>
        </p:nvSpPr>
        <p:spPr>
          <a:xfrm>
            <a:off x="5046618" y="4140033"/>
            <a:ext cx="50411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故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88591" y="4101477"/>
            <a:ext cx="4931799" cy="582613"/>
            <a:chOff x="2690301" y="1901825"/>
            <a:chExt cx="4931799" cy="582613"/>
          </a:xfrm>
        </p:grpSpPr>
        <p:sp>
          <p:nvSpPr>
            <p:cNvPr id="52" name="文本框 6"/>
            <p:cNvSpPr txBox="1"/>
            <p:nvPr/>
          </p:nvSpPr>
          <p:spPr>
            <a:xfrm>
              <a:off x="2690301" y="1962273"/>
              <a:ext cx="89897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由于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/>
          </p:nvGraphicFramePr>
          <p:xfrm>
            <a:off x="3400425" y="1901825"/>
            <a:ext cx="20113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53" name="Equation" r:id="rId17" imgW="18897600" imgH="5486400" progId="Equation.DSMT4">
                    <p:embed/>
                  </p:oleObj>
                </mc:Choice>
                <mc:Fallback>
                  <p:oleObj name="Equation" r:id="rId17" imgW="18897600" imgH="5486400" progId="Equation.DSMT4">
                    <p:embed/>
                    <p:pic>
                      <p:nvPicPr>
                        <p:cNvPr id="0" name="图片 43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425" y="1901825"/>
                          <a:ext cx="201136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文本框 6"/>
            <p:cNvSpPr txBox="1"/>
            <p:nvPr/>
          </p:nvSpPr>
          <p:spPr>
            <a:xfrm>
              <a:off x="5295900" y="1974973"/>
              <a:ext cx="23262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是正交向量组，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220390" y="4861064"/>
            <a:ext cx="2382690" cy="582613"/>
            <a:chOff x="2452520" y="4292323"/>
            <a:chExt cx="2382690" cy="582613"/>
          </a:xfrm>
        </p:grpSpPr>
        <p:sp>
          <p:nvSpPr>
            <p:cNvPr id="56" name="文本框 5"/>
            <p:cNvSpPr txBox="1"/>
            <p:nvPr/>
          </p:nvSpPr>
          <p:spPr>
            <a:xfrm>
              <a:off x="2452520" y="4340097"/>
              <a:ext cx="145908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从而必有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57" name="对象 56"/>
            <p:cNvGraphicFramePr>
              <a:graphicFrameLocks noChangeAspect="1"/>
            </p:cNvGraphicFramePr>
            <p:nvPr/>
          </p:nvGraphicFramePr>
          <p:xfrm>
            <a:off x="3765235" y="4292323"/>
            <a:ext cx="106997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54" name="Equation" r:id="rId18" imgW="10058400" imgH="5486400" progId="Equation.DSMT4">
                    <p:embed/>
                  </p:oleObj>
                </mc:Choice>
                <mc:Fallback>
                  <p:oleObj name="Equation" r:id="rId18" imgW="10058400" imgH="5486400" progId="Equation.DSMT4">
                    <p:embed/>
                    <p:pic>
                      <p:nvPicPr>
                        <p:cNvPr id="0" name="图片 43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235" y="4292323"/>
                          <a:ext cx="1069975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组合 57"/>
          <p:cNvGrpSpPr/>
          <p:nvPr/>
        </p:nvGrpSpPr>
        <p:grpSpPr>
          <a:xfrm>
            <a:off x="754502" y="4861342"/>
            <a:ext cx="1846012" cy="582613"/>
            <a:chOff x="2330032" y="2933700"/>
            <a:chExt cx="1846012" cy="582613"/>
          </a:xfrm>
        </p:grpSpPr>
        <p:sp>
          <p:nvSpPr>
            <p:cNvPr id="59" name="文本框 5"/>
            <p:cNvSpPr txBox="1"/>
            <p:nvPr/>
          </p:nvSpPr>
          <p:spPr>
            <a:xfrm>
              <a:off x="2330032" y="2981198"/>
              <a:ext cx="89576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因为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60" name="对象 59"/>
            <p:cNvGraphicFramePr>
              <a:graphicFrameLocks noChangeAspect="1"/>
            </p:cNvGraphicFramePr>
            <p:nvPr/>
          </p:nvGraphicFramePr>
          <p:xfrm>
            <a:off x="3040982" y="2933700"/>
            <a:ext cx="1135062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55" name="Equation" r:id="rId20" imgW="10668000" imgH="5486400" progId="Equation.DSMT4">
                    <p:embed/>
                  </p:oleObj>
                </mc:Choice>
                <mc:Fallback>
                  <p:oleObj name="Equation" r:id="rId20" imgW="10668000" imgH="5486400" progId="Equation.DSMT4">
                    <p:embed/>
                    <p:pic>
                      <p:nvPicPr>
                        <p:cNvPr id="0" name="图片 43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982" y="2933700"/>
                          <a:ext cx="1135062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组合 60"/>
          <p:cNvGrpSpPr/>
          <p:nvPr/>
        </p:nvGrpSpPr>
        <p:grpSpPr>
          <a:xfrm>
            <a:off x="2608702" y="4842292"/>
            <a:ext cx="2611187" cy="582613"/>
            <a:chOff x="4184232" y="2914650"/>
            <a:chExt cx="2611187" cy="582613"/>
          </a:xfrm>
        </p:grpSpPr>
        <p:graphicFrame>
          <p:nvGraphicFramePr>
            <p:cNvPr id="62" name="对象 61"/>
            <p:cNvGraphicFramePr>
              <a:graphicFrameLocks noChangeAspect="1"/>
            </p:cNvGraphicFramePr>
            <p:nvPr/>
          </p:nvGraphicFramePr>
          <p:xfrm>
            <a:off x="4880894" y="2914650"/>
            <a:ext cx="19145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56" name="Equation" r:id="rId22" imgW="17983200" imgH="5486400" progId="Equation.DSMT4">
                    <p:embed/>
                  </p:oleObj>
                </mc:Choice>
                <mc:Fallback>
                  <p:oleObj name="Equation" r:id="rId22" imgW="17983200" imgH="5486400" progId="Equation.DSMT4">
                    <p:embed/>
                    <p:pic>
                      <p:nvPicPr>
                        <p:cNvPr id="0" name="图片 43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0894" y="2914650"/>
                          <a:ext cx="1914525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文本框 5"/>
            <p:cNvSpPr txBox="1"/>
            <p:nvPr/>
          </p:nvSpPr>
          <p:spPr>
            <a:xfrm>
              <a:off x="4184232" y="2981198"/>
              <a:ext cx="90846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所以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64" name="文本框 5"/>
          <p:cNvSpPr txBox="1"/>
          <p:nvPr/>
        </p:nvSpPr>
        <p:spPr>
          <a:xfrm>
            <a:off x="1062644" y="5541136"/>
            <a:ext cx="263341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类似地，可以证明                              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3846207" y="5541136"/>
          <a:ext cx="2692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7" name="Equation" r:id="rId24" imgW="25298400" imgH="5486400" progId="Equation.DSMT4">
                  <p:embed/>
                </p:oleObj>
              </mc:Choice>
              <mc:Fallback>
                <p:oleObj name="Equation" r:id="rId24" imgW="25298400" imgH="5486400" progId="Equation.DSMT4">
                  <p:embed/>
                  <p:pic>
                    <p:nvPicPr>
                      <p:cNvPr id="0" name="图片 43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207" y="5541136"/>
                        <a:ext cx="2692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组合 65"/>
          <p:cNvGrpSpPr/>
          <p:nvPr/>
        </p:nvGrpSpPr>
        <p:grpSpPr>
          <a:xfrm>
            <a:off x="2966521" y="6175358"/>
            <a:ext cx="3554510" cy="582613"/>
            <a:chOff x="2471988" y="5074893"/>
            <a:chExt cx="3554510" cy="582613"/>
          </a:xfrm>
        </p:grpSpPr>
        <p:sp>
          <p:nvSpPr>
            <p:cNvPr id="67" name="文本框 6"/>
            <p:cNvSpPr txBox="1"/>
            <p:nvPr/>
          </p:nvSpPr>
          <p:spPr>
            <a:xfrm>
              <a:off x="4372764" y="5154391"/>
              <a:ext cx="16537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线性无关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68" name="对象 67"/>
            <p:cNvGraphicFramePr>
              <a:graphicFrameLocks noChangeAspect="1"/>
            </p:cNvGraphicFramePr>
            <p:nvPr/>
          </p:nvGraphicFramePr>
          <p:xfrm>
            <a:off x="2471988" y="5074893"/>
            <a:ext cx="20034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58" name="Equation" r:id="rId26" imgW="18897600" imgH="5486400" progId="Equation.DSMT4">
                    <p:embed/>
                  </p:oleObj>
                </mc:Choice>
                <mc:Fallback>
                  <p:oleObj name="Equation" r:id="rId26" imgW="18897600" imgH="5486400" progId="Equation.DSMT4">
                    <p:embed/>
                    <p:pic>
                      <p:nvPicPr>
                        <p:cNvPr id="0" name="图片 43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988" y="5074893"/>
                          <a:ext cx="2003425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" name="文本框 5"/>
          <p:cNvSpPr txBox="1"/>
          <p:nvPr/>
        </p:nvSpPr>
        <p:spPr>
          <a:xfrm>
            <a:off x="1656165" y="6242156"/>
            <a:ext cx="152851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故向量组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/>
      <p:bldP spid="35" grpId="0"/>
      <p:bldP spid="41" grpId="0"/>
      <p:bldP spid="46" grpId="0"/>
      <p:bldP spid="47" grpId="0"/>
      <p:bldP spid="50" grpId="0"/>
      <p:bldP spid="64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833367" y="1012328"/>
            <a:ext cx="866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注：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833367" y="2287848"/>
            <a:ext cx="866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例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1417567" y="2300548"/>
            <a:ext cx="12621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向量组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73325" y="1936750"/>
          <a:ext cx="291782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1" imgW="27432000" imgH="10972800" progId="Equation.DSMT4">
                  <p:embed/>
                </p:oleObj>
              </mc:Choice>
              <mc:Fallback>
                <p:oleObj name="Equation" r:id="rId1" imgW="27432000" imgH="10972800" progId="Equation.DSMT4">
                  <p:embed/>
                  <p:pic>
                    <p:nvPicPr>
                      <p:cNvPr id="0" name="图片 45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1936750"/>
                        <a:ext cx="2917825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5"/>
          <p:cNvSpPr txBox="1"/>
          <p:nvPr/>
        </p:nvSpPr>
        <p:spPr>
          <a:xfrm>
            <a:off x="5370183" y="2287847"/>
            <a:ext cx="51122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线性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无关，但不正交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1452809" y="1012686"/>
            <a:ext cx="37132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定理的逆命题不成立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33367" y="3802432"/>
            <a:ext cx="7636200" cy="5493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defRPr>
            </a:lvl1pPr>
            <a:lvl2pPr marL="342900" indent="1143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defRPr>
            </a:lvl2pPr>
            <a:lvl3pPr marL="685800" indent="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defRPr>
            </a:lvl3pPr>
            <a:lvl4pPr marL="1028700" indent="3429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defRPr>
            </a:lvl4pPr>
            <a:lvl5pPr marL="1371600" indent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问题：能否构造出一组与之等价的正交向量组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>
            <a:off x="5450517" y="4959750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5450517" y="3067450"/>
            <a:ext cx="1905000" cy="1892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133783" y="4959750"/>
          <a:ext cx="4540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5" name="Equation" r:id="rId1" imgW="4267200" imgH="5486400" progId="Equation.DSMT4">
                  <p:embed/>
                </p:oleObj>
              </mc:Choice>
              <mc:Fallback>
                <p:oleObj name="Equation" r:id="rId1" imgW="4267200" imgH="5486400" progId="Equation.DSMT4">
                  <p:embed/>
                  <p:pic>
                    <p:nvPicPr>
                      <p:cNvPr id="0" name="图片 48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3783" y="4959750"/>
                        <a:ext cx="4540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655429" y="2776143"/>
          <a:ext cx="4857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6" name="Equation" r:id="rId3" imgW="4572000" imgH="5486400" progId="Equation.DSMT4">
                  <p:embed/>
                </p:oleObj>
              </mc:Choice>
              <mc:Fallback>
                <p:oleObj name="Equation" r:id="rId3" imgW="4572000" imgH="5486400" progId="Equation.DSMT4">
                  <p:embed/>
                  <p:pic>
                    <p:nvPicPr>
                      <p:cNvPr id="0" name="图片 48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429" y="2776143"/>
                        <a:ext cx="4857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531855" y="4972450"/>
          <a:ext cx="74453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7" name="Equation" r:id="rId5" imgW="7010400" imgH="5486400" progId="Equation.DSMT4">
                  <p:embed/>
                </p:oleObj>
              </mc:Choice>
              <mc:Fallback>
                <p:oleObj name="Equation" r:id="rId5" imgW="7010400" imgH="5486400" progId="Equation.DSMT4">
                  <p:embed/>
                  <p:pic>
                    <p:nvPicPr>
                      <p:cNvPr id="0" name="图片 48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1855" y="4972450"/>
                        <a:ext cx="744537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5450517" y="4959750"/>
            <a:ext cx="2895600" cy="0"/>
          </a:xfrm>
          <a:prstGeom prst="straightConnector1">
            <a:avLst/>
          </a:prstGeom>
          <a:ln w="19050"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450517" y="3067450"/>
            <a:ext cx="0" cy="18923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342817" y="3067450"/>
            <a:ext cx="0" cy="18923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342817" y="3054750"/>
            <a:ext cx="0" cy="1892300"/>
          </a:xfrm>
          <a:prstGeom prst="straightConnector1">
            <a:avLst/>
          </a:prstGeom>
          <a:ln w="19050">
            <a:solidFill>
              <a:srgbClr val="0066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574592" y="2927750"/>
          <a:ext cx="4841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8" name="Equation" r:id="rId7" imgW="4572000" imgH="5486400" progId="Equation.DSMT4">
                  <p:embed/>
                </p:oleObj>
              </mc:Choice>
              <mc:Fallback>
                <p:oleObj name="Equation" r:id="rId7" imgW="4572000" imgH="5486400" progId="Equation.DSMT4">
                  <p:embed/>
                  <p:pic>
                    <p:nvPicPr>
                      <p:cNvPr id="0" name="图片 48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4592" y="2927750"/>
                        <a:ext cx="4841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5450517" y="4959750"/>
            <a:ext cx="18923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779255" y="4997850"/>
          <a:ext cx="647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9" name="Equation" r:id="rId9" imgW="6096000" imgH="5486400" progId="Equation.DSMT4">
                  <p:embed/>
                </p:oleObj>
              </mc:Choice>
              <mc:Fallback>
                <p:oleObj name="Equation" r:id="rId9" imgW="6096000" imgH="5486400" progId="Equation.DSMT4">
                  <p:embed/>
                  <p:pic>
                    <p:nvPicPr>
                      <p:cNvPr id="0" name="图片 48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9255" y="4997850"/>
                        <a:ext cx="6477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59389" y="1146634"/>
          <a:ext cx="1295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0" name="Equation" r:id="rId11" imgW="12192000" imgH="5486400" progId="Equation.DSMT4">
                  <p:embed/>
                </p:oleObj>
              </mc:Choice>
              <mc:Fallback>
                <p:oleObj name="Equation" r:id="rId11" imgW="12192000" imgH="5486400" progId="Equation.DSMT4">
                  <p:embed/>
                  <p:pic>
                    <p:nvPicPr>
                      <p:cNvPr id="0" name="图片 48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89" y="1146634"/>
                        <a:ext cx="1295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5"/>
          <p:cNvSpPr txBox="1"/>
          <p:nvPr/>
        </p:nvSpPr>
        <p:spPr>
          <a:xfrm>
            <a:off x="278893" y="1184734"/>
            <a:ext cx="6546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取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555167" y="1138308"/>
          <a:ext cx="22669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1" name="Equation" r:id="rId13" imgW="21336000" imgH="5486400" progId="Equation.DSMT4">
                  <p:embed/>
                </p:oleObj>
              </mc:Choice>
              <mc:Fallback>
                <p:oleObj name="Equation" r:id="rId13" imgW="21336000" imgH="5486400" progId="Equation.DSMT4">
                  <p:embed/>
                  <p:pic>
                    <p:nvPicPr>
                      <p:cNvPr id="0" name="图片 48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5167" y="1138308"/>
                        <a:ext cx="22669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885636" y="2105425"/>
          <a:ext cx="37242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2" name="Equation" r:id="rId15" imgW="35052000" imgH="5486400" progId="Equation.DSMT4">
                  <p:embed/>
                </p:oleObj>
              </mc:Choice>
              <mc:Fallback>
                <p:oleObj name="Equation" r:id="rId15" imgW="35052000" imgH="5486400" progId="Equation.DSMT4">
                  <p:embed/>
                  <p:pic>
                    <p:nvPicPr>
                      <p:cNvPr id="0" name="图片 48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636" y="2105425"/>
                        <a:ext cx="37242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491984" y="2092725"/>
          <a:ext cx="32385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3" name="Equation" r:id="rId17" imgW="30480000" imgH="5486400" progId="Equation.DSMT4">
                  <p:embed/>
                </p:oleObj>
              </mc:Choice>
              <mc:Fallback>
                <p:oleObj name="Equation" r:id="rId17" imgW="30480000" imgH="5486400" progId="Equation.DSMT4">
                  <p:embed/>
                  <p:pic>
                    <p:nvPicPr>
                      <p:cNvPr id="0" name="图片 48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984" y="2092725"/>
                        <a:ext cx="32385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679774" y="2124475"/>
          <a:ext cx="7127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4" name="Equation" r:id="rId19" imgW="6705600" imgH="4876800" progId="Equation.DSMT4">
                  <p:embed/>
                </p:oleObj>
              </mc:Choice>
              <mc:Fallback>
                <p:oleObj name="Equation" r:id="rId19" imgW="6705600" imgH="4876800" progId="Equation.DSMT4">
                  <p:embed/>
                  <p:pic>
                    <p:nvPicPr>
                      <p:cNvPr id="0" name="图片 48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9774" y="2124475"/>
                        <a:ext cx="7127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884867" y="2938863"/>
          <a:ext cx="204152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5" name="Equation" r:id="rId21" imgW="19202400" imgH="10363200" progId="Equation.DSMT4">
                  <p:embed/>
                </p:oleObj>
              </mc:Choice>
              <mc:Fallback>
                <p:oleObj name="Equation" r:id="rId21" imgW="19202400" imgH="10363200" progId="Equation.DSMT4">
                  <p:embed/>
                  <p:pic>
                    <p:nvPicPr>
                      <p:cNvPr id="0" name="图片 48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867" y="2938863"/>
                        <a:ext cx="204152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840417" y="4408888"/>
          <a:ext cx="33020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6" name="Equation" r:id="rId23" imgW="31089600" imgH="10363200" progId="Equation.DSMT4">
                  <p:embed/>
                </p:oleObj>
              </mc:Choice>
              <mc:Fallback>
                <p:oleObj name="Equation" r:id="rId23" imgW="31089600" imgH="10363200" progId="Equation.DSMT4">
                  <p:embed/>
                  <p:pic>
                    <p:nvPicPr>
                      <p:cNvPr id="0" name="图片 48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417" y="4408888"/>
                        <a:ext cx="33020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5"/>
          <p:cNvSpPr txBox="1"/>
          <p:nvPr/>
        </p:nvSpPr>
        <p:spPr>
          <a:xfrm>
            <a:off x="2044193" y="1211483"/>
            <a:ext cx="33555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由向量的加法，得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759922" y="1123750"/>
            <a:ext cx="2706195" cy="582613"/>
            <a:chOff x="2116813" y="2018791"/>
            <a:chExt cx="2706195" cy="582613"/>
          </a:xfrm>
        </p:grpSpPr>
        <p:sp>
          <p:nvSpPr>
            <p:cNvPr id="25" name="文本框 5"/>
            <p:cNvSpPr txBox="1"/>
            <p:nvPr/>
          </p:nvSpPr>
          <p:spPr>
            <a:xfrm>
              <a:off x="2116813" y="2079266"/>
              <a:ext cx="270619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由于          正交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2807462" y="2018791"/>
            <a:ext cx="971550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77" name="Equation" r:id="rId25" imgW="9144000" imgH="5486400" progId="Equation.DSMT4">
                    <p:embed/>
                  </p:oleObj>
                </mc:Choice>
                <mc:Fallback>
                  <p:oleObj name="Equation" r:id="rId25" imgW="9144000" imgH="5486400" progId="Equation.DSMT4">
                    <p:embed/>
                    <p:pic>
                      <p:nvPicPr>
                        <p:cNvPr id="0" name="图片 48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462" y="2018791"/>
                          <a:ext cx="971550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文本框 5"/>
          <p:cNvSpPr txBox="1"/>
          <p:nvPr/>
        </p:nvSpPr>
        <p:spPr>
          <a:xfrm>
            <a:off x="283200" y="1764981"/>
            <a:ext cx="90578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则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8" name="文本框 5"/>
          <p:cNvSpPr txBox="1"/>
          <p:nvPr/>
        </p:nvSpPr>
        <p:spPr>
          <a:xfrm>
            <a:off x="257800" y="2746281"/>
            <a:ext cx="90578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故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9" name="文本框 5"/>
          <p:cNvSpPr txBox="1"/>
          <p:nvPr/>
        </p:nvSpPr>
        <p:spPr>
          <a:xfrm>
            <a:off x="318576" y="4022631"/>
            <a:ext cx="90578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因此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755912" y="1151008"/>
          <a:ext cx="1295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8" name="Equation" r:id="rId27" imgW="12192000" imgH="5486400" progId="Equation.DSMT4">
                  <p:embed/>
                </p:oleObj>
              </mc:Choice>
              <mc:Fallback>
                <p:oleObj name="Equation" r:id="rId27" imgW="12192000" imgH="5486400" progId="Equation.DSMT4">
                  <p:embed/>
                  <p:pic>
                    <p:nvPicPr>
                      <p:cNvPr id="0" name="图片 48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12" y="1151008"/>
                        <a:ext cx="1295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842956" y="4409681"/>
          <a:ext cx="33020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9" name="Equation" r:id="rId29" imgW="31089600" imgH="10363200" progId="Equation.DSMT4">
                  <p:embed/>
                </p:oleObj>
              </mc:Choice>
              <mc:Fallback>
                <p:oleObj name="Equation" r:id="rId29" imgW="31089600" imgH="10363200" progId="Equation.DSMT4">
                  <p:embed/>
                  <p:pic>
                    <p:nvPicPr>
                      <p:cNvPr id="0" name="图片 48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56" y="4409681"/>
                        <a:ext cx="33020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49920" y="2126661"/>
          <a:ext cx="1295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5" name="Equation" r:id="rId1" imgW="12192000" imgH="5486400" progId="Equation.DSMT4">
                  <p:embed/>
                </p:oleObj>
              </mc:Choice>
              <mc:Fallback>
                <p:oleObj name="Equation" r:id="rId1" imgW="12192000" imgH="5486400" progId="Equation.DSMT4">
                  <p:embed/>
                  <p:pic>
                    <p:nvPicPr>
                      <p:cNvPr id="0" name="图片 49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20" y="2126661"/>
                        <a:ext cx="1295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34048" y="849224"/>
            <a:ext cx="4846255" cy="582613"/>
            <a:chOff x="2082800" y="2034147"/>
            <a:chExt cx="4846255" cy="582613"/>
          </a:xfrm>
        </p:grpSpPr>
        <p:sp>
          <p:nvSpPr>
            <p:cNvPr id="6" name="文本框 6"/>
            <p:cNvSpPr txBox="1"/>
            <p:nvPr/>
          </p:nvSpPr>
          <p:spPr>
            <a:xfrm>
              <a:off x="2082800" y="2094622"/>
              <a:ext cx="30099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把线性无关的向量组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4917693" y="2034147"/>
            <a:ext cx="2011362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6" name="Equation" r:id="rId3" imgW="18897600" imgH="5486400" progId="Equation.DSMT4">
                    <p:embed/>
                  </p:oleObj>
                </mc:Choice>
                <mc:Fallback>
                  <p:oleObj name="Equation" r:id="rId3" imgW="18897600" imgH="5486400" progId="Equation.DSMT4">
                    <p:embed/>
                    <p:pic>
                      <p:nvPicPr>
                        <p:cNvPr id="0" name="图片 49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7693" y="2034147"/>
                          <a:ext cx="2011362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5"/>
          <p:cNvSpPr txBox="1"/>
          <p:nvPr/>
        </p:nvSpPr>
        <p:spPr>
          <a:xfrm>
            <a:off x="456724" y="1504361"/>
            <a:ext cx="16791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(1) 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正交化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469424" y="2164761"/>
            <a:ext cx="6546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取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83311" y="2693340"/>
          <a:ext cx="333692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7" name="Equation" r:id="rId5" imgW="31394400" imgH="10363200" progId="Equation.DSMT4">
                  <p:embed/>
                </p:oleObj>
              </mc:Choice>
              <mc:Fallback>
                <p:oleObj name="Equation" r:id="rId5" imgW="31394400" imgH="10363200" progId="Equation.DSMT4">
                  <p:embed/>
                  <p:pic>
                    <p:nvPicPr>
                      <p:cNvPr id="0" name="图片 49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311" y="2693340"/>
                        <a:ext cx="333692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36567" y="4828527"/>
          <a:ext cx="1198562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8" name="Equation" r:id="rId7" imgW="11277600" imgH="2438400" progId="Equation.DSMT4">
                  <p:embed/>
                </p:oleObj>
              </mc:Choice>
              <mc:Fallback>
                <p:oleObj name="Equation" r:id="rId7" imgW="11277600" imgH="2438400" progId="Equation.DSMT4">
                  <p:embed/>
                  <p:pic>
                    <p:nvPicPr>
                      <p:cNvPr id="0" name="图片 49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567" y="4828527"/>
                        <a:ext cx="1198562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19811" y="3722040"/>
          <a:ext cx="53467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Equation" r:id="rId9" imgW="50292000" imgH="10363200" progId="Equation.DSMT4">
                  <p:embed/>
                </p:oleObj>
              </mc:Choice>
              <mc:Fallback>
                <p:oleObj name="Equation" r:id="rId9" imgW="50292000" imgH="10363200" progId="Equation.DSMT4">
                  <p:embed/>
                  <p:pic>
                    <p:nvPicPr>
                      <p:cNvPr id="0" name="图片 49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811" y="3722040"/>
                        <a:ext cx="53467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6"/>
          <p:cNvSpPr txBox="1"/>
          <p:nvPr/>
        </p:nvSpPr>
        <p:spPr>
          <a:xfrm>
            <a:off x="5179021" y="917845"/>
            <a:ext cx="216382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标准正交化：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34048" y="5120554"/>
          <a:ext cx="865187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0" name="Equation" r:id="rId11" imgW="81381600" imgH="10363200" progId="Equation.DSMT4">
                  <p:embed/>
                </p:oleObj>
              </mc:Choice>
              <mc:Fallback>
                <p:oleObj name="Equation" r:id="rId11" imgW="81381600" imgH="10363200" progId="Equation.DSMT4">
                  <p:embed/>
                  <p:pic>
                    <p:nvPicPr>
                      <p:cNvPr id="0" name="图片 49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48" y="5120554"/>
                        <a:ext cx="865187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3692" y="2245147"/>
            <a:ext cx="2819400" cy="582612"/>
            <a:chOff x="1765300" y="3481948"/>
            <a:chExt cx="2819400" cy="582612"/>
          </a:xfrm>
        </p:grpSpPr>
        <p:sp>
          <p:nvSpPr>
            <p:cNvPr id="5" name="文本框 6"/>
            <p:cNvSpPr txBox="1"/>
            <p:nvPr/>
          </p:nvSpPr>
          <p:spPr>
            <a:xfrm>
              <a:off x="3695700" y="3542422"/>
              <a:ext cx="8890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等价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1765300" y="3481948"/>
            <a:ext cx="2011363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1" name="Equation" r:id="rId1" imgW="18897600" imgH="5486400" progId="Equation.DSMT4">
                    <p:embed/>
                  </p:oleObj>
                </mc:Choice>
                <mc:Fallback>
                  <p:oleObj name="Equation" r:id="rId1" imgW="18897600" imgH="5486400" progId="Equation.DSMT4">
                    <p:embed/>
                    <p:pic>
                      <p:nvPicPr>
                        <p:cNvPr id="0" name="图片 50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5300" y="3481948"/>
                          <a:ext cx="2011363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5"/>
          <p:cNvSpPr txBox="1"/>
          <p:nvPr/>
        </p:nvSpPr>
        <p:spPr>
          <a:xfrm>
            <a:off x="333692" y="2912983"/>
            <a:ext cx="16791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(2) 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单位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化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891030" y="3486715"/>
          <a:ext cx="51816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Equation" r:id="rId3" imgW="48768000" imgH="10668000" progId="Equation.DSMT4">
                  <p:embed/>
                </p:oleObj>
              </mc:Choice>
              <mc:Fallback>
                <p:oleObj name="Equation" r:id="rId3" imgW="48768000" imgH="10668000" progId="Equation.DSMT4">
                  <p:embed/>
                  <p:pic>
                    <p:nvPicPr>
                      <p:cNvPr id="0" name="图片 50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030" y="3486715"/>
                        <a:ext cx="518160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5"/>
          <p:cNvSpPr txBox="1"/>
          <p:nvPr/>
        </p:nvSpPr>
        <p:spPr>
          <a:xfrm>
            <a:off x="878430" y="3471782"/>
            <a:ext cx="993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取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0992" y="1673647"/>
            <a:ext cx="4940300" cy="582612"/>
            <a:chOff x="1714500" y="2567548"/>
            <a:chExt cx="4940300" cy="582612"/>
          </a:xfrm>
        </p:grpSpPr>
        <p:sp>
          <p:nvSpPr>
            <p:cNvPr id="11" name="文本框 6"/>
            <p:cNvSpPr txBox="1"/>
            <p:nvPr/>
          </p:nvSpPr>
          <p:spPr>
            <a:xfrm>
              <a:off x="1714500" y="2615322"/>
              <a:ext cx="15507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可以证明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3000375" y="2567548"/>
            <a:ext cx="2011363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3" name="Equation" r:id="rId5" imgW="18897600" imgH="5486400" progId="Equation.DSMT4">
                    <p:embed/>
                  </p:oleObj>
                </mc:Choice>
                <mc:Fallback>
                  <p:oleObj name="Equation" r:id="rId5" imgW="18897600" imgH="5486400" progId="Equation.DSMT4">
                    <p:embed/>
                    <p:pic>
                      <p:nvPicPr>
                        <p:cNvPr id="0" name="图片 50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75" y="2567548"/>
                          <a:ext cx="2011363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6"/>
            <p:cNvSpPr txBox="1"/>
            <p:nvPr/>
          </p:nvSpPr>
          <p:spPr>
            <a:xfrm>
              <a:off x="4914900" y="2615322"/>
              <a:ext cx="17399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两两正交，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67934" y="1660947"/>
            <a:ext cx="2860224" cy="582612"/>
            <a:chOff x="6461442" y="2554848"/>
            <a:chExt cx="2860224" cy="582612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6858000" y="2554848"/>
            <a:ext cx="2011363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4" name="Equation" r:id="rId7" imgW="787400" imgH="228600" progId="Equation.DSMT4">
                    <p:embed/>
                  </p:oleObj>
                </mc:Choice>
                <mc:Fallback>
                  <p:oleObj name="Equation" r:id="rId7" imgW="787400" imgH="228600" progId="Equation.DSMT4">
                    <p:embed/>
                    <p:pic>
                      <p:nvPicPr>
                        <p:cNvPr id="0" name="图片 50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0" y="2554848"/>
                          <a:ext cx="2011363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6"/>
            <p:cNvSpPr txBox="1"/>
            <p:nvPr/>
          </p:nvSpPr>
          <p:spPr>
            <a:xfrm>
              <a:off x="6461442" y="2615322"/>
              <a:ext cx="57422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且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sp>
          <p:nvSpPr>
            <p:cNvPr id="17" name="文本框 6"/>
            <p:cNvSpPr txBox="1"/>
            <p:nvPr/>
          </p:nvSpPr>
          <p:spPr>
            <a:xfrm>
              <a:off x="8747442" y="2616225"/>
              <a:ext cx="57422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与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3392" y="4623074"/>
            <a:ext cx="5222290" cy="582612"/>
            <a:chOff x="1727200" y="5377275"/>
            <a:chExt cx="5222290" cy="582612"/>
          </a:xfrm>
        </p:grpSpPr>
        <p:sp>
          <p:nvSpPr>
            <p:cNvPr id="19" name="文本框 6"/>
            <p:cNvSpPr txBox="1"/>
            <p:nvPr/>
          </p:nvSpPr>
          <p:spPr>
            <a:xfrm>
              <a:off x="1727200" y="5434722"/>
              <a:ext cx="8395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那么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2414362" y="5377275"/>
            <a:ext cx="1751013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5" name="Equation" r:id="rId9" imgW="16459200" imgH="5486400" progId="Equation.DSMT4">
                    <p:embed/>
                  </p:oleObj>
                </mc:Choice>
                <mc:Fallback>
                  <p:oleObj name="Equation" r:id="rId9" imgW="16459200" imgH="5486400" progId="Equation.DSMT4">
                    <p:embed/>
                    <p:pic>
                      <p:nvPicPr>
                        <p:cNvPr id="0" name="图片 50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4362" y="5377275"/>
                          <a:ext cx="1751013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6"/>
            <p:cNvSpPr txBox="1"/>
            <p:nvPr/>
          </p:nvSpPr>
          <p:spPr>
            <a:xfrm>
              <a:off x="4058744" y="5459244"/>
              <a:ext cx="289074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为标准正交向量组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sp>
        <p:nvSpPr>
          <p:cNvPr id="22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691238" y="1123719"/>
            <a:ext cx="866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例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1275438" y="1136419"/>
            <a:ext cx="12621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设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39085" y="1136361"/>
          <a:ext cx="4637087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1" imgW="43586400" imgH="17068800" progId="Equation.DSMT4">
                  <p:embed/>
                </p:oleObj>
              </mc:Choice>
              <mc:Fallback>
                <p:oleObj name="Equation" r:id="rId1" imgW="43586400" imgH="17068800" progId="Equation.DSMT4">
                  <p:embed/>
                  <p:pic>
                    <p:nvPicPr>
                      <p:cNvPr id="0" name="图片 51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085" y="1136361"/>
                        <a:ext cx="4637087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75438" y="3066819"/>
            <a:ext cx="78685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试用施密特正交化方法把这组向量标准正交化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767438" y="3587519"/>
            <a:ext cx="866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解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351638" y="3600219"/>
            <a:ext cx="12621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取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06505" y="3818351"/>
          <a:ext cx="2170113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3" imgW="20421600" imgH="17068800" progId="Equation.DSMT4">
                  <p:embed/>
                </p:oleObj>
              </mc:Choice>
              <mc:Fallback>
                <p:oleObj name="Equation" r:id="rId3" imgW="20421600" imgH="17068800" progId="Equation.DSMT4">
                  <p:embed/>
                  <p:pic>
                    <p:nvPicPr>
                      <p:cNvPr id="0" name="图片 51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05" y="3818351"/>
                        <a:ext cx="2170113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1750" y="1212418"/>
          <a:ext cx="304482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name="Equation" r:id="rId1" imgW="1193800" imgH="431800" progId="Equation.DSMT4">
                  <p:embed/>
                </p:oleObj>
              </mc:Choice>
              <mc:Fallback>
                <p:oleObj name="Equation" r:id="rId1" imgW="1193800" imgH="4318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1212418"/>
                        <a:ext cx="304482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030537" y="856818"/>
          <a:ext cx="2330450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6" name="Equation" r:id="rId3" imgW="914400" imgH="711200" progId="Equation.DSMT4">
                  <p:embed/>
                </p:oleObj>
              </mc:Choice>
              <mc:Fallback>
                <p:oleObj name="Equation" r:id="rId3" imgW="914400" imgH="711200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7" y="856818"/>
                        <a:ext cx="2330450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360987" y="837768"/>
          <a:ext cx="1327150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Equation" r:id="rId5" imgW="520700" imgH="711200" progId="Equation.DSMT4">
                  <p:embed/>
                </p:oleObj>
              </mc:Choice>
              <mc:Fallback>
                <p:oleObj name="Equation" r:id="rId5" imgW="520700" imgH="711200" progId="Equation.DSMT4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987" y="837768"/>
                        <a:ext cx="1327150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0" y="2863418"/>
          <a:ext cx="4957762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Equation" r:id="rId7" imgW="1943100" imgH="431800" progId="Equation.DSMT4">
                  <p:embed/>
                </p:oleObj>
              </mc:Choice>
              <mc:Fallback>
                <p:oleObj name="Equation" r:id="rId7" imgW="1943100" imgH="431800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63418"/>
                        <a:ext cx="4957762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63550" y="4108018"/>
          <a:ext cx="37242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Equation" r:id="rId9" imgW="1459865" imgH="711200" progId="Equation.DSMT4">
                  <p:embed/>
                </p:oleObj>
              </mc:Choice>
              <mc:Fallback>
                <p:oleObj name="Equation" r:id="rId9" imgW="1459865" imgH="711200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4108018"/>
                        <a:ext cx="3724275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162425" y="4120718"/>
          <a:ext cx="1585912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0" name="Equation" r:id="rId11" imgW="622300" imgH="711200" progId="Equation.DSMT4">
                  <p:embed/>
                </p:oleObj>
              </mc:Choice>
              <mc:Fallback>
                <p:oleObj name="Equation" r:id="rId11" imgW="622300" imgH="7112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4120718"/>
                        <a:ext cx="1585912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783387" y="804430"/>
          <a:ext cx="2043113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1" name="Equation" r:id="rId13" imgW="800100" imgH="2133600" progId="Equation.DSMT4">
                  <p:embed/>
                </p:oleObj>
              </mc:Choice>
              <mc:Fallback>
                <p:oleObj name="Equation" r:id="rId13" imgW="800100" imgH="2133600" progId="Equation.DSMT4">
                  <p:embed/>
                  <p:pic>
                    <p:nvPicPr>
                      <p:cNvPr id="0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7" y="804430"/>
                        <a:ext cx="2043113" cy="54387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0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155256" y="1780753"/>
            <a:ext cx="12621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取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6959" y="1729953"/>
          <a:ext cx="2979738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4" name="Equation" r:id="rId1" imgW="28041600" imgH="17068800" progId="Equation.DSMT4">
                  <p:embed/>
                </p:oleObj>
              </mc:Choice>
              <mc:Fallback>
                <p:oleObj name="Equation" r:id="rId1" imgW="28041600" imgH="17068800" progId="Equation.DSMT4">
                  <p:embed/>
                  <p:pic>
                    <p:nvPicPr>
                      <p:cNvPr id="0" name="图片 52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59" y="1729953"/>
                        <a:ext cx="2979738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836410" y="1780695"/>
          <a:ext cx="33686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5" name="Equation" r:id="rId3" imgW="31699200" imgH="17068800" progId="Equation.DSMT4">
                  <p:embed/>
                </p:oleObj>
              </mc:Choice>
              <mc:Fallback>
                <p:oleObj name="Equation" r:id="rId3" imgW="31699200" imgH="17068800" progId="Equation.DSMT4">
                  <p:embed/>
                  <p:pic>
                    <p:nvPicPr>
                      <p:cNvPr id="0" name="图片 52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410" y="1780695"/>
                        <a:ext cx="3368675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20123" y="3533295"/>
          <a:ext cx="33051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6" name="Equation" r:id="rId5" imgW="31089600" imgH="17068800" progId="Equation.DSMT4">
                  <p:embed/>
                </p:oleObj>
              </mc:Choice>
              <mc:Fallback>
                <p:oleObj name="Equation" r:id="rId5" imgW="31089600" imgH="17068800" progId="Equation.DSMT4">
                  <p:embed/>
                  <p:pic>
                    <p:nvPicPr>
                      <p:cNvPr id="0" name="图片 52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23" y="3533295"/>
                        <a:ext cx="3305175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10573" y="5314470"/>
            <a:ext cx="2699036" cy="582613"/>
            <a:chOff x="2297113" y="4826000"/>
            <a:chExt cx="2699036" cy="582613"/>
          </a:xfrm>
        </p:grpSpPr>
        <p:sp>
          <p:nvSpPr>
            <p:cNvPr id="8" name="文本框 5"/>
            <p:cNvSpPr txBox="1"/>
            <p:nvPr/>
          </p:nvSpPr>
          <p:spPr>
            <a:xfrm>
              <a:off x="3433612" y="4924483"/>
              <a:ext cx="156253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即为所求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2297113" y="4826000"/>
            <a:ext cx="1233487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7" name="Equation" r:id="rId7" imgW="11582400" imgH="5486400" progId="Equation.DSMT4">
                    <p:embed/>
                  </p:oleObj>
                </mc:Choice>
                <mc:Fallback>
                  <p:oleObj name="Equation" r:id="rId7" imgW="11582400" imgH="5486400" progId="Equation.DSMT4">
                    <p:embed/>
                    <p:pic>
                      <p:nvPicPr>
                        <p:cNvPr id="0" name="图片 52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113" y="4826000"/>
                          <a:ext cx="1233487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143025" y="988548"/>
            <a:ext cx="3631001" cy="582613"/>
            <a:chOff x="2446266" y="4206635"/>
            <a:chExt cx="3631001" cy="582613"/>
          </a:xfrm>
        </p:grpSpPr>
        <p:sp>
          <p:nvSpPr>
            <p:cNvPr id="11" name="文本框 5"/>
            <p:cNvSpPr txBox="1"/>
            <p:nvPr/>
          </p:nvSpPr>
          <p:spPr>
            <a:xfrm>
              <a:off x="2446266" y="4292418"/>
              <a:ext cx="11351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然后将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3432175" y="4206635"/>
            <a:ext cx="14271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8" name="Equation" r:id="rId9" imgW="13411200" imgH="5486400" progId="Equation.DSMT4">
                    <p:embed/>
                  </p:oleObj>
                </mc:Choice>
                <mc:Fallback>
                  <p:oleObj name="Equation" r:id="rId9" imgW="13411200" imgH="5486400" progId="Equation.DSMT4">
                    <p:embed/>
                    <p:pic>
                      <p:nvPicPr>
                        <p:cNvPr id="0" name="图片 52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175" y="4206635"/>
                          <a:ext cx="142716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5"/>
            <p:cNvSpPr txBox="1"/>
            <p:nvPr/>
          </p:nvSpPr>
          <p:spPr>
            <a:xfrm>
              <a:off x="4751633" y="4305118"/>
              <a:ext cx="13256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单位化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17360" y="3726970"/>
            <a:ext cx="5257800" cy="1942215"/>
            <a:chOff x="5803900" y="3771900"/>
            <a:chExt cx="5257800" cy="1942215"/>
          </a:xfrm>
        </p:grpSpPr>
        <p:sp>
          <p:nvSpPr>
            <p:cNvPr id="15" name="矩形 14"/>
            <p:cNvSpPr/>
            <p:nvPr/>
          </p:nvSpPr>
          <p:spPr>
            <a:xfrm>
              <a:off x="5803900" y="3771900"/>
              <a:ext cx="5257800" cy="1942215"/>
            </a:xfrm>
            <a:prstGeom prst="rect">
              <a:avLst/>
            </a:prstGeom>
            <a:noFill/>
            <a:ln w="1905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5875338" y="3867150"/>
            <a:ext cx="5026025" cy="181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9" name="Equation" r:id="rId11" imgW="47244000" imgH="17068800" progId="Equation.DSMT4">
                    <p:embed/>
                  </p:oleObj>
                </mc:Choice>
                <mc:Fallback>
                  <p:oleObj name="Equation" r:id="rId11" imgW="47244000" imgH="17068800" progId="Equation.DSMT4">
                    <p:embed/>
                    <p:pic>
                      <p:nvPicPr>
                        <p:cNvPr id="0" name="图片 52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5338" y="3867150"/>
                          <a:ext cx="5026025" cy="181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444129" y="1776187"/>
            <a:ext cx="145805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定义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449768" y="2265490"/>
            <a:ext cx="287585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则称</a:t>
            </a:r>
            <a:r>
              <a:rPr lang="zh-CN" altLang="en-US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为正交矩阵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2468" y="2863268"/>
            <a:ext cx="7151688" cy="582613"/>
            <a:chOff x="2120900" y="3314700"/>
            <a:chExt cx="7151688" cy="582613"/>
          </a:xfrm>
        </p:grpSpPr>
        <p:sp>
          <p:nvSpPr>
            <p:cNvPr id="6" name="文本框 6"/>
            <p:cNvSpPr txBox="1"/>
            <p:nvPr/>
          </p:nvSpPr>
          <p:spPr>
            <a:xfrm>
              <a:off x="2120900" y="3339222"/>
              <a:ext cx="42418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若把方阵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A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用其列向量表示为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6194425" y="3314700"/>
            <a:ext cx="30781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9" name="Equation" r:id="rId1" imgW="28956000" imgH="5486400" progId="Equation.DSMT4">
                    <p:embed/>
                  </p:oleObj>
                </mc:Choice>
                <mc:Fallback>
                  <p:oleObj name="Equation" r:id="rId1" imgW="28956000" imgH="5486400" progId="Equation.DSMT4">
                    <p:embed/>
                    <p:pic>
                      <p:nvPicPr>
                        <p:cNvPr id="0" name="图片 543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4425" y="3314700"/>
                          <a:ext cx="307816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307268" y="3395790"/>
          <a:ext cx="3790950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Equation" r:id="rId3" imgW="35661600" imgH="22555200" progId="Equation.DSMT4">
                  <p:embed/>
                </p:oleObj>
              </mc:Choice>
              <mc:Fallback>
                <p:oleObj name="Equation" r:id="rId3" imgW="35661600" imgH="22555200" progId="Equation.DSMT4">
                  <p:embed/>
                  <p:pic>
                    <p:nvPicPr>
                      <p:cNvPr id="0" name="图片 54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268" y="3395790"/>
                        <a:ext cx="3790950" cy="239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519342" y="1709156"/>
            <a:ext cx="6451600" cy="528696"/>
            <a:chOff x="3581400" y="1652588"/>
            <a:chExt cx="6451600" cy="528696"/>
          </a:xfrm>
        </p:grpSpPr>
        <p:sp>
          <p:nvSpPr>
            <p:cNvPr id="10" name="文本框 6"/>
            <p:cNvSpPr txBox="1"/>
            <p:nvPr/>
          </p:nvSpPr>
          <p:spPr>
            <a:xfrm>
              <a:off x="3581400" y="1700922"/>
              <a:ext cx="27813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若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n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阶方阵</a:t>
              </a:r>
              <a:r>
                <a:rPr lang="zh-CN" altLang="en-US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A</a:t>
              </a:r>
              <a:r>
                <a:rPr lang="zh-CN" altLang="en-US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满足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6129338" y="1652588"/>
            <a:ext cx="139382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11" name="Equation" r:id="rId5" imgW="13106400" imgH="4572000" progId="Equation.DSMT4">
                    <p:embed/>
                  </p:oleObj>
                </mc:Choice>
                <mc:Fallback>
                  <p:oleObj name="Equation" r:id="rId5" imgW="13106400" imgH="4572000" progId="Equation.DSMT4">
                    <p:embed/>
                    <p:pic>
                      <p:nvPicPr>
                        <p:cNvPr id="0" name="图片 543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9338" y="1652588"/>
                          <a:ext cx="1393825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8015288" y="1663700"/>
            <a:ext cx="1458912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12" name="Equation" r:id="rId7" imgW="13716000" imgH="4572000" progId="Equation.DSMT4">
                    <p:embed/>
                  </p:oleObj>
                </mc:Choice>
                <mc:Fallback>
                  <p:oleObj name="Equation" r:id="rId7" imgW="13716000" imgH="4572000" progId="Equation.DSMT4">
                    <p:embed/>
                    <p:pic>
                      <p:nvPicPr>
                        <p:cNvPr id="0" name="图片 543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5288" y="1663700"/>
                          <a:ext cx="1458912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6"/>
            <p:cNvSpPr txBox="1"/>
            <p:nvPr/>
          </p:nvSpPr>
          <p:spPr>
            <a:xfrm>
              <a:off x="7321534" y="1719619"/>
              <a:ext cx="9017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（即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sp>
          <p:nvSpPr>
            <p:cNvPr id="14" name="文本框 6"/>
            <p:cNvSpPr txBox="1"/>
            <p:nvPr/>
          </p:nvSpPr>
          <p:spPr>
            <a:xfrm>
              <a:off x="9321800" y="1719619"/>
              <a:ext cx="7112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），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sp>
        <p:nvSpPr>
          <p:cNvPr id="15" name="文本框 6"/>
          <p:cNvSpPr txBox="1"/>
          <p:nvPr/>
        </p:nvSpPr>
        <p:spPr>
          <a:xfrm>
            <a:off x="7688768" y="2933247"/>
            <a:ext cx="56434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则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7706" y="3336343"/>
            <a:ext cx="2849562" cy="521112"/>
            <a:chOff x="2128838" y="3394075"/>
            <a:chExt cx="2849562" cy="521112"/>
          </a:xfrm>
        </p:grpSpPr>
        <p:sp>
          <p:nvSpPr>
            <p:cNvPr id="17" name="文本框 6"/>
            <p:cNvSpPr txBox="1"/>
            <p:nvPr/>
          </p:nvSpPr>
          <p:spPr>
            <a:xfrm>
              <a:off x="3397961" y="3453522"/>
              <a:ext cx="158043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可表示为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 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2128838" y="3394075"/>
            <a:ext cx="139382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13" name="Equation" r:id="rId9" imgW="13106400" imgH="4572000" progId="Equation.DSMT4">
                    <p:embed/>
                  </p:oleObj>
                </mc:Choice>
                <mc:Fallback>
                  <p:oleObj name="Equation" r:id="rId9" imgW="13106400" imgH="4572000" progId="Equation.DSMT4">
                    <p:embed/>
                    <p:pic>
                      <p:nvPicPr>
                        <p:cNvPr id="0" name="图片 54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838" y="3394075"/>
                          <a:ext cx="1393825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9" name="直接连接符 18"/>
          <p:cNvCxnSpPr/>
          <p:nvPr/>
        </p:nvCxnSpPr>
        <p:spPr>
          <a:xfrm>
            <a:off x="1849593" y="2727155"/>
            <a:ext cx="11528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"/>
          <p:cNvSpPr txBox="1"/>
          <p:nvPr/>
        </p:nvSpPr>
        <p:spPr>
          <a:xfrm>
            <a:off x="340981" y="948689"/>
            <a:ext cx="5813778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、正交矩阵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1082129" y="1237191"/>
            <a:ext cx="866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即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10802" y="1188623"/>
          <a:ext cx="4957763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1" imgW="46634400" imgH="22555200" progId="Equation.DSMT4">
                  <p:embed/>
                </p:oleObj>
              </mc:Choice>
              <mc:Fallback>
                <p:oleObj name="Equation" r:id="rId1" imgW="46634400" imgH="22555200" progId="Equation.DSMT4">
                  <p:embed/>
                  <p:pic>
                    <p:nvPicPr>
                      <p:cNvPr id="0" name="图片 55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802" y="1188623"/>
                        <a:ext cx="4957763" cy="239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5"/>
          <p:cNvSpPr txBox="1"/>
          <p:nvPr/>
        </p:nvSpPr>
        <p:spPr>
          <a:xfrm>
            <a:off x="1108170" y="3662891"/>
            <a:ext cx="131379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由此得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28402" y="4184121"/>
          <a:ext cx="534670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Equation" r:id="rId3" imgW="50292000" imgH="10972800" progId="Equation.DSMT4">
                  <p:embed/>
                </p:oleObj>
              </mc:Choice>
              <mc:Fallback>
                <p:oleObj name="Equation" r:id="rId3" imgW="50292000" imgH="10972800" progId="Equation.DSMT4">
                  <p:embed/>
                  <p:pic>
                    <p:nvPicPr>
                      <p:cNvPr id="0" name="图片 55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402" y="4184121"/>
                        <a:ext cx="5346700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772864" y="3674533"/>
          <a:ext cx="3790950" cy="239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5" imgW="35661600" imgH="22555200" progId="Equation.DSMT4">
                  <p:embed/>
                </p:oleObj>
              </mc:Choice>
              <mc:Fallback>
                <p:oleObj name="Equation" r:id="rId5" imgW="35661600" imgH="22555200" progId="Equation.DSMT4">
                  <p:embed/>
                  <p:pic>
                    <p:nvPicPr>
                      <p:cNvPr id="0" name="图片 55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864" y="3674533"/>
                        <a:ext cx="3790950" cy="239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6"/>
          <p:cNvSpPr txBox="1"/>
          <p:nvPr/>
        </p:nvSpPr>
        <p:spPr>
          <a:xfrm>
            <a:off x="1117365" y="5384980"/>
            <a:ext cx="69355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即方阵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列向量都是两两正交的单位向量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9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文本框 4"/>
          <p:cNvSpPr txBox="1"/>
          <p:nvPr/>
        </p:nvSpPr>
        <p:spPr>
          <a:xfrm>
            <a:off x="951889" y="1476206"/>
            <a:ext cx="748728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5.1   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正交矩阵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5"/>
          <p:cNvSpPr txBox="1"/>
          <p:nvPr/>
        </p:nvSpPr>
        <p:spPr>
          <a:xfrm>
            <a:off x="2598684" y="2406795"/>
            <a:ext cx="601591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一、向量内积的定义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6" name="文本框 6"/>
          <p:cNvSpPr txBox="1"/>
          <p:nvPr/>
        </p:nvSpPr>
        <p:spPr>
          <a:xfrm>
            <a:off x="2598684" y="3028212"/>
            <a:ext cx="411003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二、向量组的正交化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7" name="文本框 8"/>
          <p:cNvSpPr txBox="1"/>
          <p:nvPr/>
        </p:nvSpPr>
        <p:spPr>
          <a:xfrm>
            <a:off x="2576106" y="3660387"/>
            <a:ext cx="48164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三、正交矩阵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6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81891" y="1309831"/>
            <a:ext cx="982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n-ea"/>
                <a:ea typeface="+mn-ea"/>
              </a:rPr>
              <a:t>性质</a:t>
            </a:r>
            <a:r>
              <a:rPr lang="zh-CN" altLang="en-US" sz="2400" b="1" dirty="0" smtClean="0">
                <a:latin typeface="+mn-ea"/>
                <a:ea typeface="+mn-ea"/>
              </a:rPr>
              <a:t>  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1839913" y="1309831"/>
          <a:ext cx="2284004" cy="571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3" name="Equation" r:id="rId1" imgW="24384000" imgH="6096000" progId="Equation.DSMT4">
                  <p:embed/>
                </p:oleObj>
              </mc:Choice>
              <mc:Fallback>
                <p:oleObj name="Equation" r:id="rId1" imgW="24384000" imgH="6096000" progId="Equation.DSMT4">
                  <p:embed/>
                  <p:pic>
                    <p:nvPicPr>
                      <p:cNvPr id="0" name="图片 56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1309831"/>
                        <a:ext cx="2284004" cy="571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1863870" y="2132733"/>
          <a:ext cx="1866466" cy="54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Equation" r:id="rId3" imgW="20726400" imgH="6096000" progId="Equation.DSMT4">
                  <p:embed/>
                </p:oleObj>
              </mc:Choice>
              <mc:Fallback>
                <p:oleObj name="Equation" r:id="rId3" imgW="20726400" imgH="6096000" progId="Equation.DSMT4">
                  <p:embed/>
                  <p:pic>
                    <p:nvPicPr>
                      <p:cNvPr id="0" name="图片 56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870" y="2132733"/>
                        <a:ext cx="1866466" cy="548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4191161" y="2095932"/>
          <a:ext cx="377894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Equation" r:id="rId5" imgW="44500800" imgH="7010400" progId="Equation.DSMT4">
                  <p:embed/>
                </p:oleObj>
              </mc:Choice>
              <mc:Fallback>
                <p:oleObj name="Equation" r:id="rId5" imgW="44500800" imgH="7010400" progId="Equation.DSMT4">
                  <p:embed/>
                  <p:pic>
                    <p:nvPicPr>
                      <p:cNvPr id="0" name="图片 56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161" y="2095932"/>
                        <a:ext cx="377894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1955944" y="3612429"/>
          <a:ext cx="501367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Equation" r:id="rId7" imgW="53644800" imgH="5486400" progId="Equation.DSMT4">
                  <p:embed/>
                </p:oleObj>
              </mc:Choice>
              <mc:Fallback>
                <p:oleObj name="Equation" r:id="rId7" imgW="53644800" imgH="5486400" progId="Equation.DSMT4">
                  <p:embed/>
                  <p:pic>
                    <p:nvPicPr>
                      <p:cNvPr id="0" name="图片 56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944" y="3612429"/>
                        <a:ext cx="501367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/>
        </p:nvGraphicFramePr>
        <p:xfrm>
          <a:off x="2089602" y="4201823"/>
          <a:ext cx="4581362" cy="57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Equation" r:id="rId9" imgW="53644800" imgH="6705600" progId="Equation.DSMT4">
                  <p:embed/>
                </p:oleObj>
              </mc:Choice>
              <mc:Fallback>
                <p:oleObj name="Equation" r:id="rId9" imgW="53644800" imgH="6705600" progId="Equation.DSMT4">
                  <p:embed/>
                  <p:pic>
                    <p:nvPicPr>
                      <p:cNvPr id="0" name="图片 56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602" y="4201823"/>
                        <a:ext cx="4581362" cy="572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581891" y="5039591"/>
            <a:ext cx="8481809" cy="461665"/>
            <a:chOff x="581891" y="5039591"/>
            <a:chExt cx="8481809" cy="461665"/>
          </a:xfrm>
        </p:grpSpPr>
        <p:sp>
          <p:nvSpPr>
            <p:cNvPr id="27" name="TextBox 26"/>
            <p:cNvSpPr txBox="1"/>
            <p:nvPr/>
          </p:nvSpPr>
          <p:spPr>
            <a:xfrm>
              <a:off x="581891" y="5039591"/>
              <a:ext cx="8481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+mn-ea"/>
                  <a:ea typeface="+mn-ea"/>
                </a:rPr>
                <a:t>(4) </a:t>
              </a:r>
              <a:r>
                <a:rPr lang="zh-CN" altLang="en-US" sz="2400" b="1" dirty="0" smtClean="0">
                  <a:latin typeface="+mn-ea"/>
                  <a:ea typeface="+mn-ea"/>
                </a:rPr>
                <a:t>矩阵是正交矩阵     矩阵的行</a:t>
              </a:r>
              <a:r>
                <a:rPr lang="en-US" altLang="zh-CN" sz="2400" b="1" dirty="0" smtClean="0">
                  <a:latin typeface="+mn-ea"/>
                  <a:ea typeface="+mn-ea"/>
                </a:rPr>
                <a:t>(</a:t>
              </a:r>
              <a:r>
                <a:rPr lang="zh-CN" altLang="en-US" sz="2400" b="1" dirty="0" smtClean="0">
                  <a:latin typeface="+mn-ea"/>
                  <a:ea typeface="+mn-ea"/>
                </a:rPr>
                <a:t>列</a:t>
              </a:r>
              <a:r>
                <a:rPr lang="en-US" altLang="zh-CN" sz="2400" b="1" dirty="0" smtClean="0">
                  <a:latin typeface="+mn-ea"/>
                  <a:ea typeface="+mn-ea"/>
                </a:rPr>
                <a:t>)</a:t>
              </a:r>
              <a:r>
                <a:rPr lang="zh-CN" altLang="en-US" sz="2400" b="1" dirty="0" smtClean="0">
                  <a:latin typeface="+mn-ea"/>
                  <a:ea typeface="+mn-ea"/>
                </a:rPr>
                <a:t>向量组是标准正交向量组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graphicFrame>
          <p:nvGraphicFramePr>
            <p:cNvPr id="26" name="Object 12"/>
            <p:cNvGraphicFramePr>
              <a:graphicFrameLocks noChangeAspect="1"/>
            </p:cNvGraphicFramePr>
            <p:nvPr/>
          </p:nvGraphicFramePr>
          <p:xfrm>
            <a:off x="3325957" y="5118028"/>
            <a:ext cx="549852" cy="383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8" name="Equation" r:id="rId11" imgW="6096000" imgH="4267200" progId="Equation.DSMT4">
                    <p:embed/>
                  </p:oleObj>
                </mc:Choice>
                <mc:Fallback>
                  <p:oleObj name="Equation" r:id="rId11" imgW="6096000" imgH="4267200" progId="Equation.DSMT4">
                    <p:embed/>
                    <p:pic>
                      <p:nvPicPr>
                        <p:cNvPr id="0" name="图片 56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957" y="5118028"/>
                          <a:ext cx="549852" cy="383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1699934" y="2924308"/>
            <a:ext cx="498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latin typeface="+mn-ea"/>
                <a:ea typeface="+mn-ea"/>
              </a:rPr>
              <a:t>）正交矩阵的乘积也是正交矩阵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2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730960" y="1489139"/>
            <a:ext cx="16185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定义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730961" y="4739682"/>
            <a:ext cx="22154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为正交变换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1737906" y="1502754"/>
            <a:ext cx="26924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为正交矩阵，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01443" y="2117995"/>
          <a:ext cx="874712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Equation" r:id="rId1" imgW="8229600" imgH="22555200" progId="Equation.DSMT4">
                  <p:embed/>
                </p:oleObj>
              </mc:Choice>
              <mc:Fallback>
                <p:oleObj name="Equation" r:id="rId1" imgW="8229600" imgH="22555200" progId="Equation.DSMT4">
                  <p:embed/>
                  <p:pic>
                    <p:nvPicPr>
                      <p:cNvPr id="0" name="图片 59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443" y="2117995"/>
                        <a:ext cx="874712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946400" y="2101886"/>
          <a:ext cx="4602162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Equation" r:id="rId3" imgW="43281600" imgH="22555200" progId="Equation.DSMT4">
                  <p:embed/>
                </p:oleObj>
              </mc:Choice>
              <mc:Fallback>
                <p:oleObj name="Equation" r:id="rId3" imgW="43281600" imgH="22555200" progId="Equation.DSMT4">
                  <p:embed/>
                  <p:pic>
                    <p:nvPicPr>
                      <p:cNvPr id="0" name="图片 59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101886"/>
                        <a:ext cx="4602162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4276935" y="1474029"/>
            <a:ext cx="3150570" cy="519113"/>
            <a:chOff x="6145830" y="1888097"/>
            <a:chExt cx="3150570" cy="519113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8032750" y="1888097"/>
            <a:ext cx="126365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8" name="Equation" r:id="rId5" imgW="11887200" imgH="4876800" progId="Equation.DSMT4">
                    <p:embed/>
                  </p:oleObj>
                </mc:Choice>
                <mc:Fallback>
                  <p:oleObj name="Equation" r:id="rId5" imgW="11887200" imgH="4876800" progId="Equation.DSMT4">
                    <p:embed/>
                    <p:pic>
                      <p:nvPicPr>
                        <p:cNvPr id="0" name="图片 594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2750" y="1888097"/>
                          <a:ext cx="1263650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6"/>
            <p:cNvSpPr txBox="1"/>
            <p:nvPr/>
          </p:nvSpPr>
          <p:spPr>
            <a:xfrm>
              <a:off x="6145830" y="1920409"/>
              <a:ext cx="219170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则称线性变换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7375735" y="1502753"/>
            <a:ext cx="6613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即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12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1536700" y="1312995"/>
            <a:ext cx="73660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正交变换使向量的内积、长度保持不变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476960" y="1331692"/>
            <a:ext cx="98937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性质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406400" y="1897195"/>
            <a:ext cx="83947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40496" y="2737861"/>
          <a:ext cx="24638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Equation" r:id="rId1" imgW="23164800" imgH="5791200" progId="Equation.DSMT4">
                  <p:embed/>
                </p:oleObj>
              </mc:Choice>
              <mc:Fallback>
                <p:oleObj name="Equation" r:id="rId1" imgW="23164800" imgH="5791200" progId="Equation.DSMT4">
                  <p:embed/>
                  <p:pic>
                    <p:nvPicPr>
                      <p:cNvPr id="0" name="图片 60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496" y="2737861"/>
                        <a:ext cx="24638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5"/>
          <p:cNvSpPr txBox="1"/>
          <p:nvPr/>
        </p:nvSpPr>
        <p:spPr>
          <a:xfrm>
            <a:off x="476961" y="2004792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证明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54796" y="1944317"/>
            <a:ext cx="6141404" cy="582613"/>
            <a:chOff x="3154996" y="2256044"/>
            <a:chExt cx="6141404" cy="582613"/>
          </a:xfrm>
        </p:grpSpPr>
        <p:sp>
          <p:nvSpPr>
            <p:cNvPr id="9" name="文本框 6"/>
            <p:cNvSpPr txBox="1"/>
            <p:nvPr/>
          </p:nvSpPr>
          <p:spPr>
            <a:xfrm>
              <a:off x="3154996" y="2316519"/>
              <a:ext cx="614140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设                                       为正交变换，则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3552806" y="2256044"/>
            <a:ext cx="301307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55" name="Equation" r:id="rId3" imgW="28346400" imgH="5486400" progId="Equation.DSMT4">
                    <p:embed/>
                  </p:oleObj>
                </mc:Choice>
                <mc:Fallback>
                  <p:oleObj name="Equation" r:id="rId3" imgW="28346400" imgH="5486400" progId="Equation.DSMT4">
                    <p:embed/>
                    <p:pic>
                      <p:nvPicPr>
                        <p:cNvPr id="0" name="图片 604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806" y="2256044"/>
                          <a:ext cx="3013075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873500" y="2725161"/>
          <a:ext cx="19129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Equation" r:id="rId5" imgW="17983200" imgH="5791200" progId="Equation.DSMT4">
                  <p:embed/>
                </p:oleObj>
              </mc:Choice>
              <mc:Fallback>
                <p:oleObj name="Equation" r:id="rId5" imgW="17983200" imgH="5791200" progId="Equation.DSMT4">
                  <p:embed/>
                  <p:pic>
                    <p:nvPicPr>
                      <p:cNvPr id="0" name="图片 60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2725161"/>
                        <a:ext cx="19129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708650" y="2725161"/>
          <a:ext cx="11985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Equation" r:id="rId7" imgW="11277600" imgH="5791200" progId="Equation.DSMT4">
                  <p:embed/>
                </p:oleObj>
              </mc:Choice>
              <mc:Fallback>
                <p:oleObj name="Equation" r:id="rId7" imgW="11277600" imgH="5791200" progId="Equation.DSMT4">
                  <p:embed/>
                  <p:pic>
                    <p:nvPicPr>
                      <p:cNvPr id="0" name="图片 60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2725161"/>
                        <a:ext cx="119856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839585" y="2753736"/>
          <a:ext cx="16525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Equation" r:id="rId9" imgW="15544800" imgH="5486400" progId="Equation.DSMT4">
                  <p:embed/>
                </p:oleObj>
              </mc:Choice>
              <mc:Fallback>
                <p:oleObj name="Equation" r:id="rId9" imgW="15544800" imgH="5486400" progId="Equation.DSMT4">
                  <p:embed/>
                  <p:pic>
                    <p:nvPicPr>
                      <p:cNvPr id="0" name="图片 60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9585" y="2753736"/>
                        <a:ext cx="16525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479035" y="3549073"/>
          <a:ext cx="39878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Equation" r:id="rId11" imgW="37490400" imgH="7010400" progId="Equation.DSMT4">
                  <p:embed/>
                </p:oleObj>
              </mc:Choice>
              <mc:Fallback>
                <p:oleObj name="Equation" r:id="rId11" imgW="37490400" imgH="7010400" progId="Equation.DSMT4">
                  <p:embed/>
                  <p:pic>
                    <p:nvPicPr>
                      <p:cNvPr id="0" name="图片 60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035" y="3549073"/>
                        <a:ext cx="39878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507038" y="3550661"/>
          <a:ext cx="223837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Equation" r:id="rId13" imgW="21031200" imgH="7010400" progId="Equation.DSMT4">
                  <p:embed/>
                </p:oleObj>
              </mc:Choice>
              <mc:Fallback>
                <p:oleObj name="Equation" r:id="rId13" imgW="21031200" imgH="7010400" progId="Equation.DSMT4">
                  <p:embed/>
                  <p:pic>
                    <p:nvPicPr>
                      <p:cNvPr id="0" name="图片 60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3550661"/>
                        <a:ext cx="223837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165350" y="4350761"/>
          <a:ext cx="155416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Equation" r:id="rId15" imgW="14630400" imgH="7010400" progId="Equation.DSMT4">
                  <p:embed/>
                </p:oleObj>
              </mc:Choice>
              <mc:Fallback>
                <p:oleObj name="Equation" r:id="rId15" imgW="14630400" imgH="7010400" progId="Equation.DSMT4">
                  <p:embed/>
                  <p:pic>
                    <p:nvPicPr>
                      <p:cNvPr id="0" name="图片 60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4350761"/>
                        <a:ext cx="1554163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701097" y="4393623"/>
          <a:ext cx="291623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2" name="Equation" r:id="rId17" imgW="27432000" imgH="6400800" progId="Equation.DSMT4">
                  <p:embed/>
                </p:oleObj>
              </mc:Choice>
              <mc:Fallback>
                <p:oleObj name="Equation" r:id="rId17" imgW="27432000" imgH="6400800" progId="Equation.DSMT4">
                  <p:embed/>
                  <p:pic>
                    <p:nvPicPr>
                      <p:cNvPr id="0" name="图片 60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097" y="4393623"/>
                        <a:ext cx="2916238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" name="文本框 102"/>
          <p:cNvSpPr txBox="1"/>
          <p:nvPr/>
        </p:nvSpPr>
        <p:spPr>
          <a:xfrm>
            <a:off x="5003800" y="47561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，则以下结论中正确的是：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68935" y="438785"/>
            <a:ext cx="8406765" cy="4252595"/>
            <a:chOff x="581" y="691"/>
            <a:chExt cx="13239" cy="6697"/>
          </a:xfrm>
        </p:grpSpPr>
        <p:sp>
          <p:nvSpPr>
            <p:cNvPr id="14" name="文本框 13"/>
            <p:cNvSpPr txBox="1"/>
            <p:nvPr/>
          </p:nvSpPr>
          <p:spPr>
            <a:xfrm>
              <a:off x="1430" y="6582"/>
              <a:ext cx="2831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0" indent="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⑥ 线性变换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581" y="691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1、已知方阵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3" name="图片 2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3460" y="800"/>
              <a:ext cx="420" cy="51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1" name="文本框 100"/>
            <p:cNvSpPr txBox="1"/>
            <p:nvPr/>
          </p:nvSpPr>
          <p:spPr>
            <a:xfrm>
              <a:off x="3770" y="691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满足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862" y="691"/>
              <a:ext cx="1228" cy="6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" name="文本框 101"/>
            <p:cNvSpPr txBox="1"/>
            <p:nvPr/>
          </p:nvSpPr>
          <p:spPr>
            <a:xfrm>
              <a:off x="5820" y="697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，且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003" y="800"/>
              <a:ext cx="1070" cy="62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4" name="文本框 103"/>
            <p:cNvSpPr txBox="1"/>
            <p:nvPr/>
          </p:nvSpPr>
          <p:spPr>
            <a:xfrm>
              <a:off x="1430" y="2739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②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322" y="2859"/>
              <a:ext cx="1449" cy="61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5" name="文本框 104"/>
            <p:cNvSpPr txBox="1"/>
            <p:nvPr/>
          </p:nvSpPr>
          <p:spPr>
            <a:xfrm>
              <a:off x="1430" y="3676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③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321" y="3793"/>
              <a:ext cx="1339" cy="62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6" name="文本框 105"/>
            <p:cNvSpPr txBox="1"/>
            <p:nvPr/>
          </p:nvSpPr>
          <p:spPr>
            <a:xfrm>
              <a:off x="1430" y="4652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④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198" y="4720"/>
              <a:ext cx="2045" cy="76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" name="文本框 106"/>
            <p:cNvSpPr txBox="1"/>
            <p:nvPr/>
          </p:nvSpPr>
          <p:spPr>
            <a:xfrm>
              <a:off x="4243" y="4720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均为正交阵，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10" name="图片 9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128" y="6582"/>
              <a:ext cx="1228" cy="7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8" name="文本框 107"/>
            <p:cNvSpPr txBox="1"/>
            <p:nvPr/>
          </p:nvSpPr>
          <p:spPr>
            <a:xfrm>
              <a:off x="5195" y="6652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5820" y="6642"/>
              <a:ext cx="1545" cy="74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" name="组合 1"/>
            <p:cNvGrpSpPr/>
            <p:nvPr/>
          </p:nvGrpSpPr>
          <p:grpSpPr>
            <a:xfrm>
              <a:off x="1430" y="1761"/>
              <a:ext cx="2230" cy="725"/>
              <a:chOff x="1430" y="1774"/>
              <a:chExt cx="2230" cy="725"/>
            </a:xfrm>
          </p:grpSpPr>
          <p:pic>
            <p:nvPicPr>
              <p:cNvPr id="6" name="图片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2" y="1881"/>
                <a:ext cx="1338" cy="61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1430" y="1774"/>
                <a:ext cx="768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marL="0" indent="0"/>
                <a:r>
                  <a:rPr 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①</a:t>
                </a:r>
                <a:endParaRPr lang="en-US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30" y="5569"/>
              <a:ext cx="8952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0" indent="0"/>
              <a:r>
                <a:rPr 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⑤ A</a:t>
              </a:r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的行向量都是单位向量且两两正交，</a:t>
              </a:r>
              <a:endParaRPr lang="zh-CN" altLang="en-US" sz="240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06070" y="520573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、已知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图片 16"/>
          <p:cNvPicPr/>
          <p:nvPr/>
        </p:nvPicPr>
        <p:blipFill>
          <a:blip r:embed="rId10"/>
          <a:stretch>
            <a:fillRect/>
          </a:stretch>
        </p:blipFill>
        <p:spPr>
          <a:xfrm>
            <a:off x="1513205" y="4848860"/>
            <a:ext cx="81089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" name="文本框 109"/>
          <p:cNvSpPr txBox="1"/>
          <p:nvPr/>
        </p:nvSpPr>
        <p:spPr>
          <a:xfrm>
            <a:off x="2324100" y="520573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，求一组非零单位向量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/>
          <p:nvPr/>
        </p:nvPicPr>
        <p:blipFill>
          <a:blip r:embed="rId11"/>
          <a:stretch>
            <a:fillRect/>
          </a:stretch>
        </p:blipFill>
        <p:spPr>
          <a:xfrm>
            <a:off x="5506720" y="5227320"/>
            <a:ext cx="746760" cy="417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" name="文本框 110"/>
          <p:cNvSpPr txBox="1"/>
          <p:nvPr/>
        </p:nvSpPr>
        <p:spPr>
          <a:xfrm>
            <a:off x="6064250" y="522732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，使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/>
          <p:nvPr/>
        </p:nvPicPr>
        <p:blipFill>
          <a:blip r:embed="rId12"/>
          <a:stretch>
            <a:fillRect/>
          </a:stretch>
        </p:blipFill>
        <p:spPr>
          <a:xfrm>
            <a:off x="6803390" y="5259070"/>
            <a:ext cx="1218565" cy="38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" name="文本框 111"/>
          <p:cNvSpPr txBox="1"/>
          <p:nvPr/>
        </p:nvSpPr>
        <p:spPr>
          <a:xfrm>
            <a:off x="2694305" y="59378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两两正交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" y="190500"/>
            <a:ext cx="6964680" cy="65836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822960"/>
            <a:ext cx="7807960" cy="53479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9" name="文本框 4"/>
          <p:cNvSpPr txBox="1"/>
          <p:nvPr/>
        </p:nvSpPr>
        <p:spPr>
          <a:xfrm>
            <a:off x="740207" y="1049024"/>
            <a:ext cx="5813778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一、向量内积的定义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5"/>
          <p:cNvSpPr txBox="1"/>
          <p:nvPr/>
        </p:nvSpPr>
        <p:spPr>
          <a:xfrm>
            <a:off x="2114723" y="1800284"/>
            <a:ext cx="223792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设有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n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维向量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3354109" y="2155884"/>
          <a:ext cx="3241675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00" name="Equation" r:id="rId1" imgW="30480000" imgH="22555200" progId="Equation.DSMT4">
                  <p:embed/>
                </p:oleObj>
              </mc:Choice>
              <mc:Fallback>
                <p:oleObj name="Equation" r:id="rId1" imgW="30480000" imgH="22555200" progId="Equation.DSMT4">
                  <p:embed/>
                  <p:pic>
                    <p:nvPicPr>
                      <p:cNvPr id="0" name="图片 39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109" y="2155884"/>
                        <a:ext cx="3241675" cy="239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740207" y="4441794"/>
            <a:ext cx="4448754" cy="582612"/>
            <a:chOff x="2077161" y="4390994"/>
            <a:chExt cx="4448754" cy="582612"/>
          </a:xfrm>
        </p:grpSpPr>
        <p:sp>
          <p:nvSpPr>
            <p:cNvPr id="53" name="文本框 5"/>
            <p:cNvSpPr txBox="1"/>
            <p:nvPr/>
          </p:nvSpPr>
          <p:spPr>
            <a:xfrm>
              <a:off x="2077161" y="4451468"/>
              <a:ext cx="123753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称实数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55" name="对象 54"/>
            <p:cNvGraphicFramePr>
              <a:graphicFrameLocks noChangeAspect="1"/>
            </p:cNvGraphicFramePr>
            <p:nvPr/>
          </p:nvGraphicFramePr>
          <p:xfrm>
            <a:off x="3088977" y="4390994"/>
            <a:ext cx="3436938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01" name="Equation" r:id="rId3" imgW="32308800" imgH="5486400" progId="Equation.DSMT4">
                    <p:embed/>
                  </p:oleObj>
                </mc:Choice>
                <mc:Fallback>
                  <p:oleObj name="Equation" r:id="rId3" imgW="32308800" imgH="5486400" progId="Equation.DSMT4">
                    <p:embed/>
                    <p:pic>
                      <p:nvPicPr>
                        <p:cNvPr id="0" name="图片 398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8977" y="4390994"/>
                          <a:ext cx="3436938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2041246" y="5534025"/>
          <a:ext cx="47656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02" name="Equation" r:id="rId5" imgW="44805600" imgH="5486400" progId="Equation.DSMT4">
                  <p:embed/>
                </p:oleObj>
              </mc:Choice>
              <mc:Fallback>
                <p:oleObj name="Equation" r:id="rId5" imgW="44805600" imgH="5486400" progId="Equation.DSMT4">
                  <p:embed/>
                  <p:pic>
                    <p:nvPicPr>
                      <p:cNvPr id="0" name="图片 398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246" y="5534025"/>
                        <a:ext cx="47656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740207" y="5045075"/>
            <a:ext cx="3252077" cy="517525"/>
            <a:chOff x="2077161" y="4994275"/>
            <a:chExt cx="3252077" cy="517525"/>
          </a:xfrm>
        </p:grpSpPr>
        <p:sp>
          <p:nvSpPr>
            <p:cNvPr id="58" name="文本框 5"/>
            <p:cNvSpPr txBox="1"/>
            <p:nvPr/>
          </p:nvSpPr>
          <p:spPr>
            <a:xfrm>
              <a:off x="2077161" y="5010268"/>
              <a:ext cx="83113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记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为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60" name="对象 59"/>
            <p:cNvGraphicFramePr>
              <a:graphicFrameLocks noChangeAspect="1"/>
            </p:cNvGraphicFramePr>
            <p:nvPr/>
          </p:nvGraphicFramePr>
          <p:xfrm>
            <a:off x="2782888" y="4994275"/>
            <a:ext cx="1069975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03" name="Equation" r:id="rId7" imgW="10058400" imgH="4876800" progId="Equation.DSMT4">
                    <p:embed/>
                  </p:oleObj>
                </mc:Choice>
                <mc:Fallback>
                  <p:oleObj name="Equation" r:id="rId7" imgW="10058400" imgH="4876800" progId="Equation.DSMT4">
                    <p:embed/>
                    <p:pic>
                      <p:nvPicPr>
                        <p:cNvPr id="0" name="图片 398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2888" y="4994275"/>
                          <a:ext cx="1069975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/>
          </p:nvGraphicFramePr>
          <p:xfrm>
            <a:off x="4194175" y="4994275"/>
            <a:ext cx="1135063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04" name="Equation" r:id="rId9" imgW="10668000" imgH="4876800" progId="Equation.DSMT4">
                    <p:embed/>
                  </p:oleObj>
                </mc:Choice>
                <mc:Fallback>
                  <p:oleObj name="Equation" r:id="rId9" imgW="10668000" imgH="4876800" progId="Equation.DSMT4">
                    <p:embed/>
                    <p:pic>
                      <p:nvPicPr>
                        <p:cNvPr id="0" name="图片 398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4175" y="4994275"/>
                          <a:ext cx="1135063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文本框 5"/>
            <p:cNvSpPr txBox="1"/>
            <p:nvPr/>
          </p:nvSpPr>
          <p:spPr>
            <a:xfrm>
              <a:off x="3740861" y="5020029"/>
              <a:ext cx="70413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或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86388" y="4489567"/>
            <a:ext cx="3304858" cy="517526"/>
            <a:chOff x="6423342" y="4451467"/>
            <a:chExt cx="3304858" cy="517526"/>
          </a:xfrm>
        </p:grpSpPr>
        <p:graphicFrame>
          <p:nvGraphicFramePr>
            <p:cNvPr id="65" name="对象 64"/>
            <p:cNvGraphicFramePr>
              <a:graphicFrameLocks noChangeAspect="1"/>
            </p:cNvGraphicFramePr>
            <p:nvPr/>
          </p:nvGraphicFramePr>
          <p:xfrm>
            <a:off x="7431966" y="4557533"/>
            <a:ext cx="388937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05" name="Equation" r:id="rId11" imgW="3657600" imgH="3352800" progId="Equation.DSMT4">
                    <p:embed/>
                  </p:oleObj>
                </mc:Choice>
                <mc:Fallback>
                  <p:oleObj name="Equation" r:id="rId11" imgW="3657600" imgH="3352800" progId="Equation.DSMT4">
                    <p:embed/>
                    <p:pic>
                      <p:nvPicPr>
                        <p:cNvPr id="0" name="图片 398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1966" y="4557533"/>
                          <a:ext cx="388937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对象 77"/>
            <p:cNvGraphicFramePr>
              <a:graphicFrameLocks noChangeAspect="1"/>
            </p:cNvGraphicFramePr>
            <p:nvPr/>
          </p:nvGraphicFramePr>
          <p:xfrm>
            <a:off x="8039370" y="4451468"/>
            <a:ext cx="388938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06" name="Equation" r:id="rId13" imgW="3657600" imgH="4876800" progId="Equation.DSMT4">
                    <p:embed/>
                  </p:oleObj>
                </mc:Choice>
                <mc:Fallback>
                  <p:oleObj name="Equation" r:id="rId13" imgW="3657600" imgH="4876800" progId="Equation.DSMT4">
                    <p:embed/>
                    <p:pic>
                      <p:nvPicPr>
                        <p:cNvPr id="0" name="图片 398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9370" y="4451468"/>
                          <a:ext cx="388938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文本框 5"/>
            <p:cNvSpPr txBox="1"/>
            <p:nvPr/>
          </p:nvSpPr>
          <p:spPr>
            <a:xfrm>
              <a:off x="6423342" y="4487801"/>
              <a:ext cx="120309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为向量  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0" name="文本框 5"/>
            <p:cNvSpPr txBox="1"/>
            <p:nvPr/>
          </p:nvSpPr>
          <p:spPr>
            <a:xfrm>
              <a:off x="8334607" y="4451467"/>
              <a:ext cx="139359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的内积，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2" name="文本框 5"/>
            <p:cNvSpPr txBox="1"/>
            <p:nvPr/>
          </p:nvSpPr>
          <p:spPr>
            <a:xfrm>
              <a:off x="7686907" y="4489568"/>
              <a:ext cx="53423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与   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83" name="文本框 5"/>
          <p:cNvSpPr txBox="1"/>
          <p:nvPr/>
        </p:nvSpPr>
        <p:spPr>
          <a:xfrm>
            <a:off x="3985374" y="5075221"/>
            <a:ext cx="8057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即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84" name="文本框 5"/>
          <p:cNvSpPr txBox="1"/>
          <p:nvPr/>
        </p:nvSpPr>
        <p:spPr>
          <a:xfrm>
            <a:off x="737484" y="1806752"/>
            <a:ext cx="14942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定义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85" name="对象 84"/>
          <p:cNvGraphicFramePr>
            <a:graphicFrameLocks noChangeAspect="1"/>
          </p:cNvGraphicFramePr>
          <p:nvPr/>
        </p:nvGraphicFramePr>
        <p:xfrm>
          <a:off x="6711652" y="5508625"/>
          <a:ext cx="1200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07" name="Equation" r:id="rId15" imgW="11277600" imgH="5486400" progId="Equation.DSMT4">
                  <p:embed/>
                </p:oleObj>
              </mc:Choice>
              <mc:Fallback>
                <p:oleObj name="Equation" r:id="rId15" imgW="11277600" imgH="5486400" progId="Equation.DSMT4">
                  <p:embed/>
                  <p:pic>
                    <p:nvPicPr>
                      <p:cNvPr id="0" name="图片 398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652" y="5508625"/>
                        <a:ext cx="12001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直接连接符 85"/>
          <p:cNvCxnSpPr/>
          <p:nvPr/>
        </p:nvCxnSpPr>
        <p:spPr>
          <a:xfrm>
            <a:off x="7387946" y="4976632"/>
            <a:ext cx="6604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83" grpId="0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5"/>
          <p:cNvSpPr txBox="1"/>
          <p:nvPr/>
        </p:nvSpPr>
        <p:spPr>
          <a:xfrm>
            <a:off x="730850" y="1433029"/>
            <a:ext cx="250649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根据内积的定义，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64" name="文本框 6"/>
          <p:cNvSpPr txBox="1"/>
          <p:nvPr/>
        </p:nvSpPr>
        <p:spPr>
          <a:xfrm>
            <a:off x="743312" y="2615867"/>
            <a:ext cx="21384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(1)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对称性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2684895" y="2597754"/>
          <a:ext cx="2362517" cy="48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" name="Equation" r:id="rId1" imgW="23469600" imgH="4876800" progId="Equation.DSMT4">
                  <p:embed/>
                </p:oleObj>
              </mc:Choice>
              <mc:Fallback>
                <p:oleObj name="Equation" r:id="rId1" imgW="23469600" imgH="4876800" progId="Equation.DSMT4">
                  <p:embed/>
                  <p:pic>
                    <p:nvPicPr>
                      <p:cNvPr id="0" name="图片 39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895" y="2597754"/>
                        <a:ext cx="2362517" cy="48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文本框 6"/>
          <p:cNvSpPr txBox="1"/>
          <p:nvPr/>
        </p:nvSpPr>
        <p:spPr>
          <a:xfrm>
            <a:off x="756012" y="3238167"/>
            <a:ext cx="21384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(2)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线性性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2664258" y="3194655"/>
          <a:ext cx="4124489" cy="50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" name="Equation" r:id="rId3" imgW="39624000" imgH="4876800" progId="Equation.DSMT4">
                  <p:embed/>
                </p:oleObj>
              </mc:Choice>
              <mc:Fallback>
                <p:oleObj name="Equation" r:id="rId3" imgW="39624000" imgH="4876800" progId="Equation.DSMT4">
                  <p:embed/>
                  <p:pic>
                    <p:nvPicPr>
                      <p:cNvPr id="0" name="图片 39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258" y="3194655"/>
                        <a:ext cx="4124489" cy="50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2585085" y="3775710"/>
          <a:ext cx="446532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" name="Equation" r:id="rId5" imgW="1701800" imgH="203200" progId="Equation.DSMT4">
                  <p:embed/>
                </p:oleObj>
              </mc:Choice>
              <mc:Fallback>
                <p:oleObj name="Equation" r:id="rId5" imgW="1701800" imgH="203200" progId="Equation.DSMT4">
                  <p:embed/>
                  <p:pic>
                    <p:nvPicPr>
                      <p:cNvPr id="0" name="图片 39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5085" y="3775710"/>
                        <a:ext cx="446532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文本框 6"/>
          <p:cNvSpPr txBox="1"/>
          <p:nvPr/>
        </p:nvSpPr>
        <p:spPr>
          <a:xfrm>
            <a:off x="781412" y="4381167"/>
            <a:ext cx="21384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(3)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非负性 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2660470" y="4414208"/>
          <a:ext cx="1618275" cy="48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" name="Equation" r:id="rId7" imgW="16154400" imgH="4876800" progId="Equation.DSMT4">
                  <p:embed/>
                </p:oleObj>
              </mc:Choice>
              <mc:Fallback>
                <p:oleObj name="Equation" r:id="rId7" imgW="16154400" imgH="4876800" progId="Equation.DSMT4">
                  <p:embed/>
                  <p:pic>
                    <p:nvPicPr>
                      <p:cNvPr id="0" name="图片 39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470" y="4414208"/>
                        <a:ext cx="1618275" cy="487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4385108" y="4413854"/>
          <a:ext cx="3017837" cy="49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" name="Equation" r:id="rId9" imgW="29565600" imgH="4876800" progId="Equation.DSMT4">
                  <p:embed/>
                </p:oleObj>
              </mc:Choice>
              <mc:Fallback>
                <p:oleObj name="Equation" r:id="rId9" imgW="29565600" imgH="4876800" progId="Equation.DSMT4">
                  <p:embed/>
                  <p:pic>
                    <p:nvPicPr>
                      <p:cNvPr id="0" name="图片 3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5108" y="4413854"/>
                        <a:ext cx="3017837" cy="49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文本框 5"/>
          <p:cNvSpPr txBox="1"/>
          <p:nvPr/>
        </p:nvSpPr>
        <p:spPr>
          <a:xfrm>
            <a:off x="3161144" y="1433029"/>
            <a:ext cx="489409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容易验证内积具有以下运算性质：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718149" y="2004529"/>
            <a:ext cx="6499639" cy="487065"/>
            <a:chOff x="1798804" y="2543675"/>
            <a:chExt cx="6499639" cy="487065"/>
          </a:xfrm>
        </p:grpSpPr>
        <p:sp>
          <p:nvSpPr>
            <p:cNvPr id="74" name="文本框 5"/>
            <p:cNvSpPr txBox="1"/>
            <p:nvPr/>
          </p:nvSpPr>
          <p:spPr>
            <a:xfrm>
              <a:off x="1798804" y="2543675"/>
              <a:ext cx="97405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（设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75" name="对象 74"/>
            <p:cNvGraphicFramePr>
              <a:graphicFrameLocks noChangeAspect="1"/>
            </p:cNvGraphicFramePr>
            <p:nvPr/>
          </p:nvGraphicFramePr>
          <p:xfrm>
            <a:off x="2520727" y="2548141"/>
            <a:ext cx="1058461" cy="482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" name="Equation" r:id="rId11" imgW="10668000" imgH="4876800" progId="Equation.DSMT4">
                    <p:embed/>
                  </p:oleObj>
                </mc:Choice>
                <mc:Fallback>
                  <p:oleObj name="Equation" r:id="rId11" imgW="10668000" imgH="4876800" progId="Equation.DSMT4">
                    <p:embed/>
                    <p:pic>
                      <p:nvPicPr>
                        <p:cNvPr id="0" name="图片 39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727" y="2548141"/>
                          <a:ext cx="1058461" cy="482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/>
            <p:cNvGraphicFramePr>
              <a:graphicFrameLocks noChangeAspect="1"/>
            </p:cNvGraphicFramePr>
            <p:nvPr/>
          </p:nvGraphicFramePr>
          <p:xfrm>
            <a:off x="5986463" y="2551113"/>
            <a:ext cx="357187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2" name="Equation" r:id="rId13" imgW="3352800" imgH="4267200" progId="Equation.DSMT4">
                    <p:embed/>
                  </p:oleObj>
                </mc:Choice>
                <mc:Fallback>
                  <p:oleObj name="Equation" r:id="rId13" imgW="3352800" imgH="4267200" progId="Equation.DSMT4">
                    <p:embed/>
                    <p:pic>
                      <p:nvPicPr>
                        <p:cNvPr id="0" name="图片 39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6463" y="2551113"/>
                          <a:ext cx="357187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文本框 5"/>
            <p:cNvSpPr txBox="1"/>
            <p:nvPr/>
          </p:nvSpPr>
          <p:spPr>
            <a:xfrm>
              <a:off x="3489026" y="2562282"/>
              <a:ext cx="27132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为任意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n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维向量，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78" name="文本框 5"/>
            <p:cNvSpPr txBox="1"/>
            <p:nvPr/>
          </p:nvSpPr>
          <p:spPr>
            <a:xfrm>
              <a:off x="6221328" y="2563629"/>
              <a:ext cx="207711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为任意实数）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6" grpId="0"/>
      <p:bldP spid="69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4654180" y="4510790"/>
          <a:ext cx="206533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7" name="Equation" r:id="rId1" imgW="22250400" imgH="11277600" progId="Equation.DSMT4">
                  <p:embed/>
                </p:oleObj>
              </mc:Choice>
              <mc:Fallback>
                <p:oleObj name="Equation" r:id="rId1" imgW="22250400" imgH="11277600" progId="Equation.DSMT4">
                  <p:embed/>
                  <p:pic>
                    <p:nvPicPr>
                      <p:cNvPr id="0" name="图片 47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180" y="4510790"/>
                        <a:ext cx="2065337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/>
        </p:nvGraphicFramePr>
        <p:xfrm>
          <a:off x="2837096" y="4492677"/>
          <a:ext cx="183832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8" name="Equation" r:id="rId3" imgW="19812000" imgH="11277600" progId="Equation.DSMT4">
                  <p:embed/>
                </p:oleObj>
              </mc:Choice>
              <mc:Fallback>
                <p:oleObj name="Equation" r:id="rId3" imgW="19812000" imgH="11277600" progId="Equation.DSMT4">
                  <p:embed/>
                  <p:pic>
                    <p:nvPicPr>
                      <p:cNvPr id="0" name="图片 4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096" y="4492677"/>
                        <a:ext cx="183832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文本框 6"/>
          <p:cNvSpPr txBox="1"/>
          <p:nvPr/>
        </p:nvSpPr>
        <p:spPr>
          <a:xfrm>
            <a:off x="1603764" y="1975845"/>
            <a:ext cx="7668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即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181685" y="2341907"/>
          <a:ext cx="5014912" cy="727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9" name="Equation" r:id="rId5" imgW="48158400" imgH="7010400" progId="Equation.DSMT4">
                  <p:embed/>
                </p:oleObj>
              </mc:Choice>
              <mc:Fallback>
                <p:oleObj name="Equation" r:id="rId5" imgW="48158400" imgH="7010400" progId="Equation.DSMT4">
                  <p:embed/>
                  <p:pic>
                    <p:nvPicPr>
                      <p:cNvPr id="0" name="图片 4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685" y="2341907"/>
                        <a:ext cx="5014912" cy="727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1705601" y="1330671"/>
            <a:ext cx="1592097" cy="550406"/>
            <a:chOff x="1811504" y="1849439"/>
            <a:chExt cx="1592097" cy="550406"/>
          </a:xfrm>
        </p:grpSpPr>
        <p:sp>
          <p:nvSpPr>
            <p:cNvPr id="33" name="文本框 5"/>
            <p:cNvSpPr txBox="1"/>
            <p:nvPr/>
          </p:nvSpPr>
          <p:spPr>
            <a:xfrm>
              <a:off x="1811504" y="1908675"/>
              <a:ext cx="62689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设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2205039" y="1849439"/>
            <a:ext cx="1198562" cy="550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0" name="Equation" r:id="rId7" imgW="11887200" imgH="5486400" progId="Equation.DSMT4">
                    <p:embed/>
                  </p:oleObj>
                </mc:Choice>
                <mc:Fallback>
                  <p:oleObj name="Equation" r:id="rId7" imgW="11887200" imgH="5486400" progId="Equation.DSMT4">
                    <p:embed/>
                    <p:pic>
                      <p:nvPicPr>
                        <p:cNvPr id="0" name="图片 47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039" y="1849439"/>
                          <a:ext cx="1198562" cy="550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文本框 6"/>
          <p:cNvSpPr txBox="1"/>
          <p:nvPr/>
        </p:nvSpPr>
        <p:spPr>
          <a:xfrm>
            <a:off x="295664" y="3182345"/>
            <a:ext cx="463791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长度为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1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的向量称为</a:t>
            </a:r>
            <a:r>
              <a:rPr lang="zh-CN" alt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单位向量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280283" y="1314795"/>
            <a:ext cx="2824114" cy="593683"/>
            <a:chOff x="3386186" y="1833563"/>
            <a:chExt cx="2824114" cy="593683"/>
          </a:xfrm>
        </p:grpSpPr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4987925" y="1833563"/>
            <a:ext cx="1222375" cy="593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1" name="Equation" r:id="rId9" imgW="12496800" imgH="6096000" progId="Equation.DSMT4">
                    <p:embed/>
                  </p:oleObj>
                </mc:Choice>
                <mc:Fallback>
                  <p:oleObj name="Equation" r:id="rId9" imgW="12496800" imgH="6096000" progId="Equation.DSMT4">
                    <p:embed/>
                    <p:pic>
                      <p:nvPicPr>
                        <p:cNvPr id="0" name="图片 47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7925" y="1833563"/>
                          <a:ext cx="1222375" cy="593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5"/>
            <p:cNvSpPr txBox="1"/>
            <p:nvPr/>
          </p:nvSpPr>
          <p:spPr>
            <a:xfrm>
              <a:off x="3386186" y="1912350"/>
              <a:ext cx="197309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称非负实数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63990" y="1914495"/>
            <a:ext cx="1377873" cy="584363"/>
            <a:chOff x="8695655" y="1842644"/>
            <a:chExt cx="1377873" cy="584363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9397048" y="1842644"/>
            <a:ext cx="676480" cy="58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2" name="Equation" r:id="rId11" imgW="292100" imgH="254000" progId="Equation.DSMT4">
                    <p:embed/>
                  </p:oleObj>
                </mc:Choice>
                <mc:Fallback>
                  <p:oleObj name="Equation" r:id="rId11" imgW="292100" imgH="254000" progId="Equation.DSMT4">
                    <p:embed/>
                    <p:pic>
                      <p:nvPicPr>
                        <p:cNvPr id="0" name="图片 47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7048" y="1842644"/>
                          <a:ext cx="676480" cy="584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文本框 5"/>
            <p:cNvSpPr txBox="1"/>
            <p:nvPr/>
          </p:nvSpPr>
          <p:spPr>
            <a:xfrm>
              <a:off x="8695655" y="1899649"/>
              <a:ext cx="92304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记为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28197" y="1380882"/>
            <a:ext cx="2781300" cy="470690"/>
            <a:chOff x="6134100" y="1899650"/>
            <a:chExt cx="2781300" cy="470690"/>
          </a:xfrm>
        </p:grpSpPr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7135813" y="1981200"/>
            <a:ext cx="395288" cy="359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3" name="Equation" r:id="rId13" imgW="3657600" imgH="3352800" progId="Equation.DSMT4">
                    <p:embed/>
                  </p:oleObj>
                </mc:Choice>
                <mc:Fallback>
                  <p:oleObj name="Equation" r:id="rId13" imgW="3657600" imgH="3352800" progId="Equation.DSMT4">
                    <p:embed/>
                    <p:pic>
                      <p:nvPicPr>
                        <p:cNvPr id="0" name="图片 47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5813" y="1981200"/>
                          <a:ext cx="395288" cy="359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文本框 5"/>
            <p:cNvSpPr txBox="1"/>
            <p:nvPr/>
          </p:nvSpPr>
          <p:spPr>
            <a:xfrm>
              <a:off x="6134100" y="1908675"/>
              <a:ext cx="12698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为向量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52" name="文本框 5"/>
            <p:cNvSpPr txBox="1"/>
            <p:nvPr/>
          </p:nvSpPr>
          <p:spPr>
            <a:xfrm>
              <a:off x="7403982" y="1899650"/>
              <a:ext cx="151141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的</a:t>
              </a:r>
              <a:r>
                <a:rPr lang="zh-CN" altLang="en-US" sz="24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长度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，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56" name="文本框 5"/>
          <p:cNvSpPr txBox="1"/>
          <p:nvPr/>
        </p:nvSpPr>
        <p:spPr>
          <a:xfrm>
            <a:off x="266735" y="1402284"/>
            <a:ext cx="14942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定义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95664" y="3853207"/>
            <a:ext cx="1471683" cy="517525"/>
            <a:chOff x="1862067" y="2098675"/>
            <a:chExt cx="1471683" cy="517525"/>
          </a:xfrm>
        </p:grpSpPr>
        <p:sp>
          <p:nvSpPr>
            <p:cNvPr id="59" name="文本框 6"/>
            <p:cNvSpPr txBox="1"/>
            <p:nvPr/>
          </p:nvSpPr>
          <p:spPr>
            <a:xfrm>
              <a:off x="1862067" y="2100913"/>
              <a:ext cx="63983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若              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60" name="对象 59"/>
            <p:cNvGraphicFramePr>
              <a:graphicFrameLocks noChangeAspect="1"/>
            </p:cNvGraphicFramePr>
            <p:nvPr/>
          </p:nvGraphicFramePr>
          <p:xfrm>
            <a:off x="2263775" y="2098675"/>
            <a:ext cx="1069975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4" name="Equation" r:id="rId15" imgW="10058400" imgH="4876800" progId="Equation.DSMT4">
                    <p:embed/>
                  </p:oleObj>
                </mc:Choice>
                <mc:Fallback>
                  <p:oleObj name="Equation" r:id="rId15" imgW="10058400" imgH="4876800" progId="Equation.DSMT4">
                    <p:embed/>
                    <p:pic>
                      <p:nvPicPr>
                        <p:cNvPr id="0" name="图片 47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3775" y="2098675"/>
                          <a:ext cx="1069975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组合 60"/>
          <p:cNvGrpSpPr/>
          <p:nvPr/>
        </p:nvGrpSpPr>
        <p:grpSpPr>
          <a:xfrm>
            <a:off x="397382" y="4391077"/>
            <a:ext cx="1866782" cy="939800"/>
            <a:chOff x="1963785" y="2725445"/>
            <a:chExt cx="1866782" cy="939800"/>
          </a:xfrm>
        </p:grpSpPr>
        <p:sp>
          <p:nvSpPr>
            <p:cNvPr id="62" name="文本框 6"/>
            <p:cNvSpPr txBox="1"/>
            <p:nvPr/>
          </p:nvSpPr>
          <p:spPr>
            <a:xfrm>
              <a:off x="2446266" y="2964513"/>
              <a:ext cx="138430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的过程，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63" name="对象 62"/>
            <p:cNvGraphicFramePr>
              <a:graphicFrameLocks noChangeAspect="1"/>
            </p:cNvGraphicFramePr>
            <p:nvPr/>
          </p:nvGraphicFramePr>
          <p:xfrm>
            <a:off x="1963785" y="2725445"/>
            <a:ext cx="56467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5" name="Equation" r:id="rId17" imgW="6400800" imgH="10668000" progId="Equation.DSMT4">
                    <p:embed/>
                  </p:oleObj>
                </mc:Choice>
                <mc:Fallback>
                  <p:oleObj name="Equation" r:id="rId17" imgW="6400800" imgH="10668000" progId="Equation.DSMT4">
                    <p:embed/>
                    <p:pic>
                      <p:nvPicPr>
                        <p:cNvPr id="0" name="图片 47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785" y="2725445"/>
                          <a:ext cx="564670" cy="939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组合 63"/>
          <p:cNvGrpSpPr/>
          <p:nvPr/>
        </p:nvGrpSpPr>
        <p:grpSpPr>
          <a:xfrm>
            <a:off x="4654180" y="3817345"/>
            <a:ext cx="4066417" cy="467077"/>
            <a:chOff x="6550783" y="2100913"/>
            <a:chExt cx="4066417" cy="467077"/>
          </a:xfrm>
        </p:grpSpPr>
        <p:sp>
          <p:nvSpPr>
            <p:cNvPr id="65" name="文本框 6"/>
            <p:cNvSpPr txBox="1"/>
            <p:nvPr/>
          </p:nvSpPr>
          <p:spPr>
            <a:xfrm>
              <a:off x="6550783" y="2100913"/>
              <a:ext cx="178041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由非零向量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66" name="对象 65"/>
            <p:cNvGraphicFramePr>
              <a:graphicFrameLocks noChangeAspect="1"/>
            </p:cNvGraphicFramePr>
            <p:nvPr/>
          </p:nvGraphicFramePr>
          <p:xfrm>
            <a:off x="8168517" y="2179638"/>
            <a:ext cx="388938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" name="Equation" r:id="rId19" imgW="3657600" imgH="3352800" progId="Equation.DSMT4">
                    <p:embed/>
                  </p:oleObj>
                </mc:Choice>
                <mc:Fallback>
                  <p:oleObj name="Equation" r:id="rId19" imgW="3657600" imgH="3352800" progId="Equation.DSMT4">
                    <p:embed/>
                    <p:pic>
                      <p:nvPicPr>
                        <p:cNvPr id="0" name="图片 47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8517" y="2179638"/>
                          <a:ext cx="388938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文本框 6"/>
            <p:cNvSpPr txBox="1"/>
            <p:nvPr/>
          </p:nvSpPr>
          <p:spPr>
            <a:xfrm>
              <a:off x="8417683" y="2106325"/>
              <a:ext cx="219951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得到单位向量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705364" y="3570632"/>
            <a:ext cx="3164716" cy="988157"/>
            <a:chOff x="3271767" y="1816100"/>
            <a:chExt cx="3164716" cy="988157"/>
          </a:xfrm>
        </p:grpSpPr>
        <p:graphicFrame>
          <p:nvGraphicFramePr>
            <p:cNvPr id="69" name="对象 68"/>
            <p:cNvGraphicFramePr>
              <a:graphicFrameLocks noChangeAspect="1"/>
            </p:cNvGraphicFramePr>
            <p:nvPr/>
          </p:nvGraphicFramePr>
          <p:xfrm>
            <a:off x="3978275" y="1816100"/>
            <a:ext cx="593725" cy="988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" name="Equation" r:id="rId21" imgW="6400800" imgH="10668000" progId="Equation.DSMT4">
                    <p:embed/>
                  </p:oleObj>
                </mc:Choice>
                <mc:Fallback>
                  <p:oleObj name="Equation" r:id="rId21" imgW="6400800" imgH="10668000" progId="Equation.DSMT4">
                    <p:embed/>
                    <p:pic>
                      <p:nvPicPr>
                        <p:cNvPr id="0" name="图片 47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275" y="1816100"/>
                          <a:ext cx="593725" cy="988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文本框 6"/>
            <p:cNvSpPr txBox="1"/>
            <p:nvPr/>
          </p:nvSpPr>
          <p:spPr>
            <a:xfrm>
              <a:off x="3271767" y="2100913"/>
              <a:ext cx="89383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易证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sp>
          <p:nvSpPr>
            <p:cNvPr id="71" name="文本框 6"/>
            <p:cNvSpPr txBox="1"/>
            <p:nvPr/>
          </p:nvSpPr>
          <p:spPr>
            <a:xfrm>
              <a:off x="4475850" y="2088212"/>
              <a:ext cx="196063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为单位向量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152280" y="4630145"/>
            <a:ext cx="4462841" cy="479778"/>
            <a:chOff x="3718683" y="2964513"/>
            <a:chExt cx="4462841" cy="479778"/>
          </a:xfrm>
        </p:grpSpPr>
        <p:graphicFrame>
          <p:nvGraphicFramePr>
            <p:cNvPr id="73" name="对象 72"/>
            <p:cNvGraphicFramePr>
              <a:graphicFrameLocks noChangeAspect="1"/>
            </p:cNvGraphicFramePr>
            <p:nvPr/>
          </p:nvGraphicFramePr>
          <p:xfrm>
            <a:off x="5346700" y="3045178"/>
            <a:ext cx="388938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8" name="Equation" r:id="rId23" imgW="3657600" imgH="3352800" progId="Equation.DSMT4">
                    <p:embed/>
                  </p:oleObj>
                </mc:Choice>
                <mc:Fallback>
                  <p:oleObj name="Equation" r:id="rId23" imgW="3657600" imgH="3352800" progId="Equation.DSMT4">
                    <p:embed/>
                    <p:pic>
                      <p:nvPicPr>
                        <p:cNvPr id="0" name="图片 47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6700" y="3045178"/>
                          <a:ext cx="388938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文本框 6"/>
            <p:cNvSpPr txBox="1"/>
            <p:nvPr/>
          </p:nvSpPr>
          <p:spPr>
            <a:xfrm>
              <a:off x="3718683" y="2964513"/>
              <a:ext cx="173748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称为把向量   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sp>
          <p:nvSpPr>
            <p:cNvPr id="75" name="文本框 6"/>
            <p:cNvSpPr txBox="1"/>
            <p:nvPr/>
          </p:nvSpPr>
          <p:spPr>
            <a:xfrm>
              <a:off x="5608566" y="2982626"/>
              <a:ext cx="257295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单位化或标准化</a:t>
              </a:r>
              <a:r>
                <a:rPr lang="en-US" altLang="zh-CN" sz="2400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1416510" y="4510432"/>
          <a:ext cx="14700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9" name="Equation" r:id="rId25" imgW="15849600" imgH="10668000" progId="Equation.DSMT4">
                  <p:embed/>
                </p:oleObj>
              </mc:Choice>
              <mc:Fallback>
                <p:oleObj name="Equation" r:id="rId25" imgW="15849600" imgH="10668000" progId="Equation.DSMT4">
                  <p:embed/>
                  <p:pic>
                    <p:nvPicPr>
                      <p:cNvPr id="0" name="图片 47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510" y="4510432"/>
                        <a:ext cx="14700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文本框 6"/>
          <p:cNvSpPr txBox="1"/>
          <p:nvPr/>
        </p:nvSpPr>
        <p:spPr>
          <a:xfrm>
            <a:off x="949885" y="2801768"/>
            <a:ext cx="72735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注：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54" name="文本框 6"/>
          <p:cNvSpPr txBox="1"/>
          <p:nvPr/>
        </p:nvSpPr>
        <p:spPr>
          <a:xfrm>
            <a:off x="5377994" y="3512031"/>
            <a:ext cx="146889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都正交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23190" y="1791816"/>
            <a:ext cx="2752297" cy="522574"/>
            <a:chOff x="1823966" y="3757326"/>
            <a:chExt cx="2752297" cy="522574"/>
          </a:xfrm>
        </p:grpSpPr>
        <p:sp>
          <p:nvSpPr>
            <p:cNvPr id="56" name="文本框 6"/>
            <p:cNvSpPr txBox="1"/>
            <p:nvPr/>
          </p:nvSpPr>
          <p:spPr>
            <a:xfrm>
              <a:off x="1823966" y="3764613"/>
              <a:ext cx="55064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当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57" name="对象 56"/>
            <p:cNvGraphicFramePr>
              <a:graphicFrameLocks noChangeAspect="1"/>
            </p:cNvGraphicFramePr>
            <p:nvPr/>
          </p:nvGraphicFramePr>
          <p:xfrm>
            <a:off x="2225675" y="3762375"/>
            <a:ext cx="1654175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9" name="Equation" r:id="rId1" imgW="15544800" imgH="4876800" progId="Equation.DSMT4">
                    <p:embed/>
                  </p:oleObj>
                </mc:Choice>
                <mc:Fallback>
                  <p:oleObj name="Equation" r:id="rId1" imgW="15544800" imgH="4876800" progId="Equation.DSMT4">
                    <p:embed/>
                    <p:pic>
                      <p:nvPicPr>
                        <p:cNvPr id="0" name="图片 42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5675" y="3762375"/>
                          <a:ext cx="1654175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文本框 6"/>
            <p:cNvSpPr txBox="1"/>
            <p:nvPr/>
          </p:nvSpPr>
          <p:spPr>
            <a:xfrm>
              <a:off x="3779767" y="3757326"/>
              <a:ext cx="79649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时，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335820" y="1736248"/>
            <a:ext cx="3113846" cy="517525"/>
            <a:chOff x="4437231" y="3723983"/>
            <a:chExt cx="3113846" cy="517525"/>
          </a:xfrm>
        </p:grpSpPr>
        <p:graphicFrame>
          <p:nvGraphicFramePr>
            <p:cNvPr id="60" name="对象 59"/>
            <p:cNvGraphicFramePr>
              <a:graphicFrameLocks noChangeAspect="1"/>
            </p:cNvGraphicFramePr>
            <p:nvPr/>
          </p:nvGraphicFramePr>
          <p:xfrm>
            <a:off x="5458459" y="3817645"/>
            <a:ext cx="388938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0" name="Equation" r:id="rId3" imgW="152400" imgH="139700" progId="Equation.DSMT4">
                    <p:embed/>
                  </p:oleObj>
                </mc:Choice>
                <mc:Fallback>
                  <p:oleObj name="Equation" r:id="rId3" imgW="152400" imgH="139700" progId="Equation.DSMT4">
                    <p:embed/>
                    <p:pic>
                      <p:nvPicPr>
                        <p:cNvPr id="0" name="图片 42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8459" y="3817645"/>
                          <a:ext cx="388938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/>
          </p:nvGraphicFramePr>
          <p:xfrm>
            <a:off x="6090284" y="3723983"/>
            <a:ext cx="388938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1" name="Equation" r:id="rId5" imgW="3657600" imgH="4876800" progId="Equation.DSMT4">
                    <p:embed/>
                  </p:oleObj>
                </mc:Choice>
                <mc:Fallback>
                  <p:oleObj name="Equation" r:id="rId5" imgW="3657600" imgH="4876800" progId="Equation.DSMT4">
                    <p:embed/>
                    <p:pic>
                      <p:nvPicPr>
                        <p:cNvPr id="0" name="图片 42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0284" y="3723983"/>
                          <a:ext cx="388938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文本框 6"/>
            <p:cNvSpPr txBox="1"/>
            <p:nvPr/>
          </p:nvSpPr>
          <p:spPr>
            <a:xfrm>
              <a:off x="4437231" y="3747217"/>
              <a:ext cx="114636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称向量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sp>
          <p:nvSpPr>
            <p:cNvPr id="63" name="文本框 6"/>
            <p:cNvSpPr txBox="1"/>
            <p:nvPr/>
          </p:nvSpPr>
          <p:spPr>
            <a:xfrm>
              <a:off x="5713751" y="3736749"/>
              <a:ext cx="52631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与   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sp>
          <p:nvSpPr>
            <p:cNvPr id="64" name="文本框 6"/>
            <p:cNvSpPr txBox="1"/>
            <p:nvPr/>
          </p:nvSpPr>
          <p:spPr>
            <a:xfrm>
              <a:off x="6385342" y="3757325"/>
              <a:ext cx="116573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正交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 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sp>
        <p:nvSpPr>
          <p:cNvPr id="65" name="文本框 6"/>
          <p:cNvSpPr txBox="1"/>
          <p:nvPr/>
        </p:nvSpPr>
        <p:spPr>
          <a:xfrm>
            <a:off x="2453092" y="2801440"/>
            <a:ext cx="47292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零向量与任何向量的内积都为零，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66" name="文本框 6"/>
          <p:cNvSpPr txBox="1"/>
          <p:nvPr/>
        </p:nvSpPr>
        <p:spPr>
          <a:xfrm>
            <a:off x="2562066" y="3512004"/>
            <a:ext cx="307214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故零向量与任何向量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文本框 4"/>
          <p:cNvSpPr txBox="1"/>
          <p:nvPr/>
        </p:nvSpPr>
        <p:spPr>
          <a:xfrm>
            <a:off x="870942" y="1091742"/>
            <a:ext cx="5813778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二、向量组的正交化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2277332" y="3441556"/>
          <a:ext cx="4570412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0" name="Equation" r:id="rId1" imgW="42976800" imgH="17068800" progId="Equation.DSMT4">
                  <p:embed/>
                </p:oleObj>
              </mc:Choice>
              <mc:Fallback>
                <p:oleObj name="Equation" r:id="rId1" imgW="42976800" imgH="17068800" progId="Equation.DSMT4">
                  <p:embed/>
                  <p:pic>
                    <p:nvPicPr>
                      <p:cNvPr id="0" name="图片 40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332" y="3441556"/>
                        <a:ext cx="4570412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5"/>
          <p:cNvSpPr txBox="1"/>
          <p:nvPr/>
        </p:nvSpPr>
        <p:spPr>
          <a:xfrm>
            <a:off x="2123343" y="2566901"/>
            <a:ext cx="67485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组两两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正交的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非零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的向量组称为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正交向量组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8" name="文本框 5"/>
          <p:cNvSpPr txBox="1"/>
          <p:nvPr/>
        </p:nvSpPr>
        <p:spPr>
          <a:xfrm>
            <a:off x="1117320" y="2554202"/>
            <a:ext cx="144563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定义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0" name="文本框 5"/>
          <p:cNvSpPr txBox="1"/>
          <p:nvPr/>
        </p:nvSpPr>
        <p:spPr>
          <a:xfrm>
            <a:off x="1130020" y="3214602"/>
            <a:ext cx="993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例如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1" name="文本框 5"/>
          <p:cNvSpPr txBox="1"/>
          <p:nvPr/>
        </p:nvSpPr>
        <p:spPr>
          <a:xfrm>
            <a:off x="1142721" y="5195801"/>
            <a:ext cx="28404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是正交向量组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7" grpId="0"/>
      <p:bldP spid="48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115820" y="1116330"/>
          <a:ext cx="441833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Equation" r:id="rId1" imgW="1955800" imgH="316865" progId="Equation.DSMT4">
                  <p:embed/>
                </p:oleObj>
              </mc:Choice>
              <mc:Fallback>
                <p:oleObj name="Equation" r:id="rId1" imgW="1955800" imgH="316865" progId="Equation.DSMT4">
                  <p:embed/>
                  <p:pic>
                    <p:nvPicPr>
                      <p:cNvPr id="0" name="图片 61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820" y="1116330"/>
                        <a:ext cx="441833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404143" y="1875561"/>
            <a:ext cx="4778872" cy="514350"/>
            <a:chOff x="1404143" y="1875561"/>
            <a:chExt cx="4778872" cy="514350"/>
          </a:xfrm>
        </p:grpSpPr>
        <p:sp>
          <p:nvSpPr>
            <p:cNvPr id="11" name="TextBox 10"/>
            <p:cNvSpPr txBox="1"/>
            <p:nvPr/>
          </p:nvSpPr>
          <p:spPr>
            <a:xfrm>
              <a:off x="1404143" y="1928246"/>
              <a:ext cx="47788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+mn-ea"/>
                  <a:ea typeface="+mn-ea"/>
                </a:rPr>
                <a:t>求    ，使               是正交向量组</a:t>
              </a:r>
              <a:r>
                <a:rPr lang="en-US" altLang="zh-CN" sz="2400" b="1" dirty="0" smtClean="0">
                  <a:latin typeface="+mn-ea"/>
                  <a:ea typeface="+mn-ea"/>
                </a:rPr>
                <a:t>.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1788824" y="1875561"/>
            <a:ext cx="2627312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7" name="Equation" r:id="rId3" imgW="28041600" imgH="5486400" progId="Equation.DSMT4">
                    <p:embed/>
                  </p:oleObj>
                </mc:Choice>
                <mc:Fallback>
                  <p:oleObj name="Equation" r:id="rId3" imgW="28041600" imgH="5486400" progId="Equation.DSMT4">
                    <p:embed/>
                    <p:pic>
                      <p:nvPicPr>
                        <p:cNvPr id="0" name="图片 614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824" y="1875561"/>
                          <a:ext cx="2627312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969135" y="2409825"/>
          <a:ext cx="2266315" cy="65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Equation" r:id="rId5" imgW="1130300" imgH="316865" progId="Equation.DSMT4">
                  <p:embed/>
                </p:oleObj>
              </mc:Choice>
              <mc:Fallback>
                <p:oleObj name="Equation" r:id="rId5" imgW="1130300" imgH="316865" progId="Equation.DSMT4">
                  <p:embed/>
                  <p:pic>
                    <p:nvPicPr>
                      <p:cNvPr id="0" name="图片 61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135" y="2409825"/>
                        <a:ext cx="2266315" cy="652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634981" y="3407929"/>
          <a:ext cx="3078571" cy="48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Equation" r:id="rId7" imgW="38404800" imgH="6096000" progId="Equation.DSMT4">
                  <p:embed/>
                </p:oleObj>
              </mc:Choice>
              <mc:Fallback>
                <p:oleObj name="Equation" r:id="rId7" imgW="38404800" imgH="6096000" progId="Equation.DSMT4">
                  <p:embed/>
                  <p:pic>
                    <p:nvPicPr>
                      <p:cNvPr id="0" name="图片 61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981" y="3407929"/>
                        <a:ext cx="3078571" cy="48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632850" y="4055628"/>
          <a:ext cx="3624950" cy="54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Equation" r:id="rId9" imgW="40538400" imgH="6096000" progId="Equation.DSMT4">
                  <p:embed/>
                </p:oleObj>
              </mc:Choice>
              <mc:Fallback>
                <p:oleObj name="Equation" r:id="rId9" imgW="40538400" imgH="6096000" progId="Equation.DSMT4">
                  <p:embed/>
                  <p:pic>
                    <p:nvPicPr>
                      <p:cNvPr id="0" name="图片 61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850" y="4055628"/>
                        <a:ext cx="3624950" cy="545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666240" y="4770120"/>
          <a:ext cx="218567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Equation" r:id="rId11" imgW="1028700" imgH="316865" progId="Equation.DSMT4">
                  <p:embed/>
                </p:oleObj>
              </mc:Choice>
              <mc:Fallback>
                <p:oleObj name="Equation" r:id="rId11" imgW="1028700" imgH="316865" progId="Equation.DSMT4">
                  <p:embed/>
                  <p:pic>
                    <p:nvPicPr>
                      <p:cNvPr id="0" name="图片 61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240" y="4770120"/>
                        <a:ext cx="218567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10909" y="2573193"/>
            <a:ext cx="5762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accent1"/>
                </a:solidFill>
                <a:latin typeface="+mn-ea"/>
                <a:ea typeface="+mn-ea"/>
              </a:rPr>
              <a:t>解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19930" y="1253480"/>
            <a:ext cx="1638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latin typeface="+mn-ea"/>
                <a:ea typeface="+mn-ea"/>
              </a:rPr>
              <a:t>已知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39332" y="2600325"/>
            <a:ext cx="5762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设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3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文本框 5"/>
          <p:cNvSpPr txBox="1"/>
          <p:nvPr/>
        </p:nvSpPr>
        <p:spPr>
          <a:xfrm>
            <a:off x="1503915" y="1203382"/>
            <a:ext cx="71628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由单位向量组成的正交向量组称为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标准正交向量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5"/>
          <p:cNvSpPr txBox="1"/>
          <p:nvPr/>
        </p:nvSpPr>
        <p:spPr>
          <a:xfrm>
            <a:off x="548691" y="1241484"/>
            <a:ext cx="15581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定义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1395737" y="1914585"/>
          <a:ext cx="4184182" cy="264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0" name="Equation" r:id="rId1" imgW="49987200" imgH="31699200" progId="Equation.DSMT4">
                  <p:embed/>
                </p:oleObj>
              </mc:Choice>
              <mc:Fallback>
                <p:oleObj name="Equation" r:id="rId1" imgW="49987200" imgH="31699200" progId="Equation.DSMT4">
                  <p:embed/>
                  <p:pic>
                    <p:nvPicPr>
                      <p:cNvPr id="0" name="图片 41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737" y="1914585"/>
                        <a:ext cx="4184182" cy="2649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5"/>
          <p:cNvSpPr txBox="1"/>
          <p:nvPr/>
        </p:nvSpPr>
        <p:spPr>
          <a:xfrm>
            <a:off x="535991" y="1914584"/>
            <a:ext cx="993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例如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4" name="文本框 5"/>
          <p:cNvSpPr txBox="1"/>
          <p:nvPr/>
        </p:nvSpPr>
        <p:spPr>
          <a:xfrm>
            <a:off x="5588283" y="2844185"/>
            <a:ext cx="28404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是标准正交向量组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161631" y="4544003"/>
          <a:ext cx="5177888" cy="183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1" name="Equation" r:id="rId3" imgW="46634400" imgH="21945600" progId="Equation.DSMT4">
                  <p:embed/>
                </p:oleObj>
              </mc:Choice>
              <mc:Fallback>
                <p:oleObj name="Equation" r:id="rId3" imgW="46634400" imgH="21945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631" y="4544003"/>
                        <a:ext cx="5177888" cy="1836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6253617" y="5120485"/>
            <a:ext cx="2792752" cy="461665"/>
            <a:chOff x="7008520" y="5120485"/>
            <a:chExt cx="2792752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7008520" y="5120485"/>
              <a:ext cx="2792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+mn-ea"/>
                  <a:ea typeface="+mn-ea"/>
                </a:rPr>
                <a:t>是    的标准正交基</a:t>
              </a:r>
              <a:r>
                <a:rPr lang="en-US" altLang="zh-CN" sz="2400" b="1" dirty="0" smtClean="0">
                  <a:latin typeface="+mn-ea"/>
                  <a:ea typeface="+mn-ea"/>
                </a:rPr>
                <a:t>.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7342188" y="5124450"/>
            <a:ext cx="558800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2" name="Equation" r:id="rId5" imgW="7620000" imgH="5486400" progId="Equation.DSMT4">
                    <p:embed/>
                  </p:oleObj>
                </mc:Choice>
                <mc:Fallback>
                  <p:oleObj name="Equation" r:id="rId5" imgW="7620000" imgH="5486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2188" y="5124450"/>
                          <a:ext cx="558800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1070</Words>
  <Application>WPS 演示</Application>
  <PresentationFormat>全屏显示(4:3)</PresentationFormat>
  <Paragraphs>320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123</vt:i4>
      </vt:variant>
      <vt:variant>
        <vt:lpstr>幻灯片标题</vt:lpstr>
      </vt:variant>
      <vt:variant>
        <vt:i4>25</vt:i4>
      </vt:variant>
    </vt:vector>
  </HeadingPairs>
  <TitlesOfParts>
    <vt:vector size="162" baseType="lpstr">
      <vt:lpstr>Arial</vt:lpstr>
      <vt:lpstr>宋体</vt:lpstr>
      <vt:lpstr>Wingdings</vt:lpstr>
      <vt:lpstr>汉仪书宋二KW</vt:lpstr>
      <vt:lpstr>微软雅黑</vt:lpstr>
      <vt:lpstr>汉仪旗黑</vt:lpstr>
      <vt:lpstr>Times New Roman</vt:lpstr>
      <vt:lpstr>黑体</vt:lpstr>
      <vt:lpstr>宋体</vt:lpstr>
      <vt:lpstr>Arial Unicode MS</vt:lpstr>
      <vt:lpstr>Calibri</vt:lpstr>
      <vt:lpstr>Helvetica Neue</vt:lpstr>
      <vt:lpstr>汉仪中黑KW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xujiaze</cp:lastModifiedBy>
  <cp:revision>906</cp:revision>
  <dcterms:created xsi:type="dcterms:W3CDTF">2023-05-19T02:53:59Z</dcterms:created>
  <dcterms:modified xsi:type="dcterms:W3CDTF">2023-05-19T02:53:59Z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2052-4.4.0.7319</vt:lpwstr>
  </property>
  <property fmtid="{D5CDD505-2E9C-101B-9397-08002B2CF9AE}" pid="3" name="ICV">
    <vt:lpwstr>CBF0161BE49821B899E26664A4EFA36F</vt:lpwstr>
  </property>
</Properties>
</file>