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36" r:id="rId3"/>
    <p:sldId id="338" r:id="rId4"/>
    <p:sldId id="353" r:id="rId5"/>
    <p:sldId id="341" r:id="rId6"/>
    <p:sldId id="342" r:id="rId7"/>
    <p:sldId id="346" r:id="rId8"/>
    <p:sldId id="343" r:id="rId9"/>
    <p:sldId id="355" r:id="rId10"/>
    <p:sldId id="370" r:id="rId11"/>
    <p:sldId id="356" r:id="rId12"/>
    <p:sldId id="357" r:id="rId13"/>
    <p:sldId id="358" r:id="rId14"/>
    <p:sldId id="359" r:id="rId15"/>
    <p:sldId id="374" r:id="rId16"/>
    <p:sldId id="360" r:id="rId17"/>
    <p:sldId id="362" r:id="rId18"/>
    <p:sldId id="361" r:id="rId19"/>
    <p:sldId id="363" r:id="rId20"/>
    <p:sldId id="364" r:id="rId21"/>
    <p:sldId id="365" r:id="rId22"/>
    <p:sldId id="366" r:id="rId23"/>
    <p:sldId id="367" r:id="rId24"/>
    <p:sldId id="368" r:id="rId25"/>
    <p:sldId id="414" r:id="rId26"/>
    <p:sldId id="415" r:id="rId27"/>
    <p:sldId id="416" r:id="rId28"/>
    <p:sldId id="371" r:id="rId29"/>
    <p:sldId id="372" r:id="rId30"/>
    <p:sldId id="373" r:id="rId31"/>
    <p:sldId id="420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F6600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>
        <p:scale>
          <a:sx n="73" d="100"/>
          <a:sy n="73" d="100"/>
        </p:scale>
        <p:origin x="-1685" y="-269"/>
      </p:cViewPr>
      <p:guideLst>
        <p:guide orient="horz" pos="2148"/>
        <p:guide orient="horz" pos="4024"/>
        <p:guide orient="horz" pos="3865"/>
        <p:guide pos="4353"/>
        <p:guide pos="2894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2" Type="http://schemas.openxmlformats.org/officeDocument/2006/relationships/image" Target="../media/image59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5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0" Type="http://schemas.openxmlformats.org/officeDocument/2006/relationships/image" Target="../media/image81.wmf"/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image" Target="../media/image95.wmf"/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6" Type="http://schemas.openxmlformats.org/officeDocument/2006/relationships/image" Target="../media/image103.wmf"/><Relationship Id="rId15" Type="http://schemas.openxmlformats.org/officeDocument/2006/relationships/image" Target="../media/image102.wmf"/><Relationship Id="rId14" Type="http://schemas.openxmlformats.org/officeDocument/2006/relationships/image" Target="../media/image101.wmf"/><Relationship Id="rId13" Type="http://schemas.openxmlformats.org/officeDocument/2006/relationships/image" Target="../media/image100.wmf"/><Relationship Id="rId12" Type="http://schemas.openxmlformats.org/officeDocument/2006/relationships/image" Target="../media/image99.wmf"/><Relationship Id="rId11" Type="http://schemas.openxmlformats.org/officeDocument/2006/relationships/image" Target="../media/image98.wmf"/><Relationship Id="rId10" Type="http://schemas.openxmlformats.org/officeDocument/2006/relationships/image" Target="../media/image97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image" Target="../media/image125.wmf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50.wmf"/><Relationship Id="rId10" Type="http://schemas.openxmlformats.org/officeDocument/2006/relationships/image" Target="../media/image127.wmf"/><Relationship Id="rId1" Type="http://schemas.openxmlformats.org/officeDocument/2006/relationships/image" Target="../media/image119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image" Target="../media/image142.wmf"/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2" Type="http://schemas.openxmlformats.org/officeDocument/2006/relationships/image" Target="../media/image146.wmf"/><Relationship Id="rId11" Type="http://schemas.openxmlformats.org/officeDocument/2006/relationships/image" Target="../media/image145.wmf"/><Relationship Id="rId10" Type="http://schemas.openxmlformats.org/officeDocument/2006/relationships/image" Target="../media/image144.wmf"/><Relationship Id="rId1" Type="http://schemas.openxmlformats.org/officeDocument/2006/relationships/image" Target="../media/image13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wmf"/><Relationship Id="rId8" Type="http://schemas.openxmlformats.org/officeDocument/2006/relationships/image" Target="../media/image186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0" Type="http://schemas.openxmlformats.org/officeDocument/2006/relationships/image" Target="../media/image188.wmf"/><Relationship Id="rId1" Type="http://schemas.openxmlformats.org/officeDocument/2006/relationships/image" Target="../media/image179.w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3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16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2" Type="http://schemas.openxmlformats.org/officeDocument/2006/relationships/image" Target="../media/image32.wmf"/><Relationship Id="rId11" Type="http://schemas.openxmlformats.org/officeDocument/2006/relationships/image" Target="../media/image31.wmf"/><Relationship Id="rId10" Type="http://schemas.openxmlformats.org/officeDocument/2006/relationships/image" Target="../media/image30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2"/>
          <p:cNvSpPr/>
          <p:nvPr userDrawn="1"/>
        </p:nvSpPr>
        <p:spPr>
          <a:xfrm>
            <a:off x="2915841" y="0"/>
            <a:ext cx="6253163" cy="1671638"/>
          </a:xfrm>
          <a:custGeom>
            <a:avLst/>
            <a:gdLst>
              <a:gd name="connsiteX0" fmla="*/ 8292948 w 8337928"/>
              <a:gd name="connsiteY0" fmla="*/ 0 h 1671889"/>
              <a:gd name="connsiteX1" fmla="*/ 8331213 w 8337928"/>
              <a:gd name="connsiteY1" fmla="*/ 0 h 1671889"/>
              <a:gd name="connsiteX2" fmla="*/ 8337928 w 8337928"/>
              <a:gd name="connsiteY2" fmla="*/ 1671889 h 1671889"/>
              <a:gd name="connsiteX3" fmla="*/ 0 w 8337928"/>
              <a:gd name="connsiteY3" fmla="*/ 45928 h 1671889"/>
              <a:gd name="connsiteX4" fmla="*/ 8292948 w 8337928"/>
              <a:gd name="connsiteY4" fmla="*/ 45928 h 167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928" h="1671889">
                <a:moveTo>
                  <a:pt x="8292948" y="0"/>
                </a:moveTo>
                <a:lnTo>
                  <a:pt x="8331213" y="0"/>
                </a:lnTo>
                <a:lnTo>
                  <a:pt x="8337928" y="1671889"/>
                </a:lnTo>
                <a:lnTo>
                  <a:pt x="0" y="45928"/>
                </a:lnTo>
                <a:lnTo>
                  <a:pt x="8292948" y="45928"/>
                </a:lnTo>
                <a:close/>
              </a:path>
            </a:pathLst>
          </a:cu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任意多边形 13"/>
          <p:cNvSpPr/>
          <p:nvPr userDrawn="1"/>
        </p:nvSpPr>
        <p:spPr>
          <a:xfrm>
            <a:off x="0" y="-19049"/>
            <a:ext cx="9149954" cy="887413"/>
          </a:xfrm>
          <a:custGeom>
            <a:avLst/>
            <a:gdLst>
              <a:gd name="connsiteX0" fmla="*/ 12180865 w 12200445"/>
              <a:gd name="connsiteY0" fmla="*/ 0 h 887429"/>
              <a:gd name="connsiteX1" fmla="*/ 12200445 w 12200445"/>
              <a:gd name="connsiteY1" fmla="*/ 0 h 887429"/>
              <a:gd name="connsiteX2" fmla="*/ 12200445 w 12200445"/>
              <a:gd name="connsiteY2" fmla="*/ 41741 h 887429"/>
              <a:gd name="connsiteX3" fmla="*/ 520 w 12200445"/>
              <a:gd name="connsiteY3" fmla="*/ 887429 h 887429"/>
              <a:gd name="connsiteX4" fmla="*/ 0 w 12200445"/>
              <a:gd name="connsiteY4" fmla="*/ 123446 h 887429"/>
              <a:gd name="connsiteX5" fmla="*/ 339 w 12200445"/>
              <a:gd name="connsiteY5" fmla="*/ 10730 h 887429"/>
              <a:gd name="connsiteX6" fmla="*/ 12180865 w 12200445"/>
              <a:gd name="connsiteY6" fmla="*/ 10730 h 88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445" h="887429">
                <a:moveTo>
                  <a:pt x="12180865" y="0"/>
                </a:moveTo>
                <a:lnTo>
                  <a:pt x="12200445" y="0"/>
                </a:lnTo>
                <a:lnTo>
                  <a:pt x="12200445" y="41741"/>
                </a:lnTo>
                <a:lnTo>
                  <a:pt x="520" y="887429"/>
                </a:lnTo>
                <a:cubicBezTo>
                  <a:pt x="2490" y="622053"/>
                  <a:pt x="173" y="378107"/>
                  <a:pt x="0" y="123446"/>
                </a:cubicBezTo>
                <a:lnTo>
                  <a:pt x="339" y="10730"/>
                </a:lnTo>
                <a:lnTo>
                  <a:pt x="12180865" y="1073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7DD14-1B1A-4DF5-A4FF-7A08353D70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59B-B53B-44FE-B5CD-5BCFFBDE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3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1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59.wmf"/><Relationship Id="rId23" Type="http://schemas.openxmlformats.org/officeDocument/2006/relationships/oleObject" Target="../embeddings/oleObject61.bin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60.bin"/><Relationship Id="rId20" Type="http://schemas.openxmlformats.org/officeDocument/2006/relationships/image" Target="../media/image57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3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60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7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7.bin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81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2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9.wmf"/><Relationship Id="rId34" Type="http://schemas.openxmlformats.org/officeDocument/2006/relationships/vmlDrawing" Target="../drawings/vmlDrawing15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103.wmf"/><Relationship Id="rId31" Type="http://schemas.openxmlformats.org/officeDocument/2006/relationships/oleObject" Target="../embeddings/oleObject105.bin"/><Relationship Id="rId30" Type="http://schemas.openxmlformats.org/officeDocument/2006/relationships/image" Target="../media/image102.wmf"/><Relationship Id="rId3" Type="http://schemas.openxmlformats.org/officeDocument/2006/relationships/oleObject" Target="../embeddings/oleObject91.bin"/><Relationship Id="rId29" Type="http://schemas.openxmlformats.org/officeDocument/2006/relationships/oleObject" Target="../embeddings/oleObject104.bin"/><Relationship Id="rId28" Type="http://schemas.openxmlformats.org/officeDocument/2006/relationships/image" Target="../media/image101.wmf"/><Relationship Id="rId27" Type="http://schemas.openxmlformats.org/officeDocument/2006/relationships/oleObject" Target="../embeddings/oleObject103.bin"/><Relationship Id="rId26" Type="http://schemas.openxmlformats.org/officeDocument/2006/relationships/image" Target="../media/image100.wmf"/><Relationship Id="rId25" Type="http://schemas.openxmlformats.org/officeDocument/2006/relationships/oleObject" Target="../embeddings/oleObject102.bin"/><Relationship Id="rId24" Type="http://schemas.openxmlformats.org/officeDocument/2006/relationships/image" Target="../media/image99.wmf"/><Relationship Id="rId23" Type="http://schemas.openxmlformats.org/officeDocument/2006/relationships/oleObject" Target="../embeddings/oleObject101.bin"/><Relationship Id="rId22" Type="http://schemas.openxmlformats.org/officeDocument/2006/relationships/image" Target="../media/image98.wmf"/><Relationship Id="rId21" Type="http://schemas.openxmlformats.org/officeDocument/2006/relationships/oleObject" Target="../embeddings/oleObject100.bin"/><Relationship Id="rId20" Type="http://schemas.openxmlformats.org/officeDocument/2006/relationships/image" Target="../media/image97.wmf"/><Relationship Id="rId2" Type="http://schemas.openxmlformats.org/officeDocument/2006/relationships/image" Target="../media/image88.wmf"/><Relationship Id="rId19" Type="http://schemas.openxmlformats.org/officeDocument/2006/relationships/oleObject" Target="../embeddings/oleObject99.bin"/><Relationship Id="rId18" Type="http://schemas.openxmlformats.org/officeDocument/2006/relationships/image" Target="../media/image96.wmf"/><Relationship Id="rId17" Type="http://schemas.openxmlformats.org/officeDocument/2006/relationships/oleObject" Target="../embeddings/oleObject98.bin"/><Relationship Id="rId16" Type="http://schemas.openxmlformats.org/officeDocument/2006/relationships/image" Target="../media/image95.wmf"/><Relationship Id="rId15" Type="http://schemas.openxmlformats.org/officeDocument/2006/relationships/oleObject" Target="../embeddings/oleObject97.bin"/><Relationship Id="rId14" Type="http://schemas.openxmlformats.org/officeDocument/2006/relationships/image" Target="../media/image94.w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9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0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10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4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1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122.bin"/><Relationship Id="rId22" Type="http://schemas.openxmlformats.org/officeDocument/2006/relationships/vmlDrawing" Target="../drawings/vmlDrawing20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27.wmf"/><Relationship Id="rId2" Type="http://schemas.openxmlformats.org/officeDocument/2006/relationships/image" Target="../media/image119.wmf"/><Relationship Id="rId19" Type="http://schemas.openxmlformats.org/officeDocument/2006/relationships/oleObject" Target="../embeddings/oleObject130.bin"/><Relationship Id="rId18" Type="http://schemas.openxmlformats.org/officeDocument/2006/relationships/image" Target="../media/image126.wmf"/><Relationship Id="rId17" Type="http://schemas.openxmlformats.org/officeDocument/2006/relationships/oleObject" Target="../embeddings/oleObject129.bin"/><Relationship Id="rId16" Type="http://schemas.openxmlformats.org/officeDocument/2006/relationships/image" Target="../media/image125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2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8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3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9.bin"/><Relationship Id="rId26" Type="http://schemas.openxmlformats.org/officeDocument/2006/relationships/vmlDrawing" Target="../drawings/vmlDrawing22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46.w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45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44.wmf"/><Relationship Id="rId2" Type="http://schemas.openxmlformats.org/officeDocument/2006/relationships/image" Target="../media/image135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43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42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3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wmf"/><Relationship Id="rId8" Type="http://schemas.openxmlformats.org/officeDocument/2006/relationships/oleObject" Target="../embeddings/oleObject151.bin"/><Relationship Id="rId7" Type="http://schemas.openxmlformats.org/officeDocument/2006/relationships/image" Target="../media/image152.wmf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6.png"/><Relationship Id="rId11" Type="http://schemas.openxmlformats.org/officeDocument/2006/relationships/image" Target="../media/image155.png"/><Relationship Id="rId10" Type="http://schemas.openxmlformats.org/officeDocument/2006/relationships/image" Target="../media/image154.png"/><Relationship Id="rId1" Type="http://schemas.openxmlformats.org/officeDocument/2006/relationships/image" Target="../media/image147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0.png"/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image" Target="../media/image1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7.png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image" Target="../media/image16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68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73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15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74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15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64.bin"/><Relationship Id="rId22" Type="http://schemas.openxmlformats.org/officeDocument/2006/relationships/vmlDrawing" Target="../drawings/vmlDrawing2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88.wmf"/><Relationship Id="rId2" Type="http://schemas.openxmlformats.org/officeDocument/2006/relationships/image" Target="../media/image179.wmf"/><Relationship Id="rId19" Type="http://schemas.openxmlformats.org/officeDocument/2006/relationships/oleObject" Target="../embeddings/oleObject172.bin"/><Relationship Id="rId18" Type="http://schemas.openxmlformats.org/officeDocument/2006/relationships/image" Target="../media/image187.wmf"/><Relationship Id="rId17" Type="http://schemas.openxmlformats.org/officeDocument/2006/relationships/oleObject" Target="../embeddings/oleObject171.bin"/><Relationship Id="rId16" Type="http://schemas.openxmlformats.org/officeDocument/2006/relationships/image" Target="../media/image186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83.wmf"/><Relationship Id="rId1" Type="http://schemas.openxmlformats.org/officeDocument/2006/relationships/oleObject" Target="../embeddings/oleObject16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80.wmf"/><Relationship Id="rId16" Type="http://schemas.openxmlformats.org/officeDocument/2006/relationships/vmlDrawing" Target="../drawings/vmlDrawing2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93.wmf"/><Relationship Id="rId13" Type="http://schemas.openxmlformats.org/officeDocument/2006/relationships/oleObject" Target="../embeddings/oleObject179.bin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91.wmf"/><Relationship Id="rId1" Type="http://schemas.openxmlformats.org/officeDocument/2006/relationships/oleObject" Target="../embeddings/oleObject17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5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26" Type="http://schemas.openxmlformats.org/officeDocument/2006/relationships/vmlDrawing" Target="../drawings/vmlDrawing6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32.w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31.w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30.wmf"/><Relationship Id="rId2" Type="http://schemas.openxmlformats.org/officeDocument/2006/relationships/image" Target="../media/image22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6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2239313" y="1109956"/>
            <a:ext cx="5095952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  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实对称矩阵对角化的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075180" y="1978630"/>
            <a:ext cx="4511939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一、相似矩阵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2075179" y="2595732"/>
            <a:ext cx="6309245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二、实对称矩阵的特征值与特征向量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2075179" y="3212834"/>
            <a:ext cx="537510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三、实对称矩阵相似对角化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1172926" y="1367654"/>
            <a:ext cx="66674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设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368980" y="1387915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例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88121" y="840957"/>
          <a:ext cx="2617788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Equation" r:id="rId1" imgW="28346400" imgH="17068800" progId="Equation.DSMT4">
                  <p:embed/>
                </p:oleObj>
              </mc:Choice>
              <mc:Fallback>
                <p:oleObj name="Equation" r:id="rId1" imgW="28346400" imgH="17068800" progId="Equation.DSMT4">
                  <p:embed/>
                  <p:pic>
                    <p:nvPicPr>
                      <p:cNvPr id="0" name="图片 43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121" y="840957"/>
                        <a:ext cx="2617788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5071" y="1387935"/>
            <a:ext cx="231140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能否对角化？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6669471" y="1387935"/>
            <a:ext cx="20119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若能对角化，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208471" y="2378535"/>
            <a:ext cx="34228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则求出可逆矩阵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，使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23049" y="2359426"/>
            <a:ext cx="2923222" cy="493474"/>
            <a:chOff x="6000750" y="3063875"/>
            <a:chExt cx="2923222" cy="493474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6000750" y="3063875"/>
            <a:ext cx="985838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1" name="Equation" r:id="rId3" imgW="10668000" imgH="4572000" progId="Equation.DSMT4">
                    <p:embed/>
                  </p:oleObj>
                </mc:Choice>
                <mc:Fallback>
                  <p:oleObj name="Equation" r:id="rId3" imgW="10668000" imgH="4572000" progId="Equation.DSMT4">
                    <p:embed/>
                    <p:pic>
                      <p:nvPicPr>
                        <p:cNvPr id="0" name="图片 43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750" y="3063875"/>
                          <a:ext cx="985838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5"/>
            <p:cNvSpPr txBox="1"/>
            <p:nvPr/>
          </p:nvSpPr>
          <p:spPr>
            <a:xfrm>
              <a:off x="6912072" y="3095684"/>
              <a:ext cx="20119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为对角阵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8980" y="3356415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解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248062" y="3273509"/>
          <a:ext cx="4362450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2" name="Equation" r:id="rId5" imgW="47244000" imgH="17068800" progId="Equation.DSMT4">
                  <p:embed/>
                </p:oleObj>
              </mc:Choice>
              <mc:Fallback>
                <p:oleObj name="Equation" r:id="rId5" imgW="47244000" imgH="17068800" progId="Equation.DSMT4">
                  <p:embed/>
                  <p:pic>
                    <p:nvPicPr>
                      <p:cNvPr id="0" name="图片 4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062" y="3273509"/>
                        <a:ext cx="4362450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610295" y="3759284"/>
          <a:ext cx="2533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3" name="Equation" r:id="rId7" imgW="27432000" imgH="5486400" progId="Equation.DSMT4">
                  <p:embed/>
                </p:oleObj>
              </mc:Choice>
              <mc:Fallback>
                <p:oleObj name="Equation" r:id="rId7" imgW="27432000" imgH="5486400" progId="Equation.DSMT4">
                  <p:embed/>
                  <p:pic>
                    <p:nvPicPr>
                      <p:cNvPr id="0" name="图片 4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95" y="3759284"/>
                        <a:ext cx="25336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5"/>
          <p:cNvSpPr txBox="1"/>
          <p:nvPr/>
        </p:nvSpPr>
        <p:spPr>
          <a:xfrm>
            <a:off x="1177991" y="5151580"/>
            <a:ext cx="34228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所以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的全部特征值为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373532" y="5172159"/>
          <a:ext cx="26479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4" name="Equation" r:id="rId9" imgW="28651200" imgH="5486400" progId="Equation.DSMT4">
                  <p:embed/>
                </p:oleObj>
              </mc:Choice>
              <mc:Fallback>
                <p:oleObj name="Equation" r:id="rId9" imgW="28651200" imgH="5486400" progId="Equation.DSMT4">
                  <p:embed/>
                  <p:pic>
                    <p:nvPicPr>
                      <p:cNvPr id="0" name="图片 4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32" y="5172159"/>
                        <a:ext cx="26479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54824" y="991568"/>
            <a:ext cx="2761539" cy="528281"/>
            <a:chOff x="2140661" y="1021119"/>
            <a:chExt cx="2761539" cy="528281"/>
          </a:xfrm>
        </p:grpSpPr>
        <p:sp>
          <p:nvSpPr>
            <p:cNvPr id="4" name="文本框 5"/>
            <p:cNvSpPr txBox="1"/>
            <p:nvPr/>
          </p:nvSpPr>
          <p:spPr>
            <a:xfrm>
              <a:off x="2140661" y="1021119"/>
              <a:ext cx="6842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当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579688" y="1042988"/>
            <a:ext cx="14636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2" name="Equation" r:id="rId1" imgW="15849600" imgH="5486400" progId="Equation.DSMT4">
                    <p:embed/>
                  </p:oleObj>
                </mc:Choice>
                <mc:Fallback>
                  <p:oleObj name="Equation" r:id="rId1" imgW="15849600" imgH="5486400" progId="Equation.DSMT4">
                    <p:embed/>
                    <p:pic>
                      <p:nvPicPr>
                        <p:cNvPr id="0" name="图片 44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9688" y="1042988"/>
                          <a:ext cx="146367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4051311" y="1037577"/>
              <a:ext cx="850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时，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38574" y="1008026"/>
            <a:ext cx="3387714" cy="461665"/>
            <a:chOff x="4724411" y="1037577"/>
            <a:chExt cx="3387714" cy="461665"/>
          </a:xfrm>
        </p:grpSpPr>
        <p:sp>
          <p:nvSpPr>
            <p:cNvPr id="8" name="文本框 5"/>
            <p:cNvSpPr txBox="1"/>
            <p:nvPr/>
          </p:nvSpPr>
          <p:spPr>
            <a:xfrm>
              <a:off x="4724411" y="1037577"/>
              <a:ext cx="20065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求解方程组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6338888" y="1042988"/>
            <a:ext cx="1773237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3" name="Equation" r:id="rId3" imgW="19202400" imgH="4876800" progId="Equation.DSMT4">
                    <p:embed/>
                  </p:oleObj>
                </mc:Choice>
                <mc:Fallback>
                  <p:oleObj name="Equation" r:id="rId3" imgW="19202400" imgH="4876800" progId="Equation.DSMT4">
                    <p:embed/>
                    <p:pic>
                      <p:nvPicPr>
                        <p:cNvPr id="0" name="图片 44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8888" y="1042988"/>
                          <a:ext cx="1773237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6554874" y="995326"/>
            <a:ext cx="2120889" cy="461665"/>
            <a:chOff x="8140711" y="1024877"/>
            <a:chExt cx="2120889" cy="461665"/>
          </a:xfrm>
        </p:grpSpPr>
        <p:sp>
          <p:nvSpPr>
            <p:cNvPr id="11" name="文本框 5"/>
            <p:cNvSpPr txBox="1"/>
            <p:nvPr/>
          </p:nvSpPr>
          <p:spPr>
            <a:xfrm>
              <a:off x="8140711" y="1024877"/>
              <a:ext cx="660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对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8520113" y="1071563"/>
            <a:ext cx="788987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4" name="Equation" r:id="rId5" imgW="8534400" imgH="3962400" progId="Equation.DSMT4">
                    <p:embed/>
                  </p:oleObj>
                </mc:Choice>
                <mc:Fallback>
                  <p:oleObj name="Equation" r:id="rId5" imgW="8534400" imgH="3962400" progId="Equation.DSMT4">
                    <p:embed/>
                    <p:pic>
                      <p:nvPicPr>
                        <p:cNvPr id="0" name="图片 44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0113" y="1071563"/>
                          <a:ext cx="788987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5"/>
            <p:cNvSpPr txBox="1"/>
            <p:nvPr/>
          </p:nvSpPr>
          <p:spPr>
            <a:xfrm>
              <a:off x="9220211" y="1024877"/>
              <a:ext cx="1041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进行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599383" y="1501735"/>
            <a:ext cx="22622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初等变换，得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22533" y="1988800"/>
          <a:ext cx="2959100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5" name="Equation" r:id="rId7" imgW="32004000" imgH="17068800" progId="Equation.DSMT4">
                  <p:embed/>
                </p:oleObj>
              </mc:Choice>
              <mc:Fallback>
                <p:oleObj name="Equation" r:id="rId7" imgW="32004000" imgH="17068800" progId="Equation.DSMT4">
                  <p:embed/>
                  <p:pic>
                    <p:nvPicPr>
                      <p:cNvPr id="0" name="图片 44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533" y="1988800"/>
                        <a:ext cx="2959100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641945" y="1963400"/>
          <a:ext cx="2084388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6" name="Equation" r:id="rId9" imgW="22555200" imgH="17068800" progId="Equation.DSMT4">
                  <p:embed/>
                </p:oleObj>
              </mc:Choice>
              <mc:Fallback>
                <p:oleObj name="Equation" r:id="rId9" imgW="22555200" imgH="17068800" progId="Equation.DSMT4">
                  <p:embed/>
                  <p:pic>
                    <p:nvPicPr>
                      <p:cNvPr id="0" name="图片 44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945" y="1963400"/>
                        <a:ext cx="2084388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5"/>
          <p:cNvSpPr txBox="1"/>
          <p:nvPr/>
        </p:nvSpPr>
        <p:spPr>
          <a:xfrm>
            <a:off x="5777824" y="1501735"/>
            <a:ext cx="24036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特征向量为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803975" y="1963400"/>
          <a:ext cx="2871788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" name="Equation" r:id="rId11" imgW="31089600" imgH="17068800" progId="Equation.DSMT4">
                  <p:embed/>
                </p:oleObj>
              </mc:Choice>
              <mc:Fallback>
                <p:oleObj name="Equation" r:id="rId11" imgW="31089600" imgH="17068800" progId="Equation.DSMT4">
                  <p:embed/>
                  <p:pic>
                    <p:nvPicPr>
                      <p:cNvPr id="0" name="图片 44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75" y="1963400"/>
                        <a:ext cx="2871788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415124" y="3700589"/>
            <a:ext cx="2278939" cy="528281"/>
            <a:chOff x="2140661" y="1021119"/>
            <a:chExt cx="2278939" cy="528281"/>
          </a:xfrm>
        </p:grpSpPr>
        <p:sp>
          <p:nvSpPr>
            <p:cNvPr id="27" name="文本框 5"/>
            <p:cNvSpPr txBox="1"/>
            <p:nvPr/>
          </p:nvSpPr>
          <p:spPr>
            <a:xfrm>
              <a:off x="2140661" y="1021119"/>
              <a:ext cx="6842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当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2533650" y="1042988"/>
            <a:ext cx="1096963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8" name="Equation" r:id="rId13" imgW="11887200" imgH="5486400" progId="Equation.DSMT4">
                    <p:embed/>
                  </p:oleObj>
                </mc:Choice>
                <mc:Fallback>
                  <p:oleObj name="Equation" r:id="rId13" imgW="11887200" imgH="5486400" progId="Equation.DSMT4">
                    <p:embed/>
                    <p:pic>
                      <p:nvPicPr>
                        <p:cNvPr id="0" name="图片 44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650" y="1042988"/>
                          <a:ext cx="1096963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5"/>
            <p:cNvSpPr txBox="1"/>
            <p:nvPr/>
          </p:nvSpPr>
          <p:spPr>
            <a:xfrm>
              <a:off x="3568711" y="1037577"/>
              <a:ext cx="850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时，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65474" y="3717047"/>
            <a:ext cx="3549639" cy="467373"/>
            <a:chOff x="4191011" y="1037577"/>
            <a:chExt cx="3549639" cy="467373"/>
          </a:xfrm>
        </p:grpSpPr>
        <p:sp>
          <p:nvSpPr>
            <p:cNvPr id="31" name="文本框 5"/>
            <p:cNvSpPr txBox="1"/>
            <p:nvPr/>
          </p:nvSpPr>
          <p:spPr>
            <a:xfrm>
              <a:off x="4191011" y="1037577"/>
              <a:ext cx="20065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求解方程组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5797550" y="1055688"/>
            <a:ext cx="1943100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9" name="Equation" r:id="rId15" imgW="21031200" imgH="4876800" progId="Equation.DSMT4">
                    <p:embed/>
                  </p:oleObj>
                </mc:Choice>
                <mc:Fallback>
                  <p:oleObj name="Equation" r:id="rId15" imgW="21031200" imgH="4876800" progId="Equation.DSMT4">
                    <p:embed/>
                    <p:pic>
                      <p:nvPicPr>
                        <p:cNvPr id="0" name="图片 44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7550" y="1055688"/>
                          <a:ext cx="1943100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6046874" y="3704347"/>
            <a:ext cx="2349489" cy="461665"/>
            <a:chOff x="7772411" y="1024877"/>
            <a:chExt cx="2349489" cy="461665"/>
          </a:xfrm>
        </p:grpSpPr>
        <p:sp>
          <p:nvSpPr>
            <p:cNvPr id="34" name="文本框 5"/>
            <p:cNvSpPr txBox="1"/>
            <p:nvPr/>
          </p:nvSpPr>
          <p:spPr>
            <a:xfrm>
              <a:off x="7772411" y="1024877"/>
              <a:ext cx="660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对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8181975" y="1058863"/>
            <a:ext cx="9588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0" name="Equation" r:id="rId17" imgW="10363200" imgH="3962400" progId="Equation.DSMT4">
                    <p:embed/>
                  </p:oleObj>
                </mc:Choice>
                <mc:Fallback>
                  <p:oleObj name="Equation" r:id="rId17" imgW="10363200" imgH="3962400" progId="Equation.DSMT4">
                    <p:embed/>
                    <p:pic>
                      <p:nvPicPr>
                        <p:cNvPr id="0" name="图片 44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975" y="1058863"/>
                          <a:ext cx="958850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文本框 5"/>
            <p:cNvSpPr txBox="1"/>
            <p:nvPr/>
          </p:nvSpPr>
          <p:spPr>
            <a:xfrm>
              <a:off x="9080511" y="1024877"/>
              <a:ext cx="1041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进行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37" name="文本框 5"/>
          <p:cNvSpPr txBox="1"/>
          <p:nvPr/>
        </p:nvSpPr>
        <p:spPr>
          <a:xfrm>
            <a:off x="459683" y="4210756"/>
            <a:ext cx="22622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初等变换，得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757268" y="4697821"/>
          <a:ext cx="312737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1" name="Equation" r:id="rId19" imgW="33832800" imgH="17068800" progId="Equation.DSMT4">
                  <p:embed/>
                </p:oleObj>
              </mc:Choice>
              <mc:Fallback>
                <p:oleObj name="Equation" r:id="rId19" imgW="33832800" imgH="17068800" progId="Equation.DSMT4">
                  <p:embed/>
                  <p:pic>
                    <p:nvPicPr>
                      <p:cNvPr id="0" name="图片 44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68" y="4697821"/>
                        <a:ext cx="3127375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854481" y="4672421"/>
          <a:ext cx="2254250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2" name="Equation" r:id="rId21" imgW="24384000" imgH="17068800" progId="Equation.DSMT4">
                  <p:embed/>
                </p:oleObj>
              </mc:Choice>
              <mc:Fallback>
                <p:oleObj name="Equation" r:id="rId21" imgW="24384000" imgH="17068800" progId="Equation.DSMT4">
                  <p:embed/>
                  <p:pic>
                    <p:nvPicPr>
                      <p:cNvPr id="0" name="图片 44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81" y="4672421"/>
                        <a:ext cx="2254250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5"/>
          <p:cNvSpPr txBox="1"/>
          <p:nvPr/>
        </p:nvSpPr>
        <p:spPr>
          <a:xfrm>
            <a:off x="6272102" y="4233050"/>
            <a:ext cx="24036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特征向量为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434119" y="4733841"/>
          <a:ext cx="1520825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3" name="Equation" r:id="rId23" imgW="16459200" imgH="17068800" progId="Equation.DSMT4">
                  <p:embed/>
                </p:oleObj>
              </mc:Choice>
              <mc:Fallback>
                <p:oleObj name="Equation" r:id="rId23" imgW="16459200" imgH="17068800" progId="Equation.DSMT4">
                  <p:embed/>
                  <p:pic>
                    <p:nvPicPr>
                      <p:cNvPr id="0" name="图片 44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19" y="4733841"/>
                        <a:ext cx="1520825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37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425287" y="2708202"/>
            <a:ext cx="456401" cy="3937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5"/>
          <p:cNvSpPr txBox="1"/>
          <p:nvPr/>
        </p:nvSpPr>
        <p:spPr>
          <a:xfrm>
            <a:off x="405539" y="1239902"/>
            <a:ext cx="62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令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894279" y="759611"/>
          <a:ext cx="4395787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8" name="Equation" r:id="rId1" imgW="47548800" imgH="17068800" progId="Equation.DSMT4">
                  <p:embed/>
                </p:oleObj>
              </mc:Choice>
              <mc:Fallback>
                <p:oleObj name="Equation" r:id="rId1" imgW="47548800" imgH="17068800" progId="Equation.DSMT4">
                  <p:embed/>
                  <p:pic>
                    <p:nvPicPr>
                      <p:cNvPr id="0" name="图片 45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279" y="759611"/>
                        <a:ext cx="4395787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5"/>
          <p:cNvSpPr txBox="1"/>
          <p:nvPr/>
        </p:nvSpPr>
        <p:spPr>
          <a:xfrm>
            <a:off x="3441222" y="3185388"/>
            <a:ext cx="10942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则有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117580" y="2682802"/>
          <a:ext cx="3071813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9" name="Equation" r:id="rId3" imgW="33223200" imgH="17068800" progId="Equation.DSMT4">
                  <p:embed/>
                </p:oleObj>
              </mc:Choice>
              <mc:Fallback>
                <p:oleObj name="Equation" r:id="rId3" imgW="33223200" imgH="17068800" progId="Equation.DSMT4">
                  <p:embed/>
                  <p:pic>
                    <p:nvPicPr>
                      <p:cNvPr id="0" name="图片 45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580" y="2682802"/>
                        <a:ext cx="3071813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681832" y="4587009"/>
            <a:ext cx="7243762" cy="1625600"/>
            <a:chOff x="2217738" y="4813300"/>
            <a:chExt cx="7243762" cy="1625600"/>
          </a:xfrm>
        </p:grpSpPr>
        <p:sp>
          <p:nvSpPr>
            <p:cNvPr id="35" name="矩形 34"/>
            <p:cNvSpPr/>
            <p:nvPr/>
          </p:nvSpPr>
          <p:spPr>
            <a:xfrm>
              <a:off x="2254960" y="4813300"/>
              <a:ext cx="7206540" cy="1625600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2217738" y="5435600"/>
            <a:ext cx="160496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0" name="Equation" r:id="rId5" imgW="17373600" imgH="5486400" progId="Equation.DSMT4">
                    <p:embed/>
                  </p:oleObj>
                </mc:Choice>
                <mc:Fallback>
                  <p:oleObj name="Equation" r:id="rId5" imgW="17373600" imgH="5486400" progId="Equation.DSMT4">
                    <p:embed/>
                    <p:pic>
                      <p:nvPicPr>
                        <p:cNvPr id="0" name="图片 45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738" y="5435600"/>
                          <a:ext cx="1604962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3836609" y="4860124"/>
            <a:ext cx="2871788" cy="157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1" name="Equation" r:id="rId7" imgW="31089600" imgH="17068800" progId="Equation.DSMT4">
                    <p:embed/>
                  </p:oleObj>
                </mc:Choice>
                <mc:Fallback>
                  <p:oleObj name="Equation" r:id="rId7" imgW="31089600" imgH="17068800" progId="Equation.DSMT4">
                    <p:embed/>
                    <p:pic>
                      <p:nvPicPr>
                        <p:cNvPr id="0" name="图片 45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609" y="4860124"/>
                          <a:ext cx="2871788" cy="157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6719888" y="5424488"/>
            <a:ext cx="12096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2" name="Equation" r:id="rId9" imgW="13106400" imgH="5486400" progId="Equation.DSMT4">
                    <p:embed/>
                  </p:oleObj>
                </mc:Choice>
                <mc:Fallback>
                  <p:oleObj name="Equation" r:id="rId9" imgW="13106400" imgH="5486400" progId="Equation.DSMT4">
                    <p:embed/>
                    <p:pic>
                      <p:nvPicPr>
                        <p:cNvPr id="0" name="图片 45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9888" y="5424488"/>
                          <a:ext cx="120967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7928774" y="4851400"/>
            <a:ext cx="1520825" cy="157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3" name="Equation" r:id="rId11" imgW="16459200" imgH="17068800" progId="Equation.DSMT4">
                    <p:embed/>
                  </p:oleObj>
                </mc:Choice>
                <mc:Fallback>
                  <p:oleObj name="Equation" r:id="rId11" imgW="16459200" imgH="17068800" progId="Equation.DSMT4">
                    <p:embed/>
                    <p:pic>
                      <p:nvPicPr>
                        <p:cNvPr id="0" name="图片 45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8774" y="4851400"/>
                          <a:ext cx="1520825" cy="157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上箭头 45"/>
          <p:cNvSpPr/>
          <p:nvPr/>
        </p:nvSpPr>
        <p:spPr>
          <a:xfrm>
            <a:off x="5539187" y="2493224"/>
            <a:ext cx="228201" cy="189578"/>
          </a:xfrm>
          <a:prstGeom prst="upArrow">
            <a:avLst/>
          </a:prstGeom>
          <a:solidFill>
            <a:srgbClr val="F7757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5476087" y="2024911"/>
          <a:ext cx="3381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4" name="Equation" r:id="rId13" imgW="3657600" imgH="5486400" progId="Equation.DSMT4">
                  <p:embed/>
                </p:oleObj>
              </mc:Choice>
              <mc:Fallback>
                <p:oleObj name="Equation" r:id="rId13" imgW="3657600" imgH="5486400" progId="Equation.DSMT4">
                  <p:embed/>
                  <p:pic>
                    <p:nvPicPr>
                      <p:cNvPr id="0" name="图片 45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087" y="2024911"/>
                        <a:ext cx="3381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椭圆 47"/>
          <p:cNvSpPr/>
          <p:nvPr/>
        </p:nvSpPr>
        <p:spPr>
          <a:xfrm>
            <a:off x="5907487" y="3232070"/>
            <a:ext cx="456401" cy="3937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上箭头 48"/>
          <p:cNvSpPr/>
          <p:nvPr/>
        </p:nvSpPr>
        <p:spPr>
          <a:xfrm>
            <a:off x="6008688" y="2505450"/>
            <a:ext cx="228201" cy="189578"/>
          </a:xfrm>
          <a:prstGeom prst="upArrow">
            <a:avLst/>
          </a:prstGeom>
          <a:solidFill>
            <a:srgbClr val="F7757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上箭头 49"/>
          <p:cNvSpPr/>
          <p:nvPr/>
        </p:nvSpPr>
        <p:spPr>
          <a:xfrm>
            <a:off x="6593287" y="2512274"/>
            <a:ext cx="228201" cy="189578"/>
          </a:xfrm>
          <a:prstGeom prst="upArrow">
            <a:avLst/>
          </a:prstGeom>
          <a:solidFill>
            <a:srgbClr val="F7757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492286" y="3735953"/>
            <a:ext cx="456401" cy="3937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938043" y="2024438"/>
          <a:ext cx="3952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5" name="Equation" r:id="rId15" imgW="4267200" imgH="5486400" progId="Equation.DSMT4">
                  <p:embed/>
                </p:oleObj>
              </mc:Choice>
              <mc:Fallback>
                <p:oleObj name="Equation" r:id="rId15" imgW="4267200" imgH="5486400" progId="Equation.DSMT4">
                  <p:embed/>
                  <p:pic>
                    <p:nvPicPr>
                      <p:cNvPr id="0" name="图片 45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043" y="2024438"/>
                        <a:ext cx="3952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6542088" y="2028752"/>
          <a:ext cx="3667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6" name="Equation" r:id="rId17" imgW="3962400" imgH="5486400" progId="Equation.DSMT4">
                  <p:embed/>
                </p:oleObj>
              </mc:Choice>
              <mc:Fallback>
                <p:oleObj name="Equation" r:id="rId17" imgW="3962400" imgH="5486400" progId="Equation.DSMT4">
                  <p:embed/>
                  <p:pic>
                    <p:nvPicPr>
                      <p:cNvPr id="0" name="图片 45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2028752"/>
                        <a:ext cx="3667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/>
      <p:bldP spid="32" grpId="0"/>
      <p:bldP spid="46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157320" y="1218938"/>
            <a:ext cx="8565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注：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991991" y="1226224"/>
            <a:ext cx="119297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若令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94897" y="708549"/>
          <a:ext cx="4395787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1" imgW="47548800" imgH="17068800" progId="Equation.DSMT4">
                  <p:embed/>
                </p:oleObj>
              </mc:Choice>
              <mc:Fallback>
                <p:oleObj name="Equation" r:id="rId1" imgW="47548800" imgH="17068800" progId="Equation.DSMT4">
                  <p:embed/>
                  <p:pic>
                    <p:nvPicPr>
                      <p:cNvPr id="0" name="图片 46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897" y="708549"/>
                        <a:ext cx="4395787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118207" y="1246210"/>
            <a:ext cx="10942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则有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74715" y="1708150"/>
          <a:ext cx="3072130" cy="155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3" imgW="33223200" imgH="17068800" progId="Equation.DSMT4">
                  <p:embed/>
                </p:oleObj>
              </mc:Choice>
              <mc:Fallback>
                <p:oleObj name="Equation" r:id="rId3" imgW="33223200" imgH="17068800" progId="Equation.DSMT4">
                  <p:embed/>
                  <p:pic>
                    <p:nvPicPr>
                      <p:cNvPr id="0" name="图片 46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715" y="1708150"/>
                        <a:ext cx="3072130" cy="1558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5"/>
          <p:cNvSpPr txBox="1"/>
          <p:nvPr/>
        </p:nvSpPr>
        <p:spPr>
          <a:xfrm>
            <a:off x="518419" y="3888759"/>
            <a:ext cx="810765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的列向量与对角矩阵中特征值的位置要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相互对应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67270" y="1761490"/>
            <a:ext cx="456565" cy="389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7480935" y="1543685"/>
            <a:ext cx="227965" cy="188595"/>
          </a:xfrm>
          <a:prstGeom prst="upArrow">
            <a:avLst/>
          </a:prstGeom>
          <a:solidFill>
            <a:srgbClr val="F7757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404735" y="1079500"/>
          <a:ext cx="36703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5" imgW="3962400" imgH="5486400" progId="Equation.DSMT4">
                  <p:embed/>
                </p:oleObj>
              </mc:Choice>
              <mc:Fallback>
                <p:oleObj name="Equation" r:id="rId5" imgW="3962400" imgH="5486400" progId="Equation.DSMT4">
                  <p:embed/>
                  <p:pic>
                    <p:nvPicPr>
                      <p:cNvPr id="0" name="图片 46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735" y="1079500"/>
                        <a:ext cx="367030" cy="502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7950835" y="2259965"/>
            <a:ext cx="456565" cy="389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8039735" y="1555750"/>
            <a:ext cx="227965" cy="188595"/>
          </a:xfrm>
          <a:prstGeom prst="upArrow">
            <a:avLst/>
          </a:prstGeom>
          <a:solidFill>
            <a:srgbClr val="F7757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8535035" y="1562735"/>
            <a:ext cx="227965" cy="188595"/>
          </a:xfrm>
          <a:prstGeom prst="upArrow">
            <a:avLst/>
          </a:prstGeom>
          <a:solidFill>
            <a:srgbClr val="F7757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08670" y="2776220"/>
            <a:ext cx="456565" cy="389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996555" y="1077595"/>
          <a:ext cx="33782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7" imgW="3657600" imgH="5486400" progId="Equation.DSMT4">
                  <p:embed/>
                </p:oleObj>
              </mc:Choice>
              <mc:Fallback>
                <p:oleObj name="Equation" r:id="rId7" imgW="3657600" imgH="5486400" progId="Equation.DSMT4">
                  <p:embed/>
                  <p:pic>
                    <p:nvPicPr>
                      <p:cNvPr id="0" name="图片 46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555" y="1077595"/>
                        <a:ext cx="33782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471535" y="1082675"/>
          <a:ext cx="39370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9" imgW="4267200" imgH="5486400" progId="Equation.DSMT4">
                  <p:embed/>
                </p:oleObj>
              </mc:Choice>
              <mc:Fallback>
                <p:oleObj name="Equation" r:id="rId9" imgW="4267200" imgH="5486400" progId="Equation.DSMT4">
                  <p:embed/>
                  <p:pic>
                    <p:nvPicPr>
                      <p:cNvPr id="0" name="图片 46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1535" y="1082675"/>
                        <a:ext cx="393700" cy="502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0" grpId="0" bldLvl="0" animBg="1"/>
      <p:bldP spid="11" grpId="0" bldLvl="0" animBg="1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7"/>
          <p:cNvSpPr/>
          <p:nvPr/>
        </p:nvSpPr>
        <p:spPr bwMode="auto">
          <a:xfrm flipH="1" flipV="1">
            <a:off x="7938" y="4445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99" y="833948"/>
            <a:ext cx="7928263" cy="45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  </a:t>
            </a:r>
            <a:r>
              <a:rPr lang="zh-CN" altLang="en-US" sz="2400" b="1" dirty="0">
                <a:latin typeface="+mn-ea"/>
                <a:ea typeface="+mn-ea"/>
              </a:rPr>
              <a:t>设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是 </a:t>
            </a:r>
            <a:r>
              <a:rPr lang="en-US" altLang="zh-CN" sz="2400" b="1" dirty="0">
                <a:latin typeface="+mn-ea"/>
                <a:ea typeface="+mn-ea"/>
              </a:rPr>
              <a:t>3 </a:t>
            </a:r>
            <a:r>
              <a:rPr lang="zh-CN" altLang="en-US" sz="2400" b="1" dirty="0">
                <a:latin typeface="+mn-ea"/>
                <a:ea typeface="+mn-ea"/>
              </a:rPr>
              <a:t>阶矩阵且 </a:t>
            </a:r>
            <a:r>
              <a:rPr lang="en-US" altLang="zh-CN" sz="2400" b="1" i="1" dirty="0">
                <a:latin typeface="+mn-ea"/>
                <a:ea typeface="+mn-ea"/>
              </a:rPr>
              <a:t>I + A , </a:t>
            </a:r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en-US" altLang="zh-CN" sz="2400" b="1" i="1" dirty="0">
                <a:latin typeface="+mn-ea"/>
                <a:ea typeface="+mn-ea"/>
              </a:rPr>
              <a:t>I</a:t>
            </a:r>
            <a:r>
              <a:rPr lang="zh-CN" altLang="en-US" sz="2400" b="1" i="1" dirty="0">
                <a:latin typeface="+mn-ea"/>
                <a:ea typeface="+mn-ea"/>
              </a:rPr>
              <a:t>－</a:t>
            </a:r>
            <a:r>
              <a:rPr lang="en-US" altLang="zh-CN" sz="2400" b="1" i="1" dirty="0">
                <a:latin typeface="+mn-ea"/>
                <a:ea typeface="+mn-ea"/>
              </a:rPr>
              <a:t>A ,I</a:t>
            </a:r>
            <a:r>
              <a:rPr lang="zh-CN" altLang="en-US" sz="2400" b="1" i="1" dirty="0">
                <a:latin typeface="+mn-ea"/>
                <a:ea typeface="+mn-ea"/>
              </a:rPr>
              <a:t>－</a:t>
            </a:r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均不可逆 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r>
              <a:rPr lang="zh-CN" altLang="en-US" sz="2400" b="1" dirty="0">
                <a:latin typeface="+mn-ea"/>
                <a:ea typeface="+mn-ea"/>
              </a:rPr>
              <a:t>证明 ：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708726" y="1098915"/>
          <a:ext cx="5297725" cy="54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9" name="Equation" r:id="rId1" imgW="58826400" imgH="6096000" progId="Equation.DSMT4">
                  <p:embed/>
                </p:oleObj>
              </mc:Choice>
              <mc:Fallback>
                <p:oleObj name="Equation" r:id="rId1" imgW="58826400" imgH="6096000" progId="Equation.DSMT4">
                  <p:embed/>
                  <p:pic>
                    <p:nvPicPr>
                      <p:cNvPr id="0" name="图片 60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26" y="1098915"/>
                        <a:ext cx="5297725" cy="54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480127" y="1700069"/>
          <a:ext cx="4474956" cy="50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Equation" r:id="rId3" imgW="54254400" imgH="6096000" progId="Equation.DSMT4">
                  <p:embed/>
                </p:oleObj>
              </mc:Choice>
              <mc:Fallback>
                <p:oleObj name="Equation" r:id="rId3" imgW="54254400" imgH="6096000" progId="Equation.DSMT4">
                  <p:embed/>
                  <p:pic>
                    <p:nvPicPr>
                      <p:cNvPr id="0" name="图片 60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127" y="1700069"/>
                        <a:ext cx="4474956" cy="502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538720" y="2309379"/>
          <a:ext cx="4529026" cy="579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Equation" r:id="rId5" imgW="52425600" imgH="6705600" progId="Equation.DSMT4">
                  <p:embed/>
                </p:oleObj>
              </mc:Choice>
              <mc:Fallback>
                <p:oleObj name="Equation" r:id="rId5" imgW="52425600" imgH="6705600" progId="Equation.DSMT4">
                  <p:embed/>
                  <p:pic>
                    <p:nvPicPr>
                      <p:cNvPr id="0" name="图片 60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720" y="2309379"/>
                        <a:ext cx="4529026" cy="579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153441" y="2366241"/>
          <a:ext cx="2990559" cy="46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Equation" r:id="rId7" imgW="35661600" imgH="5486400" progId="Equation.DSMT4">
                  <p:embed/>
                </p:oleObj>
              </mc:Choice>
              <mc:Fallback>
                <p:oleObj name="Equation" r:id="rId7" imgW="35661600" imgH="5486400" progId="Equation.DSMT4">
                  <p:embed/>
                  <p:pic>
                    <p:nvPicPr>
                      <p:cNvPr id="0" name="图片 60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441" y="2366241"/>
                        <a:ext cx="2990559" cy="46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578697" y="3013796"/>
          <a:ext cx="2679964" cy="60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Equation" r:id="rId9" imgW="27127200" imgH="6096000" progId="Equation.DSMT4">
                  <p:embed/>
                </p:oleObj>
              </mc:Choice>
              <mc:Fallback>
                <p:oleObj name="Equation" r:id="rId9" imgW="27127200" imgH="6096000" progId="Equation.DSMT4">
                  <p:embed/>
                  <p:pic>
                    <p:nvPicPr>
                      <p:cNvPr id="0" name="图片 60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697" y="3013796"/>
                        <a:ext cx="2679964" cy="602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4257964" y="3087254"/>
          <a:ext cx="2786948" cy="45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Equation" r:id="rId11" imgW="33528000" imgH="5486400" progId="Equation.DSMT4">
                  <p:embed/>
                </p:oleObj>
              </mc:Choice>
              <mc:Fallback>
                <p:oleObj name="Equation" r:id="rId11" imgW="33528000" imgH="5486400" progId="Equation.DSMT4">
                  <p:embed/>
                  <p:pic>
                    <p:nvPicPr>
                      <p:cNvPr id="0" name="图片 60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964" y="3087254"/>
                        <a:ext cx="2786948" cy="456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1627331" y="3729180"/>
          <a:ext cx="4221125" cy="72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Equation" r:id="rId13" imgW="60045600" imgH="10363200" progId="Equation.DSMT4">
                  <p:embed/>
                </p:oleObj>
              </mc:Choice>
              <mc:Fallback>
                <p:oleObj name="Equation" r:id="rId13" imgW="60045600" imgH="10363200" progId="Equation.DSMT4">
                  <p:embed/>
                  <p:pic>
                    <p:nvPicPr>
                      <p:cNvPr id="0" name="图片 60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331" y="3729180"/>
                        <a:ext cx="4221125" cy="72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6077526" y="3744190"/>
          <a:ext cx="3026777" cy="74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Equation" r:id="rId15" imgW="38404800" imgH="9448800" progId="Equation.DSMT4">
                  <p:embed/>
                </p:oleObj>
              </mc:Choice>
              <mc:Fallback>
                <p:oleObj name="Equation" r:id="rId15" imgW="38404800" imgH="9448800" progId="Equation.DSMT4">
                  <p:embed/>
                  <p:pic>
                    <p:nvPicPr>
                      <p:cNvPr id="0" name="图片 60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526" y="3744190"/>
                        <a:ext cx="3026777" cy="744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1839768" y="4596822"/>
          <a:ext cx="4664872" cy="45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Equation" r:id="rId17" imgW="53340000" imgH="5181600" progId="Equation.DSMT4">
                  <p:embed/>
                </p:oleObj>
              </mc:Choice>
              <mc:Fallback>
                <p:oleObj name="Equation" r:id="rId17" imgW="53340000" imgH="5181600" progId="Equation.DSMT4">
                  <p:embed/>
                  <p:pic>
                    <p:nvPicPr>
                      <p:cNvPr id="0" name="图片 60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768" y="4596822"/>
                        <a:ext cx="4664872" cy="453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79306" y="1647902"/>
            <a:ext cx="576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110095" y="4716319"/>
          <a:ext cx="7534013" cy="214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Equation" r:id="rId19" imgW="90220800" imgH="25603200" progId="Equation.DSMT4">
                  <p:embed/>
                </p:oleObj>
              </mc:Choice>
              <mc:Fallback>
                <p:oleObj name="Equation" r:id="rId19" imgW="90220800" imgH="256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095" y="4716319"/>
                        <a:ext cx="7534013" cy="2141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518394" y="865451"/>
            <a:ext cx="84257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实对称矩阵特征值和特征向量的性质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1501933" y="1633304"/>
            <a:ext cx="74676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实对称矩阵的特征值皆为实数，特征向量皆为实向量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69194" y="1624946"/>
            <a:ext cx="16439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定理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9" name="文本框 5"/>
          <p:cNvSpPr txBox="1"/>
          <p:nvPr/>
        </p:nvSpPr>
        <p:spPr>
          <a:xfrm>
            <a:off x="556138" y="2389564"/>
            <a:ext cx="16312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定理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12093" y="2394682"/>
            <a:ext cx="5142773" cy="487065"/>
            <a:chOff x="3169361" y="3827819"/>
            <a:chExt cx="5142773" cy="487065"/>
          </a:xfrm>
        </p:grpSpPr>
        <p:sp>
          <p:nvSpPr>
            <p:cNvPr id="32" name="文本框 5"/>
            <p:cNvSpPr txBox="1"/>
            <p:nvPr/>
          </p:nvSpPr>
          <p:spPr>
            <a:xfrm>
              <a:off x="3169361" y="3827819"/>
              <a:ext cx="6025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若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3557588" y="3898900"/>
            <a:ext cx="309562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6" name="Equation" r:id="rId1" imgW="3352800" imgH="4267200" progId="Equation.DSMT4">
                    <p:embed/>
                  </p:oleObj>
                </mc:Choice>
                <mc:Fallback>
                  <p:oleObj name="Equation" r:id="rId1" imgW="3352800" imgH="4267200" progId="Equation.DSMT4">
                    <p:embed/>
                    <p:pic>
                      <p:nvPicPr>
                        <p:cNvPr id="0" name="图片 47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588" y="3898900"/>
                          <a:ext cx="309562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5"/>
            <p:cNvSpPr txBox="1"/>
            <p:nvPr/>
          </p:nvSpPr>
          <p:spPr>
            <a:xfrm>
              <a:off x="3804360" y="3853219"/>
              <a:ext cx="450777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是实对称矩阵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A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r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重特征根，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50540" y="2389563"/>
            <a:ext cx="2228138" cy="461665"/>
            <a:chOff x="8122362" y="3858338"/>
            <a:chExt cx="2228138" cy="461665"/>
          </a:xfrm>
        </p:grpSpPr>
        <p:sp>
          <p:nvSpPr>
            <p:cNvPr id="36" name="文本框 5"/>
            <p:cNvSpPr txBox="1"/>
            <p:nvPr/>
          </p:nvSpPr>
          <p:spPr>
            <a:xfrm>
              <a:off x="8122362" y="3858338"/>
              <a:ext cx="222813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则特征值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9459047" y="3881546"/>
            <a:ext cx="309562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" name="Equation" r:id="rId3" imgW="3352800" imgH="4267200" progId="Equation.DSMT4">
                    <p:embed/>
                  </p:oleObj>
                </mc:Choice>
                <mc:Fallback>
                  <p:oleObj name="Equation" r:id="rId3" imgW="3352800" imgH="4267200" progId="Equation.DSMT4">
                    <p:embed/>
                    <p:pic>
                      <p:nvPicPr>
                        <p:cNvPr id="0" name="图片 47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9047" y="3881546"/>
                          <a:ext cx="309562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文本框 5"/>
          <p:cNvSpPr txBox="1"/>
          <p:nvPr/>
        </p:nvSpPr>
        <p:spPr>
          <a:xfrm>
            <a:off x="532899" y="2897564"/>
            <a:ext cx="45077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恰有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r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个线性无关的特征向量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8960" y="3658870"/>
            <a:ext cx="748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：实对称矩阵肯定可以相似对角化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8960" y="4192270"/>
            <a:ext cx="748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：两个实对称矩阵如果特征值相同则一定相似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960" y="4652645"/>
            <a:ext cx="748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实对称矩阵的秩一定等于非零特征值的个数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3250" y="5325745"/>
            <a:ext cx="10644505" cy="1010920"/>
            <a:chOff x="950" y="8387"/>
            <a:chExt cx="16763" cy="1592"/>
          </a:xfrm>
        </p:grpSpPr>
        <p:sp>
          <p:nvSpPr>
            <p:cNvPr id="102" name="文本框 101"/>
            <p:cNvSpPr txBox="1"/>
            <p:nvPr/>
          </p:nvSpPr>
          <p:spPr>
            <a:xfrm>
              <a:off x="9713" y="8391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，且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0" y="8387"/>
              <a:ext cx="13135" cy="1593"/>
              <a:chOff x="1029" y="8402"/>
              <a:chExt cx="13135" cy="1593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1029" y="8402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例：设</a:t>
                </a:r>
                <a:r>
                  <a:rPr 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5</a:t>
                </a:r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阶实对称矩阵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6164" y="8406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9" y="8544"/>
                <a:ext cx="398" cy="44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" name="图片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5" y="8402"/>
                <a:ext cx="2750" cy="68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" name="图片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58" y="8406"/>
                <a:ext cx="2382" cy="7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3" name="文本框 102"/>
              <p:cNvSpPr txBox="1"/>
              <p:nvPr/>
            </p:nvSpPr>
            <p:spPr>
              <a:xfrm>
                <a:off x="1149" y="9269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" name="图片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9" y="9385"/>
                <a:ext cx="460" cy="4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4" name="文本框 103"/>
              <p:cNvSpPr txBox="1"/>
              <p:nvPr/>
            </p:nvSpPr>
            <p:spPr>
              <a:xfrm>
                <a:off x="2249" y="9270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的所有特征值</a:t>
                </a:r>
                <a:r>
                  <a:rPr 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13" name="对象 -2147482335"/>
          <p:cNvGraphicFramePr>
            <a:graphicFrameLocks noChangeAspect="1"/>
          </p:cNvGraphicFramePr>
          <p:nvPr/>
        </p:nvGraphicFramePr>
        <p:xfrm>
          <a:off x="3617595" y="5949950"/>
          <a:ext cx="126111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698500" imgH="215900" progId="Equation.KSEE3">
                  <p:embed/>
                </p:oleObj>
              </mc:Choice>
              <mc:Fallback>
                <p:oleObj name="" r:id="rId7" imgW="698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7595" y="5949950"/>
                        <a:ext cx="1261110" cy="389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-2147482451"/>
          <p:cNvGraphicFramePr>
            <a:graphicFrameLocks noChangeAspect="1"/>
          </p:cNvGraphicFramePr>
          <p:nvPr/>
        </p:nvGraphicFramePr>
        <p:xfrm>
          <a:off x="4994275" y="5899150"/>
          <a:ext cx="218313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016000" imgH="228600" progId="Equation.KSEE3">
                  <p:embed/>
                </p:oleObj>
              </mc:Choice>
              <mc:Fallback>
                <p:oleObj name="" r:id="rId9" imgW="10160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4275" y="5899150"/>
                        <a:ext cx="2183130" cy="491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9" grpId="0"/>
      <p:bldP spid="38" grpId="0"/>
      <p:bldP spid="2" grpId="0"/>
      <p:bldP spid="2" grpId="1"/>
      <p:bldP spid="6" grpId="0"/>
      <p:bldP spid="6" grpId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1565564" y="1146740"/>
            <a:ext cx="74676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实对称矩阵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对应于不同特征值的特征向量相互正交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239124" y="1152737"/>
            <a:ext cx="13518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定理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202641" y="1822865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证明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1341" y="1822865"/>
            <a:ext cx="4517314" cy="534631"/>
            <a:chOff x="3169361" y="2824519"/>
            <a:chExt cx="4517314" cy="534631"/>
          </a:xfrm>
        </p:grpSpPr>
        <p:sp>
          <p:nvSpPr>
            <p:cNvPr id="7" name="文本框 5"/>
            <p:cNvSpPr txBox="1"/>
            <p:nvPr/>
          </p:nvSpPr>
          <p:spPr>
            <a:xfrm>
              <a:off x="3169361" y="2824519"/>
              <a:ext cx="6025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设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3560763" y="2840038"/>
            <a:ext cx="7874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78" name="Equation" r:id="rId1" imgW="8534400" imgH="5486400" progId="Equation.DSMT4">
                    <p:embed/>
                  </p:oleObj>
                </mc:Choice>
                <mc:Fallback>
                  <p:oleObj name="Equation" r:id="rId1" imgW="8534400" imgH="5486400" progId="Equation.DSMT4">
                    <p:embed/>
                    <p:pic>
                      <p:nvPicPr>
                        <p:cNvPr id="0" name="图片 49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763" y="2840038"/>
                          <a:ext cx="7874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5"/>
            <p:cNvSpPr txBox="1"/>
            <p:nvPr/>
          </p:nvSpPr>
          <p:spPr>
            <a:xfrm>
              <a:off x="4261561" y="2849919"/>
              <a:ext cx="24948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是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A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的特征值且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6562725" y="2852738"/>
            <a:ext cx="112395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79" name="Equation" r:id="rId3" imgW="12192000" imgH="5486400" progId="Equation.DSMT4">
                    <p:embed/>
                  </p:oleObj>
                </mc:Choice>
                <mc:Fallback>
                  <p:oleObj name="Equation" r:id="rId3" imgW="12192000" imgH="5486400" progId="Equation.DSMT4">
                    <p:embed/>
                    <p:pic>
                      <p:nvPicPr>
                        <p:cNvPr id="0" name="图片 49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2725" y="2852738"/>
                          <a:ext cx="112395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5"/>
          <p:cNvSpPr txBox="1"/>
          <p:nvPr/>
        </p:nvSpPr>
        <p:spPr>
          <a:xfrm>
            <a:off x="5689041" y="1848265"/>
            <a:ext cx="290123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它们所对应的特征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50709" y="2346384"/>
            <a:ext cx="1918259" cy="506412"/>
            <a:chOff x="3188729" y="3348038"/>
            <a:chExt cx="1918259" cy="506412"/>
          </a:xfrm>
        </p:grpSpPr>
        <p:sp>
          <p:nvSpPr>
            <p:cNvPr id="13" name="文本框 5"/>
            <p:cNvSpPr txBox="1"/>
            <p:nvPr/>
          </p:nvSpPr>
          <p:spPr>
            <a:xfrm>
              <a:off x="3188729" y="3375084"/>
              <a:ext cx="119277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向量为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4151313" y="3348038"/>
            <a:ext cx="9556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0" name="Equation" r:id="rId5" imgW="10363200" imgH="5486400" progId="Equation.DSMT4">
                    <p:embed/>
                  </p:oleObj>
                </mc:Choice>
                <mc:Fallback>
                  <p:oleObj name="Equation" r:id="rId5" imgW="10363200" imgH="5486400" progId="Equation.DSMT4">
                    <p:embed/>
                    <p:pic>
                      <p:nvPicPr>
                        <p:cNvPr id="0" name="图片 493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313" y="3348038"/>
                          <a:ext cx="95567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文本框 5"/>
          <p:cNvSpPr txBox="1"/>
          <p:nvPr/>
        </p:nvSpPr>
        <p:spPr>
          <a:xfrm>
            <a:off x="3143009" y="2373430"/>
            <a:ext cx="119277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则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056130" y="2905184"/>
          <a:ext cx="31765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1" name="Equation" r:id="rId7" imgW="34442400" imgH="5486400" progId="Equation.DSMT4">
                  <p:embed/>
                </p:oleObj>
              </mc:Choice>
              <mc:Fallback>
                <p:oleObj name="Equation" r:id="rId7" imgW="34442400" imgH="5486400" progId="Equation.DSMT4">
                  <p:embed/>
                  <p:pic>
                    <p:nvPicPr>
                      <p:cNvPr id="0" name="图片 49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130" y="2905184"/>
                        <a:ext cx="317658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5"/>
          <p:cNvSpPr txBox="1"/>
          <p:nvPr/>
        </p:nvSpPr>
        <p:spPr>
          <a:xfrm>
            <a:off x="1250709" y="3402130"/>
            <a:ext cx="308507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由于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为对称矩阵，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82809" y="3390959"/>
            <a:ext cx="1837296" cy="472836"/>
            <a:chOff x="6020829" y="4392613"/>
            <a:chExt cx="1837296" cy="472836"/>
          </a:xfrm>
        </p:grpSpPr>
        <p:sp>
          <p:nvSpPr>
            <p:cNvPr id="19" name="文本框 5"/>
            <p:cNvSpPr txBox="1"/>
            <p:nvPr/>
          </p:nvSpPr>
          <p:spPr>
            <a:xfrm>
              <a:off x="6020829" y="4403784"/>
              <a:ext cx="90067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则有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6734175" y="4392613"/>
            <a:ext cx="1123950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2" name="Equation" r:id="rId9" imgW="12192000" imgH="4876800" progId="Equation.DSMT4">
                    <p:embed/>
                  </p:oleObj>
                </mc:Choice>
                <mc:Fallback>
                  <p:oleObj name="Equation" r:id="rId9" imgW="12192000" imgH="4876800" progId="Equation.DSMT4">
                    <p:embed/>
                    <p:pic>
                      <p:nvPicPr>
                        <p:cNvPr id="0" name="图片 49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4175" y="4392613"/>
                          <a:ext cx="1123950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5"/>
          <p:cNvSpPr txBox="1"/>
          <p:nvPr/>
        </p:nvSpPr>
        <p:spPr>
          <a:xfrm>
            <a:off x="1263409" y="3945182"/>
            <a:ext cx="90067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所以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988185" y="3906198"/>
          <a:ext cx="2024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Equation" r:id="rId11" imgW="21945600" imgH="5791200" progId="Equation.DSMT4">
                  <p:embed/>
                </p:oleObj>
              </mc:Choice>
              <mc:Fallback>
                <p:oleObj name="Equation" r:id="rId11" imgW="21945600" imgH="5791200" progId="Equation.DSMT4">
                  <p:embed/>
                  <p:pic>
                    <p:nvPicPr>
                      <p:cNvPr id="0" name="图片 49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185" y="3906198"/>
                        <a:ext cx="20240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930968" y="3918136"/>
          <a:ext cx="1236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4" name="Equation" r:id="rId13" imgW="13411200" imgH="5791200" progId="Equation.DSMT4">
                  <p:embed/>
                </p:oleObj>
              </mc:Choice>
              <mc:Fallback>
                <p:oleObj name="Equation" r:id="rId13" imgW="13411200" imgH="5791200" progId="Equation.DSMT4">
                  <p:embed/>
                  <p:pic>
                    <p:nvPicPr>
                      <p:cNvPr id="0" name="图片 49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968" y="3918136"/>
                        <a:ext cx="12366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118418" y="3918136"/>
          <a:ext cx="1096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5" name="Equation" r:id="rId15" imgW="11887200" imgH="5791200" progId="Equation.DSMT4">
                  <p:embed/>
                </p:oleObj>
              </mc:Choice>
              <mc:Fallback>
                <p:oleObj name="Equation" r:id="rId15" imgW="11887200" imgH="5791200" progId="Equation.DSMT4">
                  <p:embed/>
                  <p:pic>
                    <p:nvPicPr>
                      <p:cNvPr id="0" name="图片 49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418" y="3918136"/>
                        <a:ext cx="10969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186805" y="3918136"/>
          <a:ext cx="104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6" name="Equation" r:id="rId17" imgW="11277600" imgH="5791200" progId="Equation.DSMT4">
                  <p:embed/>
                </p:oleObj>
              </mc:Choice>
              <mc:Fallback>
                <p:oleObj name="Equation" r:id="rId17" imgW="11277600" imgH="5791200" progId="Equation.DSMT4">
                  <p:embed/>
                  <p:pic>
                    <p:nvPicPr>
                      <p:cNvPr id="0" name="图片 49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805" y="3918136"/>
                        <a:ext cx="104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5"/>
          <p:cNvSpPr txBox="1"/>
          <p:nvPr/>
        </p:nvSpPr>
        <p:spPr>
          <a:xfrm>
            <a:off x="1276109" y="4589715"/>
            <a:ext cx="9541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于是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057718" y="4589715"/>
          <a:ext cx="2278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7" name="Equation" r:id="rId19" imgW="24688800" imgH="5791200" progId="Equation.DSMT4">
                  <p:embed/>
                </p:oleObj>
              </mc:Choice>
              <mc:Fallback>
                <p:oleObj name="Equation" r:id="rId19" imgW="24688800" imgH="5791200" progId="Equation.DSMT4">
                  <p:embed/>
                  <p:pic>
                    <p:nvPicPr>
                      <p:cNvPr id="0" name="图片 49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718" y="4589715"/>
                        <a:ext cx="22780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373880" y="4602415"/>
          <a:ext cx="1631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8" name="Equation" r:id="rId21" imgW="17678400" imgH="5791200" progId="Equation.DSMT4">
                  <p:embed/>
                </p:oleObj>
              </mc:Choice>
              <mc:Fallback>
                <p:oleObj name="Equation" r:id="rId21" imgW="17678400" imgH="5791200" progId="Equation.DSMT4">
                  <p:embed/>
                  <p:pic>
                    <p:nvPicPr>
                      <p:cNvPr id="0" name="图片 49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880" y="4602415"/>
                        <a:ext cx="1631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6059805" y="4602415"/>
          <a:ext cx="1435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9" name="Equation" r:id="rId23" imgW="15544800" imgH="5791200" progId="Equation.DSMT4">
                  <p:embed/>
                </p:oleObj>
              </mc:Choice>
              <mc:Fallback>
                <p:oleObj name="Equation" r:id="rId23" imgW="15544800" imgH="5791200" progId="Equation.DSMT4">
                  <p:embed/>
                  <p:pic>
                    <p:nvPicPr>
                      <p:cNvPr id="0" name="图片 49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805" y="4602415"/>
                        <a:ext cx="1435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5"/>
          <p:cNvSpPr txBox="1"/>
          <p:nvPr/>
        </p:nvSpPr>
        <p:spPr>
          <a:xfrm>
            <a:off x="1263409" y="5228485"/>
            <a:ext cx="9541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从而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029657" y="5228485"/>
          <a:ext cx="25034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0" name="Equation" r:id="rId25" imgW="27127200" imgH="5791200" progId="Equation.DSMT4">
                  <p:embed/>
                </p:oleObj>
              </mc:Choice>
              <mc:Fallback>
                <p:oleObj name="Equation" r:id="rId25" imgW="27127200" imgH="5791200" progId="Equation.DSMT4">
                  <p:embed/>
                  <p:pic>
                    <p:nvPicPr>
                      <p:cNvPr id="0" name="图片 49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657" y="5228485"/>
                        <a:ext cx="25034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1276109" y="5831418"/>
            <a:ext cx="1834440" cy="518756"/>
            <a:chOff x="2115260" y="3205519"/>
            <a:chExt cx="1834440" cy="518756"/>
          </a:xfrm>
        </p:grpSpPr>
        <p:sp>
          <p:nvSpPr>
            <p:cNvPr id="33" name="文本框 5"/>
            <p:cNvSpPr txBox="1"/>
            <p:nvPr/>
          </p:nvSpPr>
          <p:spPr>
            <a:xfrm>
              <a:off x="2115260" y="3205519"/>
              <a:ext cx="9541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因为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2824163" y="3219450"/>
            <a:ext cx="1125537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91" name="Equation" r:id="rId27" imgW="12192000" imgH="5486400" progId="Equation.DSMT4">
                    <p:embed/>
                  </p:oleObj>
                </mc:Choice>
                <mc:Fallback>
                  <p:oleObj name="Equation" r:id="rId27" imgW="12192000" imgH="5486400" progId="Equation.DSMT4">
                    <p:embed/>
                    <p:pic>
                      <p:nvPicPr>
                        <p:cNvPr id="0" name="图片 49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4163" y="3219450"/>
                          <a:ext cx="1125537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3104909" y="5831062"/>
            <a:ext cx="2139240" cy="533400"/>
            <a:chOff x="3944060" y="3205163"/>
            <a:chExt cx="2139240" cy="533400"/>
          </a:xfrm>
        </p:grpSpPr>
        <p:sp>
          <p:nvSpPr>
            <p:cNvPr id="36" name="文本框 5"/>
            <p:cNvSpPr txBox="1"/>
            <p:nvPr/>
          </p:nvSpPr>
          <p:spPr>
            <a:xfrm>
              <a:off x="3944060" y="3218575"/>
              <a:ext cx="9541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所以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4676775" y="3205163"/>
            <a:ext cx="14065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92" name="Equation" r:id="rId29" imgW="15240000" imgH="5791200" progId="Equation.DSMT4">
                    <p:embed/>
                  </p:oleObj>
                </mc:Choice>
                <mc:Fallback>
                  <p:oleObj name="Equation" r:id="rId29" imgW="15240000" imgH="5791200" progId="Equation.DSMT4">
                    <p:embed/>
                    <p:pic>
                      <p:nvPicPr>
                        <p:cNvPr id="0" name="图片 49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775" y="3205163"/>
                          <a:ext cx="14065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5213109" y="5843762"/>
            <a:ext cx="2571040" cy="533400"/>
            <a:chOff x="6052260" y="3217863"/>
            <a:chExt cx="2571040" cy="533400"/>
          </a:xfrm>
        </p:grpSpPr>
        <p:sp>
          <p:nvSpPr>
            <p:cNvPr id="39" name="文本框 5"/>
            <p:cNvSpPr txBox="1"/>
            <p:nvPr/>
          </p:nvSpPr>
          <p:spPr>
            <a:xfrm>
              <a:off x="6052260" y="3231275"/>
              <a:ext cx="9541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即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6480175" y="3217863"/>
            <a:ext cx="8731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93" name="Equation" r:id="rId31" imgW="9448800" imgH="5791200" progId="Equation.DSMT4">
                    <p:embed/>
                  </p:oleObj>
                </mc:Choice>
                <mc:Fallback>
                  <p:oleObj name="Equation" r:id="rId31" imgW="9448800" imgH="5791200" progId="Equation.DSMT4">
                    <p:embed/>
                    <p:pic>
                      <p:nvPicPr>
                        <p:cNvPr id="0" name="图片 49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0175" y="3217863"/>
                          <a:ext cx="8731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5"/>
            <p:cNvSpPr txBox="1"/>
            <p:nvPr/>
          </p:nvSpPr>
          <p:spPr>
            <a:xfrm>
              <a:off x="7322260" y="3243975"/>
              <a:ext cx="130104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正交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4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4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  <p:bldP spid="15" grpId="0"/>
      <p:bldP spid="17" grpId="0"/>
      <p:bldP spid="21" grpId="0"/>
      <p:bldP spid="26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536407" y="1089237"/>
            <a:ext cx="8565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说明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1371077" y="1083823"/>
            <a:ext cx="293016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由上面两个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定理知：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60198" y="1647703"/>
            <a:ext cx="291746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特征向量相互正交；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93302" y="2159513"/>
            <a:ext cx="4476552" cy="461665"/>
            <a:chOff x="3007081" y="2741635"/>
            <a:chExt cx="4476552" cy="461665"/>
          </a:xfrm>
        </p:grpSpPr>
        <p:sp>
          <p:nvSpPr>
            <p:cNvPr id="7" name="文本框 5"/>
            <p:cNvSpPr txBox="1"/>
            <p:nvPr/>
          </p:nvSpPr>
          <p:spPr>
            <a:xfrm>
              <a:off x="3007081" y="2741635"/>
              <a:ext cx="435750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若实对称矩阵有一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r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重特征值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7089933" y="2747736"/>
            <a:ext cx="393700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0" name="Equation" r:id="rId1" imgW="4267200" imgH="4876800" progId="Equation.DSMT4">
                    <p:embed/>
                  </p:oleObj>
                </mc:Choice>
                <mc:Fallback>
                  <p:oleObj name="Equation" r:id="rId1" imgW="4267200" imgH="4876800" progId="Equation.DSMT4">
                    <p:embed/>
                    <p:pic>
                      <p:nvPicPr>
                        <p:cNvPr id="0" name="图片 50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9933" y="2747736"/>
                          <a:ext cx="393700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5"/>
          <p:cNvSpPr txBox="1"/>
          <p:nvPr/>
        </p:nvSpPr>
        <p:spPr>
          <a:xfrm>
            <a:off x="5816431" y="2156037"/>
            <a:ext cx="59238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必有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r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个线性无关的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4682321" y="2760557"/>
            <a:ext cx="188877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向量正交化，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4981054" y="3333367"/>
            <a:ext cx="238124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征向量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3412844" y="2761807"/>
            <a:ext cx="15677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将这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r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370809" y="3994028"/>
            <a:ext cx="382424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对一个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阶实对称矩阵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，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1370809" y="4438528"/>
            <a:ext cx="382424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正交的单位特征向量，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90127" y="4870623"/>
            <a:ext cx="3101557" cy="506413"/>
            <a:chOff x="3013431" y="4699000"/>
            <a:chExt cx="3101557" cy="506413"/>
          </a:xfrm>
        </p:grpSpPr>
        <p:sp>
          <p:nvSpPr>
            <p:cNvPr id="16" name="文本框 5"/>
            <p:cNvSpPr txBox="1"/>
            <p:nvPr/>
          </p:nvSpPr>
          <p:spPr>
            <a:xfrm>
              <a:off x="3013431" y="4736804"/>
              <a:ext cx="10632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使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3427413" y="4699000"/>
            <a:ext cx="1041400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1" name="Equation" r:id="rId3" imgW="11277600" imgH="5486400" progId="Equation.DSMT4">
                    <p:embed/>
                  </p:oleObj>
                </mc:Choice>
                <mc:Fallback>
                  <p:oleObj name="Equation" r:id="rId3" imgW="11277600" imgH="5486400" progId="Equation.DSMT4">
                    <p:embed/>
                    <p:pic>
                      <p:nvPicPr>
                        <p:cNvPr id="0" name="图片 50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413" y="4699000"/>
                          <a:ext cx="1041400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5"/>
            <p:cNvSpPr txBox="1"/>
            <p:nvPr/>
          </p:nvSpPr>
          <p:spPr>
            <a:xfrm>
              <a:off x="4410431" y="4736804"/>
              <a:ext cx="170455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为对角阵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19" name="文本框 5"/>
          <p:cNvSpPr txBox="1"/>
          <p:nvPr/>
        </p:nvSpPr>
        <p:spPr>
          <a:xfrm>
            <a:off x="1393239" y="1648036"/>
            <a:ext cx="476307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实对称矩阵对应于不同特征值的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909519" y="2761886"/>
            <a:ext cx="6907213" cy="1032491"/>
            <a:chOff x="3517583" y="1727933"/>
            <a:chExt cx="6907213" cy="1032491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3517583" y="2332741"/>
            <a:ext cx="309562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2" name="Equation" r:id="rId5" imgW="3352800" imgH="4267200" progId="Equation.DSMT4">
                    <p:embed/>
                  </p:oleObj>
                </mc:Choice>
                <mc:Fallback>
                  <p:oleObj name="Equation" r:id="rId5" imgW="3352800" imgH="4267200" progId="Equation.DSMT4">
                    <p:embed/>
                    <p:pic>
                      <p:nvPicPr>
                        <p:cNvPr id="0" name="图片 50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583" y="2332741"/>
                          <a:ext cx="309562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5"/>
            <p:cNvSpPr txBox="1"/>
            <p:nvPr/>
          </p:nvSpPr>
          <p:spPr>
            <a:xfrm>
              <a:off x="3826654" y="2298759"/>
              <a:ext cx="30426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的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r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个两两正交的特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23" name="文本框 5"/>
            <p:cNvSpPr txBox="1"/>
            <p:nvPr/>
          </p:nvSpPr>
          <p:spPr>
            <a:xfrm>
              <a:off x="8094468" y="1727933"/>
              <a:ext cx="233032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就得到了对应于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24" name="文本框 5"/>
          <p:cNvSpPr txBox="1"/>
          <p:nvPr/>
        </p:nvSpPr>
        <p:spPr>
          <a:xfrm>
            <a:off x="5156952" y="4014963"/>
            <a:ext cx="362347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一定能够找到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两两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5" name="文本框 5"/>
          <p:cNvSpPr txBox="1"/>
          <p:nvPr/>
        </p:nvSpPr>
        <p:spPr>
          <a:xfrm>
            <a:off x="4363183" y="4438527"/>
            <a:ext cx="445061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从而可以构造一个正交矩阵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Q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,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6" name="文本框 5"/>
          <p:cNvSpPr txBox="1"/>
          <p:nvPr/>
        </p:nvSpPr>
        <p:spPr>
          <a:xfrm>
            <a:off x="520887" y="3969281"/>
            <a:ext cx="8565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结论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14830" y="276161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特征向量；</a:t>
            </a:r>
            <a:endParaRPr lang="zh-CN" altLang="en-US" sz="2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9" grpId="0"/>
      <p:bldP spid="24" grpId="0"/>
      <p:bldP spid="25" grpId="0"/>
      <p:bldP spid="26" grpId="0"/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186130" y="1108009"/>
            <a:ext cx="16058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定理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1204951" y="1113128"/>
            <a:ext cx="499842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一定可以正交对角化，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6074535" y="1113128"/>
            <a:ext cx="305803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即存在正交矩阵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Q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,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80683" y="1973841"/>
          <a:ext cx="4559300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Equation" r:id="rId1" imgW="49377600" imgH="22555200" progId="Equation.DSMT4">
                  <p:embed/>
                </p:oleObj>
              </mc:Choice>
              <mc:Fallback>
                <p:oleObj name="Equation" r:id="rId1" imgW="49377600" imgH="22555200" progId="Equation.DSMT4">
                  <p:embed/>
                  <p:pic>
                    <p:nvPicPr>
                      <p:cNvPr id="0" name="图片 51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683" y="1973841"/>
                        <a:ext cx="4559300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5"/>
          <p:cNvSpPr txBox="1"/>
          <p:nvPr/>
        </p:nvSpPr>
        <p:spPr>
          <a:xfrm>
            <a:off x="162891" y="1616009"/>
            <a:ext cx="11027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使得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2892" y="4029009"/>
            <a:ext cx="5947078" cy="506412"/>
            <a:chOff x="2117422" y="4856519"/>
            <a:chExt cx="5947078" cy="506412"/>
          </a:xfrm>
        </p:grpSpPr>
        <p:sp>
          <p:nvSpPr>
            <p:cNvPr id="9" name="文本框 5"/>
            <p:cNvSpPr txBox="1"/>
            <p:nvPr/>
          </p:nvSpPr>
          <p:spPr>
            <a:xfrm>
              <a:off x="2117422" y="4856519"/>
              <a:ext cx="84247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其中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824950" y="4856519"/>
            <a:ext cx="166052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5" name="Equation" r:id="rId3" imgW="17983200" imgH="5486400" progId="Equation.DSMT4">
                    <p:embed/>
                  </p:oleObj>
                </mc:Choice>
                <mc:Fallback>
                  <p:oleObj name="Equation" r:id="rId3" imgW="17983200" imgH="5486400" progId="Equation.DSMT4">
                    <p:embed/>
                    <p:pic>
                      <p:nvPicPr>
                        <p:cNvPr id="0" name="图片 51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4950" y="4856519"/>
                          <a:ext cx="166052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5"/>
            <p:cNvSpPr txBox="1"/>
            <p:nvPr/>
          </p:nvSpPr>
          <p:spPr>
            <a:xfrm>
              <a:off x="4447508" y="4866103"/>
              <a:ext cx="36169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是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矩阵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A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n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个特征值，</a:t>
              </a:r>
              <a:endPara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5984706" y="4023431"/>
            <a:ext cx="27795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正交矩阵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Q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的列向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0731" y="4565302"/>
            <a:ext cx="7295439" cy="529171"/>
            <a:chOff x="2115261" y="5392812"/>
            <a:chExt cx="7295439" cy="529171"/>
          </a:xfrm>
        </p:grpSpPr>
        <p:sp>
          <p:nvSpPr>
            <p:cNvPr id="14" name="文本框 5"/>
            <p:cNvSpPr txBox="1"/>
            <p:nvPr/>
          </p:nvSpPr>
          <p:spPr>
            <a:xfrm>
              <a:off x="2115261" y="5392812"/>
              <a:ext cx="208844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量是对应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3433763" y="5415571"/>
            <a:ext cx="166052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6" name="Equation" r:id="rId5" imgW="749300" imgH="228600" progId="Equation.DSMT4">
                    <p:embed/>
                  </p:oleObj>
                </mc:Choice>
                <mc:Fallback>
                  <p:oleObj name="Equation" r:id="rId5" imgW="749300" imgH="228600" progId="Equation.DSMT4">
                    <p:embed/>
                    <p:pic>
                      <p:nvPicPr>
                        <p:cNvPr id="0" name="图片 51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763" y="5415571"/>
                          <a:ext cx="166052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5"/>
            <p:cNvSpPr txBox="1"/>
            <p:nvPr/>
          </p:nvSpPr>
          <p:spPr>
            <a:xfrm>
              <a:off x="4979094" y="5400824"/>
              <a:ext cx="443160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的两两正交的单位特征向量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1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05301" y="1234948"/>
            <a:ext cx="74676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利用正交矩阵将实对称阵化为对角阵的步骤：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747769" y="1807803"/>
            <a:ext cx="581120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(1)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求出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阶实对称矩阵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的全部特征值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311322" y="1807327"/>
          <a:ext cx="17732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1" imgW="19202400" imgH="5486400" progId="Equation.DSMT4">
                  <p:embed/>
                </p:oleObj>
              </mc:Choice>
              <mc:Fallback>
                <p:oleObj name="Equation" r:id="rId1" imgW="19202400" imgH="5486400" progId="Equation.DSMT4">
                  <p:embed/>
                  <p:pic>
                    <p:nvPicPr>
                      <p:cNvPr id="0" name="图片 52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322" y="1807327"/>
                        <a:ext cx="17732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47769" y="2328503"/>
            <a:ext cx="4887278" cy="524987"/>
            <a:chOff x="2202497" y="2819876"/>
            <a:chExt cx="4887278" cy="524987"/>
          </a:xfrm>
        </p:grpSpPr>
        <p:sp>
          <p:nvSpPr>
            <p:cNvPr id="7" name="文本框 6"/>
            <p:cNvSpPr txBox="1"/>
            <p:nvPr/>
          </p:nvSpPr>
          <p:spPr>
            <a:xfrm>
              <a:off x="2202497" y="2819876"/>
              <a:ext cx="290560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(2) 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对每一个特征值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4951413" y="2838450"/>
            <a:ext cx="213836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3" name="Equation" r:id="rId3" imgW="23164800" imgH="5486400" progId="Equation.DSMT4">
                    <p:embed/>
                  </p:oleObj>
                </mc:Choice>
                <mc:Fallback>
                  <p:oleObj name="Equation" r:id="rId3" imgW="23164800" imgH="5486400" progId="Equation.DSMT4">
                    <p:embed/>
                    <p:pic>
                      <p:nvPicPr>
                        <p:cNvPr id="0" name="图片 52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413" y="2838450"/>
                          <a:ext cx="2138362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665607" y="2328979"/>
            <a:ext cx="2390378" cy="532448"/>
            <a:chOff x="7120335" y="2820352"/>
            <a:chExt cx="2390378" cy="532448"/>
          </a:xfrm>
        </p:grpSpPr>
        <p:sp>
          <p:nvSpPr>
            <p:cNvPr id="10" name="文本框 6"/>
            <p:cNvSpPr txBox="1"/>
            <p:nvPr/>
          </p:nvSpPr>
          <p:spPr>
            <a:xfrm>
              <a:off x="7120335" y="2820352"/>
              <a:ext cx="60126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由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7485063" y="2846388"/>
            <a:ext cx="202565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4" name="Equation" r:id="rId5" imgW="21945600" imgH="5486400" progId="Equation.DSMT4">
                    <p:embed/>
                  </p:oleObj>
                </mc:Choice>
                <mc:Fallback>
                  <p:oleObj name="Equation" r:id="rId5" imgW="21945600" imgH="5486400" progId="Equation.DSMT4">
                    <p:embed/>
                    <p:pic>
                      <p:nvPicPr>
                        <p:cNvPr id="0" name="图片 52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5063" y="2846388"/>
                          <a:ext cx="202565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6"/>
          <p:cNvSpPr txBox="1"/>
          <p:nvPr/>
        </p:nvSpPr>
        <p:spPr>
          <a:xfrm>
            <a:off x="1255769" y="2849203"/>
            <a:ext cx="29056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求出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的特征向量；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773168" y="3319103"/>
            <a:ext cx="727170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(3)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将属于同一特征值的特征向量正交化；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73169" y="3776303"/>
            <a:ext cx="66240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(4)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将特征向量单位化；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15" name="文本框 6"/>
          <p:cNvSpPr txBox="1"/>
          <p:nvPr/>
        </p:nvSpPr>
        <p:spPr>
          <a:xfrm>
            <a:off x="773169" y="4220803"/>
            <a:ext cx="66240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(5)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以这些单位向量作为列向量构造正交矩阵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Q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,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7346375" y="4227976"/>
            <a:ext cx="9905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使得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356019" y="4689641"/>
          <a:ext cx="16891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5" name="Equation" r:id="rId7" imgW="18288000" imgH="5486400" progId="Equation.DSMT4">
                  <p:embed/>
                </p:oleObj>
              </mc:Choice>
              <mc:Fallback>
                <p:oleObj name="Equation" r:id="rId7" imgW="18288000" imgH="5486400" progId="Equation.DSMT4">
                  <p:embed/>
                  <p:pic>
                    <p:nvPicPr>
                      <p:cNvPr id="0" name="图片 52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019" y="4689641"/>
                        <a:ext cx="16891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38610" y="3813463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latin typeface="+mn-ea"/>
                <a:ea typeface="+mn-ea"/>
              </a:rPr>
              <a:t>）自身性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文本框 4"/>
          <p:cNvSpPr txBox="1"/>
          <p:nvPr/>
        </p:nvSpPr>
        <p:spPr>
          <a:xfrm>
            <a:off x="636410" y="1066342"/>
            <a:ext cx="58137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、相似矩阵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6"/>
          <p:cNvSpPr txBox="1"/>
          <p:nvPr/>
        </p:nvSpPr>
        <p:spPr>
          <a:xfrm>
            <a:off x="2216849" y="1832540"/>
            <a:ext cx="61976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阶方阵，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若有可逆方阵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P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,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使得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36" name="文本框 5"/>
          <p:cNvSpPr txBox="1"/>
          <p:nvPr/>
        </p:nvSpPr>
        <p:spPr>
          <a:xfrm>
            <a:off x="636409" y="1838537"/>
            <a:ext cx="19106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699909" y="2359380"/>
          <a:ext cx="1631524" cy="50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1" name="Equation" r:id="rId1" imgW="17678400" imgH="5486400" progId="Equation.DSMT4">
                  <p:embed/>
                </p:oleObj>
              </mc:Choice>
              <mc:Fallback>
                <p:oleObj name="Equation" r:id="rId1" imgW="17678400" imgH="5486400" progId="Equation.DSMT4">
                  <p:embed/>
                  <p:pic>
                    <p:nvPicPr>
                      <p:cNvPr id="0" name="图片 36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09" y="2359380"/>
                        <a:ext cx="1631524" cy="507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5"/>
          <p:cNvSpPr txBox="1"/>
          <p:nvPr/>
        </p:nvSpPr>
        <p:spPr>
          <a:xfrm>
            <a:off x="2432760" y="2367139"/>
            <a:ext cx="36194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则称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B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的相似矩阵，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9" name="文本框 5"/>
          <p:cNvSpPr txBox="1"/>
          <p:nvPr/>
        </p:nvSpPr>
        <p:spPr>
          <a:xfrm>
            <a:off x="642060" y="2875139"/>
            <a:ext cx="10794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相似， 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0" name="文本框 5"/>
          <p:cNvSpPr txBox="1"/>
          <p:nvPr/>
        </p:nvSpPr>
        <p:spPr>
          <a:xfrm>
            <a:off x="1562804" y="2875139"/>
            <a:ext cx="10794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记作： 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2532762" y="2904981"/>
          <a:ext cx="9556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2" name="Equation" r:id="rId3" imgW="10363200" imgH="4267200" progId="Equation.DSMT4">
                  <p:embed/>
                </p:oleObj>
              </mc:Choice>
              <mc:Fallback>
                <p:oleObj name="Equation" r:id="rId3" imgW="10363200" imgH="4267200" progId="Equation.DSMT4">
                  <p:embed/>
                  <p:pic>
                    <p:nvPicPr>
                      <p:cNvPr id="0" name="图片 36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762" y="2904981"/>
                        <a:ext cx="9556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5"/>
          <p:cNvSpPr txBox="1"/>
          <p:nvPr/>
        </p:nvSpPr>
        <p:spPr>
          <a:xfrm>
            <a:off x="5880785" y="2354760"/>
            <a:ext cx="25018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或称方阵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534605" y="2828804"/>
            <a:ext cx="11747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69049" y="3336804"/>
            <a:ext cx="546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923355" y="3813463"/>
          <a:ext cx="1191085" cy="52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3" name="Equation" r:id="rId5" imgW="11277600" imgH="4876800" progId="Equation.DSMT4">
                  <p:embed/>
                </p:oleObj>
              </mc:Choice>
              <mc:Fallback>
                <p:oleObj name="Equation" r:id="rId5" imgW="11277600" imgH="4876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355" y="3813463"/>
                        <a:ext cx="1191085" cy="525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737996" y="4538362"/>
          <a:ext cx="2496104" cy="490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4" name="Equation" r:id="rId7" imgW="24993600" imgH="4876800" progId="Equation.DSMT4">
                  <p:embed/>
                </p:oleObj>
              </mc:Choice>
              <mc:Fallback>
                <p:oleObj name="Equation" r:id="rId7" imgW="24993600" imgH="4876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996" y="4538362"/>
                        <a:ext cx="2496104" cy="490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712029" y="5338462"/>
          <a:ext cx="3697975" cy="47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5" name="Equation" r:id="rId9" imgW="38404800" imgH="4876800" progId="Equation.DSMT4">
                  <p:embed/>
                </p:oleObj>
              </mc:Choice>
              <mc:Fallback>
                <p:oleObj name="Equation" r:id="rId9" imgW="38404800" imgH="4876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029" y="5338462"/>
                        <a:ext cx="3697975" cy="472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2060" y="38134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性质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38610" y="4537362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latin typeface="+mn-ea"/>
                <a:ea typeface="+mn-ea"/>
              </a:rPr>
              <a:t>）对称性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50288" y="5338462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latin typeface="+mn-ea"/>
                <a:ea typeface="+mn-ea"/>
              </a:rPr>
              <a:t>）传递性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33" grpId="0"/>
      <p:bldP spid="36" grpId="0"/>
      <p:bldP spid="38" grpId="0"/>
      <p:bldP spid="39" grpId="0"/>
      <p:bldP spid="40" grpId="0"/>
      <p:bldP spid="42" grpId="0"/>
      <p:bldP spid="17" grpId="0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1349768" y="1599235"/>
            <a:ext cx="155627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已知矩阵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576303" y="1157851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例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04430" y="1071770"/>
          <a:ext cx="2814637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Equation" r:id="rId1" imgW="30480000" imgH="17068800" progId="Equation.DSMT4">
                  <p:embed/>
                </p:oleObj>
              </mc:Choice>
              <mc:Fallback>
                <p:oleObj name="Equation" r:id="rId1" imgW="30480000" imgH="17068800" progId="Equation.DSMT4">
                  <p:embed/>
                  <p:pic>
                    <p:nvPicPr>
                      <p:cNvPr id="0" name="图片 53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430" y="1071770"/>
                        <a:ext cx="2814637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550914" y="1606816"/>
            <a:ext cx="298122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求正交矩阵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Q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,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使得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8142" y="2600532"/>
            <a:ext cx="3589972" cy="506413"/>
            <a:chOff x="2946400" y="3073400"/>
            <a:chExt cx="3589972" cy="506413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2946400" y="3073400"/>
            <a:ext cx="163353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1" name="Equation" r:id="rId3" imgW="17678400" imgH="5486400" progId="Equation.DSMT4">
                    <p:embed/>
                  </p:oleObj>
                </mc:Choice>
                <mc:Fallback>
                  <p:oleObj name="Equation" r:id="rId3" imgW="17678400" imgH="5486400" progId="Equation.DSMT4">
                    <p:embed/>
                    <p:pic>
                      <p:nvPicPr>
                        <p:cNvPr id="0" name="图片 53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400" y="3073400"/>
                          <a:ext cx="1633538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5"/>
            <p:cNvSpPr txBox="1"/>
            <p:nvPr/>
          </p:nvSpPr>
          <p:spPr>
            <a:xfrm>
              <a:off x="4524472" y="3095684"/>
              <a:ext cx="20119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为对角阵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10" name="文本框 5"/>
          <p:cNvSpPr txBox="1"/>
          <p:nvPr/>
        </p:nvSpPr>
        <p:spPr>
          <a:xfrm>
            <a:off x="576303" y="3177151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解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69380" y="3662570"/>
          <a:ext cx="3911600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5" imgW="42367200" imgH="17068800" progId="Equation.DSMT4">
                  <p:embed/>
                </p:oleObj>
              </mc:Choice>
              <mc:Fallback>
                <p:oleObj name="Equation" r:id="rId5" imgW="42367200" imgH="17068800" progId="Equation.DSMT4">
                  <p:embed/>
                  <p:pic>
                    <p:nvPicPr>
                      <p:cNvPr id="0" name="图片 53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380" y="3662570"/>
                        <a:ext cx="3911600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563517" y="4202320"/>
          <a:ext cx="30686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Equation" r:id="rId7" imgW="33223200" imgH="4876800" progId="Equation.DSMT4">
                  <p:embed/>
                </p:oleObj>
              </mc:Choice>
              <mc:Fallback>
                <p:oleObj name="Equation" r:id="rId7" imgW="33223200" imgH="4876800" progId="Equation.DSMT4">
                  <p:embed/>
                  <p:pic>
                    <p:nvPicPr>
                      <p:cNvPr id="0" name="图片 53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517" y="4202320"/>
                        <a:ext cx="30686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5"/>
          <p:cNvSpPr txBox="1"/>
          <p:nvPr/>
        </p:nvSpPr>
        <p:spPr>
          <a:xfrm>
            <a:off x="1385314" y="5226316"/>
            <a:ext cx="34228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所以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的全部特征值为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568155" y="5221495"/>
          <a:ext cx="29289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Equation" r:id="rId9" imgW="31699200" imgH="5486400" progId="Equation.DSMT4">
                  <p:embed/>
                </p:oleObj>
              </mc:Choice>
              <mc:Fallback>
                <p:oleObj name="Equation" r:id="rId9" imgW="31699200" imgH="5486400" progId="Equation.DSMT4">
                  <p:embed/>
                  <p:pic>
                    <p:nvPicPr>
                      <p:cNvPr id="0" name="图片 53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155" y="5221495"/>
                        <a:ext cx="29289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6"/>
          <p:cNvSpPr txBox="1"/>
          <p:nvPr/>
        </p:nvSpPr>
        <p:spPr>
          <a:xfrm>
            <a:off x="1320094" y="3147108"/>
            <a:ext cx="581120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(1)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求矩阵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的全部特征值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1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0" grpId="0"/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47139" y="1372961"/>
            <a:ext cx="1986839" cy="528281"/>
            <a:chOff x="2140661" y="1338619"/>
            <a:chExt cx="1986839" cy="528281"/>
          </a:xfrm>
        </p:grpSpPr>
        <p:sp>
          <p:nvSpPr>
            <p:cNvPr id="4" name="文本框 5"/>
            <p:cNvSpPr txBox="1"/>
            <p:nvPr/>
          </p:nvSpPr>
          <p:spPr>
            <a:xfrm>
              <a:off x="2140661" y="1338619"/>
              <a:ext cx="6842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当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535238" y="1360488"/>
            <a:ext cx="8159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71" name="Equation" r:id="rId1" imgW="8839200" imgH="5486400" progId="Equation.DSMT4">
                    <p:embed/>
                  </p:oleObj>
                </mc:Choice>
                <mc:Fallback>
                  <p:oleObj name="Equation" r:id="rId1" imgW="8839200" imgH="5486400" progId="Equation.DSMT4">
                    <p:embed/>
                    <p:pic>
                      <p:nvPicPr>
                        <p:cNvPr id="0" name="图片 48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1360488"/>
                          <a:ext cx="81597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3276611" y="1355077"/>
              <a:ext cx="850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时，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47398" y="1421463"/>
            <a:ext cx="2654289" cy="461665"/>
            <a:chOff x="7366011" y="1342377"/>
            <a:chExt cx="2654289" cy="461665"/>
          </a:xfrm>
        </p:grpSpPr>
        <p:sp>
          <p:nvSpPr>
            <p:cNvPr id="11" name="文本框 5"/>
            <p:cNvSpPr txBox="1"/>
            <p:nvPr/>
          </p:nvSpPr>
          <p:spPr>
            <a:xfrm>
              <a:off x="7366011" y="1342377"/>
              <a:ext cx="660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对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7745413" y="1389063"/>
            <a:ext cx="788987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72" name="Equation" r:id="rId3" imgW="8534400" imgH="3962400" progId="Equation.DSMT4">
                    <p:embed/>
                  </p:oleObj>
                </mc:Choice>
                <mc:Fallback>
                  <p:oleObj name="Equation" r:id="rId3" imgW="8534400" imgH="3962400" progId="Equation.DSMT4">
                    <p:embed/>
                    <p:pic>
                      <p:nvPicPr>
                        <p:cNvPr id="0" name="图片 48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5413" y="1389063"/>
                          <a:ext cx="788987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5"/>
            <p:cNvSpPr txBox="1"/>
            <p:nvPr/>
          </p:nvSpPr>
          <p:spPr>
            <a:xfrm>
              <a:off x="8445511" y="1342377"/>
              <a:ext cx="15747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进行初等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5099246" y="1428301"/>
            <a:ext cx="276778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行变换，得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41467" y="2024346"/>
          <a:ext cx="3155950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3" name="Equation" r:id="rId5" imgW="34137600" imgH="17068800" progId="Equation.DSMT4">
                  <p:embed/>
                </p:oleObj>
              </mc:Choice>
              <mc:Fallback>
                <p:oleObj name="Equation" r:id="rId5" imgW="34137600" imgH="17068800" progId="Equation.DSMT4">
                  <p:embed/>
                  <p:pic>
                    <p:nvPicPr>
                      <p:cNvPr id="0" name="图片 48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467" y="2024346"/>
                        <a:ext cx="3155950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897417" y="1889966"/>
          <a:ext cx="2141538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4" name="Equation" r:id="rId7" imgW="23164800" imgH="21336000" progId="Equation.DSMT4">
                  <p:embed/>
                </p:oleObj>
              </mc:Choice>
              <mc:Fallback>
                <p:oleObj name="Equation" r:id="rId7" imgW="23164800" imgH="21336000" progId="Equation.DSMT4">
                  <p:embed/>
                  <p:pic>
                    <p:nvPicPr>
                      <p:cNvPr id="0" name="图片 48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417" y="1889966"/>
                        <a:ext cx="2141538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483138" y="2040076"/>
          <a:ext cx="1520825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5" name="Equation" r:id="rId9" imgW="16459200" imgH="17068800" progId="Equation.DSMT4">
                  <p:embed/>
                </p:oleObj>
              </mc:Choice>
              <mc:Fallback>
                <p:oleObj name="Equation" r:id="rId9" imgW="16459200" imgH="17068800" progId="Equation.DSMT4">
                  <p:embed/>
                  <p:pic>
                    <p:nvPicPr>
                      <p:cNvPr id="0" name="图片 48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138" y="2040076"/>
                        <a:ext cx="1520825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6"/>
          <p:cNvSpPr txBox="1"/>
          <p:nvPr/>
        </p:nvSpPr>
        <p:spPr>
          <a:xfrm>
            <a:off x="261083" y="860290"/>
            <a:ext cx="581120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(2)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求矩阵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特征向量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5636" y="3972137"/>
            <a:ext cx="2088439" cy="528281"/>
            <a:chOff x="2140661" y="1021119"/>
            <a:chExt cx="2088439" cy="528281"/>
          </a:xfrm>
        </p:grpSpPr>
        <p:sp>
          <p:nvSpPr>
            <p:cNvPr id="26" name="文本框 5"/>
            <p:cNvSpPr txBox="1"/>
            <p:nvPr/>
          </p:nvSpPr>
          <p:spPr>
            <a:xfrm>
              <a:off x="2140661" y="1021119"/>
              <a:ext cx="6842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当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2554288" y="1042988"/>
            <a:ext cx="928687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76" name="Equation" r:id="rId11" imgW="10058400" imgH="5486400" progId="Equation.DSMT4">
                    <p:embed/>
                  </p:oleObj>
                </mc:Choice>
                <mc:Fallback>
                  <p:oleObj name="Equation" r:id="rId11" imgW="10058400" imgH="5486400" progId="Equation.DSMT4">
                    <p:embed/>
                    <p:pic>
                      <p:nvPicPr>
                        <p:cNvPr id="0" name="图片 48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288" y="1042988"/>
                          <a:ext cx="928687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5"/>
            <p:cNvSpPr txBox="1"/>
            <p:nvPr/>
          </p:nvSpPr>
          <p:spPr>
            <a:xfrm>
              <a:off x="3378211" y="1037577"/>
              <a:ext cx="850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时，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8533" y="3988594"/>
            <a:ext cx="4781976" cy="461665"/>
            <a:chOff x="7772411" y="1024877"/>
            <a:chExt cx="4781976" cy="461665"/>
          </a:xfrm>
        </p:grpSpPr>
        <p:sp>
          <p:nvSpPr>
            <p:cNvPr id="30" name="文本框 5"/>
            <p:cNvSpPr txBox="1"/>
            <p:nvPr/>
          </p:nvSpPr>
          <p:spPr>
            <a:xfrm>
              <a:off x="7772411" y="1024877"/>
              <a:ext cx="660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对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8181975" y="1058863"/>
            <a:ext cx="9588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77" name="Equation" r:id="rId13" imgW="10363200" imgH="3962400" progId="Equation.DSMT4">
                    <p:embed/>
                  </p:oleObj>
                </mc:Choice>
                <mc:Fallback>
                  <p:oleObj name="Equation" r:id="rId13" imgW="10363200" imgH="3962400" progId="Equation.DSMT4">
                    <p:embed/>
                    <p:pic>
                      <p:nvPicPr>
                        <p:cNvPr id="0" name="图片 48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975" y="1058863"/>
                          <a:ext cx="958850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5"/>
            <p:cNvSpPr txBox="1"/>
            <p:nvPr/>
          </p:nvSpPr>
          <p:spPr>
            <a:xfrm>
              <a:off x="9080511" y="1024877"/>
              <a:ext cx="347387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进行初等行变换，得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74883" y="4659313"/>
          <a:ext cx="332422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8" name="Equation" r:id="rId15" imgW="35966400" imgH="17068800" progId="Equation.DSMT4">
                  <p:embed/>
                </p:oleObj>
              </mc:Choice>
              <mc:Fallback>
                <p:oleObj name="Equation" r:id="rId15" imgW="35966400" imgH="17068800" progId="Equation.DSMT4">
                  <p:embed/>
                  <p:pic>
                    <p:nvPicPr>
                      <p:cNvPr id="0" name="图片 48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83" y="4659313"/>
                        <a:ext cx="3324225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957833" y="4633913"/>
          <a:ext cx="228282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9" name="Equation" r:id="rId17" imgW="24688800" imgH="17068800" progId="Equation.DSMT4">
                  <p:embed/>
                </p:oleObj>
              </mc:Choice>
              <mc:Fallback>
                <p:oleObj name="Equation" r:id="rId17" imgW="24688800" imgH="17068800" progId="Equation.DSMT4">
                  <p:embed/>
                  <p:pic>
                    <p:nvPicPr>
                      <p:cNvPr id="0" name="图片 48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833" y="4633913"/>
                        <a:ext cx="2282825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6364215" y="4551940"/>
          <a:ext cx="1652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0" name="Equation" r:id="rId19" imgW="711200" imgH="711200" progId="Equation.DSMT4">
                  <p:embed/>
                </p:oleObj>
              </mc:Choice>
              <mc:Fallback>
                <p:oleObj name="Equation" r:id="rId19" imgW="711200" imgH="711200" progId="Equation.DSMT4">
                  <p:embed/>
                  <p:pic>
                    <p:nvPicPr>
                      <p:cNvPr id="0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15" y="4551940"/>
                        <a:ext cx="1652587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3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4370" y="954503"/>
            <a:ext cx="2278939" cy="528281"/>
            <a:chOff x="2140661" y="1021119"/>
            <a:chExt cx="2278939" cy="528281"/>
          </a:xfrm>
        </p:grpSpPr>
        <p:sp>
          <p:nvSpPr>
            <p:cNvPr id="4" name="文本框 5"/>
            <p:cNvSpPr txBox="1"/>
            <p:nvPr/>
          </p:nvSpPr>
          <p:spPr>
            <a:xfrm>
              <a:off x="2140661" y="1021119"/>
              <a:ext cx="6842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当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533650" y="1042988"/>
            <a:ext cx="1096963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2" name="Equation" r:id="rId1" imgW="11887200" imgH="5486400" progId="Equation.DSMT4">
                    <p:embed/>
                  </p:oleObj>
                </mc:Choice>
                <mc:Fallback>
                  <p:oleObj name="Equation" r:id="rId1" imgW="11887200" imgH="5486400" progId="Equation.DSMT4">
                    <p:embed/>
                    <p:pic>
                      <p:nvPicPr>
                        <p:cNvPr id="0" name="图片 54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650" y="1042988"/>
                          <a:ext cx="1096963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3568711" y="1037577"/>
              <a:ext cx="850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时，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80866" y="998364"/>
            <a:ext cx="5174661" cy="461665"/>
            <a:chOff x="7772411" y="1024877"/>
            <a:chExt cx="5174661" cy="461665"/>
          </a:xfrm>
        </p:grpSpPr>
        <p:sp>
          <p:nvSpPr>
            <p:cNvPr id="8" name="文本框 5"/>
            <p:cNvSpPr txBox="1"/>
            <p:nvPr/>
          </p:nvSpPr>
          <p:spPr>
            <a:xfrm>
              <a:off x="7772411" y="1024877"/>
              <a:ext cx="660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对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8181975" y="1058863"/>
            <a:ext cx="9588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3" name="Equation" r:id="rId3" imgW="10363200" imgH="3962400" progId="Equation.DSMT4">
                    <p:embed/>
                  </p:oleObj>
                </mc:Choice>
                <mc:Fallback>
                  <p:oleObj name="Equation" r:id="rId3" imgW="10363200" imgH="3962400" progId="Equation.DSMT4">
                    <p:embed/>
                    <p:pic>
                      <p:nvPicPr>
                        <p:cNvPr id="0" name="图片 54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975" y="1058863"/>
                          <a:ext cx="958850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5"/>
            <p:cNvSpPr txBox="1"/>
            <p:nvPr/>
          </p:nvSpPr>
          <p:spPr>
            <a:xfrm>
              <a:off x="9080511" y="1024877"/>
              <a:ext cx="386656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进行初等行变换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57670" y="1589724"/>
          <a:ext cx="332422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" name="Equation" r:id="rId5" imgW="35966400" imgH="17068800" progId="Equation.DSMT4">
                  <p:embed/>
                </p:oleObj>
              </mc:Choice>
              <mc:Fallback>
                <p:oleObj name="Equation" r:id="rId5" imgW="35966400" imgH="17068800" progId="Equation.DSMT4">
                  <p:embed/>
                  <p:pic>
                    <p:nvPicPr>
                      <p:cNvPr id="0" name="图片 54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670" y="1589724"/>
                        <a:ext cx="3324225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86081" y="1605888"/>
          <a:ext cx="2254250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5" name="Equation" r:id="rId7" imgW="24384000" imgH="17068800" progId="Equation.DSMT4">
                  <p:embed/>
                </p:oleObj>
              </mc:Choice>
              <mc:Fallback>
                <p:oleObj name="Equation" r:id="rId7" imgW="24384000" imgH="17068800" progId="Equation.DSMT4">
                  <p:embed/>
                  <p:pic>
                    <p:nvPicPr>
                      <p:cNvPr id="0" name="图片 54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081" y="1605888"/>
                        <a:ext cx="2254250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393151" y="1683242"/>
          <a:ext cx="138112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name="Equation" r:id="rId9" imgW="14935200" imgH="17068800" progId="Equation.DSMT4">
                  <p:embed/>
                </p:oleObj>
              </mc:Choice>
              <mc:Fallback>
                <p:oleObj name="Equation" r:id="rId9" imgW="14935200" imgH="17068800" progId="Equation.DSMT4">
                  <p:embed/>
                  <p:pic>
                    <p:nvPicPr>
                      <p:cNvPr id="0" name="图片 54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151" y="1683242"/>
                        <a:ext cx="1381125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6"/>
          <p:cNvSpPr txBox="1"/>
          <p:nvPr/>
        </p:nvSpPr>
        <p:spPr>
          <a:xfrm>
            <a:off x="514182" y="3481688"/>
            <a:ext cx="43333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(3)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将特征向量正交化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64867" y="3936064"/>
            <a:ext cx="8603540" cy="569912"/>
            <a:chOff x="2140660" y="1563688"/>
            <a:chExt cx="8603540" cy="569912"/>
          </a:xfrm>
        </p:grpSpPr>
        <p:sp>
          <p:nvSpPr>
            <p:cNvPr id="16" name="文本框 5"/>
            <p:cNvSpPr txBox="1"/>
            <p:nvPr/>
          </p:nvSpPr>
          <p:spPr>
            <a:xfrm>
              <a:off x="2140660" y="1618019"/>
              <a:ext cx="10724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由于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2868613" y="1563688"/>
            <a:ext cx="1293812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7" name="Equation" r:id="rId11" imgW="14020800" imgH="5486400" progId="Equation.DSMT4">
                    <p:embed/>
                  </p:oleObj>
                </mc:Choice>
                <mc:Fallback>
                  <p:oleObj name="Equation" r:id="rId11" imgW="14020800" imgH="5486400" progId="Equation.DSMT4">
                    <p:embed/>
                    <p:pic>
                      <p:nvPicPr>
                        <p:cNvPr id="0" name="图片 54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613" y="1563688"/>
                          <a:ext cx="1293812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5"/>
            <p:cNvSpPr txBox="1"/>
            <p:nvPr/>
          </p:nvSpPr>
          <p:spPr>
            <a:xfrm>
              <a:off x="4191011" y="1634477"/>
              <a:ext cx="39877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是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A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的属于三个不同特征值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8027988" y="1627188"/>
            <a:ext cx="12096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8" name="Equation" r:id="rId13" imgW="13106400" imgH="5486400" progId="Equation.DSMT4">
                    <p:embed/>
                  </p:oleObj>
                </mc:Choice>
                <mc:Fallback>
                  <p:oleObj name="Equation" r:id="rId13" imgW="13106400" imgH="5486400" progId="Equation.DSMT4">
                    <p:embed/>
                    <p:pic>
                      <p:nvPicPr>
                        <p:cNvPr id="0" name="图片 54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7988" y="1627188"/>
                          <a:ext cx="120967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5"/>
            <p:cNvSpPr txBox="1"/>
            <p:nvPr/>
          </p:nvSpPr>
          <p:spPr>
            <a:xfrm>
              <a:off x="9156711" y="1634477"/>
              <a:ext cx="15874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的特征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21" name="文本框 5"/>
          <p:cNvSpPr txBox="1"/>
          <p:nvPr/>
        </p:nvSpPr>
        <p:spPr>
          <a:xfrm>
            <a:off x="608623" y="4514853"/>
            <a:ext cx="39877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向量，故它们必两两正交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/>
          <p:cNvSpPr txBox="1"/>
          <p:nvPr/>
        </p:nvSpPr>
        <p:spPr>
          <a:xfrm>
            <a:off x="478230" y="923431"/>
            <a:ext cx="43333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(4)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将特征向量单位化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60445" y="1385096"/>
          <a:ext cx="1156098" cy="251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5" name="Equation" r:id="rId1" imgW="13716000" imgH="29870400" progId="Equation.DSMT4">
                  <p:embed/>
                </p:oleObj>
              </mc:Choice>
              <mc:Fallback>
                <p:oleObj name="Equation" r:id="rId1" imgW="13716000" imgH="29870400" progId="Equation.DSMT4">
                  <p:embed/>
                  <p:pic>
                    <p:nvPicPr>
                      <p:cNvPr id="0" name="图片 55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445" y="1385096"/>
                        <a:ext cx="1156098" cy="2514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422823" y="2321721"/>
          <a:ext cx="132556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6" name="Equation" r:id="rId3" imgW="14325600" imgH="10668000" progId="Equation.DSMT4">
                  <p:embed/>
                </p:oleObj>
              </mc:Choice>
              <mc:Fallback>
                <p:oleObj name="Equation" r:id="rId3" imgW="14325600" imgH="10668000" progId="Equation.DSMT4">
                  <p:embed/>
                  <p:pic>
                    <p:nvPicPr>
                      <p:cNvPr id="0" name="图片 55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823" y="2321721"/>
                        <a:ext cx="132556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51499" y="2321721"/>
          <a:ext cx="12954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7" name="Equation" r:id="rId5" imgW="14020800" imgH="10668000" progId="Equation.DSMT4">
                  <p:embed/>
                </p:oleObj>
              </mc:Choice>
              <mc:Fallback>
                <p:oleObj name="Equation" r:id="rId5" imgW="14020800" imgH="10668000" progId="Equation.DSMT4">
                  <p:embed/>
                  <p:pic>
                    <p:nvPicPr>
                      <p:cNvPr id="0" name="图片 55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499" y="2321721"/>
                        <a:ext cx="12954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928544" y="2309021"/>
          <a:ext cx="12414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8" name="Equation" r:id="rId7" imgW="13411200" imgH="10668000" progId="Equation.DSMT4">
                  <p:embed/>
                </p:oleObj>
              </mc:Choice>
              <mc:Fallback>
                <p:oleObj name="Equation" r:id="rId7" imgW="13411200" imgH="10668000" progId="Equation.DSMT4">
                  <p:embed/>
                  <p:pic>
                    <p:nvPicPr>
                      <p:cNvPr id="0" name="图片 55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544" y="2309021"/>
                        <a:ext cx="12414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219723" y="456995"/>
          <a:ext cx="143668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9" name="Equation" r:id="rId9" imgW="15544800" imgH="17068800" progId="Equation.DSMT4">
                  <p:embed/>
                </p:oleObj>
              </mc:Choice>
              <mc:Fallback>
                <p:oleObj name="Equation" r:id="rId9" imgW="15544800" imgH="17068800" progId="Equation.DSMT4">
                  <p:embed/>
                  <p:pic>
                    <p:nvPicPr>
                      <p:cNvPr id="0" name="图片 55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723" y="456995"/>
                        <a:ext cx="1436688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770130" y="347519"/>
          <a:ext cx="15367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0" name="Equation" r:id="rId11" imgW="15849600" imgH="17068800" progId="Equation.DSMT4">
                  <p:embed/>
                </p:oleObj>
              </mc:Choice>
              <mc:Fallback>
                <p:oleObj name="Equation" r:id="rId11" imgW="15849600" imgH="17068800" progId="Equation.DSMT4">
                  <p:embed/>
                  <p:pic>
                    <p:nvPicPr>
                      <p:cNvPr id="0" name="图片 55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130" y="347519"/>
                        <a:ext cx="1536700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310803" y="363837"/>
          <a:ext cx="1268413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1" name="Equation" r:id="rId13" imgW="571500" imgH="711200" progId="Equation.DSMT4">
                  <p:embed/>
                </p:oleObj>
              </mc:Choice>
              <mc:Fallback>
                <p:oleObj name="Equation" r:id="rId13" imgW="571500" imgH="711200" progId="Equation.DSMT4">
                  <p:embed/>
                  <p:pic>
                    <p:nvPicPr>
                      <p:cNvPr id="0" name="图片 55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803" y="363837"/>
                        <a:ext cx="1268413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707429" y="1397148"/>
          <a:ext cx="1120392" cy="2437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2" name="Equation" r:id="rId15" imgW="13716000" imgH="29870400" progId="Equation.DSMT4">
                  <p:embed/>
                </p:oleObj>
              </mc:Choice>
              <mc:Fallback>
                <p:oleObj name="Equation" r:id="rId15" imgW="13716000" imgH="29870400" progId="Equation.DSMT4">
                  <p:embed/>
                  <p:pic>
                    <p:nvPicPr>
                      <p:cNvPr id="0" name="图片 55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429" y="1397148"/>
                        <a:ext cx="1120392" cy="2437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231554" y="1397796"/>
          <a:ext cx="852573" cy="2318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3" name="Equation" r:id="rId17" imgW="10972800" imgH="29870400" progId="Equation.DSMT4">
                  <p:embed/>
                </p:oleObj>
              </mc:Choice>
              <mc:Fallback>
                <p:oleObj name="Equation" r:id="rId17" imgW="10972800" imgH="29870400" progId="Equation.DSMT4">
                  <p:embed/>
                  <p:pic>
                    <p:nvPicPr>
                      <p:cNvPr id="0" name="图片 55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554" y="1397796"/>
                        <a:ext cx="852573" cy="2318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941600" y="4604044"/>
            <a:ext cx="4323640" cy="513197"/>
            <a:chOff x="2597860" y="2510045"/>
            <a:chExt cx="4323640" cy="513197"/>
          </a:xfrm>
        </p:grpSpPr>
        <p:sp>
          <p:nvSpPr>
            <p:cNvPr id="22" name="文本框 5"/>
            <p:cNvSpPr txBox="1"/>
            <p:nvPr/>
          </p:nvSpPr>
          <p:spPr>
            <a:xfrm>
              <a:off x="2597860" y="2545119"/>
              <a:ext cx="6842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以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3042378" y="2510045"/>
            <a:ext cx="1068388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84" name="Equation" r:id="rId19" imgW="11582400" imgH="5486400" progId="Equation.DSMT4">
                    <p:embed/>
                  </p:oleObj>
                </mc:Choice>
                <mc:Fallback>
                  <p:oleObj name="Equation" r:id="rId19" imgW="11582400" imgH="5486400" progId="Equation.DSMT4">
                    <p:embed/>
                    <p:pic>
                      <p:nvPicPr>
                        <p:cNvPr id="0" name="图片 55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378" y="2510045"/>
                          <a:ext cx="1068388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5"/>
            <p:cNvSpPr txBox="1"/>
            <p:nvPr/>
          </p:nvSpPr>
          <p:spPr>
            <a:xfrm>
              <a:off x="4076711" y="2561577"/>
              <a:ext cx="28447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为列向量构造矩阵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25" name="文本框 6"/>
          <p:cNvSpPr txBox="1"/>
          <p:nvPr/>
        </p:nvSpPr>
        <p:spPr>
          <a:xfrm>
            <a:off x="507254" y="4142379"/>
            <a:ext cx="43333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(5)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构造正交矩阵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Q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876311" y="3643234"/>
          <a:ext cx="2581890" cy="245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5" name="Equation" r:id="rId21" imgW="31394400" imgH="29870400" progId="Equation.DSMT4">
                  <p:embed/>
                </p:oleObj>
              </mc:Choice>
              <mc:Fallback>
                <p:oleObj name="Equation" r:id="rId21" imgW="31394400" imgH="29870400" progId="Equation.DSMT4">
                  <p:embed/>
                  <p:pic>
                    <p:nvPicPr>
                      <p:cNvPr id="0" name="图片 55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311" y="3643234"/>
                        <a:ext cx="2581890" cy="2453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5"/>
          <p:cNvSpPr txBox="1"/>
          <p:nvPr/>
        </p:nvSpPr>
        <p:spPr>
          <a:xfrm>
            <a:off x="26491" y="5728571"/>
            <a:ext cx="347375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则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Q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为正交矩阵，且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898215" y="5171209"/>
          <a:ext cx="3128962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6" name="Equation" r:id="rId23" imgW="33832800" imgH="17068800" progId="Equation.DSMT4">
                  <p:embed/>
                </p:oleObj>
              </mc:Choice>
              <mc:Fallback>
                <p:oleObj name="Equation" r:id="rId23" imgW="33832800" imgH="17068800" progId="Equation.DSMT4">
                  <p:embed/>
                  <p:pic>
                    <p:nvPicPr>
                      <p:cNvPr id="0" name="图片 55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215" y="5171209"/>
                        <a:ext cx="3128962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-974725" y="278384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173355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）求正交矩阵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640840" y="278384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173355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，使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21665" y="134810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例：设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48460" y="819150"/>
            <a:ext cx="2085975" cy="151828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" name="组合 16"/>
          <p:cNvGrpSpPr/>
          <p:nvPr/>
        </p:nvGrpSpPr>
        <p:grpSpPr>
          <a:xfrm>
            <a:off x="796290" y="2264410"/>
            <a:ext cx="8975725" cy="472440"/>
            <a:chOff x="1259" y="2889"/>
            <a:chExt cx="14135" cy="744"/>
          </a:xfrm>
        </p:grpSpPr>
        <p:sp>
          <p:nvSpPr>
            <p:cNvPr id="101" name="文本框 100"/>
            <p:cNvSpPr txBox="1"/>
            <p:nvPr/>
          </p:nvSpPr>
          <p:spPr>
            <a:xfrm>
              <a:off x="1259" y="2909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）求可逆矩阵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115" y="3004"/>
              <a:ext cx="492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" name="文本框 101"/>
            <p:cNvSpPr txBox="1"/>
            <p:nvPr/>
          </p:nvSpPr>
          <p:spPr>
            <a:xfrm>
              <a:off x="5393" y="2889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470" y="2909"/>
              <a:ext cx="1090" cy="6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3" name="文本框 102"/>
            <p:cNvSpPr txBox="1"/>
            <p:nvPr/>
          </p:nvSpPr>
          <p:spPr>
            <a:xfrm>
              <a:off x="7394" y="2889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为对角阵；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3244215" y="2862580"/>
            <a:ext cx="31305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4105275" y="2799080"/>
            <a:ext cx="1684655" cy="481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3964305" y="280543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173355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为对角阵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.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2425" y="345630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-2147482423"/>
          <p:cNvGraphicFramePr>
            <a:graphicFrameLocks noChangeAspect="1"/>
          </p:cNvGraphicFramePr>
          <p:nvPr/>
        </p:nvGraphicFramePr>
        <p:xfrm>
          <a:off x="1323340" y="3402330"/>
          <a:ext cx="6858635" cy="114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6" imgW="5054600" imgH="711200" progId="Equation.KSEE3">
                  <p:embed/>
                </p:oleObj>
              </mc:Choice>
              <mc:Fallback>
                <p:oleObj name="" r:id="rId6" imgW="5054600" imgH="711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340" y="3402330"/>
                        <a:ext cx="6858635" cy="1141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422"/>
          <p:cNvGraphicFramePr>
            <a:graphicFrameLocks noChangeAspect="1"/>
          </p:cNvGraphicFramePr>
          <p:nvPr/>
        </p:nvGraphicFramePr>
        <p:xfrm>
          <a:off x="1963420" y="4721225"/>
          <a:ext cx="615823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4203065" imgH="254000" progId="Equation.KSEE3">
                  <p:embed/>
                </p:oleObj>
              </mc:Choice>
              <mc:Fallback>
                <p:oleObj name="" r:id="rId8" imgW="4203065" imgH="2540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3420" y="4721225"/>
                        <a:ext cx="6158230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55575" y="5604510"/>
            <a:ext cx="6247765" cy="459740"/>
            <a:chOff x="1361" y="7412"/>
            <a:chExt cx="9839" cy="724"/>
          </a:xfrm>
        </p:grpSpPr>
        <p:sp>
          <p:nvSpPr>
            <p:cNvPr id="12" name="文本框 11"/>
            <p:cNvSpPr txBox="1"/>
            <p:nvPr/>
          </p:nvSpPr>
          <p:spPr>
            <a:xfrm>
              <a:off x="1361" y="7412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26670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463" y="7545"/>
              <a:ext cx="1237" cy="5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" name="文本框 105"/>
            <p:cNvSpPr txBox="1"/>
            <p:nvPr/>
          </p:nvSpPr>
          <p:spPr>
            <a:xfrm>
              <a:off x="3200" y="7412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26670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/>
          <p:cNvPicPr/>
          <p:nvPr/>
        </p:nvPicPr>
        <p:blipFill>
          <a:blip r:embed="rId11"/>
          <a:stretch>
            <a:fillRect/>
          </a:stretch>
        </p:blipFill>
        <p:spPr>
          <a:xfrm>
            <a:off x="2349500" y="5328920"/>
            <a:ext cx="4210050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/>
          <p:nvPr/>
        </p:nvPicPr>
        <p:blipFill>
          <a:blip r:embed="rId12"/>
          <a:stretch>
            <a:fillRect/>
          </a:stretch>
        </p:blipFill>
        <p:spPr>
          <a:xfrm>
            <a:off x="6887210" y="5328920"/>
            <a:ext cx="1276350" cy="1059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文本框 107"/>
          <p:cNvSpPr txBox="1"/>
          <p:nvPr/>
        </p:nvSpPr>
        <p:spPr>
          <a:xfrm>
            <a:off x="387350" y="136906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26670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56005" y="1424940"/>
            <a:ext cx="1164590" cy="464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/>
          <p:nvPr/>
        </p:nvSpPr>
        <p:spPr>
          <a:xfrm>
            <a:off x="1847850" y="142494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26670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5430" y="2049780"/>
            <a:ext cx="5697220" cy="1346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384810" y="37973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（1）则存在可逆矩阵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20110" y="3508375"/>
            <a:ext cx="2109470" cy="120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/>
          <p:nvPr/>
        </p:nvSpPr>
        <p:spPr>
          <a:xfrm>
            <a:off x="5464810" y="37973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23770" y="4855210"/>
            <a:ext cx="2735580" cy="1497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3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10" grpId="0"/>
      <p:bldP spid="111" grpId="0"/>
      <p:bldP spid="110" grpId="1"/>
      <p:bldP spid="11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" name="文本框 111"/>
          <p:cNvSpPr txBox="1"/>
          <p:nvPr/>
        </p:nvSpPr>
        <p:spPr>
          <a:xfrm>
            <a:off x="415925" y="11988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04365" y="1247775"/>
            <a:ext cx="689610" cy="411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/>
          <p:nvPr/>
        </p:nvSpPr>
        <p:spPr>
          <a:xfrm>
            <a:off x="2593975" y="11988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正交化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0715" y="1755140"/>
            <a:ext cx="1477645" cy="1233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40175" y="1556385"/>
            <a:ext cx="4492625" cy="181229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743585" y="3654425"/>
            <a:ext cx="6983730" cy="501650"/>
            <a:chOff x="1666" y="4348"/>
            <a:chExt cx="10998" cy="790"/>
          </a:xfrm>
        </p:grpSpPr>
        <p:sp>
          <p:nvSpPr>
            <p:cNvPr id="115" name="文本框 114"/>
            <p:cNvSpPr txBox="1"/>
            <p:nvPr/>
          </p:nvSpPr>
          <p:spPr>
            <a:xfrm>
              <a:off x="1666" y="4348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② </a:t>
              </a:r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960" y="4414"/>
              <a:ext cx="1704" cy="6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6" name="文本框 115"/>
            <p:cNvSpPr txBox="1"/>
            <p:nvPr/>
          </p:nvSpPr>
          <p:spPr>
            <a:xfrm>
              <a:off x="4664" y="4414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进行单位化，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4486275" y="3090545"/>
            <a:ext cx="3241040" cy="1781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927735" y="4867910"/>
            <a:ext cx="7799070" cy="1916430"/>
            <a:chOff x="1967" y="7472"/>
            <a:chExt cx="12282" cy="3018"/>
          </a:xfrm>
        </p:grpSpPr>
        <p:sp>
          <p:nvSpPr>
            <p:cNvPr id="118" name="文本框 117"/>
            <p:cNvSpPr txBox="1"/>
            <p:nvPr/>
          </p:nvSpPr>
          <p:spPr>
            <a:xfrm>
              <a:off x="6249" y="8619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967" y="7472"/>
              <a:ext cx="10420" cy="3019"/>
              <a:chOff x="1893" y="7062"/>
              <a:chExt cx="10420" cy="3019"/>
            </a:xfrm>
          </p:grpSpPr>
          <p:sp>
            <p:nvSpPr>
              <p:cNvPr id="117" name="文本框 116"/>
              <p:cNvSpPr txBox="1"/>
              <p:nvPr/>
            </p:nvSpPr>
            <p:spPr>
              <a:xfrm>
                <a:off x="1893" y="8209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2" y="7062"/>
                <a:ext cx="3657" cy="301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" name="图片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4" y="7283"/>
                <a:ext cx="5019" cy="257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581891" y="916632"/>
            <a:ext cx="7543800" cy="457200"/>
          </a:xfrm>
        </p:spPr>
        <p:txBody>
          <a:bodyPr/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例  </a:t>
            </a:r>
            <a:r>
              <a:rPr lang="zh-CN" altLang="en-US" sz="2400" b="1" dirty="0">
                <a:latin typeface="+mn-ea"/>
                <a:ea typeface="+mn-ea"/>
              </a:rPr>
              <a:t>设 </a:t>
            </a:r>
            <a:r>
              <a:rPr lang="en-US" altLang="zh-CN" sz="2400" b="1" dirty="0">
                <a:latin typeface="+mn-ea"/>
                <a:ea typeface="+mn-ea"/>
              </a:rPr>
              <a:t>3 </a:t>
            </a:r>
            <a:r>
              <a:rPr lang="zh-CN" altLang="en-US" sz="2400" b="1" dirty="0">
                <a:latin typeface="+mn-ea"/>
                <a:ea typeface="+mn-ea"/>
              </a:rPr>
              <a:t>阶实对称矩阵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的特征值是 </a:t>
            </a:r>
            <a:r>
              <a:rPr lang="en-US" altLang="zh-CN" sz="2400" b="1" dirty="0">
                <a:latin typeface="+mn-ea"/>
                <a:ea typeface="+mn-ea"/>
              </a:rPr>
              <a:t>1, 2, 3,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420091" y="1450032"/>
            <a:ext cx="5910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+mn-ea"/>
                <a:ea typeface="+mn-ea"/>
              </a:rPr>
              <a:t>A </a:t>
            </a:r>
            <a:r>
              <a:rPr lang="zh-CN" altLang="en-US" sz="2400" b="1">
                <a:latin typeface="+mn-ea"/>
                <a:ea typeface="+mn-ea"/>
              </a:rPr>
              <a:t>对应于特征值 </a:t>
            </a:r>
            <a:r>
              <a:rPr lang="en-US" altLang="zh-CN" sz="2400" b="1">
                <a:latin typeface="+mn-ea"/>
                <a:ea typeface="+mn-ea"/>
              </a:rPr>
              <a:t>1, 2 </a:t>
            </a:r>
            <a:r>
              <a:rPr lang="zh-CN" altLang="en-US" sz="2400" b="1">
                <a:latin typeface="+mn-ea"/>
                <a:ea typeface="+mn-ea"/>
              </a:rPr>
              <a:t>的特征向量分别是 ：</a:t>
            </a:r>
            <a:endParaRPr lang="zh-CN" altLang="en-US" sz="2400" b="1" i="1">
              <a:latin typeface="+mn-ea"/>
              <a:ea typeface="+mn-ea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000972" y="1911697"/>
          <a:ext cx="4436206" cy="54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Equation" r:id="rId1" imgW="54864000" imgH="6705600" progId="Equation.DSMT4">
                  <p:embed/>
                </p:oleObj>
              </mc:Choice>
              <mc:Fallback>
                <p:oleObj name="Equation" r:id="rId1" imgW="54864000" imgH="6705600" progId="Equation.DSMT4">
                  <p:embed/>
                  <p:pic>
                    <p:nvPicPr>
                      <p:cNvPr id="0" name="图片 58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972" y="1911697"/>
                        <a:ext cx="4436206" cy="542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069322" y="2483861"/>
          <a:ext cx="5591251" cy="55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name="Equation" r:id="rId3" imgW="61264800" imgH="6096000" progId="Equation.DSMT4">
                  <p:embed/>
                </p:oleObj>
              </mc:Choice>
              <mc:Fallback>
                <p:oleObj name="Equation" r:id="rId3" imgW="61264800" imgH="6096000" progId="Equation.DSMT4">
                  <p:embed/>
                  <p:pic>
                    <p:nvPicPr>
                      <p:cNvPr id="0" name="图片 58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322" y="2483861"/>
                        <a:ext cx="5591251" cy="556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633250" y="3123835"/>
          <a:ext cx="1958962" cy="54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Equation" r:id="rId5" imgW="21945600" imgH="6096000" progId="Equation.DSMT4">
                  <p:embed/>
                </p:oleObj>
              </mc:Choice>
              <mc:Fallback>
                <p:oleObj name="Equation" r:id="rId5" imgW="21945600" imgH="6096000" progId="Equation.DSMT4">
                  <p:embed/>
                  <p:pic>
                    <p:nvPicPr>
                      <p:cNvPr id="0" name="图片 58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250" y="3123835"/>
                        <a:ext cx="1958962" cy="544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1420090" y="3820093"/>
          <a:ext cx="3935789" cy="47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9" name="Equation" r:id="rId7" imgW="50901600" imgH="6096000" progId="Equation.DSMT4">
                  <p:embed/>
                </p:oleObj>
              </mc:Choice>
              <mc:Fallback>
                <p:oleObj name="Equation" r:id="rId7" imgW="50901600" imgH="6096000" progId="Equation.DSMT4">
                  <p:embed/>
                  <p:pic>
                    <p:nvPicPr>
                      <p:cNvPr id="0" name="图片 58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090" y="3820093"/>
                        <a:ext cx="3935789" cy="471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2880735" y="4321320"/>
          <a:ext cx="3842183" cy="176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Equation" r:id="rId9" imgW="41148000" imgH="18897600" progId="Equation.DSMT4">
                  <p:embed/>
                </p:oleObj>
              </mc:Choice>
              <mc:Fallback>
                <p:oleObj name="Equation" r:id="rId9" imgW="41148000" imgH="18897600" progId="Equation.DSMT4">
                  <p:embed/>
                  <p:pic>
                    <p:nvPicPr>
                      <p:cNvPr id="0" name="图片 58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735" y="4321320"/>
                        <a:ext cx="3842183" cy="1764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2983490" y="6111443"/>
          <a:ext cx="2045709" cy="63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name="Equation" r:id="rId11" imgW="21640800" imgH="6705600" progId="Equation.DSMT4">
                  <p:embed/>
                </p:oleObj>
              </mc:Choice>
              <mc:Fallback>
                <p:oleObj name="Equation" r:id="rId11" imgW="21640800" imgH="6705600" progId="Equation.DSMT4">
                  <p:embed/>
                  <p:pic>
                    <p:nvPicPr>
                      <p:cNvPr id="0" name="图片 58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490" y="6111443"/>
                        <a:ext cx="2045709" cy="633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44225" y="3716261"/>
            <a:ext cx="576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解</a:t>
            </a:r>
            <a:endParaRPr lang="zh-CN" altLang="en-US" sz="2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 build="p"/>
      <p:bldP spid="14" grpId="0" autoUpdateAnimBg="0"/>
      <p:bldP spid="2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91059" y="1248352"/>
          <a:ext cx="5303259" cy="153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1" imgW="59131200" imgH="17068800" progId="Equation.DSMT4">
                  <p:embed/>
                </p:oleObj>
              </mc:Choice>
              <mc:Fallback>
                <p:oleObj name="Equation" r:id="rId1" imgW="59131200" imgH="1706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059" y="1248352"/>
                        <a:ext cx="5303259" cy="1539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301317" y="2846099"/>
          <a:ext cx="4046443" cy="57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3" imgW="43586400" imgH="6096000" progId="Equation.DSMT4">
                  <p:embed/>
                </p:oleObj>
              </mc:Choice>
              <mc:Fallback>
                <p:oleObj name="Equation" r:id="rId3" imgW="43586400" imgH="609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317" y="2846099"/>
                        <a:ext cx="4046443" cy="572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872307" y="2869191"/>
          <a:ext cx="1812760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5" imgW="18592800" imgH="5486400" progId="Equation.DSMT4">
                  <p:embed/>
                </p:oleObj>
              </mc:Choice>
              <mc:Fallback>
                <p:oleObj name="Equation" r:id="rId5" imgW="18592800" imgH="548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307" y="2869191"/>
                        <a:ext cx="1812760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69415" y="3556000"/>
          <a:ext cx="3223260" cy="150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Equation" r:id="rId7" imgW="1524000" imgH="711200" progId="Equation.DSMT4">
                  <p:embed/>
                </p:oleObj>
              </mc:Choice>
              <mc:Fallback>
                <p:oleObj name="Equation" r:id="rId7" imgW="15240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415" y="3556000"/>
                        <a:ext cx="3223260" cy="150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299008" y="5061816"/>
          <a:ext cx="4800456" cy="155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9" imgW="53035200" imgH="17068800" progId="Equation.DSMT4">
                  <p:embed/>
                </p:oleObj>
              </mc:Choice>
              <mc:Fallback>
                <p:oleObj name="Equation" r:id="rId9" imgW="53035200" imgH="1706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008" y="5061816"/>
                        <a:ext cx="4800456" cy="1553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4610" y="849515"/>
            <a:ext cx="7108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练习  设</a:t>
            </a:r>
            <a:r>
              <a:rPr lang="en-US" altLang="zh-CN" sz="2400" b="1" dirty="0" smtClean="0"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latin typeface="+mn-ea"/>
                <a:ea typeface="+mn-ea"/>
              </a:rPr>
              <a:t>阶实对称矩阵   的每行元素之和为</a:t>
            </a:r>
            <a:r>
              <a:rPr lang="en-US" altLang="zh-CN" sz="2400" b="1" dirty="0" smtClean="0"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latin typeface="+mn-ea"/>
                <a:ea typeface="+mn-ea"/>
              </a:rPr>
              <a:t>，向量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554706" y="905395"/>
          <a:ext cx="320927" cy="34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1" imgW="3657600" imgH="3962400" progId="Equation.DSMT4">
                  <p:embed/>
                </p:oleObj>
              </mc:Choice>
              <mc:Fallback>
                <p:oleObj name="Equation" r:id="rId1" imgW="3657600" imgH="3962400" progId="Equation.DSMT4">
                  <p:embed/>
                  <p:pic>
                    <p:nvPicPr>
                      <p:cNvPr id="0" name="图片 614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4706" y="905395"/>
                        <a:ext cx="320927" cy="347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406120" y="710998"/>
          <a:ext cx="1772777" cy="59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3" imgW="22555200" imgH="7620000" progId="Equation.DSMT4">
                  <p:embed/>
                </p:oleObj>
              </mc:Choice>
              <mc:Fallback>
                <p:oleObj name="Equation" r:id="rId3" imgW="22555200" imgH="7620000" progId="Equation.DSMT4">
                  <p:embed/>
                  <p:pic>
                    <p:nvPicPr>
                      <p:cNvPr id="0" name="图片 614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6120" y="710998"/>
                        <a:ext cx="1772777" cy="59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955040" y="1546860"/>
          <a:ext cx="1581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5" imgW="20116800" imgH="7620000" progId="Equation.DSMT4">
                  <p:embed/>
                </p:oleObj>
              </mc:Choice>
              <mc:Fallback>
                <p:oleObj name="Equation" r:id="rId5" imgW="20116800" imgH="76200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040" y="1546860"/>
                        <a:ext cx="15811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36474" y="1616209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是线性方程组            的两个解</a:t>
            </a:r>
            <a:r>
              <a:rPr lang="en-US" altLang="zh-CN" sz="2400" b="1" dirty="0" smtClean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403963" y="1651691"/>
          <a:ext cx="1172100" cy="3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7" imgW="12801600" imgH="4267200" progId="Equation.DSMT4">
                  <p:embed/>
                </p:oleObj>
              </mc:Choice>
              <mc:Fallback>
                <p:oleObj name="Equation" r:id="rId7" imgW="12801600" imgH="4267200" progId="Equation.DSMT4">
                  <p:embed/>
                  <p:pic>
                    <p:nvPicPr>
                      <p:cNvPr id="0" name="图片 614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3963" y="1651691"/>
                        <a:ext cx="1172100" cy="3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46696" y="222261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ea typeface="+mn-ea"/>
              </a:rPr>
              <a:t>(1) </a:t>
            </a:r>
            <a:r>
              <a:rPr lang="zh-CN" altLang="en-US" sz="2400" b="1" dirty="0" smtClean="0">
                <a:latin typeface="+mn-ea"/>
                <a:ea typeface="+mn-ea"/>
              </a:rPr>
              <a:t>求   的特征值和特征向量；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944652" y="2222615"/>
          <a:ext cx="3206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9" imgW="152400" imgH="165100" progId="Equation.DSMT4">
                  <p:embed/>
                </p:oleObj>
              </mc:Choice>
              <mc:Fallback>
                <p:oleObj name="Equation" r:id="rId9" imgW="152400" imgH="1651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52" y="2222615"/>
                        <a:ext cx="32067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66268" y="2801812"/>
            <a:ext cx="482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ea typeface="+mn-ea"/>
              </a:rPr>
              <a:t>(2)  </a:t>
            </a:r>
            <a:r>
              <a:rPr lang="zh-CN" altLang="en-US" sz="2400" b="1" dirty="0" smtClean="0">
                <a:latin typeface="+mn-ea"/>
                <a:ea typeface="+mn-ea"/>
              </a:rPr>
              <a:t>求正交阵    和对角阵   ，使得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018015" y="2801812"/>
          <a:ext cx="315076" cy="42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11" imgW="3657600" imgH="4876800" progId="Equation.DSMT4">
                  <p:embed/>
                </p:oleObj>
              </mc:Choice>
              <mc:Fallback>
                <p:oleObj name="Equation" r:id="rId11" imgW="3657600" imgH="4876800" progId="Equation.DSMT4">
                  <p:embed/>
                  <p:pic>
                    <p:nvPicPr>
                      <p:cNvPr id="0" name="图片 614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18015" y="2801812"/>
                        <a:ext cx="315076" cy="420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593511" y="2881582"/>
          <a:ext cx="278883" cy="30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Equation" r:id="rId13" imgW="3657600" imgH="3962400" progId="Equation.DSMT4">
                  <p:embed/>
                </p:oleObj>
              </mc:Choice>
              <mc:Fallback>
                <p:oleObj name="Equation" r:id="rId13" imgW="3657600" imgH="3962400" progId="Equation.DSMT4">
                  <p:embed/>
                  <p:pic>
                    <p:nvPicPr>
                      <p:cNvPr id="0" name="图片 614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93511" y="2881582"/>
                        <a:ext cx="278883" cy="30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781134" y="2850148"/>
          <a:ext cx="1343319" cy="41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Equation" r:id="rId15" imgW="15849600" imgH="4876800" progId="Equation.DSMT4">
                  <p:embed/>
                </p:oleObj>
              </mc:Choice>
              <mc:Fallback>
                <p:oleObj name="Equation" r:id="rId15" imgW="15849600" imgH="4876800" progId="Equation.DSMT4">
                  <p:embed/>
                  <p:pic>
                    <p:nvPicPr>
                      <p:cNvPr id="0" name="图片 614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81134" y="2850148"/>
                        <a:ext cx="1343319" cy="41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474980" y="344741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 smtClean="0">
                <a:latin typeface="+mn-ea"/>
                <a:ea typeface="+mn-ea"/>
                <a:sym typeface="+mn-ea"/>
              </a:rPr>
              <a:t>解</a:t>
            </a:r>
            <a:endParaRPr lang="zh-CN" altLang="en-US" sz="2400" b="1" dirty="0" smtClean="0">
              <a:latin typeface="+mn-ea"/>
              <a:ea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17295" y="5016500"/>
            <a:ext cx="2504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 smtClean="0">
                <a:latin typeface="+mn-ea"/>
                <a:ea typeface="+mn-ea"/>
                <a:sym typeface="+mn-ea"/>
              </a:rPr>
              <a:t>各行元素之和为</a:t>
            </a:r>
            <a:r>
              <a:rPr lang="en-US" altLang="zh-CN" sz="2400" b="1" dirty="0" smtClean="0">
                <a:latin typeface="+mn-ea"/>
                <a:ea typeface="+mn-ea"/>
                <a:sym typeface="+mn-ea"/>
              </a:rPr>
              <a:t>3</a:t>
            </a:r>
            <a:endParaRPr lang="zh-CN" altLang="en-US" sz="24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1583" y="4515485"/>
          <a:ext cx="4498340" cy="155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7" imgW="2057400" imgH="711200" progId="Equation.KSEE3">
                  <p:embed/>
                </p:oleObj>
              </mc:Choice>
              <mc:Fallback>
                <p:oleObj name="" r:id="rId17" imgW="20574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1583" y="4515485"/>
                        <a:ext cx="4498340" cy="155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127125" y="3455035"/>
          <a:ext cx="7280275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Equation" r:id="rId19" imgW="3288665" imgH="228600" progId="Equation.DSMT4">
                  <p:embed/>
                </p:oleObj>
              </mc:Choice>
              <mc:Fallback>
                <p:oleObj name="Equation" r:id="rId19" imgW="3288665" imgH="228600" progId="Equation.DSMT4">
                  <p:embed/>
                  <p:pic>
                    <p:nvPicPr>
                      <p:cNvPr id="0" name="图片 6146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27125" y="3455035"/>
                        <a:ext cx="7280275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123305" y="3975100"/>
            <a:ext cx="28092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对应的特征向量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0" grpId="1"/>
      <p:bldP spid="35" grpId="1"/>
      <p:bldP spid="31" grpId="0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文本框 6"/>
          <p:cNvSpPr txBox="1"/>
          <p:nvPr/>
        </p:nvSpPr>
        <p:spPr>
          <a:xfrm>
            <a:off x="1432687" y="827751"/>
            <a:ext cx="69088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与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相似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，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则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与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的特征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多项式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50" name="文本框 5"/>
          <p:cNvSpPr txBox="1"/>
          <p:nvPr/>
        </p:nvSpPr>
        <p:spPr>
          <a:xfrm>
            <a:off x="430612" y="833748"/>
            <a:ext cx="15042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定理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1" name="文本框 5"/>
          <p:cNvSpPr txBox="1"/>
          <p:nvPr/>
        </p:nvSpPr>
        <p:spPr>
          <a:xfrm>
            <a:off x="436245" y="1323975"/>
            <a:ext cx="76981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相同，从而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B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的特征值相同，行列式相同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52" name="文本框 5"/>
          <p:cNvSpPr txBox="1"/>
          <p:nvPr/>
        </p:nvSpPr>
        <p:spPr>
          <a:xfrm>
            <a:off x="443313" y="1837048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证明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3" name="文本框 6"/>
          <p:cNvSpPr txBox="1"/>
          <p:nvPr/>
        </p:nvSpPr>
        <p:spPr>
          <a:xfrm>
            <a:off x="1515752" y="1831051"/>
            <a:ext cx="60579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因为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与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相似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，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故存在可逆方阵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P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,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使得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1535512" y="2357891"/>
          <a:ext cx="1631524" cy="50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03" name="Equation" r:id="rId1" imgW="17678400" imgH="5486400" progId="Equation.DSMT4">
                  <p:embed/>
                </p:oleObj>
              </mc:Choice>
              <mc:Fallback>
                <p:oleObj name="Equation" r:id="rId1" imgW="17678400" imgH="5486400" progId="Equation.DSMT4">
                  <p:embed/>
                  <p:pic>
                    <p:nvPicPr>
                      <p:cNvPr id="0" name="图片 39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512" y="2357891"/>
                        <a:ext cx="1631524" cy="507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5"/>
          <p:cNvSpPr txBox="1"/>
          <p:nvPr/>
        </p:nvSpPr>
        <p:spPr>
          <a:xfrm>
            <a:off x="3217563" y="2352950"/>
            <a:ext cx="14223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于是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1593540" y="2852692"/>
          <a:ext cx="41068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04" name="Equation" r:id="rId3" imgW="44500800" imgH="5486400" progId="Equation.DSMT4">
                  <p:embed/>
                </p:oleObj>
              </mc:Choice>
              <mc:Fallback>
                <p:oleObj name="Equation" r:id="rId3" imgW="44500800" imgH="5486400" progId="Equation.DSMT4">
                  <p:embed/>
                  <p:pic>
                    <p:nvPicPr>
                      <p:cNvPr id="0" name="图片 39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540" y="2852692"/>
                        <a:ext cx="41068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2725553" y="3487692"/>
          <a:ext cx="2335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05" name="Equation" r:id="rId5" imgW="25298400" imgH="5486400" progId="Equation.DSMT4">
                  <p:embed/>
                </p:oleObj>
              </mc:Choice>
              <mc:Fallback>
                <p:oleObj name="Equation" r:id="rId5" imgW="25298400" imgH="5486400" progId="Equation.DSMT4">
                  <p:embed/>
                  <p:pic>
                    <p:nvPicPr>
                      <p:cNvPr id="0" name="图片 39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553" y="3487692"/>
                        <a:ext cx="2335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4997917" y="3474992"/>
          <a:ext cx="29543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06" name="Equation" r:id="rId7" imgW="32004000" imgH="5486400" progId="Equation.DSMT4">
                  <p:embed/>
                </p:oleObj>
              </mc:Choice>
              <mc:Fallback>
                <p:oleObj name="Equation" r:id="rId7" imgW="32004000" imgH="5486400" progId="Equation.DSMT4">
                  <p:embed/>
                  <p:pic>
                    <p:nvPicPr>
                      <p:cNvPr id="0" name="图片 39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917" y="3474992"/>
                        <a:ext cx="29543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2736540" y="4098879"/>
          <a:ext cx="14922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07" name="Equation" r:id="rId9" imgW="16154400" imgH="4876800" progId="Equation.DSMT4">
                  <p:embed/>
                </p:oleObj>
              </mc:Choice>
              <mc:Fallback>
                <p:oleObj name="Equation" r:id="rId9" imgW="16154400" imgH="4876800" progId="Equation.DSMT4">
                  <p:embed/>
                  <p:pic>
                    <p:nvPicPr>
                      <p:cNvPr id="0" name="图片 39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540" y="4098879"/>
                        <a:ext cx="14922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文本框 6"/>
          <p:cNvSpPr txBox="1"/>
          <p:nvPr/>
        </p:nvSpPr>
        <p:spPr>
          <a:xfrm>
            <a:off x="652152" y="4500937"/>
            <a:ext cx="77851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即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与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特征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多项式相同，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从而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B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的特征值相同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5143500"/>
            <a:ext cx="632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行列式等于所有特征值相乘，所以相同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120" y="5603875"/>
            <a:ext cx="7193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：相似矩阵相同特征值对应的特征向量是否相同？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6" grpId="0"/>
      <p:bldP spid="62" grpId="0"/>
      <p:bldP spid="3" grpId="0"/>
      <p:bldP spid="3" grpId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91515" y="781685"/>
            <a:ext cx="6709410" cy="599440"/>
            <a:chOff x="1089" y="1231"/>
            <a:chExt cx="10566" cy="944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2197" y="1233"/>
            <a:ext cx="2792" cy="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9" name="Equation" r:id="rId1" imgW="22555200" imgH="7620000" progId="Equation.DSMT4">
                    <p:embed/>
                  </p:oleObj>
                </mc:Choice>
                <mc:Fallback>
                  <p:oleObj name="Equation" r:id="rId1" imgW="22555200" imgH="7620000" progId="Equation.DSMT4">
                    <p:embed/>
                    <p:pic>
                      <p:nvPicPr>
                        <p:cNvPr id="0" name="图片 6145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97" y="1233"/>
                          <a:ext cx="2792" cy="9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4989" y="1231"/>
            <a:ext cx="2490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0" name="Equation" r:id="rId3" imgW="20116800" imgH="7620000" progId="Equation.DSMT4">
                    <p:embed/>
                  </p:oleObj>
                </mc:Choice>
                <mc:Fallback>
                  <p:oleObj name="Equation" r:id="rId3" imgW="20116800" imgH="7620000" progId="Equation.DSMT4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1231"/>
                          <a:ext cx="2490" cy="9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1089" y="1451"/>
              <a:ext cx="105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先把                                     进行正交化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5095" y="1483360"/>
          <a:ext cx="4907915" cy="138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2514600" imgH="711200" progId="Equation.KSEE3">
                  <p:embed/>
                </p:oleObj>
              </mc:Choice>
              <mc:Fallback>
                <p:oleObj name="" r:id="rId5" imgW="25146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95" y="1483360"/>
                        <a:ext cx="4907915" cy="1388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765810" y="2821305"/>
            <a:ext cx="6709410" cy="483870"/>
            <a:chOff x="1206" y="4443"/>
            <a:chExt cx="10566" cy="762"/>
          </a:xfrm>
        </p:grpSpPr>
        <p:sp>
          <p:nvSpPr>
            <p:cNvPr id="5" name="文本框 4"/>
            <p:cNvSpPr txBox="1"/>
            <p:nvPr/>
          </p:nvSpPr>
          <p:spPr>
            <a:xfrm>
              <a:off x="1206" y="4443"/>
              <a:ext cx="105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再把                进行单位化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15" y="4443"/>
            <a:ext cx="2201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" r:id="rId7" imgW="660400" imgH="228600" progId="Equation.KSEE3">
                    <p:embed/>
                  </p:oleObj>
                </mc:Choice>
                <mc:Fallback>
                  <p:oleObj name="" r:id="rId7" imgW="660400" imgH="2286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15" y="4443"/>
                          <a:ext cx="2201" cy="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0725" y="2959100"/>
          <a:ext cx="4561840" cy="130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2578100" imgH="711200" progId="Equation.KSEE3">
                  <p:embed/>
                </p:oleObj>
              </mc:Choice>
              <mc:Fallback>
                <p:oleObj name="" r:id="rId9" imgW="2578100" imgH="711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30725" y="2959100"/>
                        <a:ext cx="4561840" cy="130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765810" y="4178935"/>
            <a:ext cx="6709410" cy="473710"/>
            <a:chOff x="1206" y="6581"/>
            <a:chExt cx="10566" cy="746"/>
          </a:xfrm>
        </p:grpSpPr>
        <p:sp>
          <p:nvSpPr>
            <p:cNvPr id="8" name="文本框 7"/>
            <p:cNvSpPr txBox="1"/>
            <p:nvPr/>
          </p:nvSpPr>
          <p:spPr>
            <a:xfrm>
              <a:off x="1206" y="6581"/>
              <a:ext cx="105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构造正交矩阵                                     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29" y="6581"/>
            <a:ext cx="3485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" r:id="rId11" imgW="1066800" imgH="228600" progId="Equation.KSEE3">
                    <p:embed/>
                  </p:oleObj>
                </mc:Choice>
                <mc:Fallback>
                  <p:oleObj name="" r:id="rId11" imgW="1066800" imgH="228600" progId="Equation.KSEE3">
                    <p:embed/>
                    <p:pic>
                      <p:nvPicPr>
                        <p:cNvPr id="0" name="图片 205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29" y="6581"/>
                          <a:ext cx="3485" cy="7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849630" y="4852035"/>
            <a:ext cx="6709410" cy="1569720"/>
            <a:chOff x="1338" y="7641"/>
            <a:chExt cx="10566" cy="2472"/>
          </a:xfrm>
        </p:grpSpPr>
        <p:sp>
          <p:nvSpPr>
            <p:cNvPr id="10" name="文本框 9"/>
            <p:cNvSpPr txBox="1"/>
            <p:nvPr/>
          </p:nvSpPr>
          <p:spPr>
            <a:xfrm>
              <a:off x="1338" y="8515"/>
              <a:ext cx="105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可得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43" y="7641"/>
            <a:ext cx="4148" cy="2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" r:id="rId13" imgW="1193800" imgH="711200" progId="Equation.KSEE3">
                    <p:embed/>
                  </p:oleObj>
                </mc:Choice>
                <mc:Fallback>
                  <p:oleObj name="" r:id="rId13" imgW="1193800" imgH="711200" progId="Equation.KSEE3">
                    <p:embed/>
                    <p:pic>
                      <p:nvPicPr>
                        <p:cNvPr id="0" name="图片 205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43" y="7641"/>
                          <a:ext cx="4148" cy="2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文本框 6"/>
          <p:cNvSpPr txBox="1"/>
          <p:nvPr/>
        </p:nvSpPr>
        <p:spPr>
          <a:xfrm>
            <a:off x="1593451" y="759524"/>
            <a:ext cx="68580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与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对角矩阵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39" name="文本框 5"/>
          <p:cNvSpPr txBox="1"/>
          <p:nvPr/>
        </p:nvSpPr>
        <p:spPr>
          <a:xfrm>
            <a:off x="533712" y="765521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推论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419961" y="868987"/>
          <a:ext cx="3151188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" name="Equation" r:id="rId1" imgW="34137600" imgH="22555200" progId="Equation.DSMT4">
                  <p:embed/>
                </p:oleObj>
              </mc:Choice>
              <mc:Fallback>
                <p:oleObj name="Equation" r:id="rId1" imgW="34137600" imgH="22555200" progId="Equation.DSMT4">
                  <p:embed/>
                  <p:pic>
                    <p:nvPicPr>
                      <p:cNvPr id="0" name="图片 3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961" y="868987"/>
                        <a:ext cx="3151188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6"/>
          <p:cNvSpPr txBox="1"/>
          <p:nvPr/>
        </p:nvSpPr>
        <p:spPr>
          <a:xfrm>
            <a:off x="1446766" y="2949639"/>
            <a:ext cx="15240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相似，则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761216" y="2956867"/>
            <a:ext cx="5175250" cy="506413"/>
            <a:chOff x="4578350" y="4578350"/>
            <a:chExt cx="5175250" cy="506413"/>
          </a:xfrm>
        </p:grpSpPr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4578350" y="4578350"/>
            <a:ext cx="165893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4" name="Equation" r:id="rId3" imgW="17983200" imgH="5486400" progId="Equation.DSMT4">
                    <p:embed/>
                  </p:oleObj>
                </mc:Choice>
                <mc:Fallback>
                  <p:oleObj name="Equation" r:id="rId3" imgW="17983200" imgH="5486400" progId="Equation.DSMT4">
                    <p:embed/>
                    <p:pic>
                      <p:nvPicPr>
                        <p:cNvPr id="0" name="图片 3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350" y="4578350"/>
                          <a:ext cx="1658938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6"/>
            <p:cNvSpPr txBox="1"/>
            <p:nvPr/>
          </p:nvSpPr>
          <p:spPr>
            <a:xfrm>
              <a:off x="6172200" y="4583822"/>
              <a:ext cx="35814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是矩阵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A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的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n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个特征值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12140" y="3625215"/>
            <a:ext cx="6144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：与矩阵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相似的矩阵唯一吗？    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不唯一</a:t>
            </a:r>
            <a:endParaRPr lang="zh-CN" altLang="en-US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5405" y="4273550"/>
          <a:ext cx="5461635" cy="102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438400" imgH="457200" progId="Equation.KSEE3">
                  <p:embed/>
                </p:oleObj>
              </mc:Choice>
              <mc:Fallback>
                <p:oleObj name="" r:id="rId5" imgW="24384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5405" y="4273550"/>
                        <a:ext cx="5461635" cy="1024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12140" y="5459095"/>
            <a:ext cx="7134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任何矩阵都可以与对角矩阵相似吗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？    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endParaRPr lang="zh-CN" altLang="en-US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3" grpId="0"/>
      <p:bldP spid="17" grpId="0"/>
      <p:bldP spid="17" grpId="1"/>
      <p:bldP spid="21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文本框 6"/>
          <p:cNvSpPr txBox="1"/>
          <p:nvPr/>
        </p:nvSpPr>
        <p:spPr>
          <a:xfrm>
            <a:off x="1350512" y="1135742"/>
            <a:ext cx="69596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能相似于一个对角矩阵，则称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30" name="文本框 5"/>
          <p:cNvSpPr txBox="1"/>
          <p:nvPr/>
        </p:nvSpPr>
        <p:spPr>
          <a:xfrm>
            <a:off x="509493" y="1081506"/>
            <a:ext cx="16820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1" name="文本框 5"/>
          <p:cNvSpPr txBox="1"/>
          <p:nvPr/>
        </p:nvSpPr>
        <p:spPr>
          <a:xfrm>
            <a:off x="7604654" y="1135742"/>
            <a:ext cx="23875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可对角化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2" name="文本框 6"/>
          <p:cNvSpPr txBox="1"/>
          <p:nvPr/>
        </p:nvSpPr>
        <p:spPr>
          <a:xfrm>
            <a:off x="1350512" y="1908209"/>
            <a:ext cx="71247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可对角化的充要条件为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具有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个线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性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33" name="文本框 5"/>
          <p:cNvSpPr txBox="1"/>
          <p:nvPr/>
        </p:nvSpPr>
        <p:spPr>
          <a:xfrm>
            <a:off x="502444" y="1908209"/>
            <a:ext cx="15677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定理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4" name="文本框 5"/>
          <p:cNvSpPr txBox="1"/>
          <p:nvPr/>
        </p:nvSpPr>
        <p:spPr>
          <a:xfrm>
            <a:off x="502444" y="2473783"/>
            <a:ext cx="294035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无关的特征向量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5" name="文本框 5"/>
          <p:cNvSpPr txBox="1"/>
          <p:nvPr/>
        </p:nvSpPr>
        <p:spPr>
          <a:xfrm>
            <a:off x="522194" y="3113506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证明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6" name="文本框 6"/>
          <p:cNvSpPr txBox="1"/>
          <p:nvPr/>
        </p:nvSpPr>
        <p:spPr>
          <a:xfrm>
            <a:off x="2356633" y="3107509"/>
            <a:ext cx="63881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可对角化，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则必存在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可逆方阵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P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,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使得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37" name="文本框 5"/>
          <p:cNvSpPr txBox="1"/>
          <p:nvPr/>
        </p:nvSpPr>
        <p:spPr>
          <a:xfrm>
            <a:off x="2409946" y="5534408"/>
            <a:ext cx="16865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为对角阵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627905" y="3154483"/>
          <a:ext cx="7889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" name="Equation" r:id="rId1" imgW="8534400" imgH="4267200" progId="Equation.DSMT4">
                  <p:embed/>
                </p:oleObj>
              </mc:Choice>
              <mc:Fallback>
                <p:oleObj name="Equation" r:id="rId1" imgW="8534400" imgH="4267200" progId="Equation.DSMT4">
                  <p:embed/>
                  <p:pic>
                    <p:nvPicPr>
                      <p:cNvPr id="0" name="图片 4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905" y="3154483"/>
                        <a:ext cx="7889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2482046" y="3652900"/>
          <a:ext cx="438785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" name="Equation" r:id="rId3" imgW="47548800" imgH="22555200" progId="Equation.DSMT4">
                  <p:embed/>
                </p:oleObj>
              </mc:Choice>
              <mc:Fallback>
                <p:oleObj name="Equation" r:id="rId3" imgW="47548800" imgH="22555200" progId="Equation.DSMT4">
                  <p:embed/>
                  <p:pic>
                    <p:nvPicPr>
                      <p:cNvPr id="0" name="图片 4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046" y="3652900"/>
                        <a:ext cx="438785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" name="文本框 6"/>
          <p:cNvSpPr txBox="1"/>
          <p:nvPr/>
        </p:nvSpPr>
        <p:spPr>
          <a:xfrm>
            <a:off x="628651" y="1241413"/>
            <a:ext cx="34036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将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用其列向量表示为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103314" y="2167804"/>
          <a:ext cx="714375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9" name="Equation" r:id="rId1" imgW="77419200" imgH="22555200" progId="Equation.DSMT4">
                  <p:embed/>
                </p:oleObj>
              </mc:Choice>
              <mc:Fallback>
                <p:oleObj name="Equation" r:id="rId1" imgW="77419200" imgH="22555200" progId="Equation.DSMT4">
                  <p:embed/>
                  <p:pic>
                    <p:nvPicPr>
                      <p:cNvPr id="0" name="图片 42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4" y="2167804"/>
                        <a:ext cx="714375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810001" y="1254113"/>
          <a:ext cx="2671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0" name="Equation" r:id="rId3" imgW="28956000" imgH="5486400" progId="Equation.DSMT4">
                  <p:embed/>
                </p:oleObj>
              </mc:Choice>
              <mc:Fallback>
                <p:oleObj name="Equation" r:id="rId3" imgW="28956000" imgH="5486400" progId="Equation.DSMT4">
                  <p:embed/>
                  <p:pic>
                    <p:nvPicPr>
                      <p:cNvPr id="0" name="图片 42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1254113"/>
                        <a:ext cx="2671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6496051" y="1255467"/>
            <a:ext cx="2063589" cy="508000"/>
            <a:chOff x="8115300" y="1359376"/>
            <a:chExt cx="2063589" cy="508000"/>
          </a:xfrm>
        </p:grpSpPr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8519952" y="1359376"/>
            <a:ext cx="1658937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51" name="Equation" r:id="rId5" imgW="17983200" imgH="5486400" progId="Equation.DSMT4">
                    <p:embed/>
                  </p:oleObj>
                </mc:Choice>
                <mc:Fallback>
                  <p:oleObj name="Equation" r:id="rId5" imgW="17983200" imgH="5486400" progId="Equation.DSMT4">
                    <p:embed/>
                    <p:pic>
                      <p:nvPicPr>
                        <p:cNvPr id="0" name="图片 42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9952" y="1359376"/>
                          <a:ext cx="1658937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文本框 6"/>
            <p:cNvSpPr txBox="1"/>
            <p:nvPr/>
          </p:nvSpPr>
          <p:spPr>
            <a:xfrm>
              <a:off x="8115300" y="1369844"/>
              <a:ext cx="6985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由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4051" y="1808047"/>
            <a:ext cx="1798638" cy="507394"/>
            <a:chOff x="2273300" y="1911956"/>
            <a:chExt cx="1798638" cy="507394"/>
          </a:xfrm>
        </p:grpSpPr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2638425" y="1968500"/>
            <a:ext cx="1433513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52" name="Equation" r:id="rId7" imgW="15544800" imgH="4876800" progId="Equation.DSMT4">
                    <p:embed/>
                  </p:oleObj>
                </mc:Choice>
                <mc:Fallback>
                  <p:oleObj name="Equation" r:id="rId7" imgW="15544800" imgH="4876800" progId="Equation.DSMT4">
                    <p:embed/>
                    <p:pic>
                      <p:nvPicPr>
                        <p:cNvPr id="0" name="图片 42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425" y="1968500"/>
                          <a:ext cx="1433513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6"/>
            <p:cNvSpPr txBox="1"/>
            <p:nvPr/>
          </p:nvSpPr>
          <p:spPr>
            <a:xfrm>
              <a:off x="2273300" y="1911956"/>
              <a:ext cx="6985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得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47" name="文本框 6"/>
          <p:cNvSpPr txBox="1"/>
          <p:nvPr/>
        </p:nvSpPr>
        <p:spPr>
          <a:xfrm>
            <a:off x="2482851" y="1808047"/>
            <a:ext cx="6985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即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48" name="文本框 6"/>
          <p:cNvSpPr txBox="1"/>
          <p:nvPr/>
        </p:nvSpPr>
        <p:spPr>
          <a:xfrm>
            <a:off x="704851" y="4144847"/>
            <a:ext cx="17145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于是有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2455864" y="4388716"/>
          <a:ext cx="3233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3" name="Equation" r:id="rId9" imgW="35052000" imgH="5486400" progId="Equation.DSMT4">
                  <p:embed/>
                </p:oleObj>
              </mc:Choice>
              <mc:Fallback>
                <p:oleObj name="Equation" r:id="rId9" imgW="35052000" imgH="5486400" progId="Equation.DSMT4">
                  <p:embed/>
                  <p:pic>
                    <p:nvPicPr>
                      <p:cNvPr id="0" name="图片 42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4388716"/>
                        <a:ext cx="3233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6"/>
          <p:cNvSpPr txBox="1"/>
          <p:nvPr/>
        </p:nvSpPr>
        <p:spPr>
          <a:xfrm>
            <a:off x="679451" y="4932247"/>
            <a:ext cx="30226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由于</a:t>
            </a:r>
            <a:r>
              <a:rPr lang="zh-CN" altLang="en-US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P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可逆，所以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255964" y="4871316"/>
            <a:ext cx="3392487" cy="522596"/>
            <a:chOff x="4875213" y="4975225"/>
            <a:chExt cx="3392487" cy="522596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/>
          </p:nvGraphicFramePr>
          <p:xfrm>
            <a:off x="4875213" y="4975225"/>
            <a:ext cx="1773237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54" name="Equation" r:id="rId11" imgW="19202400" imgH="5486400" progId="Equation.DSMT4">
                    <p:embed/>
                  </p:oleObj>
                </mc:Choice>
                <mc:Fallback>
                  <p:oleObj name="Equation" r:id="rId11" imgW="19202400" imgH="5486400" progId="Equation.DSMT4">
                    <p:embed/>
                    <p:pic>
                      <p:nvPicPr>
                        <p:cNvPr id="0" name="图片 42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5213" y="4975225"/>
                          <a:ext cx="1773237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文本框 6"/>
            <p:cNvSpPr txBox="1"/>
            <p:nvPr/>
          </p:nvSpPr>
          <p:spPr>
            <a:xfrm>
              <a:off x="6591300" y="5036156"/>
              <a:ext cx="16764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线性无关，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54" name="文本框 6"/>
          <p:cNvSpPr txBox="1"/>
          <p:nvPr/>
        </p:nvSpPr>
        <p:spPr>
          <a:xfrm>
            <a:off x="6559550" y="4932247"/>
            <a:ext cx="18886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即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有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个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11202" y="5455516"/>
            <a:ext cx="4691062" cy="515960"/>
            <a:chOff x="2330451" y="5559425"/>
            <a:chExt cx="4691062" cy="515960"/>
          </a:xfrm>
        </p:grpSpPr>
        <p:sp>
          <p:nvSpPr>
            <p:cNvPr id="56" name="文本框 5"/>
            <p:cNvSpPr txBox="1"/>
            <p:nvPr/>
          </p:nvSpPr>
          <p:spPr>
            <a:xfrm>
              <a:off x="2330451" y="5613720"/>
              <a:ext cx="29908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线性无关的特征向量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57" name="对象 56"/>
            <p:cNvGraphicFramePr>
              <a:graphicFrameLocks noChangeAspect="1"/>
            </p:cNvGraphicFramePr>
            <p:nvPr/>
          </p:nvGraphicFramePr>
          <p:xfrm>
            <a:off x="5162550" y="5559425"/>
            <a:ext cx="18589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55" name="Equation" r:id="rId13" imgW="20116800" imgH="5486400" progId="Equation.DSMT4">
                    <p:embed/>
                  </p:oleObj>
                </mc:Choice>
                <mc:Fallback>
                  <p:oleObj name="Equation" r:id="rId13" imgW="20116800" imgH="5486400" progId="Equation.DSMT4">
                    <p:embed/>
                    <p:pic>
                      <p:nvPicPr>
                        <p:cNvPr id="0" name="图片 42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2550" y="5559425"/>
                          <a:ext cx="18589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/>
      <p:bldP spid="48" grpId="0"/>
      <p:bldP spid="50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276279" y="1056033"/>
          <a:ext cx="7889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7" name="Equation" r:id="rId1" imgW="8534400" imgH="4267200" progId="Equation.DSMT4">
                  <p:embed/>
                </p:oleObj>
              </mc:Choice>
              <mc:Fallback>
                <p:oleObj name="Equation" r:id="rId1" imgW="8534400" imgH="4267200" progId="Equation.DSMT4">
                  <p:embed/>
                  <p:pic>
                    <p:nvPicPr>
                      <p:cNvPr id="0" name="图片 40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" y="1056033"/>
                        <a:ext cx="7889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1064657" y="1007779"/>
            <a:ext cx="7505700" cy="509999"/>
            <a:chOff x="2997200" y="1182688"/>
            <a:chExt cx="7505700" cy="509999"/>
          </a:xfrm>
        </p:grpSpPr>
        <p:sp>
          <p:nvSpPr>
            <p:cNvPr id="46" name="文本框 6"/>
            <p:cNvSpPr txBox="1"/>
            <p:nvPr/>
          </p:nvSpPr>
          <p:spPr>
            <a:xfrm>
              <a:off x="2997200" y="1231022"/>
              <a:ext cx="57404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若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n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阶矩阵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A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有</a:t>
              </a:r>
              <a:r>
                <a:rPr lang="zh-CN" altLang="en-US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n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个线性无关的特征向量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8616950" y="1182688"/>
            <a:ext cx="188595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68" name="Equation" r:id="rId3" imgW="20421600" imgH="5486400" progId="Equation.DSMT4">
                    <p:embed/>
                  </p:oleObj>
                </mc:Choice>
                <mc:Fallback>
                  <p:oleObj name="Equation" r:id="rId3" imgW="20421600" imgH="5486400" progId="Equation.DSMT4">
                    <p:embed/>
                    <p:pic>
                      <p:nvPicPr>
                        <p:cNvPr id="0" name="图片 40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6950" y="1182688"/>
                          <a:ext cx="188595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197644" y="1656124"/>
            <a:ext cx="5187950" cy="510466"/>
            <a:chOff x="3022600" y="1789822"/>
            <a:chExt cx="5187950" cy="510466"/>
          </a:xfrm>
        </p:grpSpPr>
        <p:sp>
          <p:nvSpPr>
            <p:cNvPr id="50" name="文本框 6"/>
            <p:cNvSpPr txBox="1"/>
            <p:nvPr/>
          </p:nvSpPr>
          <p:spPr>
            <a:xfrm>
              <a:off x="3022600" y="1789822"/>
              <a:ext cx="38100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记它们所对应的特征值为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6437313" y="1792288"/>
            <a:ext cx="1773237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69" name="Equation" r:id="rId5" imgW="19202400" imgH="5486400" progId="Equation.DSMT4">
                    <p:embed/>
                  </p:oleObj>
                </mc:Choice>
                <mc:Fallback>
                  <p:oleObj name="Equation" r:id="rId5" imgW="19202400" imgH="5486400" progId="Equation.DSMT4">
                    <p:embed/>
                    <p:pic>
                      <p:nvPicPr>
                        <p:cNvPr id="0" name="图片 40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7313" y="1792288"/>
                          <a:ext cx="1773237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文本框 6"/>
          <p:cNvSpPr txBox="1"/>
          <p:nvPr/>
        </p:nvSpPr>
        <p:spPr>
          <a:xfrm>
            <a:off x="5379244" y="1656124"/>
            <a:ext cx="10922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则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812631" y="1656124"/>
          <a:ext cx="32337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0" name="Equation" r:id="rId7" imgW="35052000" imgH="5486400" progId="Equation.DSMT4">
                  <p:embed/>
                </p:oleObj>
              </mc:Choice>
              <mc:Fallback>
                <p:oleObj name="Equation" r:id="rId7" imgW="35052000" imgH="5486400" progId="Equation.DSMT4">
                  <p:embed/>
                  <p:pic>
                    <p:nvPicPr>
                      <p:cNvPr id="0" name="图片 40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631" y="1656124"/>
                        <a:ext cx="32337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232847" y="2301672"/>
            <a:ext cx="6934200" cy="522699"/>
            <a:chOff x="3035300" y="2757488"/>
            <a:chExt cx="6934200" cy="522699"/>
          </a:xfrm>
        </p:grpSpPr>
        <p:sp>
          <p:nvSpPr>
            <p:cNvPr id="55" name="文本框 6"/>
            <p:cNvSpPr txBox="1"/>
            <p:nvPr/>
          </p:nvSpPr>
          <p:spPr>
            <a:xfrm>
              <a:off x="3035300" y="2805822"/>
              <a:ext cx="52674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以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/>
          </p:nvGraphicFramePr>
          <p:xfrm>
            <a:off x="3452813" y="2757488"/>
            <a:ext cx="1773237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1" name="Equation" r:id="rId9" imgW="19202400" imgH="5486400" progId="Equation.DSMT4">
                    <p:embed/>
                  </p:oleObj>
                </mc:Choice>
                <mc:Fallback>
                  <p:oleObj name="Equation" r:id="rId9" imgW="19202400" imgH="5486400" progId="Equation.DSMT4">
                    <p:embed/>
                    <p:pic>
                      <p:nvPicPr>
                        <p:cNvPr id="0" name="图片 405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813" y="2757488"/>
                          <a:ext cx="1773237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文本框 6"/>
            <p:cNvSpPr txBox="1"/>
            <p:nvPr/>
          </p:nvSpPr>
          <p:spPr>
            <a:xfrm>
              <a:off x="5130800" y="2818522"/>
              <a:ext cx="48387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为列向量构造一个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n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阶矩阵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6119297" y="2362706"/>
          <a:ext cx="2671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2" name="Equation" r:id="rId11" imgW="28956000" imgH="5486400" progId="Equation.DSMT4">
                  <p:embed/>
                </p:oleObj>
              </mc:Choice>
              <mc:Fallback>
                <p:oleObj name="Equation" r:id="rId11" imgW="28956000" imgH="5486400" progId="Equation.DSMT4">
                  <p:embed/>
                  <p:pic>
                    <p:nvPicPr>
                      <p:cNvPr id="0" name="图片 40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297" y="2362706"/>
                        <a:ext cx="2671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6"/>
          <p:cNvSpPr txBox="1"/>
          <p:nvPr/>
        </p:nvSpPr>
        <p:spPr>
          <a:xfrm>
            <a:off x="232847" y="2995397"/>
            <a:ext cx="48387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则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必为可逆矩阵，且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3448037" y="2995397"/>
          <a:ext cx="3038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3" name="Equation" r:id="rId13" imgW="32918400" imgH="5486400" progId="Equation.DSMT4">
                  <p:embed/>
                </p:oleObj>
              </mc:Choice>
              <mc:Fallback>
                <p:oleObj name="Equation" r:id="rId13" imgW="32918400" imgH="5486400" progId="Equation.DSMT4">
                  <p:embed/>
                  <p:pic>
                    <p:nvPicPr>
                      <p:cNvPr id="0" name="图片 40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37" y="2995397"/>
                        <a:ext cx="30384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2964935" y="3535447"/>
          <a:ext cx="2868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4" name="Equation" r:id="rId15" imgW="31089600" imgH="5486400" progId="Equation.DSMT4">
                  <p:embed/>
                </p:oleObj>
              </mc:Choice>
              <mc:Fallback>
                <p:oleObj name="Equation" r:id="rId15" imgW="31089600" imgH="5486400" progId="Equation.DSMT4">
                  <p:embed/>
                  <p:pic>
                    <p:nvPicPr>
                      <p:cNvPr id="0" name="图片 40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35" y="3535447"/>
                        <a:ext cx="28686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5873433" y="3549302"/>
          <a:ext cx="3121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5" name="Equation" r:id="rId17" imgW="33832800" imgH="5486400" progId="Equation.DSMT4">
                  <p:embed/>
                </p:oleObj>
              </mc:Choice>
              <mc:Fallback>
                <p:oleObj name="Equation" r:id="rId17" imgW="33832800" imgH="5486400" progId="Equation.DSMT4">
                  <p:embed/>
                  <p:pic>
                    <p:nvPicPr>
                      <p:cNvPr id="0" name="图片 40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433" y="3549302"/>
                        <a:ext cx="3121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54572" y="4034848"/>
          <a:ext cx="478155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6" name="Equation" r:id="rId19" imgW="2159000" imgH="939800" progId="Equation.DSMT4">
                  <p:embed/>
                </p:oleObj>
              </mc:Choice>
              <mc:Fallback>
                <p:oleObj name="Equation" r:id="rId19" imgW="2159000" imgH="93980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572" y="4034848"/>
                        <a:ext cx="478155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36122" y="4840866"/>
          <a:ext cx="9001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7" name="Equation" r:id="rId21" imgW="405765" imgH="203200" progId="Equation.DSMT4">
                  <p:embed/>
                </p:oleObj>
              </mc:Choice>
              <mc:Fallback>
                <p:oleObj name="Equation" r:id="rId21" imgW="405765" imgH="203200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6122" y="4840866"/>
                        <a:ext cx="9001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2532642" y="6138718"/>
            <a:ext cx="3740466" cy="468621"/>
            <a:chOff x="3251200" y="4102100"/>
            <a:chExt cx="3740466" cy="468621"/>
          </a:xfrm>
        </p:grpSpPr>
        <p:sp>
          <p:nvSpPr>
            <p:cNvPr id="31" name="文本框 6"/>
            <p:cNvSpPr txBox="1"/>
            <p:nvPr/>
          </p:nvSpPr>
          <p:spPr>
            <a:xfrm>
              <a:off x="3251200" y="4109056"/>
              <a:ext cx="8572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从而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3951288" y="4102100"/>
            <a:ext cx="1574800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8" name="Equation" r:id="rId23" imgW="17068800" imgH="4572000" progId="Equation.DSMT4">
                    <p:embed/>
                  </p:oleObj>
                </mc:Choice>
                <mc:Fallback>
                  <p:oleObj name="Equation" r:id="rId23" imgW="17068800" imgH="4572000" progId="Equation.DSMT4">
                    <p:embed/>
                    <p:pic>
                      <p:nvPicPr>
                        <p:cNvPr id="0" name="图片 405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288" y="4102100"/>
                          <a:ext cx="1574800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6"/>
            <p:cNvSpPr txBox="1"/>
            <p:nvPr/>
          </p:nvSpPr>
          <p:spPr>
            <a:xfrm>
              <a:off x="5435599" y="4109056"/>
              <a:ext cx="155606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为对角阵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99208" y="1080655"/>
            <a:ext cx="7543800" cy="99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</a:t>
            </a:r>
            <a:r>
              <a:rPr lang="zh-CN" altLang="en-US" sz="2400" b="1" dirty="0">
                <a:latin typeface="+mn-ea"/>
                <a:ea typeface="+mn-ea"/>
              </a:rPr>
              <a:t>推论</a:t>
            </a:r>
            <a:r>
              <a:rPr lang="en-US" altLang="zh-CN" sz="2400" b="1" dirty="0">
                <a:latin typeface="+mn-ea"/>
                <a:ea typeface="+mn-ea"/>
              </a:rPr>
              <a:t>1   </a:t>
            </a:r>
            <a:r>
              <a:rPr lang="zh-CN" altLang="en-US" sz="2400" b="1" dirty="0">
                <a:latin typeface="+mn-ea"/>
                <a:ea typeface="+mn-ea"/>
              </a:rPr>
              <a:t>如果矩阵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的特征值都是单特征根，则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与对角矩阵相似 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997527" y="2687782"/>
            <a:ext cx="7543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latin typeface="+mn-ea"/>
                <a:ea typeface="+mn-ea"/>
              </a:rPr>
              <a:t>推论</a:t>
            </a:r>
            <a:r>
              <a:rPr lang="en-US" altLang="zh-CN" sz="2400" b="1" dirty="0" smtClean="0">
                <a:latin typeface="+mn-ea"/>
                <a:ea typeface="+mn-ea"/>
              </a:rPr>
              <a:t>2   </a:t>
            </a:r>
            <a:r>
              <a:rPr lang="en-US" altLang="zh-CN" sz="2400" b="1" i="1" dirty="0" smtClean="0">
                <a:latin typeface="+mn-ea"/>
                <a:ea typeface="+mn-ea"/>
              </a:rPr>
              <a:t>n</a:t>
            </a:r>
            <a:r>
              <a:rPr lang="en-US" altLang="zh-CN" sz="2400" b="1" dirty="0" smtClean="0"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latin typeface="+mn-ea"/>
                <a:ea typeface="+mn-ea"/>
              </a:rPr>
              <a:t>阶矩阵 </a:t>
            </a:r>
            <a:r>
              <a:rPr lang="en-US" altLang="zh-CN" sz="2400" b="1" i="1" dirty="0" smtClean="0">
                <a:latin typeface="+mn-ea"/>
                <a:ea typeface="+mn-ea"/>
              </a:rPr>
              <a:t>A </a:t>
            </a:r>
            <a:r>
              <a:rPr lang="zh-CN" altLang="en-US" sz="2400" b="1" dirty="0" smtClean="0">
                <a:latin typeface="+mn-ea"/>
                <a:ea typeface="+mn-ea"/>
              </a:rPr>
              <a:t>与对角矩阵相似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35" name="Object 15"/>
          <p:cNvGraphicFramePr>
            <a:graphicFrameLocks noChangeAspect="1"/>
          </p:cNvGraphicFramePr>
          <p:nvPr/>
        </p:nvGraphicFramePr>
        <p:xfrm>
          <a:off x="1808972" y="3299691"/>
          <a:ext cx="61134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1" imgW="71018400" imgH="6096000" progId="Equation.DSMT4">
                  <p:embed/>
                </p:oleObj>
              </mc:Choice>
              <mc:Fallback>
                <p:oleObj name="Equation" r:id="rId1" imgW="71018400" imgH="6096000" progId="Equation.DSMT4">
                  <p:embed/>
                  <p:pic>
                    <p:nvPicPr>
                      <p:cNvPr id="0" name="图片 56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972" y="3299691"/>
                        <a:ext cx="61134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024293" y="3990109"/>
            <a:ext cx="4209807" cy="486197"/>
            <a:chOff x="2024293" y="3990109"/>
            <a:chExt cx="4209807" cy="486197"/>
          </a:xfrm>
        </p:grpSpPr>
        <p:sp>
          <p:nvSpPr>
            <p:cNvPr id="2" name="TextBox 1"/>
            <p:cNvSpPr txBox="1"/>
            <p:nvPr/>
          </p:nvSpPr>
          <p:spPr>
            <a:xfrm>
              <a:off x="2024293" y="3990109"/>
              <a:ext cx="4209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  <a:ea typeface="+mn-ea"/>
                </a:rPr>
                <a:t>基础解系由    个解向量构成   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36" name="Object 17"/>
            <p:cNvGraphicFramePr>
              <a:graphicFrameLocks noChangeAspect="1"/>
            </p:cNvGraphicFramePr>
            <p:nvPr/>
          </p:nvGraphicFramePr>
          <p:xfrm>
            <a:off x="3566101" y="3990109"/>
            <a:ext cx="459186" cy="486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6" name="Equation" r:id="rId3" imgW="5181600" imgH="5486400" progId="Equation.DSMT4">
                    <p:embed/>
                  </p:oleObj>
                </mc:Choice>
                <mc:Fallback>
                  <p:oleObj name="Equation" r:id="rId3" imgW="5181600" imgH="5486400" progId="Equation.DSMT4">
                    <p:embed/>
                    <p:pic>
                      <p:nvPicPr>
                        <p:cNvPr id="0" name="图片 56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101" y="3990109"/>
                          <a:ext cx="459186" cy="486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18"/>
          <p:cNvGraphicFramePr>
            <a:graphicFrameLocks noChangeAspect="1"/>
          </p:cNvGraphicFramePr>
          <p:nvPr/>
        </p:nvGraphicFramePr>
        <p:xfrm>
          <a:off x="1788733" y="4629582"/>
          <a:ext cx="2970452" cy="512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5" imgW="35356800" imgH="6096000" progId="Equation.DSMT4">
                  <p:embed/>
                </p:oleObj>
              </mc:Choice>
              <mc:Fallback>
                <p:oleObj name="Equation" r:id="rId5" imgW="35356800" imgH="6096000" progId="Equation.DSMT4">
                  <p:embed/>
                  <p:pic>
                    <p:nvPicPr>
                      <p:cNvPr id="0" name="图片 56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733" y="4629582"/>
                        <a:ext cx="2970452" cy="512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665018" y="907473"/>
            <a:ext cx="75438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    下列矩阵能否与对角矩阵相似 </a:t>
            </a:r>
            <a:r>
              <a:rPr lang="en-US" altLang="zh-CN" sz="2400" b="1" dirty="0">
                <a:latin typeface="+mn-ea"/>
                <a:ea typeface="+mn-ea"/>
              </a:rPr>
              <a:t>.       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11288" y="1472044"/>
          <a:ext cx="6152340" cy="146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2" name="Equation" r:id="rId1" imgW="71628000" imgH="17068800" progId="Equation.DSMT4">
                  <p:embed/>
                </p:oleObj>
              </mc:Choice>
              <mc:Fallback>
                <p:oleObj name="Equation" r:id="rId1" imgW="71628000" imgH="17068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1472044"/>
                        <a:ext cx="6152340" cy="1468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/>
          <p:cNvGraphicFramePr>
            <a:graphicFrameLocks noChangeAspect="1"/>
          </p:cNvGraphicFramePr>
          <p:nvPr/>
        </p:nvGraphicFramePr>
        <p:xfrm>
          <a:off x="1146896" y="3004590"/>
          <a:ext cx="6263410" cy="138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Equation" r:id="rId3" imgW="77419200" imgH="17068800" progId="Equation.DSMT4">
                  <p:embed/>
                </p:oleObj>
              </mc:Choice>
              <mc:Fallback>
                <p:oleObj name="Equation" r:id="rId3" imgW="77419200" imgH="17068800" progId="Equation.DSMT4">
                  <p:embed/>
                  <p:pic>
                    <p:nvPicPr>
                      <p:cNvPr id="0" name="图片 57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896" y="3004590"/>
                        <a:ext cx="6263410" cy="1380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5583814" y="3997325"/>
            <a:ext cx="3453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chemeClr val="accent1"/>
                </a:solidFill>
                <a:latin typeface="+mn-ea"/>
                <a:ea typeface="+mn-ea"/>
              </a:rPr>
              <a:t>A ~ diag </a:t>
            </a:r>
            <a:r>
              <a:rPr lang="en-US" altLang="zh-CN" sz="2400" b="1">
                <a:solidFill>
                  <a:schemeClr val="accent1"/>
                </a:solidFill>
                <a:latin typeface="+mn-ea"/>
                <a:ea typeface="+mn-ea"/>
              </a:rPr>
              <a:t>( 1 ,  -1 ,  3 )</a:t>
            </a:r>
            <a:endParaRPr lang="en-US" altLang="zh-CN" sz="2400" b="1" i="1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431799" y="291160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解</a:t>
            </a:r>
            <a:endParaRPr lang="zh-CN" altLang="en-US" sz="2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65225" y="4592638"/>
          <a:ext cx="352901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4" name="Equation" r:id="rId5" imgW="44500800" imgH="17068800" progId="Equation.DSMT4">
                  <p:embed/>
                </p:oleObj>
              </mc:Choice>
              <mc:Fallback>
                <p:oleObj name="Equation" r:id="rId5" imgW="44500800" imgH="1706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592638"/>
                        <a:ext cx="352901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712203" y="4939867"/>
          <a:ext cx="2270487" cy="602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7" imgW="25603200" imgH="6705600" progId="Equation.DSMT4">
                  <p:embed/>
                </p:oleObj>
              </mc:Choice>
              <mc:Fallback>
                <p:oleObj name="Equation" r:id="rId7" imgW="25603200" imgH="670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203" y="4939867"/>
                        <a:ext cx="2270487" cy="602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530061" y="5978814"/>
          <a:ext cx="3281975" cy="52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9" imgW="38404800" imgH="6096000" progId="Equation.DSMT4">
                  <p:embed/>
                </p:oleObj>
              </mc:Choice>
              <mc:Fallback>
                <p:oleObj name="Equation" r:id="rId9" imgW="38404800" imgH="609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061" y="5978814"/>
                        <a:ext cx="3281975" cy="525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011159" y="5991080"/>
          <a:ext cx="1774103" cy="46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Equation" r:id="rId11" imgW="23469600" imgH="6096000" progId="Equation.DSMT4">
                  <p:embed/>
                </p:oleObj>
              </mc:Choice>
              <mc:Fallback>
                <p:oleObj name="Equation" r:id="rId11" imgW="23469600" imgH="6096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159" y="5991080"/>
                        <a:ext cx="1774103" cy="468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848350" y="6396335"/>
            <a:ext cx="3078588" cy="488876"/>
            <a:chOff x="5848350" y="6396335"/>
            <a:chExt cx="3078588" cy="488876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848350" y="6396335"/>
            <a:ext cx="874567" cy="488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8" name="Equation" r:id="rId13" imgW="9753600" imgH="4876800" progId="Equation.DSMT4">
                    <p:embed/>
                  </p:oleObj>
                </mc:Choice>
                <mc:Fallback>
                  <p:oleObj name="Equation" r:id="rId13" imgW="9753600" imgH="4876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8350" y="6396335"/>
                          <a:ext cx="874567" cy="488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6587836" y="639633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  <a:ea typeface="+mn-ea"/>
                </a:rPr>
                <a:t>不能相似对角化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2116</Words>
  <Application>WPS 文字</Application>
  <PresentationFormat>全屏显示(4:3)</PresentationFormat>
  <Paragraphs>456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179</vt:i4>
      </vt:variant>
      <vt:variant>
        <vt:lpstr>幻灯片标题</vt:lpstr>
      </vt:variant>
      <vt:variant>
        <vt:i4>30</vt:i4>
      </vt:variant>
    </vt:vector>
  </HeadingPairs>
  <TitlesOfParts>
    <vt:vector size="222" baseType="lpstr">
      <vt:lpstr>Arial</vt:lpstr>
      <vt:lpstr>宋体</vt:lpstr>
      <vt:lpstr>Wingdings</vt:lpstr>
      <vt:lpstr>汉仪书宋二KW</vt:lpstr>
      <vt:lpstr>微软雅黑</vt:lpstr>
      <vt:lpstr>汉仪旗黑</vt:lpstr>
      <vt:lpstr>Times New Roman</vt:lpstr>
      <vt:lpstr>宋体</vt:lpstr>
      <vt:lpstr>Arial Unicode MS</vt:lpstr>
      <vt:lpstr>Calibri</vt:lpstr>
      <vt:lpstr>Helvetica Neue</vt:lpstr>
      <vt:lpstr>微软雅黑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推论1   如果矩阵 A 的特征值都是单特征根，则 A 与对角矩阵相似 .</vt:lpstr>
      <vt:lpstr>例    下列矩阵能否与对角矩阵相似 .       </vt:lpstr>
      <vt:lpstr>PowerPoint 演示文稿</vt:lpstr>
      <vt:lpstr>PowerPoint 演示文稿</vt:lpstr>
      <vt:lpstr>PowerPoint 演示文稿</vt:lpstr>
      <vt:lpstr>PowerPoint 演示文稿</vt:lpstr>
      <vt:lpstr> 例  设 A 是 3 阶矩阵且 I + A , 3I－A ,I－3A 均不可逆 .证明 ：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例  设 3 阶实对称矩阵 A 的特征值是 1, 2, 3,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czx</cp:lastModifiedBy>
  <cp:revision>907</cp:revision>
  <dcterms:created xsi:type="dcterms:W3CDTF">2022-05-31T04:00:54Z</dcterms:created>
  <dcterms:modified xsi:type="dcterms:W3CDTF">2022-05-31T04:00:54Z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D59E9F5B3E14675CAC8F95620E5E062A</vt:lpwstr>
  </property>
</Properties>
</file>