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36" r:id="rId3"/>
    <p:sldId id="338" r:id="rId4"/>
    <p:sldId id="356" r:id="rId5"/>
    <p:sldId id="357" r:id="rId6"/>
    <p:sldId id="358" r:id="rId7"/>
    <p:sldId id="359" r:id="rId8"/>
    <p:sldId id="353" r:id="rId9"/>
    <p:sldId id="341" r:id="rId10"/>
    <p:sldId id="342" r:id="rId11"/>
    <p:sldId id="346" r:id="rId12"/>
    <p:sldId id="343" r:id="rId13"/>
    <p:sldId id="355" r:id="rId14"/>
    <p:sldId id="347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83" r:id="rId24"/>
    <p:sldId id="384" r:id="rId25"/>
    <p:sldId id="370" r:id="rId26"/>
    <p:sldId id="371" r:id="rId27"/>
    <p:sldId id="373" r:id="rId28"/>
    <p:sldId id="381" r:id="rId29"/>
    <p:sldId id="38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BDE"/>
    <a:srgbClr val="0F6FC6"/>
    <a:srgbClr val="FF6600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>
        <p:scale>
          <a:sx n="73" d="100"/>
          <a:sy n="73" d="100"/>
        </p:scale>
        <p:origin x="-1142" y="-269"/>
      </p:cViewPr>
      <p:guideLst>
        <p:guide orient="horz" pos="2160"/>
        <p:guide orient="horz" pos="4021"/>
        <p:guide orient="horz" pos="3877"/>
        <p:guide pos="4383"/>
        <p:guide pos="2894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28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2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1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2.xml"/><Relationship Id="rId24" Type="http://schemas.openxmlformats.org/officeDocument/2006/relationships/oleObject" Target="../embeddings/oleObject72.bin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71.bin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6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6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9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9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8.png"/><Relationship Id="rId13" Type="http://schemas.openxmlformats.org/officeDocument/2006/relationships/image" Target="../media/image107.png"/><Relationship Id="rId12" Type="http://schemas.openxmlformats.org/officeDocument/2006/relationships/image" Target="../media/image106.png"/><Relationship Id="rId11" Type="http://schemas.openxmlformats.org/officeDocument/2006/relationships/image" Target="../media/image105.png"/><Relationship Id="rId10" Type="http://schemas.openxmlformats.org/officeDocument/2006/relationships/image" Target="../media/image104.png"/><Relationship Id="rId1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29.bin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28.bin"/><Relationship Id="rId2" Type="http://schemas.openxmlformats.org/officeDocument/2006/relationships/image" Target="../media/image18.wmf"/><Relationship Id="rId19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26.bin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2.xml"/><Relationship Id="rId20" Type="http://schemas.openxmlformats.org/officeDocument/2006/relationships/oleObject" Target="../embeddings/oleObject40.bin"/><Relationship Id="rId2" Type="http://schemas.openxmlformats.org/officeDocument/2006/relationships/image" Target="../media/image22.wmf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39.bin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38.bin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6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823324" y="1116087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 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二次型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168699" y="2016685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一、二次型的定义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2168698" y="2633787"/>
            <a:ext cx="61711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二、利用正交变换化二次型为标准型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2168699" y="3250889"/>
            <a:ext cx="3612356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三、正定矩阵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49790" y="2695174"/>
          <a:ext cx="2560637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1" imgW="27736800" imgH="17068800" progId="Equation.DSMT4">
                  <p:embed/>
                </p:oleObj>
              </mc:Choice>
              <mc:Fallback>
                <p:oleObj name="Equation" r:id="rId1" imgW="27736800" imgH="17068800" progId="Equation.DSMT4">
                  <p:embed/>
                  <p:pic>
                    <p:nvPicPr>
                      <p:cNvPr id="0" name="图片 50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790" y="2695174"/>
                        <a:ext cx="2560637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5"/>
          <p:cNvSpPr txBox="1"/>
          <p:nvPr/>
        </p:nvSpPr>
        <p:spPr>
          <a:xfrm>
            <a:off x="320063" y="223655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652852" y="4212824"/>
          <a:ext cx="34321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3" imgW="37185600" imgH="17068800" progId="Equation.DSMT4">
                  <p:embed/>
                </p:oleObj>
              </mc:Choice>
              <mc:Fallback>
                <p:oleObj name="Equation" r:id="rId3" imgW="37185600" imgH="17068800" progId="Equation.DSMT4">
                  <p:embed/>
                  <p:pic>
                    <p:nvPicPr>
                      <p:cNvPr id="0" name="图片 50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852" y="4212824"/>
                        <a:ext cx="34321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006975" y="4725988"/>
          <a:ext cx="2533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5" imgW="27432000" imgH="5486400" progId="Equation.DSMT4">
                  <p:embed/>
                </p:oleObj>
              </mc:Choice>
              <mc:Fallback>
                <p:oleObj name="Equation" r:id="rId5" imgW="27432000" imgH="5486400" progId="Equation.DSMT4">
                  <p:embed/>
                  <p:pic>
                    <p:nvPicPr>
                      <p:cNvPr id="0" name="图片 50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725988"/>
                        <a:ext cx="2533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5"/>
          <p:cNvSpPr txBox="1"/>
          <p:nvPr/>
        </p:nvSpPr>
        <p:spPr>
          <a:xfrm>
            <a:off x="1129074" y="5775868"/>
            <a:ext cx="34228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所以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的全部特征值为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451615" y="5771749"/>
          <a:ext cx="2647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7" imgW="28651200" imgH="5486400" progId="Equation.DSMT4">
                  <p:embed/>
                </p:oleObj>
              </mc:Choice>
              <mc:Fallback>
                <p:oleObj name="Equation" r:id="rId7" imgW="28651200" imgH="5486400" progId="Equation.DSMT4">
                  <p:embed/>
                  <p:pic>
                    <p:nvPicPr>
                      <p:cNvPr id="0" name="图片 50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615" y="5771749"/>
                        <a:ext cx="2647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2"/>
          <p:cNvSpPr txBox="1"/>
          <p:nvPr/>
        </p:nvSpPr>
        <p:spPr>
          <a:xfrm>
            <a:off x="1031063" y="2063128"/>
            <a:ext cx="84120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(1)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写出对应的二次型矩阵，并求其特征值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20063" y="1004551"/>
            <a:ext cx="8726306" cy="1254060"/>
            <a:chOff x="2077161" y="1458450"/>
            <a:chExt cx="8726306" cy="1254060"/>
          </a:xfrm>
        </p:grpSpPr>
        <p:sp>
          <p:nvSpPr>
            <p:cNvPr id="33" name="文本框 5"/>
            <p:cNvSpPr txBox="1"/>
            <p:nvPr/>
          </p:nvSpPr>
          <p:spPr>
            <a:xfrm>
              <a:off x="2077161" y="1630719"/>
              <a:ext cx="9893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4" name="文本框 2"/>
            <p:cNvSpPr txBox="1"/>
            <p:nvPr/>
          </p:nvSpPr>
          <p:spPr>
            <a:xfrm>
              <a:off x="2788161" y="1458450"/>
              <a:ext cx="801530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将二次型                                              通过正交变换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2788161" y="1997938"/>
              <a:ext cx="5153043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化为标准型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4281488" y="1612373"/>
            <a:ext cx="3895725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6" name="Equation" r:id="rId9" imgW="38709600" imgH="5486400" progId="Equation.DSMT4">
                    <p:embed/>
                  </p:oleObj>
                </mc:Choice>
                <mc:Fallback>
                  <p:oleObj name="Equation" r:id="rId9" imgW="38709600" imgH="5486400" progId="Equation.DSMT4">
                    <p:embed/>
                    <p:pic>
                      <p:nvPicPr>
                        <p:cNvPr id="0" name="图片 50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488" y="1612373"/>
                          <a:ext cx="3895725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2770188" y="2221973"/>
            <a:ext cx="12985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7" name="Equation" r:id="rId11" imgW="10972800" imgH="4876800" progId="Equation.DSMT4">
                    <p:embed/>
                  </p:oleObj>
                </mc:Choice>
                <mc:Fallback>
                  <p:oleObj name="Equation" r:id="rId11" imgW="10972800" imgH="4876800" progId="Equation.DSMT4">
                    <p:embed/>
                    <p:pic>
                      <p:nvPicPr>
                        <p:cNvPr id="0" name="图片 50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188" y="2221973"/>
                          <a:ext cx="12985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5153" y="826763"/>
            <a:ext cx="4269348" cy="464781"/>
            <a:chOff x="2808252" y="3088103"/>
            <a:chExt cx="4269348" cy="464781"/>
          </a:xfrm>
        </p:grpSpPr>
        <p:sp>
          <p:nvSpPr>
            <p:cNvPr id="12" name="文本框 6"/>
            <p:cNvSpPr txBox="1"/>
            <p:nvPr/>
          </p:nvSpPr>
          <p:spPr>
            <a:xfrm>
              <a:off x="2808252" y="3091219"/>
              <a:ext cx="17764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(2)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求矩阵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sp>
          <p:nvSpPr>
            <p:cNvPr id="13" name="文本框 5"/>
            <p:cNvSpPr txBox="1"/>
            <p:nvPr/>
          </p:nvSpPr>
          <p:spPr>
            <a:xfrm>
              <a:off x="4584699" y="3091219"/>
              <a:ext cx="249290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特征向量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4305825" y="3088103"/>
            <a:ext cx="3873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8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图片 51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825" y="3088103"/>
                          <a:ext cx="38735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818010" y="1296988"/>
            <a:ext cx="2901239" cy="582612"/>
            <a:chOff x="2140661" y="1004888"/>
            <a:chExt cx="2901239" cy="582612"/>
          </a:xfrm>
        </p:grpSpPr>
        <p:sp>
          <p:nvSpPr>
            <p:cNvPr id="16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563813" y="1004888"/>
            <a:ext cx="168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9" name="Equation" r:id="rId3" imgW="15849600" imgH="5486400" progId="Equation.DSMT4">
                    <p:embed/>
                  </p:oleObj>
                </mc:Choice>
                <mc:Fallback>
                  <p:oleObj name="Equation" r:id="rId3" imgW="15849600" imgH="5486400" progId="Equation.DSMT4">
                    <p:embed/>
                    <p:pic>
                      <p:nvPicPr>
                        <p:cNvPr id="0" name="图片 51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1004888"/>
                          <a:ext cx="16859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41910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39401" y="1344907"/>
            <a:ext cx="2184389" cy="478479"/>
            <a:chOff x="7772411" y="1008063"/>
            <a:chExt cx="2184389" cy="478479"/>
          </a:xfrm>
        </p:grpSpPr>
        <p:sp>
          <p:nvSpPr>
            <p:cNvPr id="27" name="文本框 5"/>
            <p:cNvSpPr txBox="1"/>
            <p:nvPr/>
          </p:nvSpPr>
          <p:spPr>
            <a:xfrm>
              <a:off x="77724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8138739" y="1008063"/>
            <a:ext cx="911225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0" name="Equation" r:id="rId5" imgW="8534400" imgH="3962400" progId="Equation.DSMT4">
                    <p:embed/>
                  </p:oleObj>
                </mc:Choice>
                <mc:Fallback>
                  <p:oleObj name="Equation" r:id="rId5" imgW="8534400" imgH="3962400" progId="Equation.DSMT4">
                    <p:embed/>
                    <p:pic>
                      <p:nvPicPr>
                        <p:cNvPr id="0" name="图片 51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8739" y="1008063"/>
                          <a:ext cx="911225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5"/>
            <p:cNvSpPr txBox="1"/>
            <p:nvPr/>
          </p:nvSpPr>
          <p:spPr>
            <a:xfrm>
              <a:off x="8915411" y="1024877"/>
              <a:ext cx="1041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0" name="文本框 5"/>
          <p:cNvSpPr txBox="1"/>
          <p:nvPr/>
        </p:nvSpPr>
        <p:spPr>
          <a:xfrm>
            <a:off x="5421183" y="1361721"/>
            <a:ext cx="30090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初等行变换，得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262929" y="1823386"/>
          <a:ext cx="3541713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7" imgW="33223200" imgH="17068800" progId="Equation.DSMT4">
                  <p:embed/>
                </p:oleObj>
              </mc:Choice>
              <mc:Fallback>
                <p:oleObj name="Equation" r:id="rId7" imgW="33223200" imgH="17068800" progId="Equation.DSMT4">
                  <p:embed/>
                  <p:pic>
                    <p:nvPicPr>
                      <p:cNvPr id="0" name="图片 51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9" y="1823386"/>
                        <a:ext cx="3541713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817507" y="1823386"/>
          <a:ext cx="260032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9" imgW="24384000" imgH="17068800" progId="Equation.DSMT4">
                  <p:embed/>
                </p:oleObj>
              </mc:Choice>
              <mc:Fallback>
                <p:oleObj name="Equation" r:id="rId9" imgW="24384000" imgH="17068800" progId="Equation.DSMT4">
                  <p:embed/>
                  <p:pic>
                    <p:nvPicPr>
                      <p:cNvPr id="0" name="图片 51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07" y="1823386"/>
                        <a:ext cx="260032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303712" y="4007296"/>
            <a:ext cx="3928177" cy="582612"/>
            <a:chOff x="2064461" y="5050490"/>
            <a:chExt cx="3928177" cy="582612"/>
          </a:xfrm>
        </p:grpSpPr>
        <p:sp>
          <p:nvSpPr>
            <p:cNvPr id="36" name="文本框 5"/>
            <p:cNvSpPr txBox="1"/>
            <p:nvPr/>
          </p:nvSpPr>
          <p:spPr>
            <a:xfrm>
              <a:off x="2064461" y="5094095"/>
              <a:ext cx="25010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求得属于特征值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4309888" y="5050490"/>
            <a:ext cx="16827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3" name="Equation" r:id="rId11" imgW="15849600" imgH="5486400" progId="Equation.DSMT4">
                    <p:embed/>
                  </p:oleObj>
                </mc:Choice>
                <mc:Fallback>
                  <p:oleObj name="Equation" r:id="rId11" imgW="15849600" imgH="5486400" progId="Equation.DSMT4">
                    <p:embed/>
                    <p:pic>
                      <p:nvPicPr>
                        <p:cNvPr id="0" name="图片 51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888" y="5050490"/>
                          <a:ext cx="16827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5"/>
          <p:cNvSpPr txBox="1"/>
          <p:nvPr/>
        </p:nvSpPr>
        <p:spPr>
          <a:xfrm>
            <a:off x="2517771" y="4729955"/>
            <a:ext cx="24036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的特征向量为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518898" y="4051422"/>
          <a:ext cx="3279775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13" imgW="30784800" imgH="17068800" progId="Equation.DSMT4">
                  <p:embed/>
                </p:oleObj>
              </mc:Choice>
              <mc:Fallback>
                <p:oleObj name="Equation" r:id="rId13" imgW="30784800" imgH="17068800" progId="Equation.DSMT4">
                  <p:embed/>
                  <p:pic>
                    <p:nvPicPr>
                      <p:cNvPr id="0" name="图片 51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898" y="4051422"/>
                        <a:ext cx="3279775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0753" y="1005530"/>
            <a:ext cx="2355139" cy="582612"/>
            <a:chOff x="2140661" y="1322388"/>
            <a:chExt cx="2355139" cy="582612"/>
          </a:xfrm>
        </p:grpSpPr>
        <p:sp>
          <p:nvSpPr>
            <p:cNvPr id="26" name="文本框 5"/>
            <p:cNvSpPr txBox="1"/>
            <p:nvPr/>
          </p:nvSpPr>
          <p:spPr>
            <a:xfrm>
              <a:off x="2140661" y="13386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当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2487620" y="1322388"/>
            <a:ext cx="126523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0" name="Equation" r:id="rId1" imgW="11887200" imgH="5486400" progId="Equation.DSMT4">
                    <p:embed/>
                  </p:oleObj>
                </mc:Choice>
                <mc:Fallback>
                  <p:oleObj name="Equation" r:id="rId1" imgW="11887200" imgH="5486400" progId="Equation.DSMT4">
                    <p:embed/>
                    <p:pic>
                      <p:nvPicPr>
                        <p:cNvPr id="0" name="图片 52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620" y="1322388"/>
                          <a:ext cx="1265237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5"/>
            <p:cNvSpPr txBox="1"/>
            <p:nvPr/>
          </p:nvSpPr>
          <p:spPr>
            <a:xfrm>
              <a:off x="3644911" y="13550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时，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34086" y="1017647"/>
            <a:ext cx="2349489" cy="465779"/>
            <a:chOff x="7366011" y="1338263"/>
            <a:chExt cx="2349489" cy="465779"/>
          </a:xfrm>
        </p:grpSpPr>
        <p:sp>
          <p:nvSpPr>
            <p:cNvPr id="33" name="文本框 5"/>
            <p:cNvSpPr txBox="1"/>
            <p:nvPr/>
          </p:nvSpPr>
          <p:spPr>
            <a:xfrm>
              <a:off x="7366011" y="13423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7762875" y="1338263"/>
            <a:ext cx="1103313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1" name="Equation" r:id="rId3" imgW="10363200" imgH="3962400" progId="Equation.DSMT4">
                    <p:embed/>
                  </p:oleObj>
                </mc:Choice>
                <mc:Fallback>
                  <p:oleObj name="Equation" r:id="rId3" imgW="10363200" imgH="3962400" progId="Equation.DSMT4">
                    <p:embed/>
                    <p:pic>
                      <p:nvPicPr>
                        <p:cNvPr id="0" name="图片 52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2875" y="1338263"/>
                          <a:ext cx="1103313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5"/>
            <p:cNvSpPr txBox="1"/>
            <p:nvPr/>
          </p:nvSpPr>
          <p:spPr>
            <a:xfrm>
              <a:off x="8763011" y="1342377"/>
              <a:ext cx="9524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进行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6" name="文本框 5"/>
          <p:cNvSpPr txBox="1"/>
          <p:nvPr/>
        </p:nvSpPr>
        <p:spPr>
          <a:xfrm>
            <a:off x="4850207" y="1010498"/>
            <a:ext cx="27677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初等行变换，得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64677" y="1606904"/>
          <a:ext cx="357346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5" imgW="33528000" imgH="17068800" progId="Equation.DSMT4">
                  <p:embed/>
                </p:oleObj>
              </mc:Choice>
              <mc:Fallback>
                <p:oleObj name="Equation" r:id="rId5" imgW="33528000" imgH="17068800" progId="Equation.DSMT4">
                  <p:embed/>
                  <p:pic>
                    <p:nvPicPr>
                      <p:cNvPr id="0" name="图片 52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677" y="1606904"/>
                        <a:ext cx="3573463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4400614" y="1573999"/>
          <a:ext cx="2411413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7" imgW="22555200" imgH="17068800" progId="Equation.DSMT4">
                  <p:embed/>
                </p:oleObj>
              </mc:Choice>
              <mc:Fallback>
                <p:oleObj name="Equation" r:id="rId7" imgW="22555200" imgH="17068800" progId="Equation.DSMT4">
                  <p:embed/>
                  <p:pic>
                    <p:nvPicPr>
                      <p:cNvPr id="0" name="图片 52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614" y="1573999"/>
                        <a:ext cx="2411413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029708" y="4155707"/>
            <a:ext cx="5732546" cy="582612"/>
            <a:chOff x="2179554" y="5354638"/>
            <a:chExt cx="5732546" cy="582612"/>
          </a:xfrm>
        </p:grpSpPr>
        <p:sp>
          <p:nvSpPr>
            <p:cNvPr id="42" name="文本框 5"/>
            <p:cNvSpPr txBox="1"/>
            <p:nvPr/>
          </p:nvSpPr>
          <p:spPr>
            <a:xfrm>
              <a:off x="2179554" y="5364299"/>
              <a:ext cx="25010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求得属于特征值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372775" y="5354638"/>
            <a:ext cx="126841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4" name="Equation" r:id="rId9" imgW="11887200" imgH="5486400" progId="Equation.DSMT4">
                    <p:embed/>
                  </p:oleObj>
                </mc:Choice>
                <mc:Fallback>
                  <p:oleObj name="Equation" r:id="rId9" imgW="11887200" imgH="5486400" progId="Equation.DSMT4">
                    <p:embed/>
                    <p:pic>
                      <p:nvPicPr>
                        <p:cNvPr id="0" name="图片 52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775" y="5354638"/>
                          <a:ext cx="126841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5"/>
            <p:cNvSpPr txBox="1"/>
            <p:nvPr/>
          </p:nvSpPr>
          <p:spPr>
            <a:xfrm>
              <a:off x="5508439" y="5364299"/>
              <a:ext cx="240366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的特征向量为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282042" y="3484194"/>
          <a:ext cx="1754187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11" imgW="16459200" imgH="17068800" progId="Equation.DSMT4">
                  <p:embed/>
                </p:oleObj>
              </mc:Choice>
              <mc:Fallback>
                <p:oleObj name="Equation" r:id="rId11" imgW="16459200" imgH="17068800" progId="Equation.DSMT4">
                  <p:embed/>
                  <p:pic>
                    <p:nvPicPr>
                      <p:cNvPr id="0" name="图片 52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042" y="3484194"/>
                        <a:ext cx="1754187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6"/>
          <p:cNvSpPr txBox="1"/>
          <p:nvPr/>
        </p:nvSpPr>
        <p:spPr>
          <a:xfrm>
            <a:off x="222650" y="814416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(3)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将特征向量正交化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274214" y="1801246"/>
            <a:ext cx="3777281" cy="582612"/>
            <a:chOff x="388320" y="1309688"/>
            <a:chExt cx="3777281" cy="582612"/>
          </a:xfrm>
        </p:grpSpPr>
        <p:sp>
          <p:nvSpPr>
            <p:cNvPr id="42" name="文本框 5"/>
            <p:cNvSpPr txBox="1"/>
            <p:nvPr/>
          </p:nvSpPr>
          <p:spPr>
            <a:xfrm>
              <a:off x="388320" y="1380477"/>
              <a:ext cx="18187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下面只需将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2009775" y="1309688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9" name="Equation" r:id="rId1" imgW="9144000" imgH="5486400" progId="Equation.DSMT4">
                    <p:embed/>
                  </p:oleObj>
                </mc:Choice>
                <mc:Fallback>
                  <p:oleObj name="Equation" r:id="rId1" imgW="9144000" imgH="5486400" progId="Equation.DSMT4">
                    <p:embed/>
                    <p:pic>
                      <p:nvPicPr>
                        <p:cNvPr id="0" name="图片 41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775" y="1309688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5"/>
            <p:cNvSpPr txBox="1"/>
            <p:nvPr/>
          </p:nvSpPr>
          <p:spPr>
            <a:xfrm>
              <a:off x="2904351" y="1380477"/>
              <a:ext cx="12612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正交化：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29423" y="4489829"/>
            <a:ext cx="4957409" cy="1817688"/>
            <a:chOff x="3418648" y="4632325"/>
            <a:chExt cx="4957409" cy="1817688"/>
          </a:xfrm>
        </p:grpSpPr>
        <p:sp>
          <p:nvSpPr>
            <p:cNvPr id="46" name="矩形 45"/>
            <p:cNvSpPr/>
            <p:nvPr/>
          </p:nvSpPr>
          <p:spPr>
            <a:xfrm>
              <a:off x="3418648" y="4658363"/>
              <a:ext cx="4957409" cy="1767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3422650" y="4632325"/>
            <a:ext cx="4872038" cy="181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0" name="Equation" r:id="rId3" imgW="45720000" imgH="17068800" progId="Equation.DSMT4">
                    <p:embed/>
                  </p:oleObj>
                </mc:Choice>
                <mc:Fallback>
                  <p:oleObj name="Equation" r:id="rId3" imgW="45720000" imgH="17068800" progId="Equation.DSMT4">
                    <p:embed/>
                    <p:pic>
                      <p:nvPicPr>
                        <p:cNvPr id="0" name="图片 41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650" y="4632325"/>
                          <a:ext cx="4872038" cy="181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文本框 5"/>
          <p:cNvSpPr txBox="1"/>
          <p:nvPr/>
        </p:nvSpPr>
        <p:spPr>
          <a:xfrm>
            <a:off x="222650" y="2507035"/>
            <a:ext cx="53621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取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394988" y="2475292"/>
          <a:ext cx="1262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1" name="Equation" r:id="rId5" imgW="11887200" imgH="5486400" progId="Equation.DSMT4">
                  <p:embed/>
                </p:oleObj>
              </mc:Choice>
              <mc:Fallback>
                <p:oleObj name="Equation" r:id="rId5" imgW="11887200" imgH="5486400" progId="Equation.DSMT4">
                  <p:embed/>
                  <p:pic>
                    <p:nvPicPr>
                      <p:cNvPr id="0" name="图片 4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988" y="2475292"/>
                        <a:ext cx="12620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348950" y="3130929"/>
          <a:ext cx="31067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2" name="Equation" r:id="rId7" imgW="29260800" imgH="10363200" progId="Equation.DSMT4">
                  <p:embed/>
                </p:oleObj>
              </mc:Choice>
              <mc:Fallback>
                <p:oleObj name="Equation" r:id="rId7" imgW="29260800" imgH="10363200" progId="Equation.DSMT4">
                  <p:embed/>
                  <p:pic>
                    <p:nvPicPr>
                      <p:cNvPr id="0" name="图片 4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50" y="3130929"/>
                        <a:ext cx="31067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409650" y="2749929"/>
          <a:ext cx="23939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3" name="Equation" r:id="rId9" imgW="22555200" imgH="17068800" progId="Equation.DSMT4">
                  <p:embed/>
                </p:oleObj>
              </mc:Choice>
              <mc:Fallback>
                <p:oleObj name="Equation" r:id="rId9" imgW="22555200" imgH="17068800" progId="Equation.DSMT4">
                  <p:embed/>
                  <p:pic>
                    <p:nvPicPr>
                      <p:cNvPr id="0" name="图片 41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650" y="2749929"/>
                        <a:ext cx="23939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724225" y="2749929"/>
          <a:ext cx="14224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4" name="Equation" r:id="rId11" imgW="13411200" imgH="17068800" progId="Equation.DSMT4">
                  <p:embed/>
                </p:oleObj>
              </mc:Choice>
              <mc:Fallback>
                <p:oleObj name="Equation" r:id="rId11" imgW="13411200" imgH="17068800" progId="Equation.DSMT4">
                  <p:embed/>
                  <p:pic>
                    <p:nvPicPr>
                      <p:cNvPr id="0" name="图片 41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225" y="2749929"/>
                        <a:ext cx="14224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222650" y="4251704"/>
            <a:ext cx="3534806" cy="582613"/>
            <a:chOff x="1607375" y="1309046"/>
            <a:chExt cx="3534806" cy="582613"/>
          </a:xfrm>
        </p:grpSpPr>
        <p:sp>
          <p:nvSpPr>
            <p:cNvPr id="60" name="文本框 5"/>
            <p:cNvSpPr txBox="1"/>
            <p:nvPr/>
          </p:nvSpPr>
          <p:spPr>
            <a:xfrm>
              <a:off x="1607375" y="1380477"/>
              <a:ext cx="536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则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1998932" y="1309046"/>
            <a:ext cx="14255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5" name="Equation" r:id="rId13" imgW="13411200" imgH="5486400" progId="Equation.DSMT4">
                    <p:embed/>
                  </p:oleObj>
                </mc:Choice>
                <mc:Fallback>
                  <p:oleObj name="Equation" r:id="rId13" imgW="13411200" imgH="5486400" progId="Equation.DSMT4">
                    <p:embed/>
                    <p:pic>
                      <p:nvPicPr>
                        <p:cNvPr id="0" name="图片 41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932" y="1309046"/>
                          <a:ext cx="14255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5"/>
            <p:cNvSpPr txBox="1"/>
            <p:nvPr/>
          </p:nvSpPr>
          <p:spPr>
            <a:xfrm>
              <a:off x="3323450" y="1380477"/>
              <a:ext cx="1818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两两正交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22650" y="1268792"/>
            <a:ext cx="9009940" cy="620712"/>
            <a:chOff x="1607375" y="1309688"/>
            <a:chExt cx="9009940" cy="620712"/>
          </a:xfrm>
        </p:grpSpPr>
        <p:sp>
          <p:nvSpPr>
            <p:cNvPr id="64" name="文本框 5"/>
            <p:cNvSpPr txBox="1"/>
            <p:nvPr/>
          </p:nvSpPr>
          <p:spPr>
            <a:xfrm>
              <a:off x="1607375" y="1380477"/>
              <a:ext cx="10724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由于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/>
          </p:nvGraphicFramePr>
          <p:xfrm>
            <a:off x="3513138" y="1309688"/>
            <a:ext cx="4540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6" name="Equation" r:id="rId15" imgW="4267200" imgH="5486400" progId="Equation.DSMT4">
                    <p:embed/>
                  </p:oleObj>
                </mc:Choice>
                <mc:Fallback>
                  <p:oleObj name="Equation" r:id="rId15" imgW="4267200" imgH="5486400" progId="Equation.DSMT4">
                    <p:embed/>
                    <p:pic>
                      <p:nvPicPr>
                        <p:cNvPr id="0" name="图片 41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138" y="1309688"/>
                          <a:ext cx="4540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文本框 5"/>
            <p:cNvSpPr txBox="1"/>
            <p:nvPr/>
          </p:nvSpPr>
          <p:spPr>
            <a:xfrm>
              <a:off x="3873627" y="1380477"/>
              <a:ext cx="5840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7089775" y="1347788"/>
            <a:ext cx="16208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7" name="Equation" r:id="rId17" imgW="15240000" imgH="5486400" progId="Equation.DSMT4">
                    <p:embed/>
                  </p:oleObj>
                </mc:Choice>
                <mc:Fallback>
                  <p:oleObj name="Equation" r:id="rId17" imgW="15240000" imgH="5486400" progId="Equation.DSMT4">
                    <p:embed/>
                    <p:pic>
                      <p:nvPicPr>
                        <p:cNvPr id="0" name="图片 41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9775" y="1347788"/>
                          <a:ext cx="1620838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文本框 5"/>
            <p:cNvSpPr txBox="1"/>
            <p:nvPr/>
          </p:nvSpPr>
          <p:spPr>
            <a:xfrm>
              <a:off x="8610726" y="1380477"/>
              <a:ext cx="20065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特征向量，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69" name="文本框 5"/>
            <p:cNvSpPr txBox="1"/>
            <p:nvPr/>
          </p:nvSpPr>
          <p:spPr>
            <a:xfrm>
              <a:off x="4546601" y="1380477"/>
              <a:ext cx="278129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的属于不同特征值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/>
          </p:nvGraphicFramePr>
          <p:xfrm>
            <a:off x="4264026" y="1380477"/>
            <a:ext cx="38735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8" name="Equation" r:id="rId19" imgW="152400" imgH="165100" progId="Equation.DSMT4">
                    <p:embed/>
                  </p:oleObj>
                </mc:Choice>
                <mc:Fallback>
                  <p:oleObj name="Equation" r:id="rId19" imgW="152400" imgH="165100" progId="Equation.DSMT4">
                    <p:embed/>
                    <p:pic>
                      <p:nvPicPr>
                        <p:cNvPr id="0" name="图片 41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026" y="1380477"/>
                          <a:ext cx="387350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/>
            <p:cNvGraphicFramePr>
              <a:graphicFrameLocks noChangeAspect="1"/>
            </p:cNvGraphicFramePr>
            <p:nvPr/>
          </p:nvGraphicFramePr>
          <p:xfrm>
            <a:off x="2264318" y="1323030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9" name="Equation" r:id="rId21" imgW="9144000" imgH="5486400" progId="Equation.DSMT4">
                    <p:embed/>
                  </p:oleObj>
                </mc:Choice>
                <mc:Fallback>
                  <p:oleObj name="Equation" r:id="rId21" imgW="9144000" imgH="5486400" progId="Equation.DSMT4">
                    <p:embed/>
                    <p:pic>
                      <p:nvPicPr>
                        <p:cNvPr id="0" name="图片 41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318" y="1323030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5"/>
            <p:cNvSpPr txBox="1"/>
            <p:nvPr/>
          </p:nvSpPr>
          <p:spPr>
            <a:xfrm>
              <a:off x="3139248" y="1380477"/>
              <a:ext cx="42279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22650" y="1790134"/>
            <a:ext cx="4333367" cy="582612"/>
            <a:chOff x="1607375" y="1767530"/>
            <a:chExt cx="4333367" cy="582612"/>
          </a:xfrm>
        </p:grpSpPr>
        <p:sp>
          <p:nvSpPr>
            <p:cNvPr id="74" name="文本框 5"/>
            <p:cNvSpPr txBox="1"/>
            <p:nvPr/>
          </p:nvSpPr>
          <p:spPr>
            <a:xfrm>
              <a:off x="1607375" y="1863077"/>
              <a:ext cx="536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故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/>
          </p:nvGraphicFramePr>
          <p:xfrm>
            <a:off x="2003497" y="1767530"/>
            <a:ext cx="4540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0" name="Equation" r:id="rId22" imgW="4267200" imgH="5486400" progId="Equation.DSMT4">
                    <p:embed/>
                  </p:oleObj>
                </mc:Choice>
                <mc:Fallback>
                  <p:oleObj name="Equation" r:id="rId22" imgW="4267200" imgH="5486400" progId="Equation.DSMT4">
                    <p:embed/>
                    <p:pic>
                      <p:nvPicPr>
                        <p:cNvPr id="0" name="图片 4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497" y="1767530"/>
                          <a:ext cx="4540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本框 5"/>
            <p:cNvSpPr txBox="1"/>
            <p:nvPr/>
          </p:nvSpPr>
          <p:spPr>
            <a:xfrm>
              <a:off x="3645026" y="1863077"/>
              <a:ext cx="2295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是相互正交的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7" name="对象 76"/>
            <p:cNvGraphicFramePr>
              <a:graphicFrameLocks noChangeAspect="1"/>
            </p:cNvGraphicFramePr>
            <p:nvPr/>
          </p:nvGraphicFramePr>
          <p:xfrm>
            <a:off x="2762376" y="1767530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1" name="Equation" r:id="rId24" imgW="9144000" imgH="5486400" progId="Equation.DSMT4">
                    <p:embed/>
                  </p:oleObj>
                </mc:Choice>
                <mc:Fallback>
                  <p:oleObj name="Equation" r:id="rId24" imgW="9144000" imgH="5486400" progId="Equation.DSMT4">
                    <p:embed/>
                    <p:pic>
                      <p:nvPicPr>
                        <p:cNvPr id="0" name="图片 41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376" y="1767530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文本框 5"/>
            <p:cNvSpPr txBox="1"/>
            <p:nvPr/>
          </p:nvSpPr>
          <p:spPr>
            <a:xfrm>
              <a:off x="2389948" y="1863077"/>
              <a:ext cx="42279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7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526720" y="931512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(4)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将特征向量单位化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3558" y="1514475"/>
          <a:ext cx="19113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1" imgW="17983200" imgH="17068800" progId="Equation.DSMT4">
                  <p:embed/>
                </p:oleObj>
              </mc:Choice>
              <mc:Fallback>
                <p:oleObj name="Equation" r:id="rId1" imgW="17983200" imgH="17068800" progId="Equation.DSMT4">
                  <p:embed/>
                  <p:pic>
                    <p:nvPicPr>
                      <p:cNvPr id="0" name="图片 53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558" y="1514475"/>
                        <a:ext cx="19113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47083" y="1885950"/>
          <a:ext cx="14573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3" imgW="13716000" imgH="10668000" progId="Equation.DSMT4">
                  <p:embed/>
                </p:oleObj>
              </mc:Choice>
              <mc:Fallback>
                <p:oleObj name="Equation" r:id="rId3" imgW="13716000" imgH="10668000" progId="Equation.DSMT4">
                  <p:embed/>
                  <p:pic>
                    <p:nvPicPr>
                      <p:cNvPr id="0" name="图片 5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083" y="1885950"/>
                        <a:ext cx="14573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8945" y="3803650"/>
          <a:ext cx="1485356" cy="11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Equation" r:id="rId5" imgW="14020800" imgH="10668000" progId="Equation.DSMT4">
                  <p:embed/>
                </p:oleObj>
              </mc:Choice>
              <mc:Fallback>
                <p:oleObj name="Equation" r:id="rId5" imgW="14020800" imgH="10668000" progId="Equation.DSMT4">
                  <p:embed/>
                  <p:pic>
                    <p:nvPicPr>
                      <p:cNvPr id="0" name="图片 53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45" y="3803650"/>
                        <a:ext cx="1485356" cy="11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98945" y="1885950"/>
          <a:ext cx="1392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0" name="Equation" r:id="rId7" imgW="13106400" imgH="10668000" progId="Equation.DSMT4">
                  <p:embed/>
                </p:oleObj>
              </mc:Choice>
              <mc:Fallback>
                <p:oleObj name="Equation" r:id="rId7" imgW="13106400" imgH="10668000" progId="Equation.DSMT4">
                  <p:embed/>
                  <p:pic>
                    <p:nvPicPr>
                      <p:cNvPr id="0" name="图片 53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45" y="1885950"/>
                        <a:ext cx="1392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337733" y="1514475"/>
          <a:ext cx="17176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Equation" r:id="rId9" imgW="16154400" imgH="17068800" progId="Equation.DSMT4">
                  <p:embed/>
                </p:oleObj>
              </mc:Choice>
              <mc:Fallback>
                <p:oleObj name="Equation" r:id="rId9" imgW="16154400" imgH="17068800" progId="Equation.DSMT4">
                  <p:embed/>
                  <p:pic>
                    <p:nvPicPr>
                      <p:cNvPr id="0" name="图片 53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733" y="1514475"/>
                        <a:ext cx="17176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45158" y="3432175"/>
          <a:ext cx="184626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11" imgW="17373600" imgH="17068800" progId="Equation.DSMT4">
                  <p:embed/>
                </p:oleObj>
              </mc:Choice>
              <mc:Fallback>
                <p:oleObj name="Equation" r:id="rId11" imgW="17373600" imgH="17068800" progId="Equation.DSMT4">
                  <p:embed/>
                  <p:pic>
                    <p:nvPicPr>
                      <p:cNvPr id="0" name="图片 53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158" y="3432175"/>
                        <a:ext cx="184626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185083" y="3616325"/>
            <a:ext cx="4958917" cy="1793875"/>
            <a:chOff x="3309938" y="4632325"/>
            <a:chExt cx="5104219" cy="1817688"/>
          </a:xfrm>
        </p:grpSpPr>
        <p:sp>
          <p:nvSpPr>
            <p:cNvPr id="11" name="矩形 10"/>
            <p:cNvSpPr/>
            <p:nvPr/>
          </p:nvSpPr>
          <p:spPr>
            <a:xfrm>
              <a:off x="3314700" y="4658363"/>
              <a:ext cx="5099457" cy="1767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309938" y="4632325"/>
            <a:ext cx="5099050" cy="181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33" name="Equation" r:id="rId13" imgW="47853600" imgH="17068800" progId="Equation.DSMT4">
                    <p:embed/>
                  </p:oleObj>
                </mc:Choice>
                <mc:Fallback>
                  <p:oleObj name="Equation" r:id="rId13" imgW="47853600" imgH="17068800" progId="Equation.DSMT4">
                    <p:embed/>
                    <p:pic>
                      <p:nvPicPr>
                        <p:cNvPr id="0" name="图片 53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938" y="4632325"/>
                          <a:ext cx="5099050" cy="181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76812" y="800543"/>
            <a:ext cx="4333367" cy="490537"/>
            <a:chOff x="2089975" y="1039813"/>
            <a:chExt cx="4333367" cy="490537"/>
          </a:xfrm>
        </p:grpSpPr>
        <p:sp>
          <p:nvSpPr>
            <p:cNvPr id="4" name="文本框 6"/>
            <p:cNvSpPr txBox="1"/>
            <p:nvPr/>
          </p:nvSpPr>
          <p:spPr>
            <a:xfrm>
              <a:off x="2089975" y="1045812"/>
              <a:ext cx="433336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(5) 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构造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正交变换              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itchFamily="2" charset="-122"/>
                </a:rPr>
                <a:t>，即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500563" y="1039813"/>
            <a:ext cx="12985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4" name="Equation" r:id="rId1" imgW="10972800" imgH="4876800" progId="Equation.DSMT4">
                    <p:embed/>
                  </p:oleObj>
                </mc:Choice>
                <mc:Fallback>
                  <p:oleObj name="Equation" r:id="rId1" imgW="10972800" imgH="4876800" progId="Equation.DSMT4">
                    <p:embed/>
                    <p:pic>
                      <p:nvPicPr>
                        <p:cNvPr id="0" name="图片 54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1039813"/>
                          <a:ext cx="12985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4225" y="1238236"/>
          <a:ext cx="5876925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3" imgW="50901600" imgH="34747200" progId="Equation.DSMT4">
                  <p:embed/>
                </p:oleObj>
              </mc:Choice>
              <mc:Fallback>
                <p:oleObj name="Equation" r:id="rId3" imgW="50901600" imgH="34747200" progId="Equation.DSMT4">
                  <p:embed/>
                  <p:pic>
                    <p:nvPicPr>
                      <p:cNvPr id="0" name="图片 54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225" y="1238236"/>
                        <a:ext cx="5876925" cy="34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2"/>
          <p:cNvSpPr txBox="1"/>
          <p:nvPr/>
        </p:nvSpPr>
        <p:spPr>
          <a:xfrm>
            <a:off x="1261594" y="4505676"/>
            <a:ext cx="12424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且有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77837" y="4605780"/>
          <a:ext cx="38877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5" imgW="27432000" imgH="5791200" progId="Equation.DSMT4">
                  <p:embed/>
                </p:oleObj>
              </mc:Choice>
              <mc:Fallback>
                <p:oleObj name="Equation" r:id="rId5" imgW="27432000" imgH="5791200" progId="Equation.DSMT4">
                  <p:embed/>
                  <p:pic>
                    <p:nvPicPr>
                      <p:cNvPr id="0" name="图片 54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37" y="4605780"/>
                        <a:ext cx="38877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7248434" y="3259250"/>
            <a:ext cx="2548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7297" y="3221948"/>
            <a:ext cx="6382893" cy="1263071"/>
            <a:chOff x="2038245" y="3586522"/>
            <a:chExt cx="6382893" cy="1263071"/>
          </a:xfrm>
        </p:grpSpPr>
        <p:sp>
          <p:nvSpPr>
            <p:cNvPr id="7" name="文本框 2"/>
            <p:cNvSpPr txBox="1"/>
            <p:nvPr/>
          </p:nvSpPr>
          <p:spPr>
            <a:xfrm>
              <a:off x="2038245" y="3586522"/>
              <a:ext cx="127236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961725" y="3689130"/>
            <a:ext cx="54594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3" name="Equation" r:id="rId1" imgW="46024800" imgH="5791200" progId="Equation.DSMT4">
                    <p:embed/>
                  </p:oleObj>
                </mc:Choice>
                <mc:Fallback>
                  <p:oleObj name="Equation" r:id="rId1" imgW="46024800" imgH="5791200" progId="Equation.DSMT4">
                    <p:embed/>
                    <p:pic>
                      <p:nvPicPr>
                        <p:cNvPr id="0" name="图片 55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725" y="3689130"/>
                          <a:ext cx="54594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009970" y="4270155"/>
            <a:ext cx="3937000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4" name="Equation" r:id="rId3" imgW="33223200" imgH="5791200" progId="Equation.DSMT4">
                    <p:embed/>
                  </p:oleObj>
                </mc:Choice>
                <mc:Fallback>
                  <p:oleObj name="Equation" r:id="rId3" imgW="33223200" imgH="5791200" progId="Equation.DSMT4">
                    <p:embed/>
                    <p:pic>
                      <p:nvPicPr>
                        <p:cNvPr id="0" name="图片 55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970" y="4270155"/>
                          <a:ext cx="3937000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2"/>
          <p:cNvSpPr txBox="1"/>
          <p:nvPr/>
        </p:nvSpPr>
        <p:spPr>
          <a:xfrm>
            <a:off x="7265366" y="3837936"/>
            <a:ext cx="2548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非正定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8991" y="1560707"/>
            <a:ext cx="8435009" cy="1240055"/>
            <a:chOff x="1676997" y="1262043"/>
            <a:chExt cx="8175958" cy="1240055"/>
          </a:xfrm>
        </p:grpSpPr>
        <p:sp>
          <p:nvSpPr>
            <p:cNvPr id="12" name="文本框 2"/>
            <p:cNvSpPr txBox="1"/>
            <p:nvPr/>
          </p:nvSpPr>
          <p:spPr>
            <a:xfrm>
              <a:off x="1777185" y="1262043"/>
              <a:ext cx="807577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设有实二次型                  ，如果对任何         ，都有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，则称    为正定二次型，并称对称矩阵    是正定的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4159860" y="1364721"/>
            <a:ext cx="1825181" cy="566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5" name="Equation" r:id="rId5" imgW="622300" imgH="228600" progId="Equation.DSMT4">
                    <p:embed/>
                  </p:oleObj>
                </mc:Choice>
                <mc:Fallback>
                  <p:oleObj name="Equation" r:id="rId5" imgW="622300" imgH="228600" progId="Equation.DSMT4">
                    <p:embed/>
                    <p:pic>
                      <p:nvPicPr>
                        <p:cNvPr id="0" name="图片 55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860" y="1364721"/>
                          <a:ext cx="1825181" cy="566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548153" y="1410751"/>
            <a:ext cx="1069061" cy="451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6" name="Equation" r:id="rId7" imgW="8534400" imgH="4267200" progId="Equation.DSMT4">
                    <p:embed/>
                  </p:oleObj>
                </mc:Choice>
                <mc:Fallback>
                  <p:oleObj name="Equation" r:id="rId7" imgW="8534400" imgH="4267200" progId="Equation.DSMT4">
                    <p:embed/>
                    <p:pic>
                      <p:nvPicPr>
                        <p:cNvPr id="0" name="图片 55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153" y="1410751"/>
                          <a:ext cx="1069061" cy="451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676997" y="2042115"/>
            <a:ext cx="1492621" cy="447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7" name="Equation" r:id="rId9" imgW="13716000" imgH="4876800" progId="Equation.DSMT4">
                    <p:embed/>
                  </p:oleObj>
                </mc:Choice>
                <mc:Fallback>
                  <p:oleObj name="Equation" r:id="rId9" imgW="13716000" imgH="4876800" progId="Equation.DSMT4">
                    <p:embed/>
                    <p:pic>
                      <p:nvPicPr>
                        <p:cNvPr id="0" name="图片 55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997" y="2042115"/>
                          <a:ext cx="1492621" cy="447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907490" y="2013148"/>
            <a:ext cx="43338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8" name="Equation" r:id="rId11" imgW="3657600" imgH="4876800" progId="Equation.DSMT4">
                    <p:embed/>
                  </p:oleObj>
                </mc:Choice>
                <mc:Fallback>
                  <p:oleObj name="Equation" r:id="rId11" imgW="3657600" imgH="4876800" progId="Equation.DSMT4">
                    <p:embed/>
                    <p:pic>
                      <p:nvPicPr>
                        <p:cNvPr id="0" name="图片 55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490" y="2013148"/>
                          <a:ext cx="433387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8024311" y="2032487"/>
            <a:ext cx="4333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9" name="Equation" r:id="rId13" imgW="3657600" imgH="3962400" progId="Equation.DSMT4">
                    <p:embed/>
                  </p:oleObj>
                </mc:Choice>
                <mc:Fallback>
                  <p:oleObj name="Equation" r:id="rId13" imgW="3657600" imgH="3962400" progId="Equation.DSMT4">
                    <p:embed/>
                    <p:pic>
                      <p:nvPicPr>
                        <p:cNvPr id="0" name="图片 55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4311" y="2032487"/>
                          <a:ext cx="433388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椭圆 21"/>
          <p:cNvSpPr/>
          <p:nvPr/>
        </p:nvSpPr>
        <p:spPr>
          <a:xfrm>
            <a:off x="1553049" y="2407392"/>
            <a:ext cx="465811" cy="3562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60438" y="2150809"/>
            <a:ext cx="9144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8"/>
          <p:cNvSpPr txBox="1"/>
          <p:nvPr/>
        </p:nvSpPr>
        <p:spPr>
          <a:xfrm>
            <a:off x="599672" y="892153"/>
            <a:ext cx="3612356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三、正定矩阵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651245" y="1715743"/>
            <a:ext cx="31953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97297" y="4765964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正定矩阵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首先是一个实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对称</a:t>
            </a:r>
            <a:r>
              <a:rPr lang="zh-CN" altLang="en-US" sz="2400" b="1" dirty="0">
                <a:latin typeface="+mn-ea"/>
                <a:ea typeface="+mn-ea"/>
              </a:rPr>
              <a:t>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2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2" grpId="0" animBg="1"/>
      <p:bldP spid="3" grpId="0"/>
      <p:bldP spid="5" grpId="0"/>
      <p:bldP spid="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07028"/>
            <a:ext cx="8153400" cy="9144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  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都是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证明：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lB</a:t>
            </a:r>
            <a:r>
              <a:rPr lang="zh-CN" altLang="en-US" sz="2400" b="1" dirty="0">
                <a:latin typeface="+mn-ea"/>
                <a:ea typeface="+mn-ea"/>
              </a:rPr>
              <a:t>也是正定矩阵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0,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0).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204210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证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026228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MT Extra" panose="05050102010205020202" pitchFamily="18" charset="2"/>
              </a:rPr>
              <a:t> 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都是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788228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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有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</a:t>
            </a:r>
            <a:r>
              <a:rPr lang="en-US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</a:t>
            </a:r>
            <a:r>
              <a:rPr lang="en-US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778828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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 + l B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k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l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</a:t>
            </a:r>
            <a:r>
              <a:rPr lang="en-US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4693228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 + l B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382000" cy="6096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ij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是正定矩阵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.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: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=1,…,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lang="en-US" altLang="zh-CN" sz="2400" b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188" y="20145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证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190500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设某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2590800"/>
            <a:ext cx="617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(0, …, 0, 1, 0, …, 0)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endParaRPr lang="en-US" altLang="zh-CN" sz="2400" b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/>
          <p:nvPr/>
        </p:nvSpPr>
        <p:spPr bwMode="auto">
          <a:xfrm>
            <a:off x="4419600" y="3276600"/>
            <a:ext cx="1981200" cy="457200"/>
          </a:xfrm>
          <a:prstGeom prst="borderCallout1">
            <a:avLst>
              <a:gd name="adj1" fmla="val 25000"/>
              <a:gd name="adj2" fmla="val -3847"/>
              <a:gd name="adj3" fmla="val -34375"/>
              <a:gd name="adj4" fmla="val -20032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FFCC"/>
            </a:solidFill>
            <a:miter lim="800000"/>
          </a:ln>
          <a:effectLst/>
        </p:spPr>
        <p:txBody>
          <a:bodyPr anchor="ctr"/>
          <a:lstStyle/>
          <a:p>
            <a:r>
              <a:rPr lang="zh-CN" altLang="en-US" sz="2400" b="1" dirty="0">
                <a:latin typeface="+mn-ea"/>
                <a:ea typeface="+mn-ea"/>
              </a:rPr>
              <a:t>第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+mn-ea"/>
                <a:ea typeface="+mn-ea"/>
              </a:rPr>
              <a:t>个分量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19200" y="38100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 =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95400" y="45720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latin typeface="+mn-ea"/>
                <a:ea typeface="+mn-ea"/>
              </a:rPr>
              <a:t> </a:t>
            </a:r>
            <a:r>
              <a:rPr lang="zh-CN" altLang="en-US" sz="2400" b="1">
                <a:latin typeface="+mn-ea"/>
                <a:ea typeface="+mn-ea"/>
              </a:rPr>
              <a:t>矛盾</a:t>
            </a:r>
            <a:r>
              <a:rPr lang="en-US" altLang="zh-CN" sz="2400" b="1">
                <a:latin typeface="+mn-ea"/>
                <a:ea typeface="+mn-ea"/>
              </a:rPr>
              <a:t>.</a:t>
            </a:r>
            <a:endParaRPr lang="en-US" altLang="zh-CN" sz="2400" b="1">
              <a:latin typeface="+mn-ea"/>
              <a:ea typeface="+mn-e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19200" y="52578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所以 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1, …,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 autoUpdateAnimBg="0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188" y="1011381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 smtClean="0">
                <a:solidFill>
                  <a:srgbClr val="00FFCC"/>
                </a:solidFill>
                <a:latin typeface="+mn-ea"/>
                <a:ea typeface="+mn-ea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 </a:t>
            </a:r>
            <a:r>
              <a:rPr lang="zh-CN" altLang="en-US" sz="2400" b="1" dirty="0">
                <a:latin typeface="+mn-ea"/>
                <a:ea typeface="+mn-ea"/>
              </a:rPr>
              <a:t>正定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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的特征值全大于零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650" y="17510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证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1599912"/>
          <a:ext cx="5839691" cy="60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1" imgW="73152000" imgH="7620000" progId="Equation.DSMT4">
                  <p:embed/>
                </p:oleObj>
              </mc:Choice>
              <mc:Fallback>
                <p:oleObj name="Equation" r:id="rId1" imgW="73152000" imgH="7620000" progId="Equation.DSMT4">
                  <p:embed/>
                  <p:pic>
                    <p:nvPicPr>
                      <p:cNvPr id="0" name="图片 56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99912"/>
                        <a:ext cx="5839691" cy="608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188" y="2400300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chemeClr val="tx2"/>
                </a:solidFill>
                <a:latin typeface="+mn-ea"/>
                <a:ea typeface="+mn-ea"/>
                <a:sym typeface="Symbol" panose="05050102010706020507" pitchFamily="18" charset="2"/>
              </a:rPr>
              <a:t></a:t>
            </a:r>
            <a:r>
              <a:rPr lang="zh-CN" altLang="en-US" sz="2400" b="1">
                <a:solidFill>
                  <a:schemeClr val="tx2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6370" y="24003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  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有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= P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+mn-ea"/>
                <a:ea typeface="+mn-ea"/>
              </a:rPr>
              <a:t>, </a:t>
            </a:r>
            <a:endParaRPr lang="en-US" altLang="zh-CN" sz="2400" b="1" i="1" dirty="0">
              <a:latin typeface="+mn-ea"/>
              <a:ea typeface="+mn-ea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3017405"/>
          <a:ext cx="5544339" cy="52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3" imgW="60655200" imgH="5791200" progId="Equation.DSMT4">
                  <p:embed/>
                </p:oleObj>
              </mc:Choice>
              <mc:Fallback>
                <p:oleObj name="Equation" r:id="rId3" imgW="60655200" imgH="5791200" progId="Equation.DSMT4">
                  <p:embed/>
                  <p:pic>
                    <p:nvPicPr>
                      <p:cNvPr id="0" name="图片 56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17405"/>
                        <a:ext cx="5544339" cy="52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36195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3" y="4229100"/>
            <a:ext cx="91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chemeClr val="tx2"/>
                </a:solidFill>
                <a:latin typeface="+mn-ea"/>
                <a:ea typeface="+mn-ea"/>
                <a:sym typeface="Symbol" panose="05050102010706020507" pitchFamily="18" charset="2"/>
              </a:rPr>
              <a:t></a:t>
            </a:r>
            <a:r>
              <a:rPr lang="zh-CN" altLang="en-US" sz="2400" b="1">
                <a:solidFill>
                  <a:schemeClr val="tx2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7800" y="42291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若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正定且有某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81600" y="4229100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>
                <a:latin typeface="+mn-ea"/>
                <a:ea typeface="+mn-ea"/>
                <a:sym typeface="Symbol" panose="05050102010706020507" pitchFamily="18" charset="2"/>
              </a:rPr>
              <a:t>不妨设</a:t>
            </a:r>
            <a:r>
              <a:rPr lang="zh-CN" altLang="en-US" sz="2400" b="1" i="1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>
                <a:latin typeface="+mn-ea"/>
                <a:ea typeface="+mn-ea"/>
              </a:rPr>
              <a:t>1</a:t>
            </a:r>
            <a:r>
              <a:rPr lang="en-US" altLang="zh-CN" sz="2400" b="1" i="1" baseline="-25000">
                <a:latin typeface="+mn-ea"/>
                <a:ea typeface="+mn-ea"/>
              </a:rPr>
              <a:t> </a:t>
            </a:r>
            <a:r>
              <a:rPr lang="en-US" altLang="zh-CN" sz="2400" b="1">
                <a:latin typeface="+mn-ea"/>
                <a:ea typeface="+mn-ea"/>
              </a:rPr>
              <a:t>≤ 0,</a:t>
            </a:r>
            <a:endParaRPr lang="en-US" altLang="zh-CN" sz="2400" b="1">
              <a:latin typeface="+mn-ea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71600" y="4914900"/>
            <a:ext cx="350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取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(1, 0, …, 0)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29200" y="4838700"/>
            <a:ext cx="350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则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= PY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535131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… +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 0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95400" y="6134100"/>
            <a:ext cx="624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矛盾，故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0,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1, …,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400" b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2"/>
          <p:cNvSpPr txBox="1"/>
          <p:nvPr/>
        </p:nvSpPr>
        <p:spPr>
          <a:xfrm>
            <a:off x="141583" y="3917272"/>
            <a:ext cx="254473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称为二次型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141583" y="1836832"/>
            <a:ext cx="23803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51344" y="1642899"/>
            <a:ext cx="8660130" cy="740074"/>
            <a:chOff x="2495071" y="2083170"/>
            <a:chExt cx="8660130" cy="740074"/>
          </a:xfrm>
        </p:grpSpPr>
        <p:sp>
          <p:nvSpPr>
            <p:cNvPr id="24" name="文本框 2"/>
            <p:cNvSpPr txBox="1"/>
            <p:nvPr/>
          </p:nvSpPr>
          <p:spPr>
            <a:xfrm>
              <a:off x="2495071" y="2083170"/>
              <a:ext cx="8660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含有     个变量                          的二次齐次多项式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4625414" y="2132491"/>
            <a:ext cx="2414634" cy="690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9" name="Equation" r:id="rId1" imgW="16154400" imgH="5486400" progId="Equation.DSMT4">
                    <p:embed/>
                  </p:oleObj>
                </mc:Choice>
                <mc:Fallback>
                  <p:oleObj name="Equation" r:id="rId1" imgW="16154400" imgH="5486400" progId="Equation.DSMT4">
                    <p:embed/>
                    <p:pic>
                      <p:nvPicPr>
                        <p:cNvPr id="0" name="图片 4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414" y="2132491"/>
                          <a:ext cx="2414634" cy="690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3315190" y="2311754"/>
            <a:ext cx="45561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0" name="Equation" r:id="rId3" imgW="3048000" imgH="3352800" progId="Equation.DSMT4">
                    <p:embed/>
                  </p:oleObj>
                </mc:Choice>
                <mc:Fallback>
                  <p:oleObj name="Equation" r:id="rId3" imgW="3048000" imgH="3352800" progId="Equation.DSMT4">
                    <p:embed/>
                    <p:pic>
                      <p:nvPicPr>
                        <p:cNvPr id="0" name="图片 42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190" y="2311754"/>
                          <a:ext cx="455612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141583" y="4574983"/>
            <a:ext cx="5669598" cy="716978"/>
            <a:chOff x="1798002" y="5189422"/>
            <a:chExt cx="5669598" cy="716978"/>
          </a:xfrm>
        </p:grpSpPr>
        <p:sp>
          <p:nvSpPr>
            <p:cNvPr id="35" name="文本框 2"/>
            <p:cNvSpPr txBox="1"/>
            <p:nvPr/>
          </p:nvSpPr>
          <p:spPr>
            <a:xfrm>
              <a:off x="1798002" y="5189422"/>
              <a:ext cx="566959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当      是实数时，    称为实二次型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2943012" y="5325375"/>
            <a:ext cx="504825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1" name="Equation" r:id="rId5" imgW="4267200" imgH="5791200" progId="Equation.DSMT4">
                    <p:embed/>
                  </p:oleObj>
                </mc:Choice>
                <mc:Fallback>
                  <p:oleObj name="Equation" r:id="rId5" imgW="4267200" imgH="5791200" progId="Equation.DSMT4">
                    <p:embed/>
                    <p:pic>
                      <p:nvPicPr>
                        <p:cNvPr id="0" name="图片 42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012" y="5325375"/>
                          <a:ext cx="504825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4942975" y="5369381"/>
            <a:ext cx="4333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2" name="Equation" r:id="rId7" imgW="3657600" imgH="4876800" progId="Equation.DSMT4">
                    <p:embed/>
                  </p:oleObj>
                </mc:Choice>
                <mc:Fallback>
                  <p:oleObj name="Equation" r:id="rId7" imgW="3657600" imgH="4876800" progId="Equation.DSMT4">
                    <p:embed/>
                    <p:pic>
                      <p:nvPicPr>
                        <p:cNvPr id="0" name="图片 42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975" y="5369381"/>
                          <a:ext cx="433388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直接连接符 37"/>
          <p:cNvCxnSpPr/>
          <p:nvPr/>
        </p:nvCxnSpPr>
        <p:spPr>
          <a:xfrm>
            <a:off x="6408559" y="2221496"/>
            <a:ext cx="21190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93115" y="4074059"/>
            <a:ext cx="1240703" cy="5912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5"/>
          <p:cNvSpPr txBox="1"/>
          <p:nvPr/>
        </p:nvSpPr>
        <p:spPr>
          <a:xfrm>
            <a:off x="113400" y="1074523"/>
            <a:ext cx="48164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二次型的定义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37667" y="2659207"/>
          <a:ext cx="6959680" cy="125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Equation" r:id="rId9" imgW="2743200" imgH="495300" progId="Equation.DSMT4">
                  <p:embed/>
                </p:oleObj>
              </mc:Choice>
              <mc:Fallback>
                <p:oleObj name="Equation" r:id="rId9" imgW="27432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67" y="2659207"/>
                        <a:ext cx="6959680" cy="1258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95400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阶正定矩阵，证明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 + 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| &gt; 1</a:t>
            </a:r>
            <a:r>
              <a:rPr lang="en-US" altLang="zh-CN" sz="24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1981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证</a:t>
            </a:r>
            <a:endParaRPr lang="zh-CN" altLang="en-US" sz="2400" b="1" dirty="0">
              <a:solidFill>
                <a:srgbClr val="0F6FC6"/>
              </a:solidFill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812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MT Extra" panose="05050102010205020202" pitchFamily="18" charset="2"/>
              </a:rPr>
              <a:t> 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是正定矩阵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4765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的特征值全为正实数：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  <a:endParaRPr lang="en-US" altLang="zh-CN" sz="2400" b="1" i="1" baseline="-25000" dirty="0">
              <a:latin typeface="+mn-ea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3113809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存在正交矩阵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使</a:t>
            </a:r>
            <a:endParaRPr lang="zh-CN" altLang="en-US" sz="24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l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AC =  = 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diag</a:t>
            </a:r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41529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anose="05050102010706020507" pitchFamily="18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|A + I | = | C  C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+ I |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21138" y="4672445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anose="05050102010706020507" pitchFamily="18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| C  C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+ C I C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1138" y="5143500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anose="05050102010706020507" pitchFamily="18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| C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 +  I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|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21138" y="56769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anose="05050102010706020507" pitchFamily="18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| C | | +  I | |C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| = | +  I | 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21138" y="6210300"/>
            <a:ext cx="502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anose="05050102010706020507" pitchFamily="18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+ 1)(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+ 1) …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1) &gt; 1</a:t>
            </a:r>
            <a:endParaRPr lang="en-US" altLang="zh-CN" sz="24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是正定矩阵，证明：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+mn-ea"/>
                <a:ea typeface="+mn-ea"/>
              </a:rPr>
              <a:t>是正定矩阵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182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证</a:t>
            </a:r>
            <a:endParaRPr lang="zh-CN" altLang="en-US" sz="2400" b="1" dirty="0">
              <a:solidFill>
                <a:srgbClr val="0F6FC6"/>
              </a:solidFill>
              <a:latin typeface="+mn-ea"/>
              <a:ea typeface="+mn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00200" y="1828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因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是正定矩阵，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437442" y="3786101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zh-CN" altLang="en-US" sz="2400" b="1" dirty="0">
                <a:latin typeface="+mn-ea"/>
                <a:ea typeface="+mn-ea"/>
              </a:rPr>
              <a:t>所以，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baseline="30000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i="1" dirty="0">
                <a:latin typeface="+mn-ea"/>
                <a:ea typeface="+mn-ea"/>
              </a:rPr>
              <a:t>. </a:t>
            </a:r>
            <a:endParaRPr lang="en-US" altLang="zh-CN" sz="2400" b="1" i="1" dirty="0">
              <a:latin typeface="+mn-ea"/>
              <a:ea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505767" y="4360436"/>
          <a:ext cx="2043930" cy="66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" imgW="16764000" imgH="5486400" progId="Equation.DSMT4">
                  <p:embed/>
                </p:oleObj>
              </mc:Choice>
              <mc:Fallback>
                <p:oleObj name="Equation" r:id="rId1" imgW="16764000" imgH="5486400" progId="Equation.DSMT4">
                  <p:embed/>
                  <p:pic>
                    <p:nvPicPr>
                      <p:cNvPr id="0" name="图片 614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5767" y="4360436"/>
                        <a:ext cx="2043930" cy="668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849750" y="447427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latin typeface="+mn-ea"/>
                <a:ea typeface="+mn-ea"/>
              </a:rPr>
              <a:t>也是</a:t>
            </a:r>
            <a:r>
              <a:rPr lang="zh-CN" altLang="en-US" sz="2400" b="1" dirty="0" smtClean="0">
                <a:latin typeface="+mn-ea"/>
                <a:ea typeface="+mn-ea"/>
              </a:rPr>
              <a:t>正定矩阵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16685" y="248031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的特征值全为正实数：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  <a:endParaRPr lang="en-US" altLang="zh-CN" sz="2400" b="1" i="1" baseline="-25000" dirty="0">
              <a:latin typeface="+mn-ea"/>
              <a:ea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16685" y="3103245"/>
            <a:ext cx="771652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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+mn-ea"/>
                <a:ea typeface="+mn-ea"/>
              </a:rPr>
              <a:t>的特征值也为正实数：</a:t>
            </a:r>
            <a:r>
              <a:rPr lang="en-US" altLang="zh-CN" sz="2400" b="1" dirty="0">
                <a:latin typeface="+mn-ea"/>
                <a:ea typeface="+mn-ea"/>
              </a:rPr>
              <a:t>1/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1/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1/</a:t>
            </a:r>
            <a:r>
              <a:rPr lang="zh-CN" altLang="en-US" sz="2400" b="1" i="1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  <a:endParaRPr lang="en-US" altLang="zh-CN" sz="2400" b="1" i="1" baseline="-25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" grpId="0" bldLvl="0" animBg="1" autoUpdateAnimBg="0"/>
      <p:bldP spid="17" grpId="0"/>
      <p:bldP spid="18" grpId="0" bldLvl="0" animBg="1" autoUpdateAnimBg="0"/>
      <p:bldP spid="19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2665" y="738101"/>
            <a:ext cx="87487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 smtClean="0">
                <a:solidFill>
                  <a:srgbClr val="00FFCC"/>
                </a:solidFill>
                <a:latin typeface="+mn-ea"/>
                <a:ea typeface="+mn-ea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 </a:t>
            </a:r>
            <a:r>
              <a:rPr lang="zh-CN" altLang="en-US" sz="2400" b="1" dirty="0">
                <a:latin typeface="+mn-ea"/>
                <a:ea typeface="+mn-ea"/>
              </a:rPr>
              <a:t>正定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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的顺序主子式全大于零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04800" y="141478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讨论下面二次型的正定性：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28600" y="194818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(1)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+ 2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+ 2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-25000" dirty="0">
                <a:latin typeface="+mn-ea"/>
                <a:ea typeface="+mn-ea"/>
              </a:rPr>
              <a:t>;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28600" y="263398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(2)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+ 2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-25000" dirty="0">
                <a:latin typeface="+mn-ea"/>
                <a:ea typeface="+mn-ea"/>
              </a:rPr>
              <a:t>;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74650" y="331184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1143000" y="3243580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中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的系数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-1 &lt;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143000" y="3853180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+mn-ea"/>
                <a:ea typeface="+mn-ea"/>
              </a:rPr>
              <a:t>中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的系数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4689764" y="3769043"/>
            <a:ext cx="579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所以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+mn-ea"/>
                <a:ea typeface="+mn-ea"/>
              </a:rPr>
              <a:t>都不是正定二次型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780218" y="4497696"/>
          <a:ext cx="2149618" cy="158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1" imgW="23164800" imgH="17068800" progId="Equation.DSMT4">
                  <p:embed/>
                </p:oleObj>
              </mc:Choice>
              <mc:Fallback>
                <p:oleObj name="Equation" r:id="rId1" imgW="231648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218" y="4497696"/>
                        <a:ext cx="2149618" cy="1585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641254" y="4653136"/>
          <a:ext cx="1247919" cy="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3" imgW="14935200" imgH="5486400" progId="Equation.DSMT4">
                  <p:embed/>
                </p:oleObj>
              </mc:Choice>
              <mc:Fallback>
                <p:oleObj name="Equation" r:id="rId3" imgW="149352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254" y="4653136"/>
                        <a:ext cx="1247919" cy="46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588145" y="5206163"/>
          <a:ext cx="2527155" cy="103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5" imgW="26822400" imgH="10972800" progId="Equation.DSMT4">
                  <p:embed/>
                </p:oleObj>
              </mc:Choice>
              <mc:Fallback>
                <p:oleObj name="Equation" r:id="rId5" imgW="26822400" imgH="1097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145" y="5206163"/>
                        <a:ext cx="2527155" cy="1034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739173" y="6376728"/>
          <a:ext cx="1906329" cy="45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7" imgW="23164800" imgH="5486400" progId="Equation.DSMT4">
                  <p:embed/>
                </p:oleObj>
              </mc:Choice>
              <mc:Fallback>
                <p:oleObj name="Equation" r:id="rId7" imgW="231648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173" y="6376728"/>
                        <a:ext cx="1906329" cy="458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278659" y="4874952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的矩阵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143000" y="6236161"/>
            <a:ext cx="472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/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所以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1" grpId="0" bldLvl="0" animBg="1" autoUpdateAnimBg="0"/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41" grpId="0" bldLvl="0" animBg="1" autoUpdateAnimBg="0"/>
      <p:bldP spid="42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153391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en-US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为正定二次型 </a:t>
            </a:r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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3622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 smtClean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对于实对称矩阵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，以下命题等价：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为正定矩阵；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(2)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的特征值全为正实数；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(3)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的各阶顺序主子式全大于零</a:t>
            </a:r>
            <a:r>
              <a:rPr lang="en-US" altLang="zh-CN" sz="2400" b="1" dirty="0" smtClean="0">
                <a:latin typeface="+mn-ea"/>
                <a:ea typeface="+mn-ea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533400"/>
            <a:ext cx="922712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22ABDE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22ABDE"/>
                </a:solidFill>
                <a:latin typeface="+mn-ea"/>
                <a:ea typeface="+mn-ea"/>
              </a:rPr>
              <a:t>定义</a:t>
            </a:r>
            <a:r>
              <a:rPr lang="en-US" altLang="zh-CN" sz="2400" b="1" i="1" dirty="0" smtClean="0">
                <a:solidFill>
                  <a:srgbClr val="22ABDE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对于二次型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zh-CN" altLang="en-US" sz="2400" b="1" dirty="0">
                <a:latin typeface="+mn-ea"/>
                <a:ea typeface="+mn-ea"/>
              </a:rPr>
              <a:t>及</a:t>
            </a:r>
            <a:r>
              <a:rPr lang="zh-CN" altLang="en-US" sz="2400" b="1" dirty="0" smtClean="0">
                <a:latin typeface="+mn-ea"/>
                <a:ea typeface="+mn-ea"/>
              </a:rPr>
              <a:t>任一非零实</a:t>
            </a:r>
            <a:r>
              <a:rPr lang="zh-CN" altLang="en-US" sz="2400" b="1" dirty="0">
                <a:latin typeface="+mn-ea"/>
                <a:ea typeface="+mn-ea"/>
              </a:rPr>
              <a:t>向量</a:t>
            </a:r>
            <a:r>
              <a:rPr lang="en-US" altLang="zh-CN" sz="2400" b="1" i="1" dirty="0">
                <a:latin typeface="+mn-ea"/>
                <a:ea typeface="+mn-ea"/>
              </a:rPr>
              <a:t>X,</a:t>
            </a:r>
            <a:br>
              <a:rPr lang="en-US" altLang="zh-CN" sz="2400" b="1" i="1" dirty="0">
                <a:latin typeface="+mn-ea"/>
                <a:ea typeface="+mn-ea"/>
              </a:rPr>
            </a:br>
            <a:r>
              <a:rPr lang="zh-CN" altLang="en-US" sz="2400" b="1" dirty="0">
                <a:latin typeface="+mn-ea"/>
                <a:ea typeface="+mn-ea"/>
              </a:rPr>
              <a:t>如果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 0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为负定二次型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br>
              <a:rPr lang="zh-CN" altLang="en-US" sz="2400" b="1" dirty="0">
                <a:latin typeface="+mn-ea"/>
                <a:ea typeface="+mn-ea"/>
              </a:rPr>
            </a:b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762000"/>
            <a:ext cx="8610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 smtClean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对于二次型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lang="zh-CN" altLang="en-US" sz="2400" b="1" dirty="0">
                <a:latin typeface="+mn-ea"/>
                <a:ea typeface="+mn-ea"/>
              </a:rPr>
              <a:t>，以下命题等价：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(1)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为负定二次型；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(2)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的特征值全为负实数；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(3)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的顺序主子式满足：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(-1)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0   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1, 2, …,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09851" y="1001099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  判定二次型的正定性：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05051" y="1458299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-5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- 6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- 4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+ 4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+ 4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400" b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95564" y="208377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079648" y="2215139"/>
          <a:ext cx="2718328" cy="158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1" imgW="29260800" imgH="17068800" progId="Equation.DSMT4">
                  <p:embed/>
                </p:oleObj>
              </mc:Choice>
              <mc:Fallback>
                <p:oleObj name="Equation" r:id="rId1" imgW="29260800" imgH="17068800" progId="Equation.DSMT4">
                  <p:embed/>
                  <p:pic>
                    <p:nvPicPr>
                      <p:cNvPr id="0" name="图片 60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48" y="2215139"/>
                        <a:ext cx="2718328" cy="158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6"/>
          <p:cNvGrpSpPr/>
          <p:nvPr/>
        </p:nvGrpSpPr>
        <p:grpSpPr bwMode="auto">
          <a:xfrm>
            <a:off x="809726" y="3925276"/>
            <a:ext cx="3422650" cy="2171701"/>
            <a:chOff x="908" y="2410"/>
            <a:chExt cx="2156" cy="1368"/>
          </a:xfrm>
        </p:grpSpPr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1117" y="2410"/>
            <a:ext cx="118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4" name="Equation" r:id="rId3" imgW="17678400" imgH="5486400" progId="Equation.DSMT4">
                    <p:embed/>
                  </p:oleObj>
                </mc:Choice>
                <mc:Fallback>
                  <p:oleObj name="Equation" r:id="rId3" imgW="17678400" imgH="5486400" progId="Equation.DSMT4">
                    <p:embed/>
                    <p:pic>
                      <p:nvPicPr>
                        <p:cNvPr id="0" name="图片 60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410"/>
                          <a:ext cx="118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1130" y="3453"/>
            <a:ext cx="158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5" name="Equation" r:id="rId5" imgW="26822400" imgH="5486400" progId="Equation.DSMT4">
                    <p:embed/>
                  </p:oleObj>
                </mc:Choice>
                <mc:Fallback>
                  <p:oleObj name="Equation" r:id="rId5" imgW="26822400" imgH="5486400" progId="Equation.DSMT4">
                    <p:embed/>
                    <p:pic>
                      <p:nvPicPr>
                        <p:cNvPr id="0" name="图片 60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3453"/>
                          <a:ext cx="158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1073" y="2754"/>
            <a:ext cx="1991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6" name="Equation" r:id="rId7" imgW="33832800" imgH="10972800" progId="Equation.DSMT4">
                    <p:embed/>
                  </p:oleObj>
                </mc:Choice>
                <mc:Fallback>
                  <p:oleObj name="Equation" r:id="rId7" imgW="33832800" imgH="10972800" progId="Equation.DSMT4">
                    <p:embed/>
                    <p:pic>
                      <p:nvPicPr>
                        <p:cNvPr id="0" name="图片 60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754"/>
                          <a:ext cx="1991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/>
          </p:nvGraphicFramePr>
          <p:xfrm>
            <a:off x="908" y="2414"/>
            <a:ext cx="120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7" name="Equation" r:id="rId9" imgW="4572000" imgH="21945600" progId="Equation.DSMT4">
                    <p:embed/>
                  </p:oleObj>
                </mc:Choice>
                <mc:Fallback>
                  <p:oleObj name="Equation" r:id="rId9" imgW="4572000" imgH="21945600" progId="Equation.DSMT4">
                    <p:embed/>
                    <p:pic>
                      <p:nvPicPr>
                        <p:cNvPr id="0" name="图片 60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2414"/>
                          <a:ext cx="120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596051" y="4658699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/>
            <a:r>
              <a:rPr lang="zh-CN" altLang="en-US" sz="2400" b="1" dirty="0">
                <a:latin typeface="+mn-ea"/>
                <a:ea typeface="+mn-ea"/>
              </a:rPr>
              <a:t>即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(-1)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0  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1, 2, 3)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596051" y="5496899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/>
            <a:r>
              <a:rPr lang="en-US" altLang="zh-CN" sz="2400" b="1" i="1" dirty="0">
                <a:latin typeface="+mn-ea"/>
                <a:ea typeface="+mn-ea"/>
              </a:rPr>
              <a:t>      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b="1" i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负定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6131560" y="7162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下的标准形为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881880" y="12941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305675" y="127381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2305" y="671830"/>
            <a:ext cx="8146415" cy="1702435"/>
            <a:chOff x="1043" y="1058"/>
            <a:chExt cx="12829" cy="2681"/>
          </a:xfrm>
        </p:grpSpPr>
        <p:sp>
          <p:nvSpPr>
            <p:cNvPr id="100" name="文本框 99"/>
            <p:cNvSpPr txBox="1"/>
            <p:nvPr/>
          </p:nvSpPr>
          <p:spPr>
            <a:xfrm>
              <a:off x="1043" y="1074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设二次型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870" y="1058"/>
              <a:ext cx="2075" cy="7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" name="文本框 100"/>
            <p:cNvSpPr txBox="1"/>
            <p:nvPr/>
          </p:nvSpPr>
          <p:spPr>
            <a:xfrm>
              <a:off x="5872" y="1089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在正交变换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485" y="1182"/>
              <a:ext cx="1348" cy="61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13" y="2070"/>
              <a:ext cx="2394" cy="6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" name="文本框 102"/>
            <p:cNvSpPr txBox="1"/>
            <p:nvPr/>
          </p:nvSpPr>
          <p:spPr>
            <a:xfrm>
              <a:off x="4126" y="2006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，其中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682" y="2070"/>
              <a:ext cx="2189" cy="75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848" y="2118"/>
              <a:ext cx="2805" cy="70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63" y="2992"/>
              <a:ext cx="1947" cy="7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6" name="文本框 105"/>
            <p:cNvSpPr txBox="1"/>
            <p:nvPr/>
          </p:nvSpPr>
          <p:spPr>
            <a:xfrm>
              <a:off x="3653" y="3003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在正交变换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189" y="3041"/>
              <a:ext cx="1403" cy="69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7" name="文本框 106"/>
          <p:cNvSpPr txBox="1"/>
          <p:nvPr/>
        </p:nvSpPr>
        <p:spPr>
          <a:xfrm>
            <a:off x="4750435" y="193103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下的标准形为（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3955" y="264287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3335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endParaRPr lang="en-US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1843405" y="2714625"/>
            <a:ext cx="1405890" cy="388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" name="文本框 107"/>
          <p:cNvSpPr txBox="1"/>
          <p:nvPr/>
        </p:nvSpPr>
        <p:spPr>
          <a:xfrm>
            <a:off x="780415" y="317563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3335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B  </a:t>
            </a:r>
            <a:endParaRPr lang="en-US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405" y="3216275"/>
            <a:ext cx="1316990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780415" y="36722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3335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C  </a:t>
            </a:r>
            <a:endParaRPr lang="en-US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843405" y="3672205"/>
            <a:ext cx="1316990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864235" y="413258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33350"/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D  </a:t>
            </a:r>
            <a:endParaRPr lang="en-US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843405" y="4187190"/>
            <a:ext cx="1316990" cy="45783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" name="组合 23"/>
          <p:cNvGrpSpPr/>
          <p:nvPr/>
        </p:nvGrpSpPr>
        <p:grpSpPr>
          <a:xfrm>
            <a:off x="241935" y="4824095"/>
            <a:ext cx="10469880" cy="1689100"/>
            <a:chOff x="381" y="7597"/>
            <a:chExt cx="16488" cy="266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1" y="7597"/>
              <a:ext cx="16489" cy="2661"/>
              <a:chOff x="960" y="1763"/>
              <a:chExt cx="16489" cy="2661"/>
            </a:xfrm>
          </p:grpSpPr>
          <p:sp>
            <p:nvSpPr>
              <p:cNvPr id="111" name="文本框 110"/>
              <p:cNvSpPr txBox="1"/>
              <p:nvPr/>
            </p:nvSpPr>
            <p:spPr>
              <a:xfrm>
                <a:off x="960" y="1763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、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17" name="图片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1" y="1818"/>
                <a:ext cx="514" cy="61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2" name="文本框 111"/>
              <p:cNvSpPr txBox="1"/>
              <p:nvPr/>
            </p:nvSpPr>
            <p:spPr>
              <a:xfrm>
                <a:off x="2062" y="1818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</a:t>
                </a:r>
                <a:r>
                  <a:rPr 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</a:t>
                </a:r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阶实对称矩阵，满足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18" name="图片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0" y="1891"/>
                <a:ext cx="1640" cy="58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" name="图片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12" y="1845"/>
                <a:ext cx="1310" cy="67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4" name="文本框 113"/>
              <p:cNvSpPr txBox="1"/>
              <p:nvPr/>
            </p:nvSpPr>
            <p:spPr>
              <a:xfrm>
                <a:off x="1606" y="2745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（1）求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20" name="图片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8" y="2860"/>
                <a:ext cx="565" cy="49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" name="文本框 114"/>
              <p:cNvSpPr txBox="1"/>
              <p:nvPr/>
            </p:nvSpPr>
            <p:spPr>
              <a:xfrm>
                <a:off x="3722" y="2745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13335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的特征值，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21" name="图片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9" y="3700"/>
                <a:ext cx="409" cy="6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6" name="文本框 115"/>
              <p:cNvSpPr txBox="1"/>
              <p:nvPr/>
            </p:nvSpPr>
            <p:spPr>
              <a:xfrm>
                <a:off x="4604" y="3644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13335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满足什么条件时，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" name="图片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42" y="3863"/>
                <a:ext cx="1058" cy="5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7" name="文本框 116"/>
              <p:cNvSpPr txBox="1"/>
              <p:nvPr/>
            </p:nvSpPr>
            <p:spPr>
              <a:xfrm>
                <a:off x="9449" y="3700"/>
                <a:ext cx="80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13335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正定？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10" y="3588"/>
                <a:ext cx="3194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indent="133350"/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2</a:t>
                </a:r>
                <a:r>
                  <a:rPr 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）当实数</a:t>
                </a:r>
                <a:endParaRPr lang="zh-CN" altLang="en-US" sz="2400"/>
              </a:p>
            </p:txBody>
          </p:sp>
        </p:grpSp>
        <p:sp>
          <p:nvSpPr>
            <p:cNvPr id="113" name="文本框 112"/>
            <p:cNvSpPr txBox="1"/>
            <p:nvPr/>
          </p:nvSpPr>
          <p:spPr>
            <a:xfrm>
              <a:off x="8163" y="7653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0" indent="0"/>
              <a:r>
                <a:rPr 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213485"/>
            <a:ext cx="7818120" cy="2741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055110"/>
            <a:ext cx="5847080" cy="1880870"/>
          </a:xfrm>
          <a:prstGeom prst="rect">
            <a:avLst/>
          </a:prstGeom>
        </p:spPr>
      </p:pic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0756" y="1671638"/>
          <a:ext cx="72040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1" imgW="86563200" imgH="46939200" progId="Equation.DSMT4">
                  <p:embed/>
                </p:oleObj>
              </mc:Choice>
              <mc:Fallback>
                <p:oleObj name="Equation" r:id="rId1" imgW="86563200" imgH="46939200" progId="Equation.DSMT4">
                  <p:embed/>
                  <p:pic>
                    <p:nvPicPr>
                      <p:cNvPr id="0" name="图片 44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56" y="1671638"/>
                        <a:ext cx="7204075" cy="391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1156" y="954088"/>
            <a:ext cx="82311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，则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a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，于是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6518" y="570697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二次型还可以用矩阵表示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95733" y="1641620"/>
          <a:ext cx="207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1" imgW="24993600" imgH="5486400" progId="Equation.DSMT4">
                  <p:embed/>
                </p:oleObj>
              </mc:Choice>
              <mc:Fallback>
                <p:oleObj name="Equation" r:id="rId1" imgW="249936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3" y="1641620"/>
                        <a:ext cx="207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6164" y="971839"/>
          <a:ext cx="55276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3" imgW="66446400" imgH="22555200" progId="Equation.DSMT4">
                  <p:embed/>
                </p:oleObj>
              </mc:Choice>
              <mc:Fallback>
                <p:oleObj name="Equation" r:id="rId3" imgW="66446400" imgH="22555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164" y="971839"/>
                        <a:ext cx="55276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39292" y="3010911"/>
          <a:ext cx="53768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5" imgW="64617600" imgH="22555200" progId="Equation.DSMT4">
                  <p:embed/>
                </p:oleObj>
              </mc:Choice>
              <mc:Fallback>
                <p:oleObj name="Equation" r:id="rId5" imgW="64617600" imgH="22555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292" y="3010911"/>
                        <a:ext cx="53768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32954" y="4955887"/>
          <a:ext cx="1065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7" imgW="12801600" imgH="4876800" progId="Equation.DSMT4">
                  <p:embed/>
                </p:oleObj>
              </mc:Choice>
              <mc:Fallback>
                <p:oleObj name="Equation" r:id="rId7" imgW="12801600" imgH="4876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954" y="4955887"/>
                        <a:ext cx="1065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62095" y="871249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" imgW="3721100" imgH="939800" progId="Equation.DSMT4">
                  <p:embed/>
                </p:oleObj>
              </mc:Choice>
              <mc:Fallback>
                <p:oleObj name="Equation" r:id="rId1" imgW="3721100" imgH="939800" progId="Equation.DSMT4">
                  <p:embed/>
                  <p:pic>
                    <p:nvPicPr>
                      <p:cNvPr id="0" name="图片 46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95" y="871249"/>
                        <a:ext cx="744537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084234" y="3255848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3" imgW="1600200" imgH="939800" progId="Equation.DSMT4">
                  <p:embed/>
                </p:oleObj>
              </mc:Choice>
              <mc:Fallback>
                <p:oleObj name="Equation" r:id="rId3" imgW="1600200" imgH="939800" progId="Equation.DSMT4">
                  <p:embed/>
                  <p:pic>
                    <p:nvPicPr>
                      <p:cNvPr id="0" name="图片 46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234" y="3255848"/>
                        <a:ext cx="3203575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50658" y="5106554"/>
            <a:ext cx="6061075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二次型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与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对称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矩阵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之间存在着一一对应关系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.</a:t>
            </a:r>
            <a:endParaRPr kumimoji="1" lang="en-US" altLang="zh-CN" sz="2400" b="1" dirty="0">
              <a:solidFill>
                <a:srgbClr val="0000FF"/>
              </a:solidFill>
              <a:latin typeface="+mn-ea"/>
              <a:ea typeface="+mn-ea"/>
              <a:cs typeface="楷体_GB231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用对阵矩阵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  <a:sym typeface="+mn-ea"/>
              </a:rPr>
              <a:t>的性质来讨论</a:t>
            </a:r>
            <a:r>
              <a:rPr kumimoji="1" lang="zh-CN" altLang="en-US" sz="24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二次型的性质</a:t>
            </a:r>
            <a:endParaRPr kumimoji="1" lang="zh-CN" altLang="en-US" sz="2400" b="1" dirty="0">
              <a:solidFill>
                <a:srgbClr val="0000FF"/>
              </a:solidFill>
              <a:latin typeface="+mn-ea"/>
              <a:ea typeface="+mn-ea"/>
              <a:cs typeface="楷体_GB231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对称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的秩也叫做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二次型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的秩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．</a:t>
            </a:r>
            <a:endParaRPr kumimoji="1" lang="zh-CN" altLang="en-US" sz="2400" b="1" dirty="0">
              <a:solidFill>
                <a:srgbClr val="000000"/>
              </a:solidFill>
              <a:latin typeface="+mn-ea"/>
              <a:ea typeface="+mn-ea"/>
              <a:cs typeface="楷体_GB231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5620905" y="2798474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379713" y="3678698"/>
          <a:ext cx="1234326" cy="60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5" imgW="11887200" imgH="5791200" progId="Equation.DSMT4">
                  <p:embed/>
                </p:oleObj>
              </mc:Choice>
              <mc:Fallback>
                <p:oleObj name="Equation" r:id="rId5" imgW="11887200" imgH="5791200" progId="Equation.DSMT4">
                  <p:embed/>
                  <p:pic>
                    <p:nvPicPr>
                      <p:cNvPr id="0" name="图片 46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9713" y="3678698"/>
                        <a:ext cx="1234326" cy="60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220" y="761392"/>
            <a:ext cx="8487674" cy="1909406"/>
            <a:chOff x="1797720" y="761392"/>
            <a:chExt cx="8487674" cy="1909406"/>
          </a:xfrm>
        </p:grpSpPr>
        <p:sp>
          <p:nvSpPr>
            <p:cNvPr id="5" name="文本框 2"/>
            <p:cNvSpPr txBox="1"/>
            <p:nvPr/>
          </p:nvSpPr>
          <p:spPr>
            <a:xfrm>
              <a:off x="2544744" y="761392"/>
              <a:ext cx="629792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写出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下列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二次型对应的矩阵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7720" y="963821"/>
              <a:ext cx="8892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544744" y="1573836"/>
            <a:ext cx="7740650" cy="1096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4" name="Equation" r:id="rId1" imgW="72542400" imgH="12192000" progId="Equation.DSMT4">
                    <p:embed/>
                  </p:oleObj>
                </mc:Choice>
                <mc:Fallback>
                  <p:oleObj name="Equation" r:id="rId1" imgW="72542400" imgH="12192000" progId="Equation.DSMT4">
                    <p:embed/>
                    <p:pic>
                      <p:nvPicPr>
                        <p:cNvPr id="0" name="图片 47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44" y="1573836"/>
                          <a:ext cx="7740650" cy="1096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5"/>
          <p:cNvSpPr txBox="1"/>
          <p:nvPr/>
        </p:nvSpPr>
        <p:spPr>
          <a:xfrm>
            <a:off x="83220" y="2670798"/>
            <a:ext cx="88926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52501" y="2901950"/>
          <a:ext cx="3026704" cy="15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3" imgW="35661600" imgH="17068800" progId="Equation.DSMT4">
                  <p:embed/>
                </p:oleObj>
              </mc:Choice>
              <mc:Fallback>
                <p:oleObj name="Equation" r:id="rId3" imgW="35661600" imgH="17068800" progId="Equation.DSMT4">
                  <p:embed/>
                  <p:pic>
                    <p:nvPicPr>
                      <p:cNvPr id="0" name="图片 47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1" y="2901950"/>
                        <a:ext cx="3026704" cy="1545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145252" y="3790084"/>
          <a:ext cx="328612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5" imgW="38709600" imgH="21945600" progId="Equation.DSMT4">
                  <p:embed/>
                </p:oleObj>
              </mc:Choice>
              <mc:Fallback>
                <p:oleObj name="Equation" r:id="rId5" imgW="38709600" imgH="21945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52" y="3790084"/>
                        <a:ext cx="3286125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954" y="60037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矩阵是对角阵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19540" y="943135"/>
            <a:ext cx="7150980" cy="1762991"/>
            <a:chOff x="2429607" y="998012"/>
            <a:chExt cx="7150980" cy="1762991"/>
          </a:xfrm>
        </p:grpSpPr>
        <p:sp>
          <p:nvSpPr>
            <p:cNvPr id="13" name="文本框 2"/>
            <p:cNvSpPr txBox="1"/>
            <p:nvPr/>
          </p:nvSpPr>
          <p:spPr>
            <a:xfrm>
              <a:off x="3420666" y="998012"/>
              <a:ext cx="392827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只含有平方项的二次型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4" name="文本框 2"/>
            <p:cNvSpPr txBox="1"/>
            <p:nvPr/>
          </p:nvSpPr>
          <p:spPr>
            <a:xfrm>
              <a:off x="2435545" y="2114672"/>
              <a:ext cx="365047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称为二次型的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标准型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533674" y="1644650"/>
            <a:ext cx="7046913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name="Equation" r:id="rId1" imgW="59436000" imgH="5791200" progId="Equation.DSMT4">
                    <p:embed/>
                  </p:oleObj>
                </mc:Choice>
                <mc:Fallback>
                  <p:oleObj name="Equation" r:id="rId1" imgW="59436000" imgH="5791200" progId="Equation.DSMT4">
                    <p:embed/>
                    <p:pic>
                      <p:nvPicPr>
                        <p:cNvPr id="0" name="图片 43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674" y="1644650"/>
                          <a:ext cx="7046913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5"/>
            <p:cNvSpPr txBox="1"/>
            <p:nvPr/>
          </p:nvSpPr>
          <p:spPr>
            <a:xfrm>
              <a:off x="2429607" y="1188858"/>
              <a:ext cx="145230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定义</a:t>
              </a:r>
              <a:endParaRPr lang="en-US" altLang="zh-CN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25478" y="3760751"/>
            <a:ext cx="830233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定义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如果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标准形的系数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… ,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只在−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1,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0,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三个数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中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取值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即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… +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…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  则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上式称为二次型的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规范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形，</a:t>
            </a:r>
            <a:r>
              <a:rPr kumimoji="1" lang="zh-CN" altLang="en-US" sz="2400" b="1" dirty="0" smtClean="0">
                <a:latin typeface="+mn-ea"/>
                <a:ea typeface="+mn-ea"/>
                <a:cs typeface="楷体_GB2312"/>
              </a:rPr>
              <a:t>其中“</a:t>
            </a:r>
            <a:r>
              <a:rPr kumimoji="1" lang="en-US" altLang="zh-CN" sz="2400" b="1" dirty="0" smtClean="0">
                <a:latin typeface="+mn-ea"/>
                <a:ea typeface="+mn-ea"/>
                <a:cs typeface="楷体_GB2312"/>
              </a:rPr>
              <a:t>1</a:t>
            </a:r>
            <a:r>
              <a:rPr kumimoji="1" lang="zh-CN" altLang="en-US" sz="2400" b="1" dirty="0" smtClean="0">
                <a:latin typeface="+mn-ea"/>
                <a:ea typeface="+mn-ea"/>
                <a:cs typeface="楷体_GB2312"/>
              </a:rPr>
              <a:t>”的个数为正惯性</a:t>
            </a:r>
            <a:endParaRPr kumimoji="1" lang="en-US" altLang="zh-CN" sz="2400" b="1" dirty="0" smtClean="0">
              <a:latin typeface="+mn-ea"/>
              <a:ea typeface="+mn-ea"/>
              <a:cs typeface="楷体_GB231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latin typeface="+mn-ea"/>
                <a:ea typeface="+mn-ea"/>
                <a:cs typeface="楷体_GB2312"/>
              </a:rPr>
              <a:t>   指数，“</a:t>
            </a:r>
            <a:r>
              <a:rPr kumimoji="1" lang="en-US" altLang="zh-CN" sz="2400" b="1" dirty="0" smtClean="0">
                <a:latin typeface="+mn-ea"/>
                <a:ea typeface="+mn-ea"/>
                <a:cs typeface="楷体_GB2312"/>
              </a:rPr>
              <a:t>-1</a:t>
            </a:r>
            <a:r>
              <a:rPr kumimoji="1" lang="zh-CN" altLang="en-US" sz="2400" b="1" dirty="0" smtClean="0">
                <a:latin typeface="+mn-ea"/>
                <a:ea typeface="+mn-ea"/>
                <a:cs typeface="楷体_GB2312"/>
              </a:rPr>
              <a:t>”的个数为负惯性指数</a:t>
            </a:r>
            <a:r>
              <a:rPr kumimoji="1" lang="en-US" altLang="zh-CN" sz="2400" b="1" dirty="0" smtClean="0">
                <a:latin typeface="+mn-ea"/>
                <a:ea typeface="+mn-ea"/>
                <a:cs typeface="楷体_GB2312"/>
              </a:rPr>
              <a:t>.</a:t>
            </a:r>
            <a:endParaRPr kumimoji="1" lang="en-US" altLang="zh-CN" sz="2400" b="1" dirty="0">
              <a:latin typeface="+mn-ea"/>
              <a:ea typeface="+mn-ea"/>
              <a:cs typeface="楷体_GB231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540" y="297995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显然，标准二次型对应的矩阵为对角阵</a:t>
            </a:r>
            <a:r>
              <a:rPr lang="en-US" altLang="zh-CN" sz="2400" b="1" dirty="0" smtClean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02447" y="2916038"/>
          <a:ext cx="1468161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1" imgW="622300" imgH="228600" progId="Equation.DSMT4">
                  <p:embed/>
                </p:oleObj>
              </mc:Choice>
              <mc:Fallback>
                <p:oleObj name="Equation" r:id="rId1" imgW="622300" imgH="228600" progId="Equation.DSMT4">
                  <p:embed/>
                  <p:pic>
                    <p:nvPicPr>
                      <p:cNvPr id="0" name="图片 48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7" y="2916038"/>
                        <a:ext cx="1468161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954495" y="2913394"/>
          <a:ext cx="3463111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3" imgW="37795200" imgH="5791200" progId="Equation.DSMT4">
                  <p:embed/>
                </p:oleObj>
              </mc:Choice>
              <mc:Fallback>
                <p:oleObj name="Equation" r:id="rId3" imgW="37795200" imgH="5791200" progId="Equation.DSMT4">
                  <p:embed/>
                  <p:pic>
                    <p:nvPicPr>
                      <p:cNvPr id="0" name="图片 48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95" y="2913394"/>
                        <a:ext cx="3463111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22000" y="2927326"/>
          <a:ext cx="207742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5" imgW="21336000" imgH="5486400" progId="Equation.DSMT4">
                  <p:embed/>
                </p:oleObj>
              </mc:Choice>
              <mc:Fallback>
                <p:oleObj name="Equation" r:id="rId5" imgW="21336000" imgH="5486400" progId="Equation.DSMT4">
                  <p:embed/>
                  <p:pic>
                    <p:nvPicPr>
                      <p:cNvPr id="0" name="图片 48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000" y="2927326"/>
                        <a:ext cx="207742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36311" y="3425093"/>
            <a:ext cx="7677050" cy="1754326"/>
            <a:chOff x="1997525" y="4567983"/>
            <a:chExt cx="7513472" cy="1754326"/>
          </a:xfrm>
        </p:grpSpPr>
        <p:sp>
          <p:nvSpPr>
            <p:cNvPr id="30" name="文本框 2"/>
            <p:cNvSpPr txBox="1"/>
            <p:nvPr/>
          </p:nvSpPr>
          <p:spPr>
            <a:xfrm>
              <a:off x="1997525" y="4567983"/>
              <a:ext cx="751347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其中                      是   的   个特征值，正交矩阵   的   个列向量是    的对应于特征值                       的两两正交的单位特征向量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72806" y="4735259"/>
              <a:ext cx="6809933" cy="1109916"/>
              <a:chOff x="2572806" y="4735259"/>
              <a:chExt cx="6809933" cy="1109916"/>
            </a:xfrm>
          </p:grpSpPr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2572806" y="4751388"/>
              <a:ext cx="2131641" cy="549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65" name="Equation" r:id="rId7" imgW="17983200" imgH="5486400" progId="Equation.DSMT4">
                      <p:embed/>
                    </p:oleObj>
                  </mc:Choice>
                  <mc:Fallback>
                    <p:oleObj name="Equation" r:id="rId7" imgW="17983200" imgH="5486400" progId="Equation.DSMT4">
                      <p:embed/>
                      <p:pic>
                        <p:nvPicPr>
                          <p:cNvPr id="0" name="图片 482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2806" y="4751388"/>
                            <a:ext cx="2131641" cy="549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/>
              <p:cNvGraphicFramePr>
                <a:graphicFrameLocks noChangeAspect="1"/>
              </p:cNvGraphicFramePr>
              <p:nvPr/>
            </p:nvGraphicFramePr>
            <p:xfrm>
              <a:off x="4817958" y="4735259"/>
              <a:ext cx="519105" cy="475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66" name="Equation" r:id="rId9" imgW="152400" imgH="165100" progId="Equation.DSMT4">
                      <p:embed/>
                    </p:oleObj>
                  </mc:Choice>
                  <mc:Fallback>
                    <p:oleObj name="Equation" r:id="rId9" imgW="152400" imgH="165100" progId="Equation.DSMT4">
                      <p:embed/>
                      <p:pic>
                        <p:nvPicPr>
                          <p:cNvPr id="0" name="图片 48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7958" y="4735259"/>
                            <a:ext cx="519105" cy="475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/>
              <p:cNvGraphicFramePr>
                <a:graphicFrameLocks noChangeAspect="1"/>
              </p:cNvGraphicFramePr>
              <p:nvPr/>
            </p:nvGraphicFramePr>
            <p:xfrm>
              <a:off x="8356116" y="4754232"/>
              <a:ext cx="477774" cy="437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67" name="Equation" r:id="rId11" imgW="152400" imgH="165100" progId="Equation.DSMT4">
                      <p:embed/>
                    </p:oleObj>
                  </mc:Choice>
                  <mc:Fallback>
                    <p:oleObj name="Equation" r:id="rId11" imgW="152400" imgH="165100" progId="Equation.DSMT4">
                      <p:embed/>
                      <p:pic>
                        <p:nvPicPr>
                          <p:cNvPr id="0" name="图片 482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6116" y="4754232"/>
                            <a:ext cx="477774" cy="437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/>
              <p:cNvGraphicFramePr>
                <a:graphicFrameLocks noChangeAspect="1"/>
              </p:cNvGraphicFramePr>
              <p:nvPr/>
            </p:nvGraphicFramePr>
            <p:xfrm>
              <a:off x="8921572" y="4810854"/>
              <a:ext cx="461167" cy="428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68" name="Equation" r:id="rId13" imgW="127000" imgH="139700" progId="Equation.DSMT4">
                      <p:embed/>
                    </p:oleObj>
                  </mc:Choice>
                  <mc:Fallback>
                    <p:oleObj name="Equation" r:id="rId13" imgW="127000" imgH="139700" progId="Equation.DSMT4">
                      <p:embed/>
                      <p:pic>
                        <p:nvPicPr>
                          <p:cNvPr id="0" name="图片 482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21572" y="4810854"/>
                            <a:ext cx="461167" cy="4288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对象 35"/>
              <p:cNvGraphicFramePr>
                <a:graphicFrameLocks noChangeAspect="1"/>
              </p:cNvGraphicFramePr>
              <p:nvPr/>
            </p:nvGraphicFramePr>
            <p:xfrm>
              <a:off x="3505702" y="5297812"/>
              <a:ext cx="494148" cy="452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69" name="Equation" r:id="rId15" imgW="152400" imgH="165100" progId="Equation.DSMT4">
                      <p:embed/>
                    </p:oleObj>
                  </mc:Choice>
                  <mc:Fallback>
                    <p:oleObj name="Equation" r:id="rId15" imgW="152400" imgH="165100" progId="Equation.DSMT4">
                      <p:embed/>
                      <p:pic>
                        <p:nvPicPr>
                          <p:cNvPr id="0" name="图片 482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702" y="5297812"/>
                            <a:ext cx="494148" cy="4525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/>
              <p:cNvGraphicFramePr>
                <a:graphicFrameLocks noChangeAspect="1"/>
              </p:cNvGraphicFramePr>
              <p:nvPr/>
            </p:nvGraphicFramePr>
            <p:xfrm>
              <a:off x="5409541" y="4802512"/>
              <a:ext cx="454528" cy="4226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70" name="Equation" r:id="rId16" imgW="3048000" imgH="3352800" progId="Equation.DSMT4">
                      <p:embed/>
                    </p:oleObj>
                  </mc:Choice>
                  <mc:Fallback>
                    <p:oleObj name="Equation" r:id="rId16" imgW="3048000" imgH="3352800" progId="Equation.DSMT4">
                      <p:embed/>
                      <p:pic>
                        <p:nvPicPr>
                          <p:cNvPr id="0" name="图片 482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9541" y="4802512"/>
                            <a:ext cx="454528" cy="4226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37"/>
              <p:cNvGraphicFramePr>
                <a:graphicFrameLocks noChangeAspect="1"/>
              </p:cNvGraphicFramePr>
              <p:nvPr/>
            </p:nvGraphicFramePr>
            <p:xfrm>
              <a:off x="5975352" y="5295900"/>
              <a:ext cx="2131641" cy="549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71" name="Equation" r:id="rId18" imgW="17983200" imgH="5486400" progId="Equation.DSMT4">
                      <p:embed/>
                    </p:oleObj>
                  </mc:Choice>
                  <mc:Fallback>
                    <p:oleObj name="Equation" r:id="rId18" imgW="17983200" imgH="5486400" progId="Equation.DSMT4">
                      <p:embed/>
                      <p:pic>
                        <p:nvPicPr>
                          <p:cNvPr id="0" name="图片 482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52" y="5295900"/>
                            <a:ext cx="2131641" cy="549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" name="组合 38"/>
          <p:cNvGrpSpPr/>
          <p:nvPr/>
        </p:nvGrpSpPr>
        <p:grpSpPr>
          <a:xfrm>
            <a:off x="502444" y="1637657"/>
            <a:ext cx="7513472" cy="1256766"/>
            <a:chOff x="2212016" y="2780547"/>
            <a:chExt cx="7513472" cy="1256766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653020" y="2890639"/>
            <a:ext cx="39370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2" name="Equation" r:id="rId20" imgW="33223200" imgH="5791200" progId="Equation.DSMT4">
                    <p:embed/>
                  </p:oleObj>
                </mc:Choice>
                <mc:Fallback>
                  <p:oleObj name="Equation" r:id="rId20" imgW="33223200" imgH="5791200" progId="Equation.DSMT4">
                    <p:embed/>
                    <p:pic>
                      <p:nvPicPr>
                        <p:cNvPr id="0" name="图片 48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3020" y="2890639"/>
                          <a:ext cx="39370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2"/>
            <p:cNvSpPr txBox="1"/>
            <p:nvPr/>
          </p:nvSpPr>
          <p:spPr>
            <a:xfrm>
              <a:off x="2212016" y="2780547"/>
              <a:ext cx="7513472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对于任意的实二次型                     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，都存在正交变换             ，使得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4432061" y="3546776"/>
            <a:ext cx="1262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73" name="Equation" r:id="rId22" imgW="10668000" imgH="4876800" progId="Equation.DSMT4">
                    <p:embed/>
                  </p:oleObj>
                </mc:Choice>
                <mc:Fallback>
                  <p:oleObj name="Equation" r:id="rId22" imgW="10668000" imgH="4876800" progId="Equation.DSMT4">
                    <p:embed/>
                    <p:pic>
                      <p:nvPicPr>
                        <p:cNvPr id="0" name="图片 48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061" y="3546776"/>
                          <a:ext cx="1262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矩形 42"/>
          <p:cNvSpPr/>
          <p:nvPr/>
        </p:nvSpPr>
        <p:spPr>
          <a:xfrm>
            <a:off x="2707539" y="2310391"/>
            <a:ext cx="1272488" cy="609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6"/>
          <p:cNvSpPr txBox="1"/>
          <p:nvPr/>
        </p:nvSpPr>
        <p:spPr>
          <a:xfrm>
            <a:off x="473787" y="1023196"/>
            <a:ext cx="61711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二、利用正交变换化二次型为标准型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2"/>
          <p:cNvSpPr txBox="1"/>
          <p:nvPr/>
        </p:nvSpPr>
        <p:spPr>
          <a:xfrm>
            <a:off x="405899" y="807209"/>
            <a:ext cx="84120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用正交变换化二次型为标准型的步骤：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0026" y="1525661"/>
            <a:ext cx="8412051" cy="646331"/>
            <a:chOff x="1819171" y="1815261"/>
            <a:chExt cx="8412051" cy="646331"/>
          </a:xfrm>
        </p:grpSpPr>
        <p:sp>
          <p:nvSpPr>
            <p:cNvPr id="13" name="文本框 2"/>
            <p:cNvSpPr txBox="1"/>
            <p:nvPr/>
          </p:nvSpPr>
          <p:spPr>
            <a:xfrm>
              <a:off x="1819171" y="1815261"/>
              <a:ext cx="841205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(1)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根据二次型表示写出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183739" y="1948564"/>
            <a:ext cx="511021" cy="46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5" name="Equation" r:id="rId1" imgW="152400" imgH="165100" progId="Equation.DSMT4">
                    <p:embed/>
                  </p:oleObj>
                </mc:Choice>
                <mc:Fallback>
                  <p:oleObj name="Equation" r:id="rId1" imgW="152400" imgH="165100" progId="Equation.DSMT4">
                    <p:embed/>
                    <p:pic>
                      <p:nvPicPr>
                        <p:cNvPr id="0" name="图片 49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739" y="1948564"/>
                          <a:ext cx="511021" cy="46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390025" y="2095745"/>
            <a:ext cx="6019787" cy="721173"/>
            <a:chOff x="1835043" y="2385345"/>
            <a:chExt cx="6019787" cy="721173"/>
          </a:xfrm>
        </p:grpSpPr>
        <p:sp>
          <p:nvSpPr>
            <p:cNvPr id="17" name="文本框 2"/>
            <p:cNvSpPr txBox="1"/>
            <p:nvPr/>
          </p:nvSpPr>
          <p:spPr>
            <a:xfrm>
              <a:off x="1835043" y="2385345"/>
              <a:ext cx="601978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(2)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求出    的所有特征值                        ；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3098624" y="2612223"/>
            <a:ext cx="4333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6" name="Equation" r:id="rId3" imgW="152400" imgH="165100" progId="Equation.DSMT4">
                    <p:embed/>
                  </p:oleObj>
                </mc:Choice>
                <mc:Fallback>
                  <p:oleObj name="Equation" r:id="rId3" imgW="152400" imgH="165100" progId="Equation.DSMT4">
                    <p:embed/>
                    <p:pic>
                      <p:nvPicPr>
                        <p:cNvPr id="0" name="图片 49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624" y="2612223"/>
                          <a:ext cx="433387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297584" y="2495331"/>
            <a:ext cx="2371725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7" name="Equation" r:id="rId4" imgW="17983200" imgH="5486400" progId="Equation.DSMT4">
                    <p:embed/>
                  </p:oleObj>
                </mc:Choice>
                <mc:Fallback>
                  <p:oleObj name="Equation" r:id="rId4" imgW="17983200" imgH="5486400" progId="Equation.DSMT4">
                    <p:embed/>
                    <p:pic>
                      <p:nvPicPr>
                        <p:cNvPr id="0" name="图片 49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584" y="2495331"/>
                          <a:ext cx="2371725" cy="611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90026" y="2648903"/>
            <a:ext cx="9481600" cy="1754326"/>
            <a:chOff x="1862953" y="2938503"/>
            <a:chExt cx="9481600" cy="1754326"/>
          </a:xfrm>
        </p:grpSpPr>
        <p:sp>
          <p:nvSpPr>
            <p:cNvPr id="25" name="文本框 2"/>
            <p:cNvSpPr txBox="1"/>
            <p:nvPr/>
          </p:nvSpPr>
          <p:spPr>
            <a:xfrm>
              <a:off x="1862953" y="2938503"/>
              <a:ext cx="9481600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457200" indent="-457200" fontAlgn="ctr">
                <a:lnSpc>
                  <a:spcPct val="150000"/>
                </a:lnSpc>
                <a:buAutoNum type="arabicParenBoth" startAt="3"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求出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对应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于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每个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特征值                              的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特征向量                     ；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636643" y="3092231"/>
            <a:ext cx="27908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8" name="Equation" r:id="rId6" imgW="23469600" imgH="5486400" progId="Equation.DSMT4">
                    <p:embed/>
                  </p:oleObj>
                </mc:Choice>
                <mc:Fallback>
                  <p:oleObj name="Equation" r:id="rId6" imgW="23469600" imgH="5486400" progId="Equation.DSMT4">
                    <p:embed/>
                    <p:pic>
                      <p:nvPicPr>
                        <p:cNvPr id="0" name="图片 49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6643" y="3092231"/>
                          <a:ext cx="279082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3843640" y="3646961"/>
            <a:ext cx="2058410" cy="5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9" name="Equation" r:id="rId8" imgW="18897600" imgH="6400800" progId="Equation.DSMT4">
                    <p:embed/>
                  </p:oleObj>
                </mc:Choice>
                <mc:Fallback>
                  <p:oleObj name="Equation" r:id="rId8" imgW="18897600" imgH="6400800" progId="Equation.DSMT4">
                    <p:embed/>
                    <p:pic>
                      <p:nvPicPr>
                        <p:cNvPr id="0" name="图片 49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640" y="3646961"/>
                          <a:ext cx="2058410" cy="5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367403" y="5449253"/>
            <a:ext cx="8412051" cy="1248081"/>
            <a:chOff x="1899463" y="4586680"/>
            <a:chExt cx="8412051" cy="1248081"/>
          </a:xfrm>
        </p:grpSpPr>
        <p:sp>
          <p:nvSpPr>
            <p:cNvPr id="34" name="文本框 2"/>
            <p:cNvSpPr txBox="1"/>
            <p:nvPr/>
          </p:nvSpPr>
          <p:spPr>
            <a:xfrm>
              <a:off x="1899463" y="4586680"/>
              <a:ext cx="841205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(5) 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作正交变换              ，则得   的标准型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4141902" y="4742474"/>
            <a:ext cx="1262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0" name="Equation" r:id="rId10" imgW="10668000" imgH="4876800" progId="Equation.DSMT4">
                    <p:embed/>
                  </p:oleObj>
                </mc:Choice>
                <mc:Fallback>
                  <p:oleObj name="Equation" r:id="rId10" imgW="10668000" imgH="4876800" progId="Equation.DSMT4">
                    <p:embed/>
                    <p:pic>
                      <p:nvPicPr>
                        <p:cNvPr id="0" name="图片 49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902" y="4742474"/>
                          <a:ext cx="1262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179323" y="4761959"/>
            <a:ext cx="418883" cy="47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1" name="Equation" r:id="rId12" imgW="152400" imgH="203200" progId="Equation.DSMT4">
                    <p:embed/>
                  </p:oleObj>
                </mc:Choice>
                <mc:Fallback>
                  <p:oleObj name="Equation" r:id="rId12" imgW="152400" imgH="203200" progId="Equation.DSMT4">
                    <p:embed/>
                    <p:pic>
                      <p:nvPicPr>
                        <p:cNvPr id="0" name="图片 49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9323" y="4761959"/>
                          <a:ext cx="418883" cy="4710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305352" y="5233011"/>
            <a:ext cx="5028326" cy="601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2" name="Equation" r:id="rId14" imgW="40843200" imgH="5791200" progId="Equation.DSMT4">
                    <p:embed/>
                  </p:oleObj>
                </mc:Choice>
                <mc:Fallback>
                  <p:oleObj name="Equation" r:id="rId14" imgW="40843200" imgH="5791200" progId="Equation.DSMT4">
                    <p:embed/>
                    <p:pic>
                      <p:nvPicPr>
                        <p:cNvPr id="0" name="图片 49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352" y="5233011"/>
                          <a:ext cx="5028326" cy="601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367404" y="3729087"/>
            <a:ext cx="8412051" cy="1843393"/>
            <a:chOff x="367404" y="3729087"/>
            <a:chExt cx="8412051" cy="1843393"/>
          </a:xfrm>
        </p:grpSpPr>
        <p:grpSp>
          <p:nvGrpSpPr>
            <p:cNvPr id="28" name="组合 27"/>
            <p:cNvGrpSpPr/>
            <p:nvPr/>
          </p:nvGrpSpPr>
          <p:grpSpPr>
            <a:xfrm>
              <a:off x="367404" y="3729087"/>
              <a:ext cx="8412051" cy="1843393"/>
              <a:chOff x="1886891" y="3578895"/>
              <a:chExt cx="8412051" cy="1843393"/>
            </a:xfrm>
          </p:grpSpPr>
          <p:sp>
            <p:nvSpPr>
              <p:cNvPr id="29" name="文本框 2"/>
              <p:cNvSpPr txBox="1"/>
              <p:nvPr/>
            </p:nvSpPr>
            <p:spPr>
              <a:xfrm>
                <a:off x="1886891" y="3578895"/>
                <a:ext cx="8412051" cy="17543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 fontAlgn="ctr">
                  <a:lnSpc>
                    <a:spcPct val="150000"/>
                  </a:lnSpc>
                  <a:buAutoNum type="arabicParenBoth" startAt="4"/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将同一个特征值的特征向量                      正交化，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     再把所有特征向量单位化，得                     ，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     记                                   ；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6336994" y="4253037"/>
              <a:ext cx="2132013" cy="549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83" name="Equation" r:id="rId16" imgW="17983200" imgH="5486400" progId="Equation.DSMT4">
                      <p:embed/>
                    </p:oleObj>
                  </mc:Choice>
                  <mc:Fallback>
                    <p:oleObj name="Equation" r:id="rId16" imgW="17983200" imgH="5486400" progId="Equation.DSMT4">
                      <p:embed/>
                      <p:pic>
                        <p:nvPicPr>
                          <p:cNvPr id="0" name="图片 492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6994" y="4253037"/>
                            <a:ext cx="2132013" cy="549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2758511" y="4873013"/>
              <a:ext cx="3179763" cy="549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84" name="Equation" r:id="rId18" imgW="26822400" imgH="5486400" progId="Equation.DSMT4">
                      <p:embed/>
                    </p:oleObj>
                  </mc:Choice>
                  <mc:Fallback>
                    <p:oleObj name="Equation" r:id="rId18" imgW="26822400" imgH="5486400" progId="Equation.DSMT4">
                      <p:embed/>
                      <p:pic>
                        <p:nvPicPr>
                          <p:cNvPr id="0" name="图片 492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511" y="4873013"/>
                            <a:ext cx="3179763" cy="549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4518898" y="3914430"/>
            <a:ext cx="2058410" cy="5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5" name="Equation" r:id="rId20" imgW="18897600" imgH="6400800" progId="Equation.DSMT4">
                    <p:embed/>
                  </p:oleObj>
                </mc:Choice>
                <mc:Fallback>
                  <p:oleObj name="Equation" r:id="rId20" imgW="18897600" imgH="6400800" progId="Equation.DSMT4">
                    <p:embed/>
                    <p:pic>
                      <p:nvPicPr>
                        <p:cNvPr id="0" name="图片 49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898" y="3914430"/>
                          <a:ext cx="2058410" cy="5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3199</Words>
  <Application>WPS 文字</Application>
  <PresentationFormat>全屏显示(4:3)</PresentationFormat>
  <Paragraphs>326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101</vt:i4>
      </vt:variant>
      <vt:variant>
        <vt:lpstr>幻灯片标题</vt:lpstr>
      </vt:variant>
      <vt:variant>
        <vt:i4>28</vt:i4>
      </vt:variant>
    </vt:vector>
  </HeadingPairs>
  <TitlesOfParts>
    <vt:vector size="148" baseType="lpstr">
      <vt:lpstr>Arial</vt:lpstr>
      <vt:lpstr>宋体</vt:lpstr>
      <vt:lpstr>Wingdings</vt:lpstr>
      <vt:lpstr>汉仪书宋二KW</vt:lpstr>
      <vt:lpstr>微软雅黑</vt:lpstr>
      <vt:lpstr>汉仪旗黑</vt:lpstr>
      <vt:lpstr>Times New Roman</vt:lpstr>
      <vt:lpstr>楷体_GB2312</vt:lpstr>
      <vt:lpstr>汉仪楷体简</vt:lpstr>
      <vt:lpstr>MT Extra</vt:lpstr>
      <vt:lpstr>Kingsoft Extra</vt:lpstr>
      <vt:lpstr>Symbol</vt:lpstr>
      <vt:lpstr>Kingsoft Sign</vt:lpstr>
      <vt:lpstr>宋体</vt:lpstr>
      <vt:lpstr>Arial Unicode MS</vt:lpstr>
      <vt:lpstr>Calibri</vt:lpstr>
      <vt:lpstr>Helvetica Neue</vt:lpstr>
      <vt:lpstr>微软雅黑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 设A, B 都是n 阶正定矩阵. 证明：kA + lB也是正定矩阵  (k &gt; 0, l &gt; 0).</vt:lpstr>
      <vt:lpstr>例  设A = (aij)nn 是正定矩阵. 证明: aii &gt; 0(i=1,…,n).</vt:lpstr>
      <vt:lpstr>PowerPoint 演示文稿</vt:lpstr>
      <vt:lpstr>例  设A是n 阶正定矩阵，证明: |A + I | &gt; 1.</vt:lpstr>
      <vt:lpstr>例  设A是正定矩阵，证明：A-1是正定矩阵.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czx</cp:lastModifiedBy>
  <cp:revision>908</cp:revision>
  <dcterms:created xsi:type="dcterms:W3CDTF">2022-05-31T04:19:42Z</dcterms:created>
  <dcterms:modified xsi:type="dcterms:W3CDTF">2022-05-31T04:19:42Z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D1E568798AD43C94E89595621D3C3409</vt:lpwstr>
  </property>
</Properties>
</file>