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B00"/>
    <a:srgbClr val="000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guideOptions xmlns:mc="http://schemas.openxmlformats.org/markup-compatibility/2006" xmlns:p14="http://schemas.microsoft.com/office/powerpoint/2010/main" xmlns:p15="http://schemas.microsoft.com/office/powerpoint/2012/main" xmlns:pr="smNativeData" xmlns="smNativeData" dt="1742227487" snapToGrid="1" snapToBorders="1" snapToGuides="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37"/>
    <p:restoredTop sz="94707"/>
  </p:normalViewPr>
  <p:slideViewPr>
    <p:cSldViewPr snapToGrid="0">
      <p:cViewPr varScale="1">
        <p:scale>
          <a:sx n="145" d="100"/>
          <a:sy n="145" d="100"/>
        </p:scale>
        <p:origin x="1056" y="16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r>
              <a:t>Click to edit Master title style</a:t>
            </a:r>
          </a:p>
        </p:txBody>
      </p:sp>
      <p:sp>
        <p:nvSpPr>
          <p:cNvPr id="3" name="SlideSub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t>Click to edit Master subtitle style</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8C33845-0BC5-96CE-8B7B-FD9B76357DA8}" type="datetime1">
              <a:t>5/7/25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6E5A768E-C083-0F80-CDE2-36D538AC3B63}" type="slidenum">
              <a:t>‹#›</a:t>
            </a:fld>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4C4D5891-DFA1-18AE-EFF5-29FB16BB197C}" type="datetime1">
              <a:t>5/7/25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09F504A0-EEE4-A0F2-AA4D-18A74A035C4D}" type="slidenum">
              <a:t>‹#›</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r>
              <a:t>Click to edit Master text styles</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C4A4941-0FC1-1FBF-8FF2-F9EA07BC79AC}" type="datetime1">
              <a:t>5/7/25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7B7E023-6DFA-E216-B40F-9B43AE4142CE}" type="slidenum">
              <a:t>‹#›</a:t>
            </a:fld>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0E631072-3CE3-36E6-ADDB-CAB35E955B9F}" type="datetime1">
              <a:t>5/7/25</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0C77D6F6-B8E1-2220-AFCF-4E759881591B}" type="slidenum">
              <a:t>‹#›</a:t>
            </a:fld>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6" name="SlideText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F66BC2A-64C2-334A-8CDE-921FF2907AC7}" type="datetime1">
              <a:t>5/7/25</a:t>
            </a:fld>
            <a:endParaRPr/>
          </a:p>
        </p:txBody>
      </p:sp>
      <p:sp>
        <p:nvSpPr>
          <p:cNvPr id="8"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9"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7BEB67B7-F996-BE91-D853-0FC4291D2E5A}" type="slidenum">
              <a:t>‹#›</a:t>
            </a:fld>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05534B50-1EE8-06BD-A6EB-E8E805A550BD}" type="datetime1">
              <a:t>5/7/25</a:t>
            </a:fld>
            <a:endParaRP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B9A6199-D7F6-CF97-B822-21C22F6C4E74}" type="slidenum">
              <a:t>‹#›</a:t>
            </a:fld>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780CCD58-1695-593B-DBB4-E06E83FA2DB5}" type="datetime1">
              <a:t>5/7/25</a:t>
            </a:fld>
            <a:endParaRPr/>
          </a:p>
        </p:txBody>
      </p:sp>
      <p:sp>
        <p:nvSpPr>
          <p:cNvPr id="3"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F732052-1CF2-26D6-BCCB-EA836E854ABF}" type="slidenum">
              <a:t>‹#›</a:t>
            </a:fld>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2F0D366-28CF-A525-8148-DE709D06778B}" type="datetime1">
              <a:t>5/7/25</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8ECD296-D8F5-B924-BB54-2E719C1A4D7B}" type="slidenum">
              <a:t>‹#›</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r>
              <a:t>Click to edit Master text styles</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6AEEF76A-2487-BB01-C956-D254B9183F87}" type="datetime1">
              <a:t>5/7/25</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FA2613B-75B2-F797-FC1A-83C22F540AD6}" type="slidenum">
              <a:t>‹#›</a:t>
            </a:fld>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682268AF-E185-779E-CB9A-17CB26D43D42}" type="datetime1">
              <a:t>5/7/25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428B364B-05AF-DEC0-E133-F395787D17A6}" type="slidenum">
              <a:t>‹#›</a:t>
            </a:fld>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fld id="{0E55D3A8-E6E3-0025-ADED-10709DA35B45}" type="datetime1">
              <a:t>5/7/25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fld id="{7000EE24-6A9D-5518-D3B8-9C4DA0F625C9}"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2"/>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14860"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a:solidFill>
                  <a:schemeClr val="tx2"/>
                </a:solidFill>
                <a:latin typeface="Arial"/>
                <a:cs typeface="Arial"/>
              </a:rPr>
              <a:t>Special Topics in PDEs</a:t>
            </a:r>
            <a:endParaRPr lang="en-US"/>
          </a:p>
        </p:txBody>
      </p:sp>
      <p:sp>
        <p:nvSpPr>
          <p:cNvPr id="5" name="Rectangle1"/>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40335" y="2603817"/>
            <a:ext cx="11911330" cy="1650365"/>
          </a:xfrm>
          <a:prstGeom prst="rect">
            <a:avLst/>
          </a:prstGeom>
          <a:solidFill>
            <a:srgbClr val="081E40"/>
          </a:solidFill>
          <a:ln w="12700" cap="flat" cmpd="sng" algn="ctr">
            <a:no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3200">
                <a:latin typeface="Arial"/>
                <a:cs typeface="Arial"/>
              </a:rPr>
              <a:t>1D Time-dependent Schrödinger equation modelling.</a:t>
            </a:r>
          </a:p>
          <a:p>
            <a:pPr algn="ctr">
              <a:defRPr sz="2600" b="1" cap="none">
                <a:solidFill>
                  <a:schemeClr val="bg1"/>
                </a:solidFill>
                <a:latin typeface="Arial" pitchFamily="2" charset="0"/>
                <a:ea typeface="Arial" pitchFamily="2" charset="0"/>
                <a:cs typeface="Arial" pitchFamily="2" charset="0"/>
              </a:defRPr>
            </a:pPr>
            <a:endParaRPr lang="en-US" sz="1600" u="sng" cap="none">
              <a:latin typeface="Arial"/>
              <a:cs typeface="Arial" pitchFamily="2" charset="0"/>
            </a:endParaRPr>
          </a:p>
          <a:p>
            <a:pPr algn="ctr">
              <a:defRPr sz="2600" b="1" cap="none">
                <a:solidFill>
                  <a:schemeClr val="bg1"/>
                </a:solidFill>
                <a:latin typeface="Arial" pitchFamily="2" charset="0"/>
                <a:ea typeface="Arial" pitchFamily="2" charset="0"/>
                <a:cs typeface="Arial" pitchFamily="2" charset="0"/>
              </a:defRPr>
            </a:pPr>
            <a:r>
              <a:rPr cap="none">
                <a:latin typeface="Arial"/>
                <a:cs typeface="Arial"/>
              </a:rPr>
              <a:t> by Randhal Ramirez.</a:t>
            </a:r>
            <a:r>
              <a:rPr>
                <a:latin typeface="Arial"/>
                <a:cs typeface="Arial"/>
              </a:rPr>
              <a:t> </a:t>
            </a:r>
          </a:p>
        </p:txBody>
      </p:sp>
      <p:sp>
        <p:nvSpPr>
          <p:cNvPr id="19" name="Rectangle1">
            <a:extLst>
              <a:ext uri="{FF2B5EF4-FFF2-40B4-BE49-F238E27FC236}">
                <a16:creationId xmlns:a16="http://schemas.microsoft.com/office/drawing/2014/main" id="{9C30A55F-E2C7-EAEC-713B-358CD44A57D0}"/>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6D988-0113-8A86-6A1B-46A507CF1CEA}"/>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18DFF89B-EEE9-716F-A417-B847C1866BC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2085602-062F-5C89-7056-DC7C8CD38E2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Tests results</a:t>
            </a:r>
            <a:endParaRPr lang="en-US" dirty="0"/>
          </a:p>
        </p:txBody>
      </p:sp>
      <p:sp>
        <p:nvSpPr>
          <p:cNvPr id="19" name="Rectangle1">
            <a:extLst>
              <a:ext uri="{FF2B5EF4-FFF2-40B4-BE49-F238E27FC236}">
                <a16:creationId xmlns:a16="http://schemas.microsoft.com/office/drawing/2014/main" id="{76E84E31-666A-B91F-6DA7-5530A04E14B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44EA26F6-1BA7-79CE-27C5-2DD7BDFE7289}"/>
              </a:ext>
            </a:extLst>
          </p:cNvPr>
          <p:cNvSpPr txBox="1"/>
          <p:nvPr/>
        </p:nvSpPr>
        <p:spPr>
          <a:xfrm>
            <a:off x="68580" y="910828"/>
            <a:ext cx="263546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problems</a:t>
            </a:r>
          </a:p>
        </p:txBody>
      </p:sp>
      <p:sp>
        <p:nvSpPr>
          <p:cNvPr id="8" name="TextBox 7">
            <a:extLst>
              <a:ext uri="{FF2B5EF4-FFF2-40B4-BE49-F238E27FC236}">
                <a16:creationId xmlns:a16="http://schemas.microsoft.com/office/drawing/2014/main" id="{987DC727-FD50-9E5D-2434-948316BB9DB0}"/>
              </a:ext>
            </a:extLst>
          </p:cNvPr>
          <p:cNvSpPr txBox="1"/>
          <p:nvPr/>
        </p:nvSpPr>
        <p:spPr>
          <a:xfrm>
            <a:off x="117375" y="1517805"/>
            <a:ext cx="764606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Case 2: Most energetic case </a:t>
            </a:r>
            <a:r>
              <a:rPr lang="en-US" i="1" dirty="0">
                <a:latin typeface="Arial" panose="020B0604020202020204" pitchFamily="34" charset="0"/>
                <a:cs typeface="Arial" panose="020B0604020202020204" pitchFamily="34" charset="0"/>
              </a:rPr>
              <a:t>n=3 (30000 epochs. And 5 min 52s training)</a:t>
            </a:r>
          </a:p>
        </p:txBody>
      </p:sp>
      <p:pic>
        <p:nvPicPr>
          <p:cNvPr id="9" name="Picture 8">
            <a:extLst>
              <a:ext uri="{FF2B5EF4-FFF2-40B4-BE49-F238E27FC236}">
                <a16:creationId xmlns:a16="http://schemas.microsoft.com/office/drawing/2014/main" id="{0E422017-094A-E1E0-51DE-137BE52890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426" y="2551502"/>
            <a:ext cx="12098215" cy="3837484"/>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2B35C46-B293-F1A3-DC16-D5A8E55CBEB3}"/>
                  </a:ext>
                </a:extLst>
              </p:cNvPr>
              <p:cNvSpPr txBox="1"/>
              <p:nvPr/>
            </p:nvSpPr>
            <p:spPr>
              <a:xfrm>
                <a:off x="8354973" y="933834"/>
                <a:ext cx="3765454" cy="1649362"/>
              </a:xfrm>
              <a:prstGeom prst="rect">
                <a:avLst/>
              </a:prstGeom>
              <a:noFill/>
            </p:spPr>
            <p:txBody>
              <a:bodyPr wrap="none" lIns="0" tIns="0" rIns="0" bIns="0" rtlCol="0">
                <a:spAutoFit/>
              </a:bodyPr>
              <a:lstStyle/>
              <a:p>
                <a:r>
                  <a:rPr lang="en-US" b="0" dirty="0">
                    <a:latin typeface="Arial" panose="020B0604020202020204" pitchFamily="34" charset="0"/>
                    <a:cs typeface="Arial" panose="020B0604020202020204" pitchFamily="34" charset="0"/>
                  </a:rPr>
                  <a:t>Exact solution:</a:t>
                </a:r>
              </a:p>
              <a:p>
                <a:endParaRPr lang="en-US" b="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𝑥</m:t>
                              </m:r>
                            </m:num>
                            <m:den>
                              <m:r>
                                <a:rPr lang="en-US" b="0" i="1" smtClean="0">
                                  <a:latin typeface="Cambria Math" panose="02040503050406030204" pitchFamily="18" charset="0"/>
                                </a:rPr>
                                <m:t>𝐿</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r>
                                <a:rPr lang="en-US" b="0" i="1" smtClean="0">
                                  <a:latin typeface="Cambria Math" panose="02040503050406030204" pitchFamily="18" charset="0"/>
                                </a:rPr>
                                <m:t>ℏ</m:t>
                              </m:r>
                            </m:num>
                            <m:den>
                              <m:r>
                                <a:rPr lang="en-US" b="0" i="1" smtClean="0">
                                  <a:latin typeface="Cambria Math" panose="02040503050406030204" pitchFamily="18" charset="0"/>
                                </a:rPr>
                                <m:t>2</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den>
                          </m:f>
                          <m:r>
                            <a:rPr lang="en-US" b="0" i="1" smtClean="0">
                              <a:latin typeface="Cambria Math" panose="02040503050406030204" pitchFamily="18" charset="0"/>
                            </a:rPr>
                            <m:t>𝑡</m:t>
                          </m:r>
                        </m:sup>
                      </m:sSup>
                    </m:oMath>
                  </m:oMathPara>
                </a14:m>
                <a:endParaRPr lang="en-US" b="0" dirty="0">
                  <a:latin typeface="Arial" panose="020B0604020202020204" pitchFamily="34" charset="0"/>
                  <a:cs typeface="Arial" panose="020B0604020202020204" pitchFamily="34" charset="0"/>
                </a:endParaRPr>
              </a:p>
              <a:p>
                <a:endParaRPr lang="en-US" b="0" dirty="0">
                  <a:latin typeface="Arial" panose="020B0604020202020204" pitchFamily="34" charset="0"/>
                  <a:cs typeface="Arial" panose="020B0604020202020204" pitchFamily="34" charset="0"/>
                </a:endParaRPr>
              </a:p>
            </p:txBody>
          </p:sp>
        </mc:Choice>
        <mc:Fallback>
          <p:sp>
            <p:nvSpPr>
              <p:cNvPr id="10" name="TextBox 9">
                <a:extLst>
                  <a:ext uri="{FF2B5EF4-FFF2-40B4-BE49-F238E27FC236}">
                    <a16:creationId xmlns:a16="http://schemas.microsoft.com/office/drawing/2014/main" id="{E2B35C46-B293-F1A3-DC16-D5A8E55CBEB3}"/>
                  </a:ext>
                </a:extLst>
              </p:cNvPr>
              <p:cNvSpPr txBox="1">
                <a:spLocks noRot="1" noChangeAspect="1" noMove="1" noResize="1" noEditPoints="1" noAdjustHandles="1" noChangeArrowheads="1" noChangeShapeType="1" noTextEdit="1"/>
              </p:cNvSpPr>
              <p:nvPr/>
            </p:nvSpPr>
            <p:spPr>
              <a:xfrm>
                <a:off x="8354973" y="933834"/>
                <a:ext cx="3765454" cy="1649362"/>
              </a:xfrm>
              <a:prstGeom prst="rect">
                <a:avLst/>
              </a:prstGeom>
              <a:blipFill>
                <a:blip r:embed="rId3"/>
                <a:stretch>
                  <a:fillRect l="-4040" t="-4580"/>
                </a:stretch>
              </a:blipFill>
            </p:spPr>
            <p:txBody>
              <a:bodyPr/>
              <a:lstStyle/>
              <a:p>
                <a:r>
                  <a:rPr lang="en-US">
                    <a:noFill/>
                  </a:rPr>
                  <a:t> </a:t>
                </a:r>
              </a:p>
            </p:txBody>
          </p:sp>
        </mc:Fallback>
      </mc:AlternateContent>
    </p:spTree>
    <p:extLst>
      <p:ext uri="{BB962C8B-B14F-4D97-AF65-F5344CB8AC3E}">
        <p14:creationId xmlns:p14="http://schemas.microsoft.com/office/powerpoint/2010/main" val="303872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48E2B-398F-97C9-2B45-3828C85BBAD1}"/>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967B85E8-40E8-2C88-4775-DE04651349CA}"/>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0082ADC-C780-54EF-E00D-EB834E890DFF}"/>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Tests results</a:t>
            </a:r>
            <a:endParaRPr lang="en-US" dirty="0"/>
          </a:p>
        </p:txBody>
      </p:sp>
      <p:sp>
        <p:nvSpPr>
          <p:cNvPr id="19" name="Rectangle1">
            <a:extLst>
              <a:ext uri="{FF2B5EF4-FFF2-40B4-BE49-F238E27FC236}">
                <a16:creationId xmlns:a16="http://schemas.microsoft.com/office/drawing/2014/main" id="{2F65F021-3778-DFC0-612A-1E0D4B5BA93F}"/>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128506B3-0E51-0FC5-650A-E0FCBB425258}"/>
              </a:ext>
            </a:extLst>
          </p:cNvPr>
          <p:cNvSpPr txBox="1"/>
          <p:nvPr/>
        </p:nvSpPr>
        <p:spPr>
          <a:xfrm>
            <a:off x="68580" y="910828"/>
            <a:ext cx="263546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problems</a:t>
            </a:r>
          </a:p>
        </p:txBody>
      </p:sp>
      <p:sp>
        <p:nvSpPr>
          <p:cNvPr id="8" name="TextBox 7">
            <a:extLst>
              <a:ext uri="{FF2B5EF4-FFF2-40B4-BE49-F238E27FC236}">
                <a16:creationId xmlns:a16="http://schemas.microsoft.com/office/drawing/2014/main" id="{0EC13A4C-075F-D00A-68D1-EF52CACADBC0}"/>
              </a:ext>
            </a:extLst>
          </p:cNvPr>
          <p:cNvSpPr txBox="1"/>
          <p:nvPr/>
        </p:nvSpPr>
        <p:spPr>
          <a:xfrm>
            <a:off x="117375" y="1517805"/>
            <a:ext cx="4202817"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Case 3: Superposition </a:t>
            </a:r>
            <a:r>
              <a:rPr lang="en-US" i="1" dirty="0">
                <a:latin typeface="Arial" panose="020B0604020202020204" pitchFamily="34" charset="0"/>
                <a:cs typeface="Arial" panose="020B0604020202020204" pitchFamily="34" charset="0"/>
              </a:rPr>
              <a:t>n = 1 and n=3 </a:t>
            </a:r>
          </a:p>
          <a:p>
            <a:r>
              <a:rPr lang="en-US" i="1" dirty="0">
                <a:latin typeface="Arial" panose="020B0604020202020204" pitchFamily="34" charset="0"/>
                <a:cs typeface="Arial" panose="020B0604020202020204" pitchFamily="34" charset="0"/>
              </a:rPr>
              <a:t>(30000 epochs. And 5 min 52s training)</a:t>
            </a:r>
          </a:p>
        </p:txBody>
      </p:sp>
      <p:pic>
        <p:nvPicPr>
          <p:cNvPr id="9" name="Picture 8">
            <a:extLst>
              <a:ext uri="{FF2B5EF4-FFF2-40B4-BE49-F238E27FC236}">
                <a16:creationId xmlns:a16="http://schemas.microsoft.com/office/drawing/2014/main" id="{7F747ACF-D3F7-7CC2-9178-C738946969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426" y="2551502"/>
            <a:ext cx="12098215" cy="3837484"/>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BD890D3-36D0-A4BC-86BC-ED268AE0A242}"/>
                  </a:ext>
                </a:extLst>
              </p:cNvPr>
              <p:cNvSpPr txBox="1"/>
              <p:nvPr/>
            </p:nvSpPr>
            <p:spPr>
              <a:xfrm>
                <a:off x="5270465" y="853440"/>
                <a:ext cx="4645182" cy="1293880"/>
              </a:xfrm>
              <a:prstGeom prst="rect">
                <a:avLst/>
              </a:prstGeom>
              <a:noFill/>
            </p:spPr>
            <p:txBody>
              <a:bodyPr wrap="none" lIns="0" tIns="0" rIns="0" bIns="0" rtlCol="0">
                <a:spAutoFit/>
              </a:bodyPr>
              <a:lstStyle/>
              <a:p>
                <a:r>
                  <a:rPr lang="en-US" b="0" dirty="0">
                    <a:latin typeface="Arial" panose="020B0604020202020204" pitchFamily="34" charset="0"/>
                    <a:cs typeface="Arial" panose="020B0604020202020204" pitchFamily="34" charset="0"/>
                  </a:rPr>
                  <a:t>Exact solution: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m:t>
                      </m:r>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𝑥</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𝐵</m:t>
                      </m:r>
                      <m:r>
                        <m:rPr>
                          <m:sty m:val="p"/>
                        </m:rPr>
                        <a:rPr lang="en-US" i="1">
                          <a:latin typeface="Cambria Math" panose="02040503050406030204" pitchFamily="18" charset="0"/>
                        </a:rPr>
                        <m:t>sin</m:t>
                      </m:r>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𝜋</m:t>
                          </m:r>
                          <m:r>
                            <a:rPr lang="en-US" i="1">
                              <a:latin typeface="Cambria Math" panose="02040503050406030204" pitchFamily="18" charset="0"/>
                            </a:rPr>
                            <m:t>𝑥</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𝑖</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9</m:t>
                                  </m:r>
                                  <m:r>
                                    <a:rPr lang="en-US" i="1">
                                      <a:latin typeface="Cambria Math" panose="02040503050406030204" pitchFamily="18" charset="0"/>
                                    </a:rPr>
                                    <m:t>𝜋</m:t>
                                  </m:r>
                                </m:e>
                                <m:sup>
                                  <m:r>
                                    <a:rPr lang="en-US" i="1">
                                      <a:latin typeface="Cambria Math" panose="02040503050406030204" pitchFamily="18" charset="0"/>
                                    </a:rPr>
                                    <m:t>2</m:t>
                                  </m:r>
                                </m:sup>
                              </m:sSup>
                            </m:num>
                            <m:den>
                              <m:r>
                                <a:rPr lang="en-US" i="1">
                                  <a:latin typeface="Cambria Math" panose="02040503050406030204" pitchFamily="18" charset="0"/>
                                </a:rPr>
                                <m:t>2</m:t>
                              </m:r>
                            </m:den>
                          </m:f>
                          <m:r>
                            <a:rPr lang="en-US" i="1">
                              <a:latin typeface="Cambria Math" panose="02040503050406030204" pitchFamily="18" charset="0"/>
                            </a:rPr>
                            <m:t>𝑡</m:t>
                          </m:r>
                        </m:sup>
                      </m:sSup>
                    </m:oMath>
                  </m:oMathPara>
                </a14:m>
                <a:endParaRPr lang="en-US" b="0" dirty="0">
                  <a:latin typeface="Arial" panose="020B0604020202020204" pitchFamily="34" charset="0"/>
                  <a:cs typeface="Arial" panose="020B0604020202020204" pitchFamily="34" charset="0"/>
                </a:endParaRPr>
              </a:p>
              <a:p>
                <a14:m>
                  <m:oMath xmlns:m="http://schemas.openxmlformats.org/officeDocument/2006/math">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𝐴</m:t>
                        </m:r>
                      </m:e>
                      <m:sup>
                        <m:r>
                          <a:rPr lang="en-US" b="0" i="1" smtClean="0">
                            <a:latin typeface="Cambria Math" panose="02040503050406030204" pitchFamily="18" charset="0"/>
                            <a:cs typeface="Arial" panose="020B0604020202020204" pitchFamily="34" charset="0"/>
                          </a:rPr>
                          <m:t>2</m:t>
                        </m:r>
                      </m:sup>
                    </m:sSup>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𝐵</m:t>
                        </m:r>
                      </m:e>
                      <m:sup>
                        <m:r>
                          <a:rPr lang="en-US" b="0" i="1" smtClean="0">
                            <a:latin typeface="Cambria Math" panose="02040503050406030204" pitchFamily="18" charset="0"/>
                            <a:cs typeface="Arial" panose="020B0604020202020204" pitchFamily="34" charset="0"/>
                          </a:rPr>
                          <m:t>2</m:t>
                        </m:r>
                      </m:sup>
                    </m:sSup>
                    <m:r>
                      <a:rPr lang="en-US" b="0" i="1" smtClean="0">
                        <a:latin typeface="Cambria Math" panose="02040503050406030204" pitchFamily="18" charset="0"/>
                        <a:cs typeface="Arial" panose="020B0604020202020204" pitchFamily="34" charset="0"/>
                      </a:rPr>
                      <m:t>=</m:t>
                    </m:r>
                  </m:oMath>
                </a14:m>
                <a:r>
                  <a:rPr lang="en-US" dirty="0"/>
                  <a:t>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oMath>
                </a14:m>
                <a:r>
                  <a:rPr lang="en-US" dirty="0">
                    <a:cs typeface="Arial" panose="020B0604020202020204" pitchFamily="34" charset="0"/>
                  </a:rPr>
                  <a:t> </a:t>
                </a:r>
                <a14:m>
                  <m:oMath xmlns:m="http://schemas.openxmlformats.org/officeDocument/2006/math">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𝐴</m:t>
                    </m:r>
                    <m:r>
                      <a:rPr lang="en-US" b="0" i="1" smtClean="0">
                        <a:latin typeface="Cambria Math" panose="02040503050406030204" pitchFamily="18" charset="0"/>
                        <a:cs typeface="Arial" panose="020B0604020202020204" pitchFamily="34"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8</m:t>
                            </m:r>
                          </m:den>
                        </m:f>
                      </m:e>
                    </m:rad>
                    <m:r>
                      <a:rPr lang="en-US" b="0" i="1" smtClean="0">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cs typeface="Arial" panose="020B0604020202020204" pitchFamily="34"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8</m:t>
                            </m:r>
                          </m:den>
                        </m:f>
                      </m:e>
                    </m:rad>
                  </m:oMath>
                </a14:m>
                <a:endParaRPr lang="en-US" b="0" dirty="0">
                  <a:latin typeface="Arial" panose="020B0604020202020204" pitchFamily="34" charset="0"/>
                  <a:cs typeface="Arial" panose="020B0604020202020204" pitchFamily="34" charset="0"/>
                </a:endParaRPr>
              </a:p>
            </p:txBody>
          </p:sp>
        </mc:Choice>
        <mc:Fallback>
          <p:sp>
            <p:nvSpPr>
              <p:cNvPr id="10" name="TextBox 9">
                <a:extLst>
                  <a:ext uri="{FF2B5EF4-FFF2-40B4-BE49-F238E27FC236}">
                    <a16:creationId xmlns:a16="http://schemas.microsoft.com/office/drawing/2014/main" id="{EBD890D3-36D0-A4BC-86BC-ED268AE0A242}"/>
                  </a:ext>
                </a:extLst>
              </p:cNvPr>
              <p:cNvSpPr txBox="1">
                <a:spLocks noRot="1" noChangeAspect="1" noMove="1" noResize="1" noEditPoints="1" noAdjustHandles="1" noChangeArrowheads="1" noChangeShapeType="1" noTextEdit="1"/>
              </p:cNvSpPr>
              <p:nvPr/>
            </p:nvSpPr>
            <p:spPr>
              <a:xfrm>
                <a:off x="5270465" y="853440"/>
                <a:ext cx="4645182" cy="1293880"/>
              </a:xfrm>
              <a:prstGeom prst="rect">
                <a:avLst/>
              </a:prstGeom>
              <a:blipFill>
                <a:blip r:embed="rId3"/>
                <a:stretch>
                  <a:fillRect l="-3279" t="-5882"/>
                </a:stretch>
              </a:blipFill>
            </p:spPr>
            <p:txBody>
              <a:bodyPr/>
              <a:lstStyle/>
              <a:p>
                <a:r>
                  <a:rPr lang="en-US">
                    <a:noFill/>
                  </a:rPr>
                  <a:t> </a:t>
                </a:r>
              </a:p>
            </p:txBody>
          </p:sp>
        </mc:Fallback>
      </mc:AlternateContent>
    </p:spTree>
    <p:extLst>
      <p:ext uri="{BB962C8B-B14F-4D97-AF65-F5344CB8AC3E}">
        <p14:creationId xmlns:p14="http://schemas.microsoft.com/office/powerpoint/2010/main" val="224310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44F98-E3FC-3EBF-0FB5-B84A9ED7DD27}"/>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C58ACAA7-CD53-B2A7-4394-9823E4E67CEA}"/>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F94756D6-B9EA-D95C-41D8-21FD2A46FDC1}"/>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A bonus.</a:t>
            </a:r>
            <a:endParaRPr lang="en-US" dirty="0"/>
          </a:p>
        </p:txBody>
      </p:sp>
      <p:sp>
        <p:nvSpPr>
          <p:cNvPr id="19" name="Rectangle1">
            <a:extLst>
              <a:ext uri="{FF2B5EF4-FFF2-40B4-BE49-F238E27FC236}">
                <a16:creationId xmlns:a16="http://schemas.microsoft.com/office/drawing/2014/main" id="{1E8219C4-7415-B2E7-0FF9-D9A33648065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pic>
        <p:nvPicPr>
          <p:cNvPr id="2" name="Picture 1">
            <a:extLst>
              <a:ext uri="{FF2B5EF4-FFF2-40B4-BE49-F238E27FC236}">
                <a16:creationId xmlns:a16="http://schemas.microsoft.com/office/drawing/2014/main" id="{FBC26787-9757-877F-A544-3710D45F5FB7}"/>
              </a:ext>
            </a:extLst>
          </p:cNvPr>
          <p:cNvPicPr>
            <a:picLocks noChangeAspect="1"/>
          </p:cNvPicPr>
          <p:nvPr/>
        </p:nvPicPr>
        <p:blipFill>
          <a:blip r:embed="rId2"/>
          <a:stretch>
            <a:fillRect/>
          </a:stretch>
        </p:blipFill>
        <p:spPr>
          <a:xfrm>
            <a:off x="1030278" y="1635461"/>
            <a:ext cx="10935988" cy="3587077"/>
          </a:xfrm>
          <a:prstGeom prst="rect">
            <a:avLst/>
          </a:prstGeom>
        </p:spPr>
      </p:pic>
    </p:spTree>
    <p:extLst>
      <p:ext uri="{BB962C8B-B14F-4D97-AF65-F5344CB8AC3E}">
        <p14:creationId xmlns:p14="http://schemas.microsoft.com/office/powerpoint/2010/main" val="376572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6D875-1524-916D-2B76-A07F82B8E172}"/>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B1B8B67D-8F5E-F744-0B79-5906EF9A527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8F4EBF6-18F0-B3D9-A72E-050B113AB6C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References</a:t>
            </a:r>
            <a:endParaRPr lang="en-US" dirty="0"/>
          </a:p>
        </p:txBody>
      </p:sp>
      <p:sp>
        <p:nvSpPr>
          <p:cNvPr id="19" name="Rectangle1">
            <a:extLst>
              <a:ext uri="{FF2B5EF4-FFF2-40B4-BE49-F238E27FC236}">
                <a16:creationId xmlns:a16="http://schemas.microsoft.com/office/drawing/2014/main" id="{7D67BEEA-5E87-3C5C-952F-C88D1583A640}"/>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8" name="TextBox 7">
            <a:extLst>
              <a:ext uri="{FF2B5EF4-FFF2-40B4-BE49-F238E27FC236}">
                <a16:creationId xmlns:a16="http://schemas.microsoft.com/office/drawing/2014/main" id="{92D0A57D-D904-1345-F2FA-8621ADD62AA1}"/>
              </a:ext>
            </a:extLst>
          </p:cNvPr>
          <p:cNvSpPr txBox="1"/>
          <p:nvPr/>
        </p:nvSpPr>
        <p:spPr>
          <a:xfrm>
            <a:off x="0" y="853440"/>
            <a:ext cx="12192000" cy="5478423"/>
          </a:xfrm>
          <a:prstGeom prst="rect">
            <a:avLst/>
          </a:prstGeom>
          <a:noFill/>
        </p:spPr>
        <p:txBody>
          <a:bodyPr wrap="square" rtlCol="0">
            <a:spAutoFit/>
          </a:bodyPr>
          <a:lstStyle/>
          <a:p>
            <a:pPr>
              <a:buNone/>
            </a:pPr>
            <a:r>
              <a:rPr lang="en-US" sz="1400" dirty="0" err="1"/>
              <a:t>Raissi</a:t>
            </a:r>
            <a:r>
              <a:rPr lang="en-US" sz="1400" dirty="0"/>
              <a:t>, M., </a:t>
            </a:r>
            <a:r>
              <a:rPr lang="en-US" sz="1400" dirty="0" err="1"/>
              <a:t>Perdikaris</a:t>
            </a:r>
            <a:r>
              <a:rPr lang="en-US" sz="1400" dirty="0"/>
              <a:t>, P., &amp; </a:t>
            </a:r>
            <a:r>
              <a:rPr lang="en-US" sz="1400" dirty="0" err="1"/>
              <a:t>Karniadakis</a:t>
            </a:r>
            <a:r>
              <a:rPr lang="en-US" sz="1400" dirty="0"/>
              <a:t>, G. E. (2019). </a:t>
            </a:r>
            <a:r>
              <a:rPr lang="en-US" sz="1400" i="1" dirty="0"/>
              <a:t>Physics‐Informed Neural Networks: A Deep Learning Framework for Solving Forward and Inverse Problems Involving Nonlinear Partial Differential Equations</a:t>
            </a:r>
            <a:r>
              <a:rPr lang="en-US" sz="1400" dirty="0"/>
              <a:t>. Journal of Computational Physics, 378, 686–707.</a:t>
            </a:r>
          </a:p>
          <a:p>
            <a:pPr>
              <a:buNone/>
            </a:pPr>
            <a:endParaRPr lang="en-US" sz="1400" dirty="0"/>
          </a:p>
          <a:p>
            <a:pPr>
              <a:buNone/>
            </a:pPr>
            <a:r>
              <a:rPr lang="en-US" sz="1400" dirty="0"/>
              <a:t>Sirignano, J., &amp; Spiliopoulos, K. (2018). </a:t>
            </a:r>
            <a:r>
              <a:rPr lang="en-US" sz="1400" i="1" dirty="0"/>
              <a:t>DGM: A deep learning algorithm for solving partial differential equations</a:t>
            </a:r>
            <a:r>
              <a:rPr lang="en-US" sz="1400" dirty="0"/>
              <a:t>. Journal of Computational Physics, 375, 1339–1364.</a:t>
            </a:r>
          </a:p>
          <a:p>
            <a:pPr>
              <a:buNone/>
            </a:pPr>
            <a:endParaRPr lang="en-US" sz="1400" dirty="0"/>
          </a:p>
          <a:p>
            <a:pPr>
              <a:buNone/>
            </a:pPr>
            <a:r>
              <a:rPr lang="en-US" sz="1400" dirty="0"/>
              <a:t>Mildenhall, B., Srinivasan, P. P., </a:t>
            </a:r>
            <a:r>
              <a:rPr lang="en-US" sz="1400" dirty="0" err="1"/>
              <a:t>Tancik</a:t>
            </a:r>
            <a:r>
              <a:rPr lang="en-US" sz="1400" dirty="0"/>
              <a:t>, M., Barron, J. T., Ramamoorthi, R., &amp; Ng, R. (2020). </a:t>
            </a:r>
            <a:r>
              <a:rPr lang="en-US" sz="1400" i="1" dirty="0" err="1"/>
              <a:t>NeRF</a:t>
            </a:r>
            <a:r>
              <a:rPr lang="en-US" sz="1400" i="1" dirty="0"/>
              <a:t>: Representing Scenes as Neural Radiance Fields for View Synthesis</a:t>
            </a:r>
            <a:r>
              <a:rPr lang="en-US" sz="1400" dirty="0"/>
              <a:t>. In </a:t>
            </a:r>
            <a:r>
              <a:rPr lang="en-US" sz="1400" i="1" dirty="0"/>
              <a:t>Proceedings of the European Conference on Computer Vision</a:t>
            </a:r>
            <a:r>
              <a:rPr lang="en-US" sz="1400" dirty="0"/>
              <a:t> (ECCV).</a:t>
            </a:r>
          </a:p>
          <a:p>
            <a:pPr>
              <a:buNone/>
            </a:pPr>
            <a:endParaRPr lang="en-US" sz="1400" dirty="0"/>
          </a:p>
          <a:p>
            <a:pPr>
              <a:buNone/>
            </a:pPr>
            <a:r>
              <a:rPr lang="en-US" sz="1400" dirty="0"/>
              <a:t>Sitzmann, V., Martel, J. N. P., Bergman, A. W., Lindell, D. B., &amp; Wetzstein, G. (2020). </a:t>
            </a:r>
            <a:r>
              <a:rPr lang="en-US" sz="1400" i="1" dirty="0"/>
              <a:t>Implicit Neural Representations with Periodic Activation Functions</a:t>
            </a:r>
            <a:r>
              <a:rPr lang="en-US" sz="1400" dirty="0"/>
              <a:t>. In </a:t>
            </a:r>
            <a:r>
              <a:rPr lang="en-US" sz="1400" i="1" dirty="0"/>
              <a:t>Advances in Neural Information Processing Systems</a:t>
            </a:r>
            <a:r>
              <a:rPr lang="en-US" sz="1400" dirty="0"/>
              <a:t> (</a:t>
            </a:r>
            <a:r>
              <a:rPr lang="en-US" sz="1400" dirty="0" err="1"/>
              <a:t>NeurIPS</a:t>
            </a:r>
            <a:r>
              <a:rPr lang="en-US" sz="1400" dirty="0"/>
              <a:t>), 33.</a:t>
            </a:r>
          </a:p>
          <a:p>
            <a:pPr>
              <a:buNone/>
            </a:pPr>
            <a:endParaRPr lang="en-US" sz="1400" dirty="0"/>
          </a:p>
          <a:p>
            <a:pPr>
              <a:buNone/>
            </a:pPr>
            <a:r>
              <a:rPr lang="en-US" sz="1400" dirty="0" err="1"/>
              <a:t>Raissi</a:t>
            </a:r>
            <a:r>
              <a:rPr lang="en-US" sz="1400" dirty="0"/>
              <a:t>, M., Yazdani, A., &amp; </a:t>
            </a:r>
            <a:r>
              <a:rPr lang="en-US" sz="1400" dirty="0" err="1"/>
              <a:t>Karniadakis</a:t>
            </a:r>
            <a:r>
              <a:rPr lang="en-US" sz="1400" dirty="0"/>
              <a:t>, G. E. (2020). </a:t>
            </a:r>
            <a:r>
              <a:rPr lang="en-US" sz="1400" i="1" dirty="0"/>
              <a:t>Hidden Fluid Mechanics: Learning Velocity and Pressure Fields from Flow Visualizations</a:t>
            </a:r>
            <a:r>
              <a:rPr lang="en-US" sz="1400" dirty="0"/>
              <a:t>. Science, 367(6481), 1026–1030.</a:t>
            </a:r>
          </a:p>
          <a:p>
            <a:pPr>
              <a:buNone/>
            </a:pPr>
            <a:endParaRPr lang="en-US" sz="1400" dirty="0"/>
          </a:p>
          <a:p>
            <a:pPr>
              <a:buNone/>
            </a:pPr>
            <a:r>
              <a:rPr lang="en-US" sz="1400" dirty="0" err="1"/>
              <a:t>Lagaris</a:t>
            </a:r>
            <a:r>
              <a:rPr lang="en-US" sz="1400" dirty="0"/>
              <a:t>, I. E., Likas, A., &amp; Fotiadis, D. I. (1998). </a:t>
            </a:r>
            <a:r>
              <a:rPr lang="en-US" sz="1400" i="1" dirty="0"/>
              <a:t>Artificial Neural Networks for Solving Ordinary and Partial Differential Equations</a:t>
            </a:r>
            <a:r>
              <a:rPr lang="en-US" sz="1400" dirty="0"/>
              <a:t>. IEEE Transactions on Neural Networks, 9(5), 987–1000.</a:t>
            </a:r>
          </a:p>
          <a:p>
            <a:pPr>
              <a:buNone/>
            </a:pPr>
            <a:endParaRPr lang="en-US" sz="1400" dirty="0"/>
          </a:p>
          <a:p>
            <a:pPr>
              <a:buNone/>
            </a:pPr>
            <a:r>
              <a:rPr lang="en-US" sz="1400" dirty="0" err="1"/>
              <a:t>Wonderlick</a:t>
            </a:r>
            <a:r>
              <a:rPr lang="en-US" sz="1400" dirty="0"/>
              <a:t>, J., &amp; Cohen, T. (2021). </a:t>
            </a:r>
            <a:r>
              <a:rPr lang="en-US" sz="1400" i="1" dirty="0"/>
              <a:t>A Primer on L-BFGS Optimization for Physics-Informed Neural Networks</a:t>
            </a:r>
            <a:r>
              <a:rPr lang="en-US" sz="1400" dirty="0"/>
              <a:t>. Applied Numerical Mathematics, 160, 144–163.</a:t>
            </a:r>
          </a:p>
          <a:p>
            <a:pPr>
              <a:buNone/>
            </a:pPr>
            <a:endParaRPr lang="en-US" sz="1400" dirty="0"/>
          </a:p>
          <a:p>
            <a:pPr>
              <a:buNone/>
            </a:pPr>
            <a:r>
              <a:rPr lang="en-US" sz="1400" dirty="0"/>
              <a:t>Kutz, J. N. (2017). </a:t>
            </a:r>
            <a:r>
              <a:rPr lang="en-US" sz="1400" i="1" dirty="0"/>
              <a:t>Deep Learning in Fluid Dynamics</a:t>
            </a:r>
            <a:r>
              <a:rPr lang="en-US" sz="1400" dirty="0"/>
              <a:t>. Journal of Fluid Mechanics, 814, 1–4.</a:t>
            </a:r>
          </a:p>
          <a:p>
            <a:pPr>
              <a:buNone/>
            </a:pPr>
            <a:endParaRPr lang="en-US" sz="1400" dirty="0"/>
          </a:p>
          <a:p>
            <a:pPr>
              <a:buNone/>
            </a:pPr>
            <a:r>
              <a:rPr lang="en-US" sz="1400" dirty="0"/>
              <a:t>Kingma, D. P., &amp; Ba, J. (2015). </a:t>
            </a:r>
            <a:r>
              <a:rPr lang="en-US" sz="1400" i="1" dirty="0"/>
              <a:t>Adam: A Method for Stochastic Optimization</a:t>
            </a:r>
            <a:r>
              <a:rPr lang="en-US" sz="1400" dirty="0"/>
              <a:t>. In </a:t>
            </a:r>
            <a:r>
              <a:rPr lang="en-US" sz="1400" i="1" dirty="0"/>
              <a:t>International Conference on Learning Representations</a:t>
            </a:r>
            <a:r>
              <a:rPr lang="en-US" sz="1400" dirty="0"/>
              <a:t> (ICLR).</a:t>
            </a:r>
          </a:p>
          <a:p>
            <a:pPr>
              <a:buNone/>
            </a:pPr>
            <a:endParaRPr lang="en-US" sz="1400" dirty="0"/>
          </a:p>
          <a:p>
            <a:r>
              <a:rPr lang="en-US" sz="1400" dirty="0"/>
              <a:t>Byrd, R. H., Lu, P., </a:t>
            </a:r>
            <a:r>
              <a:rPr lang="en-US" sz="1400" dirty="0" err="1"/>
              <a:t>Nocedal</a:t>
            </a:r>
            <a:r>
              <a:rPr lang="en-US" sz="1400" dirty="0"/>
              <a:t>, J., &amp; Zhu, C. (1995). </a:t>
            </a:r>
            <a:r>
              <a:rPr lang="en-US" sz="1400" i="1" dirty="0"/>
              <a:t>A Limited Memory Algorithm for Bound Constrained Optimization</a:t>
            </a:r>
            <a:r>
              <a:rPr lang="en-US" sz="1400" dirty="0"/>
              <a:t>. SIAM Journal on Scientific and Statistical Computing, 16(5), 1190–1208.</a:t>
            </a:r>
          </a:p>
        </p:txBody>
      </p:sp>
    </p:spTree>
    <p:extLst>
      <p:ext uri="{BB962C8B-B14F-4D97-AF65-F5344CB8AC3E}">
        <p14:creationId xmlns:p14="http://schemas.microsoft.com/office/powerpoint/2010/main" val="229421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1B252-C5C8-89D5-5140-97F6E7B21036}"/>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98F0052B-2BEB-384C-5986-C90DC643F0C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B1C05E74-0C63-2775-D5C4-B83E9B319D9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a:latin typeface="Arial"/>
                <a:cs typeface="Arial"/>
              </a:rPr>
              <a:t>Motivation</a:t>
            </a:r>
            <a:endParaRPr lang="en-US"/>
          </a:p>
        </p:txBody>
      </p:sp>
      <p:sp>
        <p:nvSpPr>
          <p:cNvPr id="19" name="Rectangle1">
            <a:extLst>
              <a:ext uri="{FF2B5EF4-FFF2-40B4-BE49-F238E27FC236}">
                <a16:creationId xmlns:a16="http://schemas.microsoft.com/office/drawing/2014/main" id="{80874C21-E61A-39F3-8723-F622E1EA03BC}"/>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2F18A5DC-D9EA-1D47-74FE-242E38F816FC}"/>
              </a:ext>
            </a:extLst>
          </p:cNvPr>
          <p:cNvSpPr txBox="1"/>
          <p:nvPr/>
        </p:nvSpPr>
        <p:spPr>
          <a:xfrm>
            <a:off x="68580" y="910828"/>
            <a:ext cx="7148945" cy="461665"/>
          </a:xfrm>
          <a:prstGeom prst="rect">
            <a:avLst/>
          </a:prstGeom>
          <a:noFill/>
        </p:spPr>
        <p:txBody>
          <a:bodyPr wrap="none" lIns="91440" tIns="45720" rIns="91440" bIns="45720" rtlCol="0" anchor="t">
            <a:spAutoFit/>
          </a:bodyPr>
          <a:lstStyle/>
          <a:p>
            <a:r>
              <a:rPr lang="en-US" sz="2400" b="1" i="1">
                <a:latin typeface="Arial"/>
                <a:ea typeface="Apple SD Gothic Neo"/>
                <a:cs typeface="Arial"/>
              </a:rPr>
              <a:t>The 1D Time-dependent Schrödinger Equation: </a:t>
            </a:r>
          </a:p>
        </p:txBody>
      </p:sp>
      <p:sp>
        <p:nvSpPr>
          <p:cNvPr id="20" name="TextBox 19">
            <a:extLst>
              <a:ext uri="{FF2B5EF4-FFF2-40B4-BE49-F238E27FC236}">
                <a16:creationId xmlns:a16="http://schemas.microsoft.com/office/drawing/2014/main" id="{A65659EB-13BE-5506-552C-96CC5712E078}"/>
              </a:ext>
            </a:extLst>
          </p:cNvPr>
          <p:cNvSpPr txBox="1"/>
          <p:nvPr/>
        </p:nvSpPr>
        <p:spPr>
          <a:xfrm>
            <a:off x="68580" y="1429881"/>
            <a:ext cx="11844020" cy="3416320"/>
          </a:xfrm>
          <a:prstGeom prst="rect">
            <a:avLst/>
          </a:prstGeom>
          <a:noFill/>
        </p:spPr>
        <p:txBody>
          <a:bodyPr wrap="square" rtlCol="0">
            <a:spAutoFit/>
          </a:bodyPr>
          <a:lstStyle/>
          <a:p>
            <a:r>
              <a:rPr lang="en-US" b="0" i="0">
                <a:effectLst/>
                <a:latin typeface="Arial" panose="020B0604020202020204" pitchFamily="34" charset="0"/>
                <a:cs typeface="Arial" panose="020B0604020202020204" pitchFamily="34" charset="0"/>
              </a:rPr>
              <a:t>Mechanics is a very important topic, not only in physics, but also in math, because describing the position of one body in a certain time can lead to better models and deeper knowledge </a:t>
            </a:r>
            <a:r>
              <a:rPr lang="en-US">
                <a:latin typeface="Arial" panose="020B0604020202020204" pitchFamily="34" charset="0"/>
                <a:cs typeface="Arial" panose="020B0604020202020204" pitchFamily="34" charset="0"/>
              </a:rPr>
              <a:t>of the reality, in the early 1900s Einstein, Bohr, Heisenberg and many brilliant scientists were trying to understand how electrons were distributed along the volume of the atom, it is important because it can help to analyze how chemical reactions happens and also return conclusions of certain atomic phenomena previously observed. In 1926 the physicist Erwin </a:t>
            </a:r>
            <a:r>
              <a:rPr lang="en-US" err="1">
                <a:latin typeface="Arial" panose="020B0604020202020204" pitchFamily="34" charset="0"/>
                <a:cs typeface="Arial" panose="020B0604020202020204" pitchFamily="34" charset="0"/>
              </a:rPr>
              <a:t>Schr</a:t>
            </a:r>
            <a:r>
              <a:rPr lang="es-DO">
                <a:latin typeface="Arial" panose="020B0604020202020204" pitchFamily="34" charset="0"/>
                <a:cs typeface="Arial" panose="020B0604020202020204" pitchFamily="34" charset="0"/>
              </a:rPr>
              <a:t>ödinger </a:t>
            </a:r>
            <a:r>
              <a:rPr lang="en-US">
                <a:latin typeface="Arial" panose="020B0604020202020204" pitchFamily="34" charset="0"/>
                <a:cs typeface="Arial" panose="020B0604020202020204" pitchFamily="34" charset="0"/>
              </a:rPr>
              <a:t>published the famous </a:t>
            </a:r>
            <a:r>
              <a:rPr lang="en-US" b="1" i="1" err="1">
                <a:latin typeface="Arial" panose="020B0604020202020204" pitchFamily="34" charset="0"/>
                <a:cs typeface="Arial" panose="020B0604020202020204" pitchFamily="34" charset="0"/>
              </a:rPr>
              <a:t>Schr</a:t>
            </a:r>
            <a:r>
              <a:rPr lang="es-DO" b="1" i="1">
                <a:latin typeface="Arial" panose="020B0604020202020204" pitchFamily="34" charset="0"/>
                <a:cs typeface="Arial" panose="020B0604020202020204" pitchFamily="34" charset="0"/>
              </a:rPr>
              <a:t>ödinger </a:t>
            </a:r>
            <a:r>
              <a:rPr lang="en-US" b="1" i="1">
                <a:latin typeface="Arial" panose="020B0604020202020204" pitchFamily="34" charset="0"/>
                <a:cs typeface="Arial" panose="020B0604020202020204" pitchFamily="34" charset="0"/>
              </a:rPr>
              <a:t>equation</a:t>
            </a:r>
            <a:r>
              <a:rPr lang="es-DO">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this equation describes the evolution of the electronic distribution in time within an atom using its kinetic energy and potential energy, in which the solution is known as “</a:t>
            </a:r>
            <a:r>
              <a:rPr lang="en-US" b="1" i="1">
                <a:latin typeface="Arial" panose="020B0604020202020204" pitchFamily="34" charset="0"/>
                <a:cs typeface="Arial" panose="020B0604020202020204" pitchFamily="34" charset="0"/>
              </a:rPr>
              <a:t>the wave function</a:t>
            </a:r>
            <a:r>
              <a:rPr lang="en-US">
                <a:latin typeface="Arial" panose="020B0604020202020204" pitchFamily="34" charset="0"/>
                <a:cs typeface="Arial" panose="020B0604020202020204" pitchFamily="34" charset="0"/>
              </a:rPr>
              <a:t>”.</a:t>
            </a:r>
            <a:endParaRPr lang="en-US" i="0">
              <a:effectLst/>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0" i="0">
                <a:effectLst/>
                <a:latin typeface="Arial" panose="020B0604020202020204" pitchFamily="34" charset="0"/>
                <a:cs typeface="Arial" panose="020B0604020202020204" pitchFamily="34" charset="0"/>
              </a:rPr>
              <a:t>The </a:t>
            </a:r>
            <a:r>
              <a:rPr lang="en-US" b="1" i="0">
                <a:effectLst/>
                <a:latin typeface="Arial" panose="020B0604020202020204" pitchFamily="34" charset="0"/>
                <a:cs typeface="Arial" panose="020B0604020202020204" pitchFamily="34" charset="0"/>
              </a:rPr>
              <a:t>time-dependent Schrödinger equation (TDSE)</a:t>
            </a:r>
            <a:r>
              <a:rPr lang="en-US" b="0" i="0">
                <a:effectLst/>
                <a:latin typeface="Arial" panose="020B0604020202020204" pitchFamily="34" charset="0"/>
                <a:cs typeface="Arial" panose="020B0604020202020204" pitchFamily="34" charset="0"/>
              </a:rPr>
              <a:t> is one of the most important equations in physics and modern science. Its significance lies in its ability to describe how quantum systems evolve over time, enabling predictions about the behavior of particles at atomic and subatomic scales. This equation states the basis of Quantum mechanics, Quantum Encryption</a:t>
            </a:r>
            <a:r>
              <a:rPr lang="en-US">
                <a:latin typeface="Arial" panose="020B0604020202020204" pitchFamily="34" charset="0"/>
                <a:cs typeface="Arial" panose="020B0604020202020204" pitchFamily="34" charset="0"/>
              </a:rPr>
              <a:t>, Quantum simulations and quantum algorithms (Like Shor and Grover.)</a:t>
            </a:r>
            <a:endParaRPr lang="en-US">
              <a:latin typeface="Arial" panose="020B0604020202020204" pitchFamily="34" charset="0"/>
              <a:ea typeface="Apple SD Gothic Neo" panose="02000300000000000000" pitchFamily="2" charset="-127"/>
              <a:cs typeface="Arial" panose="020B0604020202020204" pitchFamily="34" charset="0"/>
            </a:endParaRPr>
          </a:p>
        </p:txBody>
      </p:sp>
    </p:spTree>
    <p:extLst>
      <p:ext uri="{BB962C8B-B14F-4D97-AF65-F5344CB8AC3E}">
        <p14:creationId xmlns:p14="http://schemas.microsoft.com/office/powerpoint/2010/main" val="34914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81846-80B0-E2C0-1031-FFECBAB01D5B}"/>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DF82C90A-E5AF-3D7A-D044-A1F1A051654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CDFE30B9-0F8C-AA92-2B80-B6744E1011F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Background: Brief description of the equation.</a:t>
            </a:r>
            <a:endParaRPr lang="en-US" dirty="0"/>
          </a:p>
        </p:txBody>
      </p:sp>
      <p:sp>
        <p:nvSpPr>
          <p:cNvPr id="19" name="Rectangle1">
            <a:extLst>
              <a:ext uri="{FF2B5EF4-FFF2-40B4-BE49-F238E27FC236}">
                <a16:creationId xmlns:a16="http://schemas.microsoft.com/office/drawing/2014/main" id="{CC02B924-5B7D-8A4B-C640-D6CB8726C448}"/>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7DEB4863-5F3E-C93B-E18D-930A69BF61CD}"/>
              </a:ext>
            </a:extLst>
          </p:cNvPr>
          <p:cNvSpPr txBox="1"/>
          <p:nvPr/>
        </p:nvSpPr>
        <p:spPr>
          <a:xfrm>
            <a:off x="68580" y="910828"/>
            <a:ext cx="5083508" cy="369332"/>
          </a:xfrm>
          <a:prstGeom prst="rect">
            <a:avLst/>
          </a:prstGeom>
          <a:noFill/>
        </p:spPr>
        <p:txBody>
          <a:bodyPr wrap="none" lIns="91440" tIns="45720" rIns="91440" bIns="45720" rtlCol="0" anchor="t">
            <a:spAutoFit/>
          </a:bodyPr>
          <a:lstStyle/>
          <a:p>
            <a:r>
              <a:rPr lang="en-US">
                <a:latin typeface="Arial"/>
                <a:ea typeface="Apple SD Gothic Neo"/>
                <a:cs typeface="Arial"/>
              </a:rPr>
              <a:t>The 1D Time-dependent Schrödinger Equation: </a:t>
            </a:r>
          </a:p>
        </p:txBody>
      </p:sp>
      <p:pic>
        <p:nvPicPr>
          <p:cNvPr id="1026" name="Picture 2" descr="Schrödinger Wave Equation">
            <a:extLst>
              <a:ext uri="{FF2B5EF4-FFF2-40B4-BE49-F238E27FC236}">
                <a16:creationId xmlns:a16="http://schemas.microsoft.com/office/drawing/2014/main" id="{6CBCDCCD-D08E-1ADC-88A0-5E16BB9C8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020" y="2707526"/>
            <a:ext cx="5166360" cy="14429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D7AFD5B-C49E-6C4F-A18D-FFB01F062642}"/>
                  </a:ext>
                </a:extLst>
              </p:cNvPr>
              <p:cNvSpPr txBox="1"/>
              <p:nvPr/>
            </p:nvSpPr>
            <p:spPr>
              <a:xfrm>
                <a:off x="1004603" y="1911827"/>
                <a:ext cx="4348498" cy="27591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oMath>
                  </m:oMathPara>
                </a14:m>
                <a:endParaRPr lang="en-US" b="0" dirty="0"/>
              </a:p>
              <a:p>
                <a:endParaRPr lang="en-US" b="0" dirty="0"/>
              </a:p>
              <a:p>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=0</m:t>
                      </m:r>
                    </m:oMath>
                  </m:oMathPara>
                </a14:m>
                <a:endParaRPr lang="en-US" b="0" dirty="0"/>
              </a:p>
              <a:p>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𝑥</m:t>
                              </m:r>
                            </m:num>
                            <m:den>
                              <m:r>
                                <a:rPr lang="en-US" b="0" i="1" smtClean="0">
                                  <a:latin typeface="Cambria Math" panose="02040503050406030204" pitchFamily="18" charset="0"/>
                                </a:rPr>
                                <m:t>𝐿</m:t>
                              </m:r>
                            </m:den>
                          </m:f>
                        </m:e>
                      </m:d>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m:oMathPara>
                </a14:m>
                <a:endParaRPr lang="en-US" b="0" dirty="0"/>
              </a:p>
              <a:p>
                <a:endParaRPr lang="en-US" b="0" dirty="0"/>
              </a:p>
            </p:txBody>
          </p:sp>
        </mc:Choice>
        <mc:Fallback>
          <p:sp>
            <p:nvSpPr>
              <p:cNvPr id="6" name="TextBox 5">
                <a:extLst>
                  <a:ext uri="{FF2B5EF4-FFF2-40B4-BE49-F238E27FC236}">
                    <a16:creationId xmlns:a16="http://schemas.microsoft.com/office/drawing/2014/main" id="{ED7AFD5B-C49E-6C4F-A18D-FFB01F062642}"/>
                  </a:ext>
                </a:extLst>
              </p:cNvPr>
              <p:cNvSpPr txBox="1">
                <a:spLocks noRot="1" noChangeAspect="1" noMove="1" noResize="1" noEditPoints="1" noAdjustHandles="1" noChangeArrowheads="1" noChangeShapeType="1" noTextEdit="1"/>
              </p:cNvSpPr>
              <p:nvPr/>
            </p:nvSpPr>
            <p:spPr>
              <a:xfrm>
                <a:off x="1004603" y="1911827"/>
                <a:ext cx="4348498" cy="275915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635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50FB6-5E26-E573-BD81-5EA757937DAA}"/>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25D89E22-58B7-643F-7A43-DE410903004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D353AA18-A139-1EF5-93E8-88B471D06F71}"/>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Background: DL Method</a:t>
            </a:r>
            <a:endParaRPr lang="en-US" dirty="0"/>
          </a:p>
        </p:txBody>
      </p:sp>
      <p:sp>
        <p:nvSpPr>
          <p:cNvPr id="19" name="Rectangle1">
            <a:extLst>
              <a:ext uri="{FF2B5EF4-FFF2-40B4-BE49-F238E27FC236}">
                <a16:creationId xmlns:a16="http://schemas.microsoft.com/office/drawing/2014/main" id="{EBED4AFE-D1B9-8822-8E59-B60FA6EFAA9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AADFF253-A610-50A0-5A22-6927F24CF031}"/>
              </a:ext>
            </a:extLst>
          </p:cNvPr>
          <p:cNvSpPr txBox="1"/>
          <p:nvPr/>
        </p:nvSpPr>
        <p:spPr>
          <a:xfrm>
            <a:off x="68580" y="910828"/>
            <a:ext cx="7495963"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How to proceed with PINNs in a complex domain?</a:t>
            </a:r>
          </a:p>
        </p:txBody>
      </p:sp>
      <p:sp>
        <p:nvSpPr>
          <p:cNvPr id="20" name="TextBox 19">
            <a:extLst>
              <a:ext uri="{FF2B5EF4-FFF2-40B4-BE49-F238E27FC236}">
                <a16:creationId xmlns:a16="http://schemas.microsoft.com/office/drawing/2014/main" id="{739A82A9-548C-AACD-652C-257CA37104A9}"/>
              </a:ext>
            </a:extLst>
          </p:cNvPr>
          <p:cNvSpPr txBox="1"/>
          <p:nvPr/>
        </p:nvSpPr>
        <p:spPr>
          <a:xfrm>
            <a:off x="0" y="1755197"/>
            <a:ext cx="11844020"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Physics‐Informed Neural Network (PINN) is a type of deep learning model that embeds the governing equations of a physical system, typically expressed as partial differential equations, directly into its loss function. Rather than learning solely from data, a PINN minimizes a combination of data-fitting terms (e.g., boundary and initial conditions) and a physics-residual term computed via automatic differentiation, which enforces that the network’s output satisfies the underlying differential operators. This is a very convenient meshless method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 complex-valued neural network extends this idea by allowing both the inputs, weights, activations, and outputs of the network to be complex numbers. By treating the real and imaginary components as coupled channels (or by using holomorphic activation functions), complex NNs naturally model phenomena—like quantum wavefunctions or electromagnetic fields—that inherently involve phase information, and they can capture oscillatory or wave-like behavior more compactly than purely real-valued architectures.</a:t>
            </a:r>
            <a:endParaRPr lang="en-US" dirty="0">
              <a:latin typeface="Arial" panose="020B0604020202020204" pitchFamily="34" charset="0"/>
              <a:ea typeface="Apple SD Gothic Neo" panose="02000300000000000000" pitchFamily="2" charset="-127"/>
              <a:cs typeface="Arial" panose="020B0604020202020204" pitchFamily="34" charset="0"/>
            </a:endParaRPr>
          </a:p>
        </p:txBody>
      </p:sp>
    </p:spTree>
    <p:extLst>
      <p:ext uri="{BB962C8B-B14F-4D97-AF65-F5344CB8AC3E}">
        <p14:creationId xmlns:p14="http://schemas.microsoft.com/office/powerpoint/2010/main" val="328997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53338-D144-59E4-F9B0-7617368D95F9}"/>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F8299FC2-D8BF-7F45-319D-54F8E9E9D3C9}"/>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7A968E0-E0AA-6782-8135-A38FF54751A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Method</a:t>
            </a:r>
            <a:endParaRPr lang="en-US" dirty="0"/>
          </a:p>
        </p:txBody>
      </p:sp>
      <p:sp>
        <p:nvSpPr>
          <p:cNvPr id="19" name="Rectangle1">
            <a:extLst>
              <a:ext uri="{FF2B5EF4-FFF2-40B4-BE49-F238E27FC236}">
                <a16:creationId xmlns:a16="http://schemas.microsoft.com/office/drawing/2014/main" id="{6F6EB096-6527-0B37-5689-FD67397A8F69}"/>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43052DFD-44D0-5E85-CEBB-8DFC151CA1D8}"/>
              </a:ext>
            </a:extLst>
          </p:cNvPr>
          <p:cNvSpPr txBox="1"/>
          <p:nvPr/>
        </p:nvSpPr>
        <p:spPr>
          <a:xfrm>
            <a:off x="68580" y="910828"/>
            <a:ext cx="714894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The 1D Time-dependent Schrödinger Equation: </a:t>
            </a:r>
          </a:p>
        </p:txBody>
      </p:sp>
      <p:sp>
        <p:nvSpPr>
          <p:cNvPr id="20" name="TextBox 19">
            <a:extLst>
              <a:ext uri="{FF2B5EF4-FFF2-40B4-BE49-F238E27FC236}">
                <a16:creationId xmlns:a16="http://schemas.microsoft.com/office/drawing/2014/main" id="{F8566B31-3C06-6D58-6BF3-6A2FAC701ADE}"/>
              </a:ext>
            </a:extLst>
          </p:cNvPr>
          <p:cNvSpPr txBox="1"/>
          <p:nvPr/>
        </p:nvSpPr>
        <p:spPr>
          <a:xfrm>
            <a:off x="173524" y="2634427"/>
            <a:ext cx="11844020" cy="646331"/>
          </a:xfrm>
          <a:prstGeom prst="rect">
            <a:avLst/>
          </a:prstGeom>
          <a:noFill/>
        </p:spPr>
        <p:txBody>
          <a:bodyPr wrap="square" rtlCol="0">
            <a:spAutoFit/>
          </a:bodyPr>
          <a:lstStyle/>
          <a:p>
            <a:r>
              <a:rPr lang="es-419" b="0" i="0" dirty="0">
                <a:effectLst/>
                <a:latin typeface="Arial" panose="020B0604020202020204" pitchFamily="34" charset="0"/>
                <a:cs typeface="Arial" panose="020B0604020202020204" pitchFamily="34" charset="0"/>
              </a:rPr>
              <a:t>For solving this complex problem, the original Schrödinger equation in 1D was splitted into two parts, this way, the problem becomes easier to solve:</a:t>
            </a:r>
            <a:endParaRPr lang="en-US" dirty="0">
              <a:latin typeface="Arial" panose="020B0604020202020204" pitchFamily="34" charset="0"/>
              <a:ea typeface="Apple SD Gothic Neo" panose="02000300000000000000" pitchFamily="2" charset="-127"/>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5BDA28E-3496-8974-FB44-3D66AD0D6FBA}"/>
                  </a:ext>
                </a:extLst>
              </p:cNvPr>
              <p:cNvSpPr txBox="1"/>
              <p:nvPr/>
            </p:nvSpPr>
            <p:spPr>
              <a:xfrm>
                <a:off x="3027590" y="4160684"/>
                <a:ext cx="7441781" cy="576055"/>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rPr>
                      <m:t>𝑖</m:t>
                    </m:r>
                    <m:r>
                      <a:rPr lang="en-US" sz="2400" i="1" smtClean="0">
                        <a:latin typeface="Cambria Math" panose="02040503050406030204" pitchFamily="18" charset="0"/>
                      </a:rPr>
                      <m:t>ℏ</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ℏ</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b="0" dirty="0"/>
                  <a:t>      </a:t>
                </a:r>
                <a:r>
                  <a:rPr lang="en-US" sz="2400" b="0" dirty="0"/>
                  <a:t>(Imaginary part)</a:t>
                </a:r>
                <a:endParaRPr lang="en-US" b="0" dirty="0"/>
              </a:p>
            </p:txBody>
          </p:sp>
        </mc:Choice>
        <mc:Fallback>
          <p:sp>
            <p:nvSpPr>
              <p:cNvPr id="3" name="TextBox 2">
                <a:extLst>
                  <a:ext uri="{FF2B5EF4-FFF2-40B4-BE49-F238E27FC236}">
                    <a16:creationId xmlns:a16="http://schemas.microsoft.com/office/drawing/2014/main" id="{C5BDA28E-3496-8974-FB44-3D66AD0D6FBA}"/>
                  </a:ext>
                </a:extLst>
              </p:cNvPr>
              <p:cNvSpPr txBox="1">
                <a:spLocks noRot="1" noChangeAspect="1" noMove="1" noResize="1" noEditPoints="1" noAdjustHandles="1" noChangeArrowheads="1" noChangeShapeType="1" noTextEdit="1"/>
              </p:cNvSpPr>
              <p:nvPr/>
            </p:nvSpPr>
            <p:spPr>
              <a:xfrm>
                <a:off x="3027590" y="4160684"/>
                <a:ext cx="7441781" cy="576055"/>
              </a:xfrm>
              <a:prstGeom prst="rect">
                <a:avLst/>
              </a:prstGeom>
              <a:blipFill>
                <a:blip r:embed="rId2"/>
                <a:stretch>
                  <a:fillRect l="-1533" r="-1533" b="-195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827EA19-8FBE-E5B8-048A-E7DA933F34D6}"/>
                  </a:ext>
                </a:extLst>
              </p:cNvPr>
              <p:cNvSpPr txBox="1"/>
              <p:nvPr/>
            </p:nvSpPr>
            <p:spPr>
              <a:xfrm>
                <a:off x="3967611" y="1823904"/>
                <a:ext cx="4255845" cy="5557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0" dirty="0"/>
              </a:p>
            </p:txBody>
          </p:sp>
        </mc:Choice>
        <mc:Fallback>
          <p:sp>
            <p:nvSpPr>
              <p:cNvPr id="6" name="TextBox 5">
                <a:extLst>
                  <a:ext uri="{FF2B5EF4-FFF2-40B4-BE49-F238E27FC236}">
                    <a16:creationId xmlns:a16="http://schemas.microsoft.com/office/drawing/2014/main" id="{D827EA19-8FBE-E5B8-048A-E7DA933F34D6}"/>
                  </a:ext>
                </a:extLst>
              </p:cNvPr>
              <p:cNvSpPr txBox="1">
                <a:spLocks noRot="1" noChangeAspect="1" noMove="1" noResize="1" noEditPoints="1" noAdjustHandles="1" noChangeArrowheads="1" noChangeShapeType="1" noTextEdit="1"/>
              </p:cNvSpPr>
              <p:nvPr/>
            </p:nvSpPr>
            <p:spPr>
              <a:xfrm>
                <a:off x="3967611" y="1823904"/>
                <a:ext cx="4255845" cy="555793"/>
              </a:xfrm>
              <a:prstGeom prst="rect">
                <a:avLst/>
              </a:prstGeom>
              <a:blipFill>
                <a:blip r:embed="rId3"/>
                <a:stretch>
                  <a:fillRect l="-893" r="-1488"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AF80704-7EC1-CC34-F679-42076DEADD4C}"/>
                  </a:ext>
                </a:extLst>
              </p:cNvPr>
              <p:cNvSpPr txBox="1"/>
              <p:nvPr/>
            </p:nvSpPr>
            <p:spPr>
              <a:xfrm>
                <a:off x="3042985" y="5061745"/>
                <a:ext cx="6823599" cy="576055"/>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rPr>
                      <m:t>𝑖</m:t>
                    </m:r>
                    <m:r>
                      <a:rPr lang="en-US" sz="2400" i="1" smtClean="0">
                        <a:latin typeface="Cambria Math" panose="02040503050406030204" pitchFamily="18" charset="0"/>
                      </a:rPr>
                      <m:t>ℏ</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ℏ</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b="0" dirty="0"/>
                  <a:t>          (Real part)</a:t>
                </a:r>
              </a:p>
            </p:txBody>
          </p:sp>
        </mc:Choice>
        <mc:Fallback>
          <p:sp>
            <p:nvSpPr>
              <p:cNvPr id="7" name="TextBox 6">
                <a:extLst>
                  <a:ext uri="{FF2B5EF4-FFF2-40B4-BE49-F238E27FC236}">
                    <a16:creationId xmlns:a16="http://schemas.microsoft.com/office/drawing/2014/main" id="{FAF80704-7EC1-CC34-F679-42076DEADD4C}"/>
                  </a:ext>
                </a:extLst>
              </p:cNvPr>
              <p:cNvSpPr txBox="1">
                <a:spLocks noRot="1" noChangeAspect="1" noMove="1" noResize="1" noEditPoints="1" noAdjustHandles="1" noChangeArrowheads="1" noChangeShapeType="1" noTextEdit="1"/>
              </p:cNvSpPr>
              <p:nvPr/>
            </p:nvSpPr>
            <p:spPr>
              <a:xfrm>
                <a:off x="3042985" y="5061745"/>
                <a:ext cx="6823599" cy="576055"/>
              </a:xfrm>
              <a:prstGeom prst="rect">
                <a:avLst/>
              </a:prstGeom>
              <a:blipFill>
                <a:blip r:embed="rId4"/>
                <a:stretch>
                  <a:fillRect l="-1670" r="-1670" b="-170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3B2DE26-FDB0-D2BC-5D88-38B926545A92}"/>
                  </a:ext>
                </a:extLst>
              </p:cNvPr>
              <p:cNvSpPr txBox="1"/>
              <p:nvPr/>
            </p:nvSpPr>
            <p:spPr>
              <a:xfrm>
                <a:off x="3883375" y="3429000"/>
                <a:ext cx="27092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US" b="0" dirty="0"/>
              </a:p>
            </p:txBody>
          </p:sp>
        </mc:Choice>
        <mc:Fallback>
          <p:sp>
            <p:nvSpPr>
              <p:cNvPr id="8" name="TextBox 7">
                <a:extLst>
                  <a:ext uri="{FF2B5EF4-FFF2-40B4-BE49-F238E27FC236}">
                    <a16:creationId xmlns:a16="http://schemas.microsoft.com/office/drawing/2014/main" id="{83B2DE26-FDB0-D2BC-5D88-38B926545A92}"/>
                  </a:ext>
                </a:extLst>
              </p:cNvPr>
              <p:cNvSpPr txBox="1">
                <a:spLocks noRot="1" noChangeAspect="1" noMove="1" noResize="1" noEditPoints="1" noAdjustHandles="1" noChangeArrowheads="1" noChangeShapeType="1" noTextEdit="1"/>
              </p:cNvSpPr>
              <p:nvPr/>
            </p:nvSpPr>
            <p:spPr>
              <a:xfrm>
                <a:off x="3883375" y="3429000"/>
                <a:ext cx="2709268" cy="276999"/>
              </a:xfrm>
              <a:prstGeom prst="rect">
                <a:avLst/>
              </a:prstGeom>
              <a:blipFill>
                <a:blip r:embed="rId5"/>
                <a:stretch>
                  <a:fillRect l="-2336" t="-9091" r="-3271" b="-36364"/>
                </a:stretch>
              </a:blipFill>
            </p:spPr>
            <p:txBody>
              <a:bodyPr/>
              <a:lstStyle/>
              <a:p>
                <a:r>
                  <a:rPr lang="en-US">
                    <a:noFill/>
                  </a:rPr>
                  <a:t> </a:t>
                </a:r>
              </a:p>
            </p:txBody>
          </p:sp>
        </mc:Fallback>
      </mc:AlternateContent>
    </p:spTree>
    <p:extLst>
      <p:ext uri="{BB962C8B-B14F-4D97-AF65-F5344CB8AC3E}">
        <p14:creationId xmlns:p14="http://schemas.microsoft.com/office/powerpoint/2010/main" val="132485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FC743-E918-90B6-9956-77107884D84B}"/>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65AA32A3-A6A5-D961-DF3C-606E5022CC7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F73C955-C28B-6AB7-587E-379DBA142AF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Method</a:t>
            </a:r>
            <a:endParaRPr lang="en-US" dirty="0"/>
          </a:p>
        </p:txBody>
      </p:sp>
      <p:sp>
        <p:nvSpPr>
          <p:cNvPr id="19" name="Rectangle1">
            <a:extLst>
              <a:ext uri="{FF2B5EF4-FFF2-40B4-BE49-F238E27FC236}">
                <a16:creationId xmlns:a16="http://schemas.microsoft.com/office/drawing/2014/main" id="{D88057BE-AE27-B2BB-2148-32019A1594B0}"/>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9275BC04-E973-49DD-B930-392F0DB540E0}"/>
              </a:ext>
            </a:extLst>
          </p:cNvPr>
          <p:cNvSpPr txBox="1"/>
          <p:nvPr/>
        </p:nvSpPr>
        <p:spPr>
          <a:xfrm>
            <a:off x="68580" y="910828"/>
            <a:ext cx="282564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The loss function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F3F39A4-C927-6D0B-26F0-4425C181EFBB}"/>
                  </a:ext>
                </a:extLst>
              </p:cNvPr>
              <p:cNvSpPr txBox="1"/>
              <p:nvPr/>
            </p:nvSpPr>
            <p:spPr>
              <a:xfrm>
                <a:off x="2778363" y="1242756"/>
                <a:ext cx="6915804" cy="522662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𝑖𝑚𝑎𝑔</m:t>
                          </m:r>
                        </m:sub>
                      </m:sSub>
                      <m:r>
                        <a:rPr lang="en-US" b="0" i="1" smtClean="0">
                          <a:latin typeface="Cambria Math" panose="02040503050406030204" pitchFamily="18" charset="0"/>
                        </a:rPr>
                        <m:t>=</m:t>
                      </m:r>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0" dirty="0"/>
              </a:p>
              <a:p>
                <a:pPr algn="ctr"/>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𝑟𝑒𝑎𝑙</m:t>
                          </m:r>
                        </m:sub>
                      </m:sSub>
                      <m:r>
                        <a:rPr lang="en-US" b="0" i="1" smtClean="0">
                          <a:latin typeface="Cambria Math" panose="02040503050406030204" pitchFamily="18" charset="0"/>
                        </a:rPr>
                        <m:t>=</m:t>
                      </m:r>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𝑃𝐷𝐸</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𝑓</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𝑓</m:t>
                              </m:r>
                            </m:sub>
                          </m:sSub>
                        </m:sup>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𝑖𝑚𝑎𝑔</m:t>
                                          </m:r>
                                        </m:sub>
                                      </m:sSub>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𝑟𝑒𝑎𝑙</m:t>
                                          </m:r>
                                        </m:sub>
                                      </m:sSub>
                                    </m:e>
                                  </m:d>
                                </m:e>
                                <m:sup>
                                  <m:r>
                                    <a:rPr lang="en-US" i="1">
                                      <a:latin typeface="Cambria Math" panose="02040503050406030204" pitchFamily="18" charset="0"/>
                                      <a:ea typeface="Cambria Math" panose="02040503050406030204" pitchFamily="18" charset="0"/>
                                    </a:rPr>
                                    <m:t>2</m:t>
                                  </m:r>
                                </m:sup>
                              </m:sSup>
                            </m:e>
                          </m:d>
                        </m:e>
                      </m:nary>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𝐼𝐶</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0</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0</m:t>
                              </m:r>
                            </m:sub>
                          </m:sSub>
                        </m:sup>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d>
                                        <m:dPr>
                                          <m:ctrlPr>
                                            <a:rPr lang="en-US" b="0" i="1" smtClean="0">
                                              <a:latin typeface="Cambria Math" panose="02040503050406030204" pitchFamily="18" charset="0"/>
                                              <a:ea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𝑖</m:t>
                                              </m:r>
                                            </m:sup>
                                          </m:sSubSup>
                                          <m:r>
                                            <a:rPr lang="en-US" b="0" i="1" smtClean="0">
                                              <a:latin typeface="Cambria Math" panose="02040503050406030204" pitchFamily="18" charset="0"/>
                                              <a:ea typeface="Cambria Math" panose="02040503050406030204" pitchFamily="18" charset="0"/>
                                            </a:rPr>
                                            <m:t>,0</m:t>
                                          </m:r>
                                        </m:e>
                                      </m:d>
                                      <m:r>
                                        <a:rPr lang="en-US" i="1">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𝑖</m:t>
                                              </m:r>
                                            </m:sup>
                                          </m:sSubSup>
                                        </m:e>
                                      </m:d>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e>
                          </m:d>
                        </m:e>
                      </m:nary>
                    </m:oMath>
                  </m:oMathPara>
                </a14:m>
                <a:endParaRPr lang="en-US" b="1" dirty="0"/>
              </a:p>
              <a:p>
                <a:pPr algn="ctr"/>
                <a:endParaRPr lang="en-US" b="1"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𝐵𝐶</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𝑏</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𝑏</m:t>
                              </m:r>
                            </m:sub>
                          </m:sSub>
                        </m:sup>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0, </m:t>
                                              </m:r>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e>
                          </m:d>
                        </m:e>
                      </m:nary>
                    </m:oMath>
                  </m:oMathPara>
                </a14:m>
                <a:endParaRPr lang="en-US" b="1" dirty="0"/>
              </a:p>
              <a:p>
                <a:pPr algn="ctr"/>
                <a:endParaRPr lang="en-US" b="0" dirty="0"/>
              </a:p>
              <a:p>
                <a:pPr algn="ct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𝑇𝑜𝑡𝑎𝑙</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𝑃𝐷𝐸</m:t>
                        </m:r>
                      </m:sub>
                    </m:sSub>
                  </m:oMath>
                </a14:m>
                <a:r>
                  <a:rPr lang="en-US" sz="2400" b="0" dirty="0"/>
                  <a:t>+</a:t>
                </a:r>
                <a:r>
                  <a:rPr lang="en-US" sz="2400" dirty="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𝐼𝐶</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𝐼</m:t>
                        </m:r>
                        <m:r>
                          <a:rPr lang="en-US" sz="2400" i="1">
                            <a:latin typeface="Cambria Math" panose="02040503050406030204" pitchFamily="18" charset="0"/>
                            <a:ea typeface="Cambria Math" panose="02040503050406030204" pitchFamily="18" charset="0"/>
                          </a:rPr>
                          <m:t>𝐶</m:t>
                        </m:r>
                      </m:sub>
                    </m:sSub>
                  </m:oMath>
                </a14:m>
                <a:r>
                  <a:rPr lang="en-US" sz="2400" b="0" dirty="0"/>
                  <a:t>+</a:t>
                </a:r>
                <a:r>
                  <a:rPr lang="en-US" sz="2400" dirty="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𝐵𝐶</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i="1">
                            <a:latin typeface="Cambria Math" panose="02040503050406030204" pitchFamily="18" charset="0"/>
                            <a:ea typeface="Cambria Math" panose="02040503050406030204" pitchFamily="18" charset="0"/>
                          </a:rPr>
                          <m:t>𝐵𝐶</m:t>
                        </m:r>
                      </m:sub>
                    </m:sSub>
                  </m:oMath>
                </a14:m>
                <a:endParaRPr lang="en-US" b="0" dirty="0"/>
              </a:p>
            </p:txBody>
          </p:sp>
        </mc:Choice>
        <mc:Fallback>
          <p:sp>
            <p:nvSpPr>
              <p:cNvPr id="3" name="TextBox 2">
                <a:extLst>
                  <a:ext uri="{FF2B5EF4-FFF2-40B4-BE49-F238E27FC236}">
                    <a16:creationId xmlns:a16="http://schemas.microsoft.com/office/drawing/2014/main" id="{2F3F39A4-C927-6D0B-26F0-4425C181EFBB}"/>
                  </a:ext>
                </a:extLst>
              </p:cNvPr>
              <p:cNvSpPr txBox="1">
                <a:spLocks noRot="1" noChangeAspect="1" noMove="1" noResize="1" noEditPoints="1" noAdjustHandles="1" noChangeArrowheads="1" noChangeShapeType="1" noTextEdit="1"/>
              </p:cNvSpPr>
              <p:nvPr/>
            </p:nvSpPr>
            <p:spPr>
              <a:xfrm>
                <a:off x="2778363" y="1242756"/>
                <a:ext cx="6915804" cy="5226624"/>
              </a:xfrm>
              <a:prstGeom prst="rect">
                <a:avLst/>
              </a:prstGeom>
              <a:blipFill>
                <a:blip r:embed="rId2"/>
                <a:stretch>
                  <a:fillRect l="-549" b="-13075"/>
                </a:stretch>
              </a:blipFill>
            </p:spPr>
            <p:txBody>
              <a:bodyPr/>
              <a:lstStyle/>
              <a:p>
                <a:r>
                  <a:rPr lang="en-US">
                    <a:noFill/>
                  </a:rPr>
                  <a:t> </a:t>
                </a:r>
              </a:p>
            </p:txBody>
          </p:sp>
        </mc:Fallback>
      </mc:AlternateContent>
    </p:spTree>
    <p:extLst>
      <p:ext uri="{BB962C8B-B14F-4D97-AF65-F5344CB8AC3E}">
        <p14:creationId xmlns:p14="http://schemas.microsoft.com/office/powerpoint/2010/main" val="7765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D37D9-2BA9-22EA-2292-FA8D6E0F69D8}"/>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EB53DA3B-3B15-E490-EE76-EB1EBC25C39F}"/>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D3044DF-9A38-9346-D233-07B3A330E4D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PINN architecture</a:t>
            </a:r>
            <a:endParaRPr lang="en-US" dirty="0"/>
          </a:p>
        </p:txBody>
      </p:sp>
      <p:sp>
        <p:nvSpPr>
          <p:cNvPr id="19" name="Rectangle1">
            <a:extLst>
              <a:ext uri="{FF2B5EF4-FFF2-40B4-BE49-F238E27FC236}">
                <a16:creationId xmlns:a16="http://schemas.microsoft.com/office/drawing/2014/main" id="{BF40889E-0E69-ABDA-C2C4-2E385A4C6ECB}"/>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52F23E9-9EC3-9D27-DE2C-63F3F6B66D2F}"/>
                  </a:ext>
                </a:extLst>
              </p:cNvPr>
              <p:cNvSpPr txBox="1"/>
              <p:nvPr/>
            </p:nvSpPr>
            <p:spPr>
              <a:xfrm>
                <a:off x="137745" y="953362"/>
                <a:ext cx="6122377" cy="5008551"/>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𝑟𝑒𝑎𝑙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𝑖𝑚𝑎𝑔</m:t>
                          </m:r>
                        </m:sub>
                      </m:sSub>
                      <m:r>
                        <a:rPr lang="en-US" b="0" i="1" smtClean="0">
                          <a:latin typeface="Cambria Math" panose="02040503050406030204" pitchFamily="18" charset="0"/>
                        </a:rPr>
                        <m:t>)</m:t>
                      </m:r>
                    </m:oMath>
                  </m:oMathPara>
                </a14:m>
                <a:endParaRPr lang="en-US" b="0" dirty="0"/>
              </a:p>
              <a:p>
                <a:pPr algn="ctr"/>
                <a:endParaRPr lang="en-US" dirty="0"/>
              </a:p>
              <a:p>
                <a:pPr/>
                <a:r>
                  <a:rPr lang="en-US" dirty="0">
                    <a:latin typeface="Arial" panose="020B0604020202020204" pitchFamily="34" charset="0"/>
                    <a:cs typeface="Arial" panose="020B0604020202020204" pitchFamily="34" charset="0"/>
                  </a:rPr>
                  <a:t>Since the network is using two inputs and returning two outputs, it will require </a:t>
                </a:r>
                <a:r>
                  <a:rPr lang="en-US" b="1" i="1" dirty="0">
                    <a:latin typeface="Arial" panose="020B0604020202020204" pitchFamily="34" charset="0"/>
                    <a:cs typeface="Arial" panose="020B0604020202020204" pitchFamily="34" charset="0"/>
                  </a:rPr>
                  <a:t>two neurons at the input </a:t>
                </a:r>
                <a:r>
                  <a:rPr lang="en-US" dirty="0">
                    <a:latin typeface="Arial" panose="020B0604020202020204" pitchFamily="34" charset="0"/>
                    <a:cs typeface="Arial" panose="020B0604020202020204" pitchFamily="34" charset="0"/>
                  </a:rPr>
                  <a:t>layer and </a:t>
                </a:r>
                <a:r>
                  <a:rPr lang="en-US" b="1" i="1" dirty="0">
                    <a:latin typeface="Arial" panose="020B0604020202020204" pitchFamily="34" charset="0"/>
                    <a:cs typeface="Arial" panose="020B0604020202020204" pitchFamily="34" charset="0"/>
                  </a:rPr>
                  <a:t>two neurons at the output</a:t>
                </a:r>
                <a:r>
                  <a:rPr lang="en-US" dirty="0">
                    <a:latin typeface="Arial" panose="020B0604020202020204" pitchFamily="34" charset="0"/>
                    <a:cs typeface="Arial" panose="020B0604020202020204" pitchFamily="34" charset="0"/>
                  </a:rPr>
                  <a:t>, then for the inner layers, after several trials </a:t>
                </a:r>
                <a:r>
                  <a:rPr lang="en-US" b="1" i="1" dirty="0">
                    <a:latin typeface="Arial" panose="020B0604020202020204" pitchFamily="34" charset="0"/>
                    <a:cs typeface="Arial" panose="020B0604020202020204" pitchFamily="34" charset="0"/>
                  </a:rPr>
                  <a:t>three hidden layers </a:t>
                </a:r>
                <a:r>
                  <a:rPr lang="en-US" dirty="0">
                    <a:latin typeface="Arial" panose="020B0604020202020204" pitchFamily="34" charset="0"/>
                    <a:cs typeface="Arial" panose="020B0604020202020204" pitchFamily="34" charset="0"/>
                  </a:rPr>
                  <a:t>of </a:t>
                </a:r>
                <a:r>
                  <a:rPr lang="en-US" b="1" i="1" dirty="0">
                    <a:latin typeface="Arial" panose="020B0604020202020204" pitchFamily="34" charset="0"/>
                    <a:cs typeface="Arial" panose="020B0604020202020204" pitchFamily="34" charset="0"/>
                  </a:rPr>
                  <a:t>72 neurons each </a:t>
                </a:r>
                <a:r>
                  <a:rPr lang="en-US" dirty="0">
                    <a:latin typeface="Arial" panose="020B0604020202020204" pitchFamily="34" charset="0"/>
                    <a:cs typeface="Arial" panose="020B0604020202020204" pitchFamily="34" charset="0"/>
                  </a:rPr>
                  <a:t>turns out to be the best overall option, this is the model A. This model had 10874 parameters and took 1 min 40s to train in a chip Mac M4 (2025). </a:t>
                </a:r>
              </a:p>
              <a:p>
                <a:pPr/>
                <a:endParaRPr lang="en-US" dirty="0">
                  <a:latin typeface="Arial" panose="020B0604020202020204" pitchFamily="34" charset="0"/>
                  <a:cs typeface="Arial" panose="020B0604020202020204" pitchFamily="34" charset="0"/>
                </a:endParaRPr>
              </a:p>
              <a:p>
                <a:pPr/>
                <a:r>
                  <a:rPr lang="en-US" dirty="0">
                    <a:latin typeface="Arial" panose="020B0604020202020204" pitchFamily="34" charset="0"/>
                    <a:cs typeface="Arial" panose="020B0604020202020204" pitchFamily="34" charset="0"/>
                  </a:rPr>
                  <a:t>Other configs were 40 neurons and 6 hidden layers with lower accuracy took 1 min 15s, this is the model B, 128 neurons and 5 hidden layers took 5 min 50s, this is the model C. </a:t>
                </a:r>
              </a:p>
              <a:p>
                <a:pPr/>
                <a:endParaRPr lang="en-US" dirty="0">
                  <a:latin typeface="Arial" panose="020B0604020202020204" pitchFamily="34" charset="0"/>
                  <a:cs typeface="Arial" panose="020B0604020202020204" pitchFamily="34" charset="0"/>
                </a:endParaRPr>
              </a:p>
              <a:p>
                <a:pPr/>
                <a:r>
                  <a:rPr lang="en-US" dirty="0">
                    <a:latin typeface="Arial" panose="020B0604020202020204" pitchFamily="34" charset="0"/>
                    <a:cs typeface="Arial" panose="020B0604020202020204" pitchFamily="34" charset="0"/>
                  </a:rPr>
                  <a:t>All of them used </a:t>
                </a:r>
                <a:r>
                  <a:rPr lang="en-US" i="1" dirty="0">
                    <a:latin typeface="Arial" panose="020B0604020202020204" pitchFamily="34" charset="0"/>
                    <a:cs typeface="Arial" panose="020B0604020202020204" pitchFamily="34" charset="0"/>
                  </a:rPr>
                  <a:t>Xavier</a:t>
                </a:r>
                <a:r>
                  <a:rPr lang="en-US" dirty="0">
                    <a:latin typeface="Arial" panose="020B0604020202020204" pitchFamily="34" charset="0"/>
                    <a:cs typeface="Arial" panose="020B0604020202020204" pitchFamily="34" charset="0"/>
                  </a:rPr>
                  <a:t> initializer and tanh as activation in all layers with ADAM for general training and L-BFGS as fine tuning in 3000 epochs with a learning rate 1e-3. </a:t>
                </a:r>
              </a:p>
            </p:txBody>
          </p:sp>
        </mc:Choice>
        <mc:Fallback>
          <p:sp>
            <p:nvSpPr>
              <p:cNvPr id="3" name="TextBox 2">
                <a:extLst>
                  <a:ext uri="{FF2B5EF4-FFF2-40B4-BE49-F238E27FC236}">
                    <a16:creationId xmlns:a16="http://schemas.microsoft.com/office/drawing/2014/main" id="{B52F23E9-9EC3-9D27-DE2C-63F3F6B66D2F}"/>
                  </a:ext>
                </a:extLst>
              </p:cNvPr>
              <p:cNvSpPr txBox="1">
                <a:spLocks noRot="1" noChangeAspect="1" noMove="1" noResize="1" noEditPoints="1" noAdjustHandles="1" noChangeArrowheads="1" noChangeShapeType="1" noTextEdit="1"/>
              </p:cNvSpPr>
              <p:nvPr/>
            </p:nvSpPr>
            <p:spPr>
              <a:xfrm>
                <a:off x="137745" y="953362"/>
                <a:ext cx="6122377" cy="5008551"/>
              </a:xfrm>
              <a:prstGeom prst="rect">
                <a:avLst/>
              </a:prstGeom>
              <a:blipFill>
                <a:blip r:embed="rId2"/>
                <a:stretch>
                  <a:fillRect l="-2490" r="-3527" b="-1768"/>
                </a:stretch>
              </a:blipFill>
            </p:spPr>
            <p:txBody>
              <a:bodyPr/>
              <a:lstStyle/>
              <a:p>
                <a:r>
                  <a:rPr lang="en-US">
                    <a:noFill/>
                  </a:rPr>
                  <a:t> </a:t>
                </a:r>
              </a:p>
            </p:txBody>
          </p:sp>
        </mc:Fallback>
      </mc:AlternateContent>
      <p:pic>
        <p:nvPicPr>
          <p:cNvPr id="6" name="Picture 5" descr="A grey and white structure with dots and lines&#10;&#10;AI-generated content may be incorrect.">
            <a:extLst>
              <a:ext uri="{FF2B5EF4-FFF2-40B4-BE49-F238E27FC236}">
                <a16:creationId xmlns:a16="http://schemas.microsoft.com/office/drawing/2014/main" id="{23EE83C2-D4E6-3033-F485-EBF823802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095" y="1117084"/>
            <a:ext cx="5352051" cy="5088651"/>
          </a:xfrm>
          <a:prstGeom prst="rect">
            <a:avLst/>
          </a:prstGeom>
        </p:spPr>
      </p:pic>
    </p:spTree>
    <p:extLst>
      <p:ext uri="{BB962C8B-B14F-4D97-AF65-F5344CB8AC3E}">
        <p14:creationId xmlns:p14="http://schemas.microsoft.com/office/powerpoint/2010/main" val="37466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99994-3DEB-3FAF-3B43-7E1A9AF41251}"/>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3717EC41-AD84-AC77-A912-33D522C79CCB}"/>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D0C38DD-3291-B946-F33A-54436417359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PINN architecture</a:t>
            </a:r>
            <a:endParaRPr lang="en-US" dirty="0"/>
          </a:p>
        </p:txBody>
      </p:sp>
      <p:sp>
        <p:nvSpPr>
          <p:cNvPr id="19" name="Rectangle1">
            <a:extLst>
              <a:ext uri="{FF2B5EF4-FFF2-40B4-BE49-F238E27FC236}">
                <a16:creationId xmlns:a16="http://schemas.microsoft.com/office/drawing/2014/main" id="{BC466A9F-4ADB-0293-0CFD-99F29B98AC0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9881C8C4-6F64-D7DF-6C43-CCD840F783FF}"/>
              </a:ext>
            </a:extLst>
          </p:cNvPr>
          <p:cNvSpPr txBox="1"/>
          <p:nvPr/>
        </p:nvSpPr>
        <p:spPr>
          <a:xfrm>
            <a:off x="68580" y="910828"/>
            <a:ext cx="2327688"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models</a:t>
            </a:r>
          </a:p>
        </p:txBody>
      </p:sp>
      <p:pic>
        <p:nvPicPr>
          <p:cNvPr id="7" name="Picture 6">
            <a:extLst>
              <a:ext uri="{FF2B5EF4-FFF2-40B4-BE49-F238E27FC236}">
                <a16:creationId xmlns:a16="http://schemas.microsoft.com/office/drawing/2014/main" id="{CCF97656-FAB8-033A-DFD4-7F8AB3A6F9F7}"/>
              </a:ext>
            </a:extLst>
          </p:cNvPr>
          <p:cNvPicPr>
            <a:picLocks noChangeAspect="1"/>
          </p:cNvPicPr>
          <p:nvPr/>
        </p:nvPicPr>
        <p:blipFill>
          <a:blip r:embed="rId2"/>
          <a:stretch>
            <a:fillRect/>
          </a:stretch>
        </p:blipFill>
        <p:spPr>
          <a:xfrm>
            <a:off x="131140" y="2033637"/>
            <a:ext cx="11928787" cy="1395363"/>
          </a:xfrm>
          <a:prstGeom prst="rect">
            <a:avLst/>
          </a:prstGeom>
        </p:spPr>
      </p:pic>
    </p:spTree>
    <p:extLst>
      <p:ext uri="{BB962C8B-B14F-4D97-AF65-F5344CB8AC3E}">
        <p14:creationId xmlns:p14="http://schemas.microsoft.com/office/powerpoint/2010/main" val="371114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DD16E-A260-4575-4376-E0C5D876FFD8}"/>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263FBB4F-9C8A-BA42-3E6D-D8CB51952839}"/>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F35595F9-B6FF-47F6-D059-CCB33B4E553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Tests results</a:t>
            </a:r>
            <a:endParaRPr lang="en-US" dirty="0"/>
          </a:p>
        </p:txBody>
      </p:sp>
      <p:sp>
        <p:nvSpPr>
          <p:cNvPr id="19" name="Rectangle1">
            <a:extLst>
              <a:ext uri="{FF2B5EF4-FFF2-40B4-BE49-F238E27FC236}">
                <a16:creationId xmlns:a16="http://schemas.microsoft.com/office/drawing/2014/main" id="{406650FD-8113-996E-1976-82EEBD2A48B8}"/>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52021D32-A37E-036E-BE38-6899A75E601A}"/>
              </a:ext>
            </a:extLst>
          </p:cNvPr>
          <p:cNvSpPr txBox="1"/>
          <p:nvPr/>
        </p:nvSpPr>
        <p:spPr>
          <a:xfrm>
            <a:off x="68580" y="910828"/>
            <a:ext cx="263546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problems</a:t>
            </a:r>
          </a:p>
        </p:txBody>
      </p:sp>
      <p:sp>
        <p:nvSpPr>
          <p:cNvPr id="8" name="TextBox 7">
            <a:extLst>
              <a:ext uri="{FF2B5EF4-FFF2-40B4-BE49-F238E27FC236}">
                <a16:creationId xmlns:a16="http://schemas.microsoft.com/office/drawing/2014/main" id="{403FFBC1-6F0C-6D83-2B4B-0C6260147D4B}"/>
              </a:ext>
            </a:extLst>
          </p:cNvPr>
          <p:cNvSpPr txBox="1"/>
          <p:nvPr/>
        </p:nvSpPr>
        <p:spPr>
          <a:xfrm>
            <a:off x="117375" y="1517805"/>
            <a:ext cx="679545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Case 1: Fundamental case </a:t>
            </a:r>
            <a:r>
              <a:rPr lang="en-US" i="1" dirty="0">
                <a:latin typeface="Arial" panose="020B0604020202020204" pitchFamily="34" charset="0"/>
                <a:cs typeface="Arial" panose="020B0604020202020204" pitchFamily="34" charset="0"/>
              </a:rPr>
              <a:t>n=1 (Conditions as described before.)</a:t>
            </a:r>
          </a:p>
        </p:txBody>
      </p:sp>
      <p:pic>
        <p:nvPicPr>
          <p:cNvPr id="9" name="Picture 8">
            <a:extLst>
              <a:ext uri="{FF2B5EF4-FFF2-40B4-BE49-F238E27FC236}">
                <a16:creationId xmlns:a16="http://schemas.microsoft.com/office/drawing/2014/main" id="{04666291-78FF-3D3B-7021-D0FCB4E591F3}"/>
              </a:ext>
            </a:extLst>
          </p:cNvPr>
          <p:cNvPicPr>
            <a:picLocks noChangeAspect="1"/>
          </p:cNvPicPr>
          <p:nvPr/>
        </p:nvPicPr>
        <p:blipFill>
          <a:blip r:embed="rId2"/>
          <a:stretch>
            <a:fillRect/>
          </a:stretch>
        </p:blipFill>
        <p:spPr>
          <a:xfrm>
            <a:off x="46426" y="2551502"/>
            <a:ext cx="12098215" cy="3837485"/>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28D2678-0C5D-5BFE-854B-7EA7BBF3F1DF}"/>
                  </a:ext>
                </a:extLst>
              </p:cNvPr>
              <p:cNvSpPr txBox="1"/>
              <p:nvPr/>
            </p:nvSpPr>
            <p:spPr>
              <a:xfrm>
                <a:off x="7466950" y="997427"/>
                <a:ext cx="3765454" cy="1649362"/>
              </a:xfrm>
              <a:prstGeom prst="rect">
                <a:avLst/>
              </a:prstGeom>
              <a:noFill/>
            </p:spPr>
            <p:txBody>
              <a:bodyPr wrap="none" lIns="0" tIns="0" rIns="0" bIns="0" rtlCol="0">
                <a:spAutoFit/>
              </a:bodyPr>
              <a:lstStyle/>
              <a:p>
                <a:r>
                  <a:rPr lang="en-US" b="0" dirty="0">
                    <a:latin typeface="Arial" panose="020B0604020202020204" pitchFamily="34" charset="0"/>
                    <a:cs typeface="Arial" panose="020B0604020202020204" pitchFamily="34" charset="0"/>
                  </a:rPr>
                  <a:t>Exact solution:</a:t>
                </a:r>
              </a:p>
              <a:p>
                <a:endParaRPr lang="en-US" b="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𝑥</m:t>
                              </m:r>
                            </m:num>
                            <m:den>
                              <m:r>
                                <a:rPr lang="en-US" b="0" i="1" smtClean="0">
                                  <a:latin typeface="Cambria Math" panose="02040503050406030204" pitchFamily="18" charset="0"/>
                                </a:rPr>
                                <m:t>𝐿</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r>
                                <a:rPr lang="en-US" b="0" i="1" smtClean="0">
                                  <a:latin typeface="Cambria Math" panose="02040503050406030204" pitchFamily="18" charset="0"/>
                                </a:rPr>
                                <m:t>ℏ</m:t>
                              </m:r>
                            </m:num>
                            <m:den>
                              <m:r>
                                <a:rPr lang="en-US" b="0" i="1" smtClean="0">
                                  <a:latin typeface="Cambria Math" panose="02040503050406030204" pitchFamily="18" charset="0"/>
                                </a:rPr>
                                <m:t>2</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den>
                          </m:f>
                          <m:r>
                            <a:rPr lang="en-US" b="0" i="1" smtClean="0">
                              <a:latin typeface="Cambria Math" panose="02040503050406030204" pitchFamily="18" charset="0"/>
                            </a:rPr>
                            <m:t>𝑡</m:t>
                          </m:r>
                        </m:sup>
                      </m:sSup>
                    </m:oMath>
                  </m:oMathPara>
                </a14:m>
                <a:endParaRPr lang="en-US" b="0" dirty="0">
                  <a:latin typeface="Arial" panose="020B0604020202020204" pitchFamily="34" charset="0"/>
                  <a:cs typeface="Arial" panose="020B0604020202020204" pitchFamily="34" charset="0"/>
                </a:endParaRPr>
              </a:p>
              <a:p>
                <a:endParaRPr lang="en-US" b="0" dirty="0">
                  <a:latin typeface="Arial" panose="020B0604020202020204" pitchFamily="34" charset="0"/>
                  <a:cs typeface="Arial" panose="020B0604020202020204" pitchFamily="34" charset="0"/>
                </a:endParaRPr>
              </a:p>
            </p:txBody>
          </p:sp>
        </mc:Choice>
        <mc:Fallback>
          <p:sp>
            <p:nvSpPr>
              <p:cNvPr id="10" name="TextBox 9">
                <a:extLst>
                  <a:ext uri="{FF2B5EF4-FFF2-40B4-BE49-F238E27FC236}">
                    <a16:creationId xmlns:a16="http://schemas.microsoft.com/office/drawing/2014/main" id="{A28D2678-0C5D-5BFE-854B-7EA7BBF3F1DF}"/>
                  </a:ext>
                </a:extLst>
              </p:cNvPr>
              <p:cNvSpPr txBox="1">
                <a:spLocks noRot="1" noChangeAspect="1" noMove="1" noResize="1" noEditPoints="1" noAdjustHandles="1" noChangeArrowheads="1" noChangeShapeType="1" noTextEdit="1"/>
              </p:cNvSpPr>
              <p:nvPr/>
            </p:nvSpPr>
            <p:spPr>
              <a:xfrm>
                <a:off x="7466950" y="997427"/>
                <a:ext cx="3765454" cy="1649362"/>
              </a:xfrm>
              <a:prstGeom prst="rect">
                <a:avLst/>
              </a:prstGeom>
              <a:blipFill>
                <a:blip r:embed="rId3"/>
                <a:stretch>
                  <a:fillRect l="-4040" t="-4580"/>
                </a:stretch>
              </a:blipFill>
            </p:spPr>
            <p:txBody>
              <a:bodyPr/>
              <a:lstStyle/>
              <a:p>
                <a:r>
                  <a:rPr lang="en-US">
                    <a:noFill/>
                  </a:rPr>
                  <a:t> </a:t>
                </a:r>
              </a:p>
            </p:txBody>
          </p:sp>
        </mc:Fallback>
      </mc:AlternateContent>
    </p:spTree>
    <p:extLst>
      <p:ext uri="{BB962C8B-B14F-4D97-AF65-F5344CB8AC3E}">
        <p14:creationId xmlns:p14="http://schemas.microsoft.com/office/powerpoint/2010/main" val="3931280440"/>
      </p:ext>
    </p:extLst>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TotalTime>
  <Words>1325</Words>
  <Application>Microsoft Macintosh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Ramirez Orozco, Randhal S</cp:lastModifiedBy>
  <cp:revision>3</cp:revision>
  <dcterms:created xsi:type="dcterms:W3CDTF">2025-03-17T04:55:49Z</dcterms:created>
  <dcterms:modified xsi:type="dcterms:W3CDTF">2025-05-07T19:15:43Z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3649dc-6fee-4eb8-a128-734c3c842ea8_Enabled">
    <vt:lpwstr>true</vt:lpwstr>
  </property>
  <property fmtid="{D5CDD505-2E9C-101B-9397-08002B2CF9AE}" pid="3" name="MSIP_Label_b73649dc-6fee-4eb8-a128-734c3c842ea8_SetDate">
    <vt:lpwstr>2025-04-16T14:54:27Z</vt:lpwstr>
  </property>
  <property fmtid="{D5CDD505-2E9C-101B-9397-08002B2CF9AE}" pid="4" name="MSIP_Label_b73649dc-6fee-4eb8-a128-734c3c842ea8_Method">
    <vt:lpwstr>Privileged</vt:lpwstr>
  </property>
  <property fmtid="{D5CDD505-2E9C-101B-9397-08002B2CF9AE}" pid="5" name="MSIP_Label_b73649dc-6fee-4eb8-a128-734c3c842ea8_Name">
    <vt:lpwstr>defa4170-0d19-0005-0004-bc88714345d2</vt:lpwstr>
  </property>
  <property fmtid="{D5CDD505-2E9C-101B-9397-08002B2CF9AE}" pid="6" name="MSIP_Label_b73649dc-6fee-4eb8-a128-734c3c842ea8_SiteId">
    <vt:lpwstr>857c21d2-1a16-43a4-90cf-d57f3fab9d2f</vt:lpwstr>
  </property>
  <property fmtid="{D5CDD505-2E9C-101B-9397-08002B2CF9AE}" pid="7" name="MSIP_Label_b73649dc-6fee-4eb8-a128-734c3c842ea8_ActionId">
    <vt:lpwstr>7ed75a80-2bbf-4628-af08-df79982b8bae</vt:lpwstr>
  </property>
  <property fmtid="{D5CDD505-2E9C-101B-9397-08002B2CF9AE}" pid="8" name="MSIP_Label_b73649dc-6fee-4eb8-a128-734c3c842ea8_ContentBits">
    <vt:lpwstr>0</vt:lpwstr>
  </property>
  <property fmtid="{D5CDD505-2E9C-101B-9397-08002B2CF9AE}" pid="9" name="MSIP_Label_b73649dc-6fee-4eb8-a128-734c3c842ea8_Tag">
    <vt:lpwstr>50, 0, 1, 1</vt:lpwstr>
  </property>
</Properties>
</file>