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0" r:id="rId12"/>
    <p:sldId id="268" r:id="rId13"/>
    <p:sldId id="269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l, Jonathon E" userId="537645f7-8502-419a-b0dc-826f2673ad32" providerId="ADAL" clId="{DF4A5EC4-FD9D-49B3-9D16-AFCF821165C2}"/>
    <pc:docChg chg="undo custSel addSld delSld modSld">
      <pc:chgData name="Mohl, Jonathon E" userId="537645f7-8502-419a-b0dc-826f2673ad32" providerId="ADAL" clId="{DF4A5EC4-FD9D-49B3-9D16-AFCF821165C2}" dt="2025-09-02T14:47:33.794" v="26" actId="20577"/>
      <pc:docMkLst>
        <pc:docMk/>
      </pc:docMkLst>
      <pc:sldChg chg="modSp mod">
        <pc:chgData name="Mohl, Jonathon E" userId="537645f7-8502-419a-b0dc-826f2673ad32" providerId="ADAL" clId="{DF4A5EC4-FD9D-49B3-9D16-AFCF821165C2}" dt="2025-09-02T14:47:33.794" v="26" actId="20577"/>
        <pc:sldMkLst>
          <pc:docMk/>
          <pc:sldMk cId="3316845808" sldId="256"/>
        </pc:sldMkLst>
        <pc:spChg chg="mod">
          <ac:chgData name="Mohl, Jonathon E" userId="537645f7-8502-419a-b0dc-826f2673ad32" providerId="ADAL" clId="{DF4A5EC4-FD9D-49B3-9D16-AFCF821165C2}" dt="2025-09-02T14:47:33.794" v="26" actId="20577"/>
          <ac:spMkLst>
            <pc:docMk/>
            <pc:sldMk cId="3316845808" sldId="256"/>
            <ac:spMk id="3" creationId="{0549781A-DAB2-D108-C083-A45762129DD8}"/>
          </ac:spMkLst>
        </pc:spChg>
      </pc:sldChg>
      <pc:sldChg chg="modSp add del mod">
        <pc:chgData name="Mohl, Jonathon E" userId="537645f7-8502-419a-b0dc-826f2673ad32" providerId="ADAL" clId="{DF4A5EC4-FD9D-49B3-9D16-AFCF821165C2}" dt="2025-09-02T14:45:42.533" v="22" actId="47"/>
        <pc:sldMkLst>
          <pc:docMk/>
          <pc:sldMk cId="1076942809" sldId="257"/>
        </pc:sldMkLst>
        <pc:spChg chg="mod">
          <ac:chgData name="Mohl, Jonathon E" userId="537645f7-8502-419a-b0dc-826f2673ad32" providerId="ADAL" clId="{DF4A5EC4-FD9D-49B3-9D16-AFCF821165C2}" dt="2025-09-02T14:44:21.640" v="19" actId="14100"/>
          <ac:spMkLst>
            <pc:docMk/>
            <pc:sldMk cId="1076942809" sldId="257"/>
            <ac:spMk id="7" creationId="{EC11D8FF-6CDB-EB9A-747A-A695D7965D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46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0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019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7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879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5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913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7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4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4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65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80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5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A5CD-DDD1-C8EA-3E26-FA6E1F133F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9781A-DAB2-D108-C083-A45762129D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September 2,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845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6B47-5FD6-7C8F-4E1F-7D95884FD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6A6D4-E89F-3E8E-6083-1B828C30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Variations within the genome</a:t>
            </a:r>
          </a:p>
          <a:p>
            <a:pPr lvl="1"/>
            <a:r>
              <a:rPr lang="en-US" dirty="0"/>
              <a:t>Large deletions</a:t>
            </a:r>
          </a:p>
          <a:p>
            <a:pPr lvl="1"/>
            <a:r>
              <a:rPr lang="en-US" dirty="0"/>
              <a:t>Large duplications</a:t>
            </a:r>
          </a:p>
          <a:p>
            <a:pPr lvl="1"/>
            <a:r>
              <a:rPr lang="en-US" dirty="0"/>
              <a:t>Translocations</a:t>
            </a:r>
          </a:p>
          <a:p>
            <a:pPr lvl="1"/>
            <a:r>
              <a:rPr lang="en-US" dirty="0"/>
              <a:t>Single Nucleotide Variations</a:t>
            </a:r>
          </a:p>
          <a:p>
            <a:pPr lvl="2"/>
            <a:r>
              <a:rPr lang="en-US" dirty="0"/>
              <a:t>Insertions</a:t>
            </a:r>
          </a:p>
          <a:p>
            <a:pPr lvl="2"/>
            <a:r>
              <a:rPr lang="en-US" dirty="0"/>
              <a:t>Deletions</a:t>
            </a:r>
          </a:p>
          <a:p>
            <a:pPr lvl="2"/>
            <a:r>
              <a:rPr lang="en-US" dirty="0"/>
              <a:t>Polymorphisms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49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72E16-DC48-3070-BFF4-3BF7F0FA3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we do with this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926DE-18F4-EA82-3655-BE33273DC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Population/Ancestry structure</a:t>
            </a:r>
          </a:p>
          <a:p>
            <a:r>
              <a:rPr lang="en-US" dirty="0"/>
              <a:t>GWAS studies</a:t>
            </a:r>
          </a:p>
          <a:p>
            <a:r>
              <a:rPr lang="en-US" dirty="0"/>
              <a:t>Variant effects</a:t>
            </a:r>
          </a:p>
          <a:p>
            <a:pPr lvl="1"/>
            <a:r>
              <a:rPr lang="en-US" dirty="0"/>
              <a:t>Synonymous vs Non-Synonymous</a:t>
            </a:r>
          </a:p>
          <a:p>
            <a:pPr lvl="1"/>
            <a:r>
              <a:rPr lang="en-US" dirty="0"/>
              <a:t>Regulatory disruption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6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CD4B4-F2A4-3C29-6336-4DC3BE70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 Format (VCF)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548F2-6B7D-6635-8317-829D8190B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035629"/>
            <a:ext cx="8915400" cy="3777622"/>
          </a:xfrm>
        </p:spPr>
        <p:txBody>
          <a:bodyPr>
            <a:normAutofit/>
          </a:bodyPr>
          <a:lstStyle/>
          <a:p>
            <a:r>
              <a:rPr lang="en-US" dirty="0"/>
              <a:t>File format containing sequence information</a:t>
            </a:r>
          </a:p>
          <a:p>
            <a:r>
              <a:rPr lang="en-US" dirty="0"/>
              <a:t>Tab delimited file</a:t>
            </a:r>
          </a:p>
          <a:p>
            <a:r>
              <a:rPr lang="en-US" dirty="0"/>
              <a:t>Header region</a:t>
            </a:r>
          </a:p>
          <a:p>
            <a:pPr lvl="1"/>
            <a:r>
              <a:rPr lang="en-US" dirty="0"/>
              <a:t>Version info</a:t>
            </a:r>
          </a:p>
          <a:p>
            <a:pPr lvl="1"/>
            <a:r>
              <a:rPr lang="en-US" dirty="0"/>
              <a:t>Chromosome/Scaffold/Contig info</a:t>
            </a:r>
          </a:p>
          <a:p>
            <a:pPr lvl="1"/>
            <a:r>
              <a:rPr lang="en-US" dirty="0"/>
              <a:t>Details on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835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041E8-315F-8353-C167-B5323B35D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F94C-FADC-050F-4057-B33790834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Call Format (VCF)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59123-7C1F-CEF3-4DF1-834C19778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4" y="2035629"/>
            <a:ext cx="8911688" cy="4093028"/>
          </a:xfrm>
        </p:spPr>
        <p:txBody>
          <a:bodyPr>
            <a:normAutofit/>
          </a:bodyPr>
          <a:lstStyle/>
          <a:p>
            <a:r>
              <a:rPr lang="en-US" dirty="0"/>
              <a:t>Can contain info on one or more samples</a:t>
            </a:r>
          </a:p>
          <a:p>
            <a:r>
              <a:rPr lang="en-US" dirty="0"/>
              <a:t>General position info</a:t>
            </a:r>
          </a:p>
          <a:p>
            <a:pPr lvl="1"/>
            <a:r>
              <a:rPr lang="en-US" dirty="0"/>
              <a:t>Chromosome, position, Reference, Alternative(s)</a:t>
            </a:r>
          </a:p>
          <a:p>
            <a:pPr lvl="1"/>
            <a:r>
              <a:rPr lang="en-US" dirty="0"/>
              <a:t>Gene info</a:t>
            </a:r>
          </a:p>
          <a:p>
            <a:pPr lvl="1"/>
            <a:r>
              <a:rPr lang="en-US" dirty="0"/>
              <a:t>Total counts – Individual allele and overall</a:t>
            </a:r>
          </a:p>
          <a:p>
            <a:pPr lvl="1"/>
            <a:endParaRPr lang="en-US" dirty="0"/>
          </a:p>
          <a:p>
            <a:r>
              <a:rPr lang="en-US" dirty="0"/>
              <a:t>Sample specific info</a:t>
            </a:r>
          </a:p>
          <a:p>
            <a:pPr lvl="1"/>
            <a:r>
              <a:rPr lang="en-US" dirty="0"/>
              <a:t>Allele calls, site depth, number of counts per allele, quality</a:t>
            </a:r>
          </a:p>
          <a:p>
            <a:endParaRPr lang="en-US" dirty="0"/>
          </a:p>
          <a:p>
            <a:r>
              <a:rPr lang="en-US" dirty="0"/>
              <a:t>Can contain all sites or those with just variants</a:t>
            </a:r>
          </a:p>
        </p:txBody>
      </p:sp>
    </p:spTree>
    <p:extLst>
      <p:ext uri="{BB962C8B-B14F-4D97-AF65-F5344CB8AC3E}">
        <p14:creationId xmlns:p14="http://schemas.microsoft.com/office/powerpoint/2010/main" val="150847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A86CD-6552-FB4A-419A-26840CD9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DEF8A-DC8C-1620-C284-27690B3F4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 Groups</a:t>
            </a:r>
          </a:p>
          <a:p>
            <a:r>
              <a:rPr lang="en-US" dirty="0"/>
              <a:t>Form a testable hypothesis</a:t>
            </a:r>
          </a:p>
          <a:p>
            <a:pPr lvl="1"/>
            <a:r>
              <a:rPr lang="en-US" dirty="0"/>
              <a:t>Population analysis</a:t>
            </a:r>
          </a:p>
          <a:p>
            <a:pPr lvl="1"/>
            <a:r>
              <a:rPr lang="en-US" dirty="0"/>
              <a:t>Disease</a:t>
            </a:r>
          </a:p>
          <a:p>
            <a:r>
              <a:rPr lang="en-US" dirty="0"/>
              <a:t>Compile Genetic Information</a:t>
            </a:r>
          </a:p>
          <a:p>
            <a:r>
              <a:rPr lang="en-US" dirty="0"/>
              <a:t>Determine software necessary</a:t>
            </a:r>
          </a:p>
          <a:p>
            <a:pPr lvl="1"/>
            <a:r>
              <a:rPr lang="en-US" dirty="0"/>
              <a:t>Is it available or are you creating it?</a:t>
            </a:r>
          </a:p>
          <a:p>
            <a:r>
              <a:rPr lang="en-US" dirty="0"/>
              <a:t>Preliminary presentation and report</a:t>
            </a:r>
          </a:p>
          <a:p>
            <a:r>
              <a:rPr lang="en-US" dirty="0"/>
              <a:t>Run analysis on </a:t>
            </a:r>
            <a:r>
              <a:rPr lang="en-US" dirty="0" err="1"/>
              <a:t>Biolinux</a:t>
            </a:r>
            <a:r>
              <a:rPr lang="en-US" dirty="0"/>
              <a:t> machines</a:t>
            </a:r>
          </a:p>
          <a:p>
            <a:r>
              <a:rPr lang="en-US" dirty="0"/>
              <a:t>Final Write-up and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E90ED-050D-4B01-BAE1-6C33E9F05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E464D-4A24-27C2-EFBE-B8D2F1E6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77274E-CD9C-CC8B-B0F0-8B05B1601B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15111"/>
              </p:ext>
            </p:extLst>
          </p:nvPr>
        </p:nvGraphicFramePr>
        <p:xfrm>
          <a:off x="4898572" y="2434483"/>
          <a:ext cx="1785258" cy="1796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F38CC7-55B0-8BA7-A586-D197A08BAC65}"/>
              </a:ext>
            </a:extLst>
          </p:cNvPr>
          <p:cNvSpPr txBox="1"/>
          <p:nvPr/>
        </p:nvSpPr>
        <p:spPr>
          <a:xfrm>
            <a:off x="3886200" y="3072825"/>
            <a:ext cx="7456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dirty="0"/>
              <a:t> </a:t>
            </a:r>
            <a:r>
              <a:rPr lang="en-US" sz="3200" b="1" dirty="0"/>
              <a:t>=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E9908A-DADA-62FD-3EE0-0A9774F1DC4F}"/>
              </a:ext>
            </a:extLst>
          </p:cNvPr>
          <p:cNvSpPr txBox="1"/>
          <p:nvPr/>
        </p:nvSpPr>
        <p:spPr>
          <a:xfrm>
            <a:off x="2787241" y="4816727"/>
            <a:ext cx="6617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m by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 is the number of row, n is the 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333814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594C5-FFAC-2E2B-1A6F-206517BE9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C140-D4A7-A9D5-E4F0-7B0CA10E5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matrices?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0B7BC-C154-5CF1-7DF4-AFF342C2D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systems of equations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sz="24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8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sz="2400" b="0" dirty="0"/>
                </a:br>
                <a:br>
                  <a:rPr lang="en-US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0B7BC-C154-5CF1-7DF4-AFF342C2D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0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136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7DCC6-2B00-08DC-5C32-C8F061865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E90A-37A7-48B7-E075-7A1CBCE14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matrices?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FC18D-CB42-661E-E85F-372635F597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systems of equations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8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br>
                  <a:rPr lang="en-US" sz="3200" b="0" dirty="0"/>
                </a:br>
                <a:br>
                  <a:rPr lang="en-US" dirty="0"/>
                </a:b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FC18D-CB42-661E-E85F-372635F59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0"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309458-69A3-9601-1987-DA77912FD9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111005"/>
              </p:ext>
            </p:extLst>
          </p:nvPr>
        </p:nvGraphicFramePr>
        <p:xfrm>
          <a:off x="5791200" y="4343680"/>
          <a:ext cx="1785258" cy="17961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5086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</a:tblGrid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9871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369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0F499-E87A-47BE-37DE-D3C54EEFB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3AEE-4FFE-A553-61B2-9628F993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Graphs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46555-1260-94C6-1077-22B45F66901E}"/>
              </a:ext>
            </a:extLst>
          </p:cNvPr>
          <p:cNvCxnSpPr/>
          <p:nvPr/>
        </p:nvCxnSpPr>
        <p:spPr>
          <a:xfrm flipV="1">
            <a:off x="3505200" y="3429000"/>
            <a:ext cx="2242457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12FAE9-1A6D-FA36-CA3C-838DA0394C30}"/>
              </a:ext>
            </a:extLst>
          </p:cNvPr>
          <p:cNvCxnSpPr>
            <a:cxnSpLocks/>
          </p:cNvCxnSpPr>
          <p:nvPr/>
        </p:nvCxnSpPr>
        <p:spPr>
          <a:xfrm>
            <a:off x="5834742" y="3429000"/>
            <a:ext cx="2296887" cy="859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57F95-FCBE-6669-A294-CF32FAAE452A}"/>
              </a:ext>
            </a:extLst>
          </p:cNvPr>
          <p:cNvCxnSpPr>
            <a:cxnSpLocks/>
          </p:cNvCxnSpPr>
          <p:nvPr/>
        </p:nvCxnSpPr>
        <p:spPr>
          <a:xfrm>
            <a:off x="3505200" y="4163785"/>
            <a:ext cx="2329542" cy="117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CABB1E-3DA8-606E-C923-52B3C6D6B95A}"/>
              </a:ext>
            </a:extLst>
          </p:cNvPr>
          <p:cNvCxnSpPr>
            <a:cxnSpLocks/>
          </p:cNvCxnSpPr>
          <p:nvPr/>
        </p:nvCxnSpPr>
        <p:spPr>
          <a:xfrm>
            <a:off x="8218714" y="4288971"/>
            <a:ext cx="2242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3BEE1B7-EE19-C0B0-4DAF-9522DF3FC3BF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B167345-2A53-9090-8CEE-9C924F8767A9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D950798-CBFF-FE02-A06A-F54305DFFC83}"/>
              </a:ext>
            </a:extLst>
          </p:cNvPr>
          <p:cNvSpPr/>
          <p:nvPr/>
        </p:nvSpPr>
        <p:spPr>
          <a:xfrm>
            <a:off x="5736771" y="524147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F986FCA-9608-930D-AC8B-705C86F48525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ED9EBB-0E62-E5E8-0BB3-800C40F07A2E}"/>
              </a:ext>
            </a:extLst>
          </p:cNvPr>
          <p:cNvSpPr/>
          <p:nvPr/>
        </p:nvSpPr>
        <p:spPr>
          <a:xfrm>
            <a:off x="10363199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7E68E-4B81-D4DD-3D7B-595CFFE700B2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A84959-654A-F954-B29A-2F231B6D133C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D11D24-3519-435F-FF4B-A5B6130773E0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5F83A4-62C8-3B8C-6814-FD5E33C31BF3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383778-D4B6-1A0F-83A5-2505F76DA9D1}"/>
              </a:ext>
            </a:extLst>
          </p:cNvPr>
          <p:cNvSpPr txBox="1"/>
          <p:nvPr/>
        </p:nvSpPr>
        <p:spPr>
          <a:xfrm>
            <a:off x="10283076" y="3867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677BB448-043A-1727-92E4-B31D3CC3D4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6999807"/>
              </p:ext>
            </p:extLst>
          </p:nvPr>
        </p:nvGraphicFramePr>
        <p:xfrm>
          <a:off x="7641766" y="481467"/>
          <a:ext cx="2841175" cy="289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235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829385484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162204224"/>
                    </a:ext>
                  </a:extLst>
                </a:gridCol>
              </a:tblGrid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124230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831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265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4DEA6-E117-C888-7E74-1C32A9F1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38AA-607E-E456-19C1-41FE5500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45B73-44E6-6506-84A2-BDC72B7B1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Graphs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E654A64-D194-544E-4657-AD21A8F5106E}"/>
              </a:ext>
            </a:extLst>
          </p:cNvPr>
          <p:cNvCxnSpPr>
            <a:cxnSpLocks/>
          </p:cNvCxnSpPr>
          <p:nvPr/>
        </p:nvCxnSpPr>
        <p:spPr>
          <a:xfrm flipV="1">
            <a:off x="3505200" y="3472935"/>
            <a:ext cx="2100940" cy="56566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CA0215-C8B1-3BBE-D07B-9FBBD4108E46}"/>
              </a:ext>
            </a:extLst>
          </p:cNvPr>
          <p:cNvCxnSpPr>
            <a:cxnSpLocks/>
          </p:cNvCxnSpPr>
          <p:nvPr/>
        </p:nvCxnSpPr>
        <p:spPr>
          <a:xfrm>
            <a:off x="5834742" y="3429000"/>
            <a:ext cx="2107906" cy="79931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232898-18DC-9465-6B9F-69958093D8D5}"/>
              </a:ext>
            </a:extLst>
          </p:cNvPr>
          <p:cNvCxnSpPr>
            <a:cxnSpLocks/>
          </p:cNvCxnSpPr>
          <p:nvPr/>
        </p:nvCxnSpPr>
        <p:spPr>
          <a:xfrm>
            <a:off x="3537858" y="4174671"/>
            <a:ext cx="2166256" cy="10776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D58D8A-84B0-6600-AD04-627642163627}"/>
              </a:ext>
            </a:extLst>
          </p:cNvPr>
          <p:cNvCxnSpPr>
            <a:cxnSpLocks/>
          </p:cNvCxnSpPr>
          <p:nvPr/>
        </p:nvCxnSpPr>
        <p:spPr>
          <a:xfrm>
            <a:off x="8298836" y="4288971"/>
            <a:ext cx="198424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9BF9B37-3DD4-5D78-4365-8B7C6C435FAA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6391A70-BFAD-ADA5-44EF-C55159F5A816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1D57310-30C6-6FB2-7247-EE15F00AF495}"/>
              </a:ext>
            </a:extLst>
          </p:cNvPr>
          <p:cNvSpPr/>
          <p:nvPr/>
        </p:nvSpPr>
        <p:spPr>
          <a:xfrm>
            <a:off x="5736771" y="524147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C7438E-0B1A-FF6A-44FC-1EC449F08857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EEF031-7422-42F3-E176-46401CA9985E}"/>
              </a:ext>
            </a:extLst>
          </p:cNvPr>
          <p:cNvSpPr/>
          <p:nvPr/>
        </p:nvSpPr>
        <p:spPr>
          <a:xfrm>
            <a:off x="10363199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1E7740-79FE-B915-5C30-A7E177377930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5A4360-0531-B9FF-0760-EC9CBB0AEEF4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BD1966-7C9D-DF43-2BC6-764903C25C26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80FA91-6406-42C9-65E9-5D523ED1D429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34F86A-1CF2-47D7-9903-016647ED853B}"/>
              </a:ext>
            </a:extLst>
          </p:cNvPr>
          <p:cNvSpPr txBox="1"/>
          <p:nvPr/>
        </p:nvSpPr>
        <p:spPr>
          <a:xfrm>
            <a:off x="10283076" y="3867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11F27333-54D0-79D5-F3FE-AB46E33965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535052"/>
              </p:ext>
            </p:extLst>
          </p:nvPr>
        </p:nvGraphicFramePr>
        <p:xfrm>
          <a:off x="7641766" y="481467"/>
          <a:ext cx="2841175" cy="2895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8235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829385484"/>
                    </a:ext>
                  </a:extLst>
                </a:gridCol>
                <a:gridCol w="568235">
                  <a:extLst>
                    <a:ext uri="{9D8B030D-6E8A-4147-A177-3AD203B41FA5}">
                      <a16:colId xmlns:a16="http://schemas.microsoft.com/office/drawing/2014/main" val="2162204224"/>
                    </a:ext>
                  </a:extLst>
                </a:gridCol>
              </a:tblGrid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124230"/>
                  </a:ext>
                </a:extLst>
              </a:tr>
              <a:tr h="57908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831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65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0080-29D2-D8FD-ACAF-9F6218DF6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59A4-8E41-B806-D37A-CBEB0BC4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matrices?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B6CE-A608-489E-1023-E4C2C3D8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Graphs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A8BD09-664C-CECC-58BF-24D478C4B316}"/>
              </a:ext>
            </a:extLst>
          </p:cNvPr>
          <p:cNvCxnSpPr>
            <a:cxnSpLocks/>
          </p:cNvCxnSpPr>
          <p:nvPr/>
        </p:nvCxnSpPr>
        <p:spPr>
          <a:xfrm flipV="1">
            <a:off x="3505200" y="3472935"/>
            <a:ext cx="2100940" cy="56566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52B51A-9EB9-C6F9-DD2A-E387399B08FF}"/>
              </a:ext>
            </a:extLst>
          </p:cNvPr>
          <p:cNvCxnSpPr>
            <a:cxnSpLocks/>
          </p:cNvCxnSpPr>
          <p:nvPr/>
        </p:nvCxnSpPr>
        <p:spPr>
          <a:xfrm>
            <a:off x="5834742" y="3429000"/>
            <a:ext cx="2107906" cy="79931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B1F7796-3FC1-A733-5739-5F44DB888C7B}"/>
              </a:ext>
            </a:extLst>
          </p:cNvPr>
          <p:cNvCxnSpPr>
            <a:cxnSpLocks/>
          </p:cNvCxnSpPr>
          <p:nvPr/>
        </p:nvCxnSpPr>
        <p:spPr>
          <a:xfrm>
            <a:off x="3537858" y="4174671"/>
            <a:ext cx="2166256" cy="107768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586293-6AAD-1D6D-72F8-AAB6A99BB387}"/>
              </a:ext>
            </a:extLst>
          </p:cNvPr>
          <p:cNvCxnSpPr>
            <a:cxnSpLocks/>
          </p:cNvCxnSpPr>
          <p:nvPr/>
        </p:nvCxnSpPr>
        <p:spPr>
          <a:xfrm>
            <a:off x="8298836" y="4288971"/>
            <a:ext cx="198424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747BA7D-DF1C-1553-0385-27AA89510FE9}"/>
              </a:ext>
            </a:extLst>
          </p:cNvPr>
          <p:cNvSpPr/>
          <p:nvPr/>
        </p:nvSpPr>
        <p:spPr>
          <a:xfrm>
            <a:off x="5671456" y="3341913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4965D8-60CD-CC33-186D-2E4EE638D7BE}"/>
              </a:ext>
            </a:extLst>
          </p:cNvPr>
          <p:cNvSpPr/>
          <p:nvPr/>
        </p:nvSpPr>
        <p:spPr>
          <a:xfrm>
            <a:off x="3352798" y="400866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81B50C-D906-9EE2-6C42-6B0EBAC294E0}"/>
              </a:ext>
            </a:extLst>
          </p:cNvPr>
          <p:cNvSpPr/>
          <p:nvPr/>
        </p:nvSpPr>
        <p:spPr>
          <a:xfrm>
            <a:off x="5736771" y="524147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7580BF-F6F7-1613-0571-14B93BE05219}"/>
              </a:ext>
            </a:extLst>
          </p:cNvPr>
          <p:cNvSpPr/>
          <p:nvPr/>
        </p:nvSpPr>
        <p:spPr>
          <a:xfrm>
            <a:off x="8022771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78B18D-75C6-635C-A354-17FEFFDB47B8}"/>
              </a:ext>
            </a:extLst>
          </p:cNvPr>
          <p:cNvSpPr/>
          <p:nvPr/>
        </p:nvSpPr>
        <p:spPr>
          <a:xfrm>
            <a:off x="10363199" y="419372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45B53D-A613-05D1-4FBC-8D4C340C7285}"/>
              </a:ext>
            </a:extLst>
          </p:cNvPr>
          <p:cNvSpPr txBox="1"/>
          <p:nvPr/>
        </p:nvSpPr>
        <p:spPr>
          <a:xfrm>
            <a:off x="3287482" y="37019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764DC5-9E41-A1F9-0A6E-4DECB597E8B6}"/>
              </a:ext>
            </a:extLst>
          </p:cNvPr>
          <p:cNvSpPr txBox="1"/>
          <p:nvPr/>
        </p:nvSpPr>
        <p:spPr>
          <a:xfrm>
            <a:off x="5606140" y="301573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389A27-3C71-4AA7-7387-607924A296E8}"/>
              </a:ext>
            </a:extLst>
          </p:cNvPr>
          <p:cNvSpPr txBox="1"/>
          <p:nvPr/>
        </p:nvSpPr>
        <p:spPr>
          <a:xfrm>
            <a:off x="5656648" y="48721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3A1CDE-91EB-C480-9E25-558AA7FD6BF6}"/>
              </a:ext>
            </a:extLst>
          </p:cNvPr>
          <p:cNvSpPr txBox="1"/>
          <p:nvPr/>
        </p:nvSpPr>
        <p:spPr>
          <a:xfrm>
            <a:off x="7942648" y="3858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864FE6-89F5-203A-ECBF-C84104C51D35}"/>
              </a:ext>
            </a:extLst>
          </p:cNvPr>
          <p:cNvSpPr txBox="1"/>
          <p:nvPr/>
        </p:nvSpPr>
        <p:spPr>
          <a:xfrm>
            <a:off x="10283076" y="38675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graphicFrame>
        <p:nvGraphicFramePr>
          <p:cNvPr id="24" name="Content Placeholder 3">
            <a:extLst>
              <a:ext uri="{FF2B5EF4-FFF2-40B4-BE49-F238E27FC236}">
                <a16:creationId xmlns:a16="http://schemas.microsoft.com/office/drawing/2014/main" id="{DE1B73A4-9A3E-16C8-F207-FE3265942B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5854647"/>
              </p:ext>
            </p:extLst>
          </p:nvPr>
        </p:nvGraphicFramePr>
        <p:xfrm>
          <a:off x="7641766" y="481467"/>
          <a:ext cx="3712035" cy="30684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2407">
                  <a:extLst>
                    <a:ext uri="{9D8B030D-6E8A-4147-A177-3AD203B41FA5}">
                      <a16:colId xmlns:a16="http://schemas.microsoft.com/office/drawing/2014/main" val="3463439507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4144331811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755704042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829385484"/>
                    </a:ext>
                  </a:extLst>
                </a:gridCol>
                <a:gridCol w="742407">
                  <a:extLst>
                    <a:ext uri="{9D8B030D-6E8A-4147-A177-3AD203B41FA5}">
                      <a16:colId xmlns:a16="http://schemas.microsoft.com/office/drawing/2014/main" val="2162204224"/>
                    </a:ext>
                  </a:extLst>
                </a:gridCol>
              </a:tblGrid>
              <a:tr h="759542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08967940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81745314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92408151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8124230"/>
                  </a:ext>
                </a:extLst>
              </a:tr>
              <a:tr h="577219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/>
                        <a:t>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408312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242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8F86C-854D-0593-4A04-10C51B9DB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matrices in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455C5-2EDA-E9B8-B72A-1554A799C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 regulatory networks</a:t>
            </a:r>
          </a:p>
          <a:p>
            <a:r>
              <a:rPr lang="en-US" dirty="0"/>
              <a:t>Metabolic networks</a:t>
            </a:r>
          </a:p>
          <a:p>
            <a:r>
              <a:rPr lang="en-US" dirty="0"/>
              <a:t>Infectious disease models</a:t>
            </a:r>
          </a:p>
          <a:p>
            <a:r>
              <a:rPr lang="en-US" dirty="0"/>
              <a:t>Survival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1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CE894-4D4B-5A56-2E58-6E2C2D8B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7FEC-9BE0-C906-D849-C258B1067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Numerous genomes being sequenced</a:t>
            </a:r>
          </a:p>
          <a:p>
            <a:r>
              <a:rPr lang="en-US" dirty="0"/>
              <a:t>Genomes filled junk DNA?</a:t>
            </a:r>
          </a:p>
          <a:p>
            <a:pPr lvl="1"/>
            <a:r>
              <a:rPr lang="en-US" dirty="0"/>
              <a:t>Genes</a:t>
            </a:r>
          </a:p>
          <a:p>
            <a:pPr lvl="1"/>
            <a:r>
              <a:rPr lang="en-US" dirty="0"/>
              <a:t>Regulatory factors</a:t>
            </a:r>
          </a:p>
          <a:p>
            <a:pPr lvl="1"/>
            <a:r>
              <a:rPr lang="en-US" dirty="0"/>
              <a:t>Repetitive elements</a:t>
            </a:r>
          </a:p>
          <a:p>
            <a:pPr lvl="1"/>
            <a:endParaRPr lang="en-US" dirty="0"/>
          </a:p>
          <a:p>
            <a:r>
              <a:rPr lang="en-US" dirty="0"/>
              <a:t>Genes</a:t>
            </a:r>
          </a:p>
          <a:p>
            <a:pPr lvl="1"/>
            <a:r>
              <a:rPr lang="en-US" dirty="0"/>
              <a:t>Regulatory elements</a:t>
            </a:r>
          </a:p>
          <a:p>
            <a:pPr lvl="1"/>
            <a:r>
              <a:rPr lang="en-US" dirty="0"/>
              <a:t>Exons &amp; Introns</a:t>
            </a:r>
          </a:p>
          <a:p>
            <a:pPr lvl="1"/>
            <a:r>
              <a:rPr lang="en-US" dirty="0" err="1"/>
              <a:t>Untranscribed</a:t>
            </a:r>
            <a:r>
              <a:rPr lang="en-US" dirty="0"/>
              <a:t> elements</a:t>
            </a:r>
          </a:p>
        </p:txBody>
      </p:sp>
    </p:spTree>
    <p:extLst>
      <p:ext uri="{BB962C8B-B14F-4D97-AF65-F5344CB8AC3E}">
        <p14:creationId xmlns:p14="http://schemas.microsoft.com/office/powerpoint/2010/main" val="38046457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404</Words>
  <Application>Microsoft Office PowerPoint</Application>
  <PresentationFormat>Widescreen</PresentationFormat>
  <Paragraphs>188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 Math</vt:lpstr>
      <vt:lpstr>Century Gothic</vt:lpstr>
      <vt:lpstr>Wingdings 3</vt:lpstr>
      <vt:lpstr>Wisp</vt:lpstr>
      <vt:lpstr>Lecture 2</vt:lpstr>
      <vt:lpstr>Matrices</vt:lpstr>
      <vt:lpstr>Why matrices?</vt:lpstr>
      <vt:lpstr>Why matrices?</vt:lpstr>
      <vt:lpstr>Why matrices?</vt:lpstr>
      <vt:lpstr>Why matrices?</vt:lpstr>
      <vt:lpstr>Why matrices?</vt:lpstr>
      <vt:lpstr>Use of matrices in biology</vt:lpstr>
      <vt:lpstr>Genomics</vt:lpstr>
      <vt:lpstr>Genomics</vt:lpstr>
      <vt:lpstr>What can we do with this information?</vt:lpstr>
      <vt:lpstr>Variant Call Format (VCF)</vt:lpstr>
      <vt:lpstr>Variant Call Format (VCF)</vt:lpstr>
      <vt:lpstr>Group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Mohl, Jonathon E</dc:creator>
  <cp:lastModifiedBy>Mohl, Jonathon E</cp:lastModifiedBy>
  <cp:revision>1</cp:revision>
  <cp:lastPrinted>2024-09-03T13:39:09Z</cp:lastPrinted>
  <dcterms:created xsi:type="dcterms:W3CDTF">2024-09-03T13:12:52Z</dcterms:created>
  <dcterms:modified xsi:type="dcterms:W3CDTF">2025-09-02T14:47:35Z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2024-09-03T14:22:51Z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a69a1e22-56e9-4e37-b078-184527cdeece</vt:lpwstr>
  </property>
  <property fmtid="{D5CDD505-2E9C-101B-9397-08002B2CF9AE}" pid="8" name="MSIP_Label_b73649dc-6fee-4eb8-a128-734c3c842ea8_ContentBits">
    <vt:lpwstr>0</vt:lpwstr>
  </property>
</Properties>
</file>