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8"/>
    <p:restoredTop sz="94694"/>
  </p:normalViewPr>
  <p:slideViewPr>
    <p:cSldViewPr snapToGrid="0">
      <p:cViewPr varScale="1">
        <p:scale>
          <a:sx n="117" d="100"/>
          <a:sy n="117" d="100"/>
        </p:scale>
        <p:origin x="7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l, Jonathon E" userId="537645f7-8502-419a-b0dc-826f2673ad32" providerId="ADAL" clId="{E6D24079-DA06-4AD2-AC9C-C65E1E9A20E8}"/>
    <pc:docChg chg="modSld">
      <pc:chgData name="Mohl, Jonathon E" userId="537645f7-8502-419a-b0dc-826f2673ad32" providerId="ADAL" clId="{E6D24079-DA06-4AD2-AC9C-C65E1E9A20E8}" dt="2024-09-10T16:27:36.063" v="3" actId="20577"/>
      <pc:docMkLst>
        <pc:docMk/>
      </pc:docMkLst>
      <pc:sldChg chg="modSp mod">
        <pc:chgData name="Mohl, Jonathon E" userId="537645f7-8502-419a-b0dc-826f2673ad32" providerId="ADAL" clId="{E6D24079-DA06-4AD2-AC9C-C65E1E9A20E8}" dt="2024-09-10T15:01:51.972" v="1" actId="20577"/>
        <pc:sldMkLst>
          <pc:docMk/>
          <pc:sldMk cId="2067262912" sldId="256"/>
        </pc:sldMkLst>
      </pc:sldChg>
      <pc:sldChg chg="modSp mod">
        <pc:chgData name="Mohl, Jonathon E" userId="537645f7-8502-419a-b0dc-826f2673ad32" providerId="ADAL" clId="{E6D24079-DA06-4AD2-AC9C-C65E1E9A20E8}" dt="2024-09-10T16:27:36.063" v="3" actId="20577"/>
        <pc:sldMkLst>
          <pc:docMk/>
          <pc:sldMk cId="2996667516" sldId="264"/>
        </pc:sldMkLst>
      </pc:sldChg>
    </pc:docChg>
  </pc:docChgLst>
  <pc:docChgLst>
    <pc:chgData name="Mohl, Jonathon E" userId="537645f7-8502-419a-b0dc-826f2673ad32" providerId="ADAL" clId="{33875854-6EA8-5F7D-A526-B8875CEC3D0F}"/>
    <pc:docChg chg="modSld">
      <pc:chgData name="Mohl, Jonathon E" userId="537645f7-8502-419a-b0dc-826f2673ad32" providerId="ADAL" clId="{33875854-6EA8-5F7D-A526-B8875CEC3D0F}" dt="2025-09-09T13:00:54.076" v="49" actId="20577"/>
      <pc:docMkLst>
        <pc:docMk/>
      </pc:docMkLst>
      <pc:sldChg chg="modSp mod">
        <pc:chgData name="Mohl, Jonathon E" userId="537645f7-8502-419a-b0dc-826f2673ad32" providerId="ADAL" clId="{33875854-6EA8-5F7D-A526-B8875CEC3D0F}" dt="2025-09-09T13:00:09.749" v="4" actId="20577"/>
        <pc:sldMkLst>
          <pc:docMk/>
          <pc:sldMk cId="2067262912" sldId="256"/>
        </pc:sldMkLst>
        <pc:spChg chg="mod">
          <ac:chgData name="Mohl, Jonathon E" userId="537645f7-8502-419a-b0dc-826f2673ad32" providerId="ADAL" clId="{33875854-6EA8-5F7D-A526-B8875CEC3D0F}" dt="2025-09-09T13:00:09.749" v="4" actId="20577"/>
          <ac:spMkLst>
            <pc:docMk/>
            <pc:sldMk cId="2067262912" sldId="256"/>
            <ac:spMk id="3" creationId="{40B611F6-639C-039E-B96F-0C6E19B6F594}"/>
          </ac:spMkLst>
        </pc:spChg>
      </pc:sldChg>
      <pc:sldChg chg="modSp mod">
        <pc:chgData name="Mohl, Jonathon E" userId="537645f7-8502-419a-b0dc-826f2673ad32" providerId="ADAL" clId="{33875854-6EA8-5F7D-A526-B8875CEC3D0F}" dt="2025-09-09T13:00:54.076" v="49" actId="20577"/>
        <pc:sldMkLst>
          <pc:docMk/>
          <pc:sldMk cId="2996667516" sldId="264"/>
        </pc:sldMkLst>
        <pc:spChg chg="mod">
          <ac:chgData name="Mohl, Jonathon E" userId="537645f7-8502-419a-b0dc-826f2673ad32" providerId="ADAL" clId="{33875854-6EA8-5F7D-A526-B8875CEC3D0F}" dt="2025-09-09T13:00:54.076" v="49" actId="20577"/>
          <ac:spMkLst>
            <pc:docMk/>
            <pc:sldMk cId="2996667516" sldId="264"/>
            <ac:spMk id="3" creationId="{FC46DE5D-75BB-D556-64A1-ECB755E03DD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61C2-0EC5-3D4A-9073-AF3D0D40C6BC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2CD6-B1F0-7D44-A82A-EF1BE635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8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61C2-0EC5-3D4A-9073-AF3D0D40C6BC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2CD6-B1F0-7D44-A82A-EF1BE635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0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61C2-0EC5-3D4A-9073-AF3D0D40C6BC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2CD6-B1F0-7D44-A82A-EF1BE635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27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61C2-0EC5-3D4A-9073-AF3D0D40C6BC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2CD6-B1F0-7D44-A82A-EF1BE63531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4256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61C2-0EC5-3D4A-9073-AF3D0D40C6BC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2CD6-B1F0-7D44-A82A-EF1BE635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61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61C2-0EC5-3D4A-9073-AF3D0D40C6BC}" type="datetimeFigureOut">
              <a:rPr lang="en-US" smtClean="0"/>
              <a:t>9/8/25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2CD6-B1F0-7D44-A82A-EF1BE635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19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61C2-0EC5-3D4A-9073-AF3D0D40C6BC}" type="datetimeFigureOut">
              <a:rPr lang="en-US" smtClean="0"/>
              <a:t>9/8/25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2CD6-B1F0-7D44-A82A-EF1BE635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56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61C2-0EC5-3D4A-9073-AF3D0D40C6BC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2CD6-B1F0-7D44-A82A-EF1BE635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84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61C2-0EC5-3D4A-9073-AF3D0D40C6BC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2CD6-B1F0-7D44-A82A-EF1BE635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3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61C2-0EC5-3D4A-9073-AF3D0D40C6BC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2CD6-B1F0-7D44-A82A-EF1BE635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6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61C2-0EC5-3D4A-9073-AF3D0D40C6BC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2CD6-B1F0-7D44-A82A-EF1BE635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4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61C2-0EC5-3D4A-9073-AF3D0D40C6BC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2CD6-B1F0-7D44-A82A-EF1BE635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7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61C2-0EC5-3D4A-9073-AF3D0D40C6BC}" type="datetimeFigureOut">
              <a:rPr lang="en-US" smtClean="0"/>
              <a:t>9/8/25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2CD6-B1F0-7D44-A82A-EF1BE635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8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61C2-0EC5-3D4A-9073-AF3D0D40C6BC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2CD6-B1F0-7D44-A82A-EF1BE635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61C2-0EC5-3D4A-9073-AF3D0D40C6BC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2CD6-B1F0-7D44-A82A-EF1BE635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63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61C2-0EC5-3D4A-9073-AF3D0D40C6BC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2CD6-B1F0-7D44-A82A-EF1BE635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3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61C2-0EC5-3D4A-9073-AF3D0D40C6BC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2CD6-B1F0-7D44-A82A-EF1BE635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7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15161C2-0EC5-3D4A-9073-AF3D0D40C6BC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82CD6-B1F0-7D44-A82A-EF1BE635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53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old-ib.bioninja.com.au%2Foptions%2Funtitled%2Fb4-medicine%2Fdna-microarrays.html&amp;psig=AOvVaw0nspQ4_Gkosoy0Vh5CxYaE&amp;ust=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253C-AF29-0879-2406-E6E07CE3EC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611F6-639C-039E-B96F-0C6E19B6F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September 9, 2025</a:t>
            </a:r>
          </a:p>
        </p:txBody>
      </p:sp>
    </p:spTree>
    <p:extLst>
      <p:ext uri="{BB962C8B-B14F-4D97-AF65-F5344CB8AC3E}">
        <p14:creationId xmlns:p14="http://schemas.microsoft.com/office/powerpoint/2010/main" val="206726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C8A27-587A-F8A9-11CD-FF3027A4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F5E4-C396-271E-FD3A-78C2ECE2E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up into groups</a:t>
            </a:r>
          </a:p>
          <a:p>
            <a:r>
              <a:rPr lang="en-US" dirty="0"/>
              <a:t>Each group design an experiment to test changes in gene expression</a:t>
            </a:r>
          </a:p>
          <a:p>
            <a:r>
              <a:rPr lang="en-US" dirty="0"/>
              <a:t>State assumptions going into </a:t>
            </a:r>
            <a:r>
              <a:rPr lang="en-US"/>
              <a:t>the experiment</a:t>
            </a:r>
            <a:endParaRPr lang="en-US" dirty="0"/>
          </a:p>
          <a:p>
            <a:r>
              <a:rPr lang="en-US" dirty="0"/>
              <a:t>List expected results</a:t>
            </a:r>
          </a:p>
          <a:p>
            <a:r>
              <a:rPr lang="en-US" dirty="0"/>
              <a:t>List potential pitfalls</a:t>
            </a:r>
          </a:p>
        </p:txBody>
      </p:sp>
    </p:spTree>
    <p:extLst>
      <p:ext uri="{BB962C8B-B14F-4D97-AF65-F5344CB8AC3E}">
        <p14:creationId xmlns:p14="http://schemas.microsoft.com/office/powerpoint/2010/main" val="39476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DEE5-C0A0-1F44-4CEC-D629F175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Transcriptomics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74C4F-59A3-D446-5BEE-CCBFC7B6A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Real-Time PCR (qPCR)</a:t>
            </a:r>
          </a:p>
          <a:p>
            <a:r>
              <a:rPr lang="en-US" dirty="0"/>
              <a:t>Microarray</a:t>
            </a:r>
          </a:p>
          <a:p>
            <a:r>
              <a:rPr lang="en-US" dirty="0"/>
              <a:t>Next generation sequencing</a:t>
            </a:r>
          </a:p>
        </p:txBody>
      </p:sp>
    </p:spTree>
    <p:extLst>
      <p:ext uri="{BB962C8B-B14F-4D97-AF65-F5344CB8AC3E}">
        <p14:creationId xmlns:p14="http://schemas.microsoft.com/office/powerpoint/2010/main" val="390676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4981-EA9D-7F84-811A-F778075B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5A297-C7D6-417B-5E58-81F99CA59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Amplification of DNA</a:t>
            </a:r>
          </a:p>
          <a:p>
            <a:r>
              <a:rPr lang="en-US" dirty="0"/>
              <a:t>Can be used for detection, cloning and sequencing of specified regions</a:t>
            </a:r>
          </a:p>
          <a:p>
            <a:r>
              <a:rPr lang="en-US" dirty="0"/>
              <a:t>Uses one or more primers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03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5A42-8A96-A40F-5EF3-057C541B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2DB3B-BC77-F877-75C2-2F1491080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 PCR">
            <a:extLst>
              <a:ext uri="{FF2B5EF4-FFF2-40B4-BE49-F238E27FC236}">
                <a16:creationId xmlns:a16="http://schemas.microsoft.com/office/drawing/2014/main" id="{B8E692EB-AAA9-2812-5249-EE50B7ABD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40" y="226359"/>
            <a:ext cx="11382720" cy="640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964CAC-5CB1-6D6E-4AE7-5000CF28BF4D}"/>
              </a:ext>
            </a:extLst>
          </p:cNvPr>
          <p:cNvSpPr txBox="1"/>
          <p:nvPr/>
        </p:nvSpPr>
        <p:spPr>
          <a:xfrm>
            <a:off x="500892" y="6188363"/>
            <a:ext cx="835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www.genome.gov</a:t>
            </a:r>
            <a:r>
              <a:rPr lang="en-US" dirty="0">
                <a:solidFill>
                  <a:schemeClr val="bg1"/>
                </a:solidFill>
              </a:rPr>
              <a:t>/genetics-glossary/Polymerase-Chain-Reaction</a:t>
            </a:r>
          </a:p>
        </p:txBody>
      </p:sp>
    </p:spTree>
    <p:extLst>
      <p:ext uri="{BB962C8B-B14F-4D97-AF65-F5344CB8AC3E}">
        <p14:creationId xmlns:p14="http://schemas.microsoft.com/office/powerpoint/2010/main" val="68203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ADD04-3945-9074-34E4-AD943ADB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PCR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E6F8D-2F8F-B9CD-609A-60944E48C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Reverse Transcription</a:t>
            </a:r>
          </a:p>
          <a:p>
            <a:pPr marL="457200" indent="-457200">
              <a:buAutoNum type="arabicPeriod"/>
            </a:pPr>
            <a:r>
              <a:rPr lang="en-US" dirty="0"/>
              <a:t>Amplify </a:t>
            </a:r>
          </a:p>
          <a:p>
            <a:pPr marL="457200" indent="-457200">
              <a:buAutoNum type="arabicPeriod"/>
            </a:pPr>
            <a:r>
              <a:rPr lang="en-US" dirty="0"/>
              <a:t>Capture fluorescence</a:t>
            </a:r>
          </a:p>
          <a:p>
            <a:pPr marL="457200" indent="-457200">
              <a:buAutoNum type="arabicPeriod"/>
            </a:pPr>
            <a:r>
              <a:rPr lang="en-US" dirty="0"/>
              <a:t>Repeat Steps 2 and 3 for 29 more rounds</a:t>
            </a:r>
          </a:p>
          <a:p>
            <a:pPr marL="457200" indent="-457200">
              <a:buAutoNum type="arabicPeriod"/>
            </a:pPr>
            <a:r>
              <a:rPr lang="en-US" dirty="0"/>
              <a:t>Determine Double Delta-CT</a:t>
            </a:r>
          </a:p>
          <a:p>
            <a:pPr marL="857250" lvl="1" indent="-457200">
              <a:buAutoNum type="arabicPeriod"/>
            </a:pPr>
            <a:r>
              <a:rPr lang="en-US" dirty="0"/>
              <a:t>Gene of Interest Experimental (TE)</a:t>
            </a:r>
          </a:p>
          <a:p>
            <a:pPr marL="857250" lvl="1" indent="-457200">
              <a:buAutoNum type="arabicPeriod"/>
            </a:pPr>
            <a:r>
              <a:rPr lang="en-US" dirty="0"/>
              <a:t>Gene of Interest Control (TC)</a:t>
            </a:r>
          </a:p>
          <a:p>
            <a:pPr marL="857250" lvl="1" indent="-457200">
              <a:buAutoNum type="arabicPeriod"/>
            </a:pPr>
            <a:r>
              <a:rPr lang="en-US" dirty="0"/>
              <a:t>House Keeping Gene Experimental (HE)</a:t>
            </a:r>
          </a:p>
          <a:p>
            <a:pPr marL="857250" lvl="1" indent="-457200">
              <a:buFont typeface="Wingdings 3" charset="2"/>
              <a:buAutoNum type="arabicPeriod"/>
            </a:pPr>
            <a:r>
              <a:rPr lang="en-US" dirty="0"/>
              <a:t>House Keeping Gene Control (HC)</a:t>
            </a:r>
          </a:p>
        </p:txBody>
      </p:sp>
    </p:spTree>
    <p:extLst>
      <p:ext uri="{BB962C8B-B14F-4D97-AF65-F5344CB8AC3E}">
        <p14:creationId xmlns:p14="http://schemas.microsoft.com/office/powerpoint/2010/main" val="5247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4275-3F5B-D13A-C109-37D9198F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qPCR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5B398-FB3D-0786-4363-82C56669B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Delta-CT</a:t>
            </a:r>
          </a:p>
          <a:p>
            <a:pPr lvl="1"/>
            <a:r>
              <a:rPr lang="en-US" dirty="0"/>
              <a:t>TE-HE (</a:t>
            </a:r>
            <a:r>
              <a:rPr lang="el-GR" sz="2000" b="0" i="0" dirty="0">
                <a:effectLst/>
                <a:latin typeface="KaTeX_Main"/>
              </a:rPr>
              <a:t>Δ</a:t>
            </a:r>
            <a:r>
              <a:rPr lang="en-US" sz="2000" b="0" i="0" dirty="0">
                <a:effectLst/>
                <a:latin typeface="KaTeX_Main"/>
              </a:rPr>
              <a:t>CTE)</a:t>
            </a:r>
            <a:endParaRPr lang="en-US" sz="2000" dirty="0"/>
          </a:p>
          <a:p>
            <a:pPr lvl="1"/>
            <a:r>
              <a:rPr lang="en-US" dirty="0"/>
              <a:t>TC-HC (</a:t>
            </a:r>
            <a:r>
              <a:rPr lang="el-GR" sz="1800" b="0" i="0" dirty="0">
                <a:effectLst/>
                <a:latin typeface="KaTeX_Main"/>
              </a:rPr>
              <a:t>Δ</a:t>
            </a:r>
            <a:r>
              <a:rPr lang="en-US" sz="1800" b="0" i="0" dirty="0">
                <a:effectLst/>
                <a:latin typeface="KaTeX_Main"/>
              </a:rPr>
              <a:t>CTC)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Double Delta-CT</a:t>
            </a:r>
          </a:p>
          <a:p>
            <a:pPr lvl="1"/>
            <a:r>
              <a:rPr lang="el-GR" sz="1800" b="0" i="0" dirty="0">
                <a:effectLst/>
                <a:latin typeface="KaTeX_Main"/>
              </a:rPr>
              <a:t>Δ</a:t>
            </a:r>
            <a:r>
              <a:rPr lang="en-US" sz="1800" b="0" i="0" dirty="0">
                <a:effectLst/>
                <a:latin typeface="KaTeX_Main"/>
              </a:rPr>
              <a:t>CTE</a:t>
            </a:r>
            <a:r>
              <a:rPr lang="en-US" dirty="0">
                <a:latin typeface="KaTeX_Main"/>
              </a:rPr>
              <a:t> </a:t>
            </a:r>
            <a:r>
              <a:rPr lang="en-US" sz="1800" b="0" i="0" dirty="0">
                <a:effectLst/>
                <a:latin typeface="KaTeX_Main"/>
              </a:rPr>
              <a:t>–</a:t>
            </a:r>
            <a:r>
              <a:rPr lang="en-US" dirty="0"/>
              <a:t> </a:t>
            </a:r>
            <a:r>
              <a:rPr lang="el-GR" sz="1800" b="0" i="0" dirty="0">
                <a:effectLst/>
                <a:latin typeface="KaTeX_Main"/>
              </a:rPr>
              <a:t>Δ</a:t>
            </a:r>
            <a:r>
              <a:rPr lang="en-US" sz="1800" b="0" i="0" dirty="0">
                <a:effectLst/>
                <a:latin typeface="KaTeX_Main"/>
              </a:rPr>
              <a:t>CTEC= </a:t>
            </a:r>
            <a:r>
              <a:rPr lang="el-GR" sz="1800" b="0" i="0" dirty="0">
                <a:effectLst/>
                <a:latin typeface="KaTeX_Main"/>
              </a:rPr>
              <a:t>ΔΔ</a:t>
            </a:r>
            <a:r>
              <a:rPr lang="en-US" sz="1800" b="0" i="0" dirty="0">
                <a:effectLst/>
                <a:latin typeface="KaTeX_Main"/>
              </a:rPr>
              <a:t>CT</a:t>
            </a:r>
          </a:p>
          <a:p>
            <a:pPr lvl="1"/>
            <a:endParaRPr lang="en-US" dirty="0">
              <a:latin typeface="KaTeX_Main"/>
            </a:endParaRPr>
          </a:p>
          <a:p>
            <a:r>
              <a:rPr lang="en-US" dirty="0">
                <a:latin typeface="KaTeX_Main"/>
              </a:rPr>
              <a:t>Calculate Fold Change</a:t>
            </a:r>
          </a:p>
          <a:p>
            <a:pPr lvl="1"/>
            <a:r>
              <a:rPr lang="en-US" dirty="0">
                <a:latin typeface="KaTeX_Main"/>
              </a:rPr>
              <a:t>2</a:t>
            </a:r>
            <a:r>
              <a:rPr lang="en-US" baseline="30000" dirty="0">
                <a:latin typeface="KaTeX_Main"/>
              </a:rPr>
              <a:t>-</a:t>
            </a:r>
            <a:r>
              <a:rPr lang="el-GR" sz="1800" b="0" i="0" baseline="30000" dirty="0">
                <a:effectLst/>
                <a:latin typeface="KaTeX_Main"/>
              </a:rPr>
              <a:t>ΔΔ</a:t>
            </a:r>
            <a:r>
              <a:rPr lang="en-US" sz="1800" b="0" i="0" baseline="30000" dirty="0">
                <a:effectLst/>
                <a:latin typeface="KaTeX_Main"/>
              </a:rPr>
              <a:t>CT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32745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6612B-83FF-6E1C-3202-150F3BA50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Microarrays</a:t>
            </a:r>
          </a:p>
        </p:txBody>
      </p:sp>
      <p:pic>
        <p:nvPicPr>
          <p:cNvPr id="2050" name="Picture 2" descr="DNA Microarrays | BioNinja">
            <a:extLst>
              <a:ext uri="{FF2B5EF4-FFF2-40B4-BE49-F238E27FC236}">
                <a16:creationId xmlns:a16="http://schemas.microsoft.com/office/drawing/2014/main" id="{C531BC8F-4B77-6D25-549D-18E3364C1B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485" y="2052638"/>
            <a:ext cx="5894806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3DFD23-17CE-FD3B-4115-4D496A889353}"/>
              </a:ext>
            </a:extLst>
          </p:cNvPr>
          <p:cNvSpPr txBox="1"/>
          <p:nvPr/>
        </p:nvSpPr>
        <p:spPr>
          <a:xfrm>
            <a:off x="0" y="6427113"/>
            <a:ext cx="11246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https://www.google.com/url?sa=i&amp;url=https%3A%2F%2Fold-ib.bioninja.com.au%2Foptions%2Funtitled%2Fb4-medicine%2Fdna-microarrays.html&amp;psig=</a:t>
            </a:r>
          </a:p>
          <a:p>
            <a:r>
              <a:rPr lang="en-US" sz="11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AOvVaw0nspQ4_Gkosoy0Vh5CxYaE&amp;ust=</a:t>
            </a:r>
            <a:r>
              <a:rPr lang="en-US" sz="1100" dirty="0"/>
              <a:t>1726064964795000&amp;source=</a:t>
            </a:r>
            <a:r>
              <a:rPr lang="en-US" sz="1100" dirty="0" err="1"/>
              <a:t>images&amp;cd</a:t>
            </a:r>
            <a:r>
              <a:rPr lang="en-US" sz="1100" dirty="0"/>
              <a:t>=</a:t>
            </a:r>
            <a:r>
              <a:rPr lang="en-US" sz="1100" dirty="0" err="1"/>
              <a:t>vfe&amp;opi</a:t>
            </a:r>
            <a:r>
              <a:rPr lang="en-US" sz="1100" dirty="0"/>
              <a:t>=89978449&amp;ved=0CBQQjRxqFwoTCOjfopvLuIgDFQAAAAAdAAAAABAE</a:t>
            </a:r>
          </a:p>
        </p:txBody>
      </p:sp>
    </p:spTree>
    <p:extLst>
      <p:ext uri="{BB962C8B-B14F-4D97-AF65-F5344CB8AC3E}">
        <p14:creationId xmlns:p14="http://schemas.microsoft.com/office/powerpoint/2010/main" val="313704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4D11-E63C-DF6C-05C0-3584402F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Generation Sequencing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1FFEA-47BB-4FA6-0D1A-17B5D949D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RNA</a:t>
            </a:r>
          </a:p>
          <a:p>
            <a:r>
              <a:rPr lang="en-US" dirty="0"/>
              <a:t>Poly-A Capture</a:t>
            </a:r>
          </a:p>
          <a:p>
            <a:r>
              <a:rPr lang="en-US" dirty="0"/>
              <a:t>Specific Probes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97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331F-A008-2E1B-E874-DCB05A2C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transcriptomic experiments?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6DE5D-75BB-D556-64A1-ECB755E03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Exploratory vs confirmational </a:t>
            </a:r>
            <a:r>
              <a:rPr lang="en-US" dirty="0" err="1"/>
              <a:t>experimentals</a:t>
            </a:r>
            <a:endParaRPr lang="en-US" dirty="0"/>
          </a:p>
          <a:p>
            <a:endParaRPr lang="en-US" dirty="0"/>
          </a:p>
          <a:p>
            <a:r>
              <a:rPr lang="en-US" dirty="0"/>
              <a:t>General gene discovery</a:t>
            </a:r>
          </a:p>
          <a:p>
            <a:r>
              <a:rPr lang="en-US" dirty="0"/>
              <a:t>Compare experimental treatments</a:t>
            </a:r>
          </a:p>
          <a:p>
            <a:pPr lvl="1"/>
            <a:r>
              <a:rPr lang="en-US" dirty="0"/>
              <a:t>Drug treatments</a:t>
            </a:r>
          </a:p>
          <a:p>
            <a:pPr lvl="1"/>
            <a:r>
              <a:rPr lang="en-US" dirty="0"/>
              <a:t>Knockout/</a:t>
            </a:r>
            <a:r>
              <a:rPr lang="en-US" dirty="0" err="1"/>
              <a:t>Knockin</a:t>
            </a:r>
            <a:r>
              <a:rPr lang="en-US" dirty="0"/>
              <a:t> studies</a:t>
            </a:r>
          </a:p>
          <a:p>
            <a:pPr lvl="1"/>
            <a:r>
              <a:rPr lang="en-US" dirty="0"/>
              <a:t>Toxicology</a:t>
            </a:r>
          </a:p>
          <a:p>
            <a:pPr lvl="1"/>
            <a:r>
              <a:rPr lang="en-US" dirty="0"/>
              <a:t>Developmental Stages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67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1072</TotalTime>
  <Words>252</Words>
  <Application>Microsoft Macintosh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KaTeX_Main</vt:lpstr>
      <vt:lpstr>Wingdings 3</vt:lpstr>
      <vt:lpstr>Ion</vt:lpstr>
      <vt:lpstr>Lecture 3</vt:lpstr>
      <vt:lpstr>Transcriptomics</vt:lpstr>
      <vt:lpstr>PCR</vt:lpstr>
      <vt:lpstr>PowerPoint Presentation</vt:lpstr>
      <vt:lpstr>Quantitative PCR</vt:lpstr>
      <vt:lpstr>qPCR</vt:lpstr>
      <vt:lpstr>Microarrays</vt:lpstr>
      <vt:lpstr>Next Generation Sequencing</vt:lpstr>
      <vt:lpstr>Why do transcriptomic experiments?</vt:lpstr>
      <vt:lpstr>In Class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Mohl, Jonathon E</dc:creator>
  <cp:lastModifiedBy>Jon Mohl</cp:lastModifiedBy>
  <cp:revision>1</cp:revision>
  <dcterms:created xsi:type="dcterms:W3CDTF">2024-09-10T14:08:51Z</dcterms:created>
  <dcterms:modified xsi:type="dcterms:W3CDTF">2025-09-09T13:02:51Z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73649dc-6fee-4eb8-a128-734c3c842ea8_Enabled">
    <vt:lpwstr>true</vt:lpwstr>
  </property>
  <property fmtid="{D5CDD505-2E9C-101B-9397-08002B2CF9AE}" pid="3" name="MSIP_Label_b73649dc-6fee-4eb8-a128-734c3c842ea8_SetDate">
    <vt:lpwstr>2024-09-10T14:40:33Z</vt:lpwstr>
  </property>
  <property fmtid="{D5CDD505-2E9C-101B-9397-08002B2CF9AE}" pid="4" name="MSIP_Label_b73649dc-6fee-4eb8-a128-734c3c842ea8_Method">
    <vt:lpwstr>Standard</vt:lpwstr>
  </property>
  <property fmtid="{D5CDD505-2E9C-101B-9397-08002B2CF9AE}" pid="5" name="MSIP_Label_b73649dc-6fee-4eb8-a128-734c3c842ea8_Name">
    <vt:lpwstr>defa4170-0d19-0005-0004-bc88714345d2</vt:lpwstr>
  </property>
  <property fmtid="{D5CDD505-2E9C-101B-9397-08002B2CF9AE}" pid="6" name="MSIP_Label_b73649dc-6fee-4eb8-a128-734c3c842ea8_SiteId">
    <vt:lpwstr>857c21d2-1a16-43a4-90cf-d57f3fab9d2f</vt:lpwstr>
  </property>
  <property fmtid="{D5CDD505-2E9C-101B-9397-08002B2CF9AE}" pid="7" name="MSIP_Label_b73649dc-6fee-4eb8-a128-734c3c842ea8_ActionId">
    <vt:lpwstr>0bec926f-d8d7-4634-ae7e-e50c61959245</vt:lpwstr>
  </property>
  <property fmtid="{D5CDD505-2E9C-101B-9397-08002B2CF9AE}" pid="8" name="MSIP_Label_b73649dc-6fee-4eb8-a128-734c3c842ea8_ContentBits">
    <vt:lpwstr>0</vt:lpwstr>
  </property>
</Properties>
</file>