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6" r:id="rId5"/>
    <p:sldId id="264" r:id="rId6"/>
    <p:sldId id="265" r:id="rId7"/>
    <p:sldId id="257" r:id="rId8"/>
    <p:sldId id="258" r:id="rId9"/>
    <p:sldId id="261" r:id="rId10"/>
    <p:sldId id="262" r:id="rId11"/>
    <p:sldId id="263" r:id="rId12"/>
    <p:sldId id="272" r:id="rId13"/>
    <p:sldId id="271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94"/>
  </p:normalViewPr>
  <p:slideViewPr>
    <p:cSldViewPr snapToGrid="0">
      <p:cViewPr varScale="1">
        <p:scale>
          <a:sx n="103" d="100"/>
          <a:sy n="103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l, Jonathon E" userId="537645f7-8502-419a-b0dc-826f2673ad32" providerId="ADAL" clId="{371E2AC2-461B-5A9F-90A5-300DB20FDAED}"/>
    <pc:docChg chg="modSld">
      <pc:chgData name="Mohl, Jonathon E" userId="537645f7-8502-419a-b0dc-826f2673ad32" providerId="ADAL" clId="{371E2AC2-461B-5A9F-90A5-300DB20FDAED}" dt="2025-09-16T12:05:02.224" v="2" actId="20577"/>
      <pc:docMkLst>
        <pc:docMk/>
      </pc:docMkLst>
      <pc:sldChg chg="modSp mod">
        <pc:chgData name="Mohl, Jonathon E" userId="537645f7-8502-419a-b0dc-826f2673ad32" providerId="ADAL" clId="{371E2AC2-461B-5A9F-90A5-300DB20FDAED}" dt="2025-09-16T12:05:02.224" v="2" actId="20577"/>
        <pc:sldMkLst>
          <pc:docMk/>
          <pc:sldMk cId="1465497357" sldId="256"/>
        </pc:sldMkLst>
        <pc:spChg chg="mod">
          <ac:chgData name="Mohl, Jonathon E" userId="537645f7-8502-419a-b0dc-826f2673ad32" providerId="ADAL" clId="{371E2AC2-461B-5A9F-90A5-300DB20FDAED}" dt="2025-09-16T12:05:02.224" v="2" actId="20577"/>
          <ac:spMkLst>
            <pc:docMk/>
            <pc:sldMk cId="1465497357" sldId="256"/>
            <ac:spMk id="3" creationId="{A198445F-CF64-7036-D319-23FCCBA69131}"/>
          </ac:spMkLst>
        </pc:spChg>
      </pc:sldChg>
    </pc:docChg>
  </pc:docChgLst>
  <pc:docChgLst>
    <pc:chgData name="Mohl, Jonathon E" userId="537645f7-8502-419a-b0dc-826f2673ad32" providerId="ADAL" clId="{81C01DAC-3C16-8E4A-B838-B0BA1944FDBD}"/>
    <pc:docChg chg="custSel addSld delSld modSld">
      <pc:chgData name="Mohl, Jonathon E" userId="537645f7-8502-419a-b0dc-826f2673ad32" providerId="ADAL" clId="{81C01DAC-3C16-8E4A-B838-B0BA1944FDBD}" dt="2024-09-17T14:26:55.830" v="2311" actId="20577"/>
      <pc:docMkLst>
        <pc:docMk/>
      </pc:docMkLst>
      <pc:sldChg chg="modSp mod">
        <pc:chgData name="Mohl, Jonathon E" userId="537645f7-8502-419a-b0dc-826f2673ad32" providerId="ADAL" clId="{81C01DAC-3C16-8E4A-B838-B0BA1944FDBD}" dt="2024-09-17T13:17:36.357" v="3" actId="20577"/>
        <pc:sldMkLst>
          <pc:docMk/>
          <pc:sldMk cId="584220207" sldId="257"/>
        </pc:sldMkLst>
      </pc:sldChg>
      <pc:sldChg chg="modSp mod">
        <pc:chgData name="Mohl, Jonathon E" userId="537645f7-8502-419a-b0dc-826f2673ad32" providerId="ADAL" clId="{81C01DAC-3C16-8E4A-B838-B0BA1944FDBD}" dt="2024-09-17T13:22:55.723" v="186" actId="20577"/>
        <pc:sldMkLst>
          <pc:docMk/>
          <pc:sldMk cId="4188299910" sldId="259"/>
        </pc:sldMkLst>
      </pc:sldChg>
      <pc:sldChg chg="modSp new mod">
        <pc:chgData name="Mohl, Jonathon E" userId="537645f7-8502-419a-b0dc-826f2673ad32" providerId="ADAL" clId="{81C01DAC-3C16-8E4A-B838-B0BA1944FDBD}" dt="2024-09-17T13:22:24.269" v="180" actId="20577"/>
        <pc:sldMkLst>
          <pc:docMk/>
          <pc:sldMk cId="3289115630" sldId="262"/>
        </pc:sldMkLst>
      </pc:sldChg>
      <pc:sldChg chg="modSp new mod">
        <pc:chgData name="Mohl, Jonathon E" userId="537645f7-8502-419a-b0dc-826f2673ad32" providerId="ADAL" clId="{81C01DAC-3C16-8E4A-B838-B0BA1944FDBD}" dt="2024-09-17T13:24:46.988" v="388" actId="20577"/>
        <pc:sldMkLst>
          <pc:docMk/>
          <pc:sldMk cId="2548528478" sldId="263"/>
        </pc:sldMkLst>
      </pc:sldChg>
      <pc:sldChg chg="modSp new mod">
        <pc:chgData name="Mohl, Jonathon E" userId="537645f7-8502-419a-b0dc-826f2673ad32" providerId="ADAL" clId="{81C01DAC-3C16-8E4A-B838-B0BA1944FDBD}" dt="2024-09-17T13:37:19.359" v="1161" actId="20577"/>
        <pc:sldMkLst>
          <pc:docMk/>
          <pc:sldMk cId="3199752603" sldId="264"/>
        </pc:sldMkLst>
      </pc:sldChg>
      <pc:sldChg chg="modSp new mod">
        <pc:chgData name="Mohl, Jonathon E" userId="537645f7-8502-419a-b0dc-826f2673ad32" providerId="ADAL" clId="{81C01DAC-3C16-8E4A-B838-B0BA1944FDBD}" dt="2024-09-17T13:31:47.510" v="709" actId="313"/>
        <pc:sldMkLst>
          <pc:docMk/>
          <pc:sldMk cId="2585914829" sldId="265"/>
        </pc:sldMkLst>
      </pc:sldChg>
      <pc:sldChg chg="modSp new mod">
        <pc:chgData name="Mohl, Jonathon E" userId="537645f7-8502-419a-b0dc-826f2673ad32" providerId="ADAL" clId="{81C01DAC-3C16-8E4A-B838-B0BA1944FDBD}" dt="2024-09-17T13:35:52.803" v="1014" actId="20577"/>
        <pc:sldMkLst>
          <pc:docMk/>
          <pc:sldMk cId="1969624085" sldId="266"/>
        </pc:sldMkLst>
      </pc:sldChg>
      <pc:sldChg chg="modSp new mod">
        <pc:chgData name="Mohl, Jonathon E" userId="537645f7-8502-419a-b0dc-826f2673ad32" providerId="ADAL" clId="{81C01DAC-3C16-8E4A-B838-B0BA1944FDBD}" dt="2024-09-17T14:03:47.897" v="1427" actId="20577"/>
        <pc:sldMkLst>
          <pc:docMk/>
          <pc:sldMk cId="284253478" sldId="267"/>
        </pc:sldMkLst>
      </pc:sldChg>
      <pc:sldChg chg="modSp new del mod">
        <pc:chgData name="Mohl, Jonathon E" userId="537645f7-8502-419a-b0dc-826f2673ad32" providerId="ADAL" clId="{81C01DAC-3C16-8E4A-B838-B0BA1944FDBD}" dt="2024-09-17T14:07:09.757" v="1472" actId="2696"/>
        <pc:sldMkLst>
          <pc:docMk/>
          <pc:sldMk cId="928231581" sldId="268"/>
        </pc:sldMkLst>
      </pc:sldChg>
      <pc:sldChg chg="modSp new mod">
        <pc:chgData name="Mohl, Jonathon E" userId="537645f7-8502-419a-b0dc-826f2673ad32" providerId="ADAL" clId="{81C01DAC-3C16-8E4A-B838-B0BA1944FDBD}" dt="2024-09-17T14:09:17.889" v="1715" actId="20577"/>
        <pc:sldMkLst>
          <pc:docMk/>
          <pc:sldMk cId="4266079955" sldId="269"/>
        </pc:sldMkLst>
      </pc:sldChg>
      <pc:sldChg chg="modSp new mod">
        <pc:chgData name="Mohl, Jonathon E" userId="537645f7-8502-419a-b0dc-826f2673ad32" providerId="ADAL" clId="{81C01DAC-3C16-8E4A-B838-B0BA1944FDBD}" dt="2024-09-17T14:17:56.569" v="2027" actId="20577"/>
        <pc:sldMkLst>
          <pc:docMk/>
          <pc:sldMk cId="1963461949" sldId="270"/>
        </pc:sldMkLst>
      </pc:sldChg>
      <pc:sldChg chg="modSp new mod">
        <pc:chgData name="Mohl, Jonathon E" userId="537645f7-8502-419a-b0dc-826f2673ad32" providerId="ADAL" clId="{81C01DAC-3C16-8E4A-B838-B0BA1944FDBD}" dt="2024-09-17T14:26:55.830" v="2311" actId="20577"/>
        <pc:sldMkLst>
          <pc:docMk/>
          <pc:sldMk cId="2350320653" sldId="271"/>
        </pc:sldMkLst>
      </pc:sldChg>
      <pc:sldChg chg="new del">
        <pc:chgData name="Mohl, Jonathon E" userId="537645f7-8502-419a-b0dc-826f2673ad32" providerId="ADAL" clId="{81C01DAC-3C16-8E4A-B838-B0BA1944FDBD}" dt="2024-09-17T14:24:49.080" v="2030" actId="2696"/>
        <pc:sldMkLst>
          <pc:docMk/>
          <pc:sldMk cId="2074707650" sldId="272"/>
        </pc:sldMkLst>
      </pc:sldChg>
      <pc:sldChg chg="modSp new mod">
        <pc:chgData name="Mohl, Jonathon E" userId="537645f7-8502-419a-b0dc-826f2673ad32" providerId="ADAL" clId="{81C01DAC-3C16-8E4A-B838-B0BA1944FDBD}" dt="2024-09-17T14:25:05.265" v="2061" actId="20577"/>
        <pc:sldMkLst>
          <pc:docMk/>
          <pc:sldMk cId="2289882301" sldId="272"/>
        </pc:sldMkLst>
      </pc:sldChg>
    </pc:docChg>
  </pc:docChgLst>
  <pc:docChgLst>
    <pc:chgData name="Mohl, Jonathon E" userId="537645f7-8502-419a-b0dc-826f2673ad32" providerId="ADAL" clId="{4F814907-3360-B342-913F-1E38843EB4DC}"/>
    <pc:docChg chg="modSld">
      <pc:chgData name="Mohl, Jonathon E" userId="537645f7-8502-419a-b0dc-826f2673ad32" providerId="ADAL" clId="{4F814907-3360-B342-913F-1E38843EB4DC}" dt="2024-10-08T12:35:52.210" v="0" actId="20577"/>
      <pc:docMkLst>
        <pc:docMk/>
      </pc:docMkLst>
      <pc:sldChg chg="modSp">
        <pc:chgData name="Mohl, Jonathon E" userId="537645f7-8502-419a-b0dc-826f2673ad32" providerId="ADAL" clId="{4F814907-3360-B342-913F-1E38843EB4DC}" dt="2024-10-08T12:35:52.210" v="0" actId="20577"/>
        <pc:sldMkLst>
          <pc:docMk/>
          <pc:sldMk cId="315631948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8998-3BB0-F8E2-12EF-EE02AA3A3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8445F-CF64-7036-D319-23FCCBA69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September 16,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49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BA61-88F1-9B5F-294F-336F989B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9910E-7313-4520-1413-D5F2B04D5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model random events occurring over time at a constant rate</a:t>
            </a:r>
          </a:p>
          <a:p>
            <a:pPr lvl="1"/>
            <a:r>
              <a:rPr lang="en-US" dirty="0"/>
              <a:t>For example, the decay of a protein or the rate of mutations on a DNA strand</a:t>
            </a:r>
          </a:p>
        </p:txBody>
      </p:sp>
    </p:spTree>
    <p:extLst>
      <p:ext uri="{BB962C8B-B14F-4D97-AF65-F5344CB8AC3E}">
        <p14:creationId xmlns:p14="http://schemas.microsoft.com/office/powerpoint/2010/main" val="328911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5E1D-834A-7EC9-2BDE-3A18F798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CA6F-EA4F-3224-7039-77984730F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discrete probability distribution that can be used to calculate the probability of a certain number of successes in a given number of trials</a:t>
            </a:r>
          </a:p>
        </p:txBody>
      </p:sp>
    </p:spTree>
    <p:extLst>
      <p:ext uri="{BB962C8B-B14F-4D97-AF65-F5344CB8AC3E}">
        <p14:creationId xmlns:p14="http://schemas.microsoft.com/office/powerpoint/2010/main" val="254852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BC74-2414-EB29-3F9C-B77FDC76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compare samples?</a:t>
            </a:r>
          </a:p>
        </p:txBody>
      </p:sp>
    </p:spTree>
    <p:extLst>
      <p:ext uri="{BB962C8B-B14F-4D97-AF65-F5344CB8AC3E}">
        <p14:creationId xmlns:p14="http://schemas.microsoft.com/office/powerpoint/2010/main" val="228988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F6C0-5C6E-DE8B-F532-9342BA52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DE82D-4679-07A8-EDB0-287066252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statistic that quantifies the strength of the association between two events</a:t>
            </a:r>
          </a:p>
          <a:p>
            <a:r>
              <a:rPr lang="en-US" dirty="0"/>
              <a:t>Odds of exposure in cases</a:t>
            </a:r>
          </a:p>
          <a:p>
            <a:pPr lvl="1"/>
            <a:r>
              <a:rPr lang="en-US" dirty="0"/>
              <a:t>The number of cases with exposure compared to the number of cases without exposure</a:t>
            </a:r>
          </a:p>
          <a:p>
            <a:r>
              <a:rPr lang="en-US" dirty="0"/>
              <a:t>Odds of exposure in controls</a:t>
            </a:r>
          </a:p>
          <a:p>
            <a:pPr lvl="1"/>
            <a:r>
              <a:rPr lang="en-US" dirty="0"/>
              <a:t>The number of controls with exposure compared to the number </a:t>
            </a:r>
            <a:r>
              <a:rPr lang="en-US"/>
              <a:t>of controls </a:t>
            </a:r>
            <a:r>
              <a:rPr lang="en-US" dirty="0"/>
              <a:t>without exposure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2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0C90-00A3-92F9-973F-D2A361A8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C1B2-F771-B2FE-6D45-D3D4BCFD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inferential statistic used to determine if there is a significant difference between the means of two groups</a:t>
            </a:r>
          </a:p>
          <a:p>
            <a:endParaRPr lang="en-US" dirty="0"/>
          </a:p>
          <a:p>
            <a:r>
              <a:rPr lang="en-US" dirty="0"/>
              <a:t>Paired (Dependent) T-test</a:t>
            </a:r>
          </a:p>
          <a:p>
            <a:r>
              <a:rPr lang="en-US" dirty="0"/>
              <a:t>Equal Variance (Independent) T-test</a:t>
            </a:r>
          </a:p>
          <a:p>
            <a:r>
              <a:rPr lang="en-US" dirty="0"/>
              <a:t>Unequal Variance (Independent) T-test</a:t>
            </a:r>
          </a:p>
        </p:txBody>
      </p:sp>
    </p:spTree>
    <p:extLst>
      <p:ext uri="{BB962C8B-B14F-4D97-AF65-F5344CB8AC3E}">
        <p14:creationId xmlns:p14="http://schemas.microsoft.com/office/powerpoint/2010/main" val="28425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9C3F-3C4A-869E-D384-4B396E1E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AF35-EDEF-1FC3-2800-D472E71E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are testing multiple things at the same time?</a:t>
            </a:r>
          </a:p>
          <a:p>
            <a:pPr lvl="1"/>
            <a:r>
              <a:rPr lang="en-US" dirty="0"/>
              <a:t>Gene expression</a:t>
            </a:r>
          </a:p>
          <a:p>
            <a:pPr lvl="1"/>
            <a:r>
              <a:rPr lang="en-US" dirty="0"/>
              <a:t>Mutational burden of genes</a:t>
            </a:r>
          </a:p>
          <a:p>
            <a:pPr lvl="1"/>
            <a:r>
              <a:rPr lang="en-US" dirty="0"/>
              <a:t>GO term analysis</a:t>
            </a:r>
          </a:p>
        </p:txBody>
      </p:sp>
    </p:spTree>
    <p:extLst>
      <p:ext uri="{BB962C8B-B14F-4D97-AF65-F5344CB8AC3E}">
        <p14:creationId xmlns:p14="http://schemas.microsoft.com/office/powerpoint/2010/main" val="4266079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E5AF-7D1A-1F11-AEBE-A2118B0E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607F4-3DEB-6830-3DDA-C08AB33E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Bonferroni</a:t>
            </a:r>
          </a:p>
          <a:p>
            <a:pPr lvl="1"/>
            <a:r>
              <a:rPr lang="en-US" dirty="0"/>
              <a:t>⍺/m</a:t>
            </a:r>
          </a:p>
          <a:p>
            <a:r>
              <a:rPr lang="en-US" dirty="0" err="1"/>
              <a:t>Benjamini</a:t>
            </a:r>
            <a:r>
              <a:rPr lang="en-US" dirty="0"/>
              <a:t>-Hochberg procedure</a:t>
            </a:r>
          </a:p>
          <a:p>
            <a:pPr lvl="1"/>
            <a:r>
              <a:rPr lang="en-US" dirty="0"/>
              <a:t>Sort the p-values in ascending order</a:t>
            </a:r>
          </a:p>
          <a:p>
            <a:pPr lvl="1"/>
            <a:r>
              <a:rPr lang="en-US" dirty="0"/>
              <a:t>(⍺/m) * rank</a:t>
            </a:r>
          </a:p>
        </p:txBody>
      </p:sp>
    </p:spTree>
    <p:extLst>
      <p:ext uri="{BB962C8B-B14F-4D97-AF65-F5344CB8AC3E}">
        <p14:creationId xmlns:p14="http://schemas.microsoft.com/office/powerpoint/2010/main" val="196346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AFD5-C3F6-2FFB-EA23-E5A4EF63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63922-0FD1-EEC4-C380-7A5845177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mean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µ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Sample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C63922-0FD1-EEC4-C380-7A5845177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29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8AF2-6683-CDCA-345B-4BA90F9D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4B299-CDCD-3CBE-0831-1476B3A84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Expected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Standard deviation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84B299-CDCD-3CBE-0831-1476B3A84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31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521E-4BDC-19FA-3B15-28F8E329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82CB-F324-4BF1-4F87-467711A8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all possible outcomes of an experiment</a:t>
            </a:r>
          </a:p>
          <a:p>
            <a:pPr lvl="1"/>
            <a:r>
              <a:rPr lang="en-US" dirty="0"/>
              <a:t>Coin = {H,T}</a:t>
            </a:r>
          </a:p>
          <a:p>
            <a:pPr lvl="1"/>
            <a:r>
              <a:rPr lang="en-US" dirty="0"/>
              <a:t>Die = {1,2,3,4,5,6}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about two coins?</a:t>
            </a:r>
          </a:p>
          <a:p>
            <a:pPr lvl="1"/>
            <a:r>
              <a:rPr lang="en-US" dirty="0"/>
              <a:t>What about three coins?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about the sum of rolling two dice?</a:t>
            </a:r>
          </a:p>
        </p:txBody>
      </p:sp>
    </p:spTree>
    <p:extLst>
      <p:ext uri="{BB962C8B-B14F-4D97-AF65-F5344CB8AC3E}">
        <p14:creationId xmlns:p14="http://schemas.microsoft.com/office/powerpoint/2010/main" val="196962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B05B-1D7D-3087-3EA0-9CAA6B09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2B3A-DC88-BF20-80F6-F7379ACF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likelihood of an event occurring</a:t>
            </a:r>
          </a:p>
          <a:p>
            <a:r>
              <a:rPr lang="en-US" dirty="0"/>
              <a:t>Tossing a coin (1/2)</a:t>
            </a:r>
          </a:p>
          <a:p>
            <a:r>
              <a:rPr lang="en-US" dirty="0"/>
              <a:t>Rolling a dice (1/6)</a:t>
            </a:r>
          </a:p>
          <a:p>
            <a:endParaRPr lang="en-US" dirty="0"/>
          </a:p>
          <a:p>
            <a:r>
              <a:rPr lang="en-US" dirty="0"/>
              <a:t>What is the probability of the name Jon in the being drawn from a list of names in the room?</a:t>
            </a:r>
          </a:p>
          <a:p>
            <a:endParaRPr lang="en-US" dirty="0"/>
          </a:p>
          <a:p>
            <a:r>
              <a:rPr lang="en-US" dirty="0"/>
              <a:t>What is the probability of rolling a total of 2 on two dice?</a:t>
            </a:r>
          </a:p>
          <a:p>
            <a:r>
              <a:rPr lang="en-US" dirty="0"/>
              <a:t>What is the probability of rolling a total of 1 on two dice?</a:t>
            </a:r>
          </a:p>
          <a:p>
            <a:r>
              <a:rPr lang="en-US" dirty="0"/>
              <a:t>What is the probability of rolling a total of 11 on two dice?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5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62B-08A2-FED1-E935-20CE3157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A5A4-FDB3-3F8B-7DFF-5DC07377E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Conditional Probabilities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A5A4-FDB3-3F8B-7DFF-5DC07377E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1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7078-E4D3-7309-3208-1D8DF210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17565E-3A2E-7102-E264-5BA758FAD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069704"/>
              </p:ext>
            </p:extLst>
          </p:nvPr>
        </p:nvGraphicFramePr>
        <p:xfrm>
          <a:off x="1371600" y="2286000"/>
          <a:ext cx="960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22579816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568362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Distribution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354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Tossing a coin n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8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Rare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6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Exponential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Forgetting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00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=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Averages of many 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4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Log-normal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Logarithm has  normal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83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Chi-squared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squared in n 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21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Multivariable Gaussian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Probabilities for a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943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220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66D1-1E10-C740-FA4F-4528BE04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3CA22-0877-AC62-CED2-6002DB6B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biological and physiological measurements, such as height, weight, blood pressure, </a:t>
            </a:r>
            <a:r>
              <a:rPr lang="en-US" dirty="0" err="1"/>
              <a:t>etc</a:t>
            </a:r>
            <a:r>
              <a:rPr lang="en-US" dirty="0"/>
              <a:t>, have a normal distribution</a:t>
            </a:r>
          </a:p>
          <a:p>
            <a:endParaRPr lang="en-US" dirty="0"/>
          </a:p>
          <a:p>
            <a:r>
              <a:rPr lang="en-US" dirty="0"/>
              <a:t>Central limit theorem</a:t>
            </a:r>
          </a:p>
          <a:p>
            <a:pPr lvl="1"/>
            <a:r>
              <a:rPr lang="en-US" dirty="0"/>
              <a:t>As N goes to infinity, the sample mean will be approximately normally distributed.</a:t>
            </a:r>
          </a:p>
          <a:p>
            <a:pPr lvl="1"/>
            <a:endParaRPr lang="en-US" dirty="0"/>
          </a:p>
          <a:p>
            <a:r>
              <a:rPr lang="en-US" dirty="0"/>
              <a:t>Skewness</a:t>
            </a:r>
          </a:p>
          <a:p>
            <a:pPr lvl="1"/>
            <a:r>
              <a:rPr lang="en-US" dirty="0"/>
              <a:t>Positive skewness indicates a longer right tail</a:t>
            </a:r>
          </a:p>
          <a:p>
            <a:pPr lvl="1"/>
            <a:r>
              <a:rPr lang="en-US" dirty="0"/>
              <a:t>Negative skewness indicates a longer left tail</a:t>
            </a:r>
          </a:p>
        </p:txBody>
      </p:sp>
    </p:spTree>
    <p:extLst>
      <p:ext uri="{BB962C8B-B14F-4D97-AF65-F5344CB8AC3E}">
        <p14:creationId xmlns:p14="http://schemas.microsoft.com/office/powerpoint/2010/main" val="27964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6B85-A0AA-E436-1C06-81B89824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394FA-04C2-BD38-97A6-7F4444C10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describe the distribution of rare events in a large population.</a:t>
            </a:r>
          </a:p>
          <a:p>
            <a:pPr lvl="1"/>
            <a:r>
              <a:rPr lang="en-US" dirty="0"/>
              <a:t>For example: How often a cell within a large population of cells will acquire a mutation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519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73</TotalTime>
  <Words>534</Words>
  <Application>Microsoft Macintosh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Cambria Math</vt:lpstr>
      <vt:lpstr>Franklin Gothic Book</vt:lpstr>
      <vt:lpstr>Crop</vt:lpstr>
      <vt:lpstr>Lecture 4</vt:lpstr>
      <vt:lpstr>Mean and Variance</vt:lpstr>
      <vt:lpstr>PowerPoint Presentation</vt:lpstr>
      <vt:lpstr>Sample Space</vt:lpstr>
      <vt:lpstr>Probability</vt:lpstr>
      <vt:lpstr>Probability</vt:lpstr>
      <vt:lpstr>Probability Distributions</vt:lpstr>
      <vt:lpstr>Normal Distribution</vt:lpstr>
      <vt:lpstr>Poisson Distribution</vt:lpstr>
      <vt:lpstr>Exponential Distribution</vt:lpstr>
      <vt:lpstr>Binomial distribution</vt:lpstr>
      <vt:lpstr>How do we compare samples?</vt:lpstr>
      <vt:lpstr>Odds ratio</vt:lpstr>
      <vt:lpstr>t-test</vt:lpstr>
      <vt:lpstr>Multiple hypothesis testing</vt:lpstr>
      <vt:lpstr>Multiple testing correction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Mohl, Jonathon E</dc:creator>
  <cp:lastModifiedBy>Mohl, Jonathon E</cp:lastModifiedBy>
  <cp:revision>1</cp:revision>
  <dcterms:created xsi:type="dcterms:W3CDTF">2024-09-16T20:07:40Z</dcterms:created>
  <dcterms:modified xsi:type="dcterms:W3CDTF">2025-09-16T12:05:04Z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2024-09-16T22:08:42Z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bfc3bae6-28fe-4ff6-8e8e-8a9ddae6295e</vt:lpwstr>
  </property>
  <property fmtid="{D5CDD505-2E9C-101B-9397-08002B2CF9AE}" pid="8" name="MSIP_Label_b73649dc-6fee-4eb8-a128-734c3c842ea8_ContentBits">
    <vt:lpwstr>0</vt:lpwstr>
  </property>
</Properties>
</file>