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72" r:id="rId6"/>
    <p:sldId id="260" r:id="rId7"/>
    <p:sldId id="265" r:id="rId8"/>
    <p:sldId id="268" r:id="rId9"/>
    <p:sldId id="269" r:id="rId10"/>
    <p:sldId id="270" r:id="rId11"/>
    <p:sldId id="271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592"/>
    <p:restoredTop sz="94719"/>
  </p:normalViewPr>
  <p:slideViewPr>
    <p:cSldViewPr snapToGrid="0">
      <p:cViewPr varScale="1">
        <p:scale>
          <a:sx n="145" d="100"/>
          <a:sy n="145" d="100"/>
        </p:scale>
        <p:origin x="6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hl, Jonathon E" userId="537645f7-8502-419a-b0dc-826f2673ad32" providerId="ADAL" clId="{33875854-6EA8-5F7D-A526-B8875CEC3D0F}"/>
    <pc:docChg chg="mod modSld">
      <pc:chgData name="Mohl, Jonathon E" userId="537645f7-8502-419a-b0dc-826f2673ad32" providerId="ADAL" clId="{33875854-6EA8-5F7D-A526-B8875CEC3D0F}" dt="2025-10-07T13:08:30.255" v="19" actId="20577"/>
      <pc:docMkLst>
        <pc:docMk/>
      </pc:docMkLst>
      <pc:sldChg chg="modSp mod">
        <pc:chgData name="Mohl, Jonathon E" userId="537645f7-8502-419a-b0dc-826f2673ad32" providerId="ADAL" clId="{33875854-6EA8-5F7D-A526-B8875CEC3D0F}" dt="2025-10-07T13:08:30.255" v="19" actId="20577"/>
        <pc:sldMkLst>
          <pc:docMk/>
          <pc:sldMk cId="4171990" sldId="269"/>
        </pc:sldMkLst>
        <pc:spChg chg="mod">
          <ac:chgData name="Mohl, Jonathon E" userId="537645f7-8502-419a-b0dc-826f2673ad32" providerId="ADAL" clId="{33875854-6EA8-5F7D-A526-B8875CEC3D0F}" dt="2025-10-07T13:08:30.255" v="19" actId="20577"/>
          <ac:spMkLst>
            <pc:docMk/>
            <pc:sldMk cId="4171990" sldId="269"/>
            <ac:spMk id="3" creationId="{386DC1A6-D0E7-F759-02D4-B31D623B4097}"/>
          </ac:spMkLst>
        </pc:spChg>
      </pc:sldChg>
      <pc:sldChg chg="modSp mod">
        <pc:chgData name="Mohl, Jonathon E" userId="537645f7-8502-419a-b0dc-826f2673ad32" providerId="ADAL" clId="{33875854-6EA8-5F7D-A526-B8875CEC3D0F}" dt="2025-10-07T13:07:08.551" v="3" actId="20577"/>
        <pc:sldMkLst>
          <pc:docMk/>
          <pc:sldMk cId="3392455654" sldId="271"/>
        </pc:sldMkLst>
        <pc:spChg chg="mod">
          <ac:chgData name="Mohl, Jonathon E" userId="537645f7-8502-419a-b0dc-826f2673ad32" providerId="ADAL" clId="{33875854-6EA8-5F7D-A526-B8875CEC3D0F}" dt="2025-10-07T13:07:08.551" v="3" actId="20577"/>
          <ac:spMkLst>
            <pc:docMk/>
            <pc:sldMk cId="3392455654" sldId="271"/>
            <ac:spMk id="3" creationId="{CED73CA9-B2A1-11B9-7ADF-626CBDF1CED7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E1814A-6E41-2744-9B02-731BB33B01BC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175063-6F01-1143-B1C4-105AC430903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4945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3175063-6F01-1143-B1C4-105AC430903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6644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45823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86656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28265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4496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118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5932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4642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3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538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412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0930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90E2474C-004A-8B49-B9D5-B2AD24AC2792}" type="datetimeFigureOut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DB1B0822-BD97-5B41-BBA6-EB24ADCB1C4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2198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D0732C-E5DE-E16D-52B3-03971CCF8BE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Review for Mid-term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446FCA-552B-2F46-3EE4-03AA8DFDA6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2205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65F85-48DA-2DE2-7197-B4022D53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Machine Learning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F3C6FD-9318-AF0A-906C-990D962157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Classification vs Prediction?</a:t>
            </a:r>
          </a:p>
          <a:p>
            <a:r>
              <a:rPr lang="en-US" dirty="0">
                <a:solidFill>
                  <a:srgbClr val="C00000"/>
                </a:solidFill>
              </a:rPr>
              <a:t>What are the three different times in which you can select features?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Filter (Univariate &amp; Multivariate) – Test for correlations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Wrapper –Selects and tests groups of features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Embedded – Part of the algorithm</a:t>
            </a:r>
          </a:p>
          <a:p>
            <a:r>
              <a:rPr lang="en-US" dirty="0"/>
              <a:t>What is a decision tree and how does it work?</a:t>
            </a:r>
          </a:p>
          <a:p>
            <a:r>
              <a:rPr lang="en-US" dirty="0"/>
              <a:t>What is the difference between supervised and unsupervised learning?</a:t>
            </a:r>
          </a:p>
        </p:txBody>
      </p:sp>
    </p:spTree>
    <p:extLst>
      <p:ext uri="{BB962C8B-B14F-4D97-AF65-F5344CB8AC3E}">
        <p14:creationId xmlns:p14="http://schemas.microsoft.com/office/powerpoint/2010/main" val="10366018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4AF89-7369-989A-C3D5-1800E058EB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Mid-term Layout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D73CA9-B2A1-11B9-7ADF-626CBDF1CE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Part 1 – Knowledge base</a:t>
            </a:r>
          </a:p>
          <a:p>
            <a:pPr lvl="1"/>
            <a:r>
              <a:rPr lang="en-US" dirty="0"/>
              <a:t>50 points</a:t>
            </a:r>
          </a:p>
          <a:p>
            <a:pPr lvl="1"/>
            <a:r>
              <a:rPr lang="en-US" dirty="0"/>
              <a:t>In-class</a:t>
            </a:r>
          </a:p>
          <a:p>
            <a:r>
              <a:rPr lang="en-US" dirty="0"/>
              <a:t>Part 2 – Critical Review of a paper </a:t>
            </a:r>
          </a:p>
          <a:p>
            <a:pPr lvl="1"/>
            <a:r>
              <a:rPr lang="en-US" dirty="0"/>
              <a:t>50 points</a:t>
            </a:r>
          </a:p>
          <a:p>
            <a:pPr lvl="1"/>
            <a:r>
              <a:rPr lang="en-US" dirty="0"/>
              <a:t>Take home (Due Oct 16)</a:t>
            </a:r>
          </a:p>
        </p:txBody>
      </p:sp>
    </p:spTree>
    <p:extLst>
      <p:ext uri="{BB962C8B-B14F-4D97-AF65-F5344CB8AC3E}">
        <p14:creationId xmlns:p14="http://schemas.microsoft.com/office/powerpoint/2010/main" val="33924556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9BCB2-CFAA-6F7B-784F-3EA20D6EC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Matrices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05036C-F5F6-DCE8-F4DF-76B74D7C5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Dimensions of a matrices matter when you are multiplying them</a:t>
            </a:r>
          </a:p>
          <a:p>
            <a:r>
              <a:rPr lang="en-US" dirty="0"/>
              <a:t>Used to:</a:t>
            </a:r>
          </a:p>
          <a:p>
            <a:pPr lvl="1"/>
            <a:r>
              <a:rPr lang="en-US" dirty="0"/>
              <a:t>Represent systems of equations</a:t>
            </a:r>
          </a:p>
          <a:p>
            <a:pPr lvl="1"/>
            <a:r>
              <a:rPr lang="en-US" dirty="0"/>
              <a:t>Represent networks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0453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F5555-DCAA-AA9C-A9C0-C76A36E5E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011754-FB7F-E9A9-5AF9-F20A73EA31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Parts of a gene</a:t>
            </a:r>
          </a:p>
          <a:p>
            <a:pPr lvl="1"/>
            <a:r>
              <a:rPr lang="en-US" dirty="0"/>
              <a:t>Exons and Introns</a:t>
            </a:r>
          </a:p>
          <a:p>
            <a:pPr lvl="1"/>
            <a:r>
              <a:rPr lang="en-US" dirty="0"/>
              <a:t>Untranslated regions (UTRs)</a:t>
            </a:r>
          </a:p>
          <a:p>
            <a:pPr lvl="1"/>
            <a:r>
              <a:rPr lang="en-US" dirty="0"/>
              <a:t>Regulatory elements</a:t>
            </a:r>
          </a:p>
          <a:p>
            <a:pPr lvl="2"/>
            <a:r>
              <a:rPr lang="en-US" dirty="0"/>
              <a:t>Promoters</a:t>
            </a:r>
          </a:p>
          <a:p>
            <a:r>
              <a:rPr lang="en-US" dirty="0"/>
              <a:t>Determined via next-generation sequencing or </a:t>
            </a:r>
            <a:r>
              <a:rPr lang="en-US" dirty="0" err="1"/>
              <a:t>snp</a:t>
            </a:r>
            <a:r>
              <a:rPr lang="en-US" dirty="0"/>
              <a:t>-arrays</a:t>
            </a:r>
          </a:p>
          <a:p>
            <a:r>
              <a:rPr lang="en-US" dirty="0"/>
              <a:t>What can we do with the information?</a:t>
            </a:r>
          </a:p>
          <a:p>
            <a:r>
              <a:rPr lang="en-US" dirty="0"/>
              <a:t>How can we store that information?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44073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A2904-37D7-BB22-49EF-DC5D33D2A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Transcriptomics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556FEC-959F-DA5B-87D7-1750848109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PCR and qPCR?</a:t>
            </a:r>
          </a:p>
          <a:p>
            <a:r>
              <a:rPr lang="en-US" dirty="0"/>
              <a:t>What are some of the similarities and differences between qPCR, micro-arrays, and </a:t>
            </a:r>
            <a:r>
              <a:rPr lang="en-US" dirty="0" err="1"/>
              <a:t>RNAseq</a:t>
            </a:r>
            <a:r>
              <a:rPr lang="en-US" dirty="0"/>
              <a:t> experiments?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5997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02F1232-1B84-320F-BB67-27BFDD57F6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1ACF3A28-C00F-C7F5-D59F-F4B868388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8419243"/>
              </p:ext>
            </p:extLst>
          </p:nvPr>
        </p:nvGraphicFramePr>
        <p:xfrm>
          <a:off x="1432968" y="341813"/>
          <a:ext cx="9326063" cy="6174373"/>
        </p:xfrm>
        <a:graphic>
          <a:graphicData uri="http://schemas.openxmlformats.org/drawingml/2006/table">
            <a:tbl>
              <a:tblPr/>
              <a:tblGrid>
                <a:gridCol w="1415171">
                  <a:extLst>
                    <a:ext uri="{9D8B030D-6E8A-4147-A177-3AD203B41FA5}">
                      <a16:colId xmlns:a16="http://schemas.microsoft.com/office/drawing/2014/main" val="2611619175"/>
                    </a:ext>
                  </a:extLst>
                </a:gridCol>
                <a:gridCol w="2636964">
                  <a:extLst>
                    <a:ext uri="{9D8B030D-6E8A-4147-A177-3AD203B41FA5}">
                      <a16:colId xmlns:a16="http://schemas.microsoft.com/office/drawing/2014/main" val="2287916282"/>
                    </a:ext>
                  </a:extLst>
                </a:gridCol>
                <a:gridCol w="2636964">
                  <a:extLst>
                    <a:ext uri="{9D8B030D-6E8A-4147-A177-3AD203B41FA5}">
                      <a16:colId xmlns:a16="http://schemas.microsoft.com/office/drawing/2014/main" val="729744884"/>
                    </a:ext>
                  </a:extLst>
                </a:gridCol>
                <a:gridCol w="2636964">
                  <a:extLst>
                    <a:ext uri="{9D8B030D-6E8A-4147-A177-3AD203B41FA5}">
                      <a16:colId xmlns:a16="http://schemas.microsoft.com/office/drawing/2014/main" val="3593917949"/>
                    </a:ext>
                  </a:extLst>
                </a:gridCol>
              </a:tblGrid>
              <a:tr h="404536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Feature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RT-qPCR (Quantitative Reverse Transcription PCR)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Microarray (Gene Chip)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FFFFFF"/>
                          </a:solidFill>
                          <a:effectLst/>
                          <a:latin typeface="Roboto" panose="02000000000000000000" pitchFamily="2" charset="0"/>
                        </a:rPr>
                        <a:t>RNA-Seq (Next-Generation Sequencing)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35685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680935"/>
                  </a:ext>
                </a:extLst>
              </a:tr>
              <a:tr h="568754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Primary Goal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Validation &amp; Precision Quantification of known targets.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Global Screening of known genes and markers.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Global Discovery &amp; Quantification of all transcripts.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33864552"/>
                  </a:ext>
                </a:extLst>
              </a:tr>
              <a:tr h="568754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Scale of Analysis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Low-Throughput (1 to ∼10 genes per reaction).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High-Throughput (Tens of thousands of pre-selected genes).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Ultra-High-Throughput (Millions of reads covering the entire transcriptome).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5942709"/>
                  </a:ext>
                </a:extLst>
              </a:tr>
              <a:tr h="568754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Core Technology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Amplification (Uses primers and a thermal cycler).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Hybridization (Uses fluorescently labeled cDNA binding to fixed probes).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Sequencing (Generates base-by-base sequence data).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8543466"/>
                  </a:ext>
                </a:extLst>
              </a:tr>
              <a:tr h="754333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Type of Information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Quantification (Absolute or Relative). Considered the "Gold Standard" for accuracy on specific genes.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Relative Expression (Ratio of one sample vs. a control). Also used for CNV detection.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Sequence &amp; Quantification (Finds novel features and provides digital read counts).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2917290"/>
                  </a:ext>
                </a:extLst>
              </a:tr>
              <a:tr h="754333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Novel Feature Detection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No. Requires prior knowledge of the target sequence.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No. Can only detect sequences for which a probe exists on the chip.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Yes. Can discover novel splice variants, fusion transcripts, and previously unannotated genes.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94273697"/>
                  </a:ext>
                </a:extLst>
              </a:tr>
              <a:tr h="754333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Dynamic Range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Very High (Excellent at detecting low-abundance transcripts).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Moderate (Can be saturated at very high expression levels).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Very High (Wider range than microarrays, as it counts individual molecules).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63343244"/>
                  </a:ext>
                </a:extLst>
              </a:tr>
              <a:tr h="568754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Starting Material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RNA (converted to cDNA).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RNA (converted to cDNA).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RNA (converted to cDNA fragments, then sequenced).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6058514"/>
                  </a:ext>
                </a:extLst>
              </a:tr>
              <a:tr h="663068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Cost &amp; Complexity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Low cost per data point; Simple data analysis.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Moderate cost; Moderate data analysis complexity.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High cost; Most complex and computationally demanding data analysis.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8F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58512462"/>
                  </a:ext>
                </a:extLst>
              </a:tr>
              <a:tr h="568754"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Typical Role in Research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Validating key findings from Microarray or RNA-Seq studies.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Initial screening for large-scale expression changes (less common now).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buNone/>
                      </a:pPr>
                      <a:r>
                        <a:rPr lang="en-US" sz="1200" b="0" dirty="0">
                          <a:solidFill>
                            <a:srgbClr val="434343"/>
                          </a:solidFill>
                          <a:effectLst/>
                          <a:latin typeface="Roboto" panose="02000000000000000000" pitchFamily="2" charset="0"/>
                        </a:rPr>
                        <a:t>Primary discovery of new molecular mechanisms or biomarkers.</a:t>
                      </a:r>
                    </a:p>
                  </a:txBody>
                  <a:tcPr marL="23679" marR="23679" marT="5920" marB="5920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284E3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51485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575338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53722-271F-8301-9319-BB213DDC8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992F-0EA0-C420-FF86-BAEF8AD3C0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sample space?</a:t>
            </a:r>
          </a:p>
          <a:p>
            <a:r>
              <a:rPr lang="en-US" dirty="0"/>
              <a:t>What are some types of probability distributions and what are they used for?</a:t>
            </a:r>
          </a:p>
          <a:p>
            <a:r>
              <a:rPr lang="en-US" dirty="0"/>
              <a:t>What is a statistic that quantifies the strength of the association between two events?</a:t>
            </a:r>
          </a:p>
          <a:p>
            <a:r>
              <a:rPr lang="en-US" dirty="0"/>
              <a:t>Why do we want to have multiple testing correction?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023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47962B-08A2-FED1-E935-20CE31570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1A5A4-FDB3-3F8B-7DFF-5DC07377EB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Independence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𝐸𝐹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endParaRPr lang="en-US" dirty="0"/>
              </a:p>
              <a:p>
                <a:r>
                  <a:rPr lang="en-US" dirty="0"/>
                  <a:t>Conditional Probabilities – “probability of E given F”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) =</m:t>
                    </m:r>
                    <m:f>
                      <m:f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𝐸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𝐹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)</m:t>
                        </m:r>
                      </m:den>
                    </m:f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F01A5A4-FDB3-3F8B-7DFF-5DC07377EB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492" t="-8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9148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99FB8F-0739-CE7A-5728-E0DC391C7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18715F1A-DBEC-7C9E-04AF-4C867B65EDC2}"/>
              </a:ext>
            </a:extLst>
          </p:cNvPr>
          <p:cNvCxnSpPr>
            <a:cxnSpLocks/>
          </p:cNvCxnSpPr>
          <p:nvPr/>
        </p:nvCxnSpPr>
        <p:spPr>
          <a:xfrm>
            <a:off x="8248386" y="2492801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A87B4ED-C96F-3D7B-2A82-BF659179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D38AEB-C318-E5BB-1FA7-569319ED40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4693330" cy="3541714"/>
          </a:xfrm>
        </p:spPr>
        <p:txBody>
          <a:bodyPr/>
          <a:lstStyle/>
          <a:p>
            <a:r>
              <a:rPr lang="en-US" dirty="0"/>
              <a:t>Multilayer – Different networks that connected by edges between the subnetworks</a:t>
            </a:r>
          </a:p>
          <a:p>
            <a:r>
              <a:rPr lang="en-US" dirty="0"/>
              <a:t>Multiplex – Nodes are the same, but the edges are different in the subnetworks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C7A01FC-2644-A7C9-0B50-70CC893AB4A6}"/>
              </a:ext>
            </a:extLst>
          </p:cNvPr>
          <p:cNvCxnSpPr>
            <a:cxnSpLocks/>
          </p:cNvCxnSpPr>
          <p:nvPr/>
        </p:nvCxnSpPr>
        <p:spPr>
          <a:xfrm flipV="1">
            <a:off x="7271775" y="4680732"/>
            <a:ext cx="873761" cy="511276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EA3ADF5-AAAE-59E1-E372-4B7136985A3D}"/>
              </a:ext>
            </a:extLst>
          </p:cNvPr>
          <p:cNvCxnSpPr>
            <a:cxnSpLocks/>
          </p:cNvCxnSpPr>
          <p:nvPr/>
        </p:nvCxnSpPr>
        <p:spPr>
          <a:xfrm>
            <a:off x="8421601" y="4707764"/>
            <a:ext cx="801933" cy="509757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710C20C-0CF8-E6E4-B445-C35660E2A897}"/>
              </a:ext>
            </a:extLst>
          </p:cNvPr>
          <p:cNvCxnSpPr>
            <a:cxnSpLocks/>
          </p:cNvCxnSpPr>
          <p:nvPr/>
        </p:nvCxnSpPr>
        <p:spPr>
          <a:xfrm>
            <a:off x="7271775" y="5402579"/>
            <a:ext cx="912098" cy="60159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EA6439E-3C26-838E-283C-A0C7CD74D7BC}"/>
              </a:ext>
            </a:extLst>
          </p:cNvPr>
          <p:cNvCxnSpPr>
            <a:cxnSpLocks/>
          </p:cNvCxnSpPr>
          <p:nvPr/>
        </p:nvCxnSpPr>
        <p:spPr>
          <a:xfrm>
            <a:off x="9499600" y="5294811"/>
            <a:ext cx="793636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79283415-81FC-426D-EA0E-F39BD6179E42}"/>
              </a:ext>
            </a:extLst>
          </p:cNvPr>
          <p:cNvSpPr/>
          <p:nvPr/>
        </p:nvSpPr>
        <p:spPr>
          <a:xfrm>
            <a:off x="8185597" y="4522706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D5FFE524-4E5E-44BB-E983-1722CD8E598A}"/>
              </a:ext>
            </a:extLst>
          </p:cNvPr>
          <p:cNvSpPr/>
          <p:nvPr/>
        </p:nvSpPr>
        <p:spPr>
          <a:xfrm>
            <a:off x="7035280" y="5217521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F205773-C3C4-600A-3CD1-D80524E8D6D7}"/>
              </a:ext>
            </a:extLst>
          </p:cNvPr>
          <p:cNvSpPr/>
          <p:nvPr/>
        </p:nvSpPr>
        <p:spPr>
          <a:xfrm>
            <a:off x="8185596" y="6004170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89EFB6-CA7F-2FDF-4B9B-904A34D12C4E}"/>
              </a:ext>
            </a:extLst>
          </p:cNvPr>
          <p:cNvSpPr/>
          <p:nvPr/>
        </p:nvSpPr>
        <p:spPr>
          <a:xfrm>
            <a:off x="9263595" y="519956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7505FCBF-A7FD-9147-AB2A-A8DB576DCD0B}"/>
              </a:ext>
            </a:extLst>
          </p:cNvPr>
          <p:cNvSpPr/>
          <p:nvPr/>
        </p:nvSpPr>
        <p:spPr>
          <a:xfrm>
            <a:off x="10373359" y="5199562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1FBB0CB-4F6C-3FE6-F501-1AF550EE2DB5}"/>
              </a:ext>
            </a:extLst>
          </p:cNvPr>
          <p:cNvSpPr txBox="1"/>
          <p:nvPr/>
        </p:nvSpPr>
        <p:spPr>
          <a:xfrm>
            <a:off x="6737003" y="492753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6CBD81D-3912-B869-CA12-53D9B5385B4D}"/>
              </a:ext>
            </a:extLst>
          </p:cNvPr>
          <p:cNvSpPr txBox="1"/>
          <p:nvPr/>
        </p:nvSpPr>
        <p:spPr>
          <a:xfrm>
            <a:off x="8262743" y="4245903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05C599E-780B-2FEB-D2B0-9F6F353DEA8F}"/>
              </a:ext>
            </a:extLst>
          </p:cNvPr>
          <p:cNvSpPr txBox="1"/>
          <p:nvPr/>
        </p:nvSpPr>
        <p:spPr>
          <a:xfrm>
            <a:off x="8283567" y="6127934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5C7476C6-9F7B-7938-D701-F4257658FC9D}"/>
              </a:ext>
            </a:extLst>
          </p:cNvPr>
          <p:cNvSpPr txBox="1"/>
          <p:nvPr/>
        </p:nvSpPr>
        <p:spPr>
          <a:xfrm>
            <a:off x="9183472" y="482267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422ECE1-09B4-C4D1-4821-FEA9CC2CE8FE}"/>
              </a:ext>
            </a:extLst>
          </p:cNvPr>
          <p:cNvSpPr txBox="1"/>
          <p:nvPr/>
        </p:nvSpPr>
        <p:spPr>
          <a:xfrm>
            <a:off x="10293236" y="4873381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AB7A45D5-D900-5210-372D-73F0A5EBF72E}"/>
              </a:ext>
            </a:extLst>
          </p:cNvPr>
          <p:cNvCxnSpPr>
            <a:cxnSpLocks/>
          </p:cNvCxnSpPr>
          <p:nvPr/>
        </p:nvCxnSpPr>
        <p:spPr>
          <a:xfrm>
            <a:off x="7209119" y="2864632"/>
            <a:ext cx="1943463" cy="50705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21F01E7-21B7-40D9-F207-3B2EED79133E}"/>
              </a:ext>
            </a:extLst>
          </p:cNvPr>
          <p:cNvCxnSpPr>
            <a:cxnSpLocks/>
            <a:endCxn id="45" idx="1"/>
          </p:cNvCxnSpPr>
          <p:nvPr/>
        </p:nvCxnSpPr>
        <p:spPr>
          <a:xfrm>
            <a:off x="8367240" y="2308958"/>
            <a:ext cx="1863340" cy="421713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8F0A2F6-35DF-CC69-9BCE-10CFE6CF2253}"/>
              </a:ext>
            </a:extLst>
          </p:cNvPr>
          <p:cNvCxnSpPr>
            <a:cxnSpLocks/>
          </p:cNvCxnSpPr>
          <p:nvPr/>
        </p:nvCxnSpPr>
        <p:spPr>
          <a:xfrm flipH="1">
            <a:off x="8348214" y="3077039"/>
            <a:ext cx="850063" cy="601591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37A2C1DB-2602-504C-F728-0F9E5B6FCCEE}"/>
              </a:ext>
            </a:extLst>
          </p:cNvPr>
          <p:cNvCxnSpPr>
            <a:cxnSpLocks/>
          </p:cNvCxnSpPr>
          <p:nvPr/>
        </p:nvCxnSpPr>
        <p:spPr>
          <a:xfrm>
            <a:off x="9436944" y="2967435"/>
            <a:ext cx="793636" cy="0"/>
          </a:xfrm>
          <a:prstGeom prst="straightConnector1">
            <a:avLst/>
          </a:prstGeom>
          <a:ln w="1905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36" name="Oval 35">
            <a:extLst>
              <a:ext uri="{FF2B5EF4-FFF2-40B4-BE49-F238E27FC236}">
                <a16:creationId xmlns:a16="http://schemas.microsoft.com/office/drawing/2014/main" id="{E4F02845-FC4D-8DA8-0526-672AD30C51D5}"/>
              </a:ext>
            </a:extLst>
          </p:cNvPr>
          <p:cNvSpPr/>
          <p:nvPr/>
        </p:nvSpPr>
        <p:spPr>
          <a:xfrm>
            <a:off x="8122941" y="2195330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2BB5C71C-F6CD-CD3E-36AC-AC125E0CD4F4}"/>
              </a:ext>
            </a:extLst>
          </p:cNvPr>
          <p:cNvSpPr/>
          <p:nvPr/>
        </p:nvSpPr>
        <p:spPr>
          <a:xfrm>
            <a:off x="6972624" y="2890145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F4CF818D-CB34-0F9B-BA0B-300F3860A528}"/>
              </a:ext>
            </a:extLst>
          </p:cNvPr>
          <p:cNvSpPr/>
          <p:nvPr/>
        </p:nvSpPr>
        <p:spPr>
          <a:xfrm>
            <a:off x="8122940" y="3676794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EDC0F0B0-A73F-D94B-D84F-A922534FD79B}"/>
              </a:ext>
            </a:extLst>
          </p:cNvPr>
          <p:cNvSpPr/>
          <p:nvPr/>
        </p:nvSpPr>
        <p:spPr>
          <a:xfrm>
            <a:off x="9200939" y="2872186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E4034014-0A74-F19C-8334-A6B39ECE379B}"/>
              </a:ext>
            </a:extLst>
          </p:cNvPr>
          <p:cNvSpPr/>
          <p:nvPr/>
        </p:nvSpPr>
        <p:spPr>
          <a:xfrm>
            <a:off x="10310703" y="2872186"/>
            <a:ext cx="195943" cy="18505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CA98276-ED21-5F9A-E759-46D1242C06EB}"/>
              </a:ext>
            </a:extLst>
          </p:cNvPr>
          <p:cNvSpPr txBox="1"/>
          <p:nvPr/>
        </p:nvSpPr>
        <p:spPr>
          <a:xfrm>
            <a:off x="6674347" y="2600154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A65AF89-DCFC-0D17-17D5-E09C5200B8DE}"/>
              </a:ext>
            </a:extLst>
          </p:cNvPr>
          <p:cNvSpPr txBox="1"/>
          <p:nvPr/>
        </p:nvSpPr>
        <p:spPr>
          <a:xfrm>
            <a:off x="8200087" y="19185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E23DA13F-298A-599A-CA1B-26D925ADF768}"/>
              </a:ext>
            </a:extLst>
          </p:cNvPr>
          <p:cNvSpPr txBox="1"/>
          <p:nvPr/>
        </p:nvSpPr>
        <p:spPr>
          <a:xfrm>
            <a:off x="8220911" y="3800558"/>
            <a:ext cx="3722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2A4A499-166A-8257-7260-07F81FB5F383}"/>
              </a:ext>
            </a:extLst>
          </p:cNvPr>
          <p:cNvSpPr txBox="1"/>
          <p:nvPr/>
        </p:nvSpPr>
        <p:spPr>
          <a:xfrm>
            <a:off x="9120816" y="2495300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62EA409-8107-9C84-A221-9105CE8D6E44}"/>
              </a:ext>
            </a:extLst>
          </p:cNvPr>
          <p:cNvSpPr txBox="1"/>
          <p:nvPr/>
        </p:nvSpPr>
        <p:spPr>
          <a:xfrm>
            <a:off x="10230580" y="2546005"/>
            <a:ext cx="3080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C7F48EDC-95F6-9CCD-B2B6-E2D97531BD72}"/>
              </a:ext>
            </a:extLst>
          </p:cNvPr>
          <p:cNvCxnSpPr>
            <a:cxnSpLocks/>
            <a:endCxn id="19" idx="3"/>
          </p:cNvCxnSpPr>
          <p:nvPr/>
        </p:nvCxnSpPr>
        <p:spPr>
          <a:xfrm>
            <a:off x="7070595" y="3241040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975A3EC7-A4F6-196E-5DEC-740B7CB86A2A}"/>
              </a:ext>
            </a:extLst>
          </p:cNvPr>
          <p:cNvCxnSpPr>
            <a:cxnSpLocks/>
          </p:cNvCxnSpPr>
          <p:nvPr/>
        </p:nvCxnSpPr>
        <p:spPr>
          <a:xfrm>
            <a:off x="10414988" y="3156498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79051601-C365-0163-6BCA-76425D7B8A60}"/>
              </a:ext>
            </a:extLst>
          </p:cNvPr>
          <p:cNvCxnSpPr>
            <a:cxnSpLocks/>
          </p:cNvCxnSpPr>
          <p:nvPr/>
        </p:nvCxnSpPr>
        <p:spPr>
          <a:xfrm>
            <a:off x="9296969" y="3156498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F9CE9475-992B-D9BD-EF68-90B99BBD1443}"/>
              </a:ext>
            </a:extLst>
          </p:cNvPr>
          <p:cNvCxnSpPr>
            <a:cxnSpLocks/>
          </p:cNvCxnSpPr>
          <p:nvPr/>
        </p:nvCxnSpPr>
        <p:spPr>
          <a:xfrm>
            <a:off x="8208324" y="3962483"/>
            <a:ext cx="22596" cy="1871156"/>
          </a:xfrm>
          <a:prstGeom prst="line">
            <a:avLst/>
          </a:prstGeom>
          <a:ln w="3492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0470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C25DDD-5E4A-D316-8D07-F36B3C1C5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6DC1A6-D0E7-F759-02D4-B31D623B40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the difference between a directed and undirected graph?</a:t>
            </a:r>
          </a:p>
          <a:p>
            <a:r>
              <a:rPr lang="en-US" dirty="0"/>
              <a:t>What does a node’s degree tell you?</a:t>
            </a:r>
          </a:p>
          <a:p>
            <a:r>
              <a:rPr lang="en-US" dirty="0"/>
              <a:t>What is a </a:t>
            </a:r>
            <a:r>
              <a:rPr lang="en-US"/>
              <a:t>path within </a:t>
            </a:r>
            <a:r>
              <a:rPr lang="en-US" dirty="0"/>
              <a:t>a network?</a:t>
            </a:r>
          </a:p>
          <a:p>
            <a:r>
              <a:rPr lang="en-US" dirty="0"/>
              <a:t>How can you use networks to explain biological concepts?</a:t>
            </a:r>
          </a:p>
        </p:txBody>
      </p:sp>
    </p:spTree>
    <p:extLst>
      <p:ext uri="{BB962C8B-B14F-4D97-AF65-F5344CB8AC3E}">
        <p14:creationId xmlns:p14="http://schemas.microsoft.com/office/powerpoint/2010/main" val="4171990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Parcel</Template>
  <TotalTime>1039</TotalTime>
  <Words>652</Words>
  <Application>Microsoft Macintosh PowerPoint</Application>
  <PresentationFormat>Widescreen</PresentationFormat>
  <Paragraphs>103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Aptos</vt:lpstr>
      <vt:lpstr>Arial</vt:lpstr>
      <vt:lpstr>Cambria Math</vt:lpstr>
      <vt:lpstr>Gill Sans MT</vt:lpstr>
      <vt:lpstr>Roboto</vt:lpstr>
      <vt:lpstr>Parcel</vt:lpstr>
      <vt:lpstr>Review for Mid-term</vt:lpstr>
      <vt:lpstr>Matrices</vt:lpstr>
      <vt:lpstr>Genomics</vt:lpstr>
      <vt:lpstr>Transcriptomics</vt:lpstr>
      <vt:lpstr>PowerPoint Presentation</vt:lpstr>
      <vt:lpstr>Probability</vt:lpstr>
      <vt:lpstr>Probability</vt:lpstr>
      <vt:lpstr>Networks</vt:lpstr>
      <vt:lpstr>Networks</vt:lpstr>
      <vt:lpstr>Machine Learning</vt:lpstr>
      <vt:lpstr>Mid-term Layout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Mohl, Jonathon E</dc:creator>
  <cp:lastModifiedBy>Ramirez Orozco, Randhal S</cp:lastModifiedBy>
  <cp:revision>3</cp:revision>
  <dcterms:created xsi:type="dcterms:W3CDTF">2024-10-07T23:58:33Z</dcterms:created>
  <dcterms:modified xsi:type="dcterms:W3CDTF">2025-10-12T23:52:52Z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73649dc-6fee-4eb8-a128-734c3c842ea8_Enabled">
    <vt:lpwstr>true</vt:lpwstr>
  </property>
  <property fmtid="{D5CDD505-2E9C-101B-9397-08002B2CF9AE}" pid="3" name="MSIP_Label_b73649dc-6fee-4eb8-a128-734c3c842ea8_SetDate">
    <vt:lpwstr>2025-10-07T13:06:59Z</vt:lpwstr>
  </property>
  <property fmtid="{D5CDD505-2E9C-101B-9397-08002B2CF9AE}" pid="4" name="MSIP_Label_b73649dc-6fee-4eb8-a128-734c3c842ea8_Method">
    <vt:lpwstr>Standard</vt:lpwstr>
  </property>
  <property fmtid="{D5CDD505-2E9C-101B-9397-08002B2CF9AE}" pid="5" name="MSIP_Label_b73649dc-6fee-4eb8-a128-734c3c842ea8_Name">
    <vt:lpwstr>defa4170-0d19-0005-0004-bc88714345d2</vt:lpwstr>
  </property>
  <property fmtid="{D5CDD505-2E9C-101B-9397-08002B2CF9AE}" pid="6" name="MSIP_Label_b73649dc-6fee-4eb8-a128-734c3c842ea8_SiteId">
    <vt:lpwstr>857c21d2-1a16-43a4-90cf-d57f3fab9d2f</vt:lpwstr>
  </property>
  <property fmtid="{D5CDD505-2E9C-101B-9397-08002B2CF9AE}" pid="7" name="MSIP_Label_b73649dc-6fee-4eb8-a128-734c3c842ea8_ActionId">
    <vt:lpwstr>d4b56d78-ccb1-4c84-a0d4-e3e97d418e5f</vt:lpwstr>
  </property>
  <property fmtid="{D5CDD505-2E9C-101B-9397-08002B2CF9AE}" pid="8" name="MSIP_Label_b73649dc-6fee-4eb8-a128-734c3c842ea8_ContentBits">
    <vt:lpwstr>0</vt:lpwstr>
  </property>
  <property fmtid="{D5CDD505-2E9C-101B-9397-08002B2CF9AE}" pid="9" name="MSIP_Label_b73649dc-6fee-4eb8-a128-734c3c842ea8_Tag">
    <vt:lpwstr>50, 3, 0, 1</vt:lpwstr>
  </property>
</Properties>
</file>