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59" r:id="rId5"/>
    <p:sldId id="257"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98A509-E33F-493D-B905-48009BC78DB8}"/>
              </a:ext>
            </a:extLst>
          </p:cNvPr>
          <p:cNvSpPr/>
          <p:nvPr/>
        </p:nvSpPr>
        <p:spPr>
          <a:xfrm>
            <a:off x="4170632" y="1600174"/>
            <a:ext cx="3850734" cy="1323439"/>
          </a:xfrm>
          <a:prstGeom prst="rect">
            <a:avLst/>
          </a:prstGeom>
          <a:noFill/>
        </p:spPr>
        <p:txBody>
          <a:bodyPr wrap="none" lIns="91440" tIns="45720" rIns="91440" bIns="45720">
            <a:spAutoFit/>
          </a:bodyPr>
          <a:lstStyle/>
          <a:p>
            <a:pPr algn="ctr"/>
            <a:r>
              <a:rPr lang="en-US" sz="8000" b="1" cap="none" spc="0" dirty="0" err="1">
                <a:ln w="0"/>
                <a:solidFill>
                  <a:srgbClr val="C00000"/>
                </a:solidFill>
                <a:effectLst>
                  <a:reflection blurRad="6350" stA="53000" endA="300" endPos="35500" dir="5400000" sy="-90000" algn="bl" rotWithShape="0"/>
                </a:effectLst>
              </a:rPr>
              <a:t>BioBERT</a:t>
            </a:r>
            <a:endParaRPr lang="en-US" sz="8000" b="1" cap="none" spc="0" dirty="0">
              <a:ln w="0"/>
              <a:solidFill>
                <a:srgbClr val="C00000"/>
              </a:solidFill>
              <a:effectLst>
                <a:reflection blurRad="6350" stA="53000" endA="300" endPos="35500" dir="5400000" sy="-90000" algn="bl" rotWithShape="0"/>
              </a:effectLst>
            </a:endParaRPr>
          </a:p>
        </p:txBody>
      </p:sp>
      <p:sp>
        <p:nvSpPr>
          <p:cNvPr id="5" name="Rectangle 4">
            <a:extLst>
              <a:ext uri="{FF2B5EF4-FFF2-40B4-BE49-F238E27FC236}">
                <a16:creationId xmlns:a16="http://schemas.microsoft.com/office/drawing/2014/main" id="{CC6B75B3-88EE-4262-B4CE-A76615583279}"/>
              </a:ext>
            </a:extLst>
          </p:cNvPr>
          <p:cNvSpPr/>
          <p:nvPr/>
        </p:nvSpPr>
        <p:spPr>
          <a:xfrm>
            <a:off x="783487" y="3429000"/>
            <a:ext cx="10625025" cy="400110"/>
          </a:xfrm>
          <a:prstGeom prst="rect">
            <a:avLst/>
          </a:prstGeom>
          <a:noFill/>
        </p:spPr>
        <p:txBody>
          <a:bodyPr wrap="none" lIns="91440" tIns="45720" rIns="91440" bIns="45720">
            <a:spAutoFit/>
          </a:bodyPr>
          <a:lstStyle/>
          <a:p>
            <a:pPr algn="ctr"/>
            <a:r>
              <a:rPr lang="en-US" sz="2000" dirty="0"/>
              <a:t>(Bidirectional Encoder Representations from Transformers for Biomedical Text Mining)</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733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45D874-6F9E-4F4A-9DCC-0F12772E68FF}"/>
              </a:ext>
            </a:extLst>
          </p:cNvPr>
          <p:cNvSpPr/>
          <p:nvPr/>
        </p:nvSpPr>
        <p:spPr>
          <a:xfrm>
            <a:off x="1518081" y="1413063"/>
            <a:ext cx="9978501" cy="4278094"/>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BERT</a:t>
            </a:r>
          </a:p>
          <a:p>
            <a:pPr marL="342900"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rPr>
              <a:t>Fully trained language model that Google released few months ago</a:t>
            </a:r>
          </a:p>
          <a:p>
            <a:pPr marL="342900" indent="-342900">
              <a:buFont typeface="Arial" panose="020B0604020202020204" pitchFamily="34" charset="0"/>
              <a:buChar char="•"/>
            </a:pPr>
            <a:r>
              <a:rPr lang="en-US" dirty="0"/>
              <a:t>BERT uses two training strategies:</a:t>
            </a:r>
          </a:p>
          <a:p>
            <a:endParaRPr lang="en-US" dirty="0"/>
          </a:p>
          <a:p>
            <a:pPr marL="800100" lvl="1" indent="-342900">
              <a:buFont typeface="Arial" panose="020B0604020202020204" pitchFamily="34" charset="0"/>
              <a:buChar char="•"/>
            </a:pPr>
            <a:r>
              <a:rPr lang="en-IN" b="1" dirty="0"/>
              <a:t>Masked LM (MLM) : </a:t>
            </a:r>
            <a:r>
              <a:rPr lang="en-US" dirty="0"/>
              <a:t>Before feeding word sequences into BERT, 15% of the words in each sequence are replaced with a [MASK] token. The model then attempts to predict the original value of the masked words, based on the context provided by the other, non-masked, words in the sequence</a:t>
            </a:r>
          </a:p>
          <a:p>
            <a:pPr marL="800100" lvl="1" indent="-342900">
              <a:buFont typeface="Arial" panose="020B0604020202020204" pitchFamily="34" charset="0"/>
              <a:buChar char="•"/>
            </a:pPr>
            <a:r>
              <a:rPr lang="en-IN" b="1" dirty="0"/>
              <a:t>Next Sentence Prediction (NSP) : </a:t>
            </a:r>
            <a:r>
              <a:rPr lang="en-US" dirty="0"/>
              <a:t>In the BERT training process, the model receives pairs of sentences as input and learns to predict if the second sentence in the pair is the subsequent sentence in the original document.</a:t>
            </a:r>
            <a:endParaRPr lang="en-IN" b="1" dirty="0"/>
          </a:p>
          <a:p>
            <a:pPr marL="800100" lvl="1" indent="-342900">
              <a:buFont typeface="Arial" panose="020B0604020202020204" pitchFamily="34" charset="0"/>
              <a:buChar char="•"/>
            </a:pPr>
            <a:endParaRPr lang="en-IN" b="1" dirty="0"/>
          </a:p>
          <a:p>
            <a:pPr marL="800100" lvl="1" indent="-342900">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959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28B34A-800D-424C-BE10-51C6078F7F41}"/>
              </a:ext>
            </a:extLst>
          </p:cNvPr>
          <p:cNvSpPr/>
          <p:nvPr/>
        </p:nvSpPr>
        <p:spPr>
          <a:xfrm>
            <a:off x="1028156" y="1475888"/>
            <a:ext cx="10965576" cy="3847207"/>
          </a:xfrm>
          <a:prstGeom prst="rect">
            <a:avLst/>
          </a:prstGeom>
          <a:noFill/>
        </p:spPr>
        <p:txBody>
          <a:bodyPr wrap="square" lIns="91440" tIns="45720" rIns="91440" bIns="45720">
            <a:spAutoFit/>
          </a:bodyPr>
          <a:lstStyle/>
          <a:p>
            <a:r>
              <a:rPr lang="en-US" sz="3200" b="1" u="sng" dirty="0" err="1"/>
              <a:t>BioBert</a:t>
            </a:r>
            <a:r>
              <a:rPr lang="en-US" sz="3200" b="1" dirty="0"/>
              <a:t> : </a:t>
            </a:r>
          </a:p>
          <a:p>
            <a:endParaRPr lang="en-US" sz="3200" b="1" u="sng" dirty="0"/>
          </a:p>
          <a:p>
            <a:pPr marL="285750" indent="-285750">
              <a:buFont typeface="Arial" panose="020B0604020202020204" pitchFamily="34" charset="0"/>
              <a:buChar char="•"/>
            </a:pPr>
            <a:r>
              <a:rPr lang="en-US" sz="2000" dirty="0"/>
              <a:t>A pre-trained biomedical language representation model for biomedical text mining</a:t>
            </a:r>
          </a:p>
          <a:p>
            <a:pPr marL="285750" indent="-285750">
              <a:buFont typeface="Arial" panose="020B0604020202020204" pitchFamily="34" charset="0"/>
              <a:buChar char="•"/>
            </a:pPr>
            <a:r>
              <a:rPr lang="en-US" sz="2000" dirty="0"/>
              <a:t>A domain specific language representation model pre-trained on large-scale biomedical corpora</a:t>
            </a:r>
          </a:p>
          <a:p>
            <a:pPr marL="285750" indent="-285750">
              <a:buFont typeface="Arial" panose="020B0604020202020204" pitchFamily="34" charset="0"/>
              <a:buChar char="•"/>
            </a:pPr>
            <a:r>
              <a:rPr lang="en-US" sz="2000" dirty="0" err="1"/>
              <a:t>BioBERT</a:t>
            </a:r>
            <a:r>
              <a:rPr lang="en-US" sz="2000" dirty="0"/>
              <a:t> significantly outperforms BERT on the following three representative biomedical text mining tasks:</a:t>
            </a:r>
          </a:p>
          <a:p>
            <a:endParaRPr lang="en-US" sz="2000" dirty="0"/>
          </a:p>
          <a:p>
            <a:r>
              <a:rPr lang="en-US" sz="2000" dirty="0"/>
              <a:t>			1. Biomedical question answering (9.61% absolute improvement)</a:t>
            </a:r>
          </a:p>
          <a:p>
            <a:r>
              <a:rPr lang="en-US" sz="2000" dirty="0"/>
              <a:t>			2.</a:t>
            </a:r>
            <a:r>
              <a:rPr lang="en-IN" sz="2000" dirty="0"/>
              <a:t> Biomedical relation extraction (3.49% absolute improvement)</a:t>
            </a:r>
          </a:p>
          <a:p>
            <a:r>
              <a:rPr lang="en-IN" sz="2000" dirty="0"/>
              <a:t>			3.</a:t>
            </a:r>
            <a:r>
              <a:rPr lang="en-US" sz="2000" dirty="0"/>
              <a:t> Biomedical named entity recognition (0.51% absolute improvement)</a:t>
            </a:r>
          </a:p>
        </p:txBody>
      </p:sp>
    </p:spTree>
    <p:extLst>
      <p:ext uri="{BB962C8B-B14F-4D97-AF65-F5344CB8AC3E}">
        <p14:creationId xmlns:p14="http://schemas.microsoft.com/office/powerpoint/2010/main" val="15147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3A07D6-EF7D-4D0A-9C97-06916CA40DCB}"/>
              </a:ext>
            </a:extLst>
          </p:cNvPr>
          <p:cNvSpPr/>
          <p:nvPr/>
        </p:nvSpPr>
        <p:spPr>
          <a:xfrm>
            <a:off x="1978273" y="543731"/>
            <a:ext cx="18790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a:t>
            </a:r>
          </a:p>
        </p:txBody>
      </p:sp>
      <p:sp>
        <p:nvSpPr>
          <p:cNvPr id="6" name="TextBox 5">
            <a:extLst>
              <a:ext uri="{FF2B5EF4-FFF2-40B4-BE49-F238E27FC236}">
                <a16:creationId xmlns:a16="http://schemas.microsoft.com/office/drawing/2014/main" id="{7BD82CCF-1CF2-4D57-BBE8-687A47C498CE}"/>
              </a:ext>
            </a:extLst>
          </p:cNvPr>
          <p:cNvSpPr txBox="1"/>
          <p:nvPr/>
        </p:nvSpPr>
        <p:spPr>
          <a:xfrm>
            <a:off x="2086252" y="1562470"/>
            <a:ext cx="880665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BERT’s original training data which includes English Wikipedia and </a:t>
            </a:r>
            <a:r>
              <a:rPr lang="en-US" sz="2400" dirty="0" err="1">
                <a:latin typeface="Times New Roman" panose="02020603050405020304" pitchFamily="18" charset="0"/>
                <a:cs typeface="Times New Roman" panose="02020603050405020304" pitchFamily="18" charset="0"/>
              </a:rPr>
              <a:t>BooksCorpus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Domain specific data which are PubMed abstracts and PMC full text articles</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EB35350-04DB-4FA9-8DCB-8A9330E98A78}"/>
              </a:ext>
            </a:extLst>
          </p:cNvPr>
          <p:cNvPicPr>
            <a:picLocks noChangeAspect="1"/>
          </p:cNvPicPr>
          <p:nvPr/>
        </p:nvPicPr>
        <p:blipFill>
          <a:blip r:embed="rId2"/>
          <a:stretch>
            <a:fillRect/>
          </a:stretch>
        </p:blipFill>
        <p:spPr>
          <a:xfrm>
            <a:off x="3528874" y="3132130"/>
            <a:ext cx="5134252" cy="2905062"/>
          </a:xfrm>
          <a:prstGeom prst="rect">
            <a:avLst/>
          </a:prstGeom>
        </p:spPr>
      </p:pic>
      <p:sp>
        <p:nvSpPr>
          <p:cNvPr id="9" name="TextBox 8">
            <a:extLst>
              <a:ext uri="{FF2B5EF4-FFF2-40B4-BE49-F238E27FC236}">
                <a16:creationId xmlns:a16="http://schemas.microsoft.com/office/drawing/2014/main" id="{B39B8850-0CC3-49F9-B890-58EDF80AE1AD}"/>
              </a:ext>
            </a:extLst>
          </p:cNvPr>
          <p:cNvSpPr txBox="1"/>
          <p:nvPr/>
        </p:nvSpPr>
        <p:spPr>
          <a:xfrm>
            <a:off x="4853865" y="6037192"/>
            <a:ext cx="2484269" cy="369332"/>
          </a:xfrm>
          <a:prstGeom prst="rect">
            <a:avLst/>
          </a:prstGeom>
          <a:noFill/>
        </p:spPr>
        <p:txBody>
          <a:bodyPr wrap="square" rtlCol="0">
            <a:spAutoFit/>
          </a:bodyPr>
          <a:lstStyle/>
          <a:p>
            <a:r>
              <a:rPr lang="en-IN" dirty="0" err="1"/>
              <a:t>BioBERT</a:t>
            </a:r>
            <a:r>
              <a:rPr lang="en-IN" dirty="0"/>
              <a:t> Architecture</a:t>
            </a:r>
          </a:p>
        </p:txBody>
      </p:sp>
    </p:spTree>
    <p:extLst>
      <p:ext uri="{BB962C8B-B14F-4D97-AF65-F5344CB8AC3E}">
        <p14:creationId xmlns:p14="http://schemas.microsoft.com/office/powerpoint/2010/main" val="159161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48546A5-655F-422F-BB68-F8BBF0557FB3}"/>
              </a:ext>
            </a:extLst>
          </p:cNvPr>
          <p:cNvSpPr/>
          <p:nvPr/>
        </p:nvSpPr>
        <p:spPr>
          <a:xfrm>
            <a:off x="4511335" y="2890791"/>
            <a:ext cx="3169329" cy="1076418"/>
          </a:xfrm>
          <a:prstGeom prst="roundRect">
            <a:avLst/>
          </a:prstGeom>
          <a:solidFill>
            <a:schemeClr val="accent2">
              <a:lumMod val="40000"/>
              <a:lumOff val="60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6000" dirty="0" err="1"/>
              <a:t>BioBERT</a:t>
            </a:r>
            <a:endParaRPr lang="en-IN" sz="6000" dirty="0"/>
          </a:p>
        </p:txBody>
      </p:sp>
      <p:sp>
        <p:nvSpPr>
          <p:cNvPr id="3" name="Rectangle 2">
            <a:extLst>
              <a:ext uri="{FF2B5EF4-FFF2-40B4-BE49-F238E27FC236}">
                <a16:creationId xmlns:a16="http://schemas.microsoft.com/office/drawing/2014/main" id="{CE85B3BE-893C-43D1-9B7A-9B34C99FF9B3}"/>
              </a:ext>
            </a:extLst>
          </p:cNvPr>
          <p:cNvSpPr/>
          <p:nvPr/>
        </p:nvSpPr>
        <p:spPr>
          <a:xfrm>
            <a:off x="930500" y="2090172"/>
            <a:ext cx="2806997" cy="2677656"/>
          </a:xfrm>
          <a:prstGeom prst="rect">
            <a:avLst/>
          </a:prstGeom>
          <a:noFill/>
          <a:ln>
            <a:solidFill>
              <a:schemeClr val="tx1"/>
            </a:solidFill>
          </a:ln>
        </p:spPr>
        <p:txBody>
          <a:bodyPr wrap="square" lIns="91440" tIns="45720" rIns="91440" bIns="45720">
            <a:spAutoFit/>
          </a:bodyPr>
          <a:lstStyle/>
          <a:p>
            <a:pPr algn="ctr"/>
            <a:r>
              <a:rPr lang="en-US" sz="2800" b="1" u="sng" dirty="0">
                <a:ln w="0"/>
                <a:effectLst>
                  <a:outerShdw blurRad="38100" dist="19050" dir="2700000" algn="tl" rotWithShape="0">
                    <a:schemeClr val="dk1">
                      <a:alpha val="40000"/>
                    </a:schemeClr>
                  </a:outerShdw>
                </a:effectLst>
              </a:rPr>
              <a:t>Input Data</a:t>
            </a:r>
            <a:endParaRPr lang="en-US" sz="2800" b="1" u="sng" cap="none" spc="0" dirty="0">
              <a:ln w="0"/>
              <a:solidFill>
                <a:schemeClr val="tx1"/>
              </a:solidFill>
              <a:effectLst>
                <a:outerShdw blurRad="38100" dist="19050" dir="2700000" algn="tl" rotWithShape="0">
                  <a:schemeClr val="dk1">
                    <a:alpha val="40000"/>
                  </a:schemeClr>
                </a:outerShdw>
              </a:effectLst>
            </a:endParaRPr>
          </a:p>
          <a:p>
            <a:pPr algn="ctr"/>
            <a:r>
              <a:rPr lang="en-US" sz="2800" b="0" cap="none" spc="0" dirty="0">
                <a:ln w="0"/>
                <a:solidFill>
                  <a:schemeClr val="tx1"/>
                </a:solidFill>
                <a:effectLst>
                  <a:outerShdw blurRad="38100" dist="19050" dir="2700000" algn="tl" rotWithShape="0">
                    <a:schemeClr val="dk1">
                      <a:alpha val="40000"/>
                    </a:schemeClr>
                  </a:outerShdw>
                </a:effectLst>
              </a:rPr>
              <a:t>1. Symptoms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a:p>
            <a:pPr algn="ctr"/>
            <a:r>
              <a:rPr lang="en-US" sz="2800" dirty="0">
                <a:ln w="0"/>
                <a:effectLst>
                  <a:outerShdw blurRad="38100" dist="19050" dir="2700000" algn="tl" rotWithShape="0">
                    <a:schemeClr val="dk1">
                      <a:alpha val="40000"/>
                    </a:schemeClr>
                  </a:outerShdw>
                </a:effectLst>
              </a:rPr>
              <a:t>2. Medications</a:t>
            </a:r>
          </a:p>
          <a:p>
            <a:pPr algn="ctr"/>
            <a:endParaRPr lang="en-US" sz="2800" dirty="0">
              <a:ln w="0"/>
              <a:effectLst>
                <a:outerShdw blurRad="38100" dist="19050" dir="2700000" algn="tl" rotWithShape="0">
                  <a:schemeClr val="dk1">
                    <a:alpha val="40000"/>
                  </a:schemeClr>
                </a:outerShdw>
              </a:effectLst>
            </a:endParaRPr>
          </a:p>
          <a:p>
            <a:pPr algn="ctr"/>
            <a:r>
              <a:rPr lang="en-US" sz="2800" b="0" cap="none" spc="0" dirty="0">
                <a:ln w="0"/>
                <a:solidFill>
                  <a:schemeClr val="tx1"/>
                </a:solidFill>
                <a:effectLst>
                  <a:outerShdw blurRad="38100" dist="19050" dir="2700000" algn="tl" rotWithShape="0">
                    <a:schemeClr val="dk1">
                      <a:alpha val="40000"/>
                    </a:schemeClr>
                  </a:outerShdw>
                </a:effectLst>
              </a:rPr>
              <a:t>3. Side Effects</a:t>
            </a:r>
          </a:p>
        </p:txBody>
      </p:sp>
      <p:cxnSp>
        <p:nvCxnSpPr>
          <p:cNvPr id="6" name="Straight Arrow Connector 5">
            <a:extLst>
              <a:ext uri="{FF2B5EF4-FFF2-40B4-BE49-F238E27FC236}">
                <a16:creationId xmlns:a16="http://schemas.microsoft.com/office/drawing/2014/main" id="{20C76A3C-809B-4426-9030-B8DACCBB2AF5}"/>
              </a:ext>
            </a:extLst>
          </p:cNvPr>
          <p:cNvCxnSpPr>
            <a:stCxn id="3" idx="3"/>
            <a:endCxn id="2" idx="1"/>
          </p:cNvCxnSpPr>
          <p:nvPr/>
        </p:nvCxnSpPr>
        <p:spPr>
          <a:xfrm>
            <a:off x="3737497" y="3429000"/>
            <a:ext cx="7738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00887BD-5A37-446D-9959-30EDC570128B}"/>
              </a:ext>
            </a:extLst>
          </p:cNvPr>
          <p:cNvSpPr/>
          <p:nvPr/>
        </p:nvSpPr>
        <p:spPr>
          <a:xfrm>
            <a:off x="8389398" y="2397948"/>
            <a:ext cx="3500761" cy="2062103"/>
          </a:xfrm>
          <a:prstGeom prst="rect">
            <a:avLst/>
          </a:prstGeom>
          <a:noFill/>
          <a:ln>
            <a:solidFill>
              <a:schemeClr val="tx1"/>
            </a:solidFill>
          </a:ln>
        </p:spPr>
        <p:txBody>
          <a:bodyPr wrap="square" lIns="91440" tIns="45720" rIns="91440" bIns="45720">
            <a:spAutoFit/>
          </a:bodyPr>
          <a:lstStyle/>
          <a:p>
            <a:pPr algn="ctr"/>
            <a:r>
              <a:rPr lang="en-US" sz="2800" b="1" u="sng" cap="none" spc="0" dirty="0">
                <a:ln w="0"/>
                <a:solidFill>
                  <a:schemeClr val="tx1"/>
                </a:solidFill>
                <a:effectLst>
                  <a:outerShdw blurRad="38100" dist="19050" dir="2700000" algn="tl" rotWithShape="0">
                    <a:schemeClr val="dk1">
                      <a:alpha val="40000"/>
                    </a:schemeClr>
                  </a:outerShdw>
                </a:effectLst>
              </a:rPr>
              <a:t>Output Data</a:t>
            </a:r>
          </a:p>
          <a:p>
            <a:pPr algn="ctr"/>
            <a:r>
              <a:rPr lang="en-US" sz="3200" b="0" cap="none" spc="0" dirty="0">
                <a:ln w="0"/>
                <a:solidFill>
                  <a:schemeClr val="tx1"/>
                </a:solidFill>
                <a:effectLst>
                  <a:outerShdw blurRad="38100" dist="19050" dir="2700000" algn="tl" rotWithShape="0">
                    <a:schemeClr val="dk1">
                      <a:alpha val="40000"/>
                    </a:schemeClr>
                  </a:outerShdw>
                </a:effectLst>
              </a:rPr>
              <a:t>1.Diagnosis</a:t>
            </a:r>
          </a:p>
          <a:p>
            <a:pPr algn="ctr"/>
            <a:endParaRPr lang="en-US" sz="3200" b="0" cap="none" spc="0" dirty="0">
              <a:ln w="0"/>
              <a:solidFill>
                <a:schemeClr val="tx1"/>
              </a:solidFill>
              <a:effectLst>
                <a:outerShdw blurRad="38100" dist="19050" dir="2700000" algn="tl" rotWithShape="0">
                  <a:schemeClr val="dk1">
                    <a:alpha val="40000"/>
                  </a:schemeClr>
                </a:outerShdw>
              </a:effectLst>
            </a:endParaRPr>
          </a:p>
          <a:p>
            <a:pPr algn="ctr"/>
            <a:r>
              <a:rPr lang="en-US" sz="3200" dirty="0">
                <a:ln w="0"/>
                <a:effectLst>
                  <a:outerShdw blurRad="38100" dist="19050" dir="2700000" algn="tl" rotWithShape="0">
                    <a:schemeClr val="dk1">
                      <a:alpha val="40000"/>
                    </a:schemeClr>
                  </a:outerShdw>
                </a:effectLst>
              </a:rPr>
              <a:t>2.Treatment Plan</a:t>
            </a:r>
            <a:endParaRPr lang="en-US" sz="32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a:extLst>
              <a:ext uri="{FF2B5EF4-FFF2-40B4-BE49-F238E27FC236}">
                <a16:creationId xmlns:a16="http://schemas.microsoft.com/office/drawing/2014/main" id="{5B0099F8-95A7-4A30-853A-08265EB53B92}"/>
              </a:ext>
            </a:extLst>
          </p:cNvPr>
          <p:cNvCxnSpPr>
            <a:stCxn id="2" idx="3"/>
            <a:endCxn id="10" idx="1"/>
          </p:cNvCxnSpPr>
          <p:nvPr/>
        </p:nvCxnSpPr>
        <p:spPr>
          <a:xfrm>
            <a:off x="7680664" y="3429000"/>
            <a:ext cx="708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F069-DE12-4FF8-9F27-73EDD448AFB6}"/>
              </a:ext>
            </a:extLst>
          </p:cNvPr>
          <p:cNvSpPr/>
          <p:nvPr/>
        </p:nvSpPr>
        <p:spPr>
          <a:xfrm>
            <a:off x="3524435" y="603682"/>
            <a:ext cx="5060272" cy="6010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EF4BC26C-64A5-4468-A7AE-85195B4A9144}"/>
              </a:ext>
            </a:extLst>
          </p:cNvPr>
          <p:cNvSpPr/>
          <p:nvPr/>
        </p:nvSpPr>
        <p:spPr>
          <a:xfrm>
            <a:off x="3524435" y="603682"/>
            <a:ext cx="5060272" cy="798990"/>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Health Assistant</a:t>
            </a:r>
          </a:p>
        </p:txBody>
      </p:sp>
      <p:sp>
        <p:nvSpPr>
          <p:cNvPr id="8" name="Rectangle 7">
            <a:extLst>
              <a:ext uri="{FF2B5EF4-FFF2-40B4-BE49-F238E27FC236}">
                <a16:creationId xmlns:a16="http://schemas.microsoft.com/office/drawing/2014/main" id="{3816D00C-89C5-4EF8-9A18-8FA00A1F4943}"/>
              </a:ext>
            </a:extLst>
          </p:cNvPr>
          <p:cNvSpPr/>
          <p:nvPr/>
        </p:nvSpPr>
        <p:spPr>
          <a:xfrm>
            <a:off x="3524434" y="1618541"/>
            <a:ext cx="4856085" cy="584775"/>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My head hurts after listening to music loudly for 3 hours</a:t>
            </a:r>
          </a:p>
        </p:txBody>
      </p:sp>
      <p:sp>
        <p:nvSpPr>
          <p:cNvPr id="9" name="Rectangle 8">
            <a:extLst>
              <a:ext uri="{FF2B5EF4-FFF2-40B4-BE49-F238E27FC236}">
                <a16:creationId xmlns:a16="http://schemas.microsoft.com/office/drawing/2014/main" id="{C68EA4F6-6566-4781-84D3-F8B745FCDB61}"/>
              </a:ext>
            </a:extLst>
          </p:cNvPr>
          <p:cNvSpPr/>
          <p:nvPr/>
        </p:nvSpPr>
        <p:spPr>
          <a:xfrm>
            <a:off x="4412202" y="2272744"/>
            <a:ext cx="4172504" cy="53498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Any other symptoms or medications you take</a:t>
            </a:r>
          </a:p>
        </p:txBody>
      </p:sp>
      <p:sp>
        <p:nvSpPr>
          <p:cNvPr id="10" name="Rectangle 9">
            <a:extLst>
              <a:ext uri="{FF2B5EF4-FFF2-40B4-BE49-F238E27FC236}">
                <a16:creationId xmlns:a16="http://schemas.microsoft.com/office/drawing/2014/main" id="{182760A8-E23C-401C-A000-675A60AC0AE6}"/>
              </a:ext>
            </a:extLst>
          </p:cNvPr>
          <p:cNvSpPr/>
          <p:nvPr/>
        </p:nvSpPr>
        <p:spPr>
          <a:xfrm>
            <a:off x="3524435" y="2877155"/>
            <a:ext cx="4358936" cy="460849"/>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 just a slight pain in my forehead</a:t>
            </a:r>
          </a:p>
        </p:txBody>
      </p:sp>
      <p:sp>
        <p:nvSpPr>
          <p:cNvPr id="11" name="Rectangle 10">
            <a:extLst>
              <a:ext uri="{FF2B5EF4-FFF2-40B4-BE49-F238E27FC236}">
                <a16:creationId xmlns:a16="http://schemas.microsoft.com/office/drawing/2014/main" id="{36FBD423-3EDF-4618-A9F7-F8D17EF0B897}"/>
              </a:ext>
            </a:extLst>
          </p:cNvPr>
          <p:cNvSpPr/>
          <p:nvPr/>
        </p:nvSpPr>
        <p:spPr>
          <a:xfrm>
            <a:off x="4598633" y="3429000"/>
            <a:ext cx="3986073" cy="53498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You have migraine, rest, take aspirin &amp; drink water</a:t>
            </a:r>
          </a:p>
        </p:txBody>
      </p:sp>
      <p:sp>
        <p:nvSpPr>
          <p:cNvPr id="14" name="Oval 13">
            <a:extLst>
              <a:ext uri="{FF2B5EF4-FFF2-40B4-BE49-F238E27FC236}">
                <a16:creationId xmlns:a16="http://schemas.microsoft.com/office/drawing/2014/main" id="{5FAC3C55-6C2B-4966-A6EA-C79A39961DE6}"/>
              </a:ext>
            </a:extLst>
          </p:cNvPr>
          <p:cNvSpPr/>
          <p:nvPr/>
        </p:nvSpPr>
        <p:spPr>
          <a:xfrm>
            <a:off x="5856303" y="5928441"/>
            <a:ext cx="396536" cy="528905"/>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30" name="Picture 6" descr="Image result for speech recognition symbol">
            <a:extLst>
              <a:ext uri="{FF2B5EF4-FFF2-40B4-BE49-F238E27FC236}">
                <a16:creationId xmlns:a16="http://schemas.microsoft.com/office/drawing/2014/main" id="{0FEF50FF-883F-410C-A6C4-6D6E69C4A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303" y="5994625"/>
            <a:ext cx="396536" cy="39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02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6DB79-C9D9-494B-8A52-4EB3D777FC1B}"/>
              </a:ext>
            </a:extLst>
          </p:cNvPr>
          <p:cNvSpPr/>
          <p:nvPr/>
        </p:nvSpPr>
        <p:spPr>
          <a:xfrm>
            <a:off x="3619570" y="2875002"/>
            <a:ext cx="4952860" cy="1107996"/>
          </a:xfrm>
          <a:prstGeom prst="rect">
            <a:avLst/>
          </a:prstGeom>
          <a:noFill/>
        </p:spPr>
        <p:txBody>
          <a:bodyPr wrap="square" lIns="91440" tIns="45720" rIns="91440" bIns="45720">
            <a:spAutoFit/>
          </a:bodyPr>
          <a:lstStyle/>
          <a:p>
            <a:pPr algn="ctr"/>
            <a:r>
              <a:rPr lang="en-US" sz="66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7348154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1601</TotalTime>
  <Words>255</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Arshu Achu</dc:creator>
  <cp:lastModifiedBy>Arshu Achu</cp:lastModifiedBy>
  <cp:revision>16</cp:revision>
  <dcterms:created xsi:type="dcterms:W3CDTF">2019-09-15T16:03:57Z</dcterms:created>
  <dcterms:modified xsi:type="dcterms:W3CDTF">2019-09-17T07:12:03Z</dcterms:modified>
</cp:coreProperties>
</file>