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379" r:id="rId3"/>
    <p:sldId id="373" r:id="rId4"/>
    <p:sldId id="357" r:id="rId5"/>
    <p:sldId id="262" r:id="rId6"/>
    <p:sldId id="263" r:id="rId7"/>
    <p:sldId id="264" r:id="rId8"/>
    <p:sldId id="265" r:id="rId9"/>
    <p:sldId id="266" r:id="rId10"/>
    <p:sldId id="301" r:id="rId11"/>
    <p:sldId id="267" r:id="rId12"/>
    <p:sldId id="302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9" r:id="rId21"/>
    <p:sldId id="333" r:id="rId22"/>
    <p:sldId id="332" r:id="rId23"/>
    <p:sldId id="336" r:id="rId24"/>
    <p:sldId id="334" r:id="rId25"/>
    <p:sldId id="337" r:id="rId26"/>
    <p:sldId id="335" r:id="rId27"/>
    <p:sldId id="338" r:id="rId28"/>
    <p:sldId id="339" r:id="rId29"/>
    <p:sldId id="282" r:id="rId30"/>
    <p:sldId id="290" r:id="rId31"/>
    <p:sldId id="291" r:id="rId32"/>
    <p:sldId id="299" r:id="rId33"/>
    <p:sldId id="300" r:id="rId34"/>
    <p:sldId id="303" r:id="rId35"/>
    <p:sldId id="308" r:id="rId36"/>
    <p:sldId id="309" r:id="rId37"/>
    <p:sldId id="310" r:id="rId38"/>
    <p:sldId id="348" r:id="rId39"/>
    <p:sldId id="342" r:id="rId40"/>
    <p:sldId id="313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43" r:id="rId50"/>
    <p:sldId id="375" r:id="rId51"/>
    <p:sldId id="351" r:id="rId52"/>
    <p:sldId id="353" r:id="rId53"/>
    <p:sldId id="354" r:id="rId54"/>
    <p:sldId id="356" r:id="rId55"/>
    <p:sldId id="352" r:id="rId56"/>
    <p:sldId id="358" r:id="rId57"/>
    <p:sldId id="374" r:id="rId58"/>
    <p:sldId id="362" r:id="rId59"/>
    <p:sldId id="366" r:id="rId60"/>
    <p:sldId id="369" r:id="rId61"/>
    <p:sldId id="370" r:id="rId62"/>
    <p:sldId id="377" r:id="rId63"/>
    <p:sldId id="378" r:id="rId64"/>
    <p:sldId id="361" r:id="rId65"/>
    <p:sldId id="37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5BA50-A869-45E4-A431-855D754C2EFC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60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E688B-42A5-49AE-BE97-A62B8CBA544B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18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E2C03-E705-4234-9B05-4EDF2FD66301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808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AFEC3-ACA7-4851-84D4-20B07113CBBD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29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8647CA41-6B2A-46A7-9D25-A4F984073ADF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This is the more general case – when partners are interchangeable.  E.g., doctor-patient, manager-workers, teacher-students, leader-followers)</a:t>
            </a:r>
          </a:p>
        </p:txBody>
      </p:sp>
    </p:spTree>
    <p:extLst>
      <p:ext uri="{BB962C8B-B14F-4D97-AF65-F5344CB8AC3E}">
        <p14:creationId xmlns:p14="http://schemas.microsoft.com/office/powerpoint/2010/main" val="110341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11BE23DA-1519-442E-AE07-42CAF44D2BD4}" type="slidenum">
              <a:rPr lang="en-US" sz="1200">
                <a:latin typeface="Calibri" pitchFamily="34" charset="0"/>
              </a:rPr>
              <a:pPr algn="r"/>
              <a:t>20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552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5E2A0-5685-43D4-B90A-6F16EF4ED33A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55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2DCB5-6468-4FD3-8F05-DCC65B9102D1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68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48D52C-D98E-4BF8-A899-4236D6B3A6D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9270E3-B31A-4109-94CB-309BFD2FAC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96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6FC03D-2FE3-4FBA-90EF-DF4EEEA8D9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0F2BB-4D82-4A0C-88D8-B30F07764727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810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897E30-D00A-47F0-B9DF-B4EA1FB0656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0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79DF0C-01AE-47B8-B2E0-B11A8546B0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61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CB652-C852-437C-97F8-BB2BFE2C830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7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3E5F98-7261-44FC-A3BC-83923936548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7FD8AA-20CF-44FD-A755-0EAE1C89EE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37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1D7F-DDA4-41AF-B7AC-BC7DC6798C8E}" type="slidenum">
              <a:rPr lang="en-US" smtClean="0"/>
              <a:t>64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87CB8-D8C6-4563-A432-A9C812BC0F11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92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81513-6B32-443F-83F7-FF7DC270E730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24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FB9C-3A99-49B7-A9F3-F9EC2668D3FE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60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691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06AE1-8954-47D9-9E77-28D27B9D0A78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F6A78-E269-4F18-90B4-12B200FB8396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152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55978-7222-4F7B-BFBF-B29A6BF0AA81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5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diLGarcia/2day-dyad-workshop" TargetMode="External"/><Relationship Id="rId2" Type="http://schemas.openxmlformats.org/officeDocument/2006/relationships/hyperlink" Target="https://randilgarcia.github.io/website/workshop/schedul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Document1.doc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data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UCSF January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59" y="5426069"/>
            <a:ext cx="2284699" cy="1268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957" y="6174747"/>
            <a:ext cx="3146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</a:t>
            </a:r>
            <a:r>
              <a:rPr lang="en-US" dirty="0" smtClean="0">
                <a:solidFill>
                  <a:srgbClr val="FFC000"/>
                </a:solidFill>
                <a:latin typeface="FontAwesome" pitchFamily="2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@RandiLGarcia   </a:t>
            </a:r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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RandiLGarcia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75" name="WordArt 24"/>
          <p:cNvSpPr>
            <a:spLocks noChangeArrowheads="1" noChangeShapeType="1" noTextEdit="1"/>
          </p:cNvSpPr>
          <p:nvPr/>
        </p:nvSpPr>
        <p:spPr bwMode="auto">
          <a:xfrm>
            <a:off x="4648200" y="57912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102485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</a:t>
            </a:r>
            <a:r>
              <a:rPr lang="en-US" i="1" dirty="0" smtClean="0"/>
              <a:t>can</a:t>
            </a:r>
            <a:r>
              <a:rPr lang="en-US" dirty="0" smtClean="0"/>
              <a:t> be distinguished on that variable. But that doesn’t mean it would be theoretically meaningful to do so.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8" name="WordArt 22"/>
          <p:cNvSpPr>
            <a:spLocks noChangeArrowheads="1" noChangeShapeType="1" noTextEdit="1"/>
          </p:cNvSpPr>
          <p:nvPr/>
        </p:nvSpPr>
        <p:spPr bwMode="auto">
          <a:xfrm>
            <a:off x="4876800" y="5791200"/>
            <a:ext cx="2590800" cy="6477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+mj-lt"/>
              </a:rPr>
              <a:t>Within</a:t>
            </a:r>
          </a:p>
        </p:txBody>
      </p:sp>
    </p:spTree>
    <p:extLst>
      <p:ext uri="{BB962C8B-B14F-4D97-AF65-F5344CB8AC3E}">
        <p14:creationId xmlns:p14="http://schemas.microsoft.com/office/powerpoint/2010/main" val="198475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Variable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both between dyads and within dyads.  </a:t>
            </a:r>
          </a:p>
          <a:p>
            <a:endParaRPr lang="en-US" dirty="0"/>
          </a:p>
          <a:p>
            <a:r>
              <a:rPr lang="en-US" dirty="0" smtClean="0"/>
              <a:t>In a given dyad, the two members may differ in their scores, and there is variation across dyads in the average score.</a:t>
            </a:r>
          </a:p>
          <a:p>
            <a:pPr lvl="1"/>
            <a:r>
              <a:rPr lang="en-US" dirty="0" smtClean="0"/>
              <a:t>Age in married couples</a:t>
            </a:r>
          </a:p>
          <a:p>
            <a:pPr lvl="1"/>
            <a:r>
              <a:rPr lang="en-US" dirty="0" smtClean="0"/>
              <a:t>Lots-o personality variables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Most </a:t>
            </a:r>
            <a:r>
              <a:rPr lang="en-US" u="sng" dirty="0" smtClean="0"/>
              <a:t>outcome</a:t>
            </a:r>
            <a:r>
              <a:rPr lang="en-US" dirty="0" smtClean="0"/>
              <a:t> variables are mixed variables.</a:t>
            </a:r>
          </a:p>
        </p:txBody>
      </p:sp>
    </p:spTree>
    <p:extLst>
      <p:ext uri="{BB962C8B-B14F-4D97-AF65-F5344CB8AC3E}">
        <p14:creationId xmlns:p14="http://schemas.microsoft.com/office/powerpoint/2010/main" val="3869438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200" dirty="0" smtClean="0"/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Can you think of a variable that can be </a:t>
            </a:r>
            <a:r>
              <a:rPr lang="en-US" sz="3200" b="1" dirty="0" smtClean="0"/>
              <a:t>between-dyads</a:t>
            </a:r>
            <a:r>
              <a:rPr lang="en-US" sz="3200" dirty="0" smtClean="0"/>
              <a:t>, </a:t>
            </a:r>
            <a:r>
              <a:rPr lang="en-US" sz="3200" b="1" dirty="0" smtClean="0"/>
              <a:t>within-dyads</a:t>
            </a:r>
            <a:r>
              <a:rPr lang="en-US" sz="3200" dirty="0" smtClean="0"/>
              <a:t>, or </a:t>
            </a:r>
            <a:r>
              <a:rPr lang="en-US" sz="3200" b="1" dirty="0" smtClean="0"/>
              <a:t>mixed</a:t>
            </a:r>
            <a:r>
              <a:rPr lang="en-US" sz="3200" dirty="0"/>
              <a:t> </a:t>
            </a:r>
            <a:r>
              <a:rPr lang="en-US" sz="3200" dirty="0" smtClean="0"/>
              <a:t>across different samples? 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0CAA429-E2D0-4161-AA2C-D4209EAF59F3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br>
              <a:rPr lang="en-US" dirty="0" smtClean="0"/>
            </a:br>
            <a:r>
              <a:rPr lang="en-US" dirty="0" smtClean="0"/>
              <a:t>Dyadic Designs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E42AA1A-2E7C-4657-89AF-ABB9946BE592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Dyadic Design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person has one and only one partner. </a:t>
            </a:r>
          </a:p>
          <a:p>
            <a:r>
              <a:rPr lang="en-US" smtClean="0"/>
              <a:t>About 75% of research with standard dyadic design</a:t>
            </a:r>
          </a:p>
          <a:p>
            <a:r>
              <a:rPr lang="en-US" smtClean="0"/>
              <a:t>Examples:  Dating couples, married couples, friends</a:t>
            </a:r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E737642-1EB0-444B-B92C-9E9E07CDD69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340498" y="5395913"/>
            <a:ext cx="9212424" cy="114300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</a:rPr>
              <a:t>Standard </a:t>
            </a:r>
            <a:r>
              <a:rPr lang="en-US" b="1" dirty="0" smtClean="0">
                <a:solidFill>
                  <a:schemeClr val="accent2"/>
                </a:solidFill>
                <a:latin typeface="+mn-lt"/>
              </a:rPr>
              <a:t>Design-Indistinguishable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674ADE0-D5D0-490C-9D4C-AFA62BF9DC2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17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9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5486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Standard Design - Distinguishable </a:t>
            </a:r>
          </a:p>
        </p:txBody>
      </p:sp>
      <p:sp>
        <p:nvSpPr>
          <p:cNvPr id="19" name="Cross 18"/>
          <p:cNvSpPr/>
          <p:nvPr/>
        </p:nvSpPr>
        <p:spPr>
          <a:xfrm>
            <a:off x="2286000" y="609600"/>
            <a:ext cx="8382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>
            <a:off x="9067800" y="2514600"/>
            <a:ext cx="838200" cy="914400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>
            <a:off x="6705600" y="3352800"/>
            <a:ext cx="838200" cy="914400"/>
          </a:xfrm>
          <a:prstGeom prst="plus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>
            <a:off x="5105400" y="533400"/>
            <a:ext cx="838200" cy="914400"/>
          </a:xfrm>
          <a:prstGeom prst="plus">
            <a:avLst/>
          </a:prstGeom>
          <a:solidFill>
            <a:srgbClr val="33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Cross 22"/>
          <p:cNvSpPr/>
          <p:nvPr/>
        </p:nvSpPr>
        <p:spPr>
          <a:xfrm>
            <a:off x="3429000" y="3886200"/>
            <a:ext cx="838200" cy="914400"/>
          </a:xfrm>
          <a:prstGeom prst="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2404215-6E69-41BC-904A-B3F0663741C7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48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One-with-Many Design</a:t>
            </a:r>
            <a:endParaRPr lang="en-US" dirty="0"/>
          </a:p>
        </p:txBody>
      </p:sp>
      <p:sp>
        <p:nvSpPr>
          <p:cNvPr id="16400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partners have the same role with the focal person</a:t>
            </a:r>
          </a:p>
          <a:p>
            <a:r>
              <a:rPr lang="en-US" dirty="0" smtClean="0"/>
              <a:t>For example, students with teachers or workers with managers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16387" name="Oval 6"/>
          <p:cNvSpPr>
            <a:spLocks noChangeArrowheads="1"/>
          </p:cNvSpPr>
          <p:nvPr/>
        </p:nvSpPr>
        <p:spPr bwMode="auto">
          <a:xfrm>
            <a:off x="5774635" y="4527551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165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5927035" y="58229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6689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6391" name="Group 23"/>
          <p:cNvGrpSpPr>
            <a:grpSpLocks/>
          </p:cNvGrpSpPr>
          <p:nvPr/>
        </p:nvGrpSpPr>
        <p:grpSpPr bwMode="auto">
          <a:xfrm>
            <a:off x="7730989" y="3276600"/>
            <a:ext cx="2743200" cy="2057400"/>
            <a:chOff x="3744" y="1344"/>
            <a:chExt cx="1728" cy="1296"/>
          </a:xfrm>
        </p:grpSpPr>
        <p:sp>
          <p:nvSpPr>
            <p:cNvPr id="16413" name="Oval 5"/>
            <p:cNvSpPr>
              <a:spLocks noChangeArrowheads="1"/>
            </p:cNvSpPr>
            <p:nvPr/>
          </p:nvSpPr>
          <p:spPr bwMode="auto">
            <a:xfrm>
              <a:off x="4368" y="1344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2"/>
            <p:cNvSpPr>
              <a:spLocks noChangeArrowheads="1"/>
            </p:cNvSpPr>
            <p:nvPr/>
          </p:nvSpPr>
          <p:spPr bwMode="auto">
            <a:xfrm>
              <a:off x="3744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128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4"/>
            <p:cNvSpPr>
              <a:spLocks noChangeArrowheads="1"/>
            </p:cNvSpPr>
            <p:nvPr/>
          </p:nvSpPr>
          <p:spPr bwMode="auto">
            <a:xfrm>
              <a:off x="4656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5"/>
            <p:cNvSpPr>
              <a:spLocks noChangeArrowheads="1"/>
            </p:cNvSpPr>
            <p:nvPr/>
          </p:nvSpPr>
          <p:spPr bwMode="auto">
            <a:xfrm>
              <a:off x="5088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16392" name="Group 45"/>
          <p:cNvGrpSpPr>
            <a:grpSpLocks/>
          </p:cNvGrpSpPr>
          <p:nvPr/>
        </p:nvGrpSpPr>
        <p:grpSpPr bwMode="auto">
          <a:xfrm>
            <a:off x="1828800" y="3429000"/>
            <a:ext cx="2895600" cy="2362200"/>
            <a:chOff x="144" y="2640"/>
            <a:chExt cx="1824" cy="1488"/>
          </a:xfrm>
        </p:grpSpPr>
        <p:sp>
          <p:nvSpPr>
            <p:cNvPr id="16402" name="Oval 4"/>
            <p:cNvSpPr>
              <a:spLocks noChangeArrowheads="1"/>
            </p:cNvSpPr>
            <p:nvPr/>
          </p:nvSpPr>
          <p:spPr bwMode="auto">
            <a:xfrm>
              <a:off x="768" y="2640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Rectangle 16"/>
            <p:cNvSpPr>
              <a:spLocks noChangeArrowheads="1"/>
            </p:cNvSpPr>
            <p:nvPr/>
          </p:nvSpPr>
          <p:spPr bwMode="auto">
            <a:xfrm>
              <a:off x="144" y="297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Rectangle 17"/>
            <p:cNvSpPr>
              <a:spLocks noChangeArrowheads="1"/>
            </p:cNvSpPr>
            <p:nvPr/>
          </p:nvSpPr>
          <p:spPr bwMode="auto">
            <a:xfrm>
              <a:off x="336" y="35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Rectangle 18"/>
            <p:cNvSpPr>
              <a:spLocks noChangeArrowheads="1"/>
            </p:cNvSpPr>
            <p:nvPr/>
          </p:nvSpPr>
          <p:spPr bwMode="auto">
            <a:xfrm>
              <a:off x="816" y="3792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Rectangle 19"/>
            <p:cNvSpPr>
              <a:spLocks noChangeArrowheads="1"/>
            </p:cNvSpPr>
            <p:nvPr/>
          </p:nvSpPr>
          <p:spPr bwMode="auto">
            <a:xfrm>
              <a:off x="1344" y="345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1584" y="2928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76" y="3024"/>
              <a:ext cx="144" cy="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3"/>
            <p:cNvSpPr>
              <a:spLocks noChangeShapeType="1"/>
            </p:cNvSpPr>
            <p:nvPr/>
          </p:nvSpPr>
          <p:spPr bwMode="auto">
            <a:xfrm flipH="1">
              <a:off x="624" y="3120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4"/>
            <p:cNvSpPr>
              <a:spLocks noChangeShapeType="1"/>
            </p:cNvSpPr>
            <p:nvPr/>
          </p:nvSpPr>
          <p:spPr bwMode="auto">
            <a:xfrm flipH="1">
              <a:off x="1008" y="321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35"/>
            <p:cNvSpPr>
              <a:spLocks noChangeShapeType="1"/>
            </p:cNvSpPr>
            <p:nvPr/>
          </p:nvSpPr>
          <p:spPr bwMode="auto">
            <a:xfrm>
              <a:off x="1200" y="3168"/>
              <a:ext cx="9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36"/>
            <p:cNvSpPr>
              <a:spLocks noChangeShapeType="1"/>
            </p:cNvSpPr>
            <p:nvPr/>
          </p:nvSpPr>
          <p:spPr bwMode="auto">
            <a:xfrm>
              <a:off x="1344" y="3072"/>
              <a:ext cx="144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3" name="Line 37"/>
          <p:cNvSpPr>
            <a:spLocks noChangeShapeType="1"/>
          </p:cNvSpPr>
          <p:nvPr/>
        </p:nvSpPr>
        <p:spPr bwMode="auto">
          <a:xfrm flipH="1">
            <a:off x="6231835" y="5441951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38"/>
          <p:cNvSpPr>
            <a:spLocks noChangeShapeType="1"/>
          </p:cNvSpPr>
          <p:nvPr/>
        </p:nvSpPr>
        <p:spPr bwMode="auto">
          <a:xfrm flipH="1">
            <a:off x="5546035" y="5213351"/>
            <a:ext cx="2286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39"/>
          <p:cNvSpPr>
            <a:spLocks noChangeShapeType="1"/>
          </p:cNvSpPr>
          <p:nvPr/>
        </p:nvSpPr>
        <p:spPr bwMode="auto">
          <a:xfrm>
            <a:off x="6689035" y="5213351"/>
            <a:ext cx="2286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40"/>
          <p:cNvSpPr>
            <a:spLocks noChangeShapeType="1"/>
          </p:cNvSpPr>
          <p:nvPr/>
        </p:nvSpPr>
        <p:spPr bwMode="auto">
          <a:xfrm flipH="1">
            <a:off x="84167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41"/>
          <p:cNvSpPr>
            <a:spLocks noChangeShapeType="1"/>
          </p:cNvSpPr>
          <p:nvPr/>
        </p:nvSpPr>
        <p:spPr bwMode="auto">
          <a:xfrm flipH="1">
            <a:off x="8797789" y="4191000"/>
            <a:ext cx="1524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9331189" y="4267200"/>
            <a:ext cx="1524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43"/>
          <p:cNvSpPr>
            <a:spLocks noChangeShapeType="1"/>
          </p:cNvSpPr>
          <p:nvPr/>
        </p:nvSpPr>
        <p:spPr bwMode="auto">
          <a:xfrm>
            <a:off x="94835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6633DBC-6E35-4827-B642-89F8754F344E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19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0760" y="4295400"/>
            <a:ext cx="35679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Smith professor </a:t>
            </a:r>
            <a:r>
              <a:rPr lang="en-US" sz="2800" dirty="0"/>
              <a:t>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Statistical and Data Sciences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49" y="3822017"/>
            <a:ext cx="2073912" cy="2599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75" y="2051275"/>
            <a:ext cx="3417220" cy="333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me…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39" y="1368992"/>
            <a:ext cx="2771775" cy="6096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60609" y="538978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about you?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864" y="1898276"/>
            <a:ext cx="2962276" cy="21955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33" y="4237517"/>
            <a:ext cx="4800600" cy="8648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113" y="743306"/>
            <a:ext cx="1409700" cy="14192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244" y="2488974"/>
            <a:ext cx="3090862" cy="12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8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/>
              <a:t>Relations Model (SRM)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  Team or family members rating one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868685" y="3786554"/>
            <a:ext cx="17585" cy="16998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4791269" y="3886200"/>
            <a:ext cx="46038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991777" y="3733800"/>
            <a:ext cx="1652954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3038669" y="3810000"/>
            <a:ext cx="1524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305869" y="38862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305869" y="5562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9058469" y="3962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7305870" y="3657600"/>
            <a:ext cx="161192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7153469" y="4038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991777" y="3648808"/>
            <a:ext cx="172329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3038669" y="5509847"/>
            <a:ext cx="1676400" cy="263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7458269" y="3810000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8C8B0C8-C334-42FE-AAF8-98534AFF5B0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7536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848669" y="34290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8829869" y="5181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907284" y="5257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4864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2581469" y="3276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4509488" y="5205046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2581469" y="5228492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5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8202" grpId="0" animBg="1"/>
      <p:bldP spid="8203" grpId="0" animBg="1"/>
      <p:bldP spid="8204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199" grpId="0" animBg="1"/>
      <p:bldP spid="8206" grpId="0" animBg="1"/>
      <p:bldP spid="8207" grpId="0" animBg="1"/>
      <p:bldP spid="8198" grpId="0" animBg="1"/>
      <p:bldP spid="8196" grpId="0" animBg="1"/>
      <p:bldP spid="8194" grpId="0" animBg="1"/>
      <p:bldP spid="8195" grpId="0" animBg="1"/>
      <p:bldP spid="82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67925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32" t="16762" r="4611" b="3905"/>
          <a:stretch/>
        </p:blipFill>
        <p:spPr>
          <a:xfrm>
            <a:off x="2699859" y="1965960"/>
            <a:ext cx="6954203" cy="44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153650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56" y="1965960"/>
            <a:ext cx="2813608" cy="45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342"/>
          <a:stretch/>
        </p:blipFill>
        <p:spPr>
          <a:xfrm>
            <a:off x="1419184" y="2543175"/>
            <a:ext cx="9323151" cy="30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57" y="2214122"/>
            <a:ext cx="4984406" cy="34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869" b="5982"/>
          <a:stretch/>
        </p:blipFill>
        <p:spPr>
          <a:xfrm>
            <a:off x="1953165" y="1965960"/>
            <a:ext cx="8255189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4" y="1844217"/>
            <a:ext cx="3432991" cy="4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break! Then more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Nonindependence in </a:t>
            </a:r>
            <a:r>
              <a:rPr lang="en-US" dirty="0" err="1" smtClean="0"/>
              <a:t>DYads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406449" cy="1356360"/>
          </a:xfrm>
        </p:spPr>
        <p:txBody>
          <a:bodyPr/>
          <a:lstStyle/>
          <a:p>
            <a:r>
              <a:rPr lang="en-US" dirty="0" smtClean="0"/>
              <a:t>Workshop Materials				</a:t>
            </a:r>
            <a:r>
              <a:rPr lang="en-US" sz="2000" dirty="0" smtClean="0"/>
              <a:t>on GitHub</a:t>
            </a:r>
            <a:r>
              <a:rPr lang="en-US" dirty="0" smtClean="0">
                <a:latin typeface="FontAwesome" pitchFamily="2" charset="0"/>
              </a:rPr>
              <a:t> 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&gt;Find the workshop schedule and data examples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randilgarcia.github.io/website/workshop/schedule.html</a:t>
            </a:r>
            <a:endParaRPr lang="en-US" sz="2400" dirty="0" smtClean="0"/>
          </a:p>
          <a:p>
            <a:pPr marL="45720" indent="0" algn="ctr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&gt;Download ALL materials, including R-code,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github.com/RandiLGarcia/2day-dyad-workshop</a:t>
            </a:r>
            <a:endParaRPr lang="en-US" sz="2400" dirty="0" smtClean="0"/>
          </a:p>
          <a:p>
            <a:pPr marL="45720" indent="0" algn="ctr">
              <a:buNone/>
            </a:pPr>
            <a:endParaRPr lang="en-US" sz="2800" dirty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 Nonindependence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Nonindependence is often defined as the proportion of variance explained by the dyad (or group).</a:t>
            </a:r>
          </a:p>
          <a:p>
            <a:r>
              <a:rPr lang="en-US" dirty="0" smtClean="0"/>
              <a:t>BUT, nonindependence can be negative…variance cannot!</a:t>
            </a:r>
          </a:p>
          <a:p>
            <a:endParaRPr lang="en-US" dirty="0"/>
          </a:p>
          <a:p>
            <a:r>
              <a:rPr lang="en-US" dirty="0" smtClean="0"/>
              <a:t>This is super important</a:t>
            </a:r>
            <a:endParaRPr lang="en-US" dirty="0"/>
          </a:p>
          <a:p>
            <a:r>
              <a:rPr lang="en-US" b="1" u="sng" dirty="0" smtClean="0">
                <a:solidFill>
                  <a:schemeClr val="accent2"/>
                </a:solidFill>
              </a:rPr>
              <a:t>THE</a:t>
            </a:r>
            <a:r>
              <a:rPr lang="en-US" b="1" dirty="0" smtClean="0">
                <a:solidFill>
                  <a:schemeClr val="accent2"/>
                </a:solidFill>
              </a:rPr>
              <a:t> MOST IMPORTANT THING ABOUT DYADS!</a:t>
            </a:r>
          </a:p>
        </p:txBody>
      </p:sp>
    </p:spTree>
    <p:extLst>
      <p:ext uri="{BB962C8B-B14F-4D97-AF65-F5344CB8AC3E}">
        <p14:creationId xmlns:p14="http://schemas.microsoft.com/office/powerpoint/2010/main" val="29711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 smtClean="0"/>
              <a:t>Examples</a:t>
            </a:r>
            <a:endParaRPr lang="en-US" dirty="0"/>
          </a:p>
          <a:p>
            <a:r>
              <a:rPr lang="en-US" b="1" dirty="0"/>
              <a:t>Division of labor:  </a:t>
            </a:r>
            <a:r>
              <a:rPr lang="en-US" dirty="0"/>
              <a:t>Dyad members assign one member to do one task and the other member to do another.  For instance, the amount of housework done in the household may be negatively correlated. </a:t>
            </a:r>
          </a:p>
          <a:p>
            <a:endParaRPr lang="en-US" dirty="0"/>
          </a:p>
          <a:p>
            <a:r>
              <a:rPr lang="en-US" b="1" dirty="0"/>
              <a:t>Power:</a:t>
            </a:r>
            <a:r>
              <a:rPr lang="en-US" dirty="0"/>
              <a:t> If one member is dominant, the other member is submissive. For example, self-objectification is negatively correlated in dyadic interactions.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9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Nonindependence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Consequences of ignoring clustering classic MLM</a:t>
            </a:r>
          </a:p>
          <a:p>
            <a:pPr lvl="1"/>
            <a:r>
              <a:rPr lang="en-US" sz="2600" dirty="0"/>
              <a:t>Effect Estimates </a:t>
            </a:r>
            <a:r>
              <a:rPr lang="en-US" sz="2600" dirty="0" smtClean="0"/>
              <a:t>Unbiased</a:t>
            </a:r>
          </a:p>
          <a:p>
            <a:r>
              <a:rPr lang="en-US" sz="2800" dirty="0" smtClean="0"/>
              <a:t>For dyads especially</a:t>
            </a:r>
          </a:p>
          <a:p>
            <a:pPr lvl="1"/>
            <a:r>
              <a:rPr lang="en-US" sz="2800" dirty="0" smtClean="0"/>
              <a:t>Standard Errors Biased</a:t>
            </a:r>
          </a:p>
          <a:p>
            <a:pPr lvl="2"/>
            <a:r>
              <a:rPr lang="en-US" sz="2400" dirty="0" smtClean="0"/>
              <a:t>Sometimes too large</a:t>
            </a:r>
          </a:p>
          <a:p>
            <a:pPr lvl="2"/>
            <a:r>
              <a:rPr lang="en-US" sz="2400" dirty="0" smtClean="0"/>
              <a:t>Sometimes too small</a:t>
            </a:r>
          </a:p>
          <a:p>
            <a:pPr lvl="2"/>
            <a:r>
              <a:rPr lang="en-US" sz="2400" dirty="0" smtClean="0"/>
              <a:t>Sometimes hardly biased</a:t>
            </a:r>
          </a:p>
        </p:txBody>
      </p:sp>
    </p:spTree>
    <p:extLst>
      <p:ext uri="{BB962C8B-B14F-4D97-AF65-F5344CB8AC3E}">
        <p14:creationId xmlns:p14="http://schemas.microsoft.com/office/powerpoint/2010/main" val="88958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 of Bias Depends 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Direction of Nonindependence</a:t>
            </a:r>
          </a:p>
          <a:p>
            <a:pPr lvl="2"/>
            <a:r>
              <a:rPr lang="en-US" sz="2200" dirty="0" smtClean="0"/>
              <a:t>Positive</a:t>
            </a:r>
          </a:p>
          <a:p>
            <a:pPr lvl="2"/>
            <a:r>
              <a:rPr lang="en-US" sz="2200" dirty="0" smtClean="0"/>
              <a:t>Negative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Is the predictor a between or within dyads variable? (or somewhere in between: mixed)</a:t>
            </a:r>
          </a:p>
        </p:txBody>
      </p:sp>
    </p:spTree>
    <p:extLst>
      <p:ext uri="{BB962C8B-B14F-4D97-AF65-F5344CB8AC3E}">
        <p14:creationId xmlns:p14="http://schemas.microsoft.com/office/powerpoint/2010/main" val="104677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 Ignoring Nonindependence on Significance Tests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73954"/>
              </p:ext>
            </p:extLst>
          </p:nvPr>
        </p:nvGraphicFramePr>
        <p:xfrm>
          <a:off x="2480310" y="2097088"/>
          <a:ext cx="72009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4" imgW="8020685" imgH="4488065" progId="Word.Document.8">
                  <p:embed/>
                </p:oleObj>
              </mc:Choice>
              <mc:Fallback>
                <p:oleObj name="Document" r:id="rId4" imgW="8020685" imgH="4488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310" y="2097088"/>
                        <a:ext cx="72009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945222" y="3317745"/>
            <a:ext cx="2174033" cy="1026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5538" y="4503784"/>
            <a:ext cx="2174033" cy="942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5005" y="3317745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5005" y="4472440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Not To Do!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it and treat individual as unit </a:t>
            </a:r>
          </a:p>
          <a:p>
            <a:r>
              <a:rPr lang="en-US" dirty="0" smtClean="0"/>
              <a:t>Discard the data from one dyad member and analyze only one members’ data </a:t>
            </a:r>
          </a:p>
          <a:p>
            <a:r>
              <a:rPr lang="en-US" dirty="0" smtClean="0"/>
              <a:t>Collect data from only one dyad member to avoid the problem </a:t>
            </a:r>
          </a:p>
          <a:p>
            <a:r>
              <a:rPr lang="en-US" dirty="0" smtClean="0"/>
              <a:t>Treat the data as if they were from two samples (e.g., doing an analysis for husbands and a separate one for wives)</a:t>
            </a:r>
          </a:p>
          <a:p>
            <a:pPr lvl="1"/>
            <a:r>
              <a:rPr lang="en-US" dirty="0" smtClean="0"/>
              <a:t>Presumes differences between genders (or whatever the distinguishing variable is)</a:t>
            </a:r>
          </a:p>
          <a:p>
            <a:pPr lvl="1"/>
            <a:r>
              <a:rPr lang="en-US" dirty="0" smtClean="0"/>
              <a:t>Loss of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</a:t>
            </a:r>
            <a:endParaRPr lang="en-US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both individual and dyad in one analysis!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Multilevel Modeling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Structural Equation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Model: Random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from 1 to 2, because there are only 2 people in each “group”.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a mixed or within variable,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between variable.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common intercept </a:t>
                </a:r>
                <a:r>
                  <a:rPr lang="en-US" dirty="0"/>
                  <a:t>for dyad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which captures the nonindependence.</a:t>
                </a:r>
              </a:p>
              <a:p>
                <a:r>
                  <a:rPr lang="en-US" dirty="0" smtClean="0"/>
                  <a:t>Works well with positive nonindependence, </a:t>
                </a:r>
                <a:r>
                  <a:rPr lang="en-US" u="sng" dirty="0" smtClean="0"/>
                  <a:t>but not negative</a:t>
                </a:r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48366" y="2760536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6098" y="229006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169" y="2780554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27644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Model: Correlated Errors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2 members’ residuals (errors).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now the grand intercept </a:t>
                </a:r>
              </a:p>
              <a:p>
                <a:r>
                  <a:rPr lang="en-US" dirty="0" smtClean="0"/>
                  <a:t>Works well with positive nonindependence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5240" y="3312571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8441" y="284210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512" y="333258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7743630" y="2508954"/>
            <a:ext cx="299358" cy="513184"/>
          </a:xfrm>
          <a:prstGeom prst="rightBracket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   called “</a:t>
                </a:r>
                <a:r>
                  <a:rPr lang="en-US" i="1" dirty="0" smtClean="0"/>
                  <a:t>rho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Definitions and Nonindependence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Structures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Actor-Partner Interdependence Model (APIM)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Generalized Mixed Modeling (i.e., for discrete outcomes)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Actor-Partner </a:t>
            </a:r>
            <a:br>
              <a:rPr lang="en-US" altLang="en-US" dirty="0" smtClean="0"/>
            </a:br>
            <a:r>
              <a:rPr lang="en-US" altLang="en-US" dirty="0" smtClean="0"/>
              <a:t>Interdependence Model (APIM)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Actor-Partner Interdependence Model (APIM)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model that simultaneously estimates the effect of a person’s own variable (actor effect) and the effect of same variable but from the partner (partner effect) on an outcome variable</a:t>
            </a:r>
          </a:p>
          <a:p>
            <a:r>
              <a:rPr lang="en-US" altLang="en-US" dirty="0" smtClean="0"/>
              <a:t>The actor and partner variables are the same variable from different persons.</a:t>
            </a:r>
          </a:p>
          <a:p>
            <a:r>
              <a:rPr lang="en-US" altLang="en-US" dirty="0" smtClean="0"/>
              <a:t>All individuals are treated as actors and partners.</a:t>
            </a:r>
          </a:p>
        </p:txBody>
      </p:sp>
    </p:spTree>
    <p:extLst>
      <p:ext uri="{BB962C8B-B14F-4D97-AF65-F5344CB8AC3E}">
        <p14:creationId xmlns:p14="http://schemas.microsoft.com/office/powerpoint/2010/main" val="31693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Two variables, X and Y, and X causes or predicts Y</a:t>
            </a:r>
          </a:p>
          <a:p>
            <a:r>
              <a:rPr lang="en-US" altLang="en-US" sz="2400" dirty="0" smtClean="0"/>
              <a:t>Both X and Y are mixed variables—both members of the dyad have scores on X and Y.</a:t>
            </a:r>
          </a:p>
          <a:p>
            <a:endParaRPr lang="en-US" altLang="en-US" sz="2400" dirty="0"/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Dyads, one a patient with a serious disease and other being the patient’s </a:t>
            </a:r>
            <a:r>
              <a:rPr lang="en-US" altLang="en-US" dirty="0" smtClean="0"/>
              <a:t>spouse. We are interested </a:t>
            </a:r>
            <a:r>
              <a:rPr lang="en-US" altLang="en-US" dirty="0"/>
              <a:t>in the effects of depression on relationship </a:t>
            </a:r>
            <a:r>
              <a:rPr lang="en-US" altLang="en-US" dirty="0" smtClean="0"/>
              <a:t>quality</a:t>
            </a:r>
            <a:endParaRPr lang="en-US" altLang="en-US" sz="24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Effect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X variable on that person’s Y variable</a:t>
            </a:r>
          </a:p>
          <a:p>
            <a:pPr lvl="1"/>
            <a:r>
              <a:rPr lang="en-US" altLang="en-US" sz="2400" dirty="0" smtClean="0"/>
              <a:t>the effect of patients’ depression on patients’ quality of life</a:t>
            </a:r>
          </a:p>
          <a:p>
            <a:pPr lvl="1"/>
            <a:r>
              <a:rPr lang="en-US" altLang="en-US" sz="2400" dirty="0" smtClean="0"/>
              <a:t>the effect of spouses’ depression on spouses’ quality of life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Both members of the dyad have an actor effect.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96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Partner Effect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partner’s X variable on the person’s Y variable</a:t>
            </a:r>
          </a:p>
          <a:p>
            <a:pPr lvl="1"/>
            <a:r>
              <a:rPr lang="en-US" altLang="en-US" sz="2400" dirty="0" smtClean="0"/>
              <a:t>the effect of patients’ depression on spouses’ quality of life</a:t>
            </a:r>
          </a:p>
          <a:p>
            <a:pPr lvl="1"/>
            <a:r>
              <a:rPr lang="en-US" altLang="en-US" sz="2400" dirty="0" smtClean="0"/>
              <a:t>the effect of spouses’ depression on patients’ quality of life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600" dirty="0" smtClean="0"/>
              <a:t>Both members of the dyad have a partner effect.</a:t>
            </a:r>
          </a:p>
        </p:txBody>
      </p:sp>
    </p:spTree>
    <p:extLst>
      <p:ext uri="{BB962C8B-B14F-4D97-AF65-F5344CB8AC3E}">
        <p14:creationId xmlns:p14="http://schemas.microsoft.com/office/powerpoint/2010/main" val="13932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Distinguishability and the APIM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Distinguishable dyads </a:t>
            </a:r>
          </a:p>
          <a:p>
            <a:pPr lvl="1"/>
            <a:r>
              <a:rPr lang="en-US" altLang="en-US" sz="2800" dirty="0" smtClean="0"/>
              <a:t>Two actor effects</a:t>
            </a:r>
          </a:p>
          <a:p>
            <a:pPr lvl="2"/>
            <a:r>
              <a:rPr lang="en-US" altLang="en-US" sz="2400" dirty="0" smtClean="0"/>
              <a:t>An actor effect for patients and an actor effect for spouses</a:t>
            </a:r>
          </a:p>
          <a:p>
            <a:pPr lvl="1"/>
            <a:r>
              <a:rPr lang="en-US" altLang="en-US" sz="2800" dirty="0" smtClean="0"/>
              <a:t>Two partner effects</a:t>
            </a:r>
          </a:p>
          <a:p>
            <a:pPr lvl="2"/>
            <a:r>
              <a:rPr lang="en-US" altLang="en-US" sz="2400" dirty="0" smtClean="0"/>
              <a:t>A partner effect from spouses to patients and a partner effect from patients to spouses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70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05" y="5700585"/>
            <a:ext cx="10661519" cy="83293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Errors not pictured (but important)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 smtClean="0"/>
              <a:t>The </a:t>
            </a:r>
            <a:r>
              <a:rPr lang="en-US" altLang="en-US" sz="2400" i="1" dirty="0"/>
              <a:t>partner effect is fundamentally dyadic.</a:t>
            </a:r>
            <a:r>
              <a:rPr lang="en-US" altLang="en-US" sz="2400" dirty="0"/>
              <a:t>  A common convention is to refer to it by the outcome variable</a:t>
            </a:r>
            <a:r>
              <a:rPr lang="en-US" altLang="en-US" sz="2400" i="1" dirty="0"/>
              <a:t>. </a:t>
            </a:r>
            <a:r>
              <a:rPr lang="en-US" altLang="en-US" sz="2400" dirty="0"/>
              <a:t> Researcher should be clear!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215"/>
          <a:stretch/>
        </p:blipFill>
        <p:spPr>
          <a:xfrm>
            <a:off x="2383695" y="1699470"/>
            <a:ext cx="7246337" cy="3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59" y="5632114"/>
            <a:ext cx="9872871" cy="785162"/>
          </a:xfrm>
        </p:spPr>
        <p:txBody>
          <a:bodyPr/>
          <a:lstStyle/>
          <a:p>
            <a:r>
              <a:rPr lang="en-US" altLang="en-US" sz="2400" dirty="0"/>
              <a:t>The two actor effects are set to be equal and the two partner effects are set to be equal.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9" y="1656092"/>
            <a:ext cx="7201850" cy="3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Nonindependence in the APIM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0621" y="5329881"/>
            <a:ext cx="9872871" cy="12090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/>
              <a:t>Green </a:t>
            </a:r>
            <a:r>
              <a:rPr lang="en-US" altLang="en-US" sz="2400" dirty="0"/>
              <a:t>curved </a:t>
            </a:r>
            <a:r>
              <a:rPr lang="en-US" altLang="en-US" sz="2400" dirty="0" smtClean="0"/>
              <a:t>line: </a:t>
            </a:r>
            <a:r>
              <a:rPr lang="en-US" altLang="en-US" sz="2400" dirty="0"/>
              <a:t>Nonindependence in Y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Red </a:t>
            </a:r>
            <a:r>
              <a:rPr lang="en-US" altLang="en-US" sz="2400" dirty="0"/>
              <a:t>curved line: X as a mixed variable (r cannot be 1 or -1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Note that the combination of actor and partner effects explain some of the nonindependence in the dyad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764827"/>
            <a:ext cx="8991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Definitions:  Distinguishability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 dyad members be distinguished from one another based on a meaningful factor?</a:t>
            </a:r>
          </a:p>
          <a:p>
            <a:r>
              <a:rPr lang="en-US" dirty="0" smtClean="0"/>
              <a:t>Distinguishable dyads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Patient and caregiver</a:t>
            </a:r>
          </a:p>
          <a:p>
            <a:pPr lvl="1"/>
            <a:r>
              <a:rPr lang="en-US" dirty="0" smtClean="0"/>
              <a:t>Race in mixed race dyads</a:t>
            </a:r>
          </a:p>
        </p:txBody>
      </p:sp>
    </p:spTree>
    <p:extLst>
      <p:ext uri="{BB962C8B-B14F-4D97-AF65-F5344CB8AC3E}">
        <p14:creationId xmlns:p14="http://schemas.microsoft.com/office/powerpoint/2010/main" val="19819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Treating Dyad Members as Indistinguishable</a:t>
            </a:r>
          </a:p>
          <a:p>
            <a:pPr lvl="1"/>
            <a:r>
              <a:rPr lang="en-US" dirty="0" smtClean="0"/>
              <a:t>Simpler model with fewer parameters</a:t>
            </a:r>
          </a:p>
          <a:p>
            <a:pPr lvl="1"/>
            <a:r>
              <a:rPr lang="en-US" dirty="0" smtClean="0"/>
              <a:t>More power in tests of actor and partner effects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Disadvantages of Treating Dyad Members as Indistinguishable</a:t>
            </a:r>
          </a:p>
          <a:p>
            <a:pPr lvl="1"/>
            <a:r>
              <a:rPr lang="en-US" dirty="0" smtClean="0"/>
              <a:t>If distinguishability makes a difference, then the model is wrong.</a:t>
            </a:r>
          </a:p>
          <a:p>
            <a:pPr lvl="1"/>
            <a:r>
              <a:rPr lang="en-US" dirty="0" smtClean="0"/>
              <a:t>Sometimes the focus is on distinguishing variable and it is lost.</a:t>
            </a:r>
          </a:p>
          <a:p>
            <a:pPr lvl="1"/>
            <a:r>
              <a:rPr lang="en-US" dirty="0" smtClean="0"/>
              <a:t>Some editors or reviewer will not allow you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ways that dyads can be distinguishable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Intercepts (main effect of distinguishing variable)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Actor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Partner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Error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runs:</a:t>
            </a:r>
          </a:p>
          <a:p>
            <a:r>
              <a:rPr lang="en-US" dirty="0" smtClean="0"/>
              <a:t>Distinguishable </a:t>
            </a:r>
            <a:r>
              <a:rPr lang="en-US" dirty="0"/>
              <a:t>(either interaction or two-intercept, results are the </a:t>
            </a:r>
            <a:r>
              <a:rPr lang="en-US" dirty="0" smtClean="0"/>
              <a:t>same)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Heterogeneity </a:t>
            </a:r>
            <a:r>
              <a:rPr lang="en-US" dirty="0"/>
              <a:t>of Variance (</a:t>
            </a:r>
            <a:r>
              <a:rPr lang="en-US" dirty="0" smtClean="0"/>
              <a:t>CSH)</a:t>
            </a:r>
          </a:p>
          <a:p>
            <a:r>
              <a:rPr lang="en-US" dirty="0" smtClean="0"/>
              <a:t>Indistinguishable </a:t>
            </a:r>
            <a:r>
              <a:rPr lang="en-US" dirty="0"/>
              <a:t>(4 fewer </a:t>
            </a:r>
            <a:r>
              <a:rPr lang="en-US" dirty="0" smtClean="0"/>
              <a:t>parameters)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Main 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Homogeneity </a:t>
            </a:r>
            <a:r>
              <a:rPr lang="en-US" dirty="0"/>
              <a:t>of Variance (CSR)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using ML, not REML </a:t>
            </a:r>
          </a:p>
          <a:p>
            <a:r>
              <a:rPr lang="en-US" dirty="0"/>
              <a:t>Note the number of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be 4 more than for the distinguishable run.</a:t>
            </a:r>
          </a:p>
          <a:p>
            <a:r>
              <a:rPr lang="en-US" dirty="0"/>
              <a:t>Note the -2LogLikelihood (deviance)</a:t>
            </a:r>
          </a:p>
          <a:p>
            <a:r>
              <a:rPr lang="en-US" dirty="0"/>
              <a:t>Subtract the deviances and number of parameters to get a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with </a:t>
            </a:r>
            <a:r>
              <a:rPr lang="en-US" dirty="0" smtClean="0"/>
              <a:t>4df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b="1" dirty="0" smtClean="0"/>
              <a:t>Conclusion:</a:t>
            </a:r>
            <a:r>
              <a:rPr lang="en-US" dirty="0" smtClean="0"/>
              <a:t> If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not significant, then the data are </a:t>
            </a:r>
            <a:r>
              <a:rPr lang="en-US" dirty="0" smtClean="0"/>
              <a:t>consistent </a:t>
            </a:r>
            <a:r>
              <a:rPr lang="en-US" dirty="0"/>
              <a:t>with the null hypothesis that the dyad members are indistinguishable</a:t>
            </a:r>
            <a:r>
              <a:rPr lang="en-US" dirty="0" smtClean="0"/>
              <a:t>. </a:t>
            </a:r>
            <a:r>
              <a:rPr lang="en-US" dirty="0"/>
              <a:t>If however,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significant, then the data are </a:t>
            </a:r>
            <a:r>
              <a:rPr lang="en-US" dirty="0" smtClean="0"/>
              <a:t>inconsistent </a:t>
            </a:r>
            <a:r>
              <a:rPr lang="en-US" dirty="0"/>
              <a:t>with the null hypothesis that the dyad members are </a:t>
            </a:r>
            <a:r>
              <a:rPr lang="en-US" dirty="0" smtClean="0"/>
              <a:t>indistinguishable </a:t>
            </a:r>
            <a:r>
              <a:rPr lang="en-US" dirty="0"/>
              <a:t>(i.e., dyad members are distinguishable in some way).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Count Outcome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Generalized Linear Mixed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we wrap the response variables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r>
              <a:rPr lang="en-US" dirty="0" smtClean="0"/>
              <a:t>For example </a:t>
            </a:r>
          </a:p>
          <a:p>
            <a:pPr lvl="1"/>
            <a:r>
              <a:rPr lang="en-US" dirty="0" smtClean="0"/>
              <a:t>A logistic regression is a generalized linear model making use of a logit link function. </a:t>
            </a:r>
          </a:p>
          <a:p>
            <a:pPr lvl="1"/>
            <a:r>
              <a:rPr lang="en-US" dirty="0" smtClean="0"/>
              <a:t>A log-linear of Poisson regression is a generalized linear model making use of a log link function.</a:t>
            </a:r>
          </a:p>
          <a:p>
            <a:pPr lvl="1"/>
            <a:r>
              <a:rPr lang="en-US" dirty="0" smtClean="0"/>
              <a:t>A regression model is a generalized linear model making use of an “identity” link function—the response is multiplied by 1.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86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800" dirty="0" smtClean="0"/>
                  <a:t>DV </a:t>
                </a:r>
                <a:r>
                  <a:rPr lang="en-US" altLang="en-US" sz="2800" dirty="0"/>
                  <a:t>is dichotomous</a:t>
                </a:r>
              </a:p>
              <a:p>
                <a:pPr lvl="1"/>
                <a:r>
                  <a:rPr lang="en-US" altLang="en-US" sz="2800" dirty="0"/>
                  <a:t>probability of belonging to group </a:t>
                </a:r>
                <a:r>
                  <a:rPr lang="en-US" altLang="en-US" sz="2800" dirty="0" smtClean="0"/>
                  <a:t>1: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800" dirty="0" smtClean="0"/>
              </a:p>
              <a:p>
                <a:pPr lvl="1"/>
                <a:r>
                  <a:rPr lang="en-US" altLang="en-US" sz="2800" dirty="0" smtClean="0"/>
                  <a:t>probability </a:t>
                </a:r>
                <a:r>
                  <a:rPr lang="en-US" altLang="en-US" sz="2800" dirty="0"/>
                  <a:t>of belonging to group </a:t>
                </a:r>
                <a:r>
                  <a:rPr lang="en-US" altLang="en-US" sz="2800" dirty="0" smtClean="0"/>
                  <a:t>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.</a:t>
                </a:r>
              </a:p>
              <a:p>
                <a:pPr lvl="1"/>
                <a:r>
                  <a:rPr lang="en-US" altLang="en-US" sz="2800" dirty="0" smtClean="0"/>
                  <a:t>There are only two choices!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2" t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3644900" cy="1356360"/>
          </a:xfrm>
        </p:spPr>
        <p:txBody>
          <a:bodyPr/>
          <a:lstStyle/>
          <a:p>
            <a:r>
              <a:rPr lang="en-US" altLang="en-US" dirty="0" smtClean="0"/>
              <a:t>Odds and Odds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Probability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162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354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=.458</m:t>
                    </m:r>
                  </m:oMath>
                </a14:m>
                <a:endParaRPr lang="en-US" dirty="0" smtClean="0"/>
              </a:p>
              <a:p>
                <a:endParaRPr lang="en-US" sz="1050" dirty="0" smtClean="0"/>
              </a:p>
              <a:p>
                <a:r>
                  <a:rPr lang="en-US" b="1" dirty="0" smtClean="0"/>
                  <a:t>Odds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.458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1−.458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=.845</m:t>
                    </m:r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pPr lvl="1"/>
                <a:r>
                  <a:rPr lang="en-US" dirty="0" smtClean="0"/>
                  <a:t>Odds of being committed for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.438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1−.438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=.778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Odds of being committed for non-minorities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.465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1−.465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=.870</m:t>
                    </m:r>
                  </m:oMath>
                </a14:m>
                <a:endParaRPr lang="en-US" dirty="0" smtClean="0"/>
              </a:p>
              <a:p>
                <a:pPr lvl="1"/>
                <a:endParaRPr lang="en-US" sz="1050" dirty="0" smtClean="0"/>
              </a:p>
              <a:p>
                <a:r>
                  <a:rPr lang="en-US" dirty="0" smtClean="0"/>
                  <a:t>Odds ratio for non-minorities vs.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.870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.778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=1.118</m:t>
                    </m:r>
                  </m:oMath>
                </a14:m>
                <a:endParaRPr lang="en-US" dirty="0" smtClean="0"/>
              </a:p>
              <a:p>
                <a:pPr marL="45720" indent="0" algn="ctr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“Non-minorities are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1.118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times more likely to be committed than minorities.”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  <a:blipFill rotWithShape="0">
                <a:blip r:embed="rId3"/>
                <a:stretch>
                  <a:fillRect b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551207"/>
            <a:ext cx="6324600" cy="16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or Nothing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most dyad members can be distinguished by a variable (e.g., gender), but a few cannot, then can we say that the dyad members are distinguishable?</a:t>
            </a:r>
          </a:p>
          <a:p>
            <a:r>
              <a:rPr lang="en-US" dirty="0" smtClean="0"/>
              <a:t>No, we cannot!</a:t>
            </a:r>
          </a:p>
          <a:p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989D538-79F5-4D59-87C7-F4C71DF06E6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predicted probability of being in group coded as 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is the odds of being in group 1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“logit”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b’s are interpreted as the increase in log-odds of being in the target group for 1-unit increase in X.</a:t>
                </a:r>
              </a:p>
              <a:p>
                <a:r>
                  <a:rPr lang="en-US" dirty="0" err="1" smtClean="0"/>
                  <a:t>Exp</a:t>
                </a:r>
                <a:r>
                  <a:rPr lang="en-US" dirty="0" smtClean="0"/>
                  <a:t>(b) is the increase in odds for 1 unit increase in X—this works out to the odds ratio between X = a and X = a+1.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(Poisson)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 smtClean="0">
                    <a:latin typeface="Cambria Math" panose="02040503050406030204" pitchFamily="18" charset="0"/>
                  </a:rPr>
                  <a:t>Used when the response variable is a count (e.g., number of cigarettes smoked per day).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 smtClean="0"/>
                  <a:t> is the response </a:t>
                </a:r>
                <a:r>
                  <a:rPr lang="en-US" dirty="0" err="1" smtClean="0"/>
                  <a:t>vairable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“log” link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is interpreted as the increase in log-Y for every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err="1" smtClean="0"/>
                  <a:t>Exp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is interpreted in the usual way—as in the general linear model.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 t="-196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Mixed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</a:p>
          <a:p>
            <a:pPr lvl="1"/>
            <a:r>
              <a:rPr lang="en-US" dirty="0" smtClean="0"/>
              <a:t>In general we wrap the response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pPr lvl="1"/>
            <a:endParaRPr lang="en-US" dirty="0"/>
          </a:p>
          <a:p>
            <a:r>
              <a:rPr lang="en-US" dirty="0" smtClean="0"/>
              <a:t>Generalized Mixed Linear Models</a:t>
            </a:r>
          </a:p>
          <a:p>
            <a:pPr lvl="1"/>
            <a:r>
              <a:rPr lang="en-US" dirty="0" smtClean="0"/>
              <a:t>Do the same, include a link function that is appropriate for your response, but then include random effects in the model. </a:t>
            </a:r>
          </a:p>
          <a:p>
            <a:pPr lvl="1"/>
            <a:r>
              <a:rPr lang="en-US" dirty="0" smtClean="0"/>
              <a:t>“Mixed” refers to the mixture of fixed and random effects in the model.  </a:t>
            </a:r>
          </a:p>
          <a:p>
            <a:pPr lvl="1"/>
            <a:endParaRPr lang="en-US" dirty="0"/>
          </a:p>
          <a:p>
            <a:r>
              <a:rPr lang="en-US" dirty="0" smtClean="0"/>
              <a:t>We’ll fit 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lme4</a:t>
            </a:r>
            <a:r>
              <a:rPr lang="en-US" dirty="0" smtClean="0"/>
              <a:t> package in R, specifically, the </a:t>
            </a:r>
            <a:r>
              <a:rPr lang="en-US" sz="2400" dirty="0" err="1" smtClean="0">
                <a:latin typeface="Consolas" panose="020B0609020204030204" pitchFamily="49" charset="0"/>
              </a:rPr>
              <a:t>glmer</a:t>
            </a:r>
            <a:r>
              <a:rPr lang="en-US" sz="2400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function.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23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Estimating Equations (GEE)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Nonindependence treated as a “nuisance” to be removed; no statistical tests of nonindependence</a:t>
            </a:r>
          </a:p>
          <a:p>
            <a:r>
              <a:rPr lang="en-US" dirty="0" smtClean="0"/>
              <a:t>Can be extended to:</a:t>
            </a:r>
          </a:p>
          <a:p>
            <a:pPr lvl="1"/>
            <a:r>
              <a:rPr lang="en-US" dirty="0" smtClean="0"/>
              <a:t>Binomial outcome </a:t>
            </a:r>
          </a:p>
          <a:p>
            <a:pPr lvl="1"/>
            <a:r>
              <a:rPr lang="en-US" dirty="0" smtClean="0"/>
              <a:t>Multinomial outcome (Categories: home/work/leisure)</a:t>
            </a:r>
          </a:p>
          <a:p>
            <a:pPr lvl="1"/>
            <a:r>
              <a:rPr lang="en-US" dirty="0" smtClean="0"/>
              <a:t>Count data (Poisson, negative binomial)</a:t>
            </a:r>
          </a:p>
          <a:p>
            <a:pPr lvl="1"/>
            <a:r>
              <a:rPr lang="en-US" dirty="0" smtClean="0"/>
              <a:t>Can also be used for continuous outcomes (normal distribution)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gee</a:t>
            </a:r>
            <a:r>
              <a:rPr lang="en-US" dirty="0" smtClean="0"/>
              <a:t> </a:t>
            </a:r>
            <a:r>
              <a:rPr lang="en-US" dirty="0"/>
              <a:t>package in R, specifically, the </a:t>
            </a:r>
            <a:r>
              <a:rPr lang="en-US" sz="2400" dirty="0" smtClean="0">
                <a:latin typeface="Consolas" panose="020B0609020204030204" pitchFamily="49" charset="0"/>
              </a:rPr>
              <a:t>gee() </a:t>
            </a:r>
            <a:r>
              <a:rPr lang="en-US" dirty="0"/>
              <a:t>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Indistinguishability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systematic or meaningful way to order the two scores</a:t>
            </a:r>
          </a:p>
          <a:p>
            <a:endParaRPr lang="en-US" dirty="0" smtClean="0"/>
          </a:p>
          <a:p>
            <a:r>
              <a:rPr lang="en-US" dirty="0" smtClean="0"/>
              <a:t>Examples of indistinguishable dyads</a:t>
            </a:r>
          </a:p>
          <a:p>
            <a:pPr lvl="1"/>
            <a:r>
              <a:rPr lang="en-US" dirty="0" smtClean="0"/>
              <a:t>Same-sex couples</a:t>
            </a:r>
          </a:p>
          <a:p>
            <a:pPr lvl="1"/>
            <a:r>
              <a:rPr lang="en-US" dirty="0" smtClean="0"/>
              <a:t>Twins</a:t>
            </a:r>
          </a:p>
          <a:p>
            <a:pPr lvl="1"/>
            <a:r>
              <a:rPr lang="en-US" dirty="0" smtClean="0"/>
              <a:t>Same-gender friends</a:t>
            </a:r>
          </a:p>
          <a:p>
            <a:pPr lvl="1"/>
            <a:r>
              <a:rPr lang="en-US" dirty="0" smtClean="0"/>
              <a:t>Mix of same-sex and heterosexual couples</a:t>
            </a:r>
          </a:p>
          <a:p>
            <a:pPr lvl="1"/>
            <a:r>
              <a:rPr lang="en-US" dirty="0" smtClean="0"/>
              <a:t>When all dyads are hetero except for </a:t>
            </a:r>
            <a:r>
              <a:rPr lang="en-US" u="sng" dirty="0" smtClean="0"/>
              <a:t>even one couple</a:t>
            </a:r>
            <a:r>
              <a:rPr lang="en-US" dirty="0" smtClean="0"/>
              <a:t>!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0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Distinguishability is a mix of theoretical and empirical considerations.</a:t>
            </a:r>
          </a:p>
          <a:p>
            <a:endParaRPr lang="en-US" dirty="0" smtClean="0"/>
          </a:p>
          <a:p>
            <a:r>
              <a:rPr lang="en-US" dirty="0" smtClean="0"/>
              <a:t>For dyads to be considered distinguishable: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It should be theoretically important to make such a distinction between members.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Also it should be shown that empirically there are differences.</a:t>
            </a:r>
          </a:p>
          <a:p>
            <a:endParaRPr lang="en-US" dirty="0" smtClean="0"/>
          </a:p>
          <a:p>
            <a:r>
              <a:rPr lang="en-US" dirty="0" smtClean="0"/>
              <a:t>Sometimes there can be two variables that can be used to distinguish dyad members: Spouse  vs. patient; husband vs. wife.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8449D10-AED2-4904-95AF-1CBC7048109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Dyads </a:t>
            </a:r>
          </a:p>
          <a:p>
            <a:pPr lvl="1"/>
            <a:r>
              <a:rPr lang="en-US" dirty="0" smtClean="0"/>
              <a:t>Variable varies from dyad to dyad, BUT within each dyad all individuals have the same score </a:t>
            </a:r>
          </a:p>
          <a:p>
            <a:pPr lvl="2"/>
            <a:r>
              <a:rPr lang="en-US" dirty="0" smtClean="0"/>
              <a:t>Example: Length of relationship</a:t>
            </a:r>
          </a:p>
          <a:p>
            <a:pPr lvl="2"/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alled a level 2, or macro variable in multilevel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693</TotalTime>
  <Words>1900</Words>
  <Application>Microsoft Office PowerPoint</Application>
  <PresentationFormat>Widescreen</PresentationFormat>
  <Paragraphs>353</Paragraphs>
  <Slides>65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Corbel</vt:lpstr>
      <vt:lpstr>FontAwesome</vt:lpstr>
      <vt:lpstr>Symbol</vt:lpstr>
      <vt:lpstr>Basis</vt:lpstr>
      <vt:lpstr>Document</vt:lpstr>
      <vt:lpstr>Two-Day Dyadic data analysis Workshop</vt:lpstr>
      <vt:lpstr>A little about me…</vt:lpstr>
      <vt:lpstr>Workshop Materials    on GitHub </vt:lpstr>
      <vt:lpstr>Day 1</vt:lpstr>
      <vt:lpstr>Definitions:  Distinguishability</vt:lpstr>
      <vt:lpstr>All or Nothing</vt:lpstr>
      <vt:lpstr>Indistinguishability</vt:lpstr>
      <vt:lpstr>It can be complicated…</vt:lpstr>
      <vt:lpstr>Types of Variables</vt:lpstr>
      <vt:lpstr>PowerPoint Presentation</vt:lpstr>
      <vt:lpstr>Within Dyads </vt:lpstr>
      <vt:lpstr>PowerPoint Presentation</vt:lpstr>
      <vt:lpstr>Mixed Variable</vt:lpstr>
      <vt:lpstr>It can be complicated…</vt:lpstr>
      <vt:lpstr>Types of  Dyadic Designs</vt:lpstr>
      <vt:lpstr>Standard Dyadic Design</vt:lpstr>
      <vt:lpstr>Standard Design-Indistinguishable</vt:lpstr>
      <vt:lpstr>Standard Design - Distinguishable </vt:lpstr>
      <vt:lpstr>The One-with-Many Design</vt:lpstr>
      <vt:lpstr>Round-Robin Design</vt:lpstr>
      <vt:lpstr>Data Structures</vt:lpstr>
      <vt:lpstr>Illustration of Data Structures: Individual</vt:lpstr>
      <vt:lpstr>Illustration of Data Structures: Individual</vt:lpstr>
      <vt:lpstr>Illustration of Data Structures: Dyad</vt:lpstr>
      <vt:lpstr>Illustration of Data Structures: Dyad</vt:lpstr>
      <vt:lpstr>Illustration of Data Structures: Pairwise</vt:lpstr>
      <vt:lpstr>Illustration of Data Structures: Pairwise</vt:lpstr>
      <vt:lpstr>R Demo</vt:lpstr>
      <vt:lpstr>Nonindependence in DYads</vt:lpstr>
      <vt:lpstr>Negative Nonindependence</vt:lpstr>
      <vt:lpstr>How Might Negative Correlations Arise?</vt:lpstr>
      <vt:lpstr>Effect of Nonindependence</vt:lpstr>
      <vt:lpstr>Direction of Bias Depends on</vt:lpstr>
      <vt:lpstr>Effect of  Ignoring Nonindependence on Significance Tests</vt:lpstr>
      <vt:lpstr>What Not To Do!</vt:lpstr>
      <vt:lpstr>What To Do</vt:lpstr>
      <vt:lpstr>Traditional Model: Random Intercepts</vt:lpstr>
      <vt:lpstr>Alternative Model: Correlated Errors</vt:lpstr>
      <vt:lpstr>R Demo</vt:lpstr>
      <vt:lpstr>        Actor-Partner  Interdependence Model (APIM)</vt:lpstr>
      <vt:lpstr>Actor-Partner Interdependence Model (APIM)</vt:lpstr>
      <vt:lpstr>Data Requirements</vt:lpstr>
      <vt:lpstr>Actor Effect</vt:lpstr>
      <vt:lpstr>Partner Effect</vt:lpstr>
      <vt:lpstr>Distinguishability and the APIM</vt:lpstr>
      <vt:lpstr>Distinguishable Dyads </vt:lpstr>
      <vt:lpstr>Indistinguishable Dyads </vt:lpstr>
      <vt:lpstr>Nonindependence in the APIM</vt:lpstr>
      <vt:lpstr>R Demo</vt:lpstr>
      <vt:lpstr>Test of Distinguishability</vt:lpstr>
      <vt:lpstr>Test of Distinguishability</vt:lpstr>
      <vt:lpstr>Test of Distinguishability</vt:lpstr>
      <vt:lpstr>Test of Distinguishability</vt:lpstr>
      <vt:lpstr>Test of Distinguishability</vt:lpstr>
      <vt:lpstr>R Demo</vt:lpstr>
      <vt:lpstr>Binary and Count Outcome variables</vt:lpstr>
      <vt:lpstr>Generalized Linear Models</vt:lpstr>
      <vt:lpstr>Logistic Regression Review</vt:lpstr>
      <vt:lpstr>Odds and Odds Ratios</vt:lpstr>
      <vt:lpstr>Logistic Regression Equation</vt:lpstr>
      <vt:lpstr>Logistic Regression Equation</vt:lpstr>
      <vt:lpstr>Log-Linear (Poisson) Regression Equation</vt:lpstr>
      <vt:lpstr>Generalized Mixed Linear Models</vt:lpstr>
      <vt:lpstr>Generalized Estimating Equations (GEE)</vt:lpstr>
      <vt:lpstr>R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36</cp:revision>
  <dcterms:created xsi:type="dcterms:W3CDTF">2016-03-31T21:14:54Z</dcterms:created>
  <dcterms:modified xsi:type="dcterms:W3CDTF">2017-01-08T21:59:12Z</dcterms:modified>
</cp:coreProperties>
</file>