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4"/>
  </p:notesMasterIdLst>
  <p:sldIdLst>
    <p:sldId id="256" r:id="rId2"/>
    <p:sldId id="357" r:id="rId3"/>
    <p:sldId id="262" r:id="rId4"/>
    <p:sldId id="263" r:id="rId5"/>
    <p:sldId id="264" r:id="rId6"/>
    <p:sldId id="265" r:id="rId7"/>
    <p:sldId id="266" r:id="rId8"/>
    <p:sldId id="301" r:id="rId9"/>
    <p:sldId id="267" r:id="rId10"/>
    <p:sldId id="302" r:id="rId11"/>
    <p:sldId id="34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9" r:id="rId20"/>
    <p:sldId id="333" r:id="rId21"/>
    <p:sldId id="332" r:id="rId22"/>
    <p:sldId id="336" r:id="rId23"/>
    <p:sldId id="334" r:id="rId24"/>
    <p:sldId id="337" r:id="rId25"/>
    <p:sldId id="335" r:id="rId26"/>
    <p:sldId id="338" r:id="rId27"/>
    <p:sldId id="339" r:id="rId28"/>
    <p:sldId id="282" r:id="rId29"/>
    <p:sldId id="290" r:id="rId30"/>
    <p:sldId id="291" r:id="rId31"/>
    <p:sldId id="292" r:id="rId32"/>
    <p:sldId id="299" r:id="rId33"/>
    <p:sldId id="300" r:id="rId34"/>
    <p:sldId id="303" r:id="rId35"/>
    <p:sldId id="308" r:id="rId36"/>
    <p:sldId id="309" r:id="rId37"/>
    <p:sldId id="310" r:id="rId38"/>
    <p:sldId id="348" r:id="rId39"/>
    <p:sldId id="340" r:id="rId40"/>
    <p:sldId id="349" r:id="rId41"/>
    <p:sldId id="342" r:id="rId42"/>
    <p:sldId id="313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7" r:id="rId52"/>
    <p:sldId id="328" r:id="rId53"/>
    <p:sldId id="329" r:id="rId54"/>
    <p:sldId id="330" r:id="rId55"/>
    <p:sldId id="331" r:id="rId56"/>
    <p:sldId id="344" r:id="rId57"/>
    <p:sldId id="343" r:id="rId58"/>
    <p:sldId id="345" r:id="rId59"/>
    <p:sldId id="346" r:id="rId60"/>
    <p:sldId id="351" r:id="rId61"/>
    <p:sldId id="353" r:id="rId62"/>
    <p:sldId id="354" r:id="rId63"/>
    <p:sldId id="356" r:id="rId64"/>
    <p:sldId id="352" r:id="rId65"/>
    <p:sldId id="358" r:id="rId66"/>
    <p:sldId id="362" r:id="rId67"/>
    <p:sldId id="366" r:id="rId68"/>
    <p:sldId id="368" r:id="rId69"/>
    <p:sldId id="369" r:id="rId70"/>
    <p:sldId id="370" r:id="rId71"/>
    <p:sldId id="371" r:id="rId72"/>
    <p:sldId id="36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55978-7222-4F7B-BFBF-B29A6BF0AA81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57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E688B-42A5-49AE-BE97-A62B8CBA544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181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E2C03-E705-4234-9B05-4EDF2FD66301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8084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AFEC3-ACA7-4851-84D4-20B07113CBBD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29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8647CA41-6B2A-46A7-9D25-A4F984073ADF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This is the more general case – when partners are interchangeable.  E.g., doctor-patient, manager-workers, teacher-students, leader-followers)</a:t>
            </a:r>
          </a:p>
        </p:txBody>
      </p:sp>
    </p:spTree>
    <p:extLst>
      <p:ext uri="{BB962C8B-B14F-4D97-AF65-F5344CB8AC3E}">
        <p14:creationId xmlns:p14="http://schemas.microsoft.com/office/powerpoint/2010/main" val="110341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11BE23DA-1519-442E-AE07-42CAF44D2BD4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52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2CD2C-9B08-461A-BDC1-D79D7AFAAD5B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7379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672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72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216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avidakenny.net/RDDD.htm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1.doc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59" y="5426069"/>
            <a:ext cx="2284699" cy="126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57" y="6174747"/>
            <a:ext cx="3146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</a:t>
            </a:r>
            <a:r>
              <a:rPr lang="en-US" dirty="0" smtClean="0">
                <a:solidFill>
                  <a:srgbClr val="FFC000"/>
                </a:solidFill>
                <a:latin typeface="FontAwesome" pitchFamily="2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@RandiLGarcia   </a:t>
            </a:r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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RandiLGarcia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can be distinguished on that variable.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Gender (if both same-sex and heterosexual couples are included in the study)</a:t>
            </a:r>
          </a:p>
          <a:p>
            <a:pPr lvl="1"/>
            <a:r>
              <a:rPr lang="en-US" dirty="0" smtClean="0"/>
              <a:t>Lots-o 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conceptual variable can be between-dyads, within-dyads, or mixed.</a:t>
            </a:r>
          </a:p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Between:  Same gendered roommates</a:t>
            </a:r>
          </a:p>
          <a:p>
            <a:pPr lvl="1"/>
            <a:r>
              <a:rPr lang="en-US" dirty="0" smtClean="0"/>
              <a:t>Within: Heterosexual married couples</a:t>
            </a:r>
          </a:p>
          <a:p>
            <a:pPr lvl="1"/>
            <a:r>
              <a:rPr lang="en-US" dirty="0" smtClean="0"/>
              <a:t>Mixed: Friends where some are same gendered and others are mixed gendered.</a:t>
            </a:r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br>
              <a:rPr lang="en-US" dirty="0" smtClean="0"/>
            </a:br>
            <a:r>
              <a:rPr lang="en-US" dirty="0" smtClean="0"/>
              <a:t>Dyadic Designs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42AA1A-2E7C-4657-89AF-ABB9946BE592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Dyadic Design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person has one and only one partner. </a:t>
            </a:r>
          </a:p>
          <a:p>
            <a:r>
              <a:rPr lang="en-US" smtClean="0"/>
              <a:t>About 75% of research with standard dyadic design</a:t>
            </a:r>
          </a:p>
          <a:p>
            <a:r>
              <a:rPr lang="en-US" smtClean="0"/>
              <a:t>Examples:  Dating couples, married couples, friends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E737642-1EB0-444B-B92C-9E9E07CDD69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340498" y="5395913"/>
            <a:ext cx="9212424" cy="114300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Standard 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Design-Indistinguishable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674ADE0-D5D0-490C-9D4C-AFA62BF9DC2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9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548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Standard Design - Distinguishable </a:t>
            </a:r>
          </a:p>
        </p:txBody>
      </p:sp>
      <p:sp>
        <p:nvSpPr>
          <p:cNvPr id="19" name="Cross 18"/>
          <p:cNvSpPr/>
          <p:nvPr/>
        </p:nvSpPr>
        <p:spPr>
          <a:xfrm>
            <a:off x="2286000" y="609600"/>
            <a:ext cx="8382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>
            <a:off x="9067800" y="2514600"/>
            <a:ext cx="838200" cy="914400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>
            <a:off x="6705600" y="3352800"/>
            <a:ext cx="838200" cy="914400"/>
          </a:xfrm>
          <a:prstGeom prst="plus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>
            <a:off x="5105400" y="533400"/>
            <a:ext cx="838200" cy="914400"/>
          </a:xfrm>
          <a:prstGeom prst="plus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>
            <a:off x="3429000" y="3886200"/>
            <a:ext cx="838200" cy="914400"/>
          </a:xfrm>
          <a:prstGeom prst="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2404215-6E69-41BC-904A-B3F0663741C7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17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8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One-with-Many Design</a:t>
            </a:r>
            <a:endParaRPr lang="en-US" dirty="0"/>
          </a:p>
        </p:txBody>
      </p:sp>
      <p:sp>
        <p:nvSpPr>
          <p:cNvPr id="16400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partners have the same role with the focal person</a:t>
            </a:r>
          </a:p>
          <a:p>
            <a:r>
              <a:rPr lang="en-US" dirty="0" smtClean="0"/>
              <a:t>For example, students with teachers or workers with managers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16387" name="Oval 6"/>
          <p:cNvSpPr>
            <a:spLocks noChangeArrowheads="1"/>
          </p:cNvSpPr>
          <p:nvPr/>
        </p:nvSpPr>
        <p:spPr bwMode="auto">
          <a:xfrm>
            <a:off x="5774635" y="4527551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165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5927035" y="58229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6689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6391" name="Group 23"/>
          <p:cNvGrpSpPr>
            <a:grpSpLocks/>
          </p:cNvGrpSpPr>
          <p:nvPr/>
        </p:nvGrpSpPr>
        <p:grpSpPr bwMode="auto">
          <a:xfrm>
            <a:off x="7730989" y="3276600"/>
            <a:ext cx="2743200" cy="2057400"/>
            <a:chOff x="3744" y="1344"/>
            <a:chExt cx="1728" cy="1296"/>
          </a:xfrm>
        </p:grpSpPr>
        <p:sp>
          <p:nvSpPr>
            <p:cNvPr id="16413" name="Oval 5"/>
            <p:cNvSpPr>
              <a:spLocks noChangeArrowheads="1"/>
            </p:cNvSpPr>
            <p:nvPr/>
          </p:nvSpPr>
          <p:spPr bwMode="auto">
            <a:xfrm>
              <a:off x="4368" y="1344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2"/>
            <p:cNvSpPr>
              <a:spLocks noChangeArrowheads="1"/>
            </p:cNvSpPr>
            <p:nvPr/>
          </p:nvSpPr>
          <p:spPr bwMode="auto">
            <a:xfrm>
              <a:off x="3744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128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4"/>
            <p:cNvSpPr>
              <a:spLocks noChangeArrowheads="1"/>
            </p:cNvSpPr>
            <p:nvPr/>
          </p:nvSpPr>
          <p:spPr bwMode="auto">
            <a:xfrm>
              <a:off x="4656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5088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6392" name="Group 45"/>
          <p:cNvGrpSpPr>
            <a:grpSpLocks/>
          </p:cNvGrpSpPr>
          <p:nvPr/>
        </p:nvGrpSpPr>
        <p:grpSpPr bwMode="auto">
          <a:xfrm>
            <a:off x="1828800" y="3429000"/>
            <a:ext cx="2895600" cy="2362200"/>
            <a:chOff x="144" y="2640"/>
            <a:chExt cx="1824" cy="1488"/>
          </a:xfrm>
        </p:grpSpPr>
        <p:sp>
          <p:nvSpPr>
            <p:cNvPr id="16402" name="Oval 4"/>
            <p:cNvSpPr>
              <a:spLocks noChangeArrowheads="1"/>
            </p:cNvSpPr>
            <p:nvPr/>
          </p:nvSpPr>
          <p:spPr bwMode="auto">
            <a:xfrm>
              <a:off x="768" y="2640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144" y="297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336" y="35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816" y="3792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1344" y="345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1584" y="2928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76" y="3024"/>
              <a:ext cx="144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3"/>
            <p:cNvSpPr>
              <a:spLocks noChangeShapeType="1"/>
            </p:cNvSpPr>
            <p:nvPr/>
          </p:nvSpPr>
          <p:spPr bwMode="auto">
            <a:xfrm flipH="1">
              <a:off x="624" y="312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4"/>
            <p:cNvSpPr>
              <a:spLocks noChangeShapeType="1"/>
            </p:cNvSpPr>
            <p:nvPr/>
          </p:nvSpPr>
          <p:spPr bwMode="auto">
            <a:xfrm flipH="1">
              <a:off x="1008" y="321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35"/>
            <p:cNvSpPr>
              <a:spLocks noChangeShapeType="1"/>
            </p:cNvSpPr>
            <p:nvPr/>
          </p:nvSpPr>
          <p:spPr bwMode="auto">
            <a:xfrm>
              <a:off x="1200" y="3168"/>
              <a:ext cx="9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36"/>
            <p:cNvSpPr>
              <a:spLocks noChangeShapeType="1"/>
            </p:cNvSpPr>
            <p:nvPr/>
          </p:nvSpPr>
          <p:spPr bwMode="auto">
            <a:xfrm>
              <a:off x="1344" y="3072"/>
              <a:ext cx="144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3" name="Line 37"/>
          <p:cNvSpPr>
            <a:spLocks noChangeShapeType="1"/>
          </p:cNvSpPr>
          <p:nvPr/>
        </p:nvSpPr>
        <p:spPr bwMode="auto">
          <a:xfrm flipH="1">
            <a:off x="6231835" y="5441951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38"/>
          <p:cNvSpPr>
            <a:spLocks noChangeShapeType="1"/>
          </p:cNvSpPr>
          <p:nvPr/>
        </p:nvSpPr>
        <p:spPr bwMode="auto">
          <a:xfrm flipH="1">
            <a:off x="5546035" y="5213351"/>
            <a:ext cx="228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39"/>
          <p:cNvSpPr>
            <a:spLocks noChangeShapeType="1"/>
          </p:cNvSpPr>
          <p:nvPr/>
        </p:nvSpPr>
        <p:spPr bwMode="auto">
          <a:xfrm>
            <a:off x="6689035" y="5213351"/>
            <a:ext cx="228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40"/>
          <p:cNvSpPr>
            <a:spLocks noChangeShapeType="1"/>
          </p:cNvSpPr>
          <p:nvPr/>
        </p:nvSpPr>
        <p:spPr bwMode="auto">
          <a:xfrm flipH="1">
            <a:off x="84167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8797789" y="4191000"/>
            <a:ext cx="1524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9331189" y="4267200"/>
            <a:ext cx="1524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>
            <a:off x="94835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6633DBC-6E35-4827-B642-89F8754F344E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Relations Model (SRM)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  Team or family members rating one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868685" y="3786554"/>
            <a:ext cx="17585" cy="16998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4791269" y="3886200"/>
            <a:ext cx="4603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991777" y="3733800"/>
            <a:ext cx="1652954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3038669" y="3810000"/>
            <a:ext cx="1524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305869" y="38862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305869" y="5562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9058469" y="3962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305870" y="3657600"/>
            <a:ext cx="161192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7153469" y="4038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991777" y="3648808"/>
            <a:ext cx="172329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038669" y="5509847"/>
            <a:ext cx="1676400" cy="263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7458269" y="3810000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8C8B0C8-C334-42FE-AAF8-98534AFF5B0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19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7536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848669" y="34290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8829869" y="5181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907284" y="5257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864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2581469" y="3276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509488" y="5205046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81469" y="5228492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  <p:bldP spid="8204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199" grpId="0" animBg="1"/>
      <p:bldP spid="8206" grpId="0" animBg="1"/>
      <p:bldP spid="8207" grpId="0" animBg="1"/>
      <p:bldP spid="8198" grpId="0" animBg="1"/>
      <p:bldP spid="8196" grpId="0" animBg="1"/>
      <p:bldP spid="8194" grpId="0" animBg="1"/>
      <p:bldP spid="8195" grpId="0" animBg="1"/>
      <p:bldP spid="82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Definitions and Nonindependence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Structures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Actor-Partner Interdependence Model (APIM)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Generalized Mixed Modeling (i.e., small counts</a:t>
            </a:r>
            <a:r>
              <a:rPr lang="en-US" dirty="0"/>
              <a:t> </a:t>
            </a:r>
            <a:r>
              <a:rPr lang="en-US" dirty="0" smtClean="0"/>
              <a:t>and binary outcomes)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33" y="2207006"/>
            <a:ext cx="3712456" cy="4038600"/>
          </a:xfrm>
        </p:spPr>
        <p:txBody>
          <a:bodyPr/>
          <a:lstStyle/>
          <a:p>
            <a:r>
              <a:rPr lang="en-US" b="1" dirty="0"/>
              <a:t>Data Set with Three Dyads, Six Persons, and Three Variables (</a:t>
            </a:r>
            <a:r>
              <a:rPr lang="en-US" b="1" i="1" dirty="0"/>
              <a:t>X</a:t>
            </a:r>
            <a:r>
              <a:rPr lang="en-US" b="1" dirty="0"/>
              <a:t>,</a:t>
            </a:r>
            <a:r>
              <a:rPr lang="en-US" b="1" i="1" dirty="0"/>
              <a:t> Y</a:t>
            </a:r>
            <a:r>
              <a:rPr lang="en-US" b="1" dirty="0"/>
              <a:t>, and</a:t>
            </a:r>
            <a:r>
              <a:rPr lang="en-US" b="1" i="1" dirty="0"/>
              <a:t> Z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57" y="1965960"/>
            <a:ext cx="6163063" cy="42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33" y="2207006"/>
            <a:ext cx="3712456" cy="4038600"/>
          </a:xfrm>
        </p:spPr>
        <p:txBody>
          <a:bodyPr/>
          <a:lstStyle/>
          <a:p>
            <a:r>
              <a:rPr lang="en-US" b="1" dirty="0" smtClean="0"/>
              <a:t>Note if the individual dataset is sorted by person then dyad it looks like this: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167" y="2085805"/>
            <a:ext cx="2336071" cy="37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95" y="1965960"/>
            <a:ext cx="8181729" cy="36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05" y="1898292"/>
            <a:ext cx="7147110" cy="46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 &amp;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Dave’s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 with Nonindependence 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dyad.</a:t>
            </a:r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u="sng" dirty="0" smtClean="0"/>
              <a:t>THE</a:t>
            </a:r>
            <a:r>
              <a:rPr lang="en-US" dirty="0" smtClean="0"/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dyads</a:t>
            </a:r>
          </a:p>
          <a:p>
            <a:r>
              <a:rPr lang="en-US" dirty="0" smtClean="0"/>
              <a:t>When a systematic ordering of scores from the two dyad members can be developed based on a variable that distinguishes them.</a:t>
            </a:r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Compensation:  If one person has a large score, the other person lowers his or her score.  For example, if one person acts very friendly, the partner may distance him or herself.</a:t>
            </a:r>
          </a:p>
          <a:p>
            <a:endParaRPr lang="en-US" dirty="0" smtClean="0"/>
          </a:p>
          <a:p>
            <a:r>
              <a:rPr lang="en-US" dirty="0" smtClean="0"/>
              <a:t>Social comparison:  The members of the dyad use the relative difference on some measure to determine some other variable.  For instance, satisfaction after a tennis match is determined by the score of that match.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of labor:  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dirty="0" smtClean="0"/>
              <a:t>Power: If one member is dominant, the other member is submissive. For example, self-objectification is negatively correlated in dyadic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351921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Estimates Unbiased</a:t>
            </a:r>
          </a:p>
          <a:p>
            <a:r>
              <a:rPr lang="en-US" dirty="0" smtClean="0"/>
              <a:t>Standard Errors Biased</a:t>
            </a:r>
          </a:p>
          <a:p>
            <a:pPr lvl="1"/>
            <a:r>
              <a:rPr lang="en-US" dirty="0" smtClean="0"/>
              <a:t>Sometimes too large</a:t>
            </a:r>
          </a:p>
          <a:p>
            <a:pPr lvl="1"/>
            <a:r>
              <a:rPr lang="en-US" dirty="0" smtClean="0"/>
              <a:t>Sometimes too small</a:t>
            </a:r>
          </a:p>
          <a:p>
            <a:pPr lvl="1"/>
            <a:r>
              <a:rPr lang="en-US" dirty="0" smtClean="0"/>
              <a:t>Sometimes hardly biased</a:t>
            </a:r>
          </a:p>
          <a:p>
            <a:r>
              <a:rPr lang="en-US" dirty="0" smtClean="0"/>
              <a:t>Loss of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Direction of Nonindependence</a:t>
            </a:r>
          </a:p>
          <a:p>
            <a:pPr lvl="1"/>
            <a:r>
              <a:rPr lang="en-US" dirty="0" smtClean="0"/>
              <a:t>Positive: linked scores more similar</a:t>
            </a:r>
          </a:p>
          <a:p>
            <a:pPr lvl="1"/>
            <a:r>
              <a:rPr lang="en-US" dirty="0" smtClean="0"/>
              <a:t>Negative: linked scores more dissimilar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Is the predictor a between or within dyads variable? (or somewhere in between, mixed)</a:t>
            </a:r>
          </a:p>
          <a:p>
            <a:pPr lvl="1"/>
            <a:r>
              <a:rPr lang="en-US" dirty="0" smtClean="0"/>
              <a:t>Between Dyads: linked scores in the same condition</a:t>
            </a:r>
          </a:p>
          <a:p>
            <a:pPr lvl="1"/>
            <a:r>
              <a:rPr lang="en-US" dirty="0" smtClean="0"/>
              <a:t>Within Dyads: linked scores in different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4" imgW="8020685" imgH="4488065" progId="Word.Document.8">
                  <p:embed/>
                </p:oleObj>
              </mc:Choice>
              <mc:Fallback>
                <p:oleObj name="Document" r:id="rId4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4" y="3265714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5223" y="4472440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52998" y="4441096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but not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 for dyadic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04" y="2061133"/>
            <a:ext cx="8553450" cy="44100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502449"/>
            <a:ext cx="9872871" cy="4038600"/>
          </a:xfrm>
        </p:spPr>
        <p:txBody>
          <a:bodyPr/>
          <a:lstStyle/>
          <a:p>
            <a:r>
              <a:rPr lang="en-US" dirty="0" smtClean="0"/>
              <a:t>Years married (Z) and gender (X) predicting marital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partners.</a:t>
            </a:r>
          </a:p>
          <a:p>
            <a:endParaRPr lang="en-US" altLang="en-US" dirty="0"/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Dyads</a:t>
            </a:r>
            <a:r>
              <a:rPr lang="en-US" altLang="en-US" dirty="0"/>
              <a:t>, one a patient with a serious disease and other being the patient’s spouse</a:t>
            </a:r>
          </a:p>
          <a:p>
            <a:pPr lvl="1"/>
            <a:r>
              <a:rPr lang="en-US" altLang="en-US" dirty="0"/>
              <a:t>Interested in the effects of depression on relationship quality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Two variables, X and Y, and X causes or predicts Y</a:t>
            </a:r>
          </a:p>
          <a:p>
            <a:pPr lvl="1"/>
            <a:r>
              <a:rPr lang="en-US" altLang="en-US" dirty="0" smtClean="0"/>
              <a:t>Both X and Y are mixed variables; i.e., both members of the dyad have scores on X and Y.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dirty="0" smtClean="0"/>
              <a:t>the effect of patients’ depression on patients’ quality of life</a:t>
            </a:r>
          </a:p>
          <a:p>
            <a:pPr lvl="1"/>
            <a:r>
              <a:rPr lang="en-US" altLang="en-US" dirty="0" smtClean="0"/>
              <a:t>the effect of spouses’ depression on spouses’ quality of life</a:t>
            </a:r>
          </a:p>
          <a:p>
            <a:r>
              <a:rPr lang="en-US" altLang="en-US" dirty="0" smtClean="0"/>
              <a:t>Both members of the dyad have an actor effect.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Definition: The effect of a person’s partner’s X variable on the person’s Y variable or alternatively the effect of a person’s X variable on his or her partner’s Y variable</a:t>
            </a:r>
          </a:p>
          <a:p>
            <a:pPr lvl="1"/>
            <a:r>
              <a:rPr lang="en-US" altLang="en-US" dirty="0" smtClean="0"/>
              <a:t>the effect of patients’ depression on spouses’ quality of life</a:t>
            </a:r>
          </a:p>
          <a:p>
            <a:pPr lvl="1"/>
            <a:r>
              <a:rPr lang="en-US" altLang="en-US" dirty="0" smtClean="0"/>
              <a:t>the effect of spouses’ depression on patients’ quality of life</a:t>
            </a:r>
          </a:p>
          <a:p>
            <a:pPr lvl="1"/>
            <a:r>
              <a:rPr lang="en-US" altLang="en-US" dirty="0" smtClean="0"/>
              <a:t>Both 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Distinguishable dyads </a:t>
            </a:r>
          </a:p>
          <a:p>
            <a:pPr lvl="1"/>
            <a:r>
              <a:rPr lang="en-US" altLang="en-US" dirty="0" smtClean="0"/>
              <a:t>Two actor effects</a:t>
            </a:r>
          </a:p>
          <a:p>
            <a:pPr lvl="2"/>
            <a:r>
              <a:rPr lang="en-US" altLang="en-US" dirty="0" smtClean="0"/>
              <a:t>An actor effect for patients and an actor effect for spouses</a:t>
            </a:r>
          </a:p>
          <a:p>
            <a:pPr lvl="1"/>
            <a:r>
              <a:rPr lang="en-US" altLang="en-US" dirty="0" smtClean="0"/>
              <a:t>Two partner effects</a:t>
            </a:r>
          </a:p>
          <a:p>
            <a:pPr lvl="2"/>
            <a:r>
              <a:rPr lang="en-US" altLang="en-US" dirty="0" smtClean="0"/>
              <a:t>A partner effect from spouses to patients and a partner effect from patients to spouses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APIM Models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Personality Model</a:t>
            </a:r>
          </a:p>
          <a:p>
            <a:r>
              <a:rPr lang="en-US" altLang="en-US" smtClean="0"/>
              <a:t>Relationship Variables</a:t>
            </a:r>
          </a:p>
          <a:p>
            <a:r>
              <a:rPr lang="en-US" altLang="en-US" smtClean="0"/>
              <a:t>Accuracy-Bias Model </a:t>
            </a:r>
          </a:p>
          <a:p>
            <a:r>
              <a:rPr lang="en-US" altLang="en-US" smtClean="0"/>
              <a:t>Stability-Influence Model</a:t>
            </a:r>
          </a:p>
        </p:txBody>
      </p:sp>
    </p:spTree>
    <p:extLst>
      <p:ext uri="{BB962C8B-B14F-4D97-AF65-F5344CB8AC3E}">
        <p14:creationId xmlns:p14="http://schemas.microsoft.com/office/powerpoint/2010/main" val="8674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Personality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5445210"/>
            <a:ext cx="9872871" cy="106268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the effect of own personality on satisfaction.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the effect of partner’s personality on satisfaction.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9" y="1742303"/>
            <a:ext cx="6638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13405"/>
            <a:ext cx="9872871" cy="115329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the effect of one’s own relational variable to one’s own other relational variable.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the effect of one’s partner’s relational variable on one’s own relational variable.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34" y="1780402"/>
            <a:ext cx="6181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Accuracy-Bias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313404"/>
            <a:ext cx="9872871" cy="108739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the bias of assumed similarity.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accuracy in perception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681162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Stability-Influence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428735"/>
            <a:ext cx="9872871" cy="10297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stability. 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influence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17" y="1835879"/>
            <a:ext cx="6067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APIM with Indistinguishable Dyads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731" y="2059459"/>
            <a:ext cx="9752057" cy="39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APIM with </a:t>
            </a:r>
            <a:r>
              <a:rPr lang="en-US" dirty="0"/>
              <a:t>D</a:t>
            </a:r>
            <a:r>
              <a:rPr lang="en-US" dirty="0" smtClean="0"/>
              <a:t>istinguishable Dyads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7" y="1965960"/>
            <a:ext cx="10506001" cy="40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Treating Dyad Members as Indistinguishable</a:t>
            </a:r>
          </a:p>
          <a:p>
            <a:pPr lvl="1"/>
            <a:r>
              <a:rPr lang="en-US" dirty="0" smtClean="0"/>
              <a:t>Simpler model with fewer parameters</a:t>
            </a:r>
          </a:p>
          <a:p>
            <a:pPr lvl="1"/>
            <a:r>
              <a:rPr lang="en-US" dirty="0" smtClean="0"/>
              <a:t>More power in tests of actor and partner effects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Disadvantages of Treating Dyad Members as Indistinguishable</a:t>
            </a:r>
          </a:p>
          <a:p>
            <a:pPr lvl="1"/>
            <a:r>
              <a:rPr lang="en-US" dirty="0" smtClean="0"/>
              <a:t>If distinguishability makes a difference, then the model is wrong.</a:t>
            </a:r>
          </a:p>
          <a:p>
            <a:pPr lvl="1"/>
            <a:r>
              <a:rPr lang="en-US" dirty="0" smtClean="0"/>
              <a:t>Sometimes the focus is on distinguishing variable and it is lost.</a:t>
            </a:r>
          </a:p>
          <a:p>
            <a:pPr lvl="1"/>
            <a:r>
              <a:rPr lang="en-US" dirty="0" smtClean="0"/>
              <a:t>Some editors or reviewer will not allow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ways that dyads can be distinguishable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Intercepts (main effect of distinguishing variable)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Actor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Partner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runs:</a:t>
            </a:r>
          </a:p>
          <a:p>
            <a:r>
              <a:rPr lang="en-US" dirty="0" smtClean="0"/>
              <a:t>Distinguishable </a:t>
            </a:r>
            <a:r>
              <a:rPr lang="en-US" dirty="0"/>
              <a:t>(either interaction or two-intercept, results are the </a:t>
            </a:r>
            <a:r>
              <a:rPr lang="en-US" dirty="0" smtClean="0"/>
              <a:t>same)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Heterogeneity </a:t>
            </a:r>
            <a:r>
              <a:rPr lang="en-US" dirty="0"/>
              <a:t>of Variance (</a:t>
            </a:r>
            <a:r>
              <a:rPr lang="en-US" dirty="0" smtClean="0"/>
              <a:t>CSH)</a:t>
            </a:r>
          </a:p>
          <a:p>
            <a:r>
              <a:rPr lang="en-US" dirty="0" smtClean="0"/>
              <a:t>Indistinguishable </a:t>
            </a:r>
            <a:r>
              <a:rPr lang="en-US" dirty="0"/>
              <a:t>(4 fewer </a:t>
            </a:r>
            <a:r>
              <a:rPr lang="en-US" dirty="0" smtClean="0"/>
              <a:t>parameters)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Main 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Homogeneity </a:t>
            </a:r>
            <a:r>
              <a:rPr lang="en-US" dirty="0"/>
              <a:t>of Variance (CSR)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using ML, not REML </a:t>
            </a:r>
          </a:p>
          <a:p>
            <a:r>
              <a:rPr lang="en-US" dirty="0"/>
              <a:t>Note the number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4 more than for the distinguishable run.</a:t>
            </a:r>
          </a:p>
          <a:p>
            <a:r>
              <a:rPr lang="en-US" dirty="0"/>
              <a:t>Note the -2LogLikelihood (deviance)</a:t>
            </a:r>
          </a:p>
          <a:p>
            <a:r>
              <a:rPr lang="en-US" dirty="0"/>
              <a:t>Subtract the deviances and number of parameters to get a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with </a:t>
            </a:r>
            <a:r>
              <a:rPr lang="en-US" dirty="0" smtClean="0"/>
              <a:t>4df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b="1" dirty="0" smtClean="0"/>
              <a:t>Conclusion:</a:t>
            </a:r>
            <a:r>
              <a:rPr lang="en-US" dirty="0" smtClean="0"/>
              <a:t> If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not significant, then the data are </a:t>
            </a:r>
            <a:r>
              <a:rPr lang="en-US" dirty="0" smtClean="0"/>
              <a:t>consistent </a:t>
            </a:r>
            <a:r>
              <a:rPr lang="en-US" dirty="0"/>
              <a:t>with the null hypothesis that the dyad members are indistinguishable</a:t>
            </a:r>
            <a:r>
              <a:rPr lang="en-US" dirty="0" smtClean="0"/>
              <a:t>. </a:t>
            </a:r>
            <a:r>
              <a:rPr lang="en-US" dirty="0"/>
              <a:t>If however,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significant, then the data are </a:t>
            </a:r>
            <a:r>
              <a:rPr lang="en-US" dirty="0" smtClean="0"/>
              <a:t>inconsistent </a:t>
            </a:r>
            <a:r>
              <a:rPr lang="en-US" dirty="0"/>
              <a:t>with the null hypothesis that the dyad members are </a:t>
            </a:r>
            <a:r>
              <a:rPr lang="en-US" dirty="0" smtClean="0"/>
              <a:t>indistinguishable </a:t>
            </a:r>
            <a:r>
              <a:rPr lang="en-US" dirty="0"/>
              <a:t>(i.e., dyad members are distinguishable in some way).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Dichotomous and Small Count Response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(Quick) Logistic Regression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DV </a:t>
            </a:r>
            <a:r>
              <a:rPr lang="en-US" altLang="en-US" dirty="0"/>
              <a:t>is dichotomous</a:t>
            </a:r>
          </a:p>
          <a:p>
            <a:pPr lvl="1"/>
            <a:r>
              <a:rPr lang="en-US" altLang="en-US" dirty="0"/>
              <a:t>probability of belonging to group 1 = P1, and the probability of belonging to group 0: P0 = 1 - P1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162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354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.458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1−.458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.438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1−.438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.465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1−.465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.870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.778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more likely to be committed than minorities.”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Odds</a:t>
            </a:r>
            <a:r>
              <a:rPr lang="en-US" altLang="en-US" sz="2800" smtClean="0"/>
              <a:t> –the odds of membership in the target group are equal to the probability of membership in the target group divided by the probability of membership in the other group. </a:t>
            </a:r>
          </a:p>
          <a:p>
            <a:pPr eaLnBrk="1" hangingPunct="1"/>
            <a:r>
              <a:rPr lang="en-US" altLang="en-US" sz="2800" b="1" smtClean="0"/>
              <a:t>Odds ratio</a:t>
            </a:r>
            <a:r>
              <a:rPr lang="en-US" altLang="en-US" sz="2800" smtClean="0"/>
              <a:t> – estimates the change in the odds of membership in the target group for a one-unit increase in the predictor.  </a:t>
            </a:r>
          </a:p>
          <a:p>
            <a:pPr lvl="1" eaLnBrk="1" hangingPunct="1"/>
            <a:r>
              <a:rPr lang="en-US" altLang="en-US" sz="2400" smtClean="0"/>
              <a:t>computed by using the regression coefficient (b) of the predictor variable as the exponent of e.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85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Length of relationship</a:t>
            </a:r>
          </a:p>
          <a:p>
            <a:pPr lvl="2"/>
            <a:r>
              <a:rPr lang="en-US" dirty="0" smtClean="0"/>
              <a:t>Gender in same-sex couples</a:t>
            </a:r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X = a and X = a+1.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To get the predicted probability you use the anti-log function and insert all of your relevant X’s and b’s from R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Predicted probability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0" dirty="0" smtClean="0"/>
                  <a:t>)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964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2"/>
            <a:r>
              <a:rPr lang="en-US" dirty="0" smtClean="0"/>
              <a:t>Dichotomous (yes/no; pass/fail)</a:t>
            </a:r>
          </a:p>
          <a:p>
            <a:pPr lvl="2"/>
            <a:r>
              <a:rPr lang="en-US" dirty="0" smtClean="0"/>
              <a:t>e.g., Own study habits and partner study habits as predictors of passing a test (yes/no)</a:t>
            </a:r>
          </a:p>
          <a:p>
            <a:pPr lvl="1"/>
            <a:r>
              <a:rPr lang="en-US" dirty="0" smtClean="0"/>
              <a:t>Multinomial outcome</a:t>
            </a:r>
          </a:p>
          <a:p>
            <a:pPr lvl="2"/>
            <a:r>
              <a:rPr lang="en-US" dirty="0" smtClean="0"/>
              <a:t>Categories (home/work/leisure)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2"/>
            <a:r>
              <a:rPr lang="en-US" dirty="0" smtClean="0"/>
              <a:t>e.g., Own stress and partner stress as predictors of number of days per month drinking alcohol </a:t>
            </a:r>
          </a:p>
          <a:p>
            <a:pPr lvl="1"/>
            <a:r>
              <a:rPr lang="en-US" dirty="0" smtClean="0"/>
              <a:t>Can also be used for continuous outcomes (normal distribution)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can be distinguished on that variable.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309118"/>
            <a:ext cx="9652518" cy="933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582</TotalTime>
  <Words>2203</Words>
  <Application>Microsoft Office PowerPoint</Application>
  <PresentationFormat>Widescreen</PresentationFormat>
  <Paragraphs>368</Paragraphs>
  <Slides>72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Cambria Math</vt:lpstr>
      <vt:lpstr>Corbel</vt:lpstr>
      <vt:lpstr>FontAwesome</vt:lpstr>
      <vt:lpstr>Symbol</vt:lpstr>
      <vt:lpstr>Basis</vt:lpstr>
      <vt:lpstr>Document</vt:lpstr>
      <vt:lpstr>Two-Day Dyadic data analysis Workshop</vt:lpstr>
      <vt:lpstr>Day 1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Within Dyads </vt:lpstr>
      <vt:lpstr>Mixed Variable</vt:lpstr>
      <vt:lpstr>It can be complicated…</vt:lpstr>
      <vt:lpstr>Types of  Dyadic Designs</vt:lpstr>
      <vt:lpstr>Standard Dyadic Design</vt:lpstr>
      <vt:lpstr>Standard Design-Indistinguishable</vt:lpstr>
      <vt:lpstr>Standard Design - Distinguishable </vt:lpstr>
      <vt:lpstr>The One-with-Many Design</vt:lpstr>
      <vt:lpstr>Round-Robin Design</vt:lpstr>
      <vt:lpstr>Data Structures</vt:lpstr>
      <vt:lpstr>Illustration of Data Structures</vt:lpstr>
      <vt:lpstr>Illustration of Data Structures</vt:lpstr>
      <vt:lpstr>Illustration of Data Structures</vt:lpstr>
      <vt:lpstr>Illustration of Data Structures: Dyad</vt:lpstr>
      <vt:lpstr>Illustration of Data Structures</vt:lpstr>
      <vt:lpstr>Illustration of Data Structures: Pairwise</vt:lpstr>
      <vt:lpstr>R Demo &amp; Dave’s Shiny Apps</vt:lpstr>
      <vt:lpstr>Dealing  with Nonindependence in DYads</vt:lpstr>
      <vt:lpstr>Negative Nonindependence</vt:lpstr>
      <vt:lpstr>How Might Negative Correlations Arise?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MLM for dyadic data</vt:lpstr>
      <vt:lpstr>Simple Example</vt:lpstr>
      <vt:lpstr>R Demo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Types of APIM Models</vt:lpstr>
      <vt:lpstr>Personality Model</vt:lpstr>
      <vt:lpstr>Relational Model</vt:lpstr>
      <vt:lpstr>Accuracy-Bias Model</vt:lpstr>
      <vt:lpstr>Stability-Influence Model</vt:lpstr>
      <vt:lpstr>Example: APIM with Indistinguishable Dyads</vt:lpstr>
      <vt:lpstr>R Demo</vt:lpstr>
      <vt:lpstr>Example: APIM with Distinguishable Dyads</vt:lpstr>
      <vt:lpstr>R Demo</vt:lpstr>
      <vt:lpstr>Test of Distinguishability</vt:lpstr>
      <vt:lpstr>Test of Distinguishability</vt:lpstr>
      <vt:lpstr>Test of Distinguishability</vt:lpstr>
      <vt:lpstr>Test of Distinguishability</vt:lpstr>
      <vt:lpstr>R Demo</vt:lpstr>
      <vt:lpstr>Dichotomous and Small Count Response variables</vt:lpstr>
      <vt:lpstr>(Quick) Logistic Regression Review</vt:lpstr>
      <vt:lpstr>Odds and Odds Ratios</vt:lpstr>
      <vt:lpstr>Terminology</vt:lpstr>
      <vt:lpstr>Logistic Regression Equation</vt:lpstr>
      <vt:lpstr>Logistic Regression Equation</vt:lpstr>
      <vt:lpstr>Logistic Regression Equation</vt:lpstr>
      <vt:lpstr>Generalized Estimating Equations (GEE)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24</cp:revision>
  <dcterms:created xsi:type="dcterms:W3CDTF">2016-03-31T21:14:54Z</dcterms:created>
  <dcterms:modified xsi:type="dcterms:W3CDTF">2017-01-03T18:00:25Z</dcterms:modified>
</cp:coreProperties>
</file>