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sldIdLst>
    <p:sldId id="413" r:id="rId2"/>
    <p:sldId id="414" r:id="rId3"/>
    <p:sldId id="356" r:id="rId4"/>
    <p:sldId id="370" r:id="rId5"/>
    <p:sldId id="365" r:id="rId6"/>
    <p:sldId id="348" r:id="rId7"/>
    <p:sldId id="349" r:id="rId8"/>
    <p:sldId id="350" r:id="rId9"/>
    <p:sldId id="351" r:id="rId10"/>
    <p:sldId id="352" r:id="rId11"/>
    <p:sldId id="363" r:id="rId12"/>
    <p:sldId id="343" r:id="rId13"/>
    <p:sldId id="366" r:id="rId14"/>
    <p:sldId id="367" r:id="rId15"/>
    <p:sldId id="371" r:id="rId16"/>
    <p:sldId id="355" r:id="rId17"/>
    <p:sldId id="372" r:id="rId18"/>
    <p:sldId id="373" r:id="rId19"/>
    <p:sldId id="374" r:id="rId20"/>
    <p:sldId id="375" r:id="rId21"/>
    <p:sldId id="376" r:id="rId22"/>
    <p:sldId id="364" r:id="rId23"/>
    <p:sldId id="369" r:id="rId24"/>
    <p:sldId id="34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404" r:id="rId53"/>
    <p:sldId id="405" r:id="rId54"/>
    <p:sldId id="406" r:id="rId55"/>
    <p:sldId id="407" r:id="rId56"/>
    <p:sldId id="408" r:id="rId57"/>
    <p:sldId id="409" r:id="rId58"/>
    <p:sldId id="411" r:id="rId59"/>
    <p:sldId id="412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A31B9-3973-47BB-A769-C9355840A371}" type="datetimeFigureOut">
              <a:rPr lang="en-US" smtClean="0"/>
              <a:t>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23A82-1B2D-497B-8DAB-30008EE2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0EBFB6-4EDF-4271-BE2B-69AA497DA9B5}" type="slidenum">
              <a:rPr lang="en-US" altLang="en-US">
                <a:latin typeface="Calibri" panose="020F0502020204030204" pitchFamily="34" charset="0"/>
              </a:rPr>
              <a:pPr eaLnBrk="1" hangingPunct="1"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21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Highlighted in red to show that the data file is also pairwise, we have actor and partner data in there. </a:t>
            </a:r>
          </a:p>
          <a:p>
            <a:r>
              <a:rPr lang="en-US" smtClean="0"/>
              <a:t>If you are not interetsed . </a:t>
            </a:r>
          </a:p>
          <a:p>
            <a:endParaRPr lang="en-US" smtClean="0"/>
          </a:p>
          <a:p>
            <a:r>
              <a:rPr lang="en-US" smtClean="0"/>
              <a:t>Have the SPSS output open </a:t>
            </a:r>
          </a:p>
        </p:txBody>
      </p:sp>
    </p:spTree>
    <p:extLst>
      <p:ext uri="{BB962C8B-B14F-4D97-AF65-F5344CB8AC3E}">
        <p14:creationId xmlns:p14="http://schemas.microsoft.com/office/powerpoint/2010/main" val="1591705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1E2E26-B0A6-43E2-9DEF-A64E8BA1B2F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dirty="0" smtClean="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4505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394FC3-FC85-4ACE-952C-16256ECD0B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dirty="0" smtClean="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8926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 txBox="1">
            <a:spLocks noGrp="1" noChangeArrowheads="1"/>
          </p:cNvSpPr>
          <p:nvPr/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172" tIns="46587" rIns="93172" bIns="46587" anchor="b"/>
          <a:lstStyle/>
          <a:p>
            <a:pPr algn="r" defTabSz="949568"/>
            <a:fld id="{398CF429-EA1B-4041-9003-955CFBE016B5}" type="slidenum">
              <a:rPr lang="en-US" sz="1200">
                <a:latin typeface="Calibri" pitchFamily="34" charset="0"/>
              </a:rPr>
              <a:pPr algn="r" defTabSz="949568"/>
              <a:t>40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Make these faint (they need to be in here but we aren’t going to talk about them)</a:t>
            </a:r>
          </a:p>
        </p:txBody>
      </p:sp>
    </p:spTree>
    <p:extLst>
      <p:ext uri="{BB962C8B-B14F-4D97-AF65-F5344CB8AC3E}">
        <p14:creationId xmlns:p14="http://schemas.microsoft.com/office/powerpoint/2010/main" val="433282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Do we want to keep all of this?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-lighten these up. Emphasize the first two (less the third)</a:t>
            </a:r>
          </a:p>
        </p:txBody>
      </p:sp>
    </p:spTree>
    <p:extLst>
      <p:ext uri="{BB962C8B-B14F-4D97-AF65-F5344CB8AC3E}">
        <p14:creationId xmlns:p14="http://schemas.microsoft.com/office/powerpoint/2010/main" val="3774392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1E743F-98A0-401E-8B30-2798BFFC7438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5173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AKA responsiveness (as to make it not so partner focused)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77DB67-BA07-4F61-94B2-49DBB2FA1C54}" type="slidenum">
              <a:rPr lang="en-US" altLang="en-US"/>
              <a:pPr eaLnBrk="1" hangingPunct="1"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5790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0765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78470DE-0F13-4893-9A72-B3C328E52234}" type="slidenum">
              <a:rPr lang="en-US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369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FC5AAA-1B5E-4722-A55F-BBFCB7456F1B}" type="slidenum">
              <a:rPr lang="en-US" altLang="en-US">
                <a:latin typeface="Calibri" panose="020F0502020204030204" pitchFamily="34" charset="0"/>
              </a:rPr>
              <a:pPr eaLnBrk="1" hangingPunct="1"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09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F541DF-C51F-4261-AB76-BCCCC075C033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73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521134-E153-432A-A1D8-323DB77420FA}" type="slidenum">
              <a:rPr lang="en-US" altLang="en-US">
                <a:latin typeface="Calibri" panose="020F0502020204030204" pitchFamily="34" charset="0"/>
              </a:rPr>
              <a:pPr eaLnBrk="1" hangingPunct="1"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382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4201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EDIT</a:t>
            </a:r>
          </a:p>
        </p:txBody>
      </p:sp>
    </p:spTree>
    <p:extLst>
      <p:ext uri="{BB962C8B-B14F-4D97-AF65-F5344CB8AC3E}">
        <p14:creationId xmlns:p14="http://schemas.microsoft.com/office/powerpoint/2010/main" val="247350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3737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/>
              <a:t>Only going to talk about satisfaction and attachment avoidance data</a:t>
            </a:r>
          </a:p>
          <a:p>
            <a:r>
              <a:rPr lang="en-US" smtClean="0"/>
              <a:t>-back to kashy data</a:t>
            </a:r>
          </a:p>
        </p:txBody>
      </p:sp>
    </p:spTree>
    <p:extLst>
      <p:ext uri="{BB962C8B-B14F-4D97-AF65-F5344CB8AC3E}">
        <p14:creationId xmlns:p14="http://schemas.microsoft.com/office/powerpoint/2010/main" val="2558754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187E87-00B9-445A-8D49-C5EA21AFF997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7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9D19-0B27-4869-88F9-365098868A7F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7F37-9439-40A1-AEEF-AD67BB0D4AAC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4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4054-3012-482D-9EB5-FE9FE872DCFE}" type="datetime1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583D4-9666-4794-BF8C-67BE97832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16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64217" y="1981200"/>
            <a:ext cx="10363200" cy="4114800"/>
          </a:xfrm>
        </p:spPr>
        <p:txBody>
          <a:bodyPr rtlCol="0">
            <a:normAutofit/>
          </a:bodyPr>
          <a:lstStyle/>
          <a:p>
            <a:pPr lvl="0"/>
            <a:endParaRPr lang="en-US" noProof="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27990-1BC7-4AD4-B6DB-9A5EAA7E20DB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E55B17-91EB-4F34-A693-7392E93B7A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BA2A-CEBF-4FAC-A01D-170852E3EB13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15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2E68-AB57-4F56-9514-81BEE86EE853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55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FD155-039D-4424-A31E-3636442F6E36}" type="datetime1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6646-2279-486A-B40D-6145D7D6D51B}" type="datetime1">
              <a:rPr lang="en-US" smtClean="0"/>
              <a:t>1/3/2017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8D8C-4F8E-4FB9-992A-BE6AEAF72144}" type="datetime1">
              <a:rPr lang="en-US" smtClean="0"/>
              <a:t>1/3/2017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ABF41-E07B-4A76-B381-06013911A931}" type="datetime1">
              <a:rPr lang="en-US" smtClean="0"/>
              <a:t>1/3/2017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F623-53E3-4FED-9930-39EA7732EA27}" type="datetime1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6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CAC2-29F8-40CA-B143-AB13DA75749C}" type="datetime1">
              <a:rPr lang="en-US" smtClean="0"/>
              <a:t>1/3/2017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1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E5D7971-9A78-471E-B993-894E22B9485D}" type="datetime1">
              <a:rPr lang="en-US" smtClean="0"/>
              <a:t>1/3/2017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97EC830-1F33-4B93-ADB1-A7DDD3FF7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Two-Day Dyadic data analysis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Randi L. Garcia</a:t>
            </a:r>
          </a:p>
          <a:p>
            <a:r>
              <a:rPr lang="en-US" dirty="0" smtClean="0"/>
              <a:t>Smith College</a:t>
            </a:r>
          </a:p>
          <a:p>
            <a:r>
              <a:rPr lang="en-US" dirty="0" smtClean="0"/>
              <a:t>UCSF January 9</a:t>
            </a:r>
            <a:r>
              <a:rPr lang="en-US" baseline="30000" dirty="0" smtClean="0"/>
              <a:t>th</a:t>
            </a:r>
            <a:r>
              <a:rPr lang="en-US" dirty="0" smtClean="0"/>
              <a:t> and 10</a:t>
            </a:r>
            <a:r>
              <a:rPr lang="en-US" baseline="30000" dirty="0" smtClean="0"/>
              <a:t>th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797" y="5450782"/>
            <a:ext cx="2284699" cy="1268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957" y="6174747"/>
            <a:ext cx="3146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C000"/>
                </a:solidFill>
                <a:latin typeface="FontAwesome" pitchFamily="2" charset="0"/>
              </a:rPr>
              <a:t></a:t>
            </a:r>
            <a:r>
              <a:rPr lang="en-US" dirty="0" smtClean="0">
                <a:solidFill>
                  <a:srgbClr val="FFC000"/>
                </a:solidFill>
                <a:latin typeface="FontAwesome" pitchFamily="2" charset="0"/>
              </a:rPr>
              <a:t> </a:t>
            </a:r>
            <a:r>
              <a:rPr lang="en-US" sz="1400" dirty="0" smtClean="0">
                <a:solidFill>
                  <a:srgbClr val="FFC000"/>
                </a:solidFill>
              </a:rPr>
              <a:t>@RandiLGarcia   </a:t>
            </a:r>
            <a:r>
              <a:rPr lang="en-US" sz="2000" dirty="0" smtClean="0">
                <a:solidFill>
                  <a:srgbClr val="FFC000"/>
                </a:solidFill>
                <a:latin typeface="FontAwesome" pitchFamily="2" charset="0"/>
              </a:rPr>
              <a:t></a:t>
            </a:r>
            <a:r>
              <a:rPr lang="en-US" sz="2000" dirty="0" smtClean="0">
                <a:solidFill>
                  <a:srgbClr val="FFC000"/>
                </a:solidFill>
              </a:rPr>
              <a:t> </a:t>
            </a:r>
            <a:r>
              <a:rPr lang="en-US" sz="1600" dirty="0" smtClean="0">
                <a:solidFill>
                  <a:srgbClr val="FFC000"/>
                </a:solidFill>
              </a:rPr>
              <a:t>RandiLGarcia</a:t>
            </a:r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5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Simplifying Mixed Moderators</a:t>
            </a:r>
            <a:endParaRPr lang="en-US" dirty="0" smtClean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Actor-only moderator</a:t>
            </a:r>
          </a:p>
          <a:p>
            <a:r>
              <a:rPr lang="en-US" dirty="0" smtClean="0"/>
              <a:t>Partner-only moderator</a:t>
            </a:r>
          </a:p>
          <a:p>
            <a:r>
              <a:rPr lang="en-US" dirty="0" smtClean="0"/>
              <a:t>Sum (or average) of actor and partner moderator variables (couple moderator)</a:t>
            </a:r>
          </a:p>
          <a:p>
            <a:r>
              <a:rPr lang="en-US" dirty="0" smtClean="0"/>
              <a:t>Difference between actor and partner moderator variables (contrast moderator)</a:t>
            </a:r>
          </a:p>
          <a:p>
            <a:r>
              <a:rPr lang="en-US" dirty="0" smtClean="0"/>
              <a:t>k weighted</a:t>
            </a:r>
          </a:p>
        </p:txBody>
      </p:sp>
    </p:spTree>
    <p:extLst>
      <p:ext uri="{BB962C8B-B14F-4D97-AF65-F5344CB8AC3E}">
        <p14:creationId xmlns:p14="http://schemas.microsoft.com/office/powerpoint/2010/main" val="194697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Example-Actor Partner Interactions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08" y="1965960"/>
            <a:ext cx="10784573" cy="43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0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Example-Mixed Moderator, Distinguishable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4129215" cy="4038600"/>
          </a:xfrm>
        </p:spPr>
        <p:txBody>
          <a:bodyPr/>
          <a:lstStyle/>
          <a:p>
            <a:r>
              <a:rPr lang="en-US" dirty="0" smtClean="0"/>
              <a:t>Moderators: Actor perceived tension, partner perceived tension</a:t>
            </a:r>
          </a:p>
          <a:p>
            <a:r>
              <a:rPr lang="en-US" dirty="0" smtClean="0"/>
              <a:t>Plus eight interaction terms effects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8" y="1373974"/>
            <a:ext cx="6184725" cy="512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0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Example-Mixed Moderator, Indistinguishable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Moderators: Actor perceived tension, partner perceived tension</a:t>
            </a:r>
          </a:p>
          <a:p>
            <a:r>
              <a:rPr lang="en-US" dirty="0"/>
              <a:t>Plus </a:t>
            </a:r>
            <a:r>
              <a:rPr lang="en-US" dirty="0" smtClean="0"/>
              <a:t>4 </a:t>
            </a:r>
            <a:r>
              <a:rPr lang="en-US" dirty="0"/>
              <a:t>interaction terms </a:t>
            </a:r>
            <a:r>
              <a:rPr lang="en-US" dirty="0" smtClean="0"/>
              <a:t>effects</a:t>
            </a:r>
          </a:p>
          <a:p>
            <a:r>
              <a:rPr lang="en-US" dirty="0" smtClean="0"/>
              <a:t>The figure is not helpful.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1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1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9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Mediation</a:t>
            </a:r>
          </a:p>
        </p:txBody>
      </p:sp>
      <p:sp>
        <p:nvSpPr>
          <p:cNvPr id="5" name="WordArt 3"/>
          <p:cNvSpPr>
            <a:spLocks noChangeArrowheads="1" noChangeShapeType="1" noTextEdit="1"/>
          </p:cNvSpPr>
          <p:nvPr/>
        </p:nvSpPr>
        <p:spPr bwMode="auto">
          <a:xfrm>
            <a:off x="2819400" y="32004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6" name="WordArt 4"/>
          <p:cNvSpPr>
            <a:spLocks noChangeArrowheads="1" noChangeShapeType="1" noTextEdit="1"/>
          </p:cNvSpPr>
          <p:nvPr/>
        </p:nvSpPr>
        <p:spPr bwMode="auto">
          <a:xfrm>
            <a:off x="8991600" y="31242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3810000" y="3733800"/>
            <a:ext cx="4572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WordArt 6"/>
          <p:cNvSpPr>
            <a:spLocks noChangeArrowheads="1" noChangeShapeType="1" noTextEdit="1"/>
          </p:cNvSpPr>
          <p:nvPr/>
        </p:nvSpPr>
        <p:spPr bwMode="auto">
          <a:xfrm>
            <a:off x="5943600" y="2971800"/>
            <a:ext cx="3048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Mediation</a:t>
            </a:r>
          </a:p>
        </p:txBody>
      </p:sp>
      <p:sp>
        <p:nvSpPr>
          <p:cNvPr id="28675" name="WordArt 3"/>
          <p:cNvSpPr>
            <a:spLocks noChangeArrowheads="1" noChangeShapeType="1" noTextEdit="1"/>
          </p:cNvSpPr>
          <p:nvPr/>
        </p:nvSpPr>
        <p:spPr bwMode="auto">
          <a:xfrm>
            <a:off x="2971800" y="49530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28676" name="WordArt 4"/>
          <p:cNvSpPr>
            <a:spLocks noChangeArrowheads="1" noChangeShapeType="1" noTextEdit="1"/>
          </p:cNvSpPr>
          <p:nvPr/>
        </p:nvSpPr>
        <p:spPr bwMode="auto">
          <a:xfrm>
            <a:off x="8915400" y="48768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3810000" y="5410200"/>
            <a:ext cx="4572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WordArt 6"/>
          <p:cNvSpPr>
            <a:spLocks noChangeArrowheads="1" noChangeShapeType="1" noTextEdit="1"/>
          </p:cNvSpPr>
          <p:nvPr/>
        </p:nvSpPr>
        <p:spPr bwMode="auto">
          <a:xfrm>
            <a:off x="5867400" y="4648200"/>
            <a:ext cx="5334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c'</a:t>
            </a:r>
          </a:p>
        </p:txBody>
      </p:sp>
      <p:sp>
        <p:nvSpPr>
          <p:cNvPr id="13" name="WordArt 7"/>
          <p:cNvSpPr>
            <a:spLocks noChangeArrowheads="1" noChangeShapeType="1" noTextEdit="1"/>
          </p:cNvSpPr>
          <p:nvPr/>
        </p:nvSpPr>
        <p:spPr bwMode="auto">
          <a:xfrm>
            <a:off x="5867400" y="1676401"/>
            <a:ext cx="533400" cy="962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5400" kern="1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M</a:t>
            </a: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V="1">
            <a:off x="3581400" y="2590800"/>
            <a:ext cx="2057400" cy="1981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6781800" y="2438400"/>
            <a:ext cx="2133600" cy="2209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WordArt 10"/>
          <p:cNvSpPr>
            <a:spLocks noChangeArrowheads="1" noChangeShapeType="1" noTextEdit="1"/>
          </p:cNvSpPr>
          <p:nvPr/>
        </p:nvSpPr>
        <p:spPr bwMode="auto">
          <a:xfrm>
            <a:off x="8077200" y="2590800"/>
            <a:ext cx="457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17" name="WordArt 11"/>
          <p:cNvSpPr>
            <a:spLocks noChangeArrowheads="1" noChangeShapeType="1" noTextEdit="1"/>
          </p:cNvSpPr>
          <p:nvPr/>
        </p:nvSpPr>
        <p:spPr bwMode="auto">
          <a:xfrm>
            <a:off x="3886200" y="2667000"/>
            <a:ext cx="3810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1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2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 animBg="1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Four Paths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X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Y: path c</a:t>
            </a:r>
          </a:p>
          <a:p>
            <a:r>
              <a:rPr lang="en-US" altLang="en-US" dirty="0" smtClean="0"/>
              <a:t>X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M: path a</a:t>
            </a:r>
          </a:p>
          <a:p>
            <a:r>
              <a:rPr lang="en-US" altLang="en-US" dirty="0" smtClean="0"/>
              <a:t>M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Y (controlling for X): path b</a:t>
            </a:r>
          </a:p>
          <a:p>
            <a:r>
              <a:rPr lang="en-US" altLang="en-US" dirty="0" smtClean="0"/>
              <a:t>X </a:t>
            </a:r>
            <a:r>
              <a:rPr lang="en-US" altLang="en-US" noProof="1" smtClean="0">
                <a:sym typeface="Wingdings" panose="05000000000000000000" pitchFamily="2" charset="2"/>
              </a:rPr>
              <a:t></a:t>
            </a:r>
            <a:r>
              <a:rPr lang="en-US" altLang="en-US" dirty="0" smtClean="0"/>
              <a:t> Y (controlling for M): path c′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8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4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Moderation in the APIM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Mediation in the APIM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Dyadic Growth Curve Modeling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Other Longitudinal Models for Dyads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3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Decomposition of Effects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Total Effect = Direct Effect + Indirect Effect</a:t>
            </a:r>
          </a:p>
          <a:p>
            <a:pPr marL="45720" indent="0" algn="ctr">
              <a:buNone/>
            </a:pPr>
            <a:r>
              <a:rPr lang="en-US" altLang="en-US" dirty="0" smtClean="0"/>
              <a:t>c = c′ + ab</a:t>
            </a:r>
          </a:p>
          <a:p>
            <a:r>
              <a:rPr lang="en-US" altLang="en-US" dirty="0" smtClean="0"/>
              <a:t>Note that </a:t>
            </a:r>
          </a:p>
          <a:p>
            <a:pPr marL="45720" indent="0" algn="ctr">
              <a:buNone/>
            </a:pPr>
            <a:r>
              <a:rPr lang="en-US" altLang="en-US" dirty="0" smtClean="0"/>
              <a:t>ab = c - c′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Percent of the total effect mediated:</a:t>
            </a:r>
          </a:p>
          <a:p>
            <a:pPr lvl="1"/>
            <a:r>
              <a:rPr lang="en-US" altLang="en-US" dirty="0" smtClean="0"/>
              <a:t>ab/c  *100</a:t>
            </a:r>
          </a:p>
          <a:p>
            <a:pPr marL="274320" lvl="1" indent="0">
              <a:buNone/>
            </a:pPr>
            <a:r>
              <a:rPr lang="en-US" altLang="en-US" dirty="0" smtClean="0"/>
              <a:t>or </a:t>
            </a:r>
          </a:p>
          <a:p>
            <a:pPr lvl="1"/>
            <a:r>
              <a:rPr lang="en-US" altLang="en-US" dirty="0" smtClean="0"/>
              <a:t>(1 - c′/c ) *100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4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Strategies to Test null hypothesis: ab = 0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Sobel test</a:t>
            </a:r>
          </a:p>
          <a:p>
            <a:r>
              <a:rPr lang="en-US" altLang="en-US" dirty="0" smtClean="0"/>
              <a:t>Bootstrapping</a:t>
            </a:r>
          </a:p>
          <a:p>
            <a:r>
              <a:rPr lang="en-US" altLang="en-US" dirty="0" smtClean="0"/>
              <a:t>Monte Carlo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6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4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Example-Tension, Distinguishable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87" y="1668713"/>
            <a:ext cx="7521146" cy="46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5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Example-Tension, Indistinguishable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17" y="1834422"/>
            <a:ext cx="7362451" cy="461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22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Longitudinal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12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Over-Time Dyadic Data</a:t>
            </a:r>
            <a:endParaRPr lang="en-US" dirty="0"/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Daily diary reports of relationship experiences from both members of heterosexual dating partners over 14 days</a:t>
            </a:r>
          </a:p>
          <a:p>
            <a:endParaRPr lang="en-US" smtClean="0"/>
          </a:p>
          <a:p>
            <a:r>
              <a:rPr lang="en-US" smtClean="0"/>
              <a:t>Repeated measures experiment where dyads interact with each other multiple times and make ratings after each interaction</a:t>
            </a:r>
          </a:p>
          <a:p>
            <a:endParaRPr lang="en-US" smtClean="0"/>
          </a:p>
          <a:p>
            <a:r>
              <a:rPr lang="en-US" smtClean="0"/>
              <a:t>Daily reports of closeness from both members of college roommate dyads  </a:t>
            </a:r>
          </a:p>
          <a:p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0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The three-level nested myth:  Time is nested within person and person is nested within dyad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Three-level nested only if the four time points differ such that T1a ≠ T1b, T2a ≠ T2b, etc. </a:t>
            </a:r>
            <a:endParaRPr lang="en-US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0108" y="2728785"/>
            <a:ext cx="3505200" cy="234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351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3001" y="2057400"/>
            <a:ext cx="5768546" cy="4038600"/>
          </a:xfrm>
        </p:spPr>
        <p:txBody>
          <a:bodyPr/>
          <a:lstStyle/>
          <a:p>
            <a:r>
              <a:rPr lang="en-US" sz="2400" dirty="0"/>
              <a:t>In most cases the two dyad members are measured at the same time points, so Time is </a:t>
            </a:r>
            <a:r>
              <a:rPr lang="en-US" sz="2400" i="1" dirty="0"/>
              <a:t>crossed</a:t>
            </a:r>
            <a:r>
              <a:rPr lang="en-US" sz="2400" dirty="0"/>
              <a:t> (or cross-classified) with person.</a:t>
            </a:r>
          </a:p>
          <a:p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082481" y="2224216"/>
            <a:ext cx="2325130" cy="3871784"/>
            <a:chOff x="6019800" y="2895600"/>
            <a:chExt cx="1917700" cy="3581400"/>
          </a:xfrm>
        </p:grpSpPr>
        <p:sp>
          <p:nvSpPr>
            <p:cNvPr id="2" name="Rectangle 1"/>
            <p:cNvSpPr/>
            <p:nvPr/>
          </p:nvSpPr>
          <p:spPr>
            <a:xfrm>
              <a:off x="6775450" y="2895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3500" y="43434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75500" y="43434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13500" y="48768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75500" y="48768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13500" y="54102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75500" y="54102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13500" y="5943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75500" y="5943600"/>
              <a:ext cx="7620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25" name="TextBox 3"/>
            <p:cNvSpPr txBox="1">
              <a:spLocks noChangeArrowheads="1"/>
            </p:cNvSpPr>
            <p:nvPr/>
          </p:nvSpPr>
          <p:spPr bwMode="auto">
            <a:xfrm>
              <a:off x="6777038" y="3016251"/>
              <a:ext cx="7620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Dyad 1</a:t>
              </a:r>
            </a:p>
          </p:txBody>
        </p:sp>
        <p:sp>
          <p:nvSpPr>
            <p:cNvPr id="13326" name="TextBox 4"/>
            <p:cNvSpPr txBox="1">
              <a:spLocks noChangeArrowheads="1"/>
            </p:cNvSpPr>
            <p:nvPr/>
          </p:nvSpPr>
          <p:spPr bwMode="auto">
            <a:xfrm>
              <a:off x="6019800" y="4495801"/>
              <a:ext cx="3642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T1</a:t>
              </a:r>
            </a:p>
          </p:txBody>
        </p:sp>
        <p:sp>
          <p:nvSpPr>
            <p:cNvPr id="13327" name="TextBox 16"/>
            <p:cNvSpPr txBox="1">
              <a:spLocks noChangeArrowheads="1"/>
            </p:cNvSpPr>
            <p:nvPr/>
          </p:nvSpPr>
          <p:spPr bwMode="auto">
            <a:xfrm>
              <a:off x="6019800" y="4989514"/>
              <a:ext cx="37542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T2</a:t>
              </a:r>
            </a:p>
          </p:txBody>
        </p:sp>
        <p:sp>
          <p:nvSpPr>
            <p:cNvPr id="13328" name="TextBox 17"/>
            <p:cNvSpPr txBox="1">
              <a:spLocks noChangeArrowheads="1"/>
            </p:cNvSpPr>
            <p:nvPr/>
          </p:nvSpPr>
          <p:spPr bwMode="auto">
            <a:xfrm>
              <a:off x="6019800" y="5559426"/>
              <a:ext cx="36580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T3</a:t>
              </a:r>
            </a:p>
          </p:txBody>
        </p:sp>
        <p:sp>
          <p:nvSpPr>
            <p:cNvPr id="13329" name="TextBox 18"/>
            <p:cNvSpPr txBox="1">
              <a:spLocks noChangeArrowheads="1"/>
            </p:cNvSpPr>
            <p:nvPr/>
          </p:nvSpPr>
          <p:spPr bwMode="auto">
            <a:xfrm>
              <a:off x="6019800" y="6092826"/>
              <a:ext cx="37702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T4</a:t>
              </a:r>
            </a:p>
          </p:txBody>
        </p:sp>
        <p:sp>
          <p:nvSpPr>
            <p:cNvPr id="13330" name="TextBox 14"/>
            <p:cNvSpPr txBox="1">
              <a:spLocks noChangeArrowheads="1"/>
            </p:cNvSpPr>
            <p:nvPr/>
          </p:nvSpPr>
          <p:spPr bwMode="auto">
            <a:xfrm>
              <a:off x="6378575" y="4038601"/>
              <a:ext cx="75052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Husband</a:t>
              </a:r>
            </a:p>
          </p:txBody>
        </p:sp>
        <p:sp>
          <p:nvSpPr>
            <p:cNvPr id="13331" name="TextBox 15"/>
            <p:cNvSpPr txBox="1">
              <a:spLocks noChangeArrowheads="1"/>
            </p:cNvSpPr>
            <p:nvPr/>
          </p:nvSpPr>
          <p:spPr bwMode="auto">
            <a:xfrm>
              <a:off x="7327901" y="4038601"/>
              <a:ext cx="49212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Wife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6688138" y="3429000"/>
              <a:ext cx="398462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221538" y="3429000"/>
              <a:ext cx="398462" cy="533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34" name="TextBox 24"/>
            <p:cNvSpPr txBox="1">
              <a:spLocks noChangeArrowheads="1"/>
            </p:cNvSpPr>
            <p:nvPr/>
          </p:nvSpPr>
          <p:spPr bwMode="auto">
            <a:xfrm>
              <a:off x="6491288" y="4495801"/>
              <a:ext cx="51648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H_T1</a:t>
              </a:r>
            </a:p>
          </p:txBody>
        </p:sp>
        <p:sp>
          <p:nvSpPr>
            <p:cNvPr id="13335" name="TextBox 27"/>
            <p:cNvSpPr txBox="1">
              <a:spLocks noChangeArrowheads="1"/>
            </p:cNvSpPr>
            <p:nvPr/>
          </p:nvSpPr>
          <p:spPr bwMode="auto">
            <a:xfrm>
              <a:off x="6491288" y="5029201"/>
              <a:ext cx="52610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H_T2</a:t>
              </a:r>
            </a:p>
          </p:txBody>
        </p:sp>
        <p:sp>
          <p:nvSpPr>
            <p:cNvPr id="13336" name="TextBox 28"/>
            <p:cNvSpPr txBox="1">
              <a:spLocks noChangeArrowheads="1"/>
            </p:cNvSpPr>
            <p:nvPr/>
          </p:nvSpPr>
          <p:spPr bwMode="auto">
            <a:xfrm>
              <a:off x="6491289" y="5514976"/>
              <a:ext cx="51809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H_T3</a:t>
              </a:r>
            </a:p>
          </p:txBody>
        </p:sp>
        <p:sp>
          <p:nvSpPr>
            <p:cNvPr id="13337" name="TextBox 29"/>
            <p:cNvSpPr txBox="1">
              <a:spLocks noChangeArrowheads="1"/>
            </p:cNvSpPr>
            <p:nvPr/>
          </p:nvSpPr>
          <p:spPr bwMode="auto">
            <a:xfrm>
              <a:off x="6491289" y="6048376"/>
              <a:ext cx="52770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H_T4</a:t>
              </a:r>
            </a:p>
          </p:txBody>
        </p:sp>
        <p:sp>
          <p:nvSpPr>
            <p:cNvPr id="13338" name="TextBox 30"/>
            <p:cNvSpPr txBox="1">
              <a:spLocks noChangeArrowheads="1"/>
            </p:cNvSpPr>
            <p:nvPr/>
          </p:nvSpPr>
          <p:spPr bwMode="auto">
            <a:xfrm>
              <a:off x="7253289" y="4495801"/>
              <a:ext cx="55015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W_T1</a:t>
              </a:r>
            </a:p>
          </p:txBody>
        </p:sp>
        <p:sp>
          <p:nvSpPr>
            <p:cNvPr id="13339" name="TextBox 31"/>
            <p:cNvSpPr txBox="1">
              <a:spLocks noChangeArrowheads="1"/>
            </p:cNvSpPr>
            <p:nvPr/>
          </p:nvSpPr>
          <p:spPr bwMode="auto">
            <a:xfrm>
              <a:off x="7235826" y="5057776"/>
              <a:ext cx="55976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W_T2</a:t>
              </a:r>
            </a:p>
          </p:txBody>
        </p:sp>
        <p:sp>
          <p:nvSpPr>
            <p:cNvPr id="13340" name="TextBox 32"/>
            <p:cNvSpPr txBox="1">
              <a:spLocks noChangeArrowheads="1"/>
            </p:cNvSpPr>
            <p:nvPr/>
          </p:nvSpPr>
          <p:spPr bwMode="auto">
            <a:xfrm>
              <a:off x="7253288" y="5514976"/>
              <a:ext cx="55175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W_T3</a:t>
              </a:r>
            </a:p>
          </p:txBody>
        </p:sp>
        <p:sp>
          <p:nvSpPr>
            <p:cNvPr id="13341" name="TextBox 33"/>
            <p:cNvSpPr txBox="1">
              <a:spLocks noChangeArrowheads="1"/>
            </p:cNvSpPr>
            <p:nvPr/>
          </p:nvSpPr>
          <p:spPr bwMode="auto">
            <a:xfrm>
              <a:off x="7253288" y="6048376"/>
              <a:ext cx="56137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W_T4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21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Data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This two-level crossed structure results in an error structure in which the residuals may be correlated both   </a:t>
            </a:r>
          </a:p>
          <a:p>
            <a:pPr marL="914400" lvl="1" indent="-457200">
              <a:buFontTx/>
              <a:buAutoNum type="alphaUcParenR"/>
              <a:defRPr/>
            </a:pPr>
            <a:r>
              <a:rPr lang="en-US" sz="2400" dirty="0"/>
              <a:t>across dyad members</a:t>
            </a:r>
          </a:p>
          <a:p>
            <a:pPr marL="914400" lvl="1" indent="-457200">
              <a:buFontTx/>
              <a:buAutoNum type="alphaUcParenR"/>
              <a:defRPr/>
            </a:pPr>
            <a:r>
              <a:rPr lang="en-US" sz="2400" dirty="0"/>
              <a:t>across time</a:t>
            </a:r>
          </a:p>
          <a:p>
            <a:endParaRPr lang="en-US" dirty="0"/>
          </a:p>
        </p:txBody>
      </p:sp>
      <p:grpSp>
        <p:nvGrpSpPr>
          <p:cNvPr id="14340" name="Group 7"/>
          <p:cNvGrpSpPr>
            <a:grpSpLocks noChangeAspect="1"/>
          </p:cNvGrpSpPr>
          <p:nvPr/>
        </p:nvGrpSpPr>
        <p:grpSpPr bwMode="auto">
          <a:xfrm>
            <a:off x="5136293" y="2936789"/>
            <a:ext cx="6367463" cy="3505200"/>
            <a:chOff x="1632" y="1824"/>
            <a:chExt cx="4011" cy="2208"/>
          </a:xfrm>
        </p:grpSpPr>
        <p:sp>
          <p:nvSpPr>
            <p:cNvPr id="14341" name="AutoShape 6"/>
            <p:cNvSpPr>
              <a:spLocks noChangeAspect="1" noChangeArrowheads="1" noTextEdit="1"/>
            </p:cNvSpPr>
            <p:nvPr/>
          </p:nvSpPr>
          <p:spPr bwMode="auto">
            <a:xfrm>
              <a:off x="1632" y="1824"/>
              <a:ext cx="4011" cy="2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2" name="Rectangle 8"/>
            <p:cNvSpPr>
              <a:spLocks noChangeArrowheads="1"/>
            </p:cNvSpPr>
            <p:nvPr/>
          </p:nvSpPr>
          <p:spPr bwMode="auto">
            <a:xfrm>
              <a:off x="1717" y="1910"/>
              <a:ext cx="813" cy="40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Rectangle 9"/>
            <p:cNvSpPr>
              <a:spLocks noChangeArrowheads="1"/>
            </p:cNvSpPr>
            <p:nvPr/>
          </p:nvSpPr>
          <p:spPr bwMode="auto">
            <a:xfrm>
              <a:off x="1807" y="1942"/>
              <a:ext cx="56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1</a:t>
              </a:r>
              <a:endParaRPr lang="en-US"/>
            </a:p>
          </p:txBody>
        </p:sp>
        <p:sp>
          <p:nvSpPr>
            <p:cNvPr id="14344" name="Rectangle 10"/>
            <p:cNvSpPr>
              <a:spLocks noChangeArrowheads="1"/>
            </p:cNvSpPr>
            <p:nvPr/>
          </p:nvSpPr>
          <p:spPr bwMode="auto">
            <a:xfrm>
              <a:off x="1779" y="2118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</a:rPr>
                <a:t>Satisfaction</a:t>
              </a:r>
              <a:endParaRPr lang="en-US" dirty="0"/>
            </a:p>
          </p:txBody>
        </p:sp>
        <p:sp>
          <p:nvSpPr>
            <p:cNvPr id="14345" name="Oval 11"/>
            <p:cNvSpPr>
              <a:spLocks noChangeArrowheads="1"/>
            </p:cNvSpPr>
            <p:nvPr/>
          </p:nvSpPr>
          <p:spPr bwMode="auto">
            <a:xfrm>
              <a:off x="1953" y="2495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6" name="Rectangle 12"/>
            <p:cNvSpPr>
              <a:spLocks noChangeArrowheads="1"/>
            </p:cNvSpPr>
            <p:nvPr/>
          </p:nvSpPr>
          <p:spPr bwMode="auto">
            <a:xfrm>
              <a:off x="1989" y="2559"/>
              <a:ext cx="24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eM1</a:t>
              </a:r>
              <a:endParaRPr lang="en-US"/>
            </a:p>
          </p:txBody>
        </p:sp>
        <p:sp>
          <p:nvSpPr>
            <p:cNvPr id="14347" name="Rectangle 13"/>
            <p:cNvSpPr>
              <a:spLocks noChangeArrowheads="1"/>
            </p:cNvSpPr>
            <p:nvPr/>
          </p:nvSpPr>
          <p:spPr bwMode="auto">
            <a:xfrm>
              <a:off x="1714" y="3545"/>
              <a:ext cx="814" cy="40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Rectangle 14"/>
            <p:cNvSpPr>
              <a:spLocks noChangeArrowheads="1"/>
            </p:cNvSpPr>
            <p:nvPr/>
          </p:nvSpPr>
          <p:spPr bwMode="auto">
            <a:xfrm>
              <a:off x="1814" y="3576"/>
              <a:ext cx="59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1</a:t>
              </a:r>
              <a:endParaRPr lang="en-US"/>
            </a:p>
          </p:txBody>
        </p:sp>
        <p:sp>
          <p:nvSpPr>
            <p:cNvPr id="14349" name="Rectangle 15"/>
            <p:cNvSpPr>
              <a:spLocks noChangeArrowheads="1"/>
            </p:cNvSpPr>
            <p:nvPr/>
          </p:nvSpPr>
          <p:spPr bwMode="auto">
            <a:xfrm>
              <a:off x="1779" y="375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50" name="Oval 16"/>
            <p:cNvSpPr>
              <a:spLocks noChangeArrowheads="1"/>
            </p:cNvSpPr>
            <p:nvPr/>
          </p:nvSpPr>
          <p:spPr bwMode="auto">
            <a:xfrm>
              <a:off x="1953" y="3063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Rectangle 17"/>
            <p:cNvSpPr>
              <a:spLocks noChangeArrowheads="1"/>
            </p:cNvSpPr>
            <p:nvPr/>
          </p:nvSpPr>
          <p:spPr bwMode="auto">
            <a:xfrm>
              <a:off x="1996" y="3127"/>
              <a:ext cx="200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eF1</a:t>
              </a:r>
              <a:endParaRPr lang="en-US"/>
            </a:p>
          </p:txBody>
        </p:sp>
        <p:sp>
          <p:nvSpPr>
            <p:cNvPr id="14352" name="Rectangle 18"/>
            <p:cNvSpPr>
              <a:spLocks noChangeArrowheads="1"/>
            </p:cNvSpPr>
            <p:nvPr/>
          </p:nvSpPr>
          <p:spPr bwMode="auto">
            <a:xfrm>
              <a:off x="2750" y="1910"/>
              <a:ext cx="814" cy="400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Rectangle 19"/>
            <p:cNvSpPr>
              <a:spLocks noChangeArrowheads="1"/>
            </p:cNvSpPr>
            <p:nvPr/>
          </p:nvSpPr>
          <p:spPr bwMode="auto">
            <a:xfrm>
              <a:off x="2843" y="1942"/>
              <a:ext cx="57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2</a:t>
              </a:r>
              <a:endParaRPr lang="en-US"/>
            </a:p>
          </p:txBody>
        </p:sp>
        <p:sp>
          <p:nvSpPr>
            <p:cNvPr id="14354" name="Rectangle 20"/>
            <p:cNvSpPr>
              <a:spLocks noChangeArrowheads="1"/>
            </p:cNvSpPr>
            <p:nvPr/>
          </p:nvSpPr>
          <p:spPr bwMode="auto">
            <a:xfrm>
              <a:off x="2815" y="211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55" name="Oval 21"/>
            <p:cNvSpPr>
              <a:spLocks noChangeArrowheads="1"/>
            </p:cNvSpPr>
            <p:nvPr/>
          </p:nvSpPr>
          <p:spPr bwMode="auto">
            <a:xfrm>
              <a:off x="2986" y="2494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Rectangle 22"/>
            <p:cNvSpPr>
              <a:spLocks noChangeArrowheads="1"/>
            </p:cNvSpPr>
            <p:nvPr/>
          </p:nvSpPr>
          <p:spPr bwMode="auto">
            <a:xfrm>
              <a:off x="3018" y="2559"/>
              <a:ext cx="25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eM2</a:t>
              </a:r>
              <a:endParaRPr lang="en-US"/>
            </a:p>
          </p:txBody>
        </p:sp>
        <p:sp>
          <p:nvSpPr>
            <p:cNvPr id="14357" name="Rectangle 23"/>
            <p:cNvSpPr>
              <a:spLocks noChangeArrowheads="1"/>
            </p:cNvSpPr>
            <p:nvPr/>
          </p:nvSpPr>
          <p:spPr bwMode="auto">
            <a:xfrm>
              <a:off x="2748" y="3543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Rectangle 24"/>
            <p:cNvSpPr>
              <a:spLocks noChangeArrowheads="1"/>
            </p:cNvSpPr>
            <p:nvPr/>
          </p:nvSpPr>
          <p:spPr bwMode="auto">
            <a:xfrm>
              <a:off x="2850" y="3576"/>
              <a:ext cx="6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2</a:t>
              </a:r>
              <a:endParaRPr lang="en-US"/>
            </a:p>
          </p:txBody>
        </p:sp>
        <p:sp>
          <p:nvSpPr>
            <p:cNvPr id="14359" name="Rectangle 25"/>
            <p:cNvSpPr>
              <a:spLocks noChangeArrowheads="1"/>
            </p:cNvSpPr>
            <p:nvPr/>
          </p:nvSpPr>
          <p:spPr bwMode="auto">
            <a:xfrm>
              <a:off x="2808" y="3744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60" name="Oval 26"/>
            <p:cNvSpPr>
              <a:spLocks noChangeArrowheads="1"/>
            </p:cNvSpPr>
            <p:nvPr/>
          </p:nvSpPr>
          <p:spPr bwMode="auto">
            <a:xfrm>
              <a:off x="2986" y="3062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Rectangle 27"/>
            <p:cNvSpPr>
              <a:spLocks noChangeArrowheads="1"/>
            </p:cNvSpPr>
            <p:nvPr/>
          </p:nvSpPr>
          <p:spPr bwMode="auto">
            <a:xfrm>
              <a:off x="3032" y="3127"/>
              <a:ext cx="20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eF2</a:t>
              </a:r>
              <a:endParaRPr lang="en-US"/>
            </a:p>
          </p:txBody>
        </p:sp>
        <p:sp>
          <p:nvSpPr>
            <p:cNvPr id="14362" name="Rectangle 28"/>
            <p:cNvSpPr>
              <a:spLocks noChangeArrowheads="1"/>
            </p:cNvSpPr>
            <p:nvPr/>
          </p:nvSpPr>
          <p:spPr bwMode="auto">
            <a:xfrm>
              <a:off x="3768" y="1916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Rectangle 29"/>
            <p:cNvSpPr>
              <a:spLocks noChangeArrowheads="1"/>
            </p:cNvSpPr>
            <p:nvPr/>
          </p:nvSpPr>
          <p:spPr bwMode="auto">
            <a:xfrm>
              <a:off x="3858" y="1949"/>
              <a:ext cx="56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3</a:t>
              </a:r>
              <a:endParaRPr lang="en-US"/>
            </a:p>
          </p:txBody>
        </p:sp>
        <p:sp>
          <p:nvSpPr>
            <p:cNvPr id="14364" name="Rectangle 30"/>
            <p:cNvSpPr>
              <a:spLocks noChangeArrowheads="1"/>
            </p:cNvSpPr>
            <p:nvPr/>
          </p:nvSpPr>
          <p:spPr bwMode="auto">
            <a:xfrm>
              <a:off x="3830" y="2118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65" name="Oval 31"/>
            <p:cNvSpPr>
              <a:spLocks noChangeArrowheads="1"/>
            </p:cNvSpPr>
            <p:nvPr/>
          </p:nvSpPr>
          <p:spPr bwMode="auto">
            <a:xfrm>
              <a:off x="4004" y="2501"/>
              <a:ext cx="328" cy="291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Rectangle 32"/>
            <p:cNvSpPr>
              <a:spLocks noChangeArrowheads="1"/>
            </p:cNvSpPr>
            <p:nvPr/>
          </p:nvSpPr>
          <p:spPr bwMode="auto">
            <a:xfrm>
              <a:off x="4040" y="2566"/>
              <a:ext cx="244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eM3</a:t>
              </a:r>
              <a:endParaRPr lang="en-US"/>
            </a:p>
          </p:txBody>
        </p:sp>
        <p:sp>
          <p:nvSpPr>
            <p:cNvPr id="14367" name="Rectangle 33"/>
            <p:cNvSpPr>
              <a:spLocks noChangeArrowheads="1"/>
            </p:cNvSpPr>
            <p:nvPr/>
          </p:nvSpPr>
          <p:spPr bwMode="auto">
            <a:xfrm>
              <a:off x="3765" y="3550"/>
              <a:ext cx="814" cy="40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Rectangle 34"/>
            <p:cNvSpPr>
              <a:spLocks noChangeArrowheads="1"/>
            </p:cNvSpPr>
            <p:nvPr/>
          </p:nvSpPr>
          <p:spPr bwMode="auto">
            <a:xfrm>
              <a:off x="3865" y="3583"/>
              <a:ext cx="59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3</a:t>
              </a:r>
              <a:endParaRPr lang="en-US"/>
            </a:p>
          </p:txBody>
        </p:sp>
        <p:sp>
          <p:nvSpPr>
            <p:cNvPr id="14369" name="Rectangle 35"/>
            <p:cNvSpPr>
              <a:spLocks noChangeArrowheads="1"/>
            </p:cNvSpPr>
            <p:nvPr/>
          </p:nvSpPr>
          <p:spPr bwMode="auto">
            <a:xfrm>
              <a:off x="3830" y="375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70" name="Oval 36"/>
            <p:cNvSpPr>
              <a:spLocks noChangeArrowheads="1"/>
            </p:cNvSpPr>
            <p:nvPr/>
          </p:nvSpPr>
          <p:spPr bwMode="auto">
            <a:xfrm>
              <a:off x="4004" y="3069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Rectangle 37"/>
            <p:cNvSpPr>
              <a:spLocks noChangeArrowheads="1"/>
            </p:cNvSpPr>
            <p:nvPr/>
          </p:nvSpPr>
          <p:spPr bwMode="auto">
            <a:xfrm>
              <a:off x="4047" y="3134"/>
              <a:ext cx="201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eF3</a:t>
              </a:r>
              <a:endParaRPr lang="en-US"/>
            </a:p>
          </p:txBody>
        </p:sp>
        <p:sp>
          <p:nvSpPr>
            <p:cNvPr id="14372" name="Rectangle 38"/>
            <p:cNvSpPr>
              <a:spLocks noChangeArrowheads="1"/>
            </p:cNvSpPr>
            <p:nvPr/>
          </p:nvSpPr>
          <p:spPr bwMode="auto">
            <a:xfrm>
              <a:off x="4747" y="1908"/>
              <a:ext cx="813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Rectangle 39"/>
            <p:cNvSpPr>
              <a:spLocks noChangeArrowheads="1"/>
            </p:cNvSpPr>
            <p:nvPr/>
          </p:nvSpPr>
          <p:spPr bwMode="auto">
            <a:xfrm>
              <a:off x="4838" y="1935"/>
              <a:ext cx="57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H - Time 4</a:t>
              </a:r>
              <a:endParaRPr lang="en-US"/>
            </a:p>
          </p:txBody>
        </p:sp>
        <p:sp>
          <p:nvSpPr>
            <p:cNvPr id="14374" name="Rectangle 40"/>
            <p:cNvSpPr>
              <a:spLocks noChangeArrowheads="1"/>
            </p:cNvSpPr>
            <p:nvPr/>
          </p:nvSpPr>
          <p:spPr bwMode="auto">
            <a:xfrm>
              <a:off x="4810" y="2111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75" name="Oval 41"/>
            <p:cNvSpPr>
              <a:spLocks noChangeArrowheads="1"/>
            </p:cNvSpPr>
            <p:nvPr/>
          </p:nvSpPr>
          <p:spPr bwMode="auto">
            <a:xfrm>
              <a:off x="4983" y="2493"/>
              <a:ext cx="328" cy="291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Rectangle 42"/>
            <p:cNvSpPr>
              <a:spLocks noChangeArrowheads="1"/>
            </p:cNvSpPr>
            <p:nvPr/>
          </p:nvSpPr>
          <p:spPr bwMode="auto">
            <a:xfrm>
              <a:off x="5013" y="2552"/>
              <a:ext cx="25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em4</a:t>
              </a:r>
              <a:endParaRPr lang="en-US"/>
            </a:p>
          </p:txBody>
        </p:sp>
        <p:sp>
          <p:nvSpPr>
            <p:cNvPr id="14377" name="Rectangle 43"/>
            <p:cNvSpPr>
              <a:spLocks noChangeArrowheads="1"/>
            </p:cNvSpPr>
            <p:nvPr/>
          </p:nvSpPr>
          <p:spPr bwMode="auto">
            <a:xfrm>
              <a:off x="4744" y="3534"/>
              <a:ext cx="814" cy="401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Rectangle 44"/>
            <p:cNvSpPr>
              <a:spLocks noChangeArrowheads="1"/>
            </p:cNvSpPr>
            <p:nvPr/>
          </p:nvSpPr>
          <p:spPr bwMode="auto">
            <a:xfrm>
              <a:off x="4845" y="3562"/>
              <a:ext cx="60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W - Time 4</a:t>
              </a:r>
              <a:endParaRPr lang="en-US"/>
            </a:p>
          </p:txBody>
        </p:sp>
        <p:sp>
          <p:nvSpPr>
            <p:cNvPr id="14379" name="Rectangle 45"/>
            <p:cNvSpPr>
              <a:spLocks noChangeArrowheads="1"/>
            </p:cNvSpPr>
            <p:nvPr/>
          </p:nvSpPr>
          <p:spPr bwMode="auto">
            <a:xfrm>
              <a:off x="4810" y="3737"/>
              <a:ext cx="677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Satisfaction</a:t>
              </a:r>
              <a:endParaRPr lang="en-US"/>
            </a:p>
          </p:txBody>
        </p:sp>
        <p:sp>
          <p:nvSpPr>
            <p:cNvPr id="14380" name="Oval 46"/>
            <p:cNvSpPr>
              <a:spLocks noChangeArrowheads="1"/>
            </p:cNvSpPr>
            <p:nvPr/>
          </p:nvSpPr>
          <p:spPr bwMode="auto">
            <a:xfrm>
              <a:off x="4983" y="3060"/>
              <a:ext cx="328" cy="2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Rectangle 47"/>
            <p:cNvSpPr>
              <a:spLocks noChangeArrowheads="1"/>
            </p:cNvSpPr>
            <p:nvPr/>
          </p:nvSpPr>
          <p:spPr bwMode="auto">
            <a:xfrm>
              <a:off x="5027" y="3120"/>
              <a:ext cx="209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eF4</a:t>
              </a:r>
              <a:endParaRPr lang="en-US"/>
            </a:p>
          </p:txBody>
        </p:sp>
        <p:sp>
          <p:nvSpPr>
            <p:cNvPr id="14382" name="Freeform 48"/>
            <p:cNvSpPr>
              <a:spLocks/>
            </p:cNvSpPr>
            <p:nvPr/>
          </p:nvSpPr>
          <p:spPr bwMode="auto">
            <a:xfrm>
              <a:off x="2193" y="2770"/>
              <a:ext cx="119" cy="310"/>
            </a:xfrm>
            <a:custGeom>
              <a:avLst/>
              <a:gdLst>
                <a:gd name="T0" fmla="*/ 0 w 119"/>
                <a:gd name="T1" fmla="*/ 0 h 310"/>
                <a:gd name="T2" fmla="*/ 77 w 119"/>
                <a:gd name="T3" fmla="*/ 232 h 310"/>
                <a:gd name="T4" fmla="*/ 0 w 119"/>
                <a:gd name="T5" fmla="*/ 310 h 310"/>
                <a:gd name="T6" fmla="*/ 0 60000 65536"/>
                <a:gd name="T7" fmla="*/ 0 60000 65536"/>
                <a:gd name="T8" fmla="*/ 0 60000 65536"/>
                <a:gd name="T9" fmla="*/ 0 w 119"/>
                <a:gd name="T10" fmla="*/ 0 h 310"/>
                <a:gd name="T11" fmla="*/ 119 w 119"/>
                <a:gd name="T12" fmla="*/ 310 h 3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9" h="310">
                  <a:moveTo>
                    <a:pt x="0" y="0"/>
                  </a:moveTo>
                  <a:cubicBezTo>
                    <a:pt x="85" y="43"/>
                    <a:pt x="119" y="147"/>
                    <a:pt x="77" y="232"/>
                  </a:cubicBezTo>
                  <a:cubicBezTo>
                    <a:pt x="60" y="265"/>
                    <a:pt x="33" y="293"/>
                    <a:pt x="0" y="31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Freeform 49"/>
            <p:cNvSpPr>
              <a:spLocks/>
            </p:cNvSpPr>
            <p:nvPr/>
          </p:nvSpPr>
          <p:spPr bwMode="auto">
            <a:xfrm>
              <a:off x="2193" y="3005"/>
              <a:ext cx="97" cy="75"/>
            </a:xfrm>
            <a:custGeom>
              <a:avLst/>
              <a:gdLst>
                <a:gd name="T0" fmla="*/ 0 w 223"/>
                <a:gd name="T1" fmla="*/ 3 h 170"/>
                <a:gd name="T2" fmla="*/ 2 w 223"/>
                <a:gd name="T3" fmla="*/ 0 h 170"/>
                <a:gd name="T4" fmla="*/ 3 w 223"/>
                <a:gd name="T5" fmla="*/ 3 h 170"/>
                <a:gd name="T6" fmla="*/ 0 w 223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70"/>
                <a:gd name="T14" fmla="*/ 223 w 223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4"/>
                    <a:pt x="223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Freeform 50"/>
            <p:cNvSpPr>
              <a:spLocks/>
            </p:cNvSpPr>
            <p:nvPr/>
          </p:nvSpPr>
          <p:spPr bwMode="auto">
            <a:xfrm>
              <a:off x="2193" y="2770"/>
              <a:ext cx="97" cy="74"/>
            </a:xfrm>
            <a:custGeom>
              <a:avLst/>
              <a:gdLst>
                <a:gd name="T0" fmla="*/ 0 w 223"/>
                <a:gd name="T1" fmla="*/ 0 h 170"/>
                <a:gd name="T2" fmla="*/ 3 w 223"/>
                <a:gd name="T3" fmla="*/ 0 h 170"/>
                <a:gd name="T4" fmla="*/ 2 w 223"/>
                <a:gd name="T5" fmla="*/ 3 h 170"/>
                <a:gd name="T6" fmla="*/ 0 w 223"/>
                <a:gd name="T7" fmla="*/ 0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70"/>
                <a:gd name="T14" fmla="*/ 223 w 223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70">
                  <a:moveTo>
                    <a:pt x="0" y="0"/>
                  </a:moveTo>
                  <a:lnTo>
                    <a:pt x="223" y="16"/>
                  </a:lnTo>
                  <a:cubicBezTo>
                    <a:pt x="219" y="75"/>
                    <a:pt x="192" y="131"/>
                    <a:pt x="147" y="1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Freeform 51"/>
            <p:cNvSpPr>
              <a:spLocks/>
            </p:cNvSpPr>
            <p:nvPr/>
          </p:nvSpPr>
          <p:spPr bwMode="auto">
            <a:xfrm>
              <a:off x="3241" y="2761"/>
              <a:ext cx="126" cy="326"/>
            </a:xfrm>
            <a:custGeom>
              <a:avLst/>
              <a:gdLst>
                <a:gd name="T0" fmla="*/ 0 w 126"/>
                <a:gd name="T1" fmla="*/ 0 h 326"/>
                <a:gd name="T2" fmla="*/ 82 w 126"/>
                <a:gd name="T3" fmla="*/ 244 h 326"/>
                <a:gd name="T4" fmla="*/ 0 w 126"/>
                <a:gd name="T5" fmla="*/ 326 h 326"/>
                <a:gd name="T6" fmla="*/ 0 60000 65536"/>
                <a:gd name="T7" fmla="*/ 0 60000 65536"/>
                <a:gd name="T8" fmla="*/ 0 60000 65536"/>
                <a:gd name="T9" fmla="*/ 0 w 126"/>
                <a:gd name="T10" fmla="*/ 0 h 326"/>
                <a:gd name="T11" fmla="*/ 126 w 126"/>
                <a:gd name="T12" fmla="*/ 326 h 3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6" h="326">
                  <a:moveTo>
                    <a:pt x="0" y="0"/>
                  </a:moveTo>
                  <a:cubicBezTo>
                    <a:pt x="90" y="45"/>
                    <a:pt x="126" y="154"/>
                    <a:pt x="82" y="244"/>
                  </a:cubicBezTo>
                  <a:cubicBezTo>
                    <a:pt x="64" y="279"/>
                    <a:pt x="35" y="308"/>
                    <a:pt x="0" y="326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Freeform 52"/>
            <p:cNvSpPr>
              <a:spLocks/>
            </p:cNvSpPr>
            <p:nvPr/>
          </p:nvSpPr>
          <p:spPr bwMode="auto">
            <a:xfrm>
              <a:off x="3241" y="3012"/>
              <a:ext cx="98" cy="75"/>
            </a:xfrm>
            <a:custGeom>
              <a:avLst/>
              <a:gdLst>
                <a:gd name="T0" fmla="*/ 0 w 224"/>
                <a:gd name="T1" fmla="*/ 3 h 170"/>
                <a:gd name="T2" fmla="*/ 2 w 224"/>
                <a:gd name="T3" fmla="*/ 0 h 170"/>
                <a:gd name="T4" fmla="*/ 4 w 224"/>
                <a:gd name="T5" fmla="*/ 3 h 170"/>
                <a:gd name="T6" fmla="*/ 0 w 224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70"/>
                <a:gd name="T14" fmla="*/ 224 w 224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5"/>
                    <a:pt x="224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7" name="Freeform 53"/>
            <p:cNvSpPr>
              <a:spLocks/>
            </p:cNvSpPr>
            <p:nvPr/>
          </p:nvSpPr>
          <p:spPr bwMode="auto">
            <a:xfrm>
              <a:off x="3241" y="2761"/>
              <a:ext cx="98" cy="74"/>
            </a:xfrm>
            <a:custGeom>
              <a:avLst/>
              <a:gdLst>
                <a:gd name="T0" fmla="*/ 0 w 224"/>
                <a:gd name="T1" fmla="*/ 0 h 169"/>
                <a:gd name="T2" fmla="*/ 4 w 224"/>
                <a:gd name="T3" fmla="*/ 0 h 169"/>
                <a:gd name="T4" fmla="*/ 2 w 224"/>
                <a:gd name="T5" fmla="*/ 3 h 169"/>
                <a:gd name="T6" fmla="*/ 0 w 224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69"/>
                <a:gd name="T14" fmla="*/ 224 w 224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69">
                  <a:moveTo>
                    <a:pt x="0" y="0"/>
                  </a:moveTo>
                  <a:lnTo>
                    <a:pt x="224" y="15"/>
                  </a:lnTo>
                  <a:cubicBezTo>
                    <a:pt x="219" y="75"/>
                    <a:pt x="192" y="130"/>
                    <a:pt x="147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8" name="Freeform 54"/>
            <p:cNvSpPr>
              <a:spLocks/>
            </p:cNvSpPr>
            <p:nvPr/>
          </p:nvSpPr>
          <p:spPr bwMode="auto">
            <a:xfrm>
              <a:off x="4228" y="2782"/>
              <a:ext cx="115" cy="297"/>
            </a:xfrm>
            <a:custGeom>
              <a:avLst/>
              <a:gdLst>
                <a:gd name="T0" fmla="*/ 0 w 115"/>
                <a:gd name="T1" fmla="*/ 0 h 297"/>
                <a:gd name="T2" fmla="*/ 74 w 115"/>
                <a:gd name="T3" fmla="*/ 223 h 297"/>
                <a:gd name="T4" fmla="*/ 0 w 115"/>
                <a:gd name="T5" fmla="*/ 297 h 297"/>
                <a:gd name="T6" fmla="*/ 0 60000 65536"/>
                <a:gd name="T7" fmla="*/ 0 60000 65536"/>
                <a:gd name="T8" fmla="*/ 0 60000 65536"/>
                <a:gd name="T9" fmla="*/ 0 w 115"/>
                <a:gd name="T10" fmla="*/ 0 h 297"/>
                <a:gd name="T11" fmla="*/ 115 w 115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97">
                  <a:moveTo>
                    <a:pt x="0" y="0"/>
                  </a:moveTo>
                  <a:cubicBezTo>
                    <a:pt x="82" y="41"/>
                    <a:pt x="115" y="141"/>
                    <a:pt x="74" y="223"/>
                  </a:cubicBezTo>
                  <a:cubicBezTo>
                    <a:pt x="58" y="255"/>
                    <a:pt x="32" y="281"/>
                    <a:pt x="0" y="297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9" name="Freeform 55"/>
            <p:cNvSpPr>
              <a:spLocks/>
            </p:cNvSpPr>
            <p:nvPr/>
          </p:nvSpPr>
          <p:spPr bwMode="auto">
            <a:xfrm>
              <a:off x="4228" y="3005"/>
              <a:ext cx="98" cy="74"/>
            </a:xfrm>
            <a:custGeom>
              <a:avLst/>
              <a:gdLst>
                <a:gd name="T0" fmla="*/ 0 w 223"/>
                <a:gd name="T1" fmla="*/ 3 h 169"/>
                <a:gd name="T2" fmla="*/ 2 w 223"/>
                <a:gd name="T3" fmla="*/ 0 h 169"/>
                <a:gd name="T4" fmla="*/ 4 w 223"/>
                <a:gd name="T5" fmla="*/ 3 h 169"/>
                <a:gd name="T6" fmla="*/ 0 w 223"/>
                <a:gd name="T7" fmla="*/ 3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69"/>
                <a:gd name="T14" fmla="*/ 223 w 223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69">
                  <a:moveTo>
                    <a:pt x="0" y="169"/>
                  </a:moveTo>
                  <a:lnTo>
                    <a:pt x="146" y="0"/>
                  </a:lnTo>
                  <a:cubicBezTo>
                    <a:pt x="191" y="39"/>
                    <a:pt x="219" y="94"/>
                    <a:pt x="223" y="153"/>
                  </a:cubicBezTo>
                  <a:lnTo>
                    <a:pt x="0" y="16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0" name="Freeform 56"/>
            <p:cNvSpPr>
              <a:spLocks/>
            </p:cNvSpPr>
            <p:nvPr/>
          </p:nvSpPr>
          <p:spPr bwMode="auto">
            <a:xfrm>
              <a:off x="4228" y="2782"/>
              <a:ext cx="98" cy="74"/>
            </a:xfrm>
            <a:custGeom>
              <a:avLst/>
              <a:gdLst>
                <a:gd name="T0" fmla="*/ 0 w 223"/>
                <a:gd name="T1" fmla="*/ 0 h 169"/>
                <a:gd name="T2" fmla="*/ 4 w 223"/>
                <a:gd name="T3" fmla="*/ 0 h 169"/>
                <a:gd name="T4" fmla="*/ 2 w 223"/>
                <a:gd name="T5" fmla="*/ 3 h 169"/>
                <a:gd name="T6" fmla="*/ 0 w 223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3"/>
                <a:gd name="T13" fmla="*/ 0 h 169"/>
                <a:gd name="T14" fmla="*/ 223 w 223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3" h="169">
                  <a:moveTo>
                    <a:pt x="0" y="0"/>
                  </a:moveTo>
                  <a:lnTo>
                    <a:pt x="223" y="16"/>
                  </a:lnTo>
                  <a:cubicBezTo>
                    <a:pt x="219" y="75"/>
                    <a:pt x="191" y="131"/>
                    <a:pt x="146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1" name="Freeform 57"/>
            <p:cNvSpPr>
              <a:spLocks/>
            </p:cNvSpPr>
            <p:nvPr/>
          </p:nvSpPr>
          <p:spPr bwMode="auto">
            <a:xfrm>
              <a:off x="5196" y="2778"/>
              <a:ext cx="112" cy="289"/>
            </a:xfrm>
            <a:custGeom>
              <a:avLst/>
              <a:gdLst>
                <a:gd name="T0" fmla="*/ 0 w 112"/>
                <a:gd name="T1" fmla="*/ 0 h 289"/>
                <a:gd name="T2" fmla="*/ 72 w 112"/>
                <a:gd name="T3" fmla="*/ 217 h 289"/>
                <a:gd name="T4" fmla="*/ 0 w 112"/>
                <a:gd name="T5" fmla="*/ 289 h 289"/>
                <a:gd name="T6" fmla="*/ 0 60000 65536"/>
                <a:gd name="T7" fmla="*/ 0 60000 65536"/>
                <a:gd name="T8" fmla="*/ 0 60000 65536"/>
                <a:gd name="T9" fmla="*/ 0 w 112"/>
                <a:gd name="T10" fmla="*/ 0 h 289"/>
                <a:gd name="T11" fmla="*/ 112 w 112"/>
                <a:gd name="T12" fmla="*/ 289 h 2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289">
                  <a:moveTo>
                    <a:pt x="0" y="0"/>
                  </a:moveTo>
                  <a:cubicBezTo>
                    <a:pt x="80" y="40"/>
                    <a:pt x="112" y="137"/>
                    <a:pt x="72" y="217"/>
                  </a:cubicBezTo>
                  <a:cubicBezTo>
                    <a:pt x="57" y="248"/>
                    <a:pt x="31" y="274"/>
                    <a:pt x="0" y="289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Freeform 58"/>
            <p:cNvSpPr>
              <a:spLocks/>
            </p:cNvSpPr>
            <p:nvPr/>
          </p:nvSpPr>
          <p:spPr bwMode="auto">
            <a:xfrm>
              <a:off x="5196" y="2993"/>
              <a:ext cx="98" cy="74"/>
            </a:xfrm>
            <a:custGeom>
              <a:avLst/>
              <a:gdLst>
                <a:gd name="T0" fmla="*/ 0 w 224"/>
                <a:gd name="T1" fmla="*/ 3 h 170"/>
                <a:gd name="T2" fmla="*/ 2 w 224"/>
                <a:gd name="T3" fmla="*/ 0 h 170"/>
                <a:gd name="T4" fmla="*/ 4 w 224"/>
                <a:gd name="T5" fmla="*/ 3 h 170"/>
                <a:gd name="T6" fmla="*/ 0 w 224"/>
                <a:gd name="T7" fmla="*/ 3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70"/>
                <a:gd name="T14" fmla="*/ 224 w 224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70">
                  <a:moveTo>
                    <a:pt x="0" y="170"/>
                  </a:moveTo>
                  <a:lnTo>
                    <a:pt x="147" y="0"/>
                  </a:lnTo>
                  <a:cubicBezTo>
                    <a:pt x="192" y="39"/>
                    <a:pt x="219" y="95"/>
                    <a:pt x="224" y="154"/>
                  </a:cubicBezTo>
                  <a:lnTo>
                    <a:pt x="0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3" name="Freeform 59"/>
            <p:cNvSpPr>
              <a:spLocks/>
            </p:cNvSpPr>
            <p:nvPr/>
          </p:nvSpPr>
          <p:spPr bwMode="auto">
            <a:xfrm>
              <a:off x="5196" y="2778"/>
              <a:ext cx="98" cy="74"/>
            </a:xfrm>
            <a:custGeom>
              <a:avLst/>
              <a:gdLst>
                <a:gd name="T0" fmla="*/ 0 w 224"/>
                <a:gd name="T1" fmla="*/ 0 h 169"/>
                <a:gd name="T2" fmla="*/ 4 w 224"/>
                <a:gd name="T3" fmla="*/ 0 h 169"/>
                <a:gd name="T4" fmla="*/ 2 w 224"/>
                <a:gd name="T5" fmla="*/ 3 h 169"/>
                <a:gd name="T6" fmla="*/ 0 w 224"/>
                <a:gd name="T7" fmla="*/ 0 h 1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4"/>
                <a:gd name="T13" fmla="*/ 0 h 169"/>
                <a:gd name="T14" fmla="*/ 224 w 224"/>
                <a:gd name="T15" fmla="*/ 169 h 1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4" h="169">
                  <a:moveTo>
                    <a:pt x="0" y="0"/>
                  </a:moveTo>
                  <a:lnTo>
                    <a:pt x="224" y="15"/>
                  </a:lnTo>
                  <a:cubicBezTo>
                    <a:pt x="219" y="75"/>
                    <a:pt x="192" y="130"/>
                    <a:pt x="147" y="1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4" name="Freeform 60"/>
            <p:cNvSpPr>
              <a:spLocks/>
            </p:cNvSpPr>
            <p:nvPr/>
          </p:nvSpPr>
          <p:spPr bwMode="auto">
            <a:xfrm>
              <a:off x="2263" y="2292"/>
              <a:ext cx="736" cy="292"/>
            </a:xfrm>
            <a:custGeom>
              <a:avLst/>
              <a:gdLst>
                <a:gd name="T0" fmla="*/ 0 w 736"/>
                <a:gd name="T1" fmla="*/ 282 h 292"/>
                <a:gd name="T2" fmla="*/ 554 w 736"/>
                <a:gd name="T3" fmla="*/ 105 h 292"/>
                <a:gd name="T4" fmla="*/ 736 w 736"/>
                <a:gd name="T5" fmla="*/ 292 h 292"/>
                <a:gd name="T6" fmla="*/ 0 60000 65536"/>
                <a:gd name="T7" fmla="*/ 0 60000 65536"/>
                <a:gd name="T8" fmla="*/ 0 60000 65536"/>
                <a:gd name="T9" fmla="*/ 0 w 736"/>
                <a:gd name="T10" fmla="*/ 0 h 292"/>
                <a:gd name="T11" fmla="*/ 736 w 736"/>
                <a:gd name="T12" fmla="*/ 292 h 2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6" h="292">
                  <a:moveTo>
                    <a:pt x="0" y="282"/>
                  </a:moveTo>
                  <a:cubicBezTo>
                    <a:pt x="104" y="80"/>
                    <a:pt x="352" y="0"/>
                    <a:pt x="554" y="105"/>
                  </a:cubicBezTo>
                  <a:cubicBezTo>
                    <a:pt x="633" y="146"/>
                    <a:pt x="697" y="212"/>
                    <a:pt x="736" y="292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5" name="Freeform 61"/>
            <p:cNvSpPr>
              <a:spLocks/>
            </p:cNvSpPr>
            <p:nvPr/>
          </p:nvSpPr>
          <p:spPr bwMode="auto">
            <a:xfrm>
              <a:off x="2926" y="2486"/>
              <a:ext cx="73" cy="98"/>
            </a:xfrm>
            <a:custGeom>
              <a:avLst/>
              <a:gdLst>
                <a:gd name="T0" fmla="*/ 3 w 167"/>
                <a:gd name="T1" fmla="*/ 4 h 224"/>
                <a:gd name="T2" fmla="*/ 0 w 167"/>
                <a:gd name="T3" fmla="*/ 1 h 224"/>
                <a:gd name="T4" fmla="*/ 3 w 167"/>
                <a:gd name="T5" fmla="*/ 0 h 224"/>
                <a:gd name="T6" fmla="*/ 3 w 167"/>
                <a:gd name="T7" fmla="*/ 4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224"/>
                <a:gd name="T14" fmla="*/ 167 w 167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224">
                  <a:moveTo>
                    <a:pt x="167" y="224"/>
                  </a:moveTo>
                  <a:lnTo>
                    <a:pt x="0" y="75"/>
                  </a:lnTo>
                  <a:cubicBezTo>
                    <a:pt x="39" y="30"/>
                    <a:pt x="95" y="4"/>
                    <a:pt x="154" y="0"/>
                  </a:cubicBezTo>
                  <a:lnTo>
                    <a:pt x="167" y="2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6" name="Freeform 62"/>
            <p:cNvSpPr>
              <a:spLocks/>
            </p:cNvSpPr>
            <p:nvPr/>
          </p:nvSpPr>
          <p:spPr bwMode="auto">
            <a:xfrm>
              <a:off x="2263" y="2476"/>
              <a:ext cx="74" cy="98"/>
            </a:xfrm>
            <a:custGeom>
              <a:avLst/>
              <a:gdLst>
                <a:gd name="T0" fmla="*/ 0 w 171"/>
                <a:gd name="T1" fmla="*/ 4 h 223"/>
                <a:gd name="T2" fmla="*/ 0 w 171"/>
                <a:gd name="T3" fmla="*/ 0 h 223"/>
                <a:gd name="T4" fmla="*/ 3 w 171"/>
                <a:gd name="T5" fmla="*/ 1 h 223"/>
                <a:gd name="T6" fmla="*/ 0 w 171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23"/>
                <a:gd name="T14" fmla="*/ 171 w 171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23">
                  <a:moveTo>
                    <a:pt x="0" y="223"/>
                  </a:moveTo>
                  <a:lnTo>
                    <a:pt x="19" y="0"/>
                  </a:lnTo>
                  <a:cubicBezTo>
                    <a:pt x="78" y="5"/>
                    <a:pt x="133" y="33"/>
                    <a:pt x="171" y="78"/>
                  </a:cubicBezTo>
                  <a:lnTo>
                    <a:pt x="0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7" name="Freeform 63"/>
            <p:cNvSpPr>
              <a:spLocks/>
            </p:cNvSpPr>
            <p:nvPr/>
          </p:nvSpPr>
          <p:spPr bwMode="auto">
            <a:xfrm>
              <a:off x="3292" y="2291"/>
              <a:ext cx="729" cy="291"/>
            </a:xfrm>
            <a:custGeom>
              <a:avLst/>
              <a:gdLst>
                <a:gd name="T0" fmla="*/ 0 w 729"/>
                <a:gd name="T1" fmla="*/ 277 h 291"/>
                <a:gd name="T2" fmla="*/ 550 w 729"/>
                <a:gd name="T3" fmla="*/ 105 h 291"/>
                <a:gd name="T4" fmla="*/ 729 w 729"/>
                <a:gd name="T5" fmla="*/ 291 h 291"/>
                <a:gd name="T6" fmla="*/ 0 60000 65536"/>
                <a:gd name="T7" fmla="*/ 0 60000 65536"/>
                <a:gd name="T8" fmla="*/ 0 60000 65536"/>
                <a:gd name="T9" fmla="*/ 0 w 729"/>
                <a:gd name="T10" fmla="*/ 0 h 291"/>
                <a:gd name="T11" fmla="*/ 729 w 729"/>
                <a:gd name="T12" fmla="*/ 291 h 2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9" h="291">
                  <a:moveTo>
                    <a:pt x="0" y="277"/>
                  </a:moveTo>
                  <a:cubicBezTo>
                    <a:pt x="105" y="77"/>
                    <a:pt x="351" y="0"/>
                    <a:pt x="550" y="105"/>
                  </a:cubicBezTo>
                  <a:cubicBezTo>
                    <a:pt x="629" y="146"/>
                    <a:pt x="691" y="211"/>
                    <a:pt x="729" y="291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Freeform 64"/>
            <p:cNvSpPr>
              <a:spLocks/>
            </p:cNvSpPr>
            <p:nvPr/>
          </p:nvSpPr>
          <p:spPr bwMode="auto">
            <a:xfrm>
              <a:off x="3948" y="2484"/>
              <a:ext cx="73" cy="98"/>
            </a:xfrm>
            <a:custGeom>
              <a:avLst/>
              <a:gdLst>
                <a:gd name="T0" fmla="*/ 3 w 166"/>
                <a:gd name="T1" fmla="*/ 4 h 223"/>
                <a:gd name="T2" fmla="*/ 0 w 166"/>
                <a:gd name="T3" fmla="*/ 1 h 223"/>
                <a:gd name="T4" fmla="*/ 3 w 166"/>
                <a:gd name="T5" fmla="*/ 0 h 223"/>
                <a:gd name="T6" fmla="*/ 3 w 166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223"/>
                <a:gd name="T14" fmla="*/ 166 w 166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223">
                  <a:moveTo>
                    <a:pt x="166" y="223"/>
                  </a:moveTo>
                  <a:lnTo>
                    <a:pt x="0" y="73"/>
                  </a:lnTo>
                  <a:cubicBezTo>
                    <a:pt x="40" y="29"/>
                    <a:pt x="95" y="3"/>
                    <a:pt x="155" y="0"/>
                  </a:cubicBezTo>
                  <a:lnTo>
                    <a:pt x="166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9" name="Freeform 65"/>
            <p:cNvSpPr>
              <a:spLocks/>
            </p:cNvSpPr>
            <p:nvPr/>
          </p:nvSpPr>
          <p:spPr bwMode="auto">
            <a:xfrm>
              <a:off x="3292" y="2469"/>
              <a:ext cx="76" cy="99"/>
            </a:xfrm>
            <a:custGeom>
              <a:avLst/>
              <a:gdLst>
                <a:gd name="T0" fmla="*/ 0 w 172"/>
                <a:gd name="T1" fmla="*/ 4 h 224"/>
                <a:gd name="T2" fmla="*/ 0 w 172"/>
                <a:gd name="T3" fmla="*/ 0 h 224"/>
                <a:gd name="T4" fmla="*/ 3 w 172"/>
                <a:gd name="T5" fmla="*/ 1 h 224"/>
                <a:gd name="T6" fmla="*/ 0 w 172"/>
                <a:gd name="T7" fmla="*/ 4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24"/>
                <a:gd name="T14" fmla="*/ 172 w 172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24">
                  <a:moveTo>
                    <a:pt x="0" y="224"/>
                  </a:moveTo>
                  <a:lnTo>
                    <a:pt x="20" y="0"/>
                  </a:lnTo>
                  <a:cubicBezTo>
                    <a:pt x="80" y="6"/>
                    <a:pt x="134" y="35"/>
                    <a:pt x="172" y="80"/>
                  </a:cubicBezTo>
                  <a:lnTo>
                    <a:pt x="0" y="2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0" name="Freeform 66"/>
            <p:cNvSpPr>
              <a:spLocks/>
            </p:cNvSpPr>
            <p:nvPr/>
          </p:nvSpPr>
          <p:spPr bwMode="auto">
            <a:xfrm>
              <a:off x="4314" y="2303"/>
              <a:ext cx="693" cy="277"/>
            </a:xfrm>
            <a:custGeom>
              <a:avLst/>
              <a:gdLst>
                <a:gd name="T0" fmla="*/ 0 w 693"/>
                <a:gd name="T1" fmla="*/ 277 h 277"/>
                <a:gd name="T2" fmla="*/ 515 w 693"/>
                <a:gd name="T3" fmla="*/ 90 h 277"/>
                <a:gd name="T4" fmla="*/ 693 w 693"/>
                <a:gd name="T5" fmla="*/ 259 h 277"/>
                <a:gd name="T6" fmla="*/ 0 60000 65536"/>
                <a:gd name="T7" fmla="*/ 0 60000 65536"/>
                <a:gd name="T8" fmla="*/ 0 60000 65536"/>
                <a:gd name="T9" fmla="*/ 0 w 693"/>
                <a:gd name="T10" fmla="*/ 0 h 277"/>
                <a:gd name="T11" fmla="*/ 693 w 693"/>
                <a:gd name="T12" fmla="*/ 277 h 2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3" h="277">
                  <a:moveTo>
                    <a:pt x="0" y="277"/>
                  </a:moveTo>
                  <a:cubicBezTo>
                    <a:pt x="90" y="83"/>
                    <a:pt x="321" y="0"/>
                    <a:pt x="515" y="90"/>
                  </a:cubicBezTo>
                  <a:cubicBezTo>
                    <a:pt x="591" y="126"/>
                    <a:pt x="654" y="185"/>
                    <a:pt x="693" y="259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1" name="Freeform 67"/>
            <p:cNvSpPr>
              <a:spLocks/>
            </p:cNvSpPr>
            <p:nvPr/>
          </p:nvSpPr>
          <p:spPr bwMode="auto">
            <a:xfrm>
              <a:off x="4932" y="2464"/>
              <a:ext cx="75" cy="98"/>
            </a:xfrm>
            <a:custGeom>
              <a:avLst/>
              <a:gdLst>
                <a:gd name="T0" fmla="*/ 3 w 173"/>
                <a:gd name="T1" fmla="*/ 4 h 223"/>
                <a:gd name="T2" fmla="*/ 0 w 173"/>
                <a:gd name="T3" fmla="*/ 1 h 223"/>
                <a:gd name="T4" fmla="*/ 2 w 173"/>
                <a:gd name="T5" fmla="*/ 0 h 223"/>
                <a:gd name="T6" fmla="*/ 3 w 173"/>
                <a:gd name="T7" fmla="*/ 4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223"/>
                <a:gd name="T14" fmla="*/ 173 w 173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223">
                  <a:moveTo>
                    <a:pt x="173" y="223"/>
                  </a:moveTo>
                  <a:lnTo>
                    <a:pt x="0" y="81"/>
                  </a:lnTo>
                  <a:cubicBezTo>
                    <a:pt x="38" y="35"/>
                    <a:pt x="92" y="6"/>
                    <a:pt x="151" y="0"/>
                  </a:cubicBezTo>
                  <a:lnTo>
                    <a:pt x="173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2" name="Freeform 68"/>
            <p:cNvSpPr>
              <a:spLocks/>
            </p:cNvSpPr>
            <p:nvPr/>
          </p:nvSpPr>
          <p:spPr bwMode="auto">
            <a:xfrm>
              <a:off x="4314" y="2483"/>
              <a:ext cx="73" cy="97"/>
            </a:xfrm>
            <a:custGeom>
              <a:avLst/>
              <a:gdLst>
                <a:gd name="T0" fmla="*/ 0 w 166"/>
                <a:gd name="T1" fmla="*/ 3 h 223"/>
                <a:gd name="T2" fmla="*/ 0 w 166"/>
                <a:gd name="T3" fmla="*/ 0 h 223"/>
                <a:gd name="T4" fmla="*/ 3 w 166"/>
                <a:gd name="T5" fmla="*/ 1 h 223"/>
                <a:gd name="T6" fmla="*/ 0 w 166"/>
                <a:gd name="T7" fmla="*/ 3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223"/>
                <a:gd name="T14" fmla="*/ 166 w 166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223">
                  <a:moveTo>
                    <a:pt x="0" y="223"/>
                  </a:moveTo>
                  <a:lnTo>
                    <a:pt x="10" y="0"/>
                  </a:lnTo>
                  <a:cubicBezTo>
                    <a:pt x="70" y="2"/>
                    <a:pt x="125" y="28"/>
                    <a:pt x="166" y="72"/>
                  </a:cubicBezTo>
                  <a:lnTo>
                    <a:pt x="0" y="2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3" name="Freeform 69"/>
            <p:cNvSpPr>
              <a:spLocks/>
            </p:cNvSpPr>
            <p:nvPr/>
          </p:nvSpPr>
          <p:spPr bwMode="auto">
            <a:xfrm>
              <a:off x="2277" y="3240"/>
              <a:ext cx="714" cy="279"/>
            </a:xfrm>
            <a:custGeom>
              <a:avLst/>
              <a:gdLst>
                <a:gd name="T0" fmla="*/ 714 w 714"/>
                <a:gd name="T1" fmla="*/ 0 h 279"/>
                <a:gd name="T2" fmla="*/ 178 w 714"/>
                <a:gd name="T3" fmla="*/ 180 h 279"/>
                <a:gd name="T4" fmla="*/ 0 w 714"/>
                <a:gd name="T5" fmla="*/ 2 h 279"/>
                <a:gd name="T6" fmla="*/ 0 60000 65536"/>
                <a:gd name="T7" fmla="*/ 0 60000 65536"/>
                <a:gd name="T8" fmla="*/ 0 60000 65536"/>
                <a:gd name="T9" fmla="*/ 0 w 714"/>
                <a:gd name="T10" fmla="*/ 0 h 279"/>
                <a:gd name="T11" fmla="*/ 714 w 714"/>
                <a:gd name="T12" fmla="*/ 279 h 2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14" h="279">
                  <a:moveTo>
                    <a:pt x="714" y="0"/>
                  </a:moveTo>
                  <a:cubicBezTo>
                    <a:pt x="615" y="198"/>
                    <a:pt x="375" y="279"/>
                    <a:pt x="178" y="180"/>
                  </a:cubicBezTo>
                  <a:cubicBezTo>
                    <a:pt x="101" y="142"/>
                    <a:pt x="38" y="79"/>
                    <a:pt x="0" y="2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Freeform 70"/>
            <p:cNvSpPr>
              <a:spLocks/>
            </p:cNvSpPr>
            <p:nvPr/>
          </p:nvSpPr>
          <p:spPr bwMode="auto">
            <a:xfrm>
              <a:off x="2277" y="3242"/>
              <a:ext cx="74" cy="97"/>
            </a:xfrm>
            <a:custGeom>
              <a:avLst/>
              <a:gdLst>
                <a:gd name="T0" fmla="*/ 0 w 169"/>
                <a:gd name="T1" fmla="*/ 0 h 223"/>
                <a:gd name="T2" fmla="*/ 3 w 169"/>
                <a:gd name="T3" fmla="*/ 2 h 223"/>
                <a:gd name="T4" fmla="*/ 0 w 169"/>
                <a:gd name="T5" fmla="*/ 3 h 223"/>
                <a:gd name="T6" fmla="*/ 0 w 169"/>
                <a:gd name="T7" fmla="*/ 0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23"/>
                <a:gd name="T14" fmla="*/ 169 w 169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23">
                  <a:moveTo>
                    <a:pt x="0" y="0"/>
                  </a:moveTo>
                  <a:lnTo>
                    <a:pt x="169" y="146"/>
                  </a:lnTo>
                  <a:cubicBezTo>
                    <a:pt x="130" y="191"/>
                    <a:pt x="75" y="219"/>
                    <a:pt x="16" y="2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5" name="Freeform 71"/>
            <p:cNvSpPr>
              <a:spLocks/>
            </p:cNvSpPr>
            <p:nvPr/>
          </p:nvSpPr>
          <p:spPr bwMode="auto">
            <a:xfrm>
              <a:off x="2917" y="3241"/>
              <a:ext cx="74" cy="98"/>
            </a:xfrm>
            <a:custGeom>
              <a:avLst/>
              <a:gdLst>
                <a:gd name="T0" fmla="*/ 3 w 169"/>
                <a:gd name="T1" fmla="*/ 0 h 223"/>
                <a:gd name="T2" fmla="*/ 3 w 169"/>
                <a:gd name="T3" fmla="*/ 4 h 223"/>
                <a:gd name="T4" fmla="*/ 0 w 169"/>
                <a:gd name="T5" fmla="*/ 3 h 223"/>
                <a:gd name="T6" fmla="*/ 3 w 169"/>
                <a:gd name="T7" fmla="*/ 0 h 2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23"/>
                <a:gd name="T14" fmla="*/ 169 w 169"/>
                <a:gd name="T15" fmla="*/ 223 h 2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23">
                  <a:moveTo>
                    <a:pt x="169" y="0"/>
                  </a:moveTo>
                  <a:lnTo>
                    <a:pt x="153" y="223"/>
                  </a:lnTo>
                  <a:cubicBezTo>
                    <a:pt x="94" y="219"/>
                    <a:pt x="39" y="191"/>
                    <a:pt x="0" y="147"/>
                  </a:cubicBezTo>
                  <a:lnTo>
                    <a:pt x="1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Freeform 72"/>
            <p:cNvSpPr>
              <a:spLocks/>
            </p:cNvSpPr>
            <p:nvPr/>
          </p:nvSpPr>
          <p:spPr bwMode="auto">
            <a:xfrm>
              <a:off x="3305" y="3219"/>
              <a:ext cx="699" cy="289"/>
            </a:xfrm>
            <a:custGeom>
              <a:avLst/>
              <a:gdLst>
                <a:gd name="T0" fmla="*/ 699 w 699"/>
                <a:gd name="T1" fmla="*/ 0 h 289"/>
                <a:gd name="T2" fmla="*/ 184 w 699"/>
                <a:gd name="T3" fmla="*/ 202 h 289"/>
                <a:gd name="T4" fmla="*/ 0 w 699"/>
                <a:gd name="T5" fmla="*/ 36 h 289"/>
                <a:gd name="T6" fmla="*/ 0 60000 65536"/>
                <a:gd name="T7" fmla="*/ 0 60000 65536"/>
                <a:gd name="T8" fmla="*/ 0 60000 65536"/>
                <a:gd name="T9" fmla="*/ 0 w 699"/>
                <a:gd name="T10" fmla="*/ 0 h 289"/>
                <a:gd name="T11" fmla="*/ 699 w 699"/>
                <a:gd name="T12" fmla="*/ 289 h 2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289">
                  <a:moveTo>
                    <a:pt x="699" y="0"/>
                  </a:moveTo>
                  <a:cubicBezTo>
                    <a:pt x="613" y="198"/>
                    <a:pt x="382" y="289"/>
                    <a:pt x="184" y="202"/>
                  </a:cubicBezTo>
                  <a:cubicBezTo>
                    <a:pt x="106" y="168"/>
                    <a:pt x="42" y="110"/>
                    <a:pt x="0" y="36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7" name="Freeform 73"/>
            <p:cNvSpPr>
              <a:spLocks/>
            </p:cNvSpPr>
            <p:nvPr/>
          </p:nvSpPr>
          <p:spPr bwMode="auto">
            <a:xfrm>
              <a:off x="3305" y="3255"/>
              <a:ext cx="78" cy="98"/>
            </a:xfrm>
            <a:custGeom>
              <a:avLst/>
              <a:gdLst>
                <a:gd name="T0" fmla="*/ 0 w 177"/>
                <a:gd name="T1" fmla="*/ 0 h 222"/>
                <a:gd name="T2" fmla="*/ 3 w 177"/>
                <a:gd name="T3" fmla="*/ 2 h 222"/>
                <a:gd name="T4" fmla="*/ 0 w 177"/>
                <a:gd name="T5" fmla="*/ 4 h 222"/>
                <a:gd name="T6" fmla="*/ 0 w 177"/>
                <a:gd name="T7" fmla="*/ 0 h 2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222"/>
                <a:gd name="T14" fmla="*/ 177 w 177"/>
                <a:gd name="T15" fmla="*/ 222 h 2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222">
                  <a:moveTo>
                    <a:pt x="0" y="0"/>
                  </a:moveTo>
                  <a:lnTo>
                    <a:pt x="177" y="138"/>
                  </a:lnTo>
                  <a:cubicBezTo>
                    <a:pt x="140" y="184"/>
                    <a:pt x="86" y="215"/>
                    <a:pt x="27" y="2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8" name="Freeform 74"/>
            <p:cNvSpPr>
              <a:spLocks/>
            </p:cNvSpPr>
            <p:nvPr/>
          </p:nvSpPr>
          <p:spPr bwMode="auto">
            <a:xfrm>
              <a:off x="3933" y="3219"/>
              <a:ext cx="71" cy="98"/>
            </a:xfrm>
            <a:custGeom>
              <a:avLst/>
              <a:gdLst>
                <a:gd name="T0" fmla="*/ 3 w 162"/>
                <a:gd name="T1" fmla="*/ 0 h 224"/>
                <a:gd name="T2" fmla="*/ 3 w 162"/>
                <a:gd name="T3" fmla="*/ 4 h 224"/>
                <a:gd name="T4" fmla="*/ 0 w 162"/>
                <a:gd name="T5" fmla="*/ 3 h 224"/>
                <a:gd name="T6" fmla="*/ 3 w 162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"/>
                <a:gd name="T13" fmla="*/ 0 h 224"/>
                <a:gd name="T14" fmla="*/ 162 w 162"/>
                <a:gd name="T15" fmla="*/ 224 h 2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" h="224">
                  <a:moveTo>
                    <a:pt x="162" y="0"/>
                  </a:moveTo>
                  <a:lnTo>
                    <a:pt x="158" y="224"/>
                  </a:lnTo>
                  <a:cubicBezTo>
                    <a:pt x="98" y="223"/>
                    <a:pt x="42" y="198"/>
                    <a:pt x="0" y="155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Freeform 75"/>
            <p:cNvSpPr>
              <a:spLocks/>
            </p:cNvSpPr>
            <p:nvPr/>
          </p:nvSpPr>
          <p:spPr bwMode="auto">
            <a:xfrm>
              <a:off x="4327" y="3249"/>
              <a:ext cx="704" cy="306"/>
            </a:xfrm>
            <a:custGeom>
              <a:avLst/>
              <a:gdLst>
                <a:gd name="T0" fmla="*/ 704 w 704"/>
                <a:gd name="T1" fmla="*/ 61 h 306"/>
                <a:gd name="T2" fmla="*/ 161 w 704"/>
                <a:gd name="T3" fmla="*/ 192 h 306"/>
                <a:gd name="T4" fmla="*/ 0 w 704"/>
                <a:gd name="T5" fmla="*/ 0 h 306"/>
                <a:gd name="T6" fmla="*/ 0 60000 65536"/>
                <a:gd name="T7" fmla="*/ 0 60000 65536"/>
                <a:gd name="T8" fmla="*/ 0 60000 65536"/>
                <a:gd name="T9" fmla="*/ 0 w 704"/>
                <a:gd name="T10" fmla="*/ 0 h 306"/>
                <a:gd name="T11" fmla="*/ 704 w 704"/>
                <a:gd name="T12" fmla="*/ 306 h 3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04" h="306">
                  <a:moveTo>
                    <a:pt x="704" y="61"/>
                  </a:moveTo>
                  <a:cubicBezTo>
                    <a:pt x="590" y="247"/>
                    <a:pt x="347" y="306"/>
                    <a:pt x="161" y="192"/>
                  </a:cubicBezTo>
                  <a:cubicBezTo>
                    <a:pt x="88" y="147"/>
                    <a:pt x="32" y="80"/>
                    <a:pt x="0" y="0"/>
                  </a:cubicBez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Freeform 76"/>
            <p:cNvSpPr>
              <a:spLocks/>
            </p:cNvSpPr>
            <p:nvPr/>
          </p:nvSpPr>
          <p:spPr bwMode="auto">
            <a:xfrm>
              <a:off x="4326" y="3249"/>
              <a:ext cx="69" cy="99"/>
            </a:xfrm>
            <a:custGeom>
              <a:avLst/>
              <a:gdLst>
                <a:gd name="T0" fmla="*/ 0 w 159"/>
                <a:gd name="T1" fmla="*/ 0 h 225"/>
                <a:gd name="T2" fmla="*/ 3 w 159"/>
                <a:gd name="T3" fmla="*/ 3 h 225"/>
                <a:gd name="T4" fmla="*/ 0 w 159"/>
                <a:gd name="T5" fmla="*/ 4 h 225"/>
                <a:gd name="T6" fmla="*/ 0 w 159"/>
                <a:gd name="T7" fmla="*/ 0 h 2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9"/>
                <a:gd name="T13" fmla="*/ 0 h 225"/>
                <a:gd name="T14" fmla="*/ 159 w 159"/>
                <a:gd name="T15" fmla="*/ 225 h 2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9" h="225">
                  <a:moveTo>
                    <a:pt x="3" y="0"/>
                  </a:moveTo>
                  <a:lnTo>
                    <a:pt x="159" y="161"/>
                  </a:lnTo>
                  <a:cubicBezTo>
                    <a:pt x="117" y="202"/>
                    <a:pt x="59" y="225"/>
                    <a:pt x="0" y="22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1" name="Freeform 77"/>
            <p:cNvSpPr>
              <a:spLocks/>
            </p:cNvSpPr>
            <p:nvPr/>
          </p:nvSpPr>
          <p:spPr bwMode="auto">
            <a:xfrm>
              <a:off x="4952" y="3310"/>
              <a:ext cx="79" cy="97"/>
            </a:xfrm>
            <a:custGeom>
              <a:avLst/>
              <a:gdLst>
                <a:gd name="T0" fmla="*/ 3 w 181"/>
                <a:gd name="T1" fmla="*/ 0 h 222"/>
                <a:gd name="T2" fmla="*/ 2 w 181"/>
                <a:gd name="T3" fmla="*/ 3 h 222"/>
                <a:gd name="T4" fmla="*/ 0 w 181"/>
                <a:gd name="T5" fmla="*/ 2 h 222"/>
                <a:gd name="T6" fmla="*/ 3 w 181"/>
                <a:gd name="T7" fmla="*/ 0 h 2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1"/>
                <a:gd name="T13" fmla="*/ 0 h 222"/>
                <a:gd name="T14" fmla="*/ 181 w 181"/>
                <a:gd name="T15" fmla="*/ 222 h 2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1" h="222">
                  <a:moveTo>
                    <a:pt x="181" y="0"/>
                  </a:moveTo>
                  <a:lnTo>
                    <a:pt x="146" y="222"/>
                  </a:lnTo>
                  <a:cubicBezTo>
                    <a:pt x="87" y="212"/>
                    <a:pt x="34" y="180"/>
                    <a:pt x="0" y="132"/>
                  </a:cubicBez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2" name="Line 78"/>
            <p:cNvSpPr>
              <a:spLocks noChangeShapeType="1"/>
            </p:cNvSpPr>
            <p:nvPr/>
          </p:nvSpPr>
          <p:spPr bwMode="auto">
            <a:xfrm flipH="1">
              <a:off x="2099" y="3354"/>
              <a:ext cx="1" cy="19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3" name="Freeform 79"/>
            <p:cNvSpPr>
              <a:spLocks/>
            </p:cNvSpPr>
            <p:nvPr/>
          </p:nvSpPr>
          <p:spPr bwMode="auto">
            <a:xfrm>
              <a:off x="2062" y="3444"/>
              <a:ext cx="75" cy="101"/>
            </a:xfrm>
            <a:custGeom>
              <a:avLst/>
              <a:gdLst>
                <a:gd name="T0" fmla="*/ 1 w 171"/>
                <a:gd name="T1" fmla="*/ 4 h 230"/>
                <a:gd name="T2" fmla="*/ 0 w 171"/>
                <a:gd name="T3" fmla="*/ 0 h 230"/>
                <a:gd name="T4" fmla="*/ 3 w 171"/>
                <a:gd name="T5" fmla="*/ 0 h 230"/>
                <a:gd name="T6" fmla="*/ 1 w 171"/>
                <a:gd name="T7" fmla="*/ 4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4" y="230"/>
                  </a:moveTo>
                  <a:lnTo>
                    <a:pt x="0" y="22"/>
                  </a:lnTo>
                  <a:cubicBezTo>
                    <a:pt x="55" y="0"/>
                    <a:pt x="117" y="0"/>
                    <a:pt x="171" y="23"/>
                  </a:cubicBezTo>
                  <a:lnTo>
                    <a:pt x="84" y="2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4" name="Line 80"/>
            <p:cNvSpPr>
              <a:spLocks noChangeShapeType="1"/>
            </p:cNvSpPr>
            <p:nvPr/>
          </p:nvSpPr>
          <p:spPr bwMode="auto">
            <a:xfrm flipV="1">
              <a:off x="2108" y="2312"/>
              <a:ext cx="7" cy="18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5" name="Freeform 81"/>
            <p:cNvSpPr>
              <a:spLocks/>
            </p:cNvSpPr>
            <p:nvPr/>
          </p:nvSpPr>
          <p:spPr bwMode="auto">
            <a:xfrm>
              <a:off x="2074" y="2312"/>
              <a:ext cx="75" cy="100"/>
            </a:xfrm>
            <a:custGeom>
              <a:avLst/>
              <a:gdLst>
                <a:gd name="T0" fmla="*/ 2 w 171"/>
                <a:gd name="T1" fmla="*/ 0 h 230"/>
                <a:gd name="T2" fmla="*/ 3 w 171"/>
                <a:gd name="T3" fmla="*/ 3 h 230"/>
                <a:gd name="T4" fmla="*/ 0 w 171"/>
                <a:gd name="T5" fmla="*/ 3 h 230"/>
                <a:gd name="T6" fmla="*/ 2 w 171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94" y="0"/>
                  </a:moveTo>
                  <a:lnTo>
                    <a:pt x="171" y="210"/>
                  </a:lnTo>
                  <a:cubicBezTo>
                    <a:pt x="116" y="230"/>
                    <a:pt x="54" y="228"/>
                    <a:pt x="0" y="203"/>
                  </a:cubicBezTo>
                  <a:lnTo>
                    <a:pt x="9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6" name="Line 82"/>
            <p:cNvSpPr>
              <a:spLocks noChangeShapeType="1"/>
            </p:cNvSpPr>
            <p:nvPr/>
          </p:nvSpPr>
          <p:spPr bwMode="auto">
            <a:xfrm>
              <a:off x="3148" y="3354"/>
              <a:ext cx="0" cy="1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7" name="Freeform 83"/>
            <p:cNvSpPr>
              <a:spLocks/>
            </p:cNvSpPr>
            <p:nvPr/>
          </p:nvSpPr>
          <p:spPr bwMode="auto">
            <a:xfrm>
              <a:off x="3110" y="3443"/>
              <a:ext cx="76" cy="100"/>
            </a:xfrm>
            <a:custGeom>
              <a:avLst/>
              <a:gdLst>
                <a:gd name="T0" fmla="*/ 2 w 172"/>
                <a:gd name="T1" fmla="*/ 3 h 229"/>
                <a:gd name="T2" fmla="*/ 0 w 172"/>
                <a:gd name="T3" fmla="*/ 0 h 229"/>
                <a:gd name="T4" fmla="*/ 3 w 172"/>
                <a:gd name="T5" fmla="*/ 0 h 229"/>
                <a:gd name="T6" fmla="*/ 2 w 172"/>
                <a:gd name="T7" fmla="*/ 3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29"/>
                <a:gd name="T14" fmla="*/ 172 w 172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29">
                  <a:moveTo>
                    <a:pt x="86" y="229"/>
                  </a:moveTo>
                  <a:lnTo>
                    <a:pt x="0" y="22"/>
                  </a:lnTo>
                  <a:cubicBezTo>
                    <a:pt x="55" y="0"/>
                    <a:pt x="117" y="0"/>
                    <a:pt x="172" y="22"/>
                  </a:cubicBezTo>
                  <a:lnTo>
                    <a:pt x="86" y="2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8" name="Line 84"/>
            <p:cNvSpPr>
              <a:spLocks noChangeShapeType="1"/>
            </p:cNvSpPr>
            <p:nvPr/>
          </p:nvSpPr>
          <p:spPr bwMode="auto">
            <a:xfrm flipV="1">
              <a:off x="3148" y="2310"/>
              <a:ext cx="0" cy="18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19" name="Freeform 85"/>
            <p:cNvSpPr>
              <a:spLocks/>
            </p:cNvSpPr>
            <p:nvPr/>
          </p:nvSpPr>
          <p:spPr bwMode="auto">
            <a:xfrm>
              <a:off x="3110" y="2310"/>
              <a:ext cx="76" cy="101"/>
            </a:xfrm>
            <a:custGeom>
              <a:avLst/>
              <a:gdLst>
                <a:gd name="T0" fmla="*/ 2 w 172"/>
                <a:gd name="T1" fmla="*/ 0 h 230"/>
                <a:gd name="T2" fmla="*/ 3 w 172"/>
                <a:gd name="T3" fmla="*/ 4 h 230"/>
                <a:gd name="T4" fmla="*/ 0 w 172"/>
                <a:gd name="T5" fmla="*/ 4 h 230"/>
                <a:gd name="T6" fmla="*/ 2 w 172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0"/>
                <a:gd name="T14" fmla="*/ 172 w 17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0">
                  <a:moveTo>
                    <a:pt x="86" y="0"/>
                  </a:moveTo>
                  <a:lnTo>
                    <a:pt x="172" y="207"/>
                  </a:lnTo>
                  <a:cubicBezTo>
                    <a:pt x="117" y="230"/>
                    <a:pt x="55" y="230"/>
                    <a:pt x="0" y="207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0" name="Line 86"/>
            <p:cNvSpPr>
              <a:spLocks noChangeShapeType="1"/>
            </p:cNvSpPr>
            <p:nvPr/>
          </p:nvSpPr>
          <p:spPr bwMode="auto">
            <a:xfrm>
              <a:off x="4166" y="3361"/>
              <a:ext cx="0" cy="1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1" name="Freeform 87"/>
            <p:cNvSpPr>
              <a:spLocks/>
            </p:cNvSpPr>
            <p:nvPr/>
          </p:nvSpPr>
          <p:spPr bwMode="auto">
            <a:xfrm>
              <a:off x="4128" y="3449"/>
              <a:ext cx="75" cy="101"/>
            </a:xfrm>
            <a:custGeom>
              <a:avLst/>
              <a:gdLst>
                <a:gd name="T0" fmla="*/ 1 w 171"/>
                <a:gd name="T1" fmla="*/ 4 h 230"/>
                <a:gd name="T2" fmla="*/ 0 w 171"/>
                <a:gd name="T3" fmla="*/ 0 h 230"/>
                <a:gd name="T4" fmla="*/ 3 w 171"/>
                <a:gd name="T5" fmla="*/ 0 h 230"/>
                <a:gd name="T6" fmla="*/ 1 w 171"/>
                <a:gd name="T7" fmla="*/ 4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6" y="230"/>
                  </a:moveTo>
                  <a:lnTo>
                    <a:pt x="0" y="23"/>
                  </a:lnTo>
                  <a:cubicBezTo>
                    <a:pt x="55" y="0"/>
                    <a:pt x="117" y="0"/>
                    <a:pt x="171" y="23"/>
                  </a:cubicBezTo>
                  <a:lnTo>
                    <a:pt x="86" y="2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2" name="Line 88"/>
            <p:cNvSpPr>
              <a:spLocks noChangeShapeType="1"/>
            </p:cNvSpPr>
            <p:nvPr/>
          </p:nvSpPr>
          <p:spPr bwMode="auto">
            <a:xfrm flipV="1">
              <a:off x="4166" y="2317"/>
              <a:ext cx="0" cy="18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3" name="Freeform 89"/>
            <p:cNvSpPr>
              <a:spLocks/>
            </p:cNvSpPr>
            <p:nvPr/>
          </p:nvSpPr>
          <p:spPr bwMode="auto">
            <a:xfrm>
              <a:off x="4128" y="2317"/>
              <a:ext cx="75" cy="101"/>
            </a:xfrm>
            <a:custGeom>
              <a:avLst/>
              <a:gdLst>
                <a:gd name="T0" fmla="*/ 1 w 171"/>
                <a:gd name="T1" fmla="*/ 0 h 230"/>
                <a:gd name="T2" fmla="*/ 3 w 171"/>
                <a:gd name="T3" fmla="*/ 4 h 230"/>
                <a:gd name="T4" fmla="*/ 0 w 171"/>
                <a:gd name="T5" fmla="*/ 4 h 230"/>
                <a:gd name="T6" fmla="*/ 1 w 171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1"/>
                <a:gd name="T13" fmla="*/ 0 h 230"/>
                <a:gd name="T14" fmla="*/ 171 w 171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1" h="230">
                  <a:moveTo>
                    <a:pt x="86" y="0"/>
                  </a:moveTo>
                  <a:lnTo>
                    <a:pt x="171" y="207"/>
                  </a:lnTo>
                  <a:cubicBezTo>
                    <a:pt x="117" y="230"/>
                    <a:pt x="55" y="230"/>
                    <a:pt x="0" y="207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4" name="Line 90"/>
            <p:cNvSpPr>
              <a:spLocks noChangeShapeType="1"/>
            </p:cNvSpPr>
            <p:nvPr/>
          </p:nvSpPr>
          <p:spPr bwMode="auto">
            <a:xfrm>
              <a:off x="5145" y="3352"/>
              <a:ext cx="8" cy="18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5" name="Freeform 91"/>
            <p:cNvSpPr>
              <a:spLocks/>
            </p:cNvSpPr>
            <p:nvPr/>
          </p:nvSpPr>
          <p:spPr bwMode="auto">
            <a:xfrm>
              <a:off x="5111" y="3433"/>
              <a:ext cx="76" cy="101"/>
            </a:xfrm>
            <a:custGeom>
              <a:avLst/>
              <a:gdLst>
                <a:gd name="T0" fmla="*/ 2 w 172"/>
                <a:gd name="T1" fmla="*/ 3 h 231"/>
                <a:gd name="T2" fmla="*/ 0 w 172"/>
                <a:gd name="T3" fmla="*/ 0 h 231"/>
                <a:gd name="T4" fmla="*/ 3 w 172"/>
                <a:gd name="T5" fmla="*/ 0 h 231"/>
                <a:gd name="T6" fmla="*/ 2 w 172"/>
                <a:gd name="T7" fmla="*/ 3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1"/>
                <a:gd name="T14" fmla="*/ 172 w 172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1">
                  <a:moveTo>
                    <a:pt x="95" y="231"/>
                  </a:moveTo>
                  <a:lnTo>
                    <a:pt x="0" y="28"/>
                  </a:lnTo>
                  <a:cubicBezTo>
                    <a:pt x="54" y="3"/>
                    <a:pt x="116" y="0"/>
                    <a:pt x="172" y="20"/>
                  </a:cubicBezTo>
                  <a:lnTo>
                    <a:pt x="95" y="2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6" name="Line 92"/>
            <p:cNvSpPr>
              <a:spLocks noChangeShapeType="1"/>
            </p:cNvSpPr>
            <p:nvPr/>
          </p:nvSpPr>
          <p:spPr bwMode="auto">
            <a:xfrm flipH="1" flipV="1">
              <a:off x="5129" y="2309"/>
              <a:ext cx="2" cy="18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27" name="Freeform 93"/>
            <p:cNvSpPr>
              <a:spLocks/>
            </p:cNvSpPr>
            <p:nvPr/>
          </p:nvSpPr>
          <p:spPr bwMode="auto">
            <a:xfrm>
              <a:off x="5092" y="2309"/>
              <a:ext cx="75" cy="101"/>
            </a:xfrm>
            <a:custGeom>
              <a:avLst/>
              <a:gdLst>
                <a:gd name="T0" fmla="*/ 1 w 172"/>
                <a:gd name="T1" fmla="*/ 0 h 230"/>
                <a:gd name="T2" fmla="*/ 3 w 172"/>
                <a:gd name="T3" fmla="*/ 4 h 230"/>
                <a:gd name="T4" fmla="*/ 0 w 172"/>
                <a:gd name="T5" fmla="*/ 4 h 230"/>
                <a:gd name="T6" fmla="*/ 1 w 172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2"/>
                <a:gd name="T13" fmla="*/ 0 h 230"/>
                <a:gd name="T14" fmla="*/ 172 w 172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2" h="230">
                  <a:moveTo>
                    <a:pt x="85" y="0"/>
                  </a:moveTo>
                  <a:lnTo>
                    <a:pt x="172" y="207"/>
                  </a:lnTo>
                  <a:cubicBezTo>
                    <a:pt x="117" y="230"/>
                    <a:pt x="55" y="230"/>
                    <a:pt x="0" y="208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1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32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Over-Time Models</a:t>
            </a:r>
            <a:endParaRPr lang="en-US" dirty="0"/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Repeated Measures Model</a:t>
            </a:r>
          </a:p>
          <a:p>
            <a:pPr lvl="1"/>
            <a:r>
              <a:rPr lang="en-US" dirty="0" smtClean="0"/>
              <a:t>Interest only in the effects of “time” across persons and dyads. </a:t>
            </a:r>
          </a:p>
          <a:p>
            <a:r>
              <a:rPr lang="en-US" dirty="0" smtClean="0"/>
              <a:t>Growth Curve Model</a:t>
            </a:r>
          </a:p>
          <a:p>
            <a:pPr lvl="1"/>
            <a:r>
              <a:rPr lang="en-US" dirty="0" smtClean="0"/>
              <a:t>Are there linear changes over time in the outcome variable? </a:t>
            </a:r>
          </a:p>
          <a:p>
            <a:r>
              <a:rPr lang="en-US" dirty="0" smtClean="0"/>
              <a:t>Stability and Influence Model</a:t>
            </a:r>
          </a:p>
          <a:p>
            <a:pPr lvl="1"/>
            <a:r>
              <a:rPr lang="en-US" dirty="0" smtClean="0"/>
              <a:t>Stability: Does Person A’s score at time 1 predict Person A’s score at time 2? </a:t>
            </a:r>
          </a:p>
          <a:p>
            <a:pPr lvl="1"/>
            <a:r>
              <a:rPr lang="en-US" dirty="0" smtClean="0"/>
              <a:t>Influence: Does Person A’s score at time 1 predict Person B’s score at time 2?</a:t>
            </a:r>
          </a:p>
          <a:p>
            <a:r>
              <a:rPr lang="en-US" dirty="0" smtClean="0"/>
              <a:t>Standard APIM</a:t>
            </a:r>
          </a:p>
          <a:p>
            <a:pPr lvl="1"/>
            <a:r>
              <a:rPr lang="en-US" dirty="0" smtClean="0"/>
              <a:t>Different variables as the predictors and at the outcome</a:t>
            </a:r>
          </a:p>
          <a:p>
            <a:pPr lvl="1"/>
            <a:r>
              <a:rPr lang="en-US" dirty="0" smtClean="0"/>
              <a:t>Does Variable 1 predict Variable 2?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86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</a:t>
            </a:r>
          </a:p>
        </p:txBody>
      </p:sp>
      <p:sp>
        <p:nvSpPr>
          <p:cNvPr id="16387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Repeated Measures</a:t>
            </a:r>
          </a:p>
          <a:p>
            <a:pPr lvl="1"/>
            <a:r>
              <a:rPr lang="en-US" smtClean="0"/>
              <a:t>The effect of day of the week (weekday versus weekend) and gender</a:t>
            </a:r>
          </a:p>
          <a:p>
            <a:r>
              <a:rPr lang="en-US" smtClean="0"/>
              <a:t>Growth Curve Model</a:t>
            </a:r>
          </a:p>
          <a:p>
            <a:pPr lvl="1"/>
            <a:r>
              <a:rPr lang="en-US" smtClean="0"/>
              <a:t>Individual growth curve</a:t>
            </a:r>
          </a:p>
          <a:p>
            <a:pPr lvl="1"/>
            <a:r>
              <a:rPr lang="en-US" smtClean="0"/>
              <a:t>Dyadic growth curve</a:t>
            </a:r>
          </a:p>
          <a:p>
            <a:pPr lvl="2"/>
            <a:r>
              <a:rPr lang="en-US" smtClean="0"/>
              <a:t>Satisfaction over time</a:t>
            </a:r>
          </a:p>
          <a:p>
            <a:r>
              <a:rPr lang="en-US" smtClean="0"/>
              <a:t>Stability and Influence Model</a:t>
            </a:r>
          </a:p>
          <a:p>
            <a:pPr lvl="1"/>
            <a:r>
              <a:rPr lang="en-US" smtClean="0"/>
              <a:t>Prior satisfaction predicts current satisfaction</a:t>
            </a:r>
          </a:p>
          <a:p>
            <a:r>
              <a:rPr lang="en-US" smtClean="0"/>
              <a:t>Standard APIM</a:t>
            </a:r>
          </a:p>
          <a:p>
            <a:pPr lvl="1"/>
            <a:r>
              <a:rPr lang="en-US" smtClean="0"/>
              <a:t>Actor and partner conflict predict satisfaction</a:t>
            </a:r>
          </a:p>
          <a:p>
            <a:endParaRPr lang="en-US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66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Variables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Time Invariant </a:t>
            </a:r>
          </a:p>
          <a:p>
            <a:pPr lvl="1"/>
            <a:r>
              <a:rPr lang="en-US" smtClean="0"/>
              <a:t>Do not change over time</a:t>
            </a:r>
          </a:p>
          <a:p>
            <a:pPr lvl="1"/>
            <a:r>
              <a:rPr lang="en-US" smtClean="0"/>
              <a:t>Measured at one time point only (typically the beginning of the study)</a:t>
            </a:r>
          </a:p>
          <a:p>
            <a:pPr lvl="1"/>
            <a:r>
              <a:rPr lang="en-US" smtClean="0"/>
              <a:t>E.g., gender, attachment style, race</a:t>
            </a:r>
          </a:p>
          <a:p>
            <a:r>
              <a:rPr lang="en-US" smtClean="0"/>
              <a:t>Time Varying</a:t>
            </a:r>
          </a:p>
          <a:p>
            <a:pPr lvl="1"/>
            <a:r>
              <a:rPr lang="en-US" smtClean="0"/>
              <a:t>Measured at each time</a:t>
            </a:r>
          </a:p>
          <a:p>
            <a:pPr lvl="1"/>
            <a:r>
              <a:rPr lang="en-US" smtClean="0"/>
              <a:t>E.g., daily mood, twice-weekly reports of friendship</a:t>
            </a:r>
          </a:p>
          <a:p>
            <a:pPr lvl="1"/>
            <a:r>
              <a:rPr lang="en-US" smtClean="0"/>
              <a:t>Outcome variable must be time varying  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43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Many Time Points?</a:t>
            </a:r>
          </a:p>
        </p:txBody>
      </p:sp>
      <p:sp>
        <p:nvSpPr>
          <p:cNvPr id="1843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Depends on type of analysis</a:t>
            </a:r>
          </a:p>
          <a:p>
            <a:pPr lvl="1"/>
            <a:r>
              <a:rPr lang="en-US" smtClean="0"/>
              <a:t>The more complicated the model, the more time points needed</a:t>
            </a:r>
          </a:p>
          <a:p>
            <a:r>
              <a:rPr lang="en-US" smtClean="0"/>
              <a:t>Minimum</a:t>
            </a:r>
          </a:p>
          <a:p>
            <a:pPr lvl="1"/>
            <a:r>
              <a:rPr lang="en-US" smtClean="0"/>
              <a:t>Repeated measures: Two</a:t>
            </a:r>
          </a:p>
          <a:p>
            <a:pPr lvl="1"/>
            <a:r>
              <a:rPr lang="en-US" smtClean="0"/>
              <a:t>Other models: Three </a:t>
            </a:r>
          </a:p>
          <a:p>
            <a:r>
              <a:rPr lang="en-US" smtClean="0"/>
              <a:t>More is better.</a:t>
            </a:r>
          </a:p>
          <a:p>
            <a:r>
              <a:rPr lang="en-US" smtClean="0"/>
              <a:t>Ultimately depends on the model, the research setting, and research questions.</a:t>
            </a:r>
          </a:p>
          <a:p>
            <a:pPr lvl="1"/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99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 Daily reports of conflict, support, and relationship satisfaction</a:t>
            </a:r>
            <a:endParaRPr lang="en-US" dirty="0"/>
          </a:p>
        </p:txBody>
      </p:sp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Kashy data set</a:t>
            </a:r>
          </a:p>
          <a:p>
            <a:r>
              <a:rPr lang="en-US" smtClean="0"/>
              <a:t>103 heterosexual dating couples</a:t>
            </a:r>
          </a:p>
          <a:p>
            <a:r>
              <a:rPr lang="en-US" smtClean="0"/>
              <a:t>Assessed once daily for 14 days</a:t>
            </a:r>
          </a:p>
          <a:p>
            <a:r>
              <a:rPr lang="en-US" smtClean="0"/>
              <a:t>Completed daily reports of relationship satisfaction and amount of conflict that day</a:t>
            </a:r>
          </a:p>
          <a:p>
            <a:pPr lvl="1"/>
            <a:r>
              <a:rPr lang="en-US" smtClean="0"/>
              <a:t>Satisfaction and Conflict are time-varying</a:t>
            </a:r>
          </a:p>
          <a:p>
            <a:r>
              <a:rPr lang="en-US" smtClean="0"/>
              <a:t>Pretest data for attachment avoidance</a:t>
            </a:r>
          </a:p>
          <a:p>
            <a:pPr lvl="1"/>
            <a:r>
              <a:rPr lang="en-US" smtClean="0"/>
              <a:t>Measured for both people</a:t>
            </a:r>
          </a:p>
          <a:p>
            <a:pPr lvl="1"/>
            <a:r>
              <a:rPr lang="en-US" smtClean="0"/>
              <a:t>Time invariant 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99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Person Period Pairwise Dataset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Each Person by Time combination has its own record</a:t>
            </a:r>
          </a:p>
          <a:p>
            <a:pPr lvl="1"/>
            <a:r>
              <a:rPr lang="en-US" smtClean="0"/>
              <a:t>Person has its own variable (e.g., Person = 1, 2)</a:t>
            </a:r>
          </a:p>
          <a:p>
            <a:pPr lvl="1"/>
            <a:r>
              <a:rPr lang="en-US" smtClean="0"/>
              <a:t>Occasion has its own variable (e.g., Day = 1 to 14)</a:t>
            </a:r>
          </a:p>
          <a:p>
            <a:pPr lvl="1"/>
            <a:endParaRPr lang="en-US" smtClean="0"/>
          </a:p>
          <a:p>
            <a:r>
              <a:rPr lang="en-US" smtClean="0"/>
              <a:t>Required for Multilevel Modeling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35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Person-Period Pairwise Dataset</a:t>
            </a:r>
          </a:p>
        </p:txBody>
      </p:sp>
      <p:graphicFrame>
        <p:nvGraphicFramePr>
          <p:cNvPr id="70763" name="Group 107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43064"/>
          <a:ext cx="8229600" cy="4806947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241425"/>
                <a:gridCol w="1109663"/>
                <a:gridCol w="1176337"/>
              </a:tblGrid>
              <a:tr h="66145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DYADID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PERSON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ASATISF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PSATISF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Years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124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sz="4000" b="1" dirty="0" smtClean="0"/>
              <a:t>Modeling Two Growth Curves</a:t>
            </a:r>
            <a:endParaRPr lang="en-US" sz="4100" b="1" dirty="0"/>
          </a:p>
        </p:txBody>
      </p:sp>
      <p:sp>
        <p:nvSpPr>
          <p:cNvPr id="430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i="1" dirty="0" err="1" smtClean="0"/>
              <a:t>Y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ti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b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i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ti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e</a:t>
            </a:r>
            <a:r>
              <a:rPr lang="en-US" sz="2800" baseline="-25000" dirty="0" err="1" smtClean="0"/>
              <a:t>W</a:t>
            </a:r>
            <a:r>
              <a:rPr lang="en-US" sz="2800" i="1" baseline="-25000" dirty="0" err="1" smtClean="0"/>
              <a:t>ti</a:t>
            </a:r>
            <a:endParaRPr lang="en-US" sz="2800" i="1" baseline="-25000" dirty="0" smtClean="0"/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i="1" baseline="-25000" dirty="0" smtClean="0"/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800" i="1" dirty="0" err="1" smtClean="0"/>
              <a:t>Y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ti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= </a:t>
            </a:r>
            <a:r>
              <a:rPr lang="en-US" sz="2800" i="1" dirty="0" err="1" smtClean="0"/>
              <a:t>c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b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i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ti</a:t>
            </a:r>
            <a:r>
              <a:rPr lang="en-US" sz="2800" dirty="0" smtClean="0"/>
              <a:t> + </a:t>
            </a:r>
            <a:r>
              <a:rPr lang="en-US" sz="2800" i="1" dirty="0" err="1" smtClean="0"/>
              <a:t>e</a:t>
            </a:r>
            <a:r>
              <a:rPr lang="en-US" sz="2800" baseline="-25000" dirty="0" err="1" smtClean="0"/>
              <a:t>M</a:t>
            </a:r>
            <a:r>
              <a:rPr lang="en-US" sz="2800" i="1" baseline="-25000" dirty="0" err="1" smtClean="0"/>
              <a:t>ti</a:t>
            </a:r>
            <a:endParaRPr lang="en-US" sz="2800" i="1" baseline="-25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Intercepts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Wi</a:t>
            </a:r>
            <a:r>
              <a:rPr lang="en-US" sz="2400" dirty="0" smtClean="0"/>
              <a:t> = Predicted value of women’s satisfaction at study midpoint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Mi</a:t>
            </a:r>
            <a:r>
              <a:rPr lang="en-US" sz="2400" dirty="0" smtClean="0"/>
              <a:t> = Predicted value of men’s satisfaction at study midpoint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Slopes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Wi</a:t>
            </a:r>
            <a:r>
              <a:rPr lang="en-US" sz="2400" dirty="0" smtClean="0"/>
              <a:t> = Average change in women’s satisfaction over time for dyad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b</a:t>
            </a:r>
            <a:r>
              <a:rPr lang="en-US" sz="2400" baseline="-25000" dirty="0" err="1" smtClean="0"/>
              <a:t>Mi</a:t>
            </a:r>
            <a:r>
              <a:rPr lang="en-US" sz="2400" dirty="0" smtClean="0"/>
              <a:t> = Average change in men’s satisfaction over time for dyad 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Errors at each time point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Women =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Wti</a:t>
            </a:r>
            <a:endParaRPr lang="en-US" sz="2400" baseline="-250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Men =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Mti</a:t>
            </a:r>
            <a:endParaRPr lang="en-US" sz="2400" dirty="0"/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fld id="{4726165A-AB73-4975-B600-D40FA727D71A}" type="slidenum">
              <a:rPr lang="en-US" sz="1000" smtClean="0"/>
              <a:pPr>
                <a:defRPr/>
              </a:pPr>
              <a:t>37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7092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Correlation of the Residuals</a:t>
            </a:r>
          </a:p>
        </p:txBody>
      </p:sp>
      <p:sp>
        <p:nvSpPr>
          <p:cNvPr id="512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man reports more satisfaction for a particular day than would be expected given the overall effect of time, does the woman also report more satisfaction for that day?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A0134-0011-42AD-80B3-E8F23C797B1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Effects: Variances</a:t>
            </a:r>
            <a:endParaRPr lang="en-US" dirty="0" smtClean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There are six variances </a:t>
            </a:r>
          </a:p>
          <a:p>
            <a:pPr lvl="1"/>
            <a:r>
              <a:rPr lang="en-US" smtClean="0"/>
              <a:t>two intercepts</a:t>
            </a:r>
          </a:p>
          <a:p>
            <a:pPr lvl="2"/>
            <a:r>
              <a:rPr lang="en-US" smtClean="0"/>
              <a:t>Do men (and women) differ from each other in their “time zero” predicted score? </a:t>
            </a:r>
          </a:p>
          <a:p>
            <a:pPr lvl="1"/>
            <a:r>
              <a:rPr lang="en-US" smtClean="0"/>
              <a:t>two slopes for time</a:t>
            </a:r>
          </a:p>
          <a:p>
            <a:pPr lvl="2"/>
            <a:r>
              <a:rPr lang="en-US" smtClean="0"/>
              <a:t>Do the slopes for men (and women) differ? </a:t>
            </a:r>
          </a:p>
          <a:p>
            <a:pPr lvl="1"/>
            <a:r>
              <a:rPr lang="en-US" smtClean="0"/>
              <a:t>two error (distance from the line) variances</a:t>
            </a:r>
          </a:p>
          <a:p>
            <a:pPr lvl="2"/>
            <a:r>
              <a:rPr lang="en-US" smtClean="0"/>
              <a:t>Error variances (deviations from the slope) for men and women</a:t>
            </a:r>
          </a:p>
          <a:p>
            <a:pPr lvl="2"/>
            <a:endParaRPr lang="en-US" smtClean="0"/>
          </a:p>
          <a:p>
            <a:endParaRPr lang="en-US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DFF34-DB7B-4B34-81F0-17927AD8E44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72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Centering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=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is zero</a:t>
                </a:r>
              </a:p>
              <a:p>
                <a:pPr marL="4572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= effect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zero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The meaning of a main effects depends on the meaningfulness of zero of the other variable.</a:t>
                </a:r>
              </a:p>
              <a:p>
                <a:r>
                  <a:rPr lang="en-US" dirty="0" smtClean="0"/>
                  <a:t>To make zero meaningful</a:t>
                </a:r>
              </a:p>
              <a:p>
                <a:pPr lvl="1"/>
                <a:r>
                  <a:rPr lang="en-US" dirty="0" smtClean="0"/>
                  <a:t>Grand-mean center</a:t>
                </a:r>
              </a:p>
            </p:txBody>
          </p:sp>
        </mc:Choice>
        <mc:Fallback xmlns="">
          <p:sp>
            <p:nvSpPr>
              <p:cNvPr id="1945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B5FA-9A3F-4256-9C56-995BD3CD65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2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Effects: Within Person Correlations</a:t>
            </a:r>
            <a:endParaRPr lang="en-US"/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 intercept-slope correlation</a:t>
            </a:r>
          </a:p>
          <a:p>
            <a:pPr lvl="1"/>
            <a:r>
              <a:rPr lang="en-US" smtClean="0"/>
              <a:t>If a man is highly satisfied at the study midpoint, is his change in satisfaction steeper?</a:t>
            </a:r>
          </a:p>
          <a:p>
            <a:r>
              <a:rPr lang="en-US" smtClean="0"/>
              <a:t>Woman intercept-slope correlation</a:t>
            </a:r>
          </a:p>
          <a:p>
            <a:pPr lvl="1"/>
            <a:r>
              <a:rPr lang="en-US" smtClean="0"/>
              <a:t>If a woman is highly satisfied at the study midpoint, is her change in satisfaction steeper?</a:t>
            </a:r>
          </a:p>
          <a:p>
            <a:endParaRPr lang="en-US" dirty="0"/>
          </a:p>
        </p:txBody>
      </p:sp>
      <p:sp>
        <p:nvSpPr>
          <p:cNvPr id="47107" name="Slide Number Placeholder 4"/>
          <p:cNvSpPr txBox="1">
            <a:spLocks noGrp="1"/>
          </p:cNvSpPr>
          <p:nvPr/>
        </p:nvSpPr>
        <p:spPr bwMode="auto">
          <a:xfrm>
            <a:off x="10171113" y="6408739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DA44170-203C-4DB6-A6A2-B39EA73AC898}" type="slidenum">
              <a:rPr lang="en-US" sz="1000">
                <a:latin typeface="Calibri" pitchFamily="34" charset="0"/>
              </a:rPr>
              <a:pPr algn="r"/>
              <a:t>40</a:t>
            </a:fld>
            <a:endParaRPr lang="en-US" sz="10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46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Between-Person Correlations </a:t>
            </a:r>
            <a:endParaRPr lang="en-US" dirty="0"/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Correlation of the intercepts between partners   </a:t>
            </a:r>
          </a:p>
          <a:p>
            <a:pPr lvl="1"/>
            <a:r>
              <a:rPr lang="en-US" smtClean="0"/>
              <a:t>Overall, do women who have higher levels of satisfaction at the study midpoint tend to have male partners who are also higher in satisfaction at the study midpoint? </a:t>
            </a:r>
          </a:p>
          <a:p>
            <a:pPr lvl="1"/>
            <a:r>
              <a:rPr lang="en-US" smtClean="0"/>
              <a:t>That is:  Is there a correspondence between level of satisfaction?</a:t>
            </a:r>
          </a:p>
          <a:p>
            <a:pPr lvl="1"/>
            <a:endParaRPr lang="en-US" smtClean="0"/>
          </a:p>
          <a:p>
            <a:r>
              <a:rPr lang="en-US" smtClean="0"/>
              <a:t>Correlation of the slopes</a:t>
            </a:r>
          </a:p>
          <a:p>
            <a:pPr lvl="1"/>
            <a:r>
              <a:rPr lang="en-US" smtClean="0"/>
              <a:t>Do women whose satisfaction changes over time tend to have male partners whose satisfaction also changes over time?</a:t>
            </a:r>
          </a:p>
          <a:p>
            <a:pPr lvl="1"/>
            <a:r>
              <a:rPr lang="en-US" smtClean="0"/>
              <a:t>That is:  Is there a correspondence between linear change in satisfaction?</a:t>
            </a:r>
          </a:p>
          <a:p>
            <a:pPr lvl="1"/>
            <a:endParaRPr lang="en-US" smtClean="0"/>
          </a:p>
          <a:p>
            <a:r>
              <a:rPr lang="en-US" smtClean="0"/>
              <a:t>Two slope-intercept correlations</a:t>
            </a:r>
          </a:p>
          <a:p>
            <a:pPr lvl="1"/>
            <a:r>
              <a:rPr lang="en-US" smtClean="0"/>
              <a:t>Do women with higher levels of satisfaction have male partners who increase or decrease? </a:t>
            </a:r>
          </a:p>
          <a:p>
            <a:pPr lvl="1"/>
            <a:r>
              <a:rPr lang="en-US" smtClean="0"/>
              <a:t>Do men with higher levels of satisfaction have female partners who increase or decrease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B177-341A-4E94-99EB-A8A5BE428B8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RANDOM Statement specifies the variances and covariances between the intercepts and slopes</a:t>
            </a:r>
          </a:p>
          <a:p>
            <a:pPr eaLnBrk="1" hangingPunct="1"/>
            <a:r>
              <a:rPr lang="en-US" smtClean="0"/>
              <a:t>Because the statement is ordered </a:t>
            </a:r>
          </a:p>
          <a:p>
            <a:pPr lvl="2" eaLnBrk="1" hangingPunct="1"/>
            <a:r>
              <a:rPr lang="en-US" smtClean="0"/>
              <a:t>/RANDOM Man Woman Man*TIME  Woman*TIME 		</a:t>
            </a:r>
          </a:p>
          <a:p>
            <a:pPr eaLnBrk="1" hangingPunct="1">
              <a:buFontTx/>
              <a:buNone/>
            </a:pPr>
            <a:r>
              <a:rPr lang="en-US" smtClean="0"/>
              <a:t>	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sz="41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Specification of interdependence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4191000"/>
          <a:ext cx="7162800" cy="2133600"/>
        </p:xfrm>
        <a:graphic>
          <a:graphicData uri="http://schemas.openxmlformats.org/drawingml/2006/table">
            <a:tbl>
              <a:tblPr/>
              <a:tblGrid>
                <a:gridCol w="1828800"/>
                <a:gridCol w="1295400"/>
                <a:gridCol w="1295400"/>
                <a:gridCol w="1447800"/>
                <a:gridCol w="1295400"/>
              </a:tblGrid>
              <a:tr h="711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 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Var(1)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 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Corr(2,1)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Var(2)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Corr(3,1)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Corr(3,2)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Var(3)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Corr(4,1)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Corr(4,2)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Corr(4,3)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Var(4)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71DAF5B4-0E93-4BC5-8E3C-3932A20E37F0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SPSS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59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286" y="609600"/>
            <a:ext cx="9875520" cy="1356360"/>
          </a:xfrm>
        </p:spPr>
        <p:txBody>
          <a:bodyPr/>
          <a:lstStyle/>
          <a:p>
            <a:r>
              <a:rPr lang="en-US" dirty="0" smtClean="0"/>
              <a:t>Random Effects Correlations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4816" y="6223828"/>
            <a:ext cx="1706217" cy="365125"/>
          </a:xfrm>
        </p:spPr>
        <p:txBody>
          <a:bodyPr/>
          <a:lstStyle/>
          <a:p>
            <a:pPr>
              <a:defRPr/>
            </a:pPr>
            <a:fld id="{F52357E6-DE5C-4613-AC55-13DD2F266DB2}" type="slidenum">
              <a:rPr lang="en-US"/>
              <a:pPr>
                <a:defRPr/>
              </a:pPr>
              <a:t>44</a:t>
            </a:fld>
            <a:endParaRPr lang="en-US"/>
          </a:p>
        </p:txBody>
      </p:sp>
      <p:graphicFrame>
        <p:nvGraphicFramePr>
          <p:cNvPr id="65578" name="Group 42"/>
          <p:cNvGraphicFramePr>
            <a:graphicFrameLocks noGrp="1"/>
          </p:cNvGraphicFramePr>
          <p:nvPr>
            <p:extLst/>
          </p:nvPr>
        </p:nvGraphicFramePr>
        <p:xfrm>
          <a:off x="1533087" y="1846248"/>
          <a:ext cx="8624837" cy="4415552"/>
        </p:xfrm>
        <a:graphic>
          <a:graphicData uri="http://schemas.openxmlformats.org/drawingml/2006/table">
            <a:tbl>
              <a:tblPr/>
              <a:tblGrid>
                <a:gridCol w="2202086"/>
                <a:gridCol w="1559811"/>
                <a:gridCol w="1559811"/>
                <a:gridCol w="1743318"/>
                <a:gridCol w="1559811"/>
              </a:tblGrid>
              <a:tr h="6933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Time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9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 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03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 Intercept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.811**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4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Man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-.057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.053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4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Woman Slope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-.017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.149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.462**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3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Random Effects Are Important</a:t>
            </a:r>
            <a:endParaRPr lang="en-US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If the wrong random model is selected (one that is too complicated), the solution may not converge.</a:t>
            </a:r>
          </a:p>
          <a:p>
            <a:r>
              <a:rPr lang="en-US" smtClean="0"/>
              <a:t>If the wrong model is selected (one that is too simple), significance tests of fixed are wrong.</a:t>
            </a:r>
          </a:p>
          <a:p>
            <a:pPr lvl="1"/>
            <a:r>
              <a:rPr lang="en-US" smtClean="0"/>
              <a:t>Standard errors are biased</a:t>
            </a:r>
          </a:p>
          <a:p>
            <a:r>
              <a:rPr lang="en-US" smtClean="0"/>
              <a:t>They are interesting in their own right.</a:t>
            </a:r>
          </a:p>
          <a:p>
            <a:pPr lvl="1"/>
            <a:r>
              <a:rPr lang="en-US" smtClean="0"/>
              <a:t>Answers interesting questions about individual differences and similarity of dyad members.</a:t>
            </a:r>
          </a:p>
          <a:p>
            <a:pPr lvl="1"/>
            <a:r>
              <a:rPr lang="en-US" smtClean="0"/>
              <a:t>Points to possible moderators.</a:t>
            </a:r>
          </a:p>
          <a:p>
            <a:r>
              <a:rPr lang="en-US" smtClean="0"/>
              <a:t>Can be combined with fixed effects for interpretation.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D5DC6-28D8-4DF4-ADF4-D0434C3FD86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Attachment Avoidance as a Moderator: Actor and Partner Effects </a:t>
            </a:r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Actor Effects </a:t>
            </a:r>
          </a:p>
          <a:p>
            <a:pPr lvl="1"/>
            <a:r>
              <a:rPr lang="en-US" smtClean="0"/>
              <a:t>Does Person A’s avoidance moderate: </a:t>
            </a:r>
          </a:p>
          <a:p>
            <a:pPr lvl="2"/>
            <a:r>
              <a:rPr lang="en-US" smtClean="0"/>
              <a:t> Person A’s  satisfaction at time 0 (effect on the intercept)</a:t>
            </a:r>
          </a:p>
          <a:p>
            <a:pPr lvl="2"/>
            <a:r>
              <a:rPr lang="en-US" smtClean="0"/>
              <a:t>Person A’s change in satisfaction? (effect on the slope)</a:t>
            </a:r>
          </a:p>
          <a:p>
            <a:r>
              <a:rPr lang="en-US" smtClean="0"/>
              <a:t>Partner Effects </a:t>
            </a:r>
          </a:p>
          <a:p>
            <a:pPr lvl="1"/>
            <a:r>
              <a:rPr lang="en-US" smtClean="0"/>
              <a:t>Does Person A’s avoidance moderate: </a:t>
            </a:r>
          </a:p>
          <a:p>
            <a:pPr lvl="2"/>
            <a:r>
              <a:rPr lang="en-US" smtClean="0"/>
              <a:t>Person B’s  satisfaction at time 0 (effect on the intercept)</a:t>
            </a:r>
          </a:p>
          <a:p>
            <a:pPr lvl="2"/>
            <a:r>
              <a:rPr lang="en-US" smtClean="0"/>
              <a:t>Person B’s change in satisfaction? (effect on the slope)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77EC-9A87-4311-92AF-FCF11C9244A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7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APIM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EC88E2-F867-47F6-9303-C5B4B3F50783}" type="slidenum">
              <a:rPr lang="en-US" altLang="en-US">
                <a:solidFill>
                  <a:srgbClr val="898989"/>
                </a:solidFill>
              </a:rPr>
              <a:pPr eaLnBrk="1" hangingPunct="1"/>
              <a:t>48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39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Different Variable APIM  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2338388" y="2159000"/>
            <a:ext cx="2362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Conflict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2320926" y="3835400"/>
            <a:ext cx="2308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Conflict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7291388" y="3733801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Satisfaction 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7291388" y="2195514"/>
            <a:ext cx="205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Satisfaction</a:t>
            </a:r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4705350" y="2343150"/>
            <a:ext cx="2433638" cy="172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 flipV="1">
            <a:off x="4673600" y="2286000"/>
            <a:ext cx="2465388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4700588" y="22098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>
            <a:off x="4673601" y="4191000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 rot="-2220324">
            <a:off x="4576763" y="3152775"/>
            <a:ext cx="19050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 to M Partner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5157788" y="1981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Man’s Actor</a:t>
            </a:r>
          </a:p>
        </p:txBody>
      </p:sp>
      <p:sp>
        <p:nvSpPr>
          <p:cNvPr id="13325" name="Text Box 14"/>
          <p:cNvSpPr txBox="1">
            <a:spLocks noChangeArrowheads="1"/>
          </p:cNvSpPr>
          <p:nvPr/>
        </p:nvSpPr>
        <p:spPr bwMode="auto">
          <a:xfrm>
            <a:off x="5081588" y="4191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Woman’s Actor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 rot="2057894">
            <a:off x="5870575" y="3529013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 to W Partner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289176" y="36068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320926" y="19050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140576" y="36068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138989" y="1905000"/>
            <a:ext cx="2382837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A77A03-88AD-4A4F-98C9-165DEFD373A0}" type="slidenum">
              <a:rPr lang="en-US" altLang="en-US">
                <a:solidFill>
                  <a:srgbClr val="898989"/>
                </a:solidFill>
              </a:rPr>
              <a:pPr eaLnBrk="1" hangingPunct="1"/>
              <a:t>49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78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Actor-Partner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ask, does the </a:t>
            </a:r>
            <a:r>
              <a:rPr lang="en-US" b="1" i="1" dirty="0" smtClean="0"/>
              <a:t>actor effect </a:t>
            </a:r>
            <a:r>
              <a:rPr lang="en-US" dirty="0" smtClean="0"/>
              <a:t>get stronger or weaker as the </a:t>
            </a:r>
            <a:r>
              <a:rPr lang="en-US" b="1" i="1" dirty="0" smtClean="0"/>
              <a:t>partner variable </a:t>
            </a:r>
            <a:r>
              <a:rPr lang="en-US" dirty="0" smtClean="0"/>
              <a:t>goes up?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72" y="2982354"/>
            <a:ext cx="8367198" cy="33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298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Structure</a:t>
            </a:r>
          </a:p>
        </p:txBody>
      </p:sp>
      <p:graphicFrame>
        <p:nvGraphicFramePr>
          <p:cNvPr id="138330" name="Group 90"/>
          <p:cNvGraphicFramePr>
            <a:graphicFrameLocks noGrp="1"/>
          </p:cNvGraphicFramePr>
          <p:nvPr>
            <p:ph idx="1"/>
          </p:nvPr>
        </p:nvGraphicFramePr>
        <p:xfrm>
          <a:off x="1981200" y="1447801"/>
          <a:ext cx="8229600" cy="4983208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838056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Dyad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Partnum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Actor</a:t>
                      </a:r>
                    </a:p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Satis.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Actor Conflict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Partner</a:t>
                      </a:r>
                    </a:p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Conflict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38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A73F8E-E702-4812-B1EF-0253C73B2262}" type="slidenum">
              <a:rPr lang="en-US" altLang="en-US">
                <a:solidFill>
                  <a:srgbClr val="898989"/>
                </a:solidFill>
              </a:rPr>
              <a:pPr eaLnBrk="1" hangingPunct="1"/>
              <a:t>50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642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Random Variances (in diagonal) and Correlations (off diagonal)</a:t>
            </a:r>
          </a:p>
        </p:txBody>
      </p:sp>
      <p:graphicFrame>
        <p:nvGraphicFramePr>
          <p:cNvPr id="20553" name="Group 73"/>
          <p:cNvGraphicFramePr>
            <a:graphicFrameLocks noGrp="1"/>
          </p:cNvGraphicFramePr>
          <p:nvPr/>
        </p:nvGraphicFramePr>
        <p:xfrm>
          <a:off x="2286000" y="1676400"/>
          <a:ext cx="7620000" cy="4040191"/>
        </p:xfrm>
        <a:graphic>
          <a:graphicData uri="http://schemas.openxmlformats.org/drawingml/2006/table">
            <a:tbl>
              <a:tblPr/>
              <a:tblGrid>
                <a:gridCol w="2554288"/>
                <a:gridCol w="798512"/>
                <a:gridCol w="890588"/>
                <a:gridCol w="844550"/>
                <a:gridCol w="842962"/>
                <a:gridCol w="844550"/>
                <a:gridCol w="844550"/>
              </a:tblGrid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1. Man Intercept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0.432**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2. Woman Intercept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0.782**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0.253**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3. Man's Actor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0..410*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0.254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0.023**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4. Woman's Actor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0.363*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0.546**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0.166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0.024**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5. Man’s Partner (influenced by woman)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-0.015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0.046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-0.092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0.407*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0.022**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6. Woman’s Partner (influenced by man)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0.422*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0.502*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0.548*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0.733*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0.152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0.008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6DF154-6E4F-4A56-A271-86126FB5ED3E}" type="slidenum">
              <a:rPr lang="en-US" altLang="en-US">
                <a:solidFill>
                  <a:srgbClr val="898989"/>
                </a:solidFill>
              </a:rPr>
              <a:pPr eaLnBrk="1" hangingPunct="1"/>
              <a:t>51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18502" name="Rectangle 5"/>
          <p:cNvSpPr>
            <a:spLocks noChangeArrowheads="1"/>
          </p:cNvSpPr>
          <p:nvPr/>
        </p:nvSpPr>
        <p:spPr bwMode="auto">
          <a:xfrm>
            <a:off x="1981200" y="6172200"/>
            <a:ext cx="2065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* p &lt; .05   ** p &lt; .01</a:t>
            </a:r>
          </a:p>
        </p:txBody>
      </p:sp>
    </p:spTree>
    <p:extLst>
      <p:ext uri="{BB962C8B-B14F-4D97-AF65-F5344CB8AC3E}">
        <p14:creationId xmlns:p14="http://schemas.microsoft.com/office/powerpoint/2010/main" val="7780949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095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6000" dirty="0"/>
              <a:t>Stability and Influence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240E236-1A7C-4685-BB32-76005238ABD6}" type="slidenum">
              <a:rPr lang="en-US" altLang="en-US">
                <a:solidFill>
                  <a:srgbClr val="898989"/>
                </a:solidFill>
              </a:rPr>
              <a:pPr eaLnBrk="1" hangingPunct="1"/>
              <a:t>53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215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16113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Stability-Influence: APIM  </a:t>
            </a: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335213" y="1917700"/>
            <a:ext cx="23622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Satisfaction Yesterday</a:t>
            </a:r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2317751" y="3594100"/>
            <a:ext cx="2308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Satisfaction Yesterday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7288213" y="3632201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Woman’s Satisfaction Today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7288213" y="1955801"/>
            <a:ext cx="205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Man’s Satisfaction Today</a:t>
            </a:r>
          </a:p>
        </p:txBody>
      </p:sp>
      <p:sp>
        <p:nvSpPr>
          <p:cNvPr id="4103" name="Line 8"/>
          <p:cNvSpPr>
            <a:spLocks noChangeShapeType="1"/>
          </p:cNvSpPr>
          <p:nvPr/>
        </p:nvSpPr>
        <p:spPr bwMode="auto">
          <a:xfrm>
            <a:off x="4702175" y="2241550"/>
            <a:ext cx="2433638" cy="172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9"/>
          <p:cNvSpPr>
            <a:spLocks noChangeShapeType="1"/>
          </p:cNvSpPr>
          <p:nvPr/>
        </p:nvSpPr>
        <p:spPr bwMode="auto">
          <a:xfrm flipV="1">
            <a:off x="4670425" y="2184400"/>
            <a:ext cx="2465388" cy="17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>
            <a:off x="4697413" y="2108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>
            <a:off x="4670426" y="4089400"/>
            <a:ext cx="2466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Text Box 12"/>
          <p:cNvSpPr txBox="1">
            <a:spLocks noChangeArrowheads="1"/>
          </p:cNvSpPr>
          <p:nvPr/>
        </p:nvSpPr>
        <p:spPr bwMode="auto">
          <a:xfrm rot="-2220324">
            <a:off x="4675188" y="2947636"/>
            <a:ext cx="19050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Woman influence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400"/>
          </a:p>
        </p:txBody>
      </p:sp>
      <p:sp>
        <p:nvSpPr>
          <p:cNvPr id="4108" name="Text Box 13"/>
          <p:cNvSpPr txBox="1">
            <a:spLocks noChangeArrowheads="1"/>
          </p:cNvSpPr>
          <p:nvPr/>
        </p:nvSpPr>
        <p:spPr bwMode="auto">
          <a:xfrm>
            <a:off x="5154613" y="18796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Man stability</a:t>
            </a:r>
          </a:p>
        </p:txBody>
      </p:sp>
      <p:sp>
        <p:nvSpPr>
          <p:cNvPr id="4109" name="Text Box 14"/>
          <p:cNvSpPr txBox="1">
            <a:spLocks noChangeArrowheads="1"/>
          </p:cNvSpPr>
          <p:nvPr/>
        </p:nvSpPr>
        <p:spPr bwMode="auto">
          <a:xfrm>
            <a:off x="5078413" y="40894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Woman stability</a:t>
            </a:r>
          </a:p>
        </p:txBody>
      </p:sp>
      <p:sp>
        <p:nvSpPr>
          <p:cNvPr id="4110" name="Text Box 15"/>
          <p:cNvSpPr txBox="1">
            <a:spLocks noChangeArrowheads="1"/>
          </p:cNvSpPr>
          <p:nvPr/>
        </p:nvSpPr>
        <p:spPr bwMode="auto">
          <a:xfrm rot="2057894">
            <a:off x="5919788" y="3425825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/>
              <a:t>Man influence</a:t>
            </a:r>
          </a:p>
        </p:txBody>
      </p:sp>
      <p:sp>
        <p:nvSpPr>
          <p:cNvPr id="4111" name="Rectangle 16"/>
          <p:cNvSpPr>
            <a:spLocks noChangeArrowheads="1"/>
          </p:cNvSpPr>
          <p:nvPr/>
        </p:nvSpPr>
        <p:spPr bwMode="auto">
          <a:xfrm>
            <a:off x="2406650" y="5105400"/>
            <a:ext cx="6877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We can measure stability and influence for each man and each woman: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Is stability moderated by gender?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Is influence moderated by gender? 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1" y="35052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17751" y="18034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137401" y="35052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35814" y="1803400"/>
            <a:ext cx="2384425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57BD3B-F6F5-43F4-97D7-CA27960CEFC2}" type="slidenum">
              <a:rPr lang="en-US" altLang="en-US">
                <a:solidFill>
                  <a:srgbClr val="898989"/>
                </a:solidFill>
              </a:rPr>
              <a:pPr eaLnBrk="1" hangingPunct="1"/>
              <a:t>54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9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Structure</a:t>
            </a:r>
          </a:p>
        </p:txBody>
      </p:sp>
      <p:graphicFrame>
        <p:nvGraphicFramePr>
          <p:cNvPr id="91227" name="Group 91"/>
          <p:cNvGraphicFramePr>
            <a:graphicFrameLocks noGrp="1"/>
          </p:cNvGraphicFramePr>
          <p:nvPr>
            <p:ph idx="1"/>
          </p:nvPr>
        </p:nvGraphicFramePr>
        <p:xfrm>
          <a:off x="1981200" y="1447800"/>
          <a:ext cx="8229600" cy="5118098"/>
        </p:xfrm>
        <a:graphic>
          <a:graphicData uri="http://schemas.openxmlformats.org/drawingml/2006/table">
            <a:tbl>
              <a:tblPr/>
              <a:tblGrid>
                <a:gridCol w="1176338"/>
                <a:gridCol w="1174750"/>
                <a:gridCol w="1176337"/>
                <a:gridCol w="1174750"/>
                <a:gridCol w="1176338"/>
                <a:gridCol w="1174750"/>
                <a:gridCol w="1176337"/>
              </a:tblGrid>
              <a:tr h="972410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DYADID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PERSON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ASATISF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ASATISF</a:t>
                      </a:r>
                    </a:p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Lagged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PSATISF Lagged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211"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3BEBAD-78F3-4B37-912B-537ADD1F86EE}" type="slidenum">
              <a:rPr lang="en-US" altLang="en-US">
                <a:solidFill>
                  <a:srgbClr val="898989"/>
                </a:solidFill>
              </a:rPr>
              <a:pPr eaLnBrk="1" hangingPunct="1"/>
              <a:t>55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32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Random Effects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145649" y="1760837"/>
            <a:ext cx="9872871" cy="4038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Variances in the diagonal and correlations off diagonal</a:t>
            </a:r>
          </a:p>
        </p:txBody>
      </p:sp>
      <p:graphicFrame>
        <p:nvGraphicFramePr>
          <p:cNvPr id="9289" name="Group 73"/>
          <p:cNvGraphicFramePr>
            <a:graphicFrameLocks noGrp="1"/>
          </p:cNvGraphicFramePr>
          <p:nvPr>
            <p:extLst/>
          </p:nvPr>
        </p:nvGraphicFramePr>
        <p:xfrm>
          <a:off x="1684548" y="2294914"/>
          <a:ext cx="8785744" cy="3648532"/>
        </p:xfrm>
        <a:graphic>
          <a:graphicData uri="http://schemas.openxmlformats.org/drawingml/2006/table">
            <a:tbl>
              <a:tblPr/>
              <a:tblGrid>
                <a:gridCol w="2957393"/>
                <a:gridCol w="971109"/>
                <a:gridCol w="971110"/>
                <a:gridCol w="971109"/>
                <a:gridCol w="954417"/>
                <a:gridCol w="989497"/>
                <a:gridCol w="971109"/>
              </a:tblGrid>
              <a:tr h="53968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 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6.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38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1. Man Intercept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0.138**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38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2. Woman Intercept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.650**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0.094**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38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3. Man's Stability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-0.195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0.048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0.052**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38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4. Woman's Stability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-0.126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-0.705*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-0.245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0.037*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1383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5. Man Influenced by Woman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-0.126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-0.515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-0.216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0.774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0.350*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53968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6. Woman Influenced by Man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0.159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0.245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0.674*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0.370 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0.059 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0.078**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9525" marR="9525" marT="9525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1334" name="TextBox 4"/>
          <p:cNvSpPr txBox="1">
            <a:spLocks noChangeArrowheads="1"/>
          </p:cNvSpPr>
          <p:nvPr/>
        </p:nvSpPr>
        <p:spPr bwMode="auto">
          <a:xfrm>
            <a:off x="1684548" y="5943447"/>
            <a:ext cx="259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* p &lt; .05   ** p &lt; .01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7DBE82B-DAA2-43B0-B277-20C06D31A96B}" type="slidenum">
              <a:rPr lang="en-US" altLang="en-US">
                <a:solidFill>
                  <a:srgbClr val="898989"/>
                </a:solidFill>
              </a:rPr>
              <a:pPr eaLnBrk="1" hangingPunct="1"/>
              <a:t>56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5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Demo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418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(Current/Known) Limits of </a:t>
            </a:r>
            <a:r>
              <a:rPr lang="en-US" altLang="en-US" dirty="0"/>
              <a:t>R</a:t>
            </a:r>
            <a:endParaRPr lang="en-US" alt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Indistinguishable dyads</a:t>
            </a:r>
          </a:p>
          <a:p>
            <a:pPr lvl="1"/>
            <a:r>
              <a:rPr lang="en-US" altLang="en-US" smtClean="0"/>
              <a:t>Needs to be analyzed in SAS, HLM, or MLwiN because constraints on the variance-covariance matrix or random effects are needed.</a:t>
            </a:r>
          </a:p>
          <a:p>
            <a:r>
              <a:rPr lang="en-US" altLang="en-US" smtClean="0"/>
              <a:t>Poor estimation algorithm</a:t>
            </a:r>
          </a:p>
          <a:p>
            <a:r>
              <a:rPr lang="en-US" altLang="en-US" smtClean="0"/>
              <a:t>Incorrect p values for variances</a:t>
            </a:r>
          </a:p>
          <a:p>
            <a:endParaRPr lang="en-US" altLang="en-US" smtClean="0"/>
          </a:p>
          <a:p>
            <a:pPr lvl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392370B-974A-4980-AE8C-2C52139B5F2C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563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Topics Not Covered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Indistinguishable dyads</a:t>
            </a:r>
          </a:p>
          <a:p>
            <a:r>
              <a:rPr lang="en-US" altLang="en-US" smtClean="0"/>
              <a:t>Time-varying moderators </a:t>
            </a:r>
          </a:p>
          <a:p>
            <a:pPr lvl="1"/>
            <a:r>
              <a:rPr lang="en-US" altLang="en-US" smtClean="0"/>
              <a:t>E.g., daily mood moderates daily satisfaction</a:t>
            </a:r>
          </a:p>
          <a:p>
            <a:r>
              <a:rPr lang="en-US" altLang="en-US" smtClean="0"/>
              <a:t>Non-linear growth curve models</a:t>
            </a:r>
          </a:p>
          <a:p>
            <a:pPr lvl="1"/>
            <a:r>
              <a:rPr lang="en-US" altLang="en-US" smtClean="0"/>
              <a:t>Transformations</a:t>
            </a:r>
          </a:p>
          <a:p>
            <a:pPr lvl="1"/>
            <a:r>
              <a:rPr lang="en-US" altLang="en-US" smtClean="0"/>
              <a:t>Periodic effects</a:t>
            </a:r>
          </a:p>
          <a:p>
            <a:pPr lvl="1"/>
            <a:r>
              <a:rPr lang="en-US" altLang="en-US" smtClean="0"/>
              <a:t>Cubic, quadratic</a:t>
            </a:r>
          </a:p>
          <a:p>
            <a:r>
              <a:rPr lang="en-US" altLang="en-US" smtClean="0"/>
              <a:t>More complicated error models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34D7B39-A042-42E0-9E0B-AA9084D42DB7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80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Dichotomous Within-Dyads Moderator</a:t>
            </a:r>
            <a:endParaRPr lang="en-US" dirty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distinguishing variable is a moderator.</a:t>
            </a:r>
          </a:p>
          <a:p>
            <a:r>
              <a:rPr lang="en-US" smtClean="0"/>
              <a:t>The two partners each have a score but across dyads the scores are the same (e.g., gender in heterosexual couples)</a:t>
            </a:r>
          </a:p>
          <a:p>
            <a:r>
              <a:rPr lang="en-US" smtClean="0"/>
              <a:t>If dyad members are distinguishable, two moderation effects</a:t>
            </a:r>
          </a:p>
          <a:p>
            <a:pPr lvl="1"/>
            <a:r>
              <a:rPr lang="en-US" smtClean="0"/>
              <a:t>Moderates the actor effect</a:t>
            </a:r>
          </a:p>
          <a:p>
            <a:pPr lvl="1"/>
            <a:r>
              <a:rPr lang="en-US" smtClean="0"/>
              <a:t>Moderates the partner effect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88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Between-Dyads Moderator</a:t>
            </a:r>
            <a:endParaRPr lang="en-US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One moderation variable per dyad</a:t>
            </a:r>
          </a:p>
          <a:p>
            <a:r>
              <a:rPr lang="en-US" smtClean="0"/>
              <a:t>Examples</a:t>
            </a:r>
          </a:p>
          <a:p>
            <a:pPr lvl="1"/>
            <a:r>
              <a:rPr lang="en-US" smtClean="0"/>
              <a:t>Years married</a:t>
            </a:r>
          </a:p>
          <a:p>
            <a:pPr lvl="1"/>
            <a:r>
              <a:rPr lang="en-US" smtClean="0"/>
              <a:t>Couple level treatment</a:t>
            </a:r>
          </a:p>
          <a:p>
            <a:pPr lvl="1"/>
            <a:r>
              <a:rPr lang="en-US" smtClean="0"/>
              <a:t>Gay vs. lesbian couples</a:t>
            </a:r>
          </a:p>
          <a:p>
            <a:pPr lvl="1"/>
            <a:r>
              <a:rPr lang="en-US" smtClean="0"/>
              <a:t>Twins: separated at birth vs. raised together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1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Number of Effects</a:t>
            </a:r>
            <a:endParaRPr lang="en-US" dirty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One moderation variable</a:t>
            </a:r>
          </a:p>
          <a:p>
            <a:r>
              <a:rPr lang="en-US" smtClean="0"/>
              <a:t>Indistinguishable: Two moderation effects</a:t>
            </a:r>
          </a:p>
          <a:p>
            <a:pPr lvl="1"/>
            <a:r>
              <a:rPr lang="en-US" smtClean="0"/>
              <a:t>Moderates the actor effect</a:t>
            </a:r>
          </a:p>
          <a:p>
            <a:pPr lvl="1"/>
            <a:r>
              <a:rPr lang="en-US" smtClean="0"/>
              <a:t>Moderates the partner effect</a:t>
            </a:r>
          </a:p>
          <a:p>
            <a:r>
              <a:rPr lang="en-US" smtClean="0"/>
              <a:t>Distinguishable: Four moderation effects</a:t>
            </a:r>
          </a:p>
          <a:p>
            <a:pPr lvl="1"/>
            <a:r>
              <a:rPr lang="en-US" smtClean="0"/>
              <a:t>Moderates the actor effect for each member</a:t>
            </a:r>
          </a:p>
          <a:p>
            <a:pPr lvl="1"/>
            <a:r>
              <a:rPr lang="en-US" smtClean="0"/>
              <a:t>Moderates the partner effect for each member</a:t>
            </a:r>
          </a:p>
          <a:p>
            <a:pPr lvl="2"/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88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Mixed Moderator </a:t>
            </a:r>
            <a:br>
              <a:rPr lang="en-US" smtClean="0"/>
            </a:br>
            <a:endParaRPr lang="en-US" dirty="0"/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two partners each have a score, and the average score varies across dyads</a:t>
            </a:r>
          </a:p>
          <a:p>
            <a:r>
              <a:rPr lang="en-US" smtClean="0"/>
              <a:t>Indistinguishable: Four moderation effects</a:t>
            </a:r>
          </a:p>
          <a:p>
            <a:pPr lvl="1"/>
            <a:r>
              <a:rPr lang="en-US" smtClean="0"/>
              <a:t>actor effect moderated by each member’s closeness</a:t>
            </a:r>
          </a:p>
          <a:p>
            <a:pPr lvl="1"/>
            <a:r>
              <a:rPr lang="en-US" smtClean="0"/>
              <a:t>partner effect moderated by each member’s closeness</a:t>
            </a:r>
          </a:p>
          <a:p>
            <a:r>
              <a:rPr lang="en-US" smtClean="0"/>
              <a:t>Distinguishable: Eight moderation effects</a:t>
            </a:r>
          </a:p>
          <a:p>
            <a:pPr lvl="1"/>
            <a:r>
              <a:rPr lang="en-US" smtClean="0"/>
              <a:t>Each of the above also moderated by member type (e.g., husband and wife)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3686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441</TotalTime>
  <Words>2227</Words>
  <Application>Microsoft Office PowerPoint</Application>
  <PresentationFormat>Widescreen</PresentationFormat>
  <Paragraphs>695</Paragraphs>
  <Slides>59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Arial Black</vt:lpstr>
      <vt:lpstr>Calibri</vt:lpstr>
      <vt:lpstr>Cambria Math</vt:lpstr>
      <vt:lpstr>Corbel</vt:lpstr>
      <vt:lpstr>FontAwesome</vt:lpstr>
      <vt:lpstr>Times New Roman</vt:lpstr>
      <vt:lpstr>Wingdings</vt:lpstr>
      <vt:lpstr>Basis</vt:lpstr>
      <vt:lpstr>Two-Day Dyadic data analysis Workshop</vt:lpstr>
      <vt:lpstr>Day 2</vt:lpstr>
      <vt:lpstr>Moderation</vt:lpstr>
      <vt:lpstr>Centering Review</vt:lpstr>
      <vt:lpstr>Actor-Partner Interactions</vt:lpstr>
      <vt:lpstr>Dichotomous Within-Dyads Moderator</vt:lpstr>
      <vt:lpstr>Between-Dyads Moderator</vt:lpstr>
      <vt:lpstr>Number of Effects</vt:lpstr>
      <vt:lpstr>Mixed Moderator  </vt:lpstr>
      <vt:lpstr>Simplifying Mixed Moderators</vt:lpstr>
      <vt:lpstr>Example-Actor Partner Interactions</vt:lpstr>
      <vt:lpstr>R Demo</vt:lpstr>
      <vt:lpstr>Example-Mixed Moderator, Distinguishable</vt:lpstr>
      <vt:lpstr>Example-Mixed Moderator, Indistinguishable</vt:lpstr>
      <vt:lpstr>R Demo</vt:lpstr>
      <vt:lpstr>Mediation</vt:lpstr>
      <vt:lpstr>Mediation</vt:lpstr>
      <vt:lpstr>Mediation</vt:lpstr>
      <vt:lpstr>The Four Paths</vt:lpstr>
      <vt:lpstr>Decomposition of Effects</vt:lpstr>
      <vt:lpstr>Strategies to Test null hypothesis: ab = 0</vt:lpstr>
      <vt:lpstr>Example-Tension, Distinguishable</vt:lpstr>
      <vt:lpstr>Example-Tension, Indistinguishable</vt:lpstr>
      <vt:lpstr>R Demo</vt:lpstr>
      <vt:lpstr>Longitudinal Models</vt:lpstr>
      <vt:lpstr>Examples of Over-Time Dyadic Data</vt:lpstr>
      <vt:lpstr>Basic Data Structure</vt:lpstr>
      <vt:lpstr>Basic Data Structure</vt:lpstr>
      <vt:lpstr>Basic Data Structure</vt:lpstr>
      <vt:lpstr>Types of Over-Time Models</vt:lpstr>
      <vt:lpstr>Examples</vt:lpstr>
      <vt:lpstr>Types of Variables </vt:lpstr>
      <vt:lpstr>How Many Time Points?</vt:lpstr>
      <vt:lpstr>Example:  Daily reports of conflict, support, and relationship satisfaction</vt:lpstr>
      <vt:lpstr>Person Period Pairwise Dataset</vt:lpstr>
      <vt:lpstr>Person-Period Pairwise Dataset</vt:lpstr>
      <vt:lpstr>Modeling Two Growth Curves</vt:lpstr>
      <vt:lpstr>Correlation of the Residuals</vt:lpstr>
      <vt:lpstr>Random Effects: Variances</vt:lpstr>
      <vt:lpstr>Random Effects: Within Person Correlations</vt:lpstr>
      <vt:lpstr>Four Between-Person Correlations </vt:lpstr>
      <vt:lpstr>Specification of interdependence</vt:lpstr>
      <vt:lpstr>SPSS Demo</vt:lpstr>
      <vt:lpstr>Random Effects Correlations</vt:lpstr>
      <vt:lpstr>Why Random Effects Are Important</vt:lpstr>
      <vt:lpstr>Attachment Avoidance as a Moderator: Actor and Partner Effects </vt:lpstr>
      <vt:lpstr>R Demo</vt:lpstr>
      <vt:lpstr>APIM </vt:lpstr>
      <vt:lpstr>Different Variable APIM  </vt:lpstr>
      <vt:lpstr>Data Structure</vt:lpstr>
      <vt:lpstr>Random Variances (in diagonal) and Correlations (off diagonal)</vt:lpstr>
      <vt:lpstr>R Demo</vt:lpstr>
      <vt:lpstr>Stability and Influence </vt:lpstr>
      <vt:lpstr>Stability-Influence: APIM  </vt:lpstr>
      <vt:lpstr>Data Structure</vt:lpstr>
      <vt:lpstr>Random Effects </vt:lpstr>
      <vt:lpstr>R Demo</vt:lpstr>
      <vt:lpstr>(Current/Known) Limits of R</vt:lpstr>
      <vt:lpstr>Topics Not Covered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Dyadic data analysis</dc:title>
  <dc:creator>Randi Garcia</dc:creator>
  <cp:lastModifiedBy>Randi Garcia</cp:lastModifiedBy>
  <cp:revision>23</cp:revision>
  <dcterms:created xsi:type="dcterms:W3CDTF">2016-03-31T21:14:54Z</dcterms:created>
  <dcterms:modified xsi:type="dcterms:W3CDTF">2017-01-03T18:00:45Z</dcterms:modified>
</cp:coreProperties>
</file>