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379" r:id="rId3"/>
    <p:sldId id="373" r:id="rId4"/>
    <p:sldId id="357" r:id="rId5"/>
    <p:sldId id="262" r:id="rId6"/>
    <p:sldId id="263" r:id="rId7"/>
    <p:sldId id="264" r:id="rId8"/>
    <p:sldId id="265" r:id="rId9"/>
    <p:sldId id="266" r:id="rId10"/>
    <p:sldId id="301" r:id="rId11"/>
    <p:sldId id="267" r:id="rId12"/>
    <p:sldId id="302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9" r:id="rId21"/>
    <p:sldId id="333" r:id="rId22"/>
    <p:sldId id="332" r:id="rId23"/>
    <p:sldId id="336" r:id="rId24"/>
    <p:sldId id="334" r:id="rId25"/>
    <p:sldId id="337" r:id="rId26"/>
    <p:sldId id="335" r:id="rId27"/>
    <p:sldId id="338" r:id="rId28"/>
    <p:sldId id="339" r:id="rId29"/>
    <p:sldId id="282" r:id="rId30"/>
    <p:sldId id="290" r:id="rId31"/>
    <p:sldId id="291" r:id="rId32"/>
    <p:sldId id="299" r:id="rId33"/>
    <p:sldId id="300" r:id="rId34"/>
    <p:sldId id="303" r:id="rId35"/>
    <p:sldId id="308" r:id="rId36"/>
    <p:sldId id="309" r:id="rId37"/>
    <p:sldId id="310" r:id="rId38"/>
    <p:sldId id="348" r:id="rId39"/>
    <p:sldId id="342" r:id="rId40"/>
    <p:sldId id="313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43" r:id="rId50"/>
    <p:sldId id="375" r:id="rId51"/>
    <p:sldId id="351" r:id="rId52"/>
    <p:sldId id="353" r:id="rId53"/>
    <p:sldId id="354" r:id="rId54"/>
    <p:sldId id="356" r:id="rId55"/>
    <p:sldId id="352" r:id="rId56"/>
    <p:sldId id="358" r:id="rId57"/>
    <p:sldId id="374" r:id="rId58"/>
    <p:sldId id="362" r:id="rId59"/>
    <p:sldId id="366" r:id="rId60"/>
    <p:sldId id="369" r:id="rId61"/>
    <p:sldId id="370" r:id="rId62"/>
    <p:sldId id="377" r:id="rId63"/>
    <p:sldId id="378" r:id="rId64"/>
    <p:sldId id="361" r:id="rId65"/>
    <p:sldId id="3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64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iLGarcia/2day-dyad-workshop" TargetMode="External"/><Relationship Id="rId2" Type="http://schemas.openxmlformats.org/officeDocument/2006/relationships/hyperlink" Target="https://randilgarcia.github.io/website/workshop/schedul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59" y="5426069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Percent </a:t>
            </a:r>
            <a:r>
              <a:rPr lang="en-US" dirty="0" smtClean="0"/>
              <a:t>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</a:t>
            </a:r>
            <a:r>
              <a:rPr lang="en-US" i="1" dirty="0" smtClean="0"/>
              <a:t>can</a:t>
            </a:r>
            <a:r>
              <a:rPr lang="en-US" dirty="0" smtClean="0"/>
              <a:t> be distinguished on that variable</a:t>
            </a:r>
            <a:r>
              <a:rPr lang="en-US" dirty="0" smtClean="0"/>
              <a:t>. But that doesn’t mean it would be theoretically meaningful to do so.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Lots-o </a:t>
            </a:r>
            <a:r>
              <a:rPr lang="en-US" dirty="0" smtClean="0"/>
              <a:t>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Can you think of a </a:t>
            </a:r>
            <a:r>
              <a:rPr lang="en-US" sz="3200" dirty="0" smtClean="0"/>
              <a:t>variable </a:t>
            </a:r>
            <a:r>
              <a:rPr lang="en-US" sz="3200" dirty="0" smtClean="0"/>
              <a:t>that can </a:t>
            </a:r>
            <a:r>
              <a:rPr lang="en-US" sz="3200" dirty="0" smtClean="0"/>
              <a:t>be </a:t>
            </a:r>
            <a:r>
              <a:rPr lang="en-US" sz="3200" b="1" dirty="0" smtClean="0"/>
              <a:t>between-dyads</a:t>
            </a:r>
            <a:r>
              <a:rPr lang="en-US" sz="3200" dirty="0" smtClean="0"/>
              <a:t>, </a:t>
            </a:r>
            <a:r>
              <a:rPr lang="en-US" sz="3200" b="1" dirty="0" smtClean="0"/>
              <a:t>within-dyads</a:t>
            </a:r>
            <a:r>
              <a:rPr lang="en-US" sz="3200" dirty="0" smtClean="0"/>
              <a:t>, or </a:t>
            </a:r>
            <a:r>
              <a:rPr lang="en-US" sz="3200" b="1" dirty="0" smtClean="0"/>
              <a:t>mixed</a:t>
            </a:r>
            <a:r>
              <a:rPr lang="en-US" sz="3200" dirty="0"/>
              <a:t> </a:t>
            </a:r>
            <a:r>
              <a:rPr lang="en-US" sz="3200" dirty="0" smtClean="0"/>
              <a:t>a</a:t>
            </a:r>
            <a:r>
              <a:rPr lang="en-US" sz="3200" dirty="0" smtClean="0"/>
              <a:t>cross different samples? </a:t>
            </a:r>
            <a:endParaRPr lang="en-US" sz="3200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0760" y="4295400"/>
            <a:ext cx="3567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Smith professor </a:t>
            </a:r>
            <a:r>
              <a:rPr lang="en-US" sz="2800" dirty="0"/>
              <a:t>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Statistical and Data Sciences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49" y="3822017"/>
            <a:ext cx="2073912" cy="2599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75" y="2051275"/>
            <a:ext cx="3417220" cy="333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me…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39" y="1368992"/>
            <a:ext cx="2771775" cy="6096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60609" y="538978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about you?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864" y="1898276"/>
            <a:ext cx="2962276" cy="21955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33" y="4237517"/>
            <a:ext cx="4800600" cy="8648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113" y="743306"/>
            <a:ext cx="1409700" cy="1419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244" y="2488974"/>
            <a:ext cx="3090862" cy="12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8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7925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2" t="16762" r="4611" b="3905"/>
          <a:stretch/>
        </p:blipFill>
        <p:spPr>
          <a:xfrm>
            <a:off x="2699859" y="1965960"/>
            <a:ext cx="6954203" cy="4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53650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6" y="1965960"/>
            <a:ext cx="2813608" cy="45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342"/>
          <a:stretch/>
        </p:blipFill>
        <p:spPr>
          <a:xfrm>
            <a:off x="1419184" y="2543175"/>
            <a:ext cx="9323151" cy="30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69" b="5982"/>
          <a:stretch/>
        </p:blipFill>
        <p:spPr>
          <a:xfrm>
            <a:off x="1953165" y="1965960"/>
            <a:ext cx="825518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break! Then more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Nonindependence </a:t>
            </a:r>
            <a:r>
              <a:rPr lang="en-US" dirty="0" smtClean="0"/>
              <a:t>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Workshop Materials				</a:t>
            </a:r>
            <a:r>
              <a:rPr lang="en-US" sz="2000" dirty="0" smtClean="0"/>
              <a:t>on GitHub</a:t>
            </a:r>
            <a:r>
              <a:rPr lang="en-US" dirty="0" smtClean="0">
                <a:latin typeface="FontAwesome" pitchFamily="2" charset="0"/>
              </a:rPr>
              <a:t> 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randilgarcia.github.io/website/workshop/schedule.html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github.com/RandiLGarcia/2day-dyad-workshop</a:t>
            </a:r>
            <a:endParaRPr lang="en-US" sz="24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</a:t>
            </a:r>
            <a:r>
              <a:rPr lang="en-US" dirty="0" smtClean="0"/>
              <a:t>dyad (or group).</a:t>
            </a:r>
            <a:endParaRPr lang="en-US" dirty="0" smtClean="0"/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b="1" u="sng" dirty="0" smtClean="0">
                <a:solidFill>
                  <a:schemeClr val="accent2"/>
                </a:solidFill>
              </a:rPr>
              <a:t>THE</a:t>
            </a:r>
            <a:r>
              <a:rPr lang="en-US" b="1" dirty="0" smtClean="0">
                <a:solidFill>
                  <a:schemeClr val="accent2"/>
                </a:solidFill>
              </a:rPr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b="1" dirty="0"/>
              <a:t>Division of labor:  </a:t>
            </a:r>
            <a:r>
              <a:rPr lang="en-US" dirty="0"/>
              <a:t>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b="1" dirty="0"/>
              <a:t>Power:</a:t>
            </a:r>
            <a:r>
              <a:rPr lang="en-US" dirty="0"/>
              <a:t> If one member is dominant, the other member is submissive. For example, self-objectification is negatively correlated in dyadic interactions.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Consequences of ignoring clustering classic MLM</a:t>
            </a:r>
          </a:p>
          <a:p>
            <a:pPr lvl="1"/>
            <a:r>
              <a:rPr lang="en-US" sz="2600" dirty="0"/>
              <a:t>Effect Estimates </a:t>
            </a:r>
            <a:r>
              <a:rPr lang="en-US" sz="2600" dirty="0" smtClean="0"/>
              <a:t>Unbiased</a:t>
            </a:r>
            <a:endParaRPr lang="en-US" sz="2600" dirty="0" smtClean="0"/>
          </a:p>
          <a:p>
            <a:r>
              <a:rPr lang="en-US" sz="2800" dirty="0" smtClean="0"/>
              <a:t>For dyads especially</a:t>
            </a:r>
          </a:p>
          <a:p>
            <a:pPr lvl="1"/>
            <a:r>
              <a:rPr lang="en-US" sz="2800" dirty="0" smtClean="0"/>
              <a:t>Standard </a:t>
            </a:r>
            <a:r>
              <a:rPr lang="en-US" sz="2800" dirty="0" smtClean="0"/>
              <a:t>Errors Biased</a:t>
            </a:r>
          </a:p>
          <a:p>
            <a:pPr lvl="2"/>
            <a:r>
              <a:rPr lang="en-US" sz="2400" dirty="0" smtClean="0"/>
              <a:t>Sometimes too large</a:t>
            </a:r>
          </a:p>
          <a:p>
            <a:pPr lvl="2"/>
            <a:r>
              <a:rPr lang="en-US" sz="2400" dirty="0" smtClean="0"/>
              <a:t>Sometimes too small</a:t>
            </a:r>
          </a:p>
          <a:p>
            <a:pPr lvl="2"/>
            <a:r>
              <a:rPr lang="en-US" sz="2400" dirty="0" smtClean="0"/>
              <a:t>Sometimes hardly </a:t>
            </a:r>
            <a:r>
              <a:rPr lang="en-US" sz="2400" dirty="0" smtClean="0"/>
              <a:t>biased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Direction of Nonindependence</a:t>
            </a:r>
          </a:p>
          <a:p>
            <a:pPr lvl="2"/>
            <a:r>
              <a:rPr lang="en-US" sz="2200" dirty="0" smtClean="0"/>
              <a:t>Positive</a:t>
            </a:r>
          </a:p>
          <a:p>
            <a:pPr lvl="2"/>
            <a:r>
              <a:rPr lang="en-US" sz="2200" dirty="0" smtClean="0"/>
              <a:t>Negative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Is the predictor a between or within dyads variable? (or somewhere in between: mixed)</a:t>
            </a:r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3" imgW="8020685" imgH="4488065" progId="Word.Document.8">
                  <p:embed/>
                </p:oleObj>
              </mc:Choice>
              <mc:Fallback>
                <p:oleObj name="Document" r:id="rId3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2" y="3317745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538" y="4503784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005" y="4472440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</a:t>
                </a:r>
                <a:r>
                  <a:rPr lang="en-US" u="sng" dirty="0" smtClean="0"/>
                  <a:t>but not negative</a:t>
                </a:r>
                <a:r>
                  <a:rPr lang="en-US" dirty="0" smtClean="0"/>
                  <a:t>. </a:t>
                </a: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Definitions and Nonindependence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Structures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Actor-Partner Interdependence Model (APIM)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Generalized Mixed Modeling (i.e., for discrete outcomes)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</a:t>
            </a:r>
            <a:r>
              <a:rPr lang="en-US" alt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variables, X and Y, and X causes or predicts Y</a:t>
            </a:r>
          </a:p>
          <a:p>
            <a:r>
              <a:rPr lang="en-US" altLang="en-US" sz="2400" dirty="0" smtClean="0"/>
              <a:t>Both X and Y are mixed </a:t>
            </a:r>
            <a:r>
              <a:rPr lang="en-US" altLang="en-US" sz="2400" dirty="0" smtClean="0"/>
              <a:t>variables—both </a:t>
            </a:r>
            <a:r>
              <a:rPr lang="en-US" altLang="en-US" sz="2400" dirty="0" smtClean="0"/>
              <a:t>members of the dyad have scores on X and Y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Dyads, one a patient with a serious disease and other being the patient’s </a:t>
            </a:r>
            <a:r>
              <a:rPr lang="en-US" altLang="en-US" dirty="0" smtClean="0"/>
              <a:t>spouse. We are interested </a:t>
            </a:r>
            <a:r>
              <a:rPr lang="en-US" altLang="en-US" dirty="0"/>
              <a:t>in the effects of depression on relationship </a:t>
            </a:r>
            <a:r>
              <a:rPr lang="en-US" altLang="en-US" dirty="0" smtClean="0"/>
              <a:t>quality</a:t>
            </a:r>
            <a:endParaRPr lang="en-US" altLang="en-US" sz="24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sz="2400" dirty="0" smtClean="0"/>
              <a:t>the effect of patients’ depression on patients’ quality of life</a:t>
            </a:r>
          </a:p>
          <a:p>
            <a:pPr lvl="1"/>
            <a:r>
              <a:rPr lang="en-US" altLang="en-US" sz="2400" dirty="0" smtClean="0"/>
              <a:t>the effect of spouses’ depression on spouses’ quality of life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Both </a:t>
            </a:r>
            <a:r>
              <a:rPr lang="en-US" altLang="en-US" sz="2400" dirty="0" smtClean="0"/>
              <a:t>members of the dyad have an actor effect.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partner’s X variable on the person’s Y </a:t>
            </a:r>
            <a:r>
              <a:rPr lang="en-US" altLang="en-US" sz="2400" dirty="0" smtClean="0"/>
              <a:t>variable</a:t>
            </a:r>
          </a:p>
          <a:p>
            <a:pPr lvl="1"/>
            <a:r>
              <a:rPr lang="en-US" altLang="en-US" sz="2400" dirty="0" smtClean="0"/>
              <a:t>the effect of patients’ depression on spouses’ quality of life</a:t>
            </a:r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 dirty="0" smtClean="0"/>
              <a:t>effect of spouses’ depression on patients’ quality of life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600" dirty="0" smtClean="0"/>
              <a:t>Both </a:t>
            </a:r>
            <a:r>
              <a:rPr lang="en-US" altLang="en-US" sz="2600" dirty="0" smtClean="0"/>
              <a:t>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Distinguishable dyads </a:t>
            </a:r>
          </a:p>
          <a:p>
            <a:pPr lvl="1"/>
            <a:r>
              <a:rPr lang="en-US" altLang="en-US" sz="2800" dirty="0" smtClean="0"/>
              <a:t>Two actor effects</a:t>
            </a:r>
          </a:p>
          <a:p>
            <a:pPr lvl="2"/>
            <a:r>
              <a:rPr lang="en-US" altLang="en-US" sz="2400" dirty="0" smtClean="0"/>
              <a:t>An actor effect for patients and an actor effect for spouses</a:t>
            </a:r>
          </a:p>
          <a:p>
            <a:pPr lvl="1"/>
            <a:r>
              <a:rPr lang="en-US" altLang="en-US" sz="2800" dirty="0" smtClean="0"/>
              <a:t>Two partner effects</a:t>
            </a:r>
          </a:p>
          <a:p>
            <a:pPr lvl="2"/>
            <a:r>
              <a:rPr lang="en-US" altLang="en-US" sz="2400" dirty="0" smtClean="0"/>
              <a:t>A partner effect from spouses to patients and a partner effect from patients to spouses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</a:t>
            </a:r>
            <a:r>
              <a:rPr lang="en-US" dirty="0" smtClean="0"/>
              <a:t>dyads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smtClean="0"/>
              <a:t>and </a:t>
            </a:r>
            <a:r>
              <a:rPr lang="en-US" dirty="0" smtClean="0"/>
              <a:t>Count Outcome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Generalized Linear Mixed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 smtClean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general we wrap the </a:t>
            </a:r>
            <a:r>
              <a:rPr lang="en-US" dirty="0" smtClean="0"/>
              <a:t>response variables </a:t>
            </a:r>
            <a:r>
              <a:rPr lang="en-US" dirty="0" smtClean="0"/>
              <a:t>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logistic regression is a generalized linear model making use of a logit link function. </a:t>
            </a:r>
            <a:endParaRPr lang="en-US" dirty="0" smtClean="0"/>
          </a:p>
          <a:p>
            <a:pPr lvl="1"/>
            <a:r>
              <a:rPr lang="en-US" dirty="0" smtClean="0"/>
              <a:t>A log-linear of Poisson regression is a generalized linear model making use of a log link function.</a:t>
            </a:r>
          </a:p>
          <a:p>
            <a:pPr lvl="1"/>
            <a:r>
              <a:rPr lang="en-US" dirty="0" smtClean="0"/>
              <a:t>A regression model is a generalized linear model making use of an “identity” link function—the response is multiplied by 1. </a:t>
            </a:r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6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 smtClean="0"/>
              <a:t>Regression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800" dirty="0" smtClean="0"/>
                  <a:t>DV </a:t>
                </a:r>
                <a:r>
                  <a:rPr lang="en-US" altLang="en-US" sz="2800" dirty="0"/>
                  <a:t>is dichotomous</a:t>
                </a:r>
              </a:p>
              <a:p>
                <a:pPr lvl="1"/>
                <a:r>
                  <a:rPr lang="en-US" altLang="en-US" sz="2800" dirty="0"/>
                  <a:t>probability of belonging to group </a:t>
                </a:r>
                <a:r>
                  <a:rPr lang="en-US" altLang="en-US" sz="2800" dirty="0" smtClean="0"/>
                  <a:t>1: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dirty="0" smtClean="0"/>
              </a:p>
              <a:p>
                <a:pPr lvl="1"/>
                <a:r>
                  <a:rPr lang="en-US" altLang="en-US" sz="2800" dirty="0" smtClean="0"/>
                  <a:t>probability </a:t>
                </a:r>
                <a:r>
                  <a:rPr lang="en-US" altLang="en-US" sz="2800" dirty="0"/>
                  <a:t>of belonging to group </a:t>
                </a:r>
                <a:r>
                  <a:rPr lang="en-US" altLang="en-US" sz="2800" dirty="0" smtClean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.</a:t>
                </a:r>
              </a:p>
              <a:p>
                <a:pPr lvl="1"/>
                <a:r>
                  <a:rPr lang="en-US" altLang="en-US" sz="2800" dirty="0" smtClean="0"/>
                  <a:t>There are only two choices!</a:t>
                </a:r>
                <a:endParaRPr lang="en-US" alt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2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(Poisson) Regression </a:t>
            </a:r>
            <a:r>
              <a:rPr lang="en-US" dirty="0" smtClean="0"/>
              <a:t>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>
                    <a:latin typeface="Cambria Math" panose="02040503050406030204" pitchFamily="18" charset="0"/>
                  </a:rPr>
                  <a:t>Used when the response variable is a count (e.g., number of cigarettes smoked per day).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the </a:t>
                </a:r>
                <a:r>
                  <a:rPr lang="en-US" dirty="0" smtClean="0"/>
                  <a:t>response </a:t>
                </a:r>
                <a:r>
                  <a:rPr lang="en-US" dirty="0" err="1" smtClean="0"/>
                  <a:t>vairable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the “</a:t>
                </a:r>
                <a:r>
                  <a:rPr lang="en-US" dirty="0" smtClean="0"/>
                  <a:t>log” link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interpreted as the increase in log-Y for every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err="1" smtClean="0"/>
                  <a:t>Exp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is interpreted in the usual way—as in the general linear model.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196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Mixed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In general we wrap the response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</a:t>
            </a:r>
            <a:r>
              <a:rPr lang="en-US" dirty="0" smtClean="0"/>
              <a:t>.).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Mixed Linear Models</a:t>
            </a:r>
          </a:p>
          <a:p>
            <a:pPr lvl="1"/>
            <a:r>
              <a:rPr lang="en-US" dirty="0" smtClean="0"/>
              <a:t>Do the same, include a link function that is appropriate for your response, but </a:t>
            </a:r>
            <a:r>
              <a:rPr lang="en-US" dirty="0" smtClean="0"/>
              <a:t>then </a:t>
            </a:r>
            <a:r>
              <a:rPr lang="en-US" dirty="0" smtClean="0"/>
              <a:t>include random effects in the model. </a:t>
            </a:r>
          </a:p>
          <a:p>
            <a:pPr lvl="1"/>
            <a:r>
              <a:rPr lang="en-US" dirty="0" smtClean="0"/>
              <a:t>“Mixed” refers to the mixture of fixed and random effects in the model. 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fit 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lme4</a:t>
            </a:r>
            <a:r>
              <a:rPr lang="en-US" dirty="0" smtClean="0"/>
              <a:t> package in R, specifically, the </a:t>
            </a:r>
            <a:r>
              <a:rPr lang="en-US" sz="2400" dirty="0" err="1" smtClean="0">
                <a:latin typeface="Consolas" panose="020B0609020204030204" pitchFamily="49" charset="0"/>
              </a:rPr>
              <a:t>glmer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function.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23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1"/>
            <a:r>
              <a:rPr lang="en-US" dirty="0" smtClean="0"/>
              <a:t>Multinomial outcome (Categories: home/work/leisure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also be used for continuous outcomes (normal distribution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gee</a:t>
            </a:r>
            <a:r>
              <a:rPr lang="en-US" dirty="0" smtClean="0"/>
              <a:t> </a:t>
            </a:r>
            <a:r>
              <a:rPr lang="en-US" dirty="0"/>
              <a:t>package in R, specifically, the </a:t>
            </a:r>
            <a:r>
              <a:rPr lang="en-US" sz="2400" dirty="0" smtClean="0">
                <a:latin typeface="Consolas" panose="020B0609020204030204" pitchFamily="49" charset="0"/>
              </a:rPr>
              <a:t>gee()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Example: Length </a:t>
            </a:r>
            <a:r>
              <a:rPr lang="en-US" dirty="0" smtClean="0"/>
              <a:t>of </a:t>
            </a:r>
            <a:r>
              <a:rPr lang="en-US" dirty="0" smtClean="0"/>
              <a:t>relationship</a:t>
            </a:r>
          </a:p>
          <a:p>
            <a:pPr lvl="2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690</TotalTime>
  <Words>1900</Words>
  <Application>Microsoft Office PowerPoint</Application>
  <PresentationFormat>Widescreen</PresentationFormat>
  <Paragraphs>353</Paragraphs>
  <Slides>65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Corbel</vt:lpstr>
      <vt:lpstr>FontAwesome</vt:lpstr>
      <vt:lpstr>Symbol</vt:lpstr>
      <vt:lpstr>Basis</vt:lpstr>
      <vt:lpstr>Document</vt:lpstr>
      <vt:lpstr>Two-Day Dyadic data analysis Workshop</vt:lpstr>
      <vt:lpstr>A little about me…</vt:lpstr>
      <vt:lpstr>Workshop Materials    on GitHub </vt:lpstr>
      <vt:lpstr>Day 1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Structures: Individual</vt:lpstr>
      <vt:lpstr>Illustration of Data Structures: Individual</vt:lpstr>
      <vt:lpstr>Illustration of Data Structures: Dyad</vt:lpstr>
      <vt:lpstr>Illustration of Data Structures: Dyad</vt:lpstr>
      <vt:lpstr>Illustration of Data Structures: Pairwise</vt:lpstr>
      <vt:lpstr>Illustration of Data Structures: Pairwise</vt:lpstr>
      <vt:lpstr>R Demo</vt:lpstr>
      <vt:lpstr>Nonindependence in DYads</vt:lpstr>
      <vt:lpstr>Negative Nonindependence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R Demo</vt:lpstr>
      <vt:lpstr>Test of Distinguishability</vt:lpstr>
      <vt:lpstr>Test of Distinguishability</vt:lpstr>
      <vt:lpstr>Test of Distinguishability</vt:lpstr>
      <vt:lpstr>Test of Distinguishability</vt:lpstr>
      <vt:lpstr>Test of Distinguishability</vt:lpstr>
      <vt:lpstr>R Demo</vt:lpstr>
      <vt:lpstr>Binary and Count Outcome variables</vt:lpstr>
      <vt:lpstr>Generalized Linear Models</vt:lpstr>
      <vt:lpstr>Logistic Regression Review</vt:lpstr>
      <vt:lpstr>Odds and Odds Ratios</vt:lpstr>
      <vt:lpstr>Logistic Regression Equation</vt:lpstr>
      <vt:lpstr>Logistic Regression Equation</vt:lpstr>
      <vt:lpstr>Log-Linear (Poisson) Regression Equation</vt:lpstr>
      <vt:lpstr>Generalized Mixed Linear Models</vt:lpstr>
      <vt:lpstr>Generalized Estimating Equations (GEE)</vt:lpstr>
      <vt:lpstr>R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36</cp:revision>
  <dcterms:created xsi:type="dcterms:W3CDTF">2016-03-31T21:14:54Z</dcterms:created>
  <dcterms:modified xsi:type="dcterms:W3CDTF">2017-01-08T17:33:25Z</dcterms:modified>
</cp:coreProperties>
</file>