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4"/>
  </p:notesMasterIdLst>
  <p:sldIdLst>
    <p:sldId id="413" r:id="rId2"/>
    <p:sldId id="414" r:id="rId3"/>
    <p:sldId id="355" r:id="rId4"/>
    <p:sldId id="372" r:id="rId5"/>
    <p:sldId id="373" r:id="rId6"/>
    <p:sldId id="374" r:id="rId7"/>
    <p:sldId id="375" r:id="rId8"/>
    <p:sldId id="376" r:id="rId9"/>
    <p:sldId id="364" r:id="rId10"/>
    <p:sldId id="369" r:id="rId11"/>
    <p:sldId id="346" r:id="rId12"/>
    <p:sldId id="356" r:id="rId13"/>
    <p:sldId id="370" r:id="rId14"/>
    <p:sldId id="365" r:id="rId15"/>
    <p:sldId id="348" r:id="rId16"/>
    <p:sldId id="349" r:id="rId17"/>
    <p:sldId id="350" r:id="rId18"/>
    <p:sldId id="351" r:id="rId19"/>
    <p:sldId id="343" r:id="rId20"/>
    <p:sldId id="377" r:id="rId21"/>
    <p:sldId id="378" r:id="rId22"/>
    <p:sldId id="379" r:id="rId23"/>
    <p:sldId id="380" r:id="rId24"/>
    <p:sldId id="381" r:id="rId25"/>
    <p:sldId id="382" r:id="rId26"/>
    <p:sldId id="383" r:id="rId27"/>
    <p:sldId id="384" r:id="rId28"/>
    <p:sldId id="385" r:id="rId29"/>
    <p:sldId id="386" r:id="rId30"/>
    <p:sldId id="387" r:id="rId31"/>
    <p:sldId id="389" r:id="rId32"/>
    <p:sldId id="390" r:id="rId33"/>
    <p:sldId id="391" r:id="rId34"/>
    <p:sldId id="392" r:id="rId35"/>
    <p:sldId id="393" r:id="rId36"/>
    <p:sldId id="394" r:id="rId37"/>
    <p:sldId id="397" r:id="rId38"/>
    <p:sldId id="399" r:id="rId39"/>
    <p:sldId id="400" r:id="rId40"/>
    <p:sldId id="401" r:id="rId41"/>
    <p:sldId id="402" r:id="rId42"/>
    <p:sldId id="405" r:id="rId43"/>
    <p:sldId id="406" r:id="rId44"/>
    <p:sldId id="407" r:id="rId45"/>
    <p:sldId id="409" r:id="rId46"/>
    <p:sldId id="437" r:id="rId47"/>
    <p:sldId id="438" r:id="rId48"/>
    <p:sldId id="439" r:id="rId49"/>
    <p:sldId id="440" r:id="rId50"/>
    <p:sldId id="441" r:id="rId51"/>
    <p:sldId id="442" r:id="rId52"/>
    <p:sldId id="444" r:id="rId53"/>
    <p:sldId id="445" r:id="rId54"/>
    <p:sldId id="446" r:id="rId55"/>
    <p:sldId id="411" r:id="rId56"/>
    <p:sldId id="412" r:id="rId57"/>
    <p:sldId id="456" r:id="rId58"/>
    <p:sldId id="457" r:id="rId59"/>
    <p:sldId id="458" r:id="rId60"/>
    <p:sldId id="447" r:id="rId61"/>
    <p:sldId id="448" r:id="rId62"/>
    <p:sldId id="449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A31B9-3973-47BB-A769-C9355840A371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23A82-1B2D-497B-8DAB-30008EE2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1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90EBFB6-4EDF-4271-BE2B-69AA497DA9B5}" type="slidenum">
              <a:rPr lang="en-US" altLang="en-US">
                <a:latin typeface="Calibri" panose="020F0502020204030204" pitchFamily="34" charset="0"/>
              </a:rPr>
              <a:pPr eaLnBrk="1" hangingPunct="1"/>
              <a:t>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321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1E2E26-B0A6-43E2-9DEF-A64E8BA1B2F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dirty="0" smtClean="0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14505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394FC3-FC85-4ACE-952C-16256ECD0BB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dirty="0" smtClean="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78926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 txBox="1">
            <a:spLocks noGrp="1" noChangeArrowheads="1"/>
          </p:cNvSpPr>
          <p:nvPr/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2" tIns="46587" rIns="93172" bIns="46587" anchor="b"/>
          <a:lstStyle/>
          <a:p>
            <a:pPr algn="r" defTabSz="949568"/>
            <a:fld id="{398CF429-EA1B-4041-9003-955CFBE016B5}" type="slidenum">
              <a:rPr lang="en-US" sz="1200">
                <a:latin typeface="Calibri" pitchFamily="34" charset="0"/>
              </a:rPr>
              <a:pPr algn="r" defTabSz="949568"/>
              <a:t>34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Make these faint (they need to be in here but we aren’t going to talk about them)</a:t>
            </a:r>
          </a:p>
        </p:txBody>
      </p:sp>
    </p:spTree>
    <p:extLst>
      <p:ext uri="{BB962C8B-B14F-4D97-AF65-F5344CB8AC3E}">
        <p14:creationId xmlns:p14="http://schemas.microsoft.com/office/powerpoint/2010/main" val="433282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Do we want to keep all of this?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-lighten these up. Emphasize the first two (less the third)</a:t>
            </a:r>
          </a:p>
        </p:txBody>
      </p:sp>
    </p:spTree>
    <p:extLst>
      <p:ext uri="{BB962C8B-B14F-4D97-AF65-F5344CB8AC3E}">
        <p14:creationId xmlns:p14="http://schemas.microsoft.com/office/powerpoint/2010/main" val="37743926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1E743F-98A0-401E-8B30-2798BFFC7438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55173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AKA responsiveness (as to make it not so partner focused)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477DB67-BA07-4F61-94B2-49DBB2FA1C54}" type="slidenum">
              <a:rPr lang="en-US" altLang="en-US"/>
              <a:pPr eaLnBrk="1" hangingPunct="1"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57903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807659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884613" y="8901113"/>
            <a:ext cx="2973387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925513"/>
            <a:fld id="{C5E9BF39-64AC-4642-B913-53D1023B22C5}" type="slidenum">
              <a:rPr lang="en-US" sz="1100">
                <a:latin typeface="Arial Unicode MS" pitchFamily="34" charset="-128"/>
              </a:rPr>
              <a:pPr algn="r" defTabSz="925513"/>
              <a:t>47</a:t>
            </a:fld>
            <a:endParaRPr lang="en-US" sz="1100">
              <a:latin typeface="Arial Unicode MS" pitchFamily="34" charset="-128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43400"/>
            <a:ext cx="5024438" cy="25717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34950" indent="-234950" eaLnBrk="1" hangingPunct="1">
              <a:spcBef>
                <a:spcPct val="0"/>
              </a:spcBef>
            </a:pPr>
            <a:endParaRPr lang="fr-CH" smtClean="0"/>
          </a:p>
        </p:txBody>
      </p:sp>
    </p:spTree>
    <p:extLst>
      <p:ext uri="{BB962C8B-B14F-4D97-AF65-F5344CB8AC3E}">
        <p14:creationId xmlns:p14="http://schemas.microsoft.com/office/powerpoint/2010/main" val="39900428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901113"/>
            <a:ext cx="2973387" cy="242887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25513" fontAlgn="base">
              <a:spcBef>
                <a:spcPct val="0"/>
              </a:spcBef>
              <a:spcAft>
                <a:spcPct val="0"/>
              </a:spcAft>
            </a:pPr>
            <a:fld id="{A70A7C1D-69D6-4087-A5B0-E4EF5FF5F438}" type="slidenum">
              <a:rPr lang="en-US" sz="1100" smtClean="0">
                <a:latin typeface="Arial Unicode MS" pitchFamily="34" charset="-128"/>
              </a:rPr>
              <a:pPr defTabSz="925513"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en-US" sz="1100" smtClean="0">
              <a:latin typeface="Arial Unicode MS" pitchFamily="34" charset="-128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43400"/>
            <a:ext cx="5024438" cy="25717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34950" indent="-234950" eaLnBrk="1" hangingPunct="1">
              <a:spcBef>
                <a:spcPct val="0"/>
              </a:spcBef>
            </a:pPr>
            <a:endParaRPr lang="fr-CH" smtClean="0"/>
          </a:p>
        </p:txBody>
      </p:sp>
    </p:spTree>
    <p:extLst>
      <p:ext uri="{BB962C8B-B14F-4D97-AF65-F5344CB8AC3E}">
        <p14:creationId xmlns:p14="http://schemas.microsoft.com/office/powerpoint/2010/main" val="13358776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884613" y="8901113"/>
            <a:ext cx="2973387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925513"/>
            <a:fld id="{821288C5-B2BC-4F93-95BB-29B1CED610D5}" type="slidenum">
              <a:rPr lang="en-US" sz="1100">
                <a:latin typeface="Arial Unicode MS" pitchFamily="34" charset="-128"/>
              </a:rPr>
              <a:pPr algn="r" defTabSz="925513"/>
              <a:t>49</a:t>
            </a:fld>
            <a:endParaRPr lang="en-US" sz="1100">
              <a:latin typeface="Arial Unicode MS" pitchFamily="34" charset="-128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43400"/>
            <a:ext cx="5024438" cy="25717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34950" indent="-234950" eaLnBrk="1" hangingPunct="1">
              <a:spcBef>
                <a:spcPct val="0"/>
              </a:spcBef>
            </a:pPr>
            <a:endParaRPr lang="fr-CH" smtClean="0"/>
          </a:p>
        </p:txBody>
      </p:sp>
    </p:spTree>
    <p:extLst>
      <p:ext uri="{BB962C8B-B14F-4D97-AF65-F5344CB8AC3E}">
        <p14:creationId xmlns:p14="http://schemas.microsoft.com/office/powerpoint/2010/main" val="3760944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78470DE-0F13-4893-9A72-B3C328E52234}" type="slidenum">
              <a:rPr lang="en-US" altLang="en-US">
                <a:latin typeface="Calibri" panose="020F0502020204030204" pitchFamily="34" charset="0"/>
              </a:rPr>
              <a:pPr eaLnBrk="1" hangingPunct="1"/>
              <a:t>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3691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901113"/>
            <a:ext cx="2973387" cy="242887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25513" fontAlgn="base">
              <a:spcBef>
                <a:spcPct val="0"/>
              </a:spcBef>
              <a:spcAft>
                <a:spcPct val="0"/>
              </a:spcAft>
            </a:pPr>
            <a:fld id="{86307C9F-996C-45B8-882B-8AB249F64625}" type="slidenum">
              <a:rPr lang="en-US" sz="1100" smtClean="0">
                <a:latin typeface="Arial Unicode MS" pitchFamily="34" charset="-128"/>
              </a:rPr>
              <a:pPr defTabSz="925513"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en-US" sz="1100" smtClean="0">
              <a:latin typeface="Arial Unicode MS" pitchFamily="34" charset="-128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43400"/>
            <a:ext cx="5024438" cy="25717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34950" indent="-234950" eaLnBrk="1" hangingPunct="1">
              <a:spcBef>
                <a:spcPct val="0"/>
              </a:spcBef>
            </a:pPr>
            <a:endParaRPr lang="fr-CH" smtClean="0"/>
          </a:p>
        </p:txBody>
      </p:sp>
    </p:spTree>
    <p:extLst>
      <p:ext uri="{BB962C8B-B14F-4D97-AF65-F5344CB8AC3E}">
        <p14:creationId xmlns:p14="http://schemas.microsoft.com/office/powerpoint/2010/main" val="8475000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901113"/>
            <a:ext cx="2973387" cy="242887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25513" fontAlgn="base">
              <a:spcBef>
                <a:spcPct val="0"/>
              </a:spcBef>
              <a:spcAft>
                <a:spcPct val="0"/>
              </a:spcAft>
            </a:pPr>
            <a:fld id="{A4927CC8-3043-4F00-B39A-797750DFFAF7}" type="slidenum">
              <a:rPr lang="en-US" sz="1100" smtClean="0">
                <a:latin typeface="Arial Unicode MS" pitchFamily="34" charset="-128"/>
              </a:rPr>
              <a:pPr defTabSz="925513"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en-US" sz="1100" smtClean="0">
              <a:latin typeface="Arial Unicode MS" pitchFamily="34" charset="-128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43400"/>
            <a:ext cx="5024438" cy="25717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34950" indent="-234950" eaLnBrk="1" hangingPunct="1">
              <a:spcBef>
                <a:spcPct val="0"/>
              </a:spcBef>
            </a:pPr>
            <a:endParaRPr lang="fr-CH" smtClean="0"/>
          </a:p>
        </p:txBody>
      </p:sp>
    </p:spTree>
    <p:extLst>
      <p:ext uri="{BB962C8B-B14F-4D97-AF65-F5344CB8AC3E}">
        <p14:creationId xmlns:p14="http://schemas.microsoft.com/office/powerpoint/2010/main" val="39805746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 txBox="1">
            <a:spLocks noGrp="1" noChangeArrowheads="1"/>
          </p:cNvSpPr>
          <p:nvPr/>
        </p:nvSpPr>
        <p:spPr bwMode="auto">
          <a:xfrm>
            <a:off x="3884613" y="8901113"/>
            <a:ext cx="2973387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925513"/>
            <a:fld id="{A526BB4F-C8CF-4883-A8E1-6953C899EAA0}" type="slidenum">
              <a:rPr lang="en-US" sz="1100">
                <a:latin typeface="Arial Unicode MS" pitchFamily="34" charset="-128"/>
              </a:rPr>
              <a:pPr algn="r" defTabSz="925513"/>
              <a:t>52</a:t>
            </a:fld>
            <a:endParaRPr lang="en-US" sz="1100">
              <a:latin typeface="Arial Unicode MS" pitchFamily="34" charset="-128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4343400"/>
            <a:ext cx="5024438" cy="25717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34950" indent="-234950" eaLnBrk="1" hangingPunct="1">
              <a:spcBef>
                <a:spcPct val="0"/>
              </a:spcBef>
            </a:pPr>
            <a:endParaRPr lang="fr-CH" smtClean="0"/>
          </a:p>
        </p:txBody>
      </p:sp>
    </p:spTree>
    <p:extLst>
      <p:ext uri="{BB962C8B-B14F-4D97-AF65-F5344CB8AC3E}">
        <p14:creationId xmlns:p14="http://schemas.microsoft.com/office/powerpoint/2010/main" val="2533681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6FC5AAA-1B5E-4722-A55F-BBFCB7456F1B}" type="slidenum">
              <a:rPr lang="en-US" alt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091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9F541DF-C51F-4261-AB76-BCCCC075C033}" type="slidenum">
              <a:rPr lang="en-US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273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2521134-E153-432A-A1D8-323DB77420FA}" type="slidenum">
              <a:rPr lang="en-US" altLang="en-US">
                <a:latin typeface="Calibri" panose="020F0502020204030204" pitchFamily="34" charset="0"/>
              </a:rPr>
              <a:pPr eaLnBrk="1" hangingPunct="1"/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382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84201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2473501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43737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Only going to talk about satisfaction and attachment avoidance data</a:t>
            </a:r>
          </a:p>
          <a:p>
            <a:r>
              <a:rPr lang="en-US" smtClean="0"/>
              <a:t>-back to kashy data</a:t>
            </a:r>
          </a:p>
        </p:txBody>
      </p:sp>
    </p:spTree>
    <p:extLst>
      <p:ext uri="{BB962C8B-B14F-4D97-AF65-F5344CB8AC3E}">
        <p14:creationId xmlns:p14="http://schemas.microsoft.com/office/powerpoint/2010/main" val="2558754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187E87-00B9-445A-8D49-C5EA21AFF997}" type="datetime1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27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9D19-0B27-4869-88F9-365098868A7F}" type="datetime1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7F37-9439-40A1-AEEF-AD67BB0D4AAC}" type="datetime1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0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217" y="4572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64217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7417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64217" y="626586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64054-3012-482D-9EB5-FE9FE872DCFE}" type="datetime1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752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472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583D4-9666-4794-BF8C-67BE97832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716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217" y="4572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64217" y="1981200"/>
            <a:ext cx="10363200" cy="4114800"/>
          </a:xfrm>
        </p:spPr>
        <p:txBody>
          <a:bodyPr rtlCol="0">
            <a:normAutofit/>
          </a:bodyPr>
          <a:lstStyle/>
          <a:p>
            <a:pPr lvl="0"/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64217" y="626586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27990-1BC7-4AD4-B6DB-9A5EAA7E20DB}" type="datetime1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752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55B17-91EB-4F34-A693-7392E93B7A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0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BA2A-CEBF-4FAC-A01D-170852E3EB13}" type="datetime1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15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2E68-AB57-4F56-9514-81BEE86EE853}" type="datetime1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55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D155-039D-4424-A31E-3636442F6E36}" type="datetime1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2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646-2279-486A-B40D-6145D7D6D51B}" type="datetime1">
              <a:rPr lang="en-US" smtClean="0"/>
              <a:t>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8D8C-4F8E-4FB9-992A-BE6AEAF72144}" type="datetime1">
              <a:rPr lang="en-US" smtClean="0"/>
              <a:t>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9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BF41-E07B-4A76-B381-06013911A931}" type="datetime1">
              <a:rPr lang="en-US" smtClean="0"/>
              <a:t>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F623-53E3-4FED-9930-39EA7732EA27}" type="datetime1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6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CAC2-29F8-40CA-B143-AB13DA75749C}" type="datetime1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1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E5D7971-9A78-471E-B993-894E22B9485D}" type="datetime1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Two-Day Dyadic data analysis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Randi L. Garcia</a:t>
            </a:r>
          </a:p>
          <a:p>
            <a:r>
              <a:rPr lang="en-US" dirty="0" smtClean="0"/>
              <a:t>Smith College</a:t>
            </a:r>
          </a:p>
          <a:p>
            <a:r>
              <a:rPr lang="en-US" dirty="0" smtClean="0"/>
              <a:t>UCSF January 9</a:t>
            </a:r>
            <a:r>
              <a:rPr lang="en-US" baseline="30000" dirty="0" smtClean="0"/>
              <a:t>th</a:t>
            </a:r>
            <a:r>
              <a:rPr lang="en-US" dirty="0" smtClean="0"/>
              <a:t> and 10</a:t>
            </a:r>
            <a:r>
              <a:rPr lang="en-US" baseline="30000" dirty="0" smtClean="0"/>
              <a:t>th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797" y="5450782"/>
            <a:ext cx="2284699" cy="12680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7957" y="6174747"/>
            <a:ext cx="3146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  <a:latin typeface="FontAwesome" pitchFamily="2" charset="0"/>
              </a:rPr>
              <a:t></a:t>
            </a:r>
            <a:r>
              <a:rPr lang="en-US" dirty="0" smtClean="0">
                <a:solidFill>
                  <a:srgbClr val="FFC000"/>
                </a:solidFill>
                <a:latin typeface="FontAwesome" pitchFamily="2" charset="0"/>
              </a:rPr>
              <a:t> </a:t>
            </a:r>
            <a:r>
              <a:rPr lang="en-US" sz="1400" dirty="0" smtClean="0">
                <a:solidFill>
                  <a:srgbClr val="FFC000"/>
                </a:solidFill>
              </a:rPr>
              <a:t>@RandiLGarcia   </a:t>
            </a:r>
            <a:r>
              <a:rPr lang="en-US" sz="2000" dirty="0" smtClean="0">
                <a:solidFill>
                  <a:srgbClr val="FFC000"/>
                </a:solidFill>
                <a:latin typeface="FontAwesome" pitchFamily="2" charset="0"/>
              </a:rPr>
              <a:t></a:t>
            </a:r>
            <a:r>
              <a:rPr lang="en-US" sz="2000" dirty="0" smtClean="0">
                <a:solidFill>
                  <a:srgbClr val="FFC000"/>
                </a:solidFill>
              </a:rPr>
              <a:t> </a:t>
            </a:r>
            <a:r>
              <a:rPr lang="en-US" sz="1600" dirty="0" smtClean="0">
                <a:solidFill>
                  <a:srgbClr val="FFC000"/>
                </a:solidFill>
              </a:rPr>
              <a:t>RandiLGarcia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53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Example-Tension, Indistinguishable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217" y="1834422"/>
            <a:ext cx="7362451" cy="461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22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0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32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Centering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8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4572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4572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 = 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 is zero</a:t>
                </a:r>
              </a:p>
              <a:p>
                <a:pPr marL="4572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= 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is zero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meaning of a main effects depends on the meaningfulness of zero of the other variable.</a:t>
                </a:r>
              </a:p>
              <a:p>
                <a:r>
                  <a:rPr lang="en-US" dirty="0" smtClean="0"/>
                  <a:t>To make zero meaningful</a:t>
                </a:r>
              </a:p>
              <a:p>
                <a:pPr lvl="1"/>
                <a:r>
                  <a:rPr lang="en-US" dirty="0" smtClean="0"/>
                  <a:t>Grand-mean center</a:t>
                </a:r>
              </a:p>
            </p:txBody>
          </p:sp>
        </mc:Choice>
        <mc:Fallback xmlns="">
          <p:sp>
            <p:nvSpPr>
              <p:cNvPr id="1945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B5FA-9A3F-4256-9C56-995BD3CD65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2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Actor-Partner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ask, does the </a:t>
            </a:r>
            <a:r>
              <a:rPr lang="en-US" b="1" i="1" dirty="0" smtClean="0"/>
              <a:t>actor effect </a:t>
            </a:r>
            <a:r>
              <a:rPr lang="en-US" dirty="0" smtClean="0"/>
              <a:t>get stronger or weaker as the </a:t>
            </a:r>
            <a:r>
              <a:rPr lang="en-US" b="1" i="1" dirty="0" smtClean="0"/>
              <a:t>partner variable </a:t>
            </a:r>
            <a:r>
              <a:rPr lang="en-US" dirty="0" smtClean="0"/>
              <a:t>goes up?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372" y="2982354"/>
            <a:ext cx="8367198" cy="337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729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Dichotomous Within-Dyads Moderator</a:t>
            </a:r>
            <a:endParaRPr lang="en-US" dirty="0"/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distinguishing variable is a moderator.</a:t>
            </a:r>
          </a:p>
          <a:p>
            <a:r>
              <a:rPr lang="en-US" dirty="0" smtClean="0"/>
              <a:t>The two partners each have a score but across dyads </a:t>
            </a:r>
            <a:r>
              <a:rPr lang="en-US" dirty="0" smtClean="0"/>
              <a:t>the average </a:t>
            </a:r>
            <a:r>
              <a:rPr lang="en-US" dirty="0" smtClean="0"/>
              <a:t>scores are the same (e.g., gender in heterosexual couples)</a:t>
            </a:r>
          </a:p>
          <a:p>
            <a:r>
              <a:rPr lang="en-US" dirty="0" smtClean="0"/>
              <a:t>If dyad members are distinguishable, two moderation effects</a:t>
            </a:r>
          </a:p>
          <a:p>
            <a:pPr lvl="1"/>
            <a:r>
              <a:rPr lang="en-US" dirty="0" smtClean="0"/>
              <a:t>Moderates the actor effect</a:t>
            </a:r>
          </a:p>
          <a:p>
            <a:pPr lvl="1"/>
            <a:r>
              <a:rPr lang="en-US" dirty="0" smtClean="0"/>
              <a:t>Moderates the partner effect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884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Between-Dyads Moderator</a:t>
            </a:r>
            <a:endParaRPr lang="en-US" dirty="0"/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moderation variable </a:t>
            </a:r>
            <a:r>
              <a:rPr lang="en-US" dirty="0" smtClean="0"/>
              <a:t>(one score per dyad)</a:t>
            </a:r>
            <a:endParaRPr lang="en-US" dirty="0" smtClean="0"/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Years married</a:t>
            </a:r>
          </a:p>
          <a:p>
            <a:pPr lvl="1"/>
            <a:r>
              <a:rPr lang="en-US" dirty="0" smtClean="0"/>
              <a:t>Couple level treatment</a:t>
            </a:r>
          </a:p>
          <a:p>
            <a:pPr lvl="1"/>
            <a:r>
              <a:rPr lang="en-US" dirty="0" smtClean="0"/>
              <a:t>Gay vs. lesbian couples</a:t>
            </a:r>
          </a:p>
          <a:p>
            <a:pPr lvl="1"/>
            <a:r>
              <a:rPr lang="en-US" dirty="0" smtClean="0"/>
              <a:t>Twins: separated at birth vs. raised together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719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Between-Dyads Moderator</a:t>
            </a:r>
            <a:endParaRPr lang="en-US" dirty="0"/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Indistinguishable</a:t>
            </a:r>
            <a:r>
              <a:rPr lang="en-US" dirty="0" smtClean="0"/>
              <a:t>: Two moderation effects</a:t>
            </a:r>
          </a:p>
          <a:p>
            <a:pPr lvl="1"/>
            <a:r>
              <a:rPr lang="en-US" dirty="0" smtClean="0"/>
              <a:t>Moderates the actor effect</a:t>
            </a:r>
          </a:p>
          <a:p>
            <a:pPr lvl="1"/>
            <a:r>
              <a:rPr lang="en-US" dirty="0" smtClean="0"/>
              <a:t>Moderates the partner effect</a:t>
            </a:r>
          </a:p>
          <a:p>
            <a:r>
              <a:rPr lang="en-US" dirty="0" smtClean="0"/>
              <a:t>Distinguishable: Four moderation effects</a:t>
            </a:r>
          </a:p>
          <a:p>
            <a:pPr lvl="1"/>
            <a:r>
              <a:rPr lang="en-US" dirty="0" smtClean="0"/>
              <a:t>Moderates the actor effect for each member</a:t>
            </a:r>
          </a:p>
          <a:p>
            <a:pPr lvl="1"/>
            <a:r>
              <a:rPr lang="en-US" dirty="0" smtClean="0"/>
              <a:t>Moderates the partner effect for each member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886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Mixed Moderator </a:t>
            </a:r>
            <a:br>
              <a:rPr lang="en-US" smtClean="0"/>
            </a:br>
            <a:endParaRPr lang="en-US" dirty="0"/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two partners each have a score, and the average score varies across </a:t>
            </a:r>
            <a:r>
              <a:rPr lang="en-US" dirty="0" smtClean="0"/>
              <a:t>dyads. Thus, there are really </a:t>
            </a:r>
            <a:r>
              <a:rPr lang="en-US" b="1" dirty="0" smtClean="0"/>
              <a:t>two moderator variables </a:t>
            </a:r>
            <a:r>
              <a:rPr lang="en-US" dirty="0" smtClean="0"/>
              <a:t>(actor and partner). </a:t>
            </a:r>
            <a:endParaRPr lang="en-US" dirty="0" smtClean="0"/>
          </a:p>
          <a:p>
            <a:r>
              <a:rPr lang="en-US" dirty="0" smtClean="0"/>
              <a:t>Indistinguishable: Four moderation effects</a:t>
            </a:r>
          </a:p>
          <a:p>
            <a:pPr lvl="1"/>
            <a:r>
              <a:rPr lang="en-US" dirty="0" smtClean="0"/>
              <a:t>actor effect moderated by each member’s closeness</a:t>
            </a:r>
          </a:p>
          <a:p>
            <a:pPr lvl="1"/>
            <a:r>
              <a:rPr lang="en-US" dirty="0" smtClean="0"/>
              <a:t>partner effect moderated by each member’s closeness</a:t>
            </a:r>
          </a:p>
          <a:p>
            <a:r>
              <a:rPr lang="en-US" dirty="0" smtClean="0"/>
              <a:t>Distinguishable: Eight moderation </a:t>
            </a:r>
            <a:r>
              <a:rPr lang="en-US" dirty="0" smtClean="0"/>
              <a:t>effects</a:t>
            </a:r>
            <a:endParaRPr lang="en-US" dirty="0" smtClean="0"/>
          </a:p>
          <a:p>
            <a:pPr lvl="1"/>
            <a:r>
              <a:rPr lang="en-US" dirty="0" smtClean="0"/>
              <a:t>Each of the above also moderated by member type (e.g., husband and wife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It would be great if we could simplify, find patterns among, these effects.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36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5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Mediation in the APIM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Moderation in the APIM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Dyadic Growth Curve Modeling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Other Longitudinal Models for Dyads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83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Longitudinal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612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 of Over-Time Dyadic Data</a:t>
            </a:r>
            <a:endParaRPr lang="en-US" dirty="0"/>
          </a:p>
        </p:txBody>
      </p:sp>
      <p:sp>
        <p:nvSpPr>
          <p:cNvPr id="112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Daily diary reports of relationship experiences from both members of heterosexual dating partners over 14 days</a:t>
            </a:r>
          </a:p>
          <a:p>
            <a:endParaRPr lang="en-US" smtClean="0"/>
          </a:p>
          <a:p>
            <a:r>
              <a:rPr lang="en-US" smtClean="0"/>
              <a:t>Repeated measures experiment where dyads interact with each other multiple times and make ratings after each interaction</a:t>
            </a:r>
          </a:p>
          <a:p>
            <a:endParaRPr lang="en-US" smtClean="0"/>
          </a:p>
          <a:p>
            <a:r>
              <a:rPr lang="en-US" smtClean="0"/>
              <a:t>Daily reports of closeness from both members of college roommate dyads  </a:t>
            </a:r>
          </a:p>
          <a:p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506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Data Structure</a:t>
            </a:r>
            <a:endParaRPr lang="en-US" dirty="0"/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The three-level nested myth:  Time is nested within person and person is nested within dyad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Three-level nested only if the four time points differ such that T1a ≠ T1b, T2a ≠ T2b, etc. </a:t>
            </a:r>
            <a:endParaRPr lang="en-US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0108" y="2728785"/>
            <a:ext cx="3505200" cy="234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351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Data Structure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43001" y="2057400"/>
            <a:ext cx="5768546" cy="4038600"/>
          </a:xfrm>
        </p:spPr>
        <p:txBody>
          <a:bodyPr/>
          <a:lstStyle/>
          <a:p>
            <a:r>
              <a:rPr lang="en-US" sz="2400" dirty="0"/>
              <a:t>In most cases the two dyad members are measured at the same time points, so Time is </a:t>
            </a:r>
            <a:r>
              <a:rPr lang="en-US" sz="2400" i="1" dirty="0"/>
              <a:t>crossed</a:t>
            </a:r>
            <a:r>
              <a:rPr lang="en-US" sz="2400" dirty="0"/>
              <a:t> </a:t>
            </a:r>
            <a:r>
              <a:rPr lang="en-US" sz="2400" dirty="0" smtClean="0"/>
              <a:t>with </a:t>
            </a:r>
            <a:r>
              <a:rPr lang="en-US" sz="2400" dirty="0"/>
              <a:t>person.</a:t>
            </a:r>
          </a:p>
          <a:p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911547" y="914400"/>
            <a:ext cx="3408422" cy="5362575"/>
            <a:chOff x="6012230" y="2895600"/>
            <a:chExt cx="1925270" cy="3581400"/>
          </a:xfrm>
        </p:grpSpPr>
        <p:sp>
          <p:nvSpPr>
            <p:cNvPr id="2" name="Rectangle 1"/>
            <p:cNvSpPr/>
            <p:nvPr/>
          </p:nvSpPr>
          <p:spPr>
            <a:xfrm>
              <a:off x="6775450" y="28956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6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413500" y="43434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6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175500" y="43434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6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413500" y="48768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6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175500" y="48768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6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13500" y="54102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6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175500" y="54102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6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13500" y="59436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6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75500" y="59436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600"/>
            </a:p>
          </p:txBody>
        </p:sp>
        <p:sp>
          <p:nvSpPr>
            <p:cNvPr id="13325" name="TextBox 3"/>
            <p:cNvSpPr txBox="1">
              <a:spLocks noChangeArrowheads="1"/>
            </p:cNvSpPr>
            <p:nvPr/>
          </p:nvSpPr>
          <p:spPr bwMode="auto">
            <a:xfrm>
              <a:off x="6777038" y="3016251"/>
              <a:ext cx="762000" cy="349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800" dirty="0"/>
                <a:t>Dyad 1</a:t>
              </a:r>
            </a:p>
          </p:txBody>
        </p:sp>
        <p:sp>
          <p:nvSpPr>
            <p:cNvPr id="13326" name="TextBox 4"/>
            <p:cNvSpPr txBox="1">
              <a:spLocks noChangeArrowheads="1"/>
            </p:cNvSpPr>
            <p:nvPr/>
          </p:nvSpPr>
          <p:spPr bwMode="auto">
            <a:xfrm>
              <a:off x="6013605" y="4495801"/>
              <a:ext cx="307135" cy="349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T1</a:t>
              </a:r>
            </a:p>
          </p:txBody>
        </p:sp>
        <p:sp>
          <p:nvSpPr>
            <p:cNvPr id="13327" name="TextBox 16"/>
            <p:cNvSpPr txBox="1">
              <a:spLocks noChangeArrowheads="1"/>
            </p:cNvSpPr>
            <p:nvPr/>
          </p:nvSpPr>
          <p:spPr bwMode="auto">
            <a:xfrm>
              <a:off x="6012602" y="4989514"/>
              <a:ext cx="319812" cy="349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T2</a:t>
              </a:r>
            </a:p>
          </p:txBody>
        </p:sp>
        <p:sp>
          <p:nvSpPr>
            <p:cNvPr id="13328" name="TextBox 17"/>
            <p:cNvSpPr txBox="1">
              <a:spLocks noChangeArrowheads="1"/>
            </p:cNvSpPr>
            <p:nvPr/>
          </p:nvSpPr>
          <p:spPr bwMode="auto">
            <a:xfrm>
              <a:off x="6013233" y="5559426"/>
              <a:ext cx="308946" cy="349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T3</a:t>
              </a:r>
            </a:p>
          </p:txBody>
        </p:sp>
        <p:sp>
          <p:nvSpPr>
            <p:cNvPr id="13329" name="TextBox 18"/>
            <p:cNvSpPr txBox="1">
              <a:spLocks noChangeArrowheads="1"/>
            </p:cNvSpPr>
            <p:nvPr/>
          </p:nvSpPr>
          <p:spPr bwMode="auto">
            <a:xfrm>
              <a:off x="6012230" y="6092826"/>
              <a:ext cx="321623" cy="349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T4</a:t>
              </a:r>
            </a:p>
          </p:txBody>
        </p:sp>
        <p:sp>
          <p:nvSpPr>
            <p:cNvPr id="13330" name="TextBox 14"/>
            <p:cNvSpPr txBox="1">
              <a:spLocks noChangeArrowheads="1"/>
            </p:cNvSpPr>
            <p:nvPr/>
          </p:nvSpPr>
          <p:spPr bwMode="auto">
            <a:xfrm>
              <a:off x="6351050" y="4038601"/>
              <a:ext cx="743570" cy="308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Husband</a:t>
              </a:r>
            </a:p>
          </p:txBody>
        </p:sp>
        <p:sp>
          <p:nvSpPr>
            <p:cNvPr id="13331" name="TextBox 15"/>
            <p:cNvSpPr txBox="1">
              <a:spLocks noChangeArrowheads="1"/>
            </p:cNvSpPr>
            <p:nvPr/>
          </p:nvSpPr>
          <p:spPr bwMode="auto">
            <a:xfrm>
              <a:off x="7317582" y="4038601"/>
              <a:ext cx="440239" cy="308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Wife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6688138" y="3429000"/>
              <a:ext cx="398462" cy="533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7221538" y="3429000"/>
              <a:ext cx="398462" cy="533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34" name="TextBox 24"/>
            <p:cNvSpPr txBox="1">
              <a:spLocks noChangeArrowheads="1"/>
            </p:cNvSpPr>
            <p:nvPr/>
          </p:nvSpPr>
          <p:spPr bwMode="auto">
            <a:xfrm>
              <a:off x="6478656" y="4495801"/>
              <a:ext cx="480079" cy="308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H_T1</a:t>
              </a:r>
            </a:p>
          </p:txBody>
        </p:sp>
        <p:sp>
          <p:nvSpPr>
            <p:cNvPr id="13335" name="TextBox 27"/>
            <p:cNvSpPr txBox="1">
              <a:spLocks noChangeArrowheads="1"/>
            </p:cNvSpPr>
            <p:nvPr/>
          </p:nvSpPr>
          <p:spPr bwMode="auto">
            <a:xfrm>
              <a:off x="6478026" y="5029201"/>
              <a:ext cx="490945" cy="308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H_T2</a:t>
              </a:r>
            </a:p>
          </p:txBody>
        </p:sp>
        <p:sp>
          <p:nvSpPr>
            <p:cNvPr id="13336" name="TextBox 28"/>
            <p:cNvSpPr txBox="1">
              <a:spLocks noChangeArrowheads="1"/>
            </p:cNvSpPr>
            <p:nvPr/>
          </p:nvSpPr>
          <p:spPr bwMode="auto">
            <a:xfrm>
              <a:off x="6478205" y="5514976"/>
              <a:ext cx="480984" cy="308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H_T3</a:t>
              </a:r>
            </a:p>
          </p:txBody>
        </p:sp>
        <p:sp>
          <p:nvSpPr>
            <p:cNvPr id="13337" name="TextBox 29"/>
            <p:cNvSpPr txBox="1">
              <a:spLocks noChangeArrowheads="1"/>
            </p:cNvSpPr>
            <p:nvPr/>
          </p:nvSpPr>
          <p:spPr bwMode="auto">
            <a:xfrm>
              <a:off x="6477575" y="6048376"/>
              <a:ext cx="491850" cy="308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H_T4</a:t>
              </a:r>
            </a:p>
          </p:txBody>
        </p:sp>
        <p:sp>
          <p:nvSpPr>
            <p:cNvPr id="13338" name="TextBox 30"/>
            <p:cNvSpPr txBox="1">
              <a:spLocks noChangeArrowheads="1"/>
            </p:cNvSpPr>
            <p:nvPr/>
          </p:nvSpPr>
          <p:spPr bwMode="auto">
            <a:xfrm>
              <a:off x="7238637" y="4495801"/>
              <a:ext cx="517203" cy="308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W_T1</a:t>
              </a:r>
            </a:p>
          </p:txBody>
        </p:sp>
        <p:sp>
          <p:nvSpPr>
            <p:cNvPr id="13339" name="TextBox 31"/>
            <p:cNvSpPr txBox="1">
              <a:spLocks noChangeArrowheads="1"/>
            </p:cNvSpPr>
            <p:nvPr/>
          </p:nvSpPr>
          <p:spPr bwMode="auto">
            <a:xfrm>
              <a:off x="7220543" y="5057776"/>
              <a:ext cx="528069" cy="308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W_T2</a:t>
              </a:r>
            </a:p>
          </p:txBody>
        </p:sp>
        <p:sp>
          <p:nvSpPr>
            <p:cNvPr id="13340" name="TextBox 32"/>
            <p:cNvSpPr txBox="1">
              <a:spLocks noChangeArrowheads="1"/>
            </p:cNvSpPr>
            <p:nvPr/>
          </p:nvSpPr>
          <p:spPr bwMode="auto">
            <a:xfrm>
              <a:off x="7238181" y="5514976"/>
              <a:ext cx="518109" cy="308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W_T3</a:t>
              </a:r>
            </a:p>
          </p:txBody>
        </p:sp>
        <p:sp>
          <p:nvSpPr>
            <p:cNvPr id="13341" name="TextBox 33"/>
            <p:cNvSpPr txBox="1">
              <a:spLocks noChangeArrowheads="1"/>
            </p:cNvSpPr>
            <p:nvPr/>
          </p:nvSpPr>
          <p:spPr bwMode="auto">
            <a:xfrm>
              <a:off x="7237552" y="6048376"/>
              <a:ext cx="528974" cy="308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W_T4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218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Data 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This two-level crossed structure results in an error structure in which the residuals may be correlated both   </a:t>
            </a:r>
          </a:p>
          <a:p>
            <a:pPr marL="914400" lvl="1" indent="-457200">
              <a:buFontTx/>
              <a:buAutoNum type="alphaUcParenR"/>
              <a:defRPr/>
            </a:pPr>
            <a:r>
              <a:rPr lang="en-US" sz="2400" dirty="0"/>
              <a:t>across dyad members</a:t>
            </a:r>
          </a:p>
          <a:p>
            <a:pPr marL="914400" lvl="1" indent="-457200">
              <a:buFontTx/>
              <a:buAutoNum type="alphaUcParenR"/>
              <a:defRPr/>
            </a:pPr>
            <a:r>
              <a:rPr lang="en-US" sz="2400" dirty="0"/>
              <a:t>across time</a:t>
            </a:r>
          </a:p>
          <a:p>
            <a:endParaRPr lang="en-US" dirty="0"/>
          </a:p>
        </p:txBody>
      </p:sp>
      <p:grpSp>
        <p:nvGrpSpPr>
          <p:cNvPr id="14340" name="Group 7"/>
          <p:cNvGrpSpPr>
            <a:grpSpLocks noChangeAspect="1"/>
          </p:cNvGrpSpPr>
          <p:nvPr/>
        </p:nvGrpSpPr>
        <p:grpSpPr bwMode="auto">
          <a:xfrm>
            <a:off x="5136293" y="2936789"/>
            <a:ext cx="6367463" cy="3505200"/>
            <a:chOff x="1632" y="1824"/>
            <a:chExt cx="4011" cy="2208"/>
          </a:xfrm>
        </p:grpSpPr>
        <p:sp>
          <p:nvSpPr>
            <p:cNvPr id="14341" name="AutoShape 6"/>
            <p:cNvSpPr>
              <a:spLocks noChangeAspect="1" noChangeArrowheads="1" noTextEdit="1"/>
            </p:cNvSpPr>
            <p:nvPr/>
          </p:nvSpPr>
          <p:spPr bwMode="auto">
            <a:xfrm>
              <a:off x="1632" y="1824"/>
              <a:ext cx="4011" cy="2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2" name="Rectangle 8"/>
            <p:cNvSpPr>
              <a:spLocks noChangeArrowheads="1"/>
            </p:cNvSpPr>
            <p:nvPr/>
          </p:nvSpPr>
          <p:spPr bwMode="auto">
            <a:xfrm>
              <a:off x="1717" y="1910"/>
              <a:ext cx="813" cy="402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3" name="Rectangle 9"/>
            <p:cNvSpPr>
              <a:spLocks noChangeArrowheads="1"/>
            </p:cNvSpPr>
            <p:nvPr/>
          </p:nvSpPr>
          <p:spPr bwMode="auto">
            <a:xfrm>
              <a:off x="1807" y="1942"/>
              <a:ext cx="563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H - Time 1</a:t>
              </a:r>
              <a:endParaRPr lang="en-US"/>
            </a:p>
          </p:txBody>
        </p:sp>
        <p:sp>
          <p:nvSpPr>
            <p:cNvPr id="14344" name="Rectangle 10"/>
            <p:cNvSpPr>
              <a:spLocks noChangeArrowheads="1"/>
            </p:cNvSpPr>
            <p:nvPr/>
          </p:nvSpPr>
          <p:spPr bwMode="auto">
            <a:xfrm>
              <a:off x="1779" y="2118"/>
              <a:ext cx="6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</a:rPr>
                <a:t>Satisfaction</a:t>
              </a:r>
              <a:endParaRPr lang="en-US" dirty="0"/>
            </a:p>
          </p:txBody>
        </p:sp>
        <p:sp>
          <p:nvSpPr>
            <p:cNvPr id="14345" name="Oval 11"/>
            <p:cNvSpPr>
              <a:spLocks noChangeArrowheads="1"/>
            </p:cNvSpPr>
            <p:nvPr/>
          </p:nvSpPr>
          <p:spPr bwMode="auto">
            <a:xfrm>
              <a:off x="1953" y="2495"/>
              <a:ext cx="328" cy="292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6" name="Rectangle 12"/>
            <p:cNvSpPr>
              <a:spLocks noChangeArrowheads="1"/>
            </p:cNvSpPr>
            <p:nvPr/>
          </p:nvSpPr>
          <p:spPr bwMode="auto">
            <a:xfrm>
              <a:off x="1989" y="2559"/>
              <a:ext cx="243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eM1</a:t>
              </a:r>
              <a:endParaRPr lang="en-US"/>
            </a:p>
          </p:txBody>
        </p:sp>
        <p:sp>
          <p:nvSpPr>
            <p:cNvPr id="14347" name="Rectangle 13"/>
            <p:cNvSpPr>
              <a:spLocks noChangeArrowheads="1"/>
            </p:cNvSpPr>
            <p:nvPr/>
          </p:nvSpPr>
          <p:spPr bwMode="auto">
            <a:xfrm>
              <a:off x="1714" y="3545"/>
              <a:ext cx="814" cy="40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8" name="Rectangle 14"/>
            <p:cNvSpPr>
              <a:spLocks noChangeArrowheads="1"/>
            </p:cNvSpPr>
            <p:nvPr/>
          </p:nvSpPr>
          <p:spPr bwMode="auto">
            <a:xfrm>
              <a:off x="1814" y="3576"/>
              <a:ext cx="592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W - Time 1</a:t>
              </a:r>
              <a:endParaRPr lang="en-US"/>
            </a:p>
          </p:txBody>
        </p:sp>
        <p:sp>
          <p:nvSpPr>
            <p:cNvPr id="14349" name="Rectangle 15"/>
            <p:cNvSpPr>
              <a:spLocks noChangeArrowheads="1"/>
            </p:cNvSpPr>
            <p:nvPr/>
          </p:nvSpPr>
          <p:spPr bwMode="auto">
            <a:xfrm>
              <a:off x="1779" y="3751"/>
              <a:ext cx="6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Satisfaction</a:t>
              </a:r>
              <a:endParaRPr lang="en-US"/>
            </a:p>
          </p:txBody>
        </p:sp>
        <p:sp>
          <p:nvSpPr>
            <p:cNvPr id="14350" name="Oval 16"/>
            <p:cNvSpPr>
              <a:spLocks noChangeArrowheads="1"/>
            </p:cNvSpPr>
            <p:nvPr/>
          </p:nvSpPr>
          <p:spPr bwMode="auto">
            <a:xfrm>
              <a:off x="1953" y="3063"/>
              <a:ext cx="328" cy="292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1" name="Rectangle 17"/>
            <p:cNvSpPr>
              <a:spLocks noChangeArrowheads="1"/>
            </p:cNvSpPr>
            <p:nvPr/>
          </p:nvSpPr>
          <p:spPr bwMode="auto">
            <a:xfrm>
              <a:off x="1996" y="3127"/>
              <a:ext cx="200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eF1</a:t>
              </a:r>
              <a:endParaRPr lang="en-US"/>
            </a:p>
          </p:txBody>
        </p:sp>
        <p:sp>
          <p:nvSpPr>
            <p:cNvPr id="14352" name="Rectangle 18"/>
            <p:cNvSpPr>
              <a:spLocks noChangeArrowheads="1"/>
            </p:cNvSpPr>
            <p:nvPr/>
          </p:nvSpPr>
          <p:spPr bwMode="auto">
            <a:xfrm>
              <a:off x="2750" y="1910"/>
              <a:ext cx="814" cy="40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Rectangle 19"/>
            <p:cNvSpPr>
              <a:spLocks noChangeArrowheads="1"/>
            </p:cNvSpPr>
            <p:nvPr/>
          </p:nvSpPr>
          <p:spPr bwMode="auto">
            <a:xfrm>
              <a:off x="2843" y="1942"/>
              <a:ext cx="571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H - Time 2</a:t>
              </a:r>
              <a:endParaRPr lang="en-US"/>
            </a:p>
          </p:txBody>
        </p:sp>
        <p:sp>
          <p:nvSpPr>
            <p:cNvPr id="14354" name="Rectangle 20"/>
            <p:cNvSpPr>
              <a:spLocks noChangeArrowheads="1"/>
            </p:cNvSpPr>
            <p:nvPr/>
          </p:nvSpPr>
          <p:spPr bwMode="auto">
            <a:xfrm>
              <a:off x="2815" y="2111"/>
              <a:ext cx="6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Satisfaction</a:t>
              </a:r>
              <a:endParaRPr lang="en-US"/>
            </a:p>
          </p:txBody>
        </p:sp>
        <p:sp>
          <p:nvSpPr>
            <p:cNvPr id="14355" name="Oval 21"/>
            <p:cNvSpPr>
              <a:spLocks noChangeArrowheads="1"/>
            </p:cNvSpPr>
            <p:nvPr/>
          </p:nvSpPr>
          <p:spPr bwMode="auto">
            <a:xfrm>
              <a:off x="2986" y="2494"/>
              <a:ext cx="328" cy="292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6" name="Rectangle 22"/>
            <p:cNvSpPr>
              <a:spLocks noChangeArrowheads="1"/>
            </p:cNvSpPr>
            <p:nvPr/>
          </p:nvSpPr>
          <p:spPr bwMode="auto">
            <a:xfrm>
              <a:off x="3018" y="2559"/>
              <a:ext cx="251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eM2</a:t>
              </a:r>
              <a:endParaRPr lang="en-US"/>
            </a:p>
          </p:txBody>
        </p:sp>
        <p:sp>
          <p:nvSpPr>
            <p:cNvPr id="14357" name="Rectangle 23"/>
            <p:cNvSpPr>
              <a:spLocks noChangeArrowheads="1"/>
            </p:cNvSpPr>
            <p:nvPr/>
          </p:nvSpPr>
          <p:spPr bwMode="auto">
            <a:xfrm>
              <a:off x="2748" y="3543"/>
              <a:ext cx="813" cy="40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8" name="Rectangle 24"/>
            <p:cNvSpPr>
              <a:spLocks noChangeArrowheads="1"/>
            </p:cNvSpPr>
            <p:nvPr/>
          </p:nvSpPr>
          <p:spPr bwMode="auto">
            <a:xfrm>
              <a:off x="2850" y="3576"/>
              <a:ext cx="601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W - Time 2</a:t>
              </a:r>
              <a:endParaRPr lang="en-US"/>
            </a:p>
          </p:txBody>
        </p:sp>
        <p:sp>
          <p:nvSpPr>
            <p:cNvPr id="14359" name="Rectangle 25"/>
            <p:cNvSpPr>
              <a:spLocks noChangeArrowheads="1"/>
            </p:cNvSpPr>
            <p:nvPr/>
          </p:nvSpPr>
          <p:spPr bwMode="auto">
            <a:xfrm>
              <a:off x="2808" y="3744"/>
              <a:ext cx="6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Satisfaction</a:t>
              </a:r>
              <a:endParaRPr lang="en-US"/>
            </a:p>
          </p:txBody>
        </p:sp>
        <p:sp>
          <p:nvSpPr>
            <p:cNvPr id="14360" name="Oval 26"/>
            <p:cNvSpPr>
              <a:spLocks noChangeArrowheads="1"/>
            </p:cNvSpPr>
            <p:nvPr/>
          </p:nvSpPr>
          <p:spPr bwMode="auto">
            <a:xfrm>
              <a:off x="2986" y="3062"/>
              <a:ext cx="328" cy="292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Rectangle 27"/>
            <p:cNvSpPr>
              <a:spLocks noChangeArrowheads="1"/>
            </p:cNvSpPr>
            <p:nvPr/>
          </p:nvSpPr>
          <p:spPr bwMode="auto">
            <a:xfrm>
              <a:off x="3032" y="3127"/>
              <a:ext cx="20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eF2</a:t>
              </a:r>
              <a:endParaRPr lang="en-US"/>
            </a:p>
          </p:txBody>
        </p:sp>
        <p:sp>
          <p:nvSpPr>
            <p:cNvPr id="14362" name="Rectangle 28"/>
            <p:cNvSpPr>
              <a:spLocks noChangeArrowheads="1"/>
            </p:cNvSpPr>
            <p:nvPr/>
          </p:nvSpPr>
          <p:spPr bwMode="auto">
            <a:xfrm>
              <a:off x="3768" y="1916"/>
              <a:ext cx="813" cy="40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3" name="Rectangle 29"/>
            <p:cNvSpPr>
              <a:spLocks noChangeArrowheads="1"/>
            </p:cNvSpPr>
            <p:nvPr/>
          </p:nvSpPr>
          <p:spPr bwMode="auto">
            <a:xfrm>
              <a:off x="3858" y="1949"/>
              <a:ext cx="564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H - Time 3</a:t>
              </a:r>
              <a:endParaRPr lang="en-US"/>
            </a:p>
          </p:txBody>
        </p:sp>
        <p:sp>
          <p:nvSpPr>
            <p:cNvPr id="14364" name="Rectangle 30"/>
            <p:cNvSpPr>
              <a:spLocks noChangeArrowheads="1"/>
            </p:cNvSpPr>
            <p:nvPr/>
          </p:nvSpPr>
          <p:spPr bwMode="auto">
            <a:xfrm>
              <a:off x="3830" y="2118"/>
              <a:ext cx="6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Satisfaction</a:t>
              </a:r>
              <a:endParaRPr lang="en-US"/>
            </a:p>
          </p:txBody>
        </p:sp>
        <p:sp>
          <p:nvSpPr>
            <p:cNvPr id="14365" name="Oval 31"/>
            <p:cNvSpPr>
              <a:spLocks noChangeArrowheads="1"/>
            </p:cNvSpPr>
            <p:nvPr/>
          </p:nvSpPr>
          <p:spPr bwMode="auto">
            <a:xfrm>
              <a:off x="4004" y="2501"/>
              <a:ext cx="328" cy="291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6" name="Rectangle 32"/>
            <p:cNvSpPr>
              <a:spLocks noChangeArrowheads="1"/>
            </p:cNvSpPr>
            <p:nvPr/>
          </p:nvSpPr>
          <p:spPr bwMode="auto">
            <a:xfrm>
              <a:off x="4040" y="2566"/>
              <a:ext cx="244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eM3</a:t>
              </a:r>
              <a:endParaRPr lang="en-US"/>
            </a:p>
          </p:txBody>
        </p:sp>
        <p:sp>
          <p:nvSpPr>
            <p:cNvPr id="14367" name="Rectangle 33"/>
            <p:cNvSpPr>
              <a:spLocks noChangeArrowheads="1"/>
            </p:cNvSpPr>
            <p:nvPr/>
          </p:nvSpPr>
          <p:spPr bwMode="auto">
            <a:xfrm>
              <a:off x="3765" y="3550"/>
              <a:ext cx="814" cy="402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8" name="Rectangle 34"/>
            <p:cNvSpPr>
              <a:spLocks noChangeArrowheads="1"/>
            </p:cNvSpPr>
            <p:nvPr/>
          </p:nvSpPr>
          <p:spPr bwMode="auto">
            <a:xfrm>
              <a:off x="3865" y="3583"/>
              <a:ext cx="593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W - Time 3</a:t>
              </a:r>
              <a:endParaRPr lang="en-US"/>
            </a:p>
          </p:txBody>
        </p:sp>
        <p:sp>
          <p:nvSpPr>
            <p:cNvPr id="14369" name="Rectangle 35"/>
            <p:cNvSpPr>
              <a:spLocks noChangeArrowheads="1"/>
            </p:cNvSpPr>
            <p:nvPr/>
          </p:nvSpPr>
          <p:spPr bwMode="auto">
            <a:xfrm>
              <a:off x="3830" y="3751"/>
              <a:ext cx="6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Satisfaction</a:t>
              </a:r>
              <a:endParaRPr lang="en-US"/>
            </a:p>
          </p:txBody>
        </p:sp>
        <p:sp>
          <p:nvSpPr>
            <p:cNvPr id="14370" name="Oval 36"/>
            <p:cNvSpPr>
              <a:spLocks noChangeArrowheads="1"/>
            </p:cNvSpPr>
            <p:nvPr/>
          </p:nvSpPr>
          <p:spPr bwMode="auto">
            <a:xfrm>
              <a:off x="4004" y="3069"/>
              <a:ext cx="328" cy="292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1" name="Rectangle 37"/>
            <p:cNvSpPr>
              <a:spLocks noChangeArrowheads="1"/>
            </p:cNvSpPr>
            <p:nvPr/>
          </p:nvSpPr>
          <p:spPr bwMode="auto">
            <a:xfrm>
              <a:off x="4047" y="3134"/>
              <a:ext cx="201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eF3</a:t>
              </a:r>
              <a:endParaRPr lang="en-US"/>
            </a:p>
          </p:txBody>
        </p:sp>
        <p:sp>
          <p:nvSpPr>
            <p:cNvPr id="14372" name="Rectangle 38"/>
            <p:cNvSpPr>
              <a:spLocks noChangeArrowheads="1"/>
            </p:cNvSpPr>
            <p:nvPr/>
          </p:nvSpPr>
          <p:spPr bwMode="auto">
            <a:xfrm>
              <a:off x="4747" y="1908"/>
              <a:ext cx="813" cy="40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3" name="Rectangle 39"/>
            <p:cNvSpPr>
              <a:spLocks noChangeArrowheads="1"/>
            </p:cNvSpPr>
            <p:nvPr/>
          </p:nvSpPr>
          <p:spPr bwMode="auto">
            <a:xfrm>
              <a:off x="4838" y="1935"/>
              <a:ext cx="572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H - Time 4</a:t>
              </a:r>
              <a:endParaRPr lang="en-US"/>
            </a:p>
          </p:txBody>
        </p:sp>
        <p:sp>
          <p:nvSpPr>
            <p:cNvPr id="14374" name="Rectangle 40"/>
            <p:cNvSpPr>
              <a:spLocks noChangeArrowheads="1"/>
            </p:cNvSpPr>
            <p:nvPr/>
          </p:nvSpPr>
          <p:spPr bwMode="auto">
            <a:xfrm>
              <a:off x="4810" y="2111"/>
              <a:ext cx="6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Satisfaction</a:t>
              </a:r>
              <a:endParaRPr lang="en-US"/>
            </a:p>
          </p:txBody>
        </p:sp>
        <p:sp>
          <p:nvSpPr>
            <p:cNvPr id="14375" name="Oval 41"/>
            <p:cNvSpPr>
              <a:spLocks noChangeArrowheads="1"/>
            </p:cNvSpPr>
            <p:nvPr/>
          </p:nvSpPr>
          <p:spPr bwMode="auto">
            <a:xfrm>
              <a:off x="4983" y="2493"/>
              <a:ext cx="328" cy="291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6" name="Rectangle 42"/>
            <p:cNvSpPr>
              <a:spLocks noChangeArrowheads="1"/>
            </p:cNvSpPr>
            <p:nvPr/>
          </p:nvSpPr>
          <p:spPr bwMode="auto">
            <a:xfrm>
              <a:off x="5013" y="2552"/>
              <a:ext cx="253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em4</a:t>
              </a:r>
              <a:endParaRPr lang="en-US"/>
            </a:p>
          </p:txBody>
        </p:sp>
        <p:sp>
          <p:nvSpPr>
            <p:cNvPr id="14377" name="Rectangle 43"/>
            <p:cNvSpPr>
              <a:spLocks noChangeArrowheads="1"/>
            </p:cNvSpPr>
            <p:nvPr/>
          </p:nvSpPr>
          <p:spPr bwMode="auto">
            <a:xfrm>
              <a:off x="4744" y="3534"/>
              <a:ext cx="814" cy="40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8" name="Rectangle 44"/>
            <p:cNvSpPr>
              <a:spLocks noChangeArrowheads="1"/>
            </p:cNvSpPr>
            <p:nvPr/>
          </p:nvSpPr>
          <p:spPr bwMode="auto">
            <a:xfrm>
              <a:off x="4845" y="3562"/>
              <a:ext cx="602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W - Time 4</a:t>
              </a:r>
              <a:endParaRPr lang="en-US"/>
            </a:p>
          </p:txBody>
        </p:sp>
        <p:sp>
          <p:nvSpPr>
            <p:cNvPr id="14379" name="Rectangle 45"/>
            <p:cNvSpPr>
              <a:spLocks noChangeArrowheads="1"/>
            </p:cNvSpPr>
            <p:nvPr/>
          </p:nvSpPr>
          <p:spPr bwMode="auto">
            <a:xfrm>
              <a:off x="4810" y="3737"/>
              <a:ext cx="6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Satisfaction</a:t>
              </a:r>
              <a:endParaRPr lang="en-US"/>
            </a:p>
          </p:txBody>
        </p:sp>
        <p:sp>
          <p:nvSpPr>
            <p:cNvPr id="14380" name="Oval 46"/>
            <p:cNvSpPr>
              <a:spLocks noChangeArrowheads="1"/>
            </p:cNvSpPr>
            <p:nvPr/>
          </p:nvSpPr>
          <p:spPr bwMode="auto">
            <a:xfrm>
              <a:off x="4983" y="3060"/>
              <a:ext cx="328" cy="292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1" name="Rectangle 47"/>
            <p:cNvSpPr>
              <a:spLocks noChangeArrowheads="1"/>
            </p:cNvSpPr>
            <p:nvPr/>
          </p:nvSpPr>
          <p:spPr bwMode="auto">
            <a:xfrm>
              <a:off x="5027" y="3120"/>
              <a:ext cx="20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eF4</a:t>
              </a:r>
              <a:endParaRPr lang="en-US"/>
            </a:p>
          </p:txBody>
        </p:sp>
        <p:sp>
          <p:nvSpPr>
            <p:cNvPr id="14382" name="Freeform 48"/>
            <p:cNvSpPr>
              <a:spLocks/>
            </p:cNvSpPr>
            <p:nvPr/>
          </p:nvSpPr>
          <p:spPr bwMode="auto">
            <a:xfrm>
              <a:off x="2193" y="2770"/>
              <a:ext cx="119" cy="310"/>
            </a:xfrm>
            <a:custGeom>
              <a:avLst/>
              <a:gdLst>
                <a:gd name="T0" fmla="*/ 0 w 119"/>
                <a:gd name="T1" fmla="*/ 0 h 310"/>
                <a:gd name="T2" fmla="*/ 77 w 119"/>
                <a:gd name="T3" fmla="*/ 232 h 310"/>
                <a:gd name="T4" fmla="*/ 0 w 119"/>
                <a:gd name="T5" fmla="*/ 310 h 310"/>
                <a:gd name="T6" fmla="*/ 0 60000 65536"/>
                <a:gd name="T7" fmla="*/ 0 60000 65536"/>
                <a:gd name="T8" fmla="*/ 0 60000 65536"/>
                <a:gd name="T9" fmla="*/ 0 w 119"/>
                <a:gd name="T10" fmla="*/ 0 h 310"/>
                <a:gd name="T11" fmla="*/ 119 w 119"/>
                <a:gd name="T12" fmla="*/ 310 h 3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9" h="310">
                  <a:moveTo>
                    <a:pt x="0" y="0"/>
                  </a:moveTo>
                  <a:cubicBezTo>
                    <a:pt x="85" y="43"/>
                    <a:pt x="119" y="147"/>
                    <a:pt x="77" y="232"/>
                  </a:cubicBezTo>
                  <a:cubicBezTo>
                    <a:pt x="60" y="265"/>
                    <a:pt x="33" y="293"/>
                    <a:pt x="0" y="310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3" name="Freeform 49"/>
            <p:cNvSpPr>
              <a:spLocks/>
            </p:cNvSpPr>
            <p:nvPr/>
          </p:nvSpPr>
          <p:spPr bwMode="auto">
            <a:xfrm>
              <a:off x="2193" y="3005"/>
              <a:ext cx="97" cy="75"/>
            </a:xfrm>
            <a:custGeom>
              <a:avLst/>
              <a:gdLst>
                <a:gd name="T0" fmla="*/ 0 w 223"/>
                <a:gd name="T1" fmla="*/ 3 h 170"/>
                <a:gd name="T2" fmla="*/ 2 w 223"/>
                <a:gd name="T3" fmla="*/ 0 h 170"/>
                <a:gd name="T4" fmla="*/ 3 w 223"/>
                <a:gd name="T5" fmla="*/ 3 h 170"/>
                <a:gd name="T6" fmla="*/ 0 w 223"/>
                <a:gd name="T7" fmla="*/ 3 h 1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3"/>
                <a:gd name="T13" fmla="*/ 0 h 170"/>
                <a:gd name="T14" fmla="*/ 223 w 223"/>
                <a:gd name="T15" fmla="*/ 170 h 1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3" h="170">
                  <a:moveTo>
                    <a:pt x="0" y="170"/>
                  </a:moveTo>
                  <a:lnTo>
                    <a:pt x="147" y="0"/>
                  </a:lnTo>
                  <a:cubicBezTo>
                    <a:pt x="192" y="39"/>
                    <a:pt x="219" y="94"/>
                    <a:pt x="223" y="154"/>
                  </a:cubicBezTo>
                  <a:lnTo>
                    <a:pt x="0" y="1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4" name="Freeform 50"/>
            <p:cNvSpPr>
              <a:spLocks/>
            </p:cNvSpPr>
            <p:nvPr/>
          </p:nvSpPr>
          <p:spPr bwMode="auto">
            <a:xfrm>
              <a:off x="2193" y="2770"/>
              <a:ext cx="97" cy="74"/>
            </a:xfrm>
            <a:custGeom>
              <a:avLst/>
              <a:gdLst>
                <a:gd name="T0" fmla="*/ 0 w 223"/>
                <a:gd name="T1" fmla="*/ 0 h 170"/>
                <a:gd name="T2" fmla="*/ 3 w 223"/>
                <a:gd name="T3" fmla="*/ 0 h 170"/>
                <a:gd name="T4" fmla="*/ 2 w 223"/>
                <a:gd name="T5" fmla="*/ 3 h 170"/>
                <a:gd name="T6" fmla="*/ 0 w 223"/>
                <a:gd name="T7" fmla="*/ 0 h 1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3"/>
                <a:gd name="T13" fmla="*/ 0 h 170"/>
                <a:gd name="T14" fmla="*/ 223 w 223"/>
                <a:gd name="T15" fmla="*/ 170 h 1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3" h="170">
                  <a:moveTo>
                    <a:pt x="0" y="0"/>
                  </a:moveTo>
                  <a:lnTo>
                    <a:pt x="223" y="16"/>
                  </a:lnTo>
                  <a:cubicBezTo>
                    <a:pt x="219" y="75"/>
                    <a:pt x="192" y="131"/>
                    <a:pt x="147" y="17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5" name="Freeform 51"/>
            <p:cNvSpPr>
              <a:spLocks/>
            </p:cNvSpPr>
            <p:nvPr/>
          </p:nvSpPr>
          <p:spPr bwMode="auto">
            <a:xfrm>
              <a:off x="3241" y="2761"/>
              <a:ext cx="126" cy="326"/>
            </a:xfrm>
            <a:custGeom>
              <a:avLst/>
              <a:gdLst>
                <a:gd name="T0" fmla="*/ 0 w 126"/>
                <a:gd name="T1" fmla="*/ 0 h 326"/>
                <a:gd name="T2" fmla="*/ 82 w 126"/>
                <a:gd name="T3" fmla="*/ 244 h 326"/>
                <a:gd name="T4" fmla="*/ 0 w 126"/>
                <a:gd name="T5" fmla="*/ 326 h 326"/>
                <a:gd name="T6" fmla="*/ 0 60000 65536"/>
                <a:gd name="T7" fmla="*/ 0 60000 65536"/>
                <a:gd name="T8" fmla="*/ 0 60000 65536"/>
                <a:gd name="T9" fmla="*/ 0 w 126"/>
                <a:gd name="T10" fmla="*/ 0 h 326"/>
                <a:gd name="T11" fmla="*/ 126 w 126"/>
                <a:gd name="T12" fmla="*/ 326 h 3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6" h="326">
                  <a:moveTo>
                    <a:pt x="0" y="0"/>
                  </a:moveTo>
                  <a:cubicBezTo>
                    <a:pt x="90" y="45"/>
                    <a:pt x="126" y="154"/>
                    <a:pt x="82" y="244"/>
                  </a:cubicBezTo>
                  <a:cubicBezTo>
                    <a:pt x="64" y="279"/>
                    <a:pt x="35" y="308"/>
                    <a:pt x="0" y="326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6" name="Freeform 52"/>
            <p:cNvSpPr>
              <a:spLocks/>
            </p:cNvSpPr>
            <p:nvPr/>
          </p:nvSpPr>
          <p:spPr bwMode="auto">
            <a:xfrm>
              <a:off x="3241" y="3012"/>
              <a:ext cx="98" cy="75"/>
            </a:xfrm>
            <a:custGeom>
              <a:avLst/>
              <a:gdLst>
                <a:gd name="T0" fmla="*/ 0 w 224"/>
                <a:gd name="T1" fmla="*/ 3 h 170"/>
                <a:gd name="T2" fmla="*/ 2 w 224"/>
                <a:gd name="T3" fmla="*/ 0 h 170"/>
                <a:gd name="T4" fmla="*/ 4 w 224"/>
                <a:gd name="T5" fmla="*/ 3 h 170"/>
                <a:gd name="T6" fmla="*/ 0 w 224"/>
                <a:gd name="T7" fmla="*/ 3 h 1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170"/>
                <a:gd name="T14" fmla="*/ 224 w 224"/>
                <a:gd name="T15" fmla="*/ 170 h 1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170">
                  <a:moveTo>
                    <a:pt x="0" y="170"/>
                  </a:moveTo>
                  <a:lnTo>
                    <a:pt x="147" y="0"/>
                  </a:lnTo>
                  <a:cubicBezTo>
                    <a:pt x="192" y="39"/>
                    <a:pt x="219" y="95"/>
                    <a:pt x="224" y="154"/>
                  </a:cubicBezTo>
                  <a:lnTo>
                    <a:pt x="0" y="1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7" name="Freeform 53"/>
            <p:cNvSpPr>
              <a:spLocks/>
            </p:cNvSpPr>
            <p:nvPr/>
          </p:nvSpPr>
          <p:spPr bwMode="auto">
            <a:xfrm>
              <a:off x="3241" y="2761"/>
              <a:ext cx="98" cy="74"/>
            </a:xfrm>
            <a:custGeom>
              <a:avLst/>
              <a:gdLst>
                <a:gd name="T0" fmla="*/ 0 w 224"/>
                <a:gd name="T1" fmla="*/ 0 h 169"/>
                <a:gd name="T2" fmla="*/ 4 w 224"/>
                <a:gd name="T3" fmla="*/ 0 h 169"/>
                <a:gd name="T4" fmla="*/ 2 w 224"/>
                <a:gd name="T5" fmla="*/ 3 h 169"/>
                <a:gd name="T6" fmla="*/ 0 w 224"/>
                <a:gd name="T7" fmla="*/ 0 h 1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169"/>
                <a:gd name="T14" fmla="*/ 224 w 224"/>
                <a:gd name="T15" fmla="*/ 169 h 1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169">
                  <a:moveTo>
                    <a:pt x="0" y="0"/>
                  </a:moveTo>
                  <a:lnTo>
                    <a:pt x="224" y="15"/>
                  </a:lnTo>
                  <a:cubicBezTo>
                    <a:pt x="219" y="75"/>
                    <a:pt x="192" y="130"/>
                    <a:pt x="147" y="1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8" name="Freeform 54"/>
            <p:cNvSpPr>
              <a:spLocks/>
            </p:cNvSpPr>
            <p:nvPr/>
          </p:nvSpPr>
          <p:spPr bwMode="auto">
            <a:xfrm>
              <a:off x="4228" y="2782"/>
              <a:ext cx="115" cy="297"/>
            </a:xfrm>
            <a:custGeom>
              <a:avLst/>
              <a:gdLst>
                <a:gd name="T0" fmla="*/ 0 w 115"/>
                <a:gd name="T1" fmla="*/ 0 h 297"/>
                <a:gd name="T2" fmla="*/ 74 w 115"/>
                <a:gd name="T3" fmla="*/ 223 h 297"/>
                <a:gd name="T4" fmla="*/ 0 w 115"/>
                <a:gd name="T5" fmla="*/ 297 h 297"/>
                <a:gd name="T6" fmla="*/ 0 60000 65536"/>
                <a:gd name="T7" fmla="*/ 0 60000 65536"/>
                <a:gd name="T8" fmla="*/ 0 60000 65536"/>
                <a:gd name="T9" fmla="*/ 0 w 115"/>
                <a:gd name="T10" fmla="*/ 0 h 297"/>
                <a:gd name="T11" fmla="*/ 115 w 115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" h="297">
                  <a:moveTo>
                    <a:pt x="0" y="0"/>
                  </a:moveTo>
                  <a:cubicBezTo>
                    <a:pt x="82" y="41"/>
                    <a:pt x="115" y="141"/>
                    <a:pt x="74" y="223"/>
                  </a:cubicBezTo>
                  <a:cubicBezTo>
                    <a:pt x="58" y="255"/>
                    <a:pt x="32" y="281"/>
                    <a:pt x="0" y="297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9" name="Freeform 55"/>
            <p:cNvSpPr>
              <a:spLocks/>
            </p:cNvSpPr>
            <p:nvPr/>
          </p:nvSpPr>
          <p:spPr bwMode="auto">
            <a:xfrm>
              <a:off x="4228" y="3005"/>
              <a:ext cx="98" cy="74"/>
            </a:xfrm>
            <a:custGeom>
              <a:avLst/>
              <a:gdLst>
                <a:gd name="T0" fmla="*/ 0 w 223"/>
                <a:gd name="T1" fmla="*/ 3 h 169"/>
                <a:gd name="T2" fmla="*/ 2 w 223"/>
                <a:gd name="T3" fmla="*/ 0 h 169"/>
                <a:gd name="T4" fmla="*/ 4 w 223"/>
                <a:gd name="T5" fmla="*/ 3 h 169"/>
                <a:gd name="T6" fmla="*/ 0 w 223"/>
                <a:gd name="T7" fmla="*/ 3 h 1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3"/>
                <a:gd name="T13" fmla="*/ 0 h 169"/>
                <a:gd name="T14" fmla="*/ 223 w 223"/>
                <a:gd name="T15" fmla="*/ 169 h 1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3" h="169">
                  <a:moveTo>
                    <a:pt x="0" y="169"/>
                  </a:moveTo>
                  <a:lnTo>
                    <a:pt x="146" y="0"/>
                  </a:lnTo>
                  <a:cubicBezTo>
                    <a:pt x="191" y="39"/>
                    <a:pt x="219" y="94"/>
                    <a:pt x="223" y="153"/>
                  </a:cubicBezTo>
                  <a:lnTo>
                    <a:pt x="0" y="16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0" name="Freeform 56"/>
            <p:cNvSpPr>
              <a:spLocks/>
            </p:cNvSpPr>
            <p:nvPr/>
          </p:nvSpPr>
          <p:spPr bwMode="auto">
            <a:xfrm>
              <a:off x="4228" y="2782"/>
              <a:ext cx="98" cy="74"/>
            </a:xfrm>
            <a:custGeom>
              <a:avLst/>
              <a:gdLst>
                <a:gd name="T0" fmla="*/ 0 w 223"/>
                <a:gd name="T1" fmla="*/ 0 h 169"/>
                <a:gd name="T2" fmla="*/ 4 w 223"/>
                <a:gd name="T3" fmla="*/ 0 h 169"/>
                <a:gd name="T4" fmla="*/ 2 w 223"/>
                <a:gd name="T5" fmla="*/ 3 h 169"/>
                <a:gd name="T6" fmla="*/ 0 w 223"/>
                <a:gd name="T7" fmla="*/ 0 h 1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3"/>
                <a:gd name="T13" fmla="*/ 0 h 169"/>
                <a:gd name="T14" fmla="*/ 223 w 223"/>
                <a:gd name="T15" fmla="*/ 169 h 1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3" h="169">
                  <a:moveTo>
                    <a:pt x="0" y="0"/>
                  </a:moveTo>
                  <a:lnTo>
                    <a:pt x="223" y="16"/>
                  </a:lnTo>
                  <a:cubicBezTo>
                    <a:pt x="219" y="75"/>
                    <a:pt x="191" y="131"/>
                    <a:pt x="146" y="1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1" name="Freeform 57"/>
            <p:cNvSpPr>
              <a:spLocks/>
            </p:cNvSpPr>
            <p:nvPr/>
          </p:nvSpPr>
          <p:spPr bwMode="auto">
            <a:xfrm>
              <a:off x="5196" y="2778"/>
              <a:ext cx="112" cy="289"/>
            </a:xfrm>
            <a:custGeom>
              <a:avLst/>
              <a:gdLst>
                <a:gd name="T0" fmla="*/ 0 w 112"/>
                <a:gd name="T1" fmla="*/ 0 h 289"/>
                <a:gd name="T2" fmla="*/ 72 w 112"/>
                <a:gd name="T3" fmla="*/ 217 h 289"/>
                <a:gd name="T4" fmla="*/ 0 w 112"/>
                <a:gd name="T5" fmla="*/ 289 h 289"/>
                <a:gd name="T6" fmla="*/ 0 60000 65536"/>
                <a:gd name="T7" fmla="*/ 0 60000 65536"/>
                <a:gd name="T8" fmla="*/ 0 60000 65536"/>
                <a:gd name="T9" fmla="*/ 0 w 112"/>
                <a:gd name="T10" fmla="*/ 0 h 289"/>
                <a:gd name="T11" fmla="*/ 112 w 112"/>
                <a:gd name="T12" fmla="*/ 289 h 2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289">
                  <a:moveTo>
                    <a:pt x="0" y="0"/>
                  </a:moveTo>
                  <a:cubicBezTo>
                    <a:pt x="80" y="40"/>
                    <a:pt x="112" y="137"/>
                    <a:pt x="72" y="217"/>
                  </a:cubicBezTo>
                  <a:cubicBezTo>
                    <a:pt x="57" y="248"/>
                    <a:pt x="31" y="274"/>
                    <a:pt x="0" y="289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2" name="Freeform 58"/>
            <p:cNvSpPr>
              <a:spLocks/>
            </p:cNvSpPr>
            <p:nvPr/>
          </p:nvSpPr>
          <p:spPr bwMode="auto">
            <a:xfrm>
              <a:off x="5196" y="2993"/>
              <a:ext cx="98" cy="74"/>
            </a:xfrm>
            <a:custGeom>
              <a:avLst/>
              <a:gdLst>
                <a:gd name="T0" fmla="*/ 0 w 224"/>
                <a:gd name="T1" fmla="*/ 3 h 170"/>
                <a:gd name="T2" fmla="*/ 2 w 224"/>
                <a:gd name="T3" fmla="*/ 0 h 170"/>
                <a:gd name="T4" fmla="*/ 4 w 224"/>
                <a:gd name="T5" fmla="*/ 3 h 170"/>
                <a:gd name="T6" fmla="*/ 0 w 224"/>
                <a:gd name="T7" fmla="*/ 3 h 1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170"/>
                <a:gd name="T14" fmla="*/ 224 w 224"/>
                <a:gd name="T15" fmla="*/ 170 h 1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170">
                  <a:moveTo>
                    <a:pt x="0" y="170"/>
                  </a:moveTo>
                  <a:lnTo>
                    <a:pt x="147" y="0"/>
                  </a:lnTo>
                  <a:cubicBezTo>
                    <a:pt x="192" y="39"/>
                    <a:pt x="219" y="95"/>
                    <a:pt x="224" y="154"/>
                  </a:cubicBezTo>
                  <a:lnTo>
                    <a:pt x="0" y="1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3" name="Freeform 59"/>
            <p:cNvSpPr>
              <a:spLocks/>
            </p:cNvSpPr>
            <p:nvPr/>
          </p:nvSpPr>
          <p:spPr bwMode="auto">
            <a:xfrm>
              <a:off x="5196" y="2778"/>
              <a:ext cx="98" cy="74"/>
            </a:xfrm>
            <a:custGeom>
              <a:avLst/>
              <a:gdLst>
                <a:gd name="T0" fmla="*/ 0 w 224"/>
                <a:gd name="T1" fmla="*/ 0 h 169"/>
                <a:gd name="T2" fmla="*/ 4 w 224"/>
                <a:gd name="T3" fmla="*/ 0 h 169"/>
                <a:gd name="T4" fmla="*/ 2 w 224"/>
                <a:gd name="T5" fmla="*/ 3 h 169"/>
                <a:gd name="T6" fmla="*/ 0 w 224"/>
                <a:gd name="T7" fmla="*/ 0 h 1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169"/>
                <a:gd name="T14" fmla="*/ 224 w 224"/>
                <a:gd name="T15" fmla="*/ 169 h 1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169">
                  <a:moveTo>
                    <a:pt x="0" y="0"/>
                  </a:moveTo>
                  <a:lnTo>
                    <a:pt x="224" y="15"/>
                  </a:lnTo>
                  <a:cubicBezTo>
                    <a:pt x="219" y="75"/>
                    <a:pt x="192" y="130"/>
                    <a:pt x="147" y="1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4" name="Freeform 60"/>
            <p:cNvSpPr>
              <a:spLocks/>
            </p:cNvSpPr>
            <p:nvPr/>
          </p:nvSpPr>
          <p:spPr bwMode="auto">
            <a:xfrm>
              <a:off x="2263" y="2292"/>
              <a:ext cx="736" cy="292"/>
            </a:xfrm>
            <a:custGeom>
              <a:avLst/>
              <a:gdLst>
                <a:gd name="T0" fmla="*/ 0 w 736"/>
                <a:gd name="T1" fmla="*/ 282 h 292"/>
                <a:gd name="T2" fmla="*/ 554 w 736"/>
                <a:gd name="T3" fmla="*/ 105 h 292"/>
                <a:gd name="T4" fmla="*/ 736 w 736"/>
                <a:gd name="T5" fmla="*/ 292 h 292"/>
                <a:gd name="T6" fmla="*/ 0 60000 65536"/>
                <a:gd name="T7" fmla="*/ 0 60000 65536"/>
                <a:gd name="T8" fmla="*/ 0 60000 65536"/>
                <a:gd name="T9" fmla="*/ 0 w 736"/>
                <a:gd name="T10" fmla="*/ 0 h 292"/>
                <a:gd name="T11" fmla="*/ 736 w 736"/>
                <a:gd name="T12" fmla="*/ 292 h 2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6" h="292">
                  <a:moveTo>
                    <a:pt x="0" y="282"/>
                  </a:moveTo>
                  <a:cubicBezTo>
                    <a:pt x="104" y="80"/>
                    <a:pt x="352" y="0"/>
                    <a:pt x="554" y="105"/>
                  </a:cubicBezTo>
                  <a:cubicBezTo>
                    <a:pt x="633" y="146"/>
                    <a:pt x="697" y="212"/>
                    <a:pt x="736" y="292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5" name="Freeform 61"/>
            <p:cNvSpPr>
              <a:spLocks/>
            </p:cNvSpPr>
            <p:nvPr/>
          </p:nvSpPr>
          <p:spPr bwMode="auto">
            <a:xfrm>
              <a:off x="2926" y="2486"/>
              <a:ext cx="73" cy="98"/>
            </a:xfrm>
            <a:custGeom>
              <a:avLst/>
              <a:gdLst>
                <a:gd name="T0" fmla="*/ 3 w 167"/>
                <a:gd name="T1" fmla="*/ 4 h 224"/>
                <a:gd name="T2" fmla="*/ 0 w 167"/>
                <a:gd name="T3" fmla="*/ 1 h 224"/>
                <a:gd name="T4" fmla="*/ 3 w 167"/>
                <a:gd name="T5" fmla="*/ 0 h 224"/>
                <a:gd name="T6" fmla="*/ 3 w 167"/>
                <a:gd name="T7" fmla="*/ 4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224"/>
                <a:gd name="T14" fmla="*/ 167 w 167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224">
                  <a:moveTo>
                    <a:pt x="167" y="224"/>
                  </a:moveTo>
                  <a:lnTo>
                    <a:pt x="0" y="75"/>
                  </a:lnTo>
                  <a:cubicBezTo>
                    <a:pt x="39" y="30"/>
                    <a:pt x="95" y="4"/>
                    <a:pt x="154" y="0"/>
                  </a:cubicBezTo>
                  <a:lnTo>
                    <a:pt x="167" y="2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6" name="Freeform 62"/>
            <p:cNvSpPr>
              <a:spLocks/>
            </p:cNvSpPr>
            <p:nvPr/>
          </p:nvSpPr>
          <p:spPr bwMode="auto">
            <a:xfrm>
              <a:off x="2263" y="2476"/>
              <a:ext cx="74" cy="98"/>
            </a:xfrm>
            <a:custGeom>
              <a:avLst/>
              <a:gdLst>
                <a:gd name="T0" fmla="*/ 0 w 171"/>
                <a:gd name="T1" fmla="*/ 4 h 223"/>
                <a:gd name="T2" fmla="*/ 0 w 171"/>
                <a:gd name="T3" fmla="*/ 0 h 223"/>
                <a:gd name="T4" fmla="*/ 3 w 171"/>
                <a:gd name="T5" fmla="*/ 1 h 223"/>
                <a:gd name="T6" fmla="*/ 0 w 171"/>
                <a:gd name="T7" fmla="*/ 4 h 2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223"/>
                <a:gd name="T14" fmla="*/ 171 w 171"/>
                <a:gd name="T15" fmla="*/ 223 h 2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223">
                  <a:moveTo>
                    <a:pt x="0" y="223"/>
                  </a:moveTo>
                  <a:lnTo>
                    <a:pt x="19" y="0"/>
                  </a:lnTo>
                  <a:cubicBezTo>
                    <a:pt x="78" y="5"/>
                    <a:pt x="133" y="33"/>
                    <a:pt x="171" y="78"/>
                  </a:cubicBezTo>
                  <a:lnTo>
                    <a:pt x="0" y="22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7" name="Freeform 63"/>
            <p:cNvSpPr>
              <a:spLocks/>
            </p:cNvSpPr>
            <p:nvPr/>
          </p:nvSpPr>
          <p:spPr bwMode="auto">
            <a:xfrm>
              <a:off x="3292" y="2291"/>
              <a:ext cx="729" cy="291"/>
            </a:xfrm>
            <a:custGeom>
              <a:avLst/>
              <a:gdLst>
                <a:gd name="T0" fmla="*/ 0 w 729"/>
                <a:gd name="T1" fmla="*/ 277 h 291"/>
                <a:gd name="T2" fmla="*/ 550 w 729"/>
                <a:gd name="T3" fmla="*/ 105 h 291"/>
                <a:gd name="T4" fmla="*/ 729 w 729"/>
                <a:gd name="T5" fmla="*/ 291 h 291"/>
                <a:gd name="T6" fmla="*/ 0 60000 65536"/>
                <a:gd name="T7" fmla="*/ 0 60000 65536"/>
                <a:gd name="T8" fmla="*/ 0 60000 65536"/>
                <a:gd name="T9" fmla="*/ 0 w 729"/>
                <a:gd name="T10" fmla="*/ 0 h 291"/>
                <a:gd name="T11" fmla="*/ 729 w 729"/>
                <a:gd name="T12" fmla="*/ 291 h 2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9" h="291">
                  <a:moveTo>
                    <a:pt x="0" y="277"/>
                  </a:moveTo>
                  <a:cubicBezTo>
                    <a:pt x="105" y="77"/>
                    <a:pt x="351" y="0"/>
                    <a:pt x="550" y="105"/>
                  </a:cubicBezTo>
                  <a:cubicBezTo>
                    <a:pt x="629" y="146"/>
                    <a:pt x="691" y="211"/>
                    <a:pt x="729" y="291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8" name="Freeform 64"/>
            <p:cNvSpPr>
              <a:spLocks/>
            </p:cNvSpPr>
            <p:nvPr/>
          </p:nvSpPr>
          <p:spPr bwMode="auto">
            <a:xfrm>
              <a:off x="3948" y="2484"/>
              <a:ext cx="73" cy="98"/>
            </a:xfrm>
            <a:custGeom>
              <a:avLst/>
              <a:gdLst>
                <a:gd name="T0" fmla="*/ 3 w 166"/>
                <a:gd name="T1" fmla="*/ 4 h 223"/>
                <a:gd name="T2" fmla="*/ 0 w 166"/>
                <a:gd name="T3" fmla="*/ 1 h 223"/>
                <a:gd name="T4" fmla="*/ 3 w 166"/>
                <a:gd name="T5" fmla="*/ 0 h 223"/>
                <a:gd name="T6" fmla="*/ 3 w 166"/>
                <a:gd name="T7" fmla="*/ 4 h 2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6"/>
                <a:gd name="T13" fmla="*/ 0 h 223"/>
                <a:gd name="T14" fmla="*/ 166 w 166"/>
                <a:gd name="T15" fmla="*/ 223 h 2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6" h="223">
                  <a:moveTo>
                    <a:pt x="166" y="223"/>
                  </a:moveTo>
                  <a:lnTo>
                    <a:pt x="0" y="73"/>
                  </a:lnTo>
                  <a:cubicBezTo>
                    <a:pt x="40" y="29"/>
                    <a:pt x="95" y="3"/>
                    <a:pt x="155" y="0"/>
                  </a:cubicBezTo>
                  <a:lnTo>
                    <a:pt x="166" y="22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9" name="Freeform 65"/>
            <p:cNvSpPr>
              <a:spLocks/>
            </p:cNvSpPr>
            <p:nvPr/>
          </p:nvSpPr>
          <p:spPr bwMode="auto">
            <a:xfrm>
              <a:off x="3292" y="2469"/>
              <a:ext cx="76" cy="99"/>
            </a:xfrm>
            <a:custGeom>
              <a:avLst/>
              <a:gdLst>
                <a:gd name="T0" fmla="*/ 0 w 172"/>
                <a:gd name="T1" fmla="*/ 4 h 224"/>
                <a:gd name="T2" fmla="*/ 0 w 172"/>
                <a:gd name="T3" fmla="*/ 0 h 224"/>
                <a:gd name="T4" fmla="*/ 3 w 172"/>
                <a:gd name="T5" fmla="*/ 1 h 224"/>
                <a:gd name="T6" fmla="*/ 0 w 172"/>
                <a:gd name="T7" fmla="*/ 4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2"/>
                <a:gd name="T13" fmla="*/ 0 h 224"/>
                <a:gd name="T14" fmla="*/ 172 w 172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2" h="224">
                  <a:moveTo>
                    <a:pt x="0" y="224"/>
                  </a:moveTo>
                  <a:lnTo>
                    <a:pt x="20" y="0"/>
                  </a:lnTo>
                  <a:cubicBezTo>
                    <a:pt x="80" y="6"/>
                    <a:pt x="134" y="35"/>
                    <a:pt x="172" y="80"/>
                  </a:cubicBezTo>
                  <a:lnTo>
                    <a:pt x="0" y="2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0" name="Freeform 66"/>
            <p:cNvSpPr>
              <a:spLocks/>
            </p:cNvSpPr>
            <p:nvPr/>
          </p:nvSpPr>
          <p:spPr bwMode="auto">
            <a:xfrm>
              <a:off x="4314" y="2303"/>
              <a:ext cx="693" cy="277"/>
            </a:xfrm>
            <a:custGeom>
              <a:avLst/>
              <a:gdLst>
                <a:gd name="T0" fmla="*/ 0 w 693"/>
                <a:gd name="T1" fmla="*/ 277 h 277"/>
                <a:gd name="T2" fmla="*/ 515 w 693"/>
                <a:gd name="T3" fmla="*/ 90 h 277"/>
                <a:gd name="T4" fmla="*/ 693 w 693"/>
                <a:gd name="T5" fmla="*/ 259 h 277"/>
                <a:gd name="T6" fmla="*/ 0 60000 65536"/>
                <a:gd name="T7" fmla="*/ 0 60000 65536"/>
                <a:gd name="T8" fmla="*/ 0 60000 65536"/>
                <a:gd name="T9" fmla="*/ 0 w 693"/>
                <a:gd name="T10" fmla="*/ 0 h 277"/>
                <a:gd name="T11" fmla="*/ 693 w 693"/>
                <a:gd name="T12" fmla="*/ 277 h 2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3" h="277">
                  <a:moveTo>
                    <a:pt x="0" y="277"/>
                  </a:moveTo>
                  <a:cubicBezTo>
                    <a:pt x="90" y="83"/>
                    <a:pt x="321" y="0"/>
                    <a:pt x="515" y="90"/>
                  </a:cubicBezTo>
                  <a:cubicBezTo>
                    <a:pt x="591" y="126"/>
                    <a:pt x="654" y="185"/>
                    <a:pt x="693" y="259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1" name="Freeform 67"/>
            <p:cNvSpPr>
              <a:spLocks/>
            </p:cNvSpPr>
            <p:nvPr/>
          </p:nvSpPr>
          <p:spPr bwMode="auto">
            <a:xfrm>
              <a:off x="4932" y="2464"/>
              <a:ext cx="75" cy="98"/>
            </a:xfrm>
            <a:custGeom>
              <a:avLst/>
              <a:gdLst>
                <a:gd name="T0" fmla="*/ 3 w 173"/>
                <a:gd name="T1" fmla="*/ 4 h 223"/>
                <a:gd name="T2" fmla="*/ 0 w 173"/>
                <a:gd name="T3" fmla="*/ 1 h 223"/>
                <a:gd name="T4" fmla="*/ 2 w 173"/>
                <a:gd name="T5" fmla="*/ 0 h 223"/>
                <a:gd name="T6" fmla="*/ 3 w 173"/>
                <a:gd name="T7" fmla="*/ 4 h 2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3"/>
                <a:gd name="T13" fmla="*/ 0 h 223"/>
                <a:gd name="T14" fmla="*/ 173 w 173"/>
                <a:gd name="T15" fmla="*/ 223 h 2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3" h="223">
                  <a:moveTo>
                    <a:pt x="173" y="223"/>
                  </a:moveTo>
                  <a:lnTo>
                    <a:pt x="0" y="81"/>
                  </a:lnTo>
                  <a:cubicBezTo>
                    <a:pt x="38" y="35"/>
                    <a:pt x="92" y="6"/>
                    <a:pt x="151" y="0"/>
                  </a:cubicBezTo>
                  <a:lnTo>
                    <a:pt x="173" y="22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2" name="Freeform 68"/>
            <p:cNvSpPr>
              <a:spLocks/>
            </p:cNvSpPr>
            <p:nvPr/>
          </p:nvSpPr>
          <p:spPr bwMode="auto">
            <a:xfrm>
              <a:off x="4314" y="2483"/>
              <a:ext cx="73" cy="97"/>
            </a:xfrm>
            <a:custGeom>
              <a:avLst/>
              <a:gdLst>
                <a:gd name="T0" fmla="*/ 0 w 166"/>
                <a:gd name="T1" fmla="*/ 3 h 223"/>
                <a:gd name="T2" fmla="*/ 0 w 166"/>
                <a:gd name="T3" fmla="*/ 0 h 223"/>
                <a:gd name="T4" fmla="*/ 3 w 166"/>
                <a:gd name="T5" fmla="*/ 1 h 223"/>
                <a:gd name="T6" fmla="*/ 0 w 166"/>
                <a:gd name="T7" fmla="*/ 3 h 2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6"/>
                <a:gd name="T13" fmla="*/ 0 h 223"/>
                <a:gd name="T14" fmla="*/ 166 w 166"/>
                <a:gd name="T15" fmla="*/ 223 h 2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6" h="223">
                  <a:moveTo>
                    <a:pt x="0" y="223"/>
                  </a:moveTo>
                  <a:lnTo>
                    <a:pt x="10" y="0"/>
                  </a:lnTo>
                  <a:cubicBezTo>
                    <a:pt x="70" y="2"/>
                    <a:pt x="125" y="28"/>
                    <a:pt x="166" y="72"/>
                  </a:cubicBezTo>
                  <a:lnTo>
                    <a:pt x="0" y="22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3" name="Freeform 69"/>
            <p:cNvSpPr>
              <a:spLocks/>
            </p:cNvSpPr>
            <p:nvPr/>
          </p:nvSpPr>
          <p:spPr bwMode="auto">
            <a:xfrm>
              <a:off x="2277" y="3240"/>
              <a:ext cx="714" cy="279"/>
            </a:xfrm>
            <a:custGeom>
              <a:avLst/>
              <a:gdLst>
                <a:gd name="T0" fmla="*/ 714 w 714"/>
                <a:gd name="T1" fmla="*/ 0 h 279"/>
                <a:gd name="T2" fmla="*/ 178 w 714"/>
                <a:gd name="T3" fmla="*/ 180 h 279"/>
                <a:gd name="T4" fmla="*/ 0 w 714"/>
                <a:gd name="T5" fmla="*/ 2 h 279"/>
                <a:gd name="T6" fmla="*/ 0 60000 65536"/>
                <a:gd name="T7" fmla="*/ 0 60000 65536"/>
                <a:gd name="T8" fmla="*/ 0 60000 65536"/>
                <a:gd name="T9" fmla="*/ 0 w 714"/>
                <a:gd name="T10" fmla="*/ 0 h 279"/>
                <a:gd name="T11" fmla="*/ 714 w 714"/>
                <a:gd name="T12" fmla="*/ 279 h 2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14" h="279">
                  <a:moveTo>
                    <a:pt x="714" y="0"/>
                  </a:moveTo>
                  <a:cubicBezTo>
                    <a:pt x="615" y="198"/>
                    <a:pt x="375" y="279"/>
                    <a:pt x="178" y="180"/>
                  </a:cubicBezTo>
                  <a:cubicBezTo>
                    <a:pt x="101" y="142"/>
                    <a:pt x="38" y="79"/>
                    <a:pt x="0" y="2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4" name="Freeform 70"/>
            <p:cNvSpPr>
              <a:spLocks/>
            </p:cNvSpPr>
            <p:nvPr/>
          </p:nvSpPr>
          <p:spPr bwMode="auto">
            <a:xfrm>
              <a:off x="2277" y="3242"/>
              <a:ext cx="74" cy="97"/>
            </a:xfrm>
            <a:custGeom>
              <a:avLst/>
              <a:gdLst>
                <a:gd name="T0" fmla="*/ 0 w 169"/>
                <a:gd name="T1" fmla="*/ 0 h 223"/>
                <a:gd name="T2" fmla="*/ 3 w 169"/>
                <a:gd name="T3" fmla="*/ 2 h 223"/>
                <a:gd name="T4" fmla="*/ 0 w 169"/>
                <a:gd name="T5" fmla="*/ 3 h 223"/>
                <a:gd name="T6" fmla="*/ 0 w 169"/>
                <a:gd name="T7" fmla="*/ 0 h 2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23"/>
                <a:gd name="T14" fmla="*/ 169 w 169"/>
                <a:gd name="T15" fmla="*/ 223 h 2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23">
                  <a:moveTo>
                    <a:pt x="0" y="0"/>
                  </a:moveTo>
                  <a:lnTo>
                    <a:pt x="169" y="146"/>
                  </a:lnTo>
                  <a:cubicBezTo>
                    <a:pt x="130" y="191"/>
                    <a:pt x="75" y="219"/>
                    <a:pt x="16" y="2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5" name="Freeform 71"/>
            <p:cNvSpPr>
              <a:spLocks/>
            </p:cNvSpPr>
            <p:nvPr/>
          </p:nvSpPr>
          <p:spPr bwMode="auto">
            <a:xfrm>
              <a:off x="2917" y="3241"/>
              <a:ext cx="74" cy="98"/>
            </a:xfrm>
            <a:custGeom>
              <a:avLst/>
              <a:gdLst>
                <a:gd name="T0" fmla="*/ 3 w 169"/>
                <a:gd name="T1" fmla="*/ 0 h 223"/>
                <a:gd name="T2" fmla="*/ 3 w 169"/>
                <a:gd name="T3" fmla="*/ 4 h 223"/>
                <a:gd name="T4" fmla="*/ 0 w 169"/>
                <a:gd name="T5" fmla="*/ 3 h 223"/>
                <a:gd name="T6" fmla="*/ 3 w 169"/>
                <a:gd name="T7" fmla="*/ 0 h 2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23"/>
                <a:gd name="T14" fmla="*/ 169 w 169"/>
                <a:gd name="T15" fmla="*/ 223 h 2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23">
                  <a:moveTo>
                    <a:pt x="169" y="0"/>
                  </a:moveTo>
                  <a:lnTo>
                    <a:pt x="153" y="223"/>
                  </a:lnTo>
                  <a:cubicBezTo>
                    <a:pt x="94" y="219"/>
                    <a:pt x="39" y="191"/>
                    <a:pt x="0" y="14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6" name="Freeform 72"/>
            <p:cNvSpPr>
              <a:spLocks/>
            </p:cNvSpPr>
            <p:nvPr/>
          </p:nvSpPr>
          <p:spPr bwMode="auto">
            <a:xfrm>
              <a:off x="3305" y="3219"/>
              <a:ext cx="699" cy="289"/>
            </a:xfrm>
            <a:custGeom>
              <a:avLst/>
              <a:gdLst>
                <a:gd name="T0" fmla="*/ 699 w 699"/>
                <a:gd name="T1" fmla="*/ 0 h 289"/>
                <a:gd name="T2" fmla="*/ 184 w 699"/>
                <a:gd name="T3" fmla="*/ 202 h 289"/>
                <a:gd name="T4" fmla="*/ 0 w 699"/>
                <a:gd name="T5" fmla="*/ 36 h 289"/>
                <a:gd name="T6" fmla="*/ 0 60000 65536"/>
                <a:gd name="T7" fmla="*/ 0 60000 65536"/>
                <a:gd name="T8" fmla="*/ 0 60000 65536"/>
                <a:gd name="T9" fmla="*/ 0 w 699"/>
                <a:gd name="T10" fmla="*/ 0 h 289"/>
                <a:gd name="T11" fmla="*/ 699 w 699"/>
                <a:gd name="T12" fmla="*/ 289 h 2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9" h="289">
                  <a:moveTo>
                    <a:pt x="699" y="0"/>
                  </a:moveTo>
                  <a:cubicBezTo>
                    <a:pt x="613" y="198"/>
                    <a:pt x="382" y="289"/>
                    <a:pt x="184" y="202"/>
                  </a:cubicBezTo>
                  <a:cubicBezTo>
                    <a:pt x="106" y="168"/>
                    <a:pt x="42" y="110"/>
                    <a:pt x="0" y="36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7" name="Freeform 73"/>
            <p:cNvSpPr>
              <a:spLocks/>
            </p:cNvSpPr>
            <p:nvPr/>
          </p:nvSpPr>
          <p:spPr bwMode="auto">
            <a:xfrm>
              <a:off x="3305" y="3255"/>
              <a:ext cx="78" cy="98"/>
            </a:xfrm>
            <a:custGeom>
              <a:avLst/>
              <a:gdLst>
                <a:gd name="T0" fmla="*/ 0 w 177"/>
                <a:gd name="T1" fmla="*/ 0 h 222"/>
                <a:gd name="T2" fmla="*/ 3 w 177"/>
                <a:gd name="T3" fmla="*/ 2 h 222"/>
                <a:gd name="T4" fmla="*/ 0 w 177"/>
                <a:gd name="T5" fmla="*/ 4 h 222"/>
                <a:gd name="T6" fmla="*/ 0 w 177"/>
                <a:gd name="T7" fmla="*/ 0 h 2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7"/>
                <a:gd name="T13" fmla="*/ 0 h 222"/>
                <a:gd name="T14" fmla="*/ 177 w 177"/>
                <a:gd name="T15" fmla="*/ 222 h 2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7" h="222">
                  <a:moveTo>
                    <a:pt x="0" y="0"/>
                  </a:moveTo>
                  <a:lnTo>
                    <a:pt x="177" y="138"/>
                  </a:lnTo>
                  <a:cubicBezTo>
                    <a:pt x="140" y="184"/>
                    <a:pt x="86" y="215"/>
                    <a:pt x="27" y="2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8" name="Freeform 74"/>
            <p:cNvSpPr>
              <a:spLocks/>
            </p:cNvSpPr>
            <p:nvPr/>
          </p:nvSpPr>
          <p:spPr bwMode="auto">
            <a:xfrm>
              <a:off x="3933" y="3219"/>
              <a:ext cx="71" cy="98"/>
            </a:xfrm>
            <a:custGeom>
              <a:avLst/>
              <a:gdLst>
                <a:gd name="T0" fmla="*/ 3 w 162"/>
                <a:gd name="T1" fmla="*/ 0 h 224"/>
                <a:gd name="T2" fmla="*/ 3 w 162"/>
                <a:gd name="T3" fmla="*/ 4 h 224"/>
                <a:gd name="T4" fmla="*/ 0 w 162"/>
                <a:gd name="T5" fmla="*/ 3 h 224"/>
                <a:gd name="T6" fmla="*/ 3 w 162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2"/>
                <a:gd name="T13" fmla="*/ 0 h 224"/>
                <a:gd name="T14" fmla="*/ 162 w 162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2" h="224">
                  <a:moveTo>
                    <a:pt x="162" y="0"/>
                  </a:moveTo>
                  <a:lnTo>
                    <a:pt x="158" y="224"/>
                  </a:lnTo>
                  <a:cubicBezTo>
                    <a:pt x="98" y="223"/>
                    <a:pt x="42" y="198"/>
                    <a:pt x="0" y="155"/>
                  </a:cubicBez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9" name="Freeform 75"/>
            <p:cNvSpPr>
              <a:spLocks/>
            </p:cNvSpPr>
            <p:nvPr/>
          </p:nvSpPr>
          <p:spPr bwMode="auto">
            <a:xfrm>
              <a:off x="4327" y="3249"/>
              <a:ext cx="704" cy="306"/>
            </a:xfrm>
            <a:custGeom>
              <a:avLst/>
              <a:gdLst>
                <a:gd name="T0" fmla="*/ 704 w 704"/>
                <a:gd name="T1" fmla="*/ 61 h 306"/>
                <a:gd name="T2" fmla="*/ 161 w 704"/>
                <a:gd name="T3" fmla="*/ 192 h 306"/>
                <a:gd name="T4" fmla="*/ 0 w 704"/>
                <a:gd name="T5" fmla="*/ 0 h 306"/>
                <a:gd name="T6" fmla="*/ 0 60000 65536"/>
                <a:gd name="T7" fmla="*/ 0 60000 65536"/>
                <a:gd name="T8" fmla="*/ 0 60000 65536"/>
                <a:gd name="T9" fmla="*/ 0 w 704"/>
                <a:gd name="T10" fmla="*/ 0 h 306"/>
                <a:gd name="T11" fmla="*/ 704 w 704"/>
                <a:gd name="T12" fmla="*/ 306 h 3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04" h="306">
                  <a:moveTo>
                    <a:pt x="704" y="61"/>
                  </a:moveTo>
                  <a:cubicBezTo>
                    <a:pt x="590" y="247"/>
                    <a:pt x="347" y="306"/>
                    <a:pt x="161" y="192"/>
                  </a:cubicBezTo>
                  <a:cubicBezTo>
                    <a:pt x="88" y="147"/>
                    <a:pt x="32" y="80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0" name="Freeform 76"/>
            <p:cNvSpPr>
              <a:spLocks/>
            </p:cNvSpPr>
            <p:nvPr/>
          </p:nvSpPr>
          <p:spPr bwMode="auto">
            <a:xfrm>
              <a:off x="4326" y="3249"/>
              <a:ext cx="69" cy="99"/>
            </a:xfrm>
            <a:custGeom>
              <a:avLst/>
              <a:gdLst>
                <a:gd name="T0" fmla="*/ 0 w 159"/>
                <a:gd name="T1" fmla="*/ 0 h 225"/>
                <a:gd name="T2" fmla="*/ 3 w 159"/>
                <a:gd name="T3" fmla="*/ 3 h 225"/>
                <a:gd name="T4" fmla="*/ 0 w 159"/>
                <a:gd name="T5" fmla="*/ 4 h 225"/>
                <a:gd name="T6" fmla="*/ 0 w 159"/>
                <a:gd name="T7" fmla="*/ 0 h 2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9"/>
                <a:gd name="T13" fmla="*/ 0 h 225"/>
                <a:gd name="T14" fmla="*/ 159 w 159"/>
                <a:gd name="T15" fmla="*/ 225 h 2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9" h="225">
                  <a:moveTo>
                    <a:pt x="3" y="0"/>
                  </a:moveTo>
                  <a:lnTo>
                    <a:pt x="159" y="161"/>
                  </a:lnTo>
                  <a:cubicBezTo>
                    <a:pt x="117" y="202"/>
                    <a:pt x="59" y="225"/>
                    <a:pt x="0" y="224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1" name="Freeform 77"/>
            <p:cNvSpPr>
              <a:spLocks/>
            </p:cNvSpPr>
            <p:nvPr/>
          </p:nvSpPr>
          <p:spPr bwMode="auto">
            <a:xfrm>
              <a:off x="4952" y="3310"/>
              <a:ext cx="79" cy="97"/>
            </a:xfrm>
            <a:custGeom>
              <a:avLst/>
              <a:gdLst>
                <a:gd name="T0" fmla="*/ 3 w 181"/>
                <a:gd name="T1" fmla="*/ 0 h 222"/>
                <a:gd name="T2" fmla="*/ 2 w 181"/>
                <a:gd name="T3" fmla="*/ 3 h 222"/>
                <a:gd name="T4" fmla="*/ 0 w 181"/>
                <a:gd name="T5" fmla="*/ 2 h 222"/>
                <a:gd name="T6" fmla="*/ 3 w 181"/>
                <a:gd name="T7" fmla="*/ 0 h 2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1"/>
                <a:gd name="T13" fmla="*/ 0 h 222"/>
                <a:gd name="T14" fmla="*/ 181 w 181"/>
                <a:gd name="T15" fmla="*/ 222 h 2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1" h="222">
                  <a:moveTo>
                    <a:pt x="181" y="0"/>
                  </a:moveTo>
                  <a:lnTo>
                    <a:pt x="146" y="222"/>
                  </a:lnTo>
                  <a:cubicBezTo>
                    <a:pt x="87" y="212"/>
                    <a:pt x="34" y="180"/>
                    <a:pt x="0" y="132"/>
                  </a:cubicBezTo>
                  <a:lnTo>
                    <a:pt x="18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2" name="Line 78"/>
            <p:cNvSpPr>
              <a:spLocks noChangeShapeType="1"/>
            </p:cNvSpPr>
            <p:nvPr/>
          </p:nvSpPr>
          <p:spPr bwMode="auto">
            <a:xfrm flipH="1">
              <a:off x="2099" y="3354"/>
              <a:ext cx="1" cy="19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3" name="Freeform 79"/>
            <p:cNvSpPr>
              <a:spLocks/>
            </p:cNvSpPr>
            <p:nvPr/>
          </p:nvSpPr>
          <p:spPr bwMode="auto">
            <a:xfrm>
              <a:off x="2062" y="3444"/>
              <a:ext cx="75" cy="101"/>
            </a:xfrm>
            <a:custGeom>
              <a:avLst/>
              <a:gdLst>
                <a:gd name="T0" fmla="*/ 1 w 171"/>
                <a:gd name="T1" fmla="*/ 4 h 230"/>
                <a:gd name="T2" fmla="*/ 0 w 171"/>
                <a:gd name="T3" fmla="*/ 0 h 230"/>
                <a:gd name="T4" fmla="*/ 3 w 171"/>
                <a:gd name="T5" fmla="*/ 0 h 230"/>
                <a:gd name="T6" fmla="*/ 1 w 171"/>
                <a:gd name="T7" fmla="*/ 4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230"/>
                <a:gd name="T14" fmla="*/ 171 w 171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230">
                  <a:moveTo>
                    <a:pt x="84" y="230"/>
                  </a:moveTo>
                  <a:lnTo>
                    <a:pt x="0" y="22"/>
                  </a:lnTo>
                  <a:cubicBezTo>
                    <a:pt x="55" y="0"/>
                    <a:pt x="117" y="0"/>
                    <a:pt x="171" y="23"/>
                  </a:cubicBezTo>
                  <a:lnTo>
                    <a:pt x="84" y="23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4" name="Line 80"/>
            <p:cNvSpPr>
              <a:spLocks noChangeShapeType="1"/>
            </p:cNvSpPr>
            <p:nvPr/>
          </p:nvSpPr>
          <p:spPr bwMode="auto">
            <a:xfrm flipV="1">
              <a:off x="2108" y="2312"/>
              <a:ext cx="7" cy="183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5" name="Freeform 81"/>
            <p:cNvSpPr>
              <a:spLocks/>
            </p:cNvSpPr>
            <p:nvPr/>
          </p:nvSpPr>
          <p:spPr bwMode="auto">
            <a:xfrm>
              <a:off x="2074" y="2312"/>
              <a:ext cx="75" cy="100"/>
            </a:xfrm>
            <a:custGeom>
              <a:avLst/>
              <a:gdLst>
                <a:gd name="T0" fmla="*/ 2 w 171"/>
                <a:gd name="T1" fmla="*/ 0 h 230"/>
                <a:gd name="T2" fmla="*/ 3 w 171"/>
                <a:gd name="T3" fmla="*/ 3 h 230"/>
                <a:gd name="T4" fmla="*/ 0 w 171"/>
                <a:gd name="T5" fmla="*/ 3 h 230"/>
                <a:gd name="T6" fmla="*/ 2 w 171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230"/>
                <a:gd name="T14" fmla="*/ 171 w 171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230">
                  <a:moveTo>
                    <a:pt x="94" y="0"/>
                  </a:moveTo>
                  <a:lnTo>
                    <a:pt x="171" y="210"/>
                  </a:lnTo>
                  <a:cubicBezTo>
                    <a:pt x="116" y="230"/>
                    <a:pt x="54" y="228"/>
                    <a:pt x="0" y="203"/>
                  </a:cubicBezTo>
                  <a:lnTo>
                    <a:pt x="9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6" name="Line 82"/>
            <p:cNvSpPr>
              <a:spLocks noChangeShapeType="1"/>
            </p:cNvSpPr>
            <p:nvPr/>
          </p:nvSpPr>
          <p:spPr bwMode="auto">
            <a:xfrm>
              <a:off x="3148" y="3354"/>
              <a:ext cx="0" cy="18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7" name="Freeform 83"/>
            <p:cNvSpPr>
              <a:spLocks/>
            </p:cNvSpPr>
            <p:nvPr/>
          </p:nvSpPr>
          <p:spPr bwMode="auto">
            <a:xfrm>
              <a:off x="3110" y="3443"/>
              <a:ext cx="76" cy="100"/>
            </a:xfrm>
            <a:custGeom>
              <a:avLst/>
              <a:gdLst>
                <a:gd name="T0" fmla="*/ 2 w 172"/>
                <a:gd name="T1" fmla="*/ 3 h 229"/>
                <a:gd name="T2" fmla="*/ 0 w 172"/>
                <a:gd name="T3" fmla="*/ 0 h 229"/>
                <a:gd name="T4" fmla="*/ 3 w 172"/>
                <a:gd name="T5" fmla="*/ 0 h 229"/>
                <a:gd name="T6" fmla="*/ 2 w 172"/>
                <a:gd name="T7" fmla="*/ 3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2"/>
                <a:gd name="T13" fmla="*/ 0 h 229"/>
                <a:gd name="T14" fmla="*/ 172 w 172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2" h="229">
                  <a:moveTo>
                    <a:pt x="86" y="229"/>
                  </a:moveTo>
                  <a:lnTo>
                    <a:pt x="0" y="22"/>
                  </a:lnTo>
                  <a:cubicBezTo>
                    <a:pt x="55" y="0"/>
                    <a:pt x="117" y="0"/>
                    <a:pt x="172" y="22"/>
                  </a:cubicBezTo>
                  <a:lnTo>
                    <a:pt x="86" y="22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8" name="Line 84"/>
            <p:cNvSpPr>
              <a:spLocks noChangeShapeType="1"/>
            </p:cNvSpPr>
            <p:nvPr/>
          </p:nvSpPr>
          <p:spPr bwMode="auto">
            <a:xfrm flipV="1">
              <a:off x="3148" y="2310"/>
              <a:ext cx="0" cy="18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9" name="Freeform 85"/>
            <p:cNvSpPr>
              <a:spLocks/>
            </p:cNvSpPr>
            <p:nvPr/>
          </p:nvSpPr>
          <p:spPr bwMode="auto">
            <a:xfrm>
              <a:off x="3110" y="2310"/>
              <a:ext cx="76" cy="101"/>
            </a:xfrm>
            <a:custGeom>
              <a:avLst/>
              <a:gdLst>
                <a:gd name="T0" fmla="*/ 2 w 172"/>
                <a:gd name="T1" fmla="*/ 0 h 230"/>
                <a:gd name="T2" fmla="*/ 3 w 172"/>
                <a:gd name="T3" fmla="*/ 4 h 230"/>
                <a:gd name="T4" fmla="*/ 0 w 172"/>
                <a:gd name="T5" fmla="*/ 4 h 230"/>
                <a:gd name="T6" fmla="*/ 2 w 172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2"/>
                <a:gd name="T13" fmla="*/ 0 h 230"/>
                <a:gd name="T14" fmla="*/ 172 w 172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2" h="230">
                  <a:moveTo>
                    <a:pt x="86" y="0"/>
                  </a:moveTo>
                  <a:lnTo>
                    <a:pt x="172" y="207"/>
                  </a:lnTo>
                  <a:cubicBezTo>
                    <a:pt x="117" y="230"/>
                    <a:pt x="55" y="230"/>
                    <a:pt x="0" y="207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0" name="Line 86"/>
            <p:cNvSpPr>
              <a:spLocks noChangeShapeType="1"/>
            </p:cNvSpPr>
            <p:nvPr/>
          </p:nvSpPr>
          <p:spPr bwMode="auto">
            <a:xfrm>
              <a:off x="4166" y="3361"/>
              <a:ext cx="0" cy="18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1" name="Freeform 87"/>
            <p:cNvSpPr>
              <a:spLocks/>
            </p:cNvSpPr>
            <p:nvPr/>
          </p:nvSpPr>
          <p:spPr bwMode="auto">
            <a:xfrm>
              <a:off x="4128" y="3449"/>
              <a:ext cx="75" cy="101"/>
            </a:xfrm>
            <a:custGeom>
              <a:avLst/>
              <a:gdLst>
                <a:gd name="T0" fmla="*/ 1 w 171"/>
                <a:gd name="T1" fmla="*/ 4 h 230"/>
                <a:gd name="T2" fmla="*/ 0 w 171"/>
                <a:gd name="T3" fmla="*/ 0 h 230"/>
                <a:gd name="T4" fmla="*/ 3 w 171"/>
                <a:gd name="T5" fmla="*/ 0 h 230"/>
                <a:gd name="T6" fmla="*/ 1 w 171"/>
                <a:gd name="T7" fmla="*/ 4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230"/>
                <a:gd name="T14" fmla="*/ 171 w 171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230">
                  <a:moveTo>
                    <a:pt x="86" y="230"/>
                  </a:moveTo>
                  <a:lnTo>
                    <a:pt x="0" y="23"/>
                  </a:lnTo>
                  <a:cubicBezTo>
                    <a:pt x="55" y="0"/>
                    <a:pt x="117" y="0"/>
                    <a:pt x="171" y="23"/>
                  </a:cubicBezTo>
                  <a:lnTo>
                    <a:pt x="86" y="23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2" name="Line 88"/>
            <p:cNvSpPr>
              <a:spLocks noChangeShapeType="1"/>
            </p:cNvSpPr>
            <p:nvPr/>
          </p:nvSpPr>
          <p:spPr bwMode="auto">
            <a:xfrm flipV="1">
              <a:off x="4166" y="2317"/>
              <a:ext cx="0" cy="18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3" name="Freeform 89"/>
            <p:cNvSpPr>
              <a:spLocks/>
            </p:cNvSpPr>
            <p:nvPr/>
          </p:nvSpPr>
          <p:spPr bwMode="auto">
            <a:xfrm>
              <a:off x="4128" y="2317"/>
              <a:ext cx="75" cy="101"/>
            </a:xfrm>
            <a:custGeom>
              <a:avLst/>
              <a:gdLst>
                <a:gd name="T0" fmla="*/ 1 w 171"/>
                <a:gd name="T1" fmla="*/ 0 h 230"/>
                <a:gd name="T2" fmla="*/ 3 w 171"/>
                <a:gd name="T3" fmla="*/ 4 h 230"/>
                <a:gd name="T4" fmla="*/ 0 w 171"/>
                <a:gd name="T5" fmla="*/ 4 h 230"/>
                <a:gd name="T6" fmla="*/ 1 w 171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230"/>
                <a:gd name="T14" fmla="*/ 171 w 171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230">
                  <a:moveTo>
                    <a:pt x="86" y="0"/>
                  </a:moveTo>
                  <a:lnTo>
                    <a:pt x="171" y="207"/>
                  </a:lnTo>
                  <a:cubicBezTo>
                    <a:pt x="117" y="230"/>
                    <a:pt x="55" y="230"/>
                    <a:pt x="0" y="207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4" name="Line 90"/>
            <p:cNvSpPr>
              <a:spLocks noChangeShapeType="1"/>
            </p:cNvSpPr>
            <p:nvPr/>
          </p:nvSpPr>
          <p:spPr bwMode="auto">
            <a:xfrm>
              <a:off x="5145" y="3352"/>
              <a:ext cx="8" cy="18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5" name="Freeform 91"/>
            <p:cNvSpPr>
              <a:spLocks/>
            </p:cNvSpPr>
            <p:nvPr/>
          </p:nvSpPr>
          <p:spPr bwMode="auto">
            <a:xfrm>
              <a:off x="5111" y="3433"/>
              <a:ext cx="76" cy="101"/>
            </a:xfrm>
            <a:custGeom>
              <a:avLst/>
              <a:gdLst>
                <a:gd name="T0" fmla="*/ 2 w 172"/>
                <a:gd name="T1" fmla="*/ 3 h 231"/>
                <a:gd name="T2" fmla="*/ 0 w 172"/>
                <a:gd name="T3" fmla="*/ 0 h 231"/>
                <a:gd name="T4" fmla="*/ 3 w 172"/>
                <a:gd name="T5" fmla="*/ 0 h 231"/>
                <a:gd name="T6" fmla="*/ 2 w 172"/>
                <a:gd name="T7" fmla="*/ 3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2"/>
                <a:gd name="T13" fmla="*/ 0 h 231"/>
                <a:gd name="T14" fmla="*/ 172 w 172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2" h="231">
                  <a:moveTo>
                    <a:pt x="95" y="231"/>
                  </a:moveTo>
                  <a:lnTo>
                    <a:pt x="0" y="28"/>
                  </a:lnTo>
                  <a:cubicBezTo>
                    <a:pt x="54" y="3"/>
                    <a:pt x="116" y="0"/>
                    <a:pt x="172" y="20"/>
                  </a:cubicBezTo>
                  <a:lnTo>
                    <a:pt x="95" y="23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6" name="Line 92"/>
            <p:cNvSpPr>
              <a:spLocks noChangeShapeType="1"/>
            </p:cNvSpPr>
            <p:nvPr/>
          </p:nvSpPr>
          <p:spPr bwMode="auto">
            <a:xfrm flipH="1" flipV="1">
              <a:off x="5129" y="2309"/>
              <a:ext cx="2" cy="18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7" name="Freeform 93"/>
            <p:cNvSpPr>
              <a:spLocks/>
            </p:cNvSpPr>
            <p:nvPr/>
          </p:nvSpPr>
          <p:spPr bwMode="auto">
            <a:xfrm>
              <a:off x="5092" y="2309"/>
              <a:ext cx="75" cy="101"/>
            </a:xfrm>
            <a:custGeom>
              <a:avLst/>
              <a:gdLst>
                <a:gd name="T0" fmla="*/ 1 w 172"/>
                <a:gd name="T1" fmla="*/ 0 h 230"/>
                <a:gd name="T2" fmla="*/ 3 w 172"/>
                <a:gd name="T3" fmla="*/ 4 h 230"/>
                <a:gd name="T4" fmla="*/ 0 w 172"/>
                <a:gd name="T5" fmla="*/ 4 h 230"/>
                <a:gd name="T6" fmla="*/ 1 w 172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2"/>
                <a:gd name="T13" fmla="*/ 0 h 230"/>
                <a:gd name="T14" fmla="*/ 172 w 172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2" h="230">
                  <a:moveTo>
                    <a:pt x="85" y="0"/>
                  </a:moveTo>
                  <a:lnTo>
                    <a:pt x="172" y="207"/>
                  </a:lnTo>
                  <a:cubicBezTo>
                    <a:pt x="117" y="230"/>
                    <a:pt x="55" y="230"/>
                    <a:pt x="0" y="208"/>
                  </a:cubicBezTo>
                  <a:lnTo>
                    <a:pt x="8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719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Over-Time Models</a:t>
            </a:r>
            <a:endParaRPr lang="en-US" dirty="0"/>
          </a:p>
        </p:txBody>
      </p:sp>
      <p:sp>
        <p:nvSpPr>
          <p:cNvPr id="1536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Repeated Measures Model</a:t>
            </a:r>
          </a:p>
          <a:p>
            <a:pPr lvl="1"/>
            <a:r>
              <a:rPr lang="en-US" dirty="0" smtClean="0"/>
              <a:t>Interest only in the effects of “time” across persons and dyads. </a:t>
            </a:r>
          </a:p>
          <a:p>
            <a:r>
              <a:rPr lang="en-US" dirty="0" smtClean="0"/>
              <a:t>Growth Curve Model</a:t>
            </a:r>
          </a:p>
          <a:p>
            <a:pPr lvl="1"/>
            <a:r>
              <a:rPr lang="en-US" dirty="0" smtClean="0"/>
              <a:t>Are there linear changes over time in the outcome variable? </a:t>
            </a:r>
          </a:p>
          <a:p>
            <a:r>
              <a:rPr lang="en-US" dirty="0" smtClean="0"/>
              <a:t>Stability and Influence Model</a:t>
            </a:r>
          </a:p>
          <a:p>
            <a:pPr lvl="1"/>
            <a:r>
              <a:rPr lang="en-US" dirty="0" smtClean="0"/>
              <a:t>Stability: Does Person A’s score at time 1 predict Person A’s score at time 2? </a:t>
            </a:r>
          </a:p>
          <a:p>
            <a:pPr lvl="1"/>
            <a:r>
              <a:rPr lang="en-US" dirty="0" smtClean="0"/>
              <a:t>Influence: Does Person A’s score at time 1 predict Person B’s score at time 2?</a:t>
            </a:r>
          </a:p>
          <a:p>
            <a:r>
              <a:rPr lang="en-US" dirty="0" smtClean="0"/>
              <a:t>Standard APIM</a:t>
            </a:r>
          </a:p>
          <a:p>
            <a:pPr lvl="1"/>
            <a:r>
              <a:rPr lang="en-US" dirty="0" smtClean="0"/>
              <a:t>Different variables as the predictors and at the outcome</a:t>
            </a:r>
          </a:p>
          <a:p>
            <a:pPr lvl="1"/>
            <a:r>
              <a:rPr lang="en-US" dirty="0" smtClean="0"/>
              <a:t>Does Variable 1 predict Variable 2? 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286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</a:p>
        </p:txBody>
      </p:sp>
      <p:sp>
        <p:nvSpPr>
          <p:cNvPr id="16387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Repeated Measures</a:t>
            </a:r>
          </a:p>
          <a:p>
            <a:pPr lvl="1"/>
            <a:r>
              <a:rPr lang="en-US" smtClean="0"/>
              <a:t>The effect of day of the week (weekday versus weekend) and gender</a:t>
            </a:r>
          </a:p>
          <a:p>
            <a:r>
              <a:rPr lang="en-US" smtClean="0"/>
              <a:t>Growth Curve Model</a:t>
            </a:r>
          </a:p>
          <a:p>
            <a:pPr lvl="1"/>
            <a:r>
              <a:rPr lang="en-US" smtClean="0"/>
              <a:t>Individual growth curve</a:t>
            </a:r>
          </a:p>
          <a:p>
            <a:pPr lvl="1"/>
            <a:r>
              <a:rPr lang="en-US" smtClean="0"/>
              <a:t>Dyadic growth curve</a:t>
            </a:r>
          </a:p>
          <a:p>
            <a:pPr lvl="2"/>
            <a:r>
              <a:rPr lang="en-US" smtClean="0"/>
              <a:t>Satisfaction over time</a:t>
            </a:r>
          </a:p>
          <a:p>
            <a:r>
              <a:rPr lang="en-US" smtClean="0"/>
              <a:t>Stability and Influence Model</a:t>
            </a:r>
          </a:p>
          <a:p>
            <a:pPr lvl="1"/>
            <a:r>
              <a:rPr lang="en-US" smtClean="0"/>
              <a:t>Prior satisfaction predicts current satisfaction</a:t>
            </a:r>
          </a:p>
          <a:p>
            <a:r>
              <a:rPr lang="en-US" smtClean="0"/>
              <a:t>Standard APIM</a:t>
            </a:r>
          </a:p>
          <a:p>
            <a:pPr lvl="1"/>
            <a:r>
              <a:rPr lang="en-US" smtClean="0"/>
              <a:t>Actor and partner conflict predict satisfaction</a:t>
            </a:r>
          </a:p>
          <a:p>
            <a:endParaRPr lang="en-US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666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Variables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Time Invariant </a:t>
            </a:r>
          </a:p>
          <a:p>
            <a:pPr lvl="1"/>
            <a:r>
              <a:rPr lang="en-US" smtClean="0"/>
              <a:t>Do not change over time</a:t>
            </a:r>
          </a:p>
          <a:p>
            <a:pPr lvl="1"/>
            <a:r>
              <a:rPr lang="en-US" smtClean="0"/>
              <a:t>Measured at one time point only (typically the beginning of the study)</a:t>
            </a:r>
          </a:p>
          <a:p>
            <a:pPr lvl="1"/>
            <a:r>
              <a:rPr lang="en-US" smtClean="0"/>
              <a:t>E.g., gender, attachment style, race</a:t>
            </a:r>
          </a:p>
          <a:p>
            <a:r>
              <a:rPr lang="en-US" smtClean="0"/>
              <a:t>Time Varying</a:t>
            </a:r>
          </a:p>
          <a:p>
            <a:pPr lvl="1"/>
            <a:r>
              <a:rPr lang="en-US" smtClean="0"/>
              <a:t>Measured at each time</a:t>
            </a:r>
          </a:p>
          <a:p>
            <a:pPr lvl="1"/>
            <a:r>
              <a:rPr lang="en-US" smtClean="0"/>
              <a:t>E.g., daily mood, twice-weekly reports of friendship</a:t>
            </a:r>
          </a:p>
          <a:p>
            <a:pPr lvl="1"/>
            <a:r>
              <a:rPr lang="en-US" smtClean="0"/>
              <a:t>Outcome variable must be time varying  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43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Many Time Points?</a:t>
            </a:r>
          </a:p>
        </p:txBody>
      </p:sp>
      <p:sp>
        <p:nvSpPr>
          <p:cNvPr id="1843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Depends on type of analysis</a:t>
            </a:r>
          </a:p>
          <a:p>
            <a:pPr lvl="1"/>
            <a:r>
              <a:rPr lang="en-US" smtClean="0"/>
              <a:t>The more complicated the model, the more time points needed</a:t>
            </a:r>
          </a:p>
          <a:p>
            <a:r>
              <a:rPr lang="en-US" smtClean="0"/>
              <a:t>Minimum</a:t>
            </a:r>
          </a:p>
          <a:p>
            <a:pPr lvl="1"/>
            <a:r>
              <a:rPr lang="en-US" smtClean="0"/>
              <a:t>Repeated measures: Two</a:t>
            </a:r>
          </a:p>
          <a:p>
            <a:pPr lvl="1"/>
            <a:r>
              <a:rPr lang="en-US" smtClean="0"/>
              <a:t>Other models: Three </a:t>
            </a:r>
          </a:p>
          <a:p>
            <a:r>
              <a:rPr lang="en-US" smtClean="0"/>
              <a:t>More is better.</a:t>
            </a:r>
          </a:p>
          <a:p>
            <a:r>
              <a:rPr lang="en-US" smtClean="0"/>
              <a:t>Ultimately depends on the model, the research setting, and research questions.</a:t>
            </a:r>
          </a:p>
          <a:p>
            <a:pPr lvl="1"/>
            <a:endParaRPr lang="en-US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995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 Daily reports of conflict, support, and relationship satisfaction</a:t>
            </a:r>
            <a:endParaRPr lang="en-US" dirty="0"/>
          </a:p>
        </p:txBody>
      </p:sp>
      <p:sp>
        <p:nvSpPr>
          <p:cNvPr id="1945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Kashy data set</a:t>
            </a:r>
          </a:p>
          <a:p>
            <a:r>
              <a:rPr lang="en-US" smtClean="0"/>
              <a:t>103 heterosexual dating couples</a:t>
            </a:r>
          </a:p>
          <a:p>
            <a:r>
              <a:rPr lang="en-US" smtClean="0"/>
              <a:t>Assessed once daily for 14 days</a:t>
            </a:r>
          </a:p>
          <a:p>
            <a:r>
              <a:rPr lang="en-US" smtClean="0"/>
              <a:t>Completed daily reports of relationship satisfaction and amount of conflict that day</a:t>
            </a:r>
          </a:p>
          <a:p>
            <a:pPr lvl="1"/>
            <a:r>
              <a:rPr lang="en-US" smtClean="0"/>
              <a:t>Satisfaction and Conflict are time-varying</a:t>
            </a:r>
          </a:p>
          <a:p>
            <a:r>
              <a:rPr lang="en-US" smtClean="0"/>
              <a:t>Pretest data for attachment avoidance</a:t>
            </a:r>
          </a:p>
          <a:p>
            <a:pPr lvl="1"/>
            <a:r>
              <a:rPr lang="en-US" smtClean="0"/>
              <a:t>Measured for both people</a:t>
            </a:r>
          </a:p>
          <a:p>
            <a:pPr lvl="1"/>
            <a:r>
              <a:rPr lang="en-US" smtClean="0"/>
              <a:t>Time invariant </a:t>
            </a:r>
          </a:p>
          <a:p>
            <a:pPr lvl="1"/>
            <a:endParaRPr lang="en-US" smtClean="0"/>
          </a:p>
          <a:p>
            <a:endParaRPr lang="en-US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998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946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 Period </a:t>
            </a:r>
            <a:r>
              <a:rPr lang="en-US" dirty="0" smtClean="0"/>
              <a:t>Pairwise Dataset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Each </a:t>
            </a:r>
            <a:r>
              <a:rPr lang="en-US" sz="2800" dirty="0" smtClean="0"/>
              <a:t>Person by Time combination has its own record</a:t>
            </a:r>
          </a:p>
          <a:p>
            <a:pPr lvl="1"/>
            <a:r>
              <a:rPr lang="en-US" sz="2800" dirty="0" smtClean="0"/>
              <a:t>Person has its own variable (e.g., Person = 1, 2)</a:t>
            </a:r>
          </a:p>
          <a:p>
            <a:pPr lvl="1"/>
            <a:r>
              <a:rPr lang="en-US" sz="2800" dirty="0" smtClean="0"/>
              <a:t>Occasion has its own variable (e.g., Day = 1 to 14)</a:t>
            </a:r>
          </a:p>
          <a:p>
            <a:pPr lvl="1"/>
            <a:endParaRPr lang="en-US" sz="2800" dirty="0" smtClean="0"/>
          </a:p>
          <a:p>
            <a:r>
              <a:rPr lang="en-US" sz="2800" dirty="0" smtClean="0"/>
              <a:t>Required for Multilevel </a:t>
            </a:r>
            <a:r>
              <a:rPr lang="en-US" sz="2800" dirty="0" smtClean="0"/>
              <a:t>Modeling</a:t>
            </a:r>
          </a:p>
          <a:p>
            <a:endParaRPr lang="en-US" sz="2800" dirty="0"/>
          </a:p>
          <a:p>
            <a:r>
              <a:rPr lang="en-US" sz="2800" dirty="0" smtClean="0"/>
              <a:t>We’ll look at it when we get to 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0835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defRPr/>
            </a:pPr>
            <a:r>
              <a:rPr lang="en-US" sz="4000" b="1" dirty="0" smtClean="0"/>
              <a:t>Modeling Two Growth Curves</a:t>
            </a:r>
            <a:endParaRPr lang="en-US" sz="4100" b="1" dirty="0"/>
          </a:p>
        </p:txBody>
      </p:sp>
      <p:sp>
        <p:nvSpPr>
          <p:cNvPr id="4300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i="1" dirty="0" err="1" smtClean="0"/>
              <a:t>Y</a:t>
            </a:r>
            <a:r>
              <a:rPr lang="en-US" sz="2800" baseline="-25000" dirty="0" err="1" smtClean="0"/>
              <a:t>W</a:t>
            </a:r>
            <a:r>
              <a:rPr lang="en-US" sz="2800" i="1" baseline="-25000" dirty="0" err="1" smtClean="0"/>
              <a:t>ti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= </a:t>
            </a:r>
            <a:r>
              <a:rPr lang="en-US" sz="2800" i="1" dirty="0" err="1" smtClean="0"/>
              <a:t>c</a:t>
            </a:r>
            <a:r>
              <a:rPr lang="en-US" sz="2800" baseline="-25000" dirty="0" err="1" smtClean="0"/>
              <a:t>W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+ </a:t>
            </a:r>
            <a:r>
              <a:rPr lang="en-US" sz="2800" i="1" dirty="0" err="1" smtClean="0"/>
              <a:t>b</a:t>
            </a:r>
            <a:r>
              <a:rPr lang="en-US" sz="2800" baseline="-25000" dirty="0" err="1" smtClean="0"/>
              <a:t>W</a:t>
            </a:r>
            <a:r>
              <a:rPr lang="en-US" sz="2800" i="1" baseline="-25000" dirty="0" err="1" smtClean="0"/>
              <a:t>i</a:t>
            </a:r>
            <a:r>
              <a:rPr lang="en-US" sz="2800" i="1" dirty="0" err="1" smtClean="0"/>
              <a:t>T</a:t>
            </a:r>
            <a:r>
              <a:rPr lang="en-US" sz="2800" i="1" baseline="-25000" dirty="0" err="1" smtClean="0"/>
              <a:t>ti</a:t>
            </a:r>
            <a:r>
              <a:rPr lang="en-US" sz="2800" dirty="0" smtClean="0"/>
              <a:t> + </a:t>
            </a:r>
            <a:r>
              <a:rPr lang="en-US" sz="2800" i="1" dirty="0" err="1" smtClean="0"/>
              <a:t>e</a:t>
            </a:r>
            <a:r>
              <a:rPr lang="en-US" sz="2800" baseline="-25000" dirty="0" err="1" smtClean="0"/>
              <a:t>W</a:t>
            </a:r>
            <a:r>
              <a:rPr lang="en-US" sz="2800" i="1" baseline="-25000" dirty="0" err="1" smtClean="0"/>
              <a:t>ti</a:t>
            </a:r>
            <a:endParaRPr lang="en-US" sz="2800" i="1" baseline="-25000" dirty="0" smtClean="0"/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800" i="1" baseline="-25000" dirty="0" smtClean="0"/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2800" i="1" dirty="0" err="1" smtClean="0"/>
              <a:t>Y</a:t>
            </a:r>
            <a:r>
              <a:rPr lang="en-US" sz="2800" baseline="-25000" dirty="0" err="1" smtClean="0"/>
              <a:t>M</a:t>
            </a:r>
            <a:r>
              <a:rPr lang="en-US" sz="2800" i="1" baseline="-25000" dirty="0" err="1" smtClean="0"/>
              <a:t>ti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= </a:t>
            </a:r>
            <a:r>
              <a:rPr lang="en-US" sz="2800" i="1" dirty="0" err="1" smtClean="0"/>
              <a:t>c</a:t>
            </a:r>
            <a:r>
              <a:rPr lang="en-US" sz="2800" baseline="-25000" dirty="0" err="1" smtClean="0"/>
              <a:t>M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+ </a:t>
            </a:r>
            <a:r>
              <a:rPr lang="en-US" sz="2800" i="1" dirty="0" err="1" smtClean="0"/>
              <a:t>b</a:t>
            </a:r>
            <a:r>
              <a:rPr lang="en-US" sz="2800" baseline="-25000" dirty="0" err="1" smtClean="0"/>
              <a:t>M</a:t>
            </a:r>
            <a:r>
              <a:rPr lang="en-US" sz="2800" i="1" baseline="-25000" dirty="0" err="1" smtClean="0"/>
              <a:t>i</a:t>
            </a:r>
            <a:r>
              <a:rPr lang="en-US" sz="2800" i="1" dirty="0" err="1" smtClean="0"/>
              <a:t>T</a:t>
            </a:r>
            <a:r>
              <a:rPr lang="en-US" sz="2800" i="1" baseline="-25000" dirty="0" err="1" smtClean="0"/>
              <a:t>ti</a:t>
            </a:r>
            <a:r>
              <a:rPr lang="en-US" sz="2800" dirty="0" smtClean="0"/>
              <a:t> + </a:t>
            </a:r>
            <a:r>
              <a:rPr lang="en-US" sz="2800" i="1" dirty="0" err="1" smtClean="0"/>
              <a:t>e</a:t>
            </a:r>
            <a:r>
              <a:rPr lang="en-US" sz="2800" baseline="-25000" dirty="0" err="1" smtClean="0"/>
              <a:t>M</a:t>
            </a:r>
            <a:r>
              <a:rPr lang="en-US" sz="2800" i="1" baseline="-25000" dirty="0" err="1" smtClean="0"/>
              <a:t>ti</a:t>
            </a:r>
            <a:endParaRPr lang="en-US" sz="2800" i="1" baseline="-25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Intercepts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Wi</a:t>
            </a:r>
            <a:r>
              <a:rPr lang="en-US" sz="2400" dirty="0" smtClean="0"/>
              <a:t> = Predicted value of women’s satisfaction at study midpoint for dyad </a:t>
            </a:r>
            <a:r>
              <a:rPr lang="en-US" sz="2400" dirty="0" err="1" smtClean="0"/>
              <a:t>i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Mi</a:t>
            </a:r>
            <a:r>
              <a:rPr lang="en-US" sz="2400" dirty="0" smtClean="0"/>
              <a:t> = Predicted value of men’s satisfaction at study midpoint for dyad </a:t>
            </a:r>
            <a:r>
              <a:rPr lang="en-US" sz="2400" dirty="0" err="1" smtClean="0"/>
              <a:t>i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Slopes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b</a:t>
            </a:r>
            <a:r>
              <a:rPr lang="en-US" sz="2400" baseline="-25000" dirty="0" err="1" smtClean="0"/>
              <a:t>Wi</a:t>
            </a:r>
            <a:r>
              <a:rPr lang="en-US" sz="2400" dirty="0" smtClean="0"/>
              <a:t> = Average change in women’s satisfaction over time for dyad </a:t>
            </a:r>
            <a:r>
              <a:rPr lang="en-US" sz="2400" dirty="0" err="1" smtClean="0"/>
              <a:t>i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b</a:t>
            </a:r>
            <a:r>
              <a:rPr lang="en-US" sz="2400" baseline="-25000" dirty="0" err="1" smtClean="0"/>
              <a:t>Mi</a:t>
            </a:r>
            <a:r>
              <a:rPr lang="en-US" sz="2400" dirty="0" smtClean="0"/>
              <a:t> = Average change in men’s satisfaction over time for dyad 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Errors at each time point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Women =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Wti</a:t>
            </a:r>
            <a:endParaRPr lang="en-US" sz="2400" baseline="-25000" dirty="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Men =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Mti</a:t>
            </a:r>
            <a:endParaRPr lang="en-US" sz="2400" dirty="0"/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fld id="{4726165A-AB73-4975-B600-D40FA727D71A}" type="slidenum">
              <a:rPr lang="en-US" sz="1000" smtClean="0"/>
              <a:pPr>
                <a:defRPr/>
              </a:pPr>
              <a:t>31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7092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Correlation of the Residuals</a:t>
            </a:r>
          </a:p>
        </p:txBody>
      </p:sp>
      <p:sp>
        <p:nvSpPr>
          <p:cNvPr id="5120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man reports more satisfaction for a particular day than would be expected given the overall effect of time, does the woman also report more satisfaction for that day?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0134-0011-42AD-80B3-E8F23C797B1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6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 Effects: Variances</a:t>
            </a:r>
            <a:endParaRPr lang="en-US" dirty="0" smtClean="0"/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There are six variances </a:t>
            </a:r>
          </a:p>
          <a:p>
            <a:pPr lvl="1"/>
            <a:r>
              <a:rPr lang="en-US" smtClean="0"/>
              <a:t>two intercepts</a:t>
            </a:r>
          </a:p>
          <a:p>
            <a:pPr lvl="2"/>
            <a:r>
              <a:rPr lang="en-US" smtClean="0"/>
              <a:t>Do men (and women) differ from each other in their “time zero” predicted score? </a:t>
            </a:r>
          </a:p>
          <a:p>
            <a:pPr lvl="1"/>
            <a:r>
              <a:rPr lang="en-US" smtClean="0"/>
              <a:t>two slopes for time</a:t>
            </a:r>
          </a:p>
          <a:p>
            <a:pPr lvl="2"/>
            <a:r>
              <a:rPr lang="en-US" smtClean="0"/>
              <a:t>Do the slopes for men (and women) differ? </a:t>
            </a:r>
          </a:p>
          <a:p>
            <a:pPr lvl="1"/>
            <a:r>
              <a:rPr lang="en-US" smtClean="0"/>
              <a:t>two error (distance from the line) variances</a:t>
            </a:r>
          </a:p>
          <a:p>
            <a:pPr lvl="2"/>
            <a:r>
              <a:rPr lang="en-US" smtClean="0"/>
              <a:t>Error variances (deviations from the slope) for men and women</a:t>
            </a:r>
          </a:p>
          <a:p>
            <a:pPr lvl="2"/>
            <a:endParaRPr lang="en-US" smtClean="0"/>
          </a:p>
          <a:p>
            <a:endParaRPr lang="en-US"/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FF34-DB7B-4B34-81F0-17927AD8E44D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2727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 Effects: Within Person Correlations</a:t>
            </a:r>
            <a:endParaRPr lang="en-US"/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Man intercept-slope correlation</a:t>
            </a:r>
          </a:p>
          <a:p>
            <a:pPr lvl="1"/>
            <a:r>
              <a:rPr lang="en-US" smtClean="0"/>
              <a:t>If a man is highly satisfied at the study midpoint, is his change in satisfaction steeper?</a:t>
            </a:r>
          </a:p>
          <a:p>
            <a:r>
              <a:rPr lang="en-US" smtClean="0"/>
              <a:t>Woman intercept-slope correlation</a:t>
            </a:r>
          </a:p>
          <a:p>
            <a:pPr lvl="1"/>
            <a:r>
              <a:rPr lang="en-US" smtClean="0"/>
              <a:t>If a woman is highly satisfied at the study midpoint, is her change in satisfaction steeper?</a:t>
            </a:r>
          </a:p>
          <a:p>
            <a:endParaRPr lang="en-US" dirty="0"/>
          </a:p>
        </p:txBody>
      </p:sp>
      <p:sp>
        <p:nvSpPr>
          <p:cNvPr id="47107" name="Slide Number Placeholder 4"/>
          <p:cNvSpPr txBox="1">
            <a:spLocks noGrp="1"/>
          </p:cNvSpPr>
          <p:nvPr/>
        </p:nvSpPr>
        <p:spPr bwMode="auto">
          <a:xfrm>
            <a:off x="10171113" y="6408739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DA44170-203C-4DB6-A6A2-B39EA73AC898}" type="slidenum">
              <a:rPr lang="en-US" sz="1000">
                <a:latin typeface="Calibri" pitchFamily="34" charset="0"/>
              </a:rPr>
              <a:pPr algn="r"/>
              <a:t>34</a:t>
            </a:fld>
            <a:endParaRPr lang="en-US" sz="10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46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Between-Person Correlations </a:t>
            </a:r>
            <a:endParaRPr lang="en-US" dirty="0"/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Correlation of the intercepts between partners   </a:t>
            </a:r>
          </a:p>
          <a:p>
            <a:pPr lvl="1"/>
            <a:r>
              <a:rPr lang="en-US" smtClean="0"/>
              <a:t>Overall, do women who have higher levels of satisfaction at the study midpoint tend to have male partners who are also higher in satisfaction at the study midpoint? </a:t>
            </a:r>
          </a:p>
          <a:p>
            <a:pPr lvl="1"/>
            <a:r>
              <a:rPr lang="en-US" smtClean="0"/>
              <a:t>That is:  Is there a correspondence between level of satisfaction?</a:t>
            </a:r>
          </a:p>
          <a:p>
            <a:pPr lvl="1"/>
            <a:endParaRPr lang="en-US" smtClean="0"/>
          </a:p>
          <a:p>
            <a:r>
              <a:rPr lang="en-US" smtClean="0"/>
              <a:t>Correlation of the slopes</a:t>
            </a:r>
          </a:p>
          <a:p>
            <a:pPr lvl="1"/>
            <a:r>
              <a:rPr lang="en-US" smtClean="0"/>
              <a:t>Do women whose satisfaction changes over time tend to have male partners whose satisfaction also changes over time?</a:t>
            </a:r>
          </a:p>
          <a:p>
            <a:pPr lvl="1"/>
            <a:r>
              <a:rPr lang="en-US" smtClean="0"/>
              <a:t>That is:  Is there a correspondence between linear change in satisfaction?</a:t>
            </a:r>
          </a:p>
          <a:p>
            <a:pPr lvl="1"/>
            <a:endParaRPr lang="en-US" smtClean="0"/>
          </a:p>
          <a:p>
            <a:r>
              <a:rPr lang="en-US" smtClean="0"/>
              <a:t>Two slope-intercept correlations</a:t>
            </a:r>
          </a:p>
          <a:p>
            <a:pPr lvl="1"/>
            <a:r>
              <a:rPr lang="en-US" smtClean="0"/>
              <a:t>Do women with higher levels of satisfaction have male partners who increase or decrease? </a:t>
            </a:r>
          </a:p>
          <a:p>
            <a:pPr lvl="1"/>
            <a:r>
              <a:rPr lang="en-US" smtClean="0"/>
              <a:t>Do men with higher levels of satisfaction have female partners who increase or decrease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B177-341A-4E94-99EB-A8A5BE428B8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4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Content Placeholder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smtClean="0"/>
              <a:t>random option</a:t>
            </a:r>
            <a:r>
              <a:rPr lang="en-US" dirty="0" smtClean="0"/>
              <a:t> specifies </a:t>
            </a:r>
            <a:r>
              <a:rPr lang="en-US" dirty="0" smtClean="0"/>
              <a:t>the </a:t>
            </a:r>
            <a:r>
              <a:rPr lang="en-US" dirty="0" smtClean="0"/>
              <a:t>variances (given as standard deviations) </a:t>
            </a:r>
            <a:r>
              <a:rPr lang="en-US" dirty="0" smtClean="0"/>
              <a:t>and covariances </a:t>
            </a:r>
            <a:r>
              <a:rPr lang="en-US" dirty="0" smtClean="0"/>
              <a:t>(given as correlations) between </a:t>
            </a:r>
            <a:r>
              <a:rPr lang="en-US" dirty="0" smtClean="0"/>
              <a:t>the intercepts and </a:t>
            </a:r>
            <a:r>
              <a:rPr lang="en-US" dirty="0" smtClean="0"/>
              <a:t>slopes</a:t>
            </a:r>
            <a:r>
              <a:rPr lang="en-US" dirty="0" smtClean="0"/>
              <a:t>	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defRPr/>
            </a:pPr>
            <a:r>
              <a:rPr lang="en-US" sz="4100" dirty="0" smtClean="0"/>
              <a:t>Estimates </a:t>
            </a:r>
            <a:r>
              <a:rPr lang="en-US" sz="4100" dirty="0"/>
              <a:t>of </a:t>
            </a:r>
            <a:r>
              <a:rPr lang="en-US" sz="4100" dirty="0" smtClean="0"/>
              <a:t>Random Effects</a:t>
            </a:r>
            <a:endParaRPr lang="en-US" sz="41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450154"/>
              </p:ext>
            </p:extLst>
          </p:nvPr>
        </p:nvGraphicFramePr>
        <p:xfrm>
          <a:off x="2050359" y="2846705"/>
          <a:ext cx="8058152" cy="3639185"/>
        </p:xfrm>
        <a:graphic>
          <a:graphicData uri="http://schemas.openxmlformats.org/drawingml/2006/table">
            <a:tbl>
              <a:tblPr/>
              <a:tblGrid>
                <a:gridCol w="2152653"/>
                <a:gridCol w="1149375"/>
                <a:gridCol w="1189031"/>
                <a:gridCol w="1189031"/>
                <a:gridCol w="1189031"/>
                <a:gridCol w="1189031"/>
              </a:tblGrid>
              <a:tr h="1035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Man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Intercept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Woman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Intercept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Man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Time Slope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Woman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Time Slope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Man Intercept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sd</a:t>
                      </a: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Woman Intercept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sd</a:t>
                      </a: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Man Slope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sd</a:t>
                      </a: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Woman Slope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sd</a:t>
                      </a: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</a:t>
                      </a: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Residual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sd</a:t>
                      </a: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71DAF5B4-0E93-4BC5-8E3C-3932A20E37F0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61975" y="4914900"/>
            <a:ext cx="809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Rho</a:t>
            </a:r>
            <a:endParaRPr lang="en-US" sz="2800" b="1" dirty="0"/>
          </a:p>
        </p:txBody>
      </p:sp>
      <p:sp>
        <p:nvSpPr>
          <p:cNvPr id="4" name="Down Arrow 3"/>
          <p:cNvSpPr/>
          <p:nvPr/>
        </p:nvSpPr>
        <p:spPr>
          <a:xfrm>
            <a:off x="709717" y="5438120"/>
            <a:ext cx="419100" cy="4667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4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Random Effects Are Important</a:t>
            </a:r>
            <a:endParaRPr lang="en-US"/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If the wrong random model is selected (one that is too complicated), the solution may not converge.</a:t>
            </a:r>
          </a:p>
          <a:p>
            <a:r>
              <a:rPr lang="en-US" smtClean="0"/>
              <a:t>If the wrong model is selected (one that is too simple), significance tests of fixed are wrong.</a:t>
            </a:r>
          </a:p>
          <a:p>
            <a:pPr lvl="1"/>
            <a:r>
              <a:rPr lang="en-US" smtClean="0"/>
              <a:t>Standard errors are biased</a:t>
            </a:r>
          </a:p>
          <a:p>
            <a:r>
              <a:rPr lang="en-US" smtClean="0"/>
              <a:t>They are interesting in their own right.</a:t>
            </a:r>
          </a:p>
          <a:p>
            <a:pPr lvl="1"/>
            <a:r>
              <a:rPr lang="en-US" smtClean="0"/>
              <a:t>Answers interesting questions about individual differences and similarity of dyad members.</a:t>
            </a:r>
          </a:p>
          <a:p>
            <a:pPr lvl="1"/>
            <a:r>
              <a:rPr lang="en-US" smtClean="0"/>
              <a:t>Points to possible moderators.</a:t>
            </a:r>
          </a:p>
          <a:p>
            <a:r>
              <a:rPr lang="en-US" smtClean="0"/>
              <a:t>Can be combined with fixed effects for interpretation.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5DC6-28D8-4DF4-ADF4-D0434C3FD86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6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75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Longitudinal APIM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8EC88E2-F867-47F6-9303-C5B4B3F50783}" type="slidenum">
              <a:rPr lang="en-US" altLang="en-US">
                <a:solidFill>
                  <a:srgbClr val="898989"/>
                </a:solidFill>
              </a:rPr>
              <a:pPr eaLnBrk="1" hangingPunct="1"/>
              <a:t>39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13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Mediation</a:t>
            </a:r>
          </a:p>
        </p:txBody>
      </p:sp>
      <p:sp>
        <p:nvSpPr>
          <p:cNvPr id="5" name="WordArt 3"/>
          <p:cNvSpPr>
            <a:spLocks noChangeArrowheads="1" noChangeShapeType="1" noTextEdit="1"/>
          </p:cNvSpPr>
          <p:nvPr/>
        </p:nvSpPr>
        <p:spPr bwMode="auto">
          <a:xfrm>
            <a:off x="2819400" y="3200401"/>
            <a:ext cx="533400" cy="962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latin typeface="Arial Black" panose="020B0A04020102020204" pitchFamily="34" charset="0"/>
              </a:rPr>
              <a:t>X</a:t>
            </a:r>
          </a:p>
        </p:txBody>
      </p:sp>
      <p:sp>
        <p:nvSpPr>
          <p:cNvPr id="6" name="WordArt 4"/>
          <p:cNvSpPr>
            <a:spLocks noChangeArrowheads="1" noChangeShapeType="1" noTextEdit="1"/>
          </p:cNvSpPr>
          <p:nvPr/>
        </p:nvSpPr>
        <p:spPr bwMode="auto">
          <a:xfrm>
            <a:off x="8991600" y="3124201"/>
            <a:ext cx="533400" cy="962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latin typeface="Arial Black" panose="020B0A04020102020204" pitchFamily="34" charset="0"/>
              </a:rPr>
              <a:t>Y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3810000" y="3733800"/>
            <a:ext cx="4572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WordArt 6"/>
          <p:cNvSpPr>
            <a:spLocks noChangeArrowheads="1" noChangeShapeType="1" noTextEdit="1"/>
          </p:cNvSpPr>
          <p:nvPr/>
        </p:nvSpPr>
        <p:spPr bwMode="auto">
          <a:xfrm>
            <a:off x="5943600" y="2971800"/>
            <a:ext cx="3048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accent1"/>
                </a:solidFill>
                <a:latin typeface="Arial Black" panose="020B0A04020102020204" pitchFamily="34" charset="0"/>
              </a:rPr>
              <a:t>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B5FA-9A3F-4256-9C56-995BD3CD65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Longitudinal APIM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is old hat—but the random actor and partner effects are the most interesting!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5FA77A03-88AD-4A4F-98C9-165DEFD373A0}" type="slidenum">
              <a:rPr lang="en-US" altLang="en-US" smtClean="0"/>
              <a:pPr/>
              <a:t>40</a:t>
            </a:fld>
            <a:endParaRPr lang="en-US" altLang="en-US"/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2371340" y="2702697"/>
            <a:ext cx="2362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Man’s Conflict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2353878" y="4379097"/>
            <a:ext cx="2308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Woman’s Conflict</a:t>
            </a: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7324340" y="4277498"/>
            <a:ext cx="213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Woman’s Satisfaction </a:t>
            </a:r>
          </a:p>
        </p:txBody>
      </p:sp>
      <p:sp>
        <p:nvSpPr>
          <p:cNvPr id="13318" name="Text Box 7"/>
          <p:cNvSpPr txBox="1">
            <a:spLocks noChangeArrowheads="1"/>
          </p:cNvSpPr>
          <p:nvPr/>
        </p:nvSpPr>
        <p:spPr bwMode="auto">
          <a:xfrm>
            <a:off x="7324340" y="2739211"/>
            <a:ext cx="205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Man’s Satisfaction</a:t>
            </a:r>
          </a:p>
        </p:txBody>
      </p:sp>
      <p:sp>
        <p:nvSpPr>
          <p:cNvPr id="13319" name="Line 8"/>
          <p:cNvSpPr>
            <a:spLocks noChangeShapeType="1"/>
          </p:cNvSpPr>
          <p:nvPr/>
        </p:nvSpPr>
        <p:spPr bwMode="auto">
          <a:xfrm>
            <a:off x="4738302" y="2886847"/>
            <a:ext cx="2433638" cy="172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" name="Line 9"/>
          <p:cNvSpPr>
            <a:spLocks noChangeShapeType="1"/>
          </p:cNvSpPr>
          <p:nvPr/>
        </p:nvSpPr>
        <p:spPr bwMode="auto">
          <a:xfrm flipV="1">
            <a:off x="4706552" y="2829697"/>
            <a:ext cx="2465388" cy="177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1" name="Line 10"/>
          <p:cNvSpPr>
            <a:spLocks noChangeShapeType="1"/>
          </p:cNvSpPr>
          <p:nvPr/>
        </p:nvSpPr>
        <p:spPr bwMode="auto">
          <a:xfrm>
            <a:off x="4733540" y="2753497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Line 11"/>
          <p:cNvSpPr>
            <a:spLocks noChangeShapeType="1"/>
          </p:cNvSpPr>
          <p:nvPr/>
        </p:nvSpPr>
        <p:spPr bwMode="auto">
          <a:xfrm>
            <a:off x="4706553" y="4734697"/>
            <a:ext cx="2466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" name="Text Box 12"/>
          <p:cNvSpPr txBox="1">
            <a:spLocks noChangeArrowheads="1"/>
          </p:cNvSpPr>
          <p:nvPr/>
        </p:nvSpPr>
        <p:spPr bwMode="auto">
          <a:xfrm rot="-2220324">
            <a:off x="4609715" y="3696472"/>
            <a:ext cx="19050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W to M Partner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400"/>
          </a:p>
        </p:txBody>
      </p:sp>
      <p:sp>
        <p:nvSpPr>
          <p:cNvPr id="13324" name="Text Box 13"/>
          <p:cNvSpPr txBox="1">
            <a:spLocks noChangeArrowheads="1"/>
          </p:cNvSpPr>
          <p:nvPr/>
        </p:nvSpPr>
        <p:spPr bwMode="auto">
          <a:xfrm>
            <a:off x="5190740" y="2524897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Man’s Actor</a:t>
            </a:r>
          </a:p>
        </p:txBody>
      </p:sp>
      <p:sp>
        <p:nvSpPr>
          <p:cNvPr id="13325" name="Text Box 14"/>
          <p:cNvSpPr txBox="1">
            <a:spLocks noChangeArrowheads="1"/>
          </p:cNvSpPr>
          <p:nvPr/>
        </p:nvSpPr>
        <p:spPr bwMode="auto">
          <a:xfrm>
            <a:off x="5114540" y="4734697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Woman’s Actor</a:t>
            </a:r>
          </a:p>
        </p:txBody>
      </p:sp>
      <p:sp>
        <p:nvSpPr>
          <p:cNvPr id="13326" name="Text Box 15"/>
          <p:cNvSpPr txBox="1">
            <a:spLocks noChangeArrowheads="1"/>
          </p:cNvSpPr>
          <p:nvPr/>
        </p:nvSpPr>
        <p:spPr bwMode="auto">
          <a:xfrm rot="2057894">
            <a:off x="5903527" y="407271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M to W Partner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322128" y="4150497"/>
            <a:ext cx="2384425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353878" y="2448697"/>
            <a:ext cx="2384425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173528" y="4150497"/>
            <a:ext cx="2384425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171941" y="2448697"/>
            <a:ext cx="2382837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8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Structure</a:t>
            </a:r>
          </a:p>
        </p:txBody>
      </p:sp>
      <p:graphicFrame>
        <p:nvGraphicFramePr>
          <p:cNvPr id="138330" name="Group 90"/>
          <p:cNvGraphicFramePr>
            <a:graphicFrameLocks noGrp="1"/>
          </p:cNvGraphicFramePr>
          <p:nvPr>
            <p:ph idx="1"/>
          </p:nvPr>
        </p:nvGraphicFramePr>
        <p:xfrm>
          <a:off x="1981200" y="1447801"/>
          <a:ext cx="8229600" cy="4983208"/>
        </p:xfrm>
        <a:graphic>
          <a:graphicData uri="http://schemas.openxmlformats.org/drawingml/2006/table">
            <a:tbl>
              <a:tblPr/>
              <a:tblGrid>
                <a:gridCol w="1176338"/>
                <a:gridCol w="1174750"/>
                <a:gridCol w="1176337"/>
                <a:gridCol w="1174750"/>
                <a:gridCol w="1176338"/>
                <a:gridCol w="1174750"/>
                <a:gridCol w="1176337"/>
              </a:tblGrid>
              <a:tr h="838056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Dyad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Partnum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Actor</a:t>
                      </a:r>
                    </a:p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Satis.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Actor Conflict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Partner</a:t>
                      </a:r>
                    </a:p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Conflict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38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38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38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38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38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38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38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38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9A73F8E-E702-4812-B1EF-0253C73B2262}" type="slidenum">
              <a:rPr lang="en-US" altLang="en-US">
                <a:solidFill>
                  <a:srgbClr val="898989"/>
                </a:solidFill>
              </a:rPr>
              <a:pPr eaLnBrk="1" hangingPunct="1"/>
              <a:t>41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26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6000" dirty="0"/>
              <a:t>Stability and Influence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240E236-1A7C-4685-BB32-76005238ABD6}" type="slidenum">
              <a:rPr lang="en-US" altLang="en-US">
                <a:solidFill>
                  <a:srgbClr val="898989"/>
                </a:solidFill>
              </a:rPr>
              <a:pPr eaLnBrk="1" hangingPunct="1"/>
              <a:t>42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12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Stability-Influence: APIM  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557BD3B-F6F5-43F4-97D7-CA27960CEFC2}" type="slidenum">
              <a:rPr lang="en-US" altLang="en-US">
                <a:solidFill>
                  <a:srgbClr val="898989"/>
                </a:solidFill>
              </a:rPr>
              <a:pPr eaLnBrk="1" hangingPunct="1"/>
              <a:t>43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2335213" y="1917700"/>
            <a:ext cx="2362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Man’s Satisfaction Yesterday</a:t>
            </a: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2317751" y="3594100"/>
            <a:ext cx="23082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Woman’s Satisfaction Yesterday</a:t>
            </a:r>
          </a:p>
        </p:txBody>
      </p:sp>
      <p:sp>
        <p:nvSpPr>
          <p:cNvPr id="4101" name="Text Box 6"/>
          <p:cNvSpPr txBox="1">
            <a:spLocks noChangeArrowheads="1"/>
          </p:cNvSpPr>
          <p:nvPr/>
        </p:nvSpPr>
        <p:spPr bwMode="auto">
          <a:xfrm>
            <a:off x="7288213" y="3632201"/>
            <a:ext cx="213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Woman’s Satisfaction Today</a:t>
            </a:r>
          </a:p>
        </p:txBody>
      </p:sp>
      <p:sp>
        <p:nvSpPr>
          <p:cNvPr id="4102" name="Text Box 7"/>
          <p:cNvSpPr txBox="1">
            <a:spLocks noChangeArrowheads="1"/>
          </p:cNvSpPr>
          <p:nvPr/>
        </p:nvSpPr>
        <p:spPr bwMode="auto">
          <a:xfrm>
            <a:off x="7288213" y="1955801"/>
            <a:ext cx="205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Man’s Satisfaction Today</a:t>
            </a:r>
          </a:p>
        </p:txBody>
      </p:sp>
      <p:sp>
        <p:nvSpPr>
          <p:cNvPr id="4103" name="Line 8"/>
          <p:cNvSpPr>
            <a:spLocks noChangeShapeType="1"/>
          </p:cNvSpPr>
          <p:nvPr/>
        </p:nvSpPr>
        <p:spPr bwMode="auto">
          <a:xfrm>
            <a:off x="4702175" y="2241550"/>
            <a:ext cx="2433638" cy="172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" name="Line 9"/>
          <p:cNvSpPr>
            <a:spLocks noChangeShapeType="1"/>
          </p:cNvSpPr>
          <p:nvPr/>
        </p:nvSpPr>
        <p:spPr bwMode="auto">
          <a:xfrm flipV="1">
            <a:off x="4670425" y="2184400"/>
            <a:ext cx="2465388" cy="177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" name="Line 10"/>
          <p:cNvSpPr>
            <a:spLocks noChangeShapeType="1"/>
          </p:cNvSpPr>
          <p:nvPr/>
        </p:nvSpPr>
        <p:spPr bwMode="auto">
          <a:xfrm>
            <a:off x="4697413" y="21082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" name="Line 11"/>
          <p:cNvSpPr>
            <a:spLocks noChangeShapeType="1"/>
          </p:cNvSpPr>
          <p:nvPr/>
        </p:nvSpPr>
        <p:spPr bwMode="auto">
          <a:xfrm>
            <a:off x="4670426" y="4089400"/>
            <a:ext cx="2466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7" name="Text Box 12"/>
          <p:cNvSpPr txBox="1">
            <a:spLocks noChangeArrowheads="1"/>
          </p:cNvSpPr>
          <p:nvPr/>
        </p:nvSpPr>
        <p:spPr bwMode="auto">
          <a:xfrm rot="-2220324">
            <a:off x="4675188" y="2947636"/>
            <a:ext cx="190500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Woman influence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400"/>
          </a:p>
        </p:txBody>
      </p:sp>
      <p:sp>
        <p:nvSpPr>
          <p:cNvPr id="4108" name="Text Box 13"/>
          <p:cNvSpPr txBox="1">
            <a:spLocks noChangeArrowheads="1"/>
          </p:cNvSpPr>
          <p:nvPr/>
        </p:nvSpPr>
        <p:spPr bwMode="auto">
          <a:xfrm>
            <a:off x="5154613" y="18796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Man stability</a:t>
            </a:r>
          </a:p>
        </p:txBody>
      </p:sp>
      <p:sp>
        <p:nvSpPr>
          <p:cNvPr id="4109" name="Text Box 14"/>
          <p:cNvSpPr txBox="1">
            <a:spLocks noChangeArrowheads="1"/>
          </p:cNvSpPr>
          <p:nvPr/>
        </p:nvSpPr>
        <p:spPr bwMode="auto">
          <a:xfrm>
            <a:off x="5078413" y="40894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Woman stability</a:t>
            </a:r>
          </a:p>
        </p:txBody>
      </p:sp>
      <p:sp>
        <p:nvSpPr>
          <p:cNvPr id="4110" name="Text Box 15"/>
          <p:cNvSpPr txBox="1">
            <a:spLocks noChangeArrowheads="1"/>
          </p:cNvSpPr>
          <p:nvPr/>
        </p:nvSpPr>
        <p:spPr bwMode="auto">
          <a:xfrm rot="2057894">
            <a:off x="5919788" y="3425825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Man influence</a:t>
            </a:r>
          </a:p>
        </p:txBody>
      </p:sp>
      <p:sp>
        <p:nvSpPr>
          <p:cNvPr id="4111" name="Rectangle 16"/>
          <p:cNvSpPr>
            <a:spLocks noChangeArrowheads="1"/>
          </p:cNvSpPr>
          <p:nvPr/>
        </p:nvSpPr>
        <p:spPr bwMode="auto">
          <a:xfrm>
            <a:off x="2406650" y="5105400"/>
            <a:ext cx="727167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en-US" altLang="en-US" sz="1800" dirty="0"/>
              <a:t>We can measure stability and influence for each man and each woman: </a:t>
            </a:r>
          </a:p>
          <a:p>
            <a:pPr marL="342900" indent="-342900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en-US" altLang="en-US" sz="1800" dirty="0"/>
              <a:t>Is stability moderated by gender? </a:t>
            </a:r>
          </a:p>
          <a:p>
            <a:pPr marL="342900" indent="-342900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en-US" altLang="en-US" sz="1800" dirty="0"/>
              <a:t>Is influence moderated by gender? 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1" y="3505200"/>
            <a:ext cx="2384425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317751" y="1803400"/>
            <a:ext cx="2384425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137401" y="3505200"/>
            <a:ext cx="2384425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135814" y="1803400"/>
            <a:ext cx="2384425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Structure</a:t>
            </a:r>
          </a:p>
        </p:txBody>
      </p:sp>
      <p:graphicFrame>
        <p:nvGraphicFramePr>
          <p:cNvPr id="91227" name="Group 91"/>
          <p:cNvGraphicFramePr>
            <a:graphicFrameLocks noGrp="1"/>
          </p:cNvGraphicFramePr>
          <p:nvPr>
            <p:ph idx="1"/>
          </p:nvPr>
        </p:nvGraphicFramePr>
        <p:xfrm>
          <a:off x="1981200" y="1447800"/>
          <a:ext cx="8229600" cy="5118098"/>
        </p:xfrm>
        <a:graphic>
          <a:graphicData uri="http://schemas.openxmlformats.org/drawingml/2006/table">
            <a:tbl>
              <a:tblPr/>
              <a:tblGrid>
                <a:gridCol w="1176338"/>
                <a:gridCol w="1174750"/>
                <a:gridCol w="1176337"/>
                <a:gridCol w="1174750"/>
                <a:gridCol w="1176338"/>
                <a:gridCol w="1174750"/>
                <a:gridCol w="1176337"/>
              </a:tblGrid>
              <a:tr h="972410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DYADID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PERSON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DAY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ASATISF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ASATISF</a:t>
                      </a:r>
                    </a:p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Lagged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PSATISF Lagged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1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1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1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1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1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1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1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1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73BEBAD-78F3-4B37-912B-537ADD1F86EE}" type="slidenum">
              <a:rPr lang="en-US" altLang="en-US">
                <a:solidFill>
                  <a:srgbClr val="898989"/>
                </a:solidFill>
              </a:rPr>
              <a:pPr eaLnBrk="1" hangingPunct="1"/>
              <a:t>44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32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4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Common Fate Model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4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4"/>
          <p:cNvSpPr txBox="1">
            <a:spLocks noChangeArrowheads="1"/>
          </p:cNvSpPr>
          <p:nvPr/>
        </p:nvSpPr>
        <p:spPr bwMode="auto">
          <a:xfrm>
            <a:off x="1955801" y="1736725"/>
            <a:ext cx="7775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50000"/>
              </a:spcAft>
              <a:buFont typeface="Wingdings" pitchFamily="2" charset="2"/>
              <a:buNone/>
            </a:pPr>
            <a:endParaRPr lang="en-US" sz="2400">
              <a:solidFill>
                <a:srgbClr val="000099"/>
              </a:solidFill>
              <a:latin typeface="Arial Unicode MS" pitchFamily="34" charset="-128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Dyadic Models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Common Fate Model (CFM) is perhaps the oldest dyadic model (Kenny &amp; La </a:t>
            </a:r>
            <a:r>
              <a:rPr lang="en-US" dirty="0" err="1" smtClean="0"/>
              <a:t>Voie</a:t>
            </a:r>
            <a:r>
              <a:rPr lang="en-US" dirty="0" smtClean="0"/>
              <a:t>, 1985).</a:t>
            </a:r>
          </a:p>
          <a:p>
            <a:r>
              <a:rPr lang="en-US" dirty="0" smtClean="0"/>
              <a:t>However, CFM used empirically only a handful of times.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smtClean="0"/>
              <a:t>APIM which is regularly used (at least 95% of the time) may often be theoretically inappropriate.</a:t>
            </a:r>
          </a:p>
          <a:p>
            <a:endParaRPr lang="en-US" dirty="0" smtClean="0"/>
          </a:p>
          <a:p>
            <a:r>
              <a:rPr lang="en-US" u="sng" dirty="0" smtClean="0"/>
              <a:t>Paper:</a:t>
            </a:r>
            <a:r>
              <a:rPr lang="en-US" dirty="0" smtClean="0"/>
              <a:t> Ledermann, T., &amp; Kenny, D. A. </a:t>
            </a:r>
            <a:r>
              <a:rPr lang="de-DE" dirty="0" smtClean="0"/>
              <a:t>(2012). </a:t>
            </a:r>
            <a:r>
              <a:rPr lang="en-US" dirty="0" smtClean="0"/>
              <a:t>The common fate model for dyadic data: Variations of a theoretically important but underutilized model. </a:t>
            </a:r>
            <a:r>
              <a:rPr lang="en-US" i="1" dirty="0" smtClean="0"/>
              <a:t>Journal of Family Psychology</a:t>
            </a:r>
            <a:r>
              <a:rPr lang="en-US" dirty="0" smtClean="0"/>
              <a:t>, 26, 140‑148.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8775-58E3-4D93-B30C-27C8D0F3C794}" type="slidenum">
              <a:rPr lang="de-DE" smtClean="0"/>
              <a:pPr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16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1955801" y="1736725"/>
            <a:ext cx="7775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50000"/>
              </a:spcAft>
              <a:buFont typeface="Wingdings" pitchFamily="2" charset="2"/>
              <a:buNone/>
            </a:pPr>
            <a:endParaRPr lang="en-US" sz="2400">
              <a:solidFill>
                <a:srgbClr val="000099"/>
              </a:solidFill>
              <a:latin typeface="Arial Unicode MS" pitchFamily="34" charset="-128"/>
            </a:endParaRPr>
          </a:p>
        </p:txBody>
      </p:sp>
      <p:grpSp>
        <p:nvGrpSpPr>
          <p:cNvPr id="19460" name="Group 50"/>
          <p:cNvGrpSpPr>
            <a:grpSpLocks/>
          </p:cNvGrpSpPr>
          <p:nvPr/>
        </p:nvGrpSpPr>
        <p:grpSpPr bwMode="auto">
          <a:xfrm>
            <a:off x="4176714" y="3394872"/>
            <a:ext cx="4618037" cy="1916113"/>
            <a:chOff x="1332" y="2385"/>
            <a:chExt cx="2909" cy="1207"/>
          </a:xfrm>
        </p:grpSpPr>
        <p:sp>
          <p:nvSpPr>
            <p:cNvPr id="19465" name="Text Box 51"/>
            <p:cNvSpPr txBox="1">
              <a:spLocks noChangeArrowheads="1"/>
            </p:cNvSpPr>
            <p:nvPr/>
          </p:nvSpPr>
          <p:spPr bwMode="auto">
            <a:xfrm>
              <a:off x="1723" y="3136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19466" name="Text Box 52"/>
            <p:cNvSpPr txBox="1">
              <a:spLocks noChangeArrowheads="1"/>
            </p:cNvSpPr>
            <p:nvPr/>
          </p:nvSpPr>
          <p:spPr bwMode="auto">
            <a:xfrm>
              <a:off x="3135" y="3135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19467" name="Text Box 53"/>
            <p:cNvSpPr txBox="1">
              <a:spLocks noChangeArrowheads="1"/>
            </p:cNvSpPr>
            <p:nvPr/>
          </p:nvSpPr>
          <p:spPr bwMode="auto">
            <a:xfrm>
              <a:off x="1360" y="3171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19468" name="Text Box 54"/>
            <p:cNvSpPr txBox="1">
              <a:spLocks noChangeArrowheads="1"/>
            </p:cNvSpPr>
            <p:nvPr/>
          </p:nvSpPr>
          <p:spPr bwMode="auto">
            <a:xfrm>
              <a:off x="1746" y="2717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19469" name="Text Box 55"/>
            <p:cNvSpPr txBox="1">
              <a:spLocks noChangeArrowheads="1"/>
            </p:cNvSpPr>
            <p:nvPr/>
          </p:nvSpPr>
          <p:spPr bwMode="auto">
            <a:xfrm>
              <a:off x="1332" y="2717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19470" name="Line 56"/>
            <p:cNvSpPr>
              <a:spLocks noChangeShapeType="1"/>
            </p:cNvSpPr>
            <p:nvPr/>
          </p:nvSpPr>
          <p:spPr bwMode="auto">
            <a:xfrm flipH="1" flipV="1">
              <a:off x="1568" y="3126"/>
              <a:ext cx="64" cy="20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471" name="Line 57"/>
            <p:cNvSpPr>
              <a:spLocks noChangeShapeType="1"/>
            </p:cNvSpPr>
            <p:nvPr/>
          </p:nvSpPr>
          <p:spPr bwMode="auto">
            <a:xfrm flipV="1">
              <a:off x="1943" y="3126"/>
              <a:ext cx="52" cy="170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472" name="Text Box 58"/>
            <p:cNvSpPr txBox="1">
              <a:spLocks noChangeArrowheads="1"/>
            </p:cNvSpPr>
            <p:nvPr/>
          </p:nvSpPr>
          <p:spPr bwMode="auto">
            <a:xfrm>
              <a:off x="1451" y="2876"/>
              <a:ext cx="228" cy="244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r>
                <a:rPr lang="de-DE" sz="2000" i="1">
                  <a:latin typeface="Arial Unicode MS" pitchFamily="34" charset="-128"/>
                </a:rPr>
                <a:t>X</a:t>
              </a:r>
              <a:r>
                <a:rPr lang="de-DE" sz="2000" i="1" baseline="-25000">
                  <a:latin typeface="Arial Unicode MS" pitchFamily="34" charset="-128"/>
                </a:rPr>
                <a:t>A</a:t>
              </a:r>
            </a:p>
          </p:txBody>
        </p:sp>
        <p:sp>
          <p:nvSpPr>
            <p:cNvPr id="19473" name="Line 60"/>
            <p:cNvSpPr>
              <a:spLocks noChangeShapeType="1"/>
            </p:cNvSpPr>
            <p:nvPr/>
          </p:nvSpPr>
          <p:spPr bwMode="auto">
            <a:xfrm flipH="1">
              <a:off x="1568" y="2717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4" name="Oval 61"/>
            <p:cNvSpPr>
              <a:spLocks noChangeArrowheads="1"/>
            </p:cNvSpPr>
            <p:nvPr/>
          </p:nvSpPr>
          <p:spPr bwMode="auto">
            <a:xfrm>
              <a:off x="1404" y="2386"/>
              <a:ext cx="328" cy="3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80"/>
              </a:solidFill>
              <a:round/>
              <a:headEnd/>
              <a:tailEnd type="none" w="sm" len="lg"/>
            </a:ln>
          </p:spPr>
          <p:txBody>
            <a:bodyPr lIns="36000" rIns="36000"/>
            <a:lstStyle/>
            <a:p>
              <a:pPr algn="ctr"/>
              <a:r>
                <a:rPr lang="de-DE" i="1">
                  <a:latin typeface="Calibri" pitchFamily="34" charset="0"/>
                </a:rPr>
                <a:t>e</a:t>
              </a:r>
              <a:r>
                <a:rPr lang="de-DE" baseline="-25000">
                  <a:latin typeface="Calibri" pitchFamily="34" charset="0"/>
                </a:rPr>
                <a:t>1</a:t>
              </a:r>
              <a:endParaRPr lang="de-DE" baseline="-25000">
                <a:latin typeface="Calibri" pitchFamily="34" charset="0"/>
                <a:ea typeface="SimSun" pitchFamily="2" charset="-122"/>
              </a:endParaRPr>
            </a:p>
          </p:txBody>
        </p:sp>
        <p:sp>
          <p:nvSpPr>
            <p:cNvPr id="19475" name="Line 62"/>
            <p:cNvSpPr>
              <a:spLocks noChangeShapeType="1"/>
            </p:cNvSpPr>
            <p:nvPr/>
          </p:nvSpPr>
          <p:spPr bwMode="auto">
            <a:xfrm flipH="1">
              <a:off x="1990" y="2717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6" name="Oval 63"/>
            <p:cNvSpPr>
              <a:spLocks noChangeArrowheads="1"/>
            </p:cNvSpPr>
            <p:nvPr/>
          </p:nvSpPr>
          <p:spPr bwMode="auto">
            <a:xfrm>
              <a:off x="1826" y="2386"/>
              <a:ext cx="328" cy="3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80"/>
              </a:solidFill>
              <a:round/>
              <a:headEnd/>
              <a:tailEnd type="none" w="sm" len="lg"/>
            </a:ln>
          </p:spPr>
          <p:txBody>
            <a:bodyPr lIns="36000" rIns="36000"/>
            <a:lstStyle/>
            <a:p>
              <a:pPr algn="ctr"/>
              <a:r>
                <a:rPr lang="de-DE" i="1">
                  <a:latin typeface="Calibri" pitchFamily="34" charset="0"/>
                </a:rPr>
                <a:t>e</a:t>
              </a:r>
              <a:r>
                <a:rPr lang="de-DE" baseline="-25000">
                  <a:latin typeface="Calibri" pitchFamily="34" charset="0"/>
                </a:rPr>
                <a:t>2</a:t>
              </a:r>
              <a:endParaRPr lang="de-DE" baseline="-25000">
                <a:latin typeface="Calibri" pitchFamily="34" charset="0"/>
                <a:ea typeface="SimSun" pitchFamily="2" charset="-122"/>
              </a:endParaRPr>
            </a:p>
          </p:txBody>
        </p:sp>
        <p:sp>
          <p:nvSpPr>
            <p:cNvPr id="19477" name="Text Box 64"/>
            <p:cNvSpPr txBox="1">
              <a:spLocks noChangeArrowheads="1"/>
            </p:cNvSpPr>
            <p:nvPr/>
          </p:nvSpPr>
          <p:spPr bwMode="auto">
            <a:xfrm>
              <a:off x="2772" y="3170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19478" name="Text Box 65"/>
            <p:cNvSpPr txBox="1">
              <a:spLocks noChangeArrowheads="1"/>
            </p:cNvSpPr>
            <p:nvPr/>
          </p:nvSpPr>
          <p:spPr bwMode="auto">
            <a:xfrm>
              <a:off x="3158" y="2716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19479" name="Text Box 66"/>
            <p:cNvSpPr txBox="1">
              <a:spLocks noChangeArrowheads="1"/>
            </p:cNvSpPr>
            <p:nvPr/>
          </p:nvSpPr>
          <p:spPr bwMode="auto">
            <a:xfrm>
              <a:off x="2744" y="2716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19480" name="Line 67"/>
            <p:cNvSpPr>
              <a:spLocks noChangeShapeType="1"/>
            </p:cNvSpPr>
            <p:nvPr/>
          </p:nvSpPr>
          <p:spPr bwMode="auto">
            <a:xfrm flipH="1" flipV="1">
              <a:off x="2980" y="3125"/>
              <a:ext cx="64" cy="20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481" name="Line 68"/>
            <p:cNvSpPr>
              <a:spLocks noChangeShapeType="1"/>
            </p:cNvSpPr>
            <p:nvPr/>
          </p:nvSpPr>
          <p:spPr bwMode="auto">
            <a:xfrm flipV="1">
              <a:off x="3355" y="3125"/>
              <a:ext cx="52" cy="170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482" name="Text Box 69"/>
            <p:cNvSpPr txBox="1">
              <a:spLocks noChangeArrowheads="1"/>
            </p:cNvSpPr>
            <p:nvPr/>
          </p:nvSpPr>
          <p:spPr bwMode="auto">
            <a:xfrm>
              <a:off x="2863" y="2875"/>
              <a:ext cx="228" cy="244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r>
                <a:rPr lang="de-DE" sz="2000" i="1">
                  <a:latin typeface="Arial Unicode MS" pitchFamily="34" charset="-128"/>
                </a:rPr>
                <a:t>Y</a:t>
              </a:r>
              <a:r>
                <a:rPr lang="de-DE" sz="2000" i="1" baseline="-25000">
                  <a:latin typeface="Arial Unicode MS" pitchFamily="34" charset="-128"/>
                </a:rPr>
                <a:t>A</a:t>
              </a:r>
            </a:p>
          </p:txBody>
        </p:sp>
        <p:sp>
          <p:nvSpPr>
            <p:cNvPr id="19483" name="Line 71"/>
            <p:cNvSpPr>
              <a:spLocks noChangeShapeType="1"/>
            </p:cNvSpPr>
            <p:nvPr/>
          </p:nvSpPr>
          <p:spPr bwMode="auto">
            <a:xfrm flipH="1">
              <a:off x="2980" y="2716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4" name="Oval 72"/>
            <p:cNvSpPr>
              <a:spLocks noChangeArrowheads="1"/>
            </p:cNvSpPr>
            <p:nvPr/>
          </p:nvSpPr>
          <p:spPr bwMode="auto">
            <a:xfrm>
              <a:off x="2816" y="2385"/>
              <a:ext cx="328" cy="3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80"/>
              </a:solidFill>
              <a:round/>
              <a:headEnd/>
              <a:tailEnd type="none" w="sm" len="lg"/>
            </a:ln>
          </p:spPr>
          <p:txBody>
            <a:bodyPr lIns="0" rIns="0"/>
            <a:lstStyle/>
            <a:p>
              <a:pPr algn="ctr"/>
              <a:r>
                <a:rPr lang="de-DE" i="1">
                  <a:latin typeface="Calibri" pitchFamily="34" charset="0"/>
                  <a:ea typeface="Arial Unicode MS" pitchFamily="34" charset="-128"/>
                  <a:cs typeface="Arial Unicode MS" pitchFamily="34" charset="-128"/>
                </a:rPr>
                <a:t>e</a:t>
              </a:r>
              <a:r>
                <a:rPr lang="de-DE" baseline="-25000">
                  <a:latin typeface="Calibri" pitchFamily="34" charset="0"/>
                </a:rPr>
                <a:t>3</a:t>
              </a:r>
              <a:endParaRPr lang="de-DE" baseline="-25000">
                <a:latin typeface="Calibri" pitchFamily="34" charset="0"/>
                <a:ea typeface="SimSun" pitchFamily="2" charset="-122"/>
              </a:endParaRPr>
            </a:p>
          </p:txBody>
        </p:sp>
        <p:sp>
          <p:nvSpPr>
            <p:cNvPr id="19485" name="Line 73"/>
            <p:cNvSpPr>
              <a:spLocks noChangeShapeType="1"/>
            </p:cNvSpPr>
            <p:nvPr/>
          </p:nvSpPr>
          <p:spPr bwMode="auto">
            <a:xfrm flipH="1">
              <a:off x="3402" y="2716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6" name="Oval 74"/>
            <p:cNvSpPr>
              <a:spLocks noChangeArrowheads="1"/>
            </p:cNvSpPr>
            <p:nvPr/>
          </p:nvSpPr>
          <p:spPr bwMode="auto">
            <a:xfrm>
              <a:off x="3238" y="2385"/>
              <a:ext cx="328" cy="3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80"/>
              </a:solidFill>
              <a:round/>
              <a:headEnd/>
              <a:tailEnd type="none" w="sm" len="lg"/>
            </a:ln>
          </p:spPr>
          <p:txBody>
            <a:bodyPr lIns="0" rIns="0"/>
            <a:lstStyle/>
            <a:p>
              <a:pPr algn="ctr"/>
              <a:r>
                <a:rPr lang="de-DE" i="1">
                  <a:latin typeface="Calibri" pitchFamily="34" charset="0"/>
                  <a:ea typeface="Arial Unicode MS" pitchFamily="34" charset="-128"/>
                  <a:cs typeface="Arial Unicode MS" pitchFamily="34" charset="-128"/>
                </a:rPr>
                <a:t>e</a:t>
              </a:r>
              <a:r>
                <a:rPr lang="de-DE" baseline="-25000">
                  <a:latin typeface="Calibri" pitchFamily="34" charset="0"/>
                </a:rPr>
                <a:t>4</a:t>
              </a:r>
              <a:endParaRPr lang="de-DE" baseline="-25000">
                <a:latin typeface="Calibri" pitchFamily="34" charset="0"/>
                <a:ea typeface="SimSun" pitchFamily="2" charset="-122"/>
              </a:endParaRPr>
            </a:p>
          </p:txBody>
        </p:sp>
        <p:grpSp>
          <p:nvGrpSpPr>
            <p:cNvPr id="19487" name="Group 75"/>
            <p:cNvGrpSpPr>
              <a:grpSpLocks/>
            </p:cNvGrpSpPr>
            <p:nvPr/>
          </p:nvGrpSpPr>
          <p:grpSpPr bwMode="auto">
            <a:xfrm>
              <a:off x="1950" y="3247"/>
              <a:ext cx="2291" cy="340"/>
              <a:chOff x="1950" y="3088"/>
              <a:chExt cx="2291" cy="340"/>
            </a:xfrm>
          </p:grpSpPr>
          <p:sp>
            <p:nvSpPr>
              <p:cNvPr id="19498" name="Line 76"/>
              <p:cNvSpPr>
                <a:spLocks noChangeShapeType="1"/>
              </p:cNvSpPr>
              <p:nvPr/>
            </p:nvSpPr>
            <p:spPr bwMode="auto">
              <a:xfrm flipV="1">
                <a:off x="1950" y="3268"/>
                <a:ext cx="1021" cy="0"/>
              </a:xfrm>
              <a:prstGeom prst="line">
                <a:avLst/>
              </a:prstGeom>
              <a:noFill/>
              <a:ln w="19050">
                <a:solidFill>
                  <a:srgbClr val="000080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9" name="Line 77"/>
              <p:cNvSpPr>
                <a:spLocks noChangeShapeType="1"/>
              </p:cNvSpPr>
              <p:nvPr/>
            </p:nvSpPr>
            <p:spPr bwMode="auto">
              <a:xfrm flipH="1">
                <a:off x="3386" y="3268"/>
                <a:ext cx="415" cy="13"/>
              </a:xfrm>
              <a:prstGeom prst="line">
                <a:avLst/>
              </a:prstGeom>
              <a:noFill/>
              <a:ln w="9525">
                <a:solidFill>
                  <a:srgbClr val="000080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0" name="Oval 78"/>
              <p:cNvSpPr>
                <a:spLocks noChangeArrowheads="1"/>
              </p:cNvSpPr>
              <p:nvPr/>
            </p:nvSpPr>
            <p:spPr bwMode="auto">
              <a:xfrm>
                <a:off x="3801" y="3097"/>
                <a:ext cx="328" cy="33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8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" name="Text Box 79"/>
              <p:cNvSpPr txBox="1">
                <a:spLocks noChangeArrowheads="1"/>
              </p:cNvSpPr>
              <p:nvPr/>
            </p:nvSpPr>
            <p:spPr bwMode="auto">
              <a:xfrm>
                <a:off x="3838" y="3107"/>
                <a:ext cx="4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de-DE" sz="2000" i="1">
                    <a:latin typeface="Times" pitchFamily="18" charset="0"/>
                    <a:sym typeface="Symbol" pitchFamily="18" charset="2"/>
                  </a:rPr>
                  <a:t>r</a:t>
                </a:r>
                <a:r>
                  <a:rPr lang="de-DE" sz="2000" i="1" baseline="-25000"/>
                  <a:t>Y</a:t>
                </a:r>
                <a:endParaRPr lang="de-DE" sz="2000" u="sng"/>
              </a:p>
            </p:txBody>
          </p:sp>
          <p:sp>
            <p:nvSpPr>
              <p:cNvPr id="3" name="Rectangle 80"/>
              <p:cNvSpPr>
                <a:spLocks noChangeArrowheads="1"/>
              </p:cNvSpPr>
              <p:nvPr/>
            </p:nvSpPr>
            <p:spPr bwMode="auto">
              <a:xfrm>
                <a:off x="3555" y="3088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600">
                    <a:latin typeface="Calibri" pitchFamily="34" charset="0"/>
                    <a:sym typeface="Symbol" pitchFamily="18" charset="2"/>
                  </a:rPr>
                  <a:t>1</a:t>
                </a:r>
              </a:p>
            </p:txBody>
          </p:sp>
        </p:grpSp>
        <p:grpSp>
          <p:nvGrpSpPr>
            <p:cNvPr id="19488" name="Group 81"/>
            <p:cNvGrpSpPr>
              <a:grpSpLocks/>
            </p:cNvGrpSpPr>
            <p:nvPr/>
          </p:nvGrpSpPr>
          <p:grpSpPr bwMode="auto">
            <a:xfrm>
              <a:off x="1564" y="3255"/>
              <a:ext cx="1822" cy="337"/>
              <a:chOff x="1564" y="3096"/>
              <a:chExt cx="1822" cy="337"/>
            </a:xfrm>
          </p:grpSpPr>
          <p:sp>
            <p:nvSpPr>
              <p:cNvPr id="19494" name="Rectangle 82"/>
              <p:cNvSpPr>
                <a:spLocks noChangeArrowheads="1"/>
              </p:cNvSpPr>
              <p:nvPr/>
            </p:nvSpPr>
            <p:spPr bwMode="auto">
              <a:xfrm>
                <a:off x="1678" y="3103"/>
                <a:ext cx="233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2800" i="1">
                    <a:solidFill>
                      <a:srgbClr val="990000"/>
                    </a:solidFill>
                    <a:latin typeface="Calibri" pitchFamily="34" charset="0"/>
                  </a:rPr>
                  <a:t>X</a:t>
                </a:r>
              </a:p>
            </p:txBody>
          </p:sp>
          <p:sp>
            <p:nvSpPr>
              <p:cNvPr id="19495" name="Rectangle 83"/>
              <p:cNvSpPr>
                <a:spLocks noChangeArrowheads="1"/>
              </p:cNvSpPr>
              <p:nvPr/>
            </p:nvSpPr>
            <p:spPr bwMode="auto">
              <a:xfrm>
                <a:off x="3090" y="3101"/>
                <a:ext cx="226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2800" i="1">
                    <a:solidFill>
                      <a:srgbClr val="663300"/>
                    </a:solidFill>
                    <a:latin typeface="Calibri" pitchFamily="34" charset="0"/>
                  </a:rPr>
                  <a:t>Y</a:t>
                </a:r>
              </a:p>
            </p:txBody>
          </p:sp>
          <p:sp>
            <p:nvSpPr>
              <p:cNvPr id="19496" name="Oval 84"/>
              <p:cNvSpPr>
                <a:spLocks noChangeArrowheads="1"/>
              </p:cNvSpPr>
              <p:nvPr/>
            </p:nvSpPr>
            <p:spPr bwMode="auto">
              <a:xfrm>
                <a:off x="1564" y="3098"/>
                <a:ext cx="386" cy="327"/>
              </a:xfrm>
              <a:prstGeom prst="ellipse">
                <a:avLst/>
              </a:prstGeom>
              <a:noFill/>
              <a:ln w="190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9497" name="Oval 85"/>
              <p:cNvSpPr>
                <a:spLocks noChangeArrowheads="1"/>
              </p:cNvSpPr>
              <p:nvPr/>
            </p:nvSpPr>
            <p:spPr bwMode="auto">
              <a:xfrm>
                <a:off x="2976" y="3096"/>
                <a:ext cx="410" cy="327"/>
              </a:xfrm>
              <a:prstGeom prst="ellipse">
                <a:avLst/>
              </a:prstGeom>
              <a:noFill/>
              <a:ln w="190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endParaRPr lang="en-US">
                  <a:latin typeface="Calibri" pitchFamily="34" charset="0"/>
                </a:endParaRPr>
              </a:p>
            </p:txBody>
          </p:sp>
        </p:grpSp>
        <p:sp>
          <p:nvSpPr>
            <p:cNvPr id="19489" name="Text Box 86"/>
            <p:cNvSpPr txBox="1">
              <a:spLocks noChangeArrowheads="1"/>
            </p:cNvSpPr>
            <p:nvPr/>
          </p:nvSpPr>
          <p:spPr bwMode="auto">
            <a:xfrm>
              <a:off x="2313" y="3249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 i="1">
                  <a:sym typeface="Symbol" pitchFamily="18" charset="2"/>
                </a:rPr>
                <a:t>a</a:t>
              </a:r>
            </a:p>
          </p:txBody>
        </p:sp>
        <p:cxnSp>
          <p:nvCxnSpPr>
            <p:cNvPr id="19490" name="AutoShape 87"/>
            <p:cNvCxnSpPr>
              <a:cxnSpLocks noChangeShapeType="1"/>
              <a:stCxn id="19474" idx="0"/>
              <a:endCxn id="19484" idx="0"/>
            </p:cNvCxnSpPr>
            <p:nvPr/>
          </p:nvCxnSpPr>
          <p:spPr bwMode="auto">
            <a:xfrm rot="-5400000">
              <a:off x="2273" y="1680"/>
              <a:ext cx="1" cy="1412"/>
            </a:xfrm>
            <a:prstGeom prst="curvedConnector3">
              <a:avLst>
                <a:gd name="adj1" fmla="val 14500005"/>
              </a:avLst>
            </a:prstGeom>
            <a:noFill/>
            <a:ln w="9525">
              <a:solidFill>
                <a:srgbClr val="000080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19491" name="AutoShape 88"/>
            <p:cNvCxnSpPr>
              <a:cxnSpLocks noChangeShapeType="1"/>
              <a:stCxn id="19476" idx="0"/>
              <a:endCxn id="19486" idx="0"/>
            </p:cNvCxnSpPr>
            <p:nvPr/>
          </p:nvCxnSpPr>
          <p:spPr bwMode="auto">
            <a:xfrm rot="-5400000">
              <a:off x="2695" y="1680"/>
              <a:ext cx="1" cy="1412"/>
            </a:xfrm>
            <a:prstGeom prst="curvedConnector3">
              <a:avLst>
                <a:gd name="adj1" fmla="val 14500005"/>
              </a:avLst>
            </a:prstGeom>
            <a:noFill/>
            <a:ln w="9525">
              <a:solidFill>
                <a:srgbClr val="000080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19492" name="Text Box 59"/>
            <p:cNvSpPr txBox="1">
              <a:spLocks noChangeArrowheads="1"/>
            </p:cNvSpPr>
            <p:nvPr/>
          </p:nvSpPr>
          <p:spPr bwMode="auto">
            <a:xfrm>
              <a:off x="1875" y="2876"/>
              <a:ext cx="228" cy="244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r>
                <a:rPr lang="de-DE" sz="2000" i="1">
                  <a:latin typeface="Arial Unicode MS" pitchFamily="34" charset="-128"/>
                </a:rPr>
                <a:t>X</a:t>
              </a:r>
              <a:r>
                <a:rPr lang="de-DE" sz="2000" i="1" baseline="-25000">
                  <a:latin typeface="Arial Unicode MS" pitchFamily="34" charset="-128"/>
                </a:rPr>
                <a:t>B</a:t>
              </a:r>
            </a:p>
          </p:txBody>
        </p:sp>
        <p:sp>
          <p:nvSpPr>
            <p:cNvPr id="19493" name="Text Box 70"/>
            <p:cNvSpPr txBox="1">
              <a:spLocks noChangeArrowheads="1"/>
            </p:cNvSpPr>
            <p:nvPr/>
          </p:nvSpPr>
          <p:spPr bwMode="auto">
            <a:xfrm>
              <a:off x="3287" y="2875"/>
              <a:ext cx="228" cy="244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r>
                <a:rPr lang="de-DE" sz="2000" i="1">
                  <a:latin typeface="Arial Unicode MS" pitchFamily="34" charset="-128"/>
                </a:rPr>
                <a:t>Y</a:t>
              </a:r>
              <a:r>
                <a:rPr lang="de-DE" sz="2000" i="1" baseline="-25000">
                  <a:latin typeface="Arial Unicode MS" pitchFamily="34" charset="-128"/>
                </a:rPr>
                <a:t>B</a:t>
              </a:r>
            </a:p>
          </p:txBody>
        </p:sp>
      </p:grpSp>
      <p:sp>
        <p:nvSpPr>
          <p:cNvPr id="19461" name="Rectangle 44"/>
          <p:cNvSpPr>
            <a:spLocks noChangeArrowheads="1"/>
          </p:cNvSpPr>
          <p:nvPr/>
        </p:nvSpPr>
        <p:spPr bwMode="auto">
          <a:xfrm>
            <a:off x="1133133" y="5310985"/>
            <a:ext cx="950028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/>
                </a:solidFill>
              </a:rPr>
              <a:t>The model has 1 </a:t>
            </a:r>
            <a:r>
              <a:rPr lang="en-US" sz="2200" dirty="0" err="1">
                <a:solidFill>
                  <a:schemeClr val="accent1"/>
                </a:solidFill>
              </a:rPr>
              <a:t>df</a:t>
            </a:r>
            <a:r>
              <a:rPr lang="en-US" sz="2200" dirty="0">
                <a:solidFill>
                  <a:schemeClr val="accent1"/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1"/>
                </a:solidFill>
              </a:rPr>
              <a:t>That 1 </a:t>
            </a:r>
            <a:r>
              <a:rPr lang="en-US" sz="2200" i="1" dirty="0" err="1">
                <a:solidFill>
                  <a:schemeClr val="accent1"/>
                </a:solidFill>
              </a:rPr>
              <a:t>df</a:t>
            </a:r>
            <a:r>
              <a:rPr lang="en-US" sz="2200" dirty="0">
                <a:solidFill>
                  <a:schemeClr val="accent1"/>
                </a:solidFill>
              </a:rPr>
              <a:t> can be viewed as testing if the loading </a:t>
            </a:r>
            <a:r>
              <a:rPr lang="en-US" sz="2200" dirty="0" smtClean="0">
                <a:solidFill>
                  <a:schemeClr val="accent1"/>
                </a:solidFill>
              </a:rPr>
              <a:t>on X</a:t>
            </a:r>
            <a:r>
              <a:rPr lang="en-US" sz="2200" baseline="-25000" dirty="0" smtClean="0">
                <a:solidFill>
                  <a:schemeClr val="accent1"/>
                </a:solidFill>
              </a:rPr>
              <a:t>B</a:t>
            </a:r>
            <a:r>
              <a:rPr lang="en-US" sz="2200" dirty="0" smtClean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chemeClr val="accent1"/>
                </a:solidFill>
              </a:rPr>
              <a:t>and Y</a:t>
            </a:r>
            <a:r>
              <a:rPr lang="en-US" sz="2200" baseline="-25000" dirty="0">
                <a:solidFill>
                  <a:schemeClr val="accent1"/>
                </a:solidFill>
              </a:rPr>
              <a:t>B</a:t>
            </a:r>
            <a:r>
              <a:rPr lang="en-US" sz="2200" dirty="0">
                <a:solidFill>
                  <a:schemeClr val="accent1"/>
                </a:solidFill>
              </a:rPr>
              <a:t> are not equal to one. </a:t>
            </a:r>
            <a:r>
              <a:rPr lang="en-US" sz="2200" dirty="0" smtClean="0">
                <a:solidFill>
                  <a:schemeClr val="accent1"/>
                </a:solidFill>
              </a:rPr>
              <a:t>If </a:t>
            </a:r>
            <a:r>
              <a:rPr lang="en-US" sz="2200" dirty="0">
                <a:solidFill>
                  <a:schemeClr val="accent1"/>
                </a:solidFill>
              </a:rPr>
              <a:t>fit is poor, the two loadings can be </a:t>
            </a:r>
            <a:r>
              <a:rPr lang="en-US" sz="2200" dirty="0" smtClean="0">
                <a:solidFill>
                  <a:schemeClr val="accent1"/>
                </a:solidFill>
              </a:rPr>
              <a:t>fixed </a:t>
            </a:r>
            <a:r>
              <a:rPr lang="en-US" sz="2200" dirty="0">
                <a:solidFill>
                  <a:schemeClr val="accent1"/>
                </a:solidFill>
              </a:rPr>
              <a:t>to the same value.</a:t>
            </a:r>
          </a:p>
        </p:txBody>
      </p:sp>
      <p:sp>
        <p:nvSpPr>
          <p:cNvPr id="19501" name="Text Box 45"/>
          <p:cNvSpPr txBox="1">
            <a:spLocks noChangeArrowheads="1"/>
          </p:cNvSpPr>
          <p:nvPr/>
        </p:nvSpPr>
        <p:spPr bwMode="auto">
          <a:xfrm>
            <a:off x="4911725" y="4544221"/>
            <a:ext cx="247650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a</a:t>
            </a:r>
          </a:p>
        </p:txBody>
      </p:sp>
      <p:sp>
        <p:nvSpPr>
          <p:cNvPr id="19502" name="Text Box 46"/>
          <p:cNvSpPr txBox="1">
            <a:spLocks noChangeArrowheads="1"/>
          </p:cNvSpPr>
          <p:nvPr/>
        </p:nvSpPr>
        <p:spPr bwMode="auto">
          <a:xfrm>
            <a:off x="7143750" y="4544221"/>
            <a:ext cx="247650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a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CFM as a SEM Model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Common Fate Model (CFM) consists of 2 latent variables (X and Y) and 2 indicators (X</a:t>
            </a:r>
            <a:r>
              <a:rPr lang="en-US" baseline="-25000" dirty="0" smtClean="0"/>
              <a:t>A</a:t>
            </a:r>
            <a:r>
              <a:rPr lang="en-US" dirty="0" smtClean="0"/>
              <a:t> and X</a:t>
            </a:r>
            <a:r>
              <a:rPr lang="en-US" baseline="-25000" dirty="0" smtClean="0"/>
              <a:t>B</a:t>
            </a:r>
            <a:r>
              <a:rPr lang="en-US" dirty="0" smtClean="0"/>
              <a:t>, Y</a:t>
            </a:r>
            <a:r>
              <a:rPr lang="en-US" baseline="-25000" dirty="0" smtClean="0"/>
              <a:t>A</a:t>
            </a:r>
            <a:r>
              <a:rPr lang="en-US" dirty="0" smtClean="0"/>
              <a:t> and Y</a:t>
            </a:r>
            <a:r>
              <a:rPr lang="en-US" baseline="-25000" dirty="0" smtClean="0"/>
              <a:t>B</a:t>
            </a:r>
            <a:r>
              <a:rPr lang="en-US" dirty="0" smtClean="0"/>
              <a:t>) where A and B are distinguishable members of a dyad.</a:t>
            </a:r>
          </a:p>
          <a:p>
            <a:endParaRPr lang="en-US" dirty="0"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>
          <a:xfrm>
            <a:off x="9309654" y="6215458"/>
            <a:ext cx="1706217" cy="365125"/>
          </a:xfrm>
        </p:spPr>
        <p:txBody>
          <a:bodyPr/>
          <a:lstStyle/>
          <a:p>
            <a:fld id="{977DCE29-4A4B-405A-B037-70F6DF11122A}" type="slidenum">
              <a:rPr lang="de-DE" smtClean="0"/>
              <a:pPr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767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01" grpId="0" animBg="1"/>
      <p:bldP spid="1950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1955801" y="1736725"/>
            <a:ext cx="7775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50000"/>
              </a:spcAft>
              <a:buFont typeface="Wingdings" pitchFamily="2" charset="2"/>
              <a:buNone/>
            </a:pPr>
            <a:endParaRPr lang="en-US" sz="2400">
              <a:solidFill>
                <a:srgbClr val="000099"/>
              </a:solidFill>
              <a:latin typeface="Arial Unicode MS" pitchFamily="34" charset="-128"/>
            </a:endParaRPr>
          </a:p>
        </p:txBody>
      </p:sp>
      <p:grpSp>
        <p:nvGrpSpPr>
          <p:cNvPr id="21508" name="Group 50"/>
          <p:cNvGrpSpPr>
            <a:grpSpLocks/>
          </p:cNvGrpSpPr>
          <p:nvPr/>
        </p:nvGrpSpPr>
        <p:grpSpPr bwMode="auto">
          <a:xfrm>
            <a:off x="3776664" y="3503616"/>
            <a:ext cx="4618037" cy="1939926"/>
            <a:chOff x="1332" y="2385"/>
            <a:chExt cx="2909" cy="1222"/>
          </a:xfrm>
        </p:grpSpPr>
        <p:sp>
          <p:nvSpPr>
            <p:cNvPr id="21511" name="Text Box 51"/>
            <p:cNvSpPr txBox="1">
              <a:spLocks noChangeArrowheads="1"/>
            </p:cNvSpPr>
            <p:nvPr/>
          </p:nvSpPr>
          <p:spPr bwMode="auto">
            <a:xfrm>
              <a:off x="1723" y="3136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21512" name="Text Box 52"/>
            <p:cNvSpPr txBox="1">
              <a:spLocks noChangeArrowheads="1"/>
            </p:cNvSpPr>
            <p:nvPr/>
          </p:nvSpPr>
          <p:spPr bwMode="auto">
            <a:xfrm>
              <a:off x="3135" y="3135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21513" name="Text Box 53"/>
            <p:cNvSpPr txBox="1">
              <a:spLocks noChangeArrowheads="1"/>
            </p:cNvSpPr>
            <p:nvPr/>
          </p:nvSpPr>
          <p:spPr bwMode="auto">
            <a:xfrm>
              <a:off x="1360" y="3171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21514" name="Text Box 54"/>
            <p:cNvSpPr txBox="1">
              <a:spLocks noChangeArrowheads="1"/>
            </p:cNvSpPr>
            <p:nvPr/>
          </p:nvSpPr>
          <p:spPr bwMode="auto">
            <a:xfrm>
              <a:off x="1746" y="2717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21515" name="Text Box 55"/>
            <p:cNvSpPr txBox="1">
              <a:spLocks noChangeArrowheads="1"/>
            </p:cNvSpPr>
            <p:nvPr/>
          </p:nvSpPr>
          <p:spPr bwMode="auto">
            <a:xfrm>
              <a:off x="1332" y="2717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21516" name="Line 56"/>
            <p:cNvSpPr>
              <a:spLocks noChangeShapeType="1"/>
            </p:cNvSpPr>
            <p:nvPr/>
          </p:nvSpPr>
          <p:spPr bwMode="auto">
            <a:xfrm flipH="1" flipV="1">
              <a:off x="1568" y="3126"/>
              <a:ext cx="64" cy="20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17" name="Line 57"/>
            <p:cNvSpPr>
              <a:spLocks noChangeShapeType="1"/>
            </p:cNvSpPr>
            <p:nvPr/>
          </p:nvSpPr>
          <p:spPr bwMode="auto">
            <a:xfrm flipV="1">
              <a:off x="1943" y="3126"/>
              <a:ext cx="52" cy="170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18" name="Text Box 58"/>
            <p:cNvSpPr txBox="1">
              <a:spLocks noChangeArrowheads="1"/>
            </p:cNvSpPr>
            <p:nvPr/>
          </p:nvSpPr>
          <p:spPr bwMode="auto">
            <a:xfrm>
              <a:off x="1451" y="2876"/>
              <a:ext cx="228" cy="244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r>
                <a:rPr lang="de-DE" sz="2000" i="1">
                  <a:latin typeface="Arial Unicode MS" pitchFamily="34" charset="-128"/>
                </a:rPr>
                <a:t>X</a:t>
              </a:r>
              <a:r>
                <a:rPr lang="de-DE" sz="2000" i="1" baseline="-25000">
                  <a:latin typeface="Arial Unicode MS" pitchFamily="34" charset="-128"/>
                </a:rPr>
                <a:t>A</a:t>
              </a:r>
            </a:p>
          </p:txBody>
        </p:sp>
        <p:sp>
          <p:nvSpPr>
            <p:cNvPr id="21519" name="Text Box 59"/>
            <p:cNvSpPr txBox="1">
              <a:spLocks noChangeArrowheads="1"/>
            </p:cNvSpPr>
            <p:nvPr/>
          </p:nvSpPr>
          <p:spPr bwMode="auto">
            <a:xfrm>
              <a:off x="1875" y="2876"/>
              <a:ext cx="228" cy="244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r>
                <a:rPr lang="de-DE" sz="2000" i="1">
                  <a:latin typeface="Arial Unicode MS" pitchFamily="34" charset="-128"/>
                </a:rPr>
                <a:t>X</a:t>
              </a:r>
              <a:r>
                <a:rPr lang="de-DE" sz="2000" i="1" baseline="-25000">
                  <a:latin typeface="Arial Unicode MS" pitchFamily="34" charset="-128"/>
                </a:rPr>
                <a:t>B</a:t>
              </a:r>
            </a:p>
          </p:txBody>
        </p:sp>
        <p:sp>
          <p:nvSpPr>
            <p:cNvPr id="21520" name="Line 60"/>
            <p:cNvSpPr>
              <a:spLocks noChangeShapeType="1"/>
            </p:cNvSpPr>
            <p:nvPr/>
          </p:nvSpPr>
          <p:spPr bwMode="auto">
            <a:xfrm flipH="1">
              <a:off x="1568" y="2717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Oval 61"/>
            <p:cNvSpPr>
              <a:spLocks noChangeArrowheads="1"/>
            </p:cNvSpPr>
            <p:nvPr/>
          </p:nvSpPr>
          <p:spPr bwMode="auto">
            <a:xfrm>
              <a:off x="1404" y="2386"/>
              <a:ext cx="328" cy="3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80"/>
              </a:solidFill>
              <a:round/>
              <a:headEnd/>
              <a:tailEnd type="none" w="sm" len="lg"/>
            </a:ln>
          </p:spPr>
          <p:txBody>
            <a:bodyPr lIns="36000" rIns="36000"/>
            <a:lstStyle/>
            <a:p>
              <a:pPr algn="ctr"/>
              <a:r>
                <a:rPr lang="de-DE" i="1">
                  <a:latin typeface="Calibri" pitchFamily="34" charset="0"/>
                </a:rPr>
                <a:t>e</a:t>
              </a:r>
              <a:r>
                <a:rPr lang="de-DE" baseline="-25000">
                  <a:latin typeface="Calibri" pitchFamily="34" charset="0"/>
                </a:rPr>
                <a:t>1</a:t>
              </a:r>
              <a:endParaRPr lang="de-DE" baseline="-25000">
                <a:latin typeface="Calibri" pitchFamily="34" charset="0"/>
                <a:ea typeface="SimSun" pitchFamily="2" charset="-122"/>
              </a:endParaRPr>
            </a:p>
          </p:txBody>
        </p:sp>
        <p:sp>
          <p:nvSpPr>
            <p:cNvPr id="21522" name="Line 62"/>
            <p:cNvSpPr>
              <a:spLocks noChangeShapeType="1"/>
            </p:cNvSpPr>
            <p:nvPr/>
          </p:nvSpPr>
          <p:spPr bwMode="auto">
            <a:xfrm flipH="1">
              <a:off x="1990" y="2717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Oval 63"/>
            <p:cNvSpPr>
              <a:spLocks noChangeArrowheads="1"/>
            </p:cNvSpPr>
            <p:nvPr/>
          </p:nvSpPr>
          <p:spPr bwMode="auto">
            <a:xfrm>
              <a:off x="1826" y="2386"/>
              <a:ext cx="328" cy="3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80"/>
              </a:solidFill>
              <a:round/>
              <a:headEnd/>
              <a:tailEnd type="none" w="sm" len="lg"/>
            </a:ln>
          </p:spPr>
          <p:txBody>
            <a:bodyPr lIns="36000" rIns="36000"/>
            <a:lstStyle/>
            <a:p>
              <a:pPr algn="ctr"/>
              <a:r>
                <a:rPr lang="de-DE" i="1">
                  <a:latin typeface="Calibri" pitchFamily="34" charset="0"/>
                </a:rPr>
                <a:t>e</a:t>
              </a:r>
              <a:r>
                <a:rPr lang="de-DE" baseline="-25000">
                  <a:latin typeface="Calibri" pitchFamily="34" charset="0"/>
                </a:rPr>
                <a:t>2</a:t>
              </a:r>
              <a:endParaRPr lang="de-DE" baseline="-25000">
                <a:latin typeface="Calibri" pitchFamily="34" charset="0"/>
                <a:ea typeface="SimSun" pitchFamily="2" charset="-122"/>
              </a:endParaRPr>
            </a:p>
          </p:txBody>
        </p:sp>
        <p:sp>
          <p:nvSpPr>
            <p:cNvPr id="21524" name="Text Box 64"/>
            <p:cNvSpPr txBox="1">
              <a:spLocks noChangeArrowheads="1"/>
            </p:cNvSpPr>
            <p:nvPr/>
          </p:nvSpPr>
          <p:spPr bwMode="auto">
            <a:xfrm>
              <a:off x="2772" y="3170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21525" name="Text Box 65"/>
            <p:cNvSpPr txBox="1">
              <a:spLocks noChangeArrowheads="1"/>
            </p:cNvSpPr>
            <p:nvPr/>
          </p:nvSpPr>
          <p:spPr bwMode="auto">
            <a:xfrm>
              <a:off x="3158" y="2716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21526" name="Text Box 66"/>
            <p:cNvSpPr txBox="1">
              <a:spLocks noChangeArrowheads="1"/>
            </p:cNvSpPr>
            <p:nvPr/>
          </p:nvSpPr>
          <p:spPr bwMode="auto">
            <a:xfrm>
              <a:off x="2744" y="2716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>
                  <a:sym typeface="Symbol" pitchFamily="18" charset="2"/>
                </a:rPr>
                <a:t>1</a:t>
              </a:r>
            </a:p>
          </p:txBody>
        </p:sp>
        <p:sp>
          <p:nvSpPr>
            <p:cNvPr id="21527" name="Line 67"/>
            <p:cNvSpPr>
              <a:spLocks noChangeShapeType="1"/>
            </p:cNvSpPr>
            <p:nvPr/>
          </p:nvSpPr>
          <p:spPr bwMode="auto">
            <a:xfrm flipH="1" flipV="1">
              <a:off x="2980" y="3125"/>
              <a:ext cx="64" cy="20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28" name="Line 68"/>
            <p:cNvSpPr>
              <a:spLocks noChangeShapeType="1"/>
            </p:cNvSpPr>
            <p:nvPr/>
          </p:nvSpPr>
          <p:spPr bwMode="auto">
            <a:xfrm flipV="1">
              <a:off x="3355" y="3125"/>
              <a:ext cx="52" cy="170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29" name="Text Box 69"/>
            <p:cNvSpPr txBox="1">
              <a:spLocks noChangeArrowheads="1"/>
            </p:cNvSpPr>
            <p:nvPr/>
          </p:nvSpPr>
          <p:spPr bwMode="auto">
            <a:xfrm>
              <a:off x="2863" y="2875"/>
              <a:ext cx="228" cy="244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r>
                <a:rPr lang="de-DE" sz="2000" i="1">
                  <a:latin typeface="Arial Unicode MS" pitchFamily="34" charset="-128"/>
                </a:rPr>
                <a:t>Y</a:t>
              </a:r>
              <a:r>
                <a:rPr lang="de-DE" sz="2000" i="1" baseline="-25000">
                  <a:latin typeface="Arial Unicode MS" pitchFamily="34" charset="-128"/>
                </a:rPr>
                <a:t>A</a:t>
              </a:r>
            </a:p>
          </p:txBody>
        </p:sp>
        <p:sp>
          <p:nvSpPr>
            <p:cNvPr id="21530" name="Text Box 70"/>
            <p:cNvSpPr txBox="1">
              <a:spLocks noChangeArrowheads="1"/>
            </p:cNvSpPr>
            <p:nvPr/>
          </p:nvSpPr>
          <p:spPr bwMode="auto">
            <a:xfrm>
              <a:off x="3287" y="2875"/>
              <a:ext cx="228" cy="244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lIns="36000" tIns="36000" rIns="36000" bIns="36000">
              <a:spAutoFit/>
            </a:bodyPr>
            <a:lstStyle/>
            <a:p>
              <a:r>
                <a:rPr lang="de-DE" sz="2000" i="1">
                  <a:latin typeface="Arial Unicode MS" pitchFamily="34" charset="-128"/>
                </a:rPr>
                <a:t>Y</a:t>
              </a:r>
              <a:r>
                <a:rPr lang="de-DE" sz="2000" i="1" baseline="-25000">
                  <a:latin typeface="Arial Unicode MS" pitchFamily="34" charset="-128"/>
                </a:rPr>
                <a:t>B</a:t>
              </a:r>
            </a:p>
          </p:txBody>
        </p:sp>
        <p:sp>
          <p:nvSpPr>
            <p:cNvPr id="21531" name="Line 71"/>
            <p:cNvSpPr>
              <a:spLocks noChangeShapeType="1"/>
            </p:cNvSpPr>
            <p:nvPr/>
          </p:nvSpPr>
          <p:spPr bwMode="auto">
            <a:xfrm flipH="1">
              <a:off x="2980" y="2716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Oval 72"/>
            <p:cNvSpPr>
              <a:spLocks noChangeArrowheads="1"/>
            </p:cNvSpPr>
            <p:nvPr/>
          </p:nvSpPr>
          <p:spPr bwMode="auto">
            <a:xfrm>
              <a:off x="2816" y="2385"/>
              <a:ext cx="328" cy="3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80"/>
              </a:solidFill>
              <a:round/>
              <a:headEnd/>
              <a:tailEnd type="none" w="sm" len="lg"/>
            </a:ln>
          </p:spPr>
          <p:txBody>
            <a:bodyPr lIns="0" rIns="0"/>
            <a:lstStyle/>
            <a:p>
              <a:pPr algn="ctr"/>
              <a:r>
                <a:rPr lang="de-DE" i="1">
                  <a:latin typeface="Calibri" pitchFamily="34" charset="0"/>
                  <a:ea typeface="Arial Unicode MS" pitchFamily="34" charset="-128"/>
                  <a:cs typeface="Arial Unicode MS" pitchFamily="34" charset="-128"/>
                </a:rPr>
                <a:t>e</a:t>
              </a:r>
              <a:r>
                <a:rPr lang="de-DE" baseline="-25000">
                  <a:latin typeface="Calibri" pitchFamily="34" charset="0"/>
                </a:rPr>
                <a:t>3</a:t>
              </a:r>
              <a:endParaRPr lang="de-DE" baseline="-25000">
                <a:latin typeface="Calibri" pitchFamily="34" charset="0"/>
                <a:ea typeface="SimSun" pitchFamily="2" charset="-122"/>
              </a:endParaRPr>
            </a:p>
          </p:txBody>
        </p:sp>
        <p:sp>
          <p:nvSpPr>
            <p:cNvPr id="21533" name="Line 73"/>
            <p:cNvSpPr>
              <a:spLocks noChangeShapeType="1"/>
            </p:cNvSpPr>
            <p:nvPr/>
          </p:nvSpPr>
          <p:spPr bwMode="auto">
            <a:xfrm flipH="1">
              <a:off x="3402" y="2716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4" name="Oval 74"/>
            <p:cNvSpPr>
              <a:spLocks noChangeArrowheads="1"/>
            </p:cNvSpPr>
            <p:nvPr/>
          </p:nvSpPr>
          <p:spPr bwMode="auto">
            <a:xfrm>
              <a:off x="3238" y="2385"/>
              <a:ext cx="328" cy="3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80"/>
              </a:solidFill>
              <a:round/>
              <a:headEnd/>
              <a:tailEnd type="none" w="sm" len="lg"/>
            </a:ln>
          </p:spPr>
          <p:txBody>
            <a:bodyPr lIns="0" rIns="0"/>
            <a:lstStyle/>
            <a:p>
              <a:pPr algn="ctr"/>
              <a:r>
                <a:rPr lang="de-DE" i="1">
                  <a:latin typeface="Calibri" pitchFamily="34" charset="0"/>
                  <a:ea typeface="Arial Unicode MS" pitchFamily="34" charset="-128"/>
                  <a:cs typeface="Arial Unicode MS" pitchFamily="34" charset="-128"/>
                </a:rPr>
                <a:t>e</a:t>
              </a:r>
              <a:r>
                <a:rPr lang="de-DE" baseline="-25000">
                  <a:latin typeface="Calibri" pitchFamily="34" charset="0"/>
                </a:rPr>
                <a:t>4</a:t>
              </a:r>
              <a:endParaRPr lang="de-DE" baseline="-25000">
                <a:latin typeface="Calibri" pitchFamily="34" charset="0"/>
                <a:ea typeface="SimSun" pitchFamily="2" charset="-122"/>
              </a:endParaRPr>
            </a:p>
          </p:txBody>
        </p:sp>
        <p:grpSp>
          <p:nvGrpSpPr>
            <p:cNvPr id="21535" name="Group 75"/>
            <p:cNvGrpSpPr>
              <a:grpSpLocks/>
            </p:cNvGrpSpPr>
            <p:nvPr/>
          </p:nvGrpSpPr>
          <p:grpSpPr bwMode="auto">
            <a:xfrm>
              <a:off x="1990" y="3247"/>
              <a:ext cx="2251" cy="340"/>
              <a:chOff x="1990" y="3088"/>
              <a:chExt cx="2251" cy="340"/>
            </a:xfrm>
          </p:grpSpPr>
          <p:sp>
            <p:nvSpPr>
              <p:cNvPr id="21544" name="Line 76"/>
              <p:cNvSpPr>
                <a:spLocks noChangeShapeType="1"/>
              </p:cNvSpPr>
              <p:nvPr/>
            </p:nvSpPr>
            <p:spPr bwMode="auto">
              <a:xfrm flipV="1">
                <a:off x="1990" y="3268"/>
                <a:ext cx="981" cy="4"/>
              </a:xfrm>
              <a:prstGeom prst="line">
                <a:avLst/>
              </a:prstGeom>
              <a:noFill/>
              <a:ln w="19050">
                <a:solidFill>
                  <a:srgbClr val="000080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5" name="Line 77"/>
              <p:cNvSpPr>
                <a:spLocks noChangeShapeType="1"/>
              </p:cNvSpPr>
              <p:nvPr/>
            </p:nvSpPr>
            <p:spPr bwMode="auto">
              <a:xfrm flipH="1" flipV="1">
                <a:off x="3390" y="3268"/>
                <a:ext cx="411" cy="0"/>
              </a:xfrm>
              <a:prstGeom prst="line">
                <a:avLst/>
              </a:prstGeom>
              <a:noFill/>
              <a:ln w="9525">
                <a:solidFill>
                  <a:srgbClr val="000080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6" name="Oval 78"/>
              <p:cNvSpPr>
                <a:spLocks noChangeArrowheads="1"/>
              </p:cNvSpPr>
              <p:nvPr/>
            </p:nvSpPr>
            <p:spPr bwMode="auto">
              <a:xfrm>
                <a:off x="3801" y="3097"/>
                <a:ext cx="328" cy="33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80"/>
                </a:solidFill>
                <a:round/>
                <a:headEnd/>
                <a:tailEnd type="none" w="sm" len="lg"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1547" name="Text Box 79"/>
              <p:cNvSpPr txBox="1">
                <a:spLocks noChangeArrowheads="1"/>
              </p:cNvSpPr>
              <p:nvPr/>
            </p:nvSpPr>
            <p:spPr bwMode="auto">
              <a:xfrm>
                <a:off x="3838" y="3107"/>
                <a:ext cx="4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de-DE" sz="2000" i="1">
                    <a:latin typeface="Times" pitchFamily="18" charset="0"/>
                    <a:sym typeface="Symbol" pitchFamily="18" charset="2"/>
                  </a:rPr>
                  <a:t>r</a:t>
                </a:r>
                <a:r>
                  <a:rPr lang="de-DE" sz="2000" i="1" baseline="-25000"/>
                  <a:t>Y</a:t>
                </a:r>
                <a:endParaRPr lang="de-DE" sz="2000" u="sng"/>
              </a:p>
            </p:txBody>
          </p:sp>
          <p:sp>
            <p:nvSpPr>
              <p:cNvPr id="21548" name="Rectangle 80"/>
              <p:cNvSpPr>
                <a:spLocks noChangeArrowheads="1"/>
              </p:cNvSpPr>
              <p:nvPr/>
            </p:nvSpPr>
            <p:spPr bwMode="auto">
              <a:xfrm>
                <a:off x="3555" y="3088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600">
                    <a:latin typeface="Calibri" pitchFamily="34" charset="0"/>
                    <a:sym typeface="Symbol" pitchFamily="18" charset="2"/>
                  </a:rPr>
                  <a:t>1</a:t>
                </a:r>
              </a:p>
            </p:txBody>
          </p:sp>
        </p:grpSp>
        <p:grpSp>
          <p:nvGrpSpPr>
            <p:cNvPr id="21536" name="Group 81"/>
            <p:cNvGrpSpPr>
              <a:grpSpLocks/>
            </p:cNvGrpSpPr>
            <p:nvPr/>
          </p:nvGrpSpPr>
          <p:grpSpPr bwMode="auto">
            <a:xfrm>
              <a:off x="1595" y="3255"/>
              <a:ext cx="1767" cy="352"/>
              <a:chOff x="1595" y="3096"/>
              <a:chExt cx="1767" cy="352"/>
            </a:xfrm>
          </p:grpSpPr>
          <p:sp>
            <p:nvSpPr>
              <p:cNvPr id="21540" name="Rectangle 82"/>
              <p:cNvSpPr>
                <a:spLocks noChangeArrowheads="1"/>
              </p:cNvSpPr>
              <p:nvPr/>
            </p:nvSpPr>
            <p:spPr bwMode="auto">
              <a:xfrm>
                <a:off x="1626" y="3103"/>
                <a:ext cx="233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2800" i="1" dirty="0">
                    <a:solidFill>
                      <a:srgbClr val="990000"/>
                    </a:solidFill>
                    <a:latin typeface="Calibri" pitchFamily="34" charset="0"/>
                  </a:rPr>
                  <a:t>X</a:t>
                </a:r>
              </a:p>
            </p:txBody>
          </p:sp>
          <p:sp>
            <p:nvSpPr>
              <p:cNvPr id="21541" name="Rectangle 83"/>
              <p:cNvSpPr>
                <a:spLocks noChangeArrowheads="1"/>
              </p:cNvSpPr>
              <p:nvPr/>
            </p:nvSpPr>
            <p:spPr bwMode="auto">
              <a:xfrm>
                <a:off x="2964" y="3118"/>
                <a:ext cx="367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de-DE" sz="2800" i="1" dirty="0">
                    <a:solidFill>
                      <a:srgbClr val="663300"/>
                    </a:solidFill>
                    <a:latin typeface="Calibri" pitchFamily="34" charset="0"/>
                  </a:rPr>
                  <a:t>Y</a:t>
                </a:r>
              </a:p>
            </p:txBody>
          </p:sp>
          <p:sp>
            <p:nvSpPr>
              <p:cNvPr id="21542" name="Oval 84"/>
              <p:cNvSpPr>
                <a:spLocks noChangeArrowheads="1"/>
              </p:cNvSpPr>
              <p:nvPr/>
            </p:nvSpPr>
            <p:spPr bwMode="auto">
              <a:xfrm>
                <a:off x="1595" y="3103"/>
                <a:ext cx="379" cy="327"/>
              </a:xfrm>
              <a:prstGeom prst="ellipse">
                <a:avLst/>
              </a:prstGeom>
              <a:noFill/>
              <a:ln w="190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1543" name="Oval 85"/>
              <p:cNvSpPr>
                <a:spLocks noChangeArrowheads="1"/>
              </p:cNvSpPr>
              <p:nvPr/>
            </p:nvSpPr>
            <p:spPr bwMode="auto">
              <a:xfrm>
                <a:off x="2976" y="3096"/>
                <a:ext cx="386" cy="327"/>
              </a:xfrm>
              <a:prstGeom prst="ellipse">
                <a:avLst/>
              </a:prstGeom>
              <a:noFill/>
              <a:ln w="190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endParaRPr lang="en-US">
                  <a:latin typeface="Calibri" pitchFamily="34" charset="0"/>
                </a:endParaRPr>
              </a:p>
            </p:txBody>
          </p:sp>
        </p:grpSp>
        <p:sp>
          <p:nvSpPr>
            <p:cNvPr id="21537" name="Text Box 86"/>
            <p:cNvSpPr txBox="1">
              <a:spLocks noChangeArrowheads="1"/>
            </p:cNvSpPr>
            <p:nvPr/>
          </p:nvSpPr>
          <p:spPr bwMode="auto">
            <a:xfrm>
              <a:off x="2313" y="3249"/>
              <a:ext cx="3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de-DE" sz="1600" i="1">
                  <a:sym typeface="Symbol" pitchFamily="18" charset="2"/>
                </a:rPr>
                <a:t>a</a:t>
              </a:r>
            </a:p>
          </p:txBody>
        </p:sp>
        <p:cxnSp>
          <p:nvCxnSpPr>
            <p:cNvPr id="21538" name="AutoShape 87"/>
            <p:cNvCxnSpPr>
              <a:cxnSpLocks noChangeShapeType="1"/>
              <a:stCxn id="21521" idx="0"/>
              <a:endCxn id="21532" idx="0"/>
            </p:cNvCxnSpPr>
            <p:nvPr/>
          </p:nvCxnSpPr>
          <p:spPr bwMode="auto">
            <a:xfrm rot="-5400000">
              <a:off x="2273" y="1680"/>
              <a:ext cx="1" cy="1412"/>
            </a:xfrm>
            <a:prstGeom prst="curvedConnector3">
              <a:avLst>
                <a:gd name="adj1" fmla="val 14500005"/>
              </a:avLst>
            </a:prstGeom>
            <a:noFill/>
            <a:ln w="9525">
              <a:solidFill>
                <a:srgbClr val="000080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21539" name="AutoShape 88"/>
            <p:cNvCxnSpPr>
              <a:cxnSpLocks noChangeShapeType="1"/>
              <a:stCxn id="21523" idx="0"/>
              <a:endCxn id="21534" idx="0"/>
            </p:cNvCxnSpPr>
            <p:nvPr/>
          </p:nvCxnSpPr>
          <p:spPr bwMode="auto">
            <a:xfrm rot="-5400000">
              <a:off x="2695" y="1680"/>
              <a:ext cx="1" cy="1412"/>
            </a:xfrm>
            <a:prstGeom prst="curvedConnector3">
              <a:avLst>
                <a:gd name="adj1" fmla="val 14500005"/>
              </a:avLst>
            </a:prstGeom>
            <a:noFill/>
            <a:ln w="9525">
              <a:solidFill>
                <a:srgbClr val="000080"/>
              </a:solidFill>
              <a:round/>
              <a:headEnd type="triangle" w="med" len="med"/>
              <a:tailEnd type="triangle" w="med" len="med"/>
            </a:ln>
          </p:spPr>
        </p:cxnSp>
      </p:grpSp>
      <p:sp>
        <p:nvSpPr>
          <p:cNvPr id="21509" name="Rectangle 44"/>
          <p:cNvSpPr>
            <a:spLocks noChangeArrowheads="1"/>
          </p:cNvSpPr>
          <p:nvPr/>
        </p:nvSpPr>
        <p:spPr bwMode="auto">
          <a:xfrm>
            <a:off x="3189505" y="5788031"/>
            <a:ext cx="550343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With </a:t>
            </a:r>
            <a:r>
              <a:rPr lang="en-US" sz="2200" dirty="0" smtClean="0">
                <a:solidFill>
                  <a:schemeClr val="accent1"/>
                </a:solidFill>
              </a:rPr>
              <a:t>these </a:t>
            </a:r>
            <a:r>
              <a:rPr lang="en-US" sz="2200" dirty="0">
                <a:solidFill>
                  <a:schemeClr val="accent1"/>
                </a:solidFill>
              </a:rPr>
              <a:t>constraints, the model has zero </a:t>
            </a:r>
            <a:r>
              <a:rPr lang="en-US" sz="2200" i="1" dirty="0" err="1">
                <a:solidFill>
                  <a:schemeClr val="accent1"/>
                </a:solidFill>
              </a:rPr>
              <a:t>df</a:t>
            </a:r>
            <a:r>
              <a:rPr lang="en-US" sz="2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Indistinguishable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Five equality constraints are made: equal X and Y intercepts, equal X and Y error variances, and equal error covariances.</a:t>
            </a:r>
          </a:p>
          <a:p>
            <a:endParaRPr lang="en-US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EF37-DDB6-48CD-8D35-E2388F3D4A38}" type="slidenum">
              <a:rPr lang="de-DE" smtClean="0"/>
              <a:pPr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62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Mediation</a:t>
            </a:r>
          </a:p>
        </p:txBody>
      </p:sp>
      <p:sp>
        <p:nvSpPr>
          <p:cNvPr id="28675" name="WordArt 3"/>
          <p:cNvSpPr>
            <a:spLocks noChangeArrowheads="1" noChangeShapeType="1" noTextEdit="1"/>
          </p:cNvSpPr>
          <p:nvPr/>
        </p:nvSpPr>
        <p:spPr bwMode="auto">
          <a:xfrm>
            <a:off x="2971800" y="4953001"/>
            <a:ext cx="533400" cy="962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latin typeface="Arial Black" panose="020B0A04020102020204" pitchFamily="34" charset="0"/>
              </a:rPr>
              <a:t>X</a:t>
            </a:r>
          </a:p>
        </p:txBody>
      </p:sp>
      <p:sp>
        <p:nvSpPr>
          <p:cNvPr id="28676" name="WordArt 4"/>
          <p:cNvSpPr>
            <a:spLocks noChangeArrowheads="1" noChangeShapeType="1" noTextEdit="1"/>
          </p:cNvSpPr>
          <p:nvPr/>
        </p:nvSpPr>
        <p:spPr bwMode="auto">
          <a:xfrm>
            <a:off x="8915400" y="4876801"/>
            <a:ext cx="533400" cy="962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latin typeface="Arial Black" panose="020B0A04020102020204" pitchFamily="34" charset="0"/>
              </a:rPr>
              <a:t>Y</a:t>
            </a:r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 flipV="1">
            <a:off x="3810000" y="5410200"/>
            <a:ext cx="4572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WordArt 6"/>
          <p:cNvSpPr>
            <a:spLocks noChangeArrowheads="1" noChangeShapeType="1" noTextEdit="1"/>
          </p:cNvSpPr>
          <p:nvPr/>
        </p:nvSpPr>
        <p:spPr bwMode="auto">
          <a:xfrm>
            <a:off x="5867400" y="4648200"/>
            <a:ext cx="5334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accent1"/>
                </a:solidFill>
                <a:latin typeface="Arial Black" panose="020B0A04020102020204" pitchFamily="34" charset="0"/>
              </a:rPr>
              <a:t>c'</a:t>
            </a:r>
          </a:p>
        </p:txBody>
      </p:sp>
      <p:sp>
        <p:nvSpPr>
          <p:cNvPr id="13" name="WordArt 7"/>
          <p:cNvSpPr>
            <a:spLocks noChangeArrowheads="1" noChangeShapeType="1" noTextEdit="1"/>
          </p:cNvSpPr>
          <p:nvPr/>
        </p:nvSpPr>
        <p:spPr bwMode="auto">
          <a:xfrm>
            <a:off x="5867400" y="1676401"/>
            <a:ext cx="533400" cy="962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latin typeface="Arial Black" panose="020B0A04020102020204" pitchFamily="34" charset="0"/>
              </a:rPr>
              <a:t>M</a:t>
            </a:r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V="1">
            <a:off x="3581400" y="2590800"/>
            <a:ext cx="2057400" cy="19812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6781800" y="2438400"/>
            <a:ext cx="2133600" cy="22098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WordArt 10"/>
          <p:cNvSpPr>
            <a:spLocks noChangeArrowheads="1" noChangeShapeType="1" noTextEdit="1"/>
          </p:cNvSpPr>
          <p:nvPr/>
        </p:nvSpPr>
        <p:spPr bwMode="auto">
          <a:xfrm>
            <a:off x="8077200" y="2590800"/>
            <a:ext cx="4572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accent1"/>
                </a:solidFill>
                <a:latin typeface="Arial Black" panose="020B0A04020102020204" pitchFamily="34" charset="0"/>
              </a:rPr>
              <a:t>b</a:t>
            </a:r>
          </a:p>
        </p:txBody>
      </p:sp>
      <p:sp>
        <p:nvSpPr>
          <p:cNvPr id="17" name="WordArt 11"/>
          <p:cNvSpPr>
            <a:spLocks noChangeArrowheads="1" noChangeShapeType="1" noTextEdit="1"/>
          </p:cNvSpPr>
          <p:nvPr/>
        </p:nvSpPr>
        <p:spPr bwMode="auto">
          <a:xfrm>
            <a:off x="3886200" y="2667000"/>
            <a:ext cx="3810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accent1"/>
                </a:solidFill>
                <a:latin typeface="Arial Black" panose="020B0A04020102020204" pitchFamily="34" charset="0"/>
              </a:rPr>
              <a:t>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B5FA-9A3F-4256-9C56-995BD3CD65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2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15" grpId="0" animBg="1"/>
      <p:bldP spid="16" grpId="0"/>
      <p:bldP spid="1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4"/>
          <p:cNvSpPr txBox="1">
            <a:spLocks noChangeArrowheads="1"/>
          </p:cNvSpPr>
          <p:nvPr/>
        </p:nvSpPr>
        <p:spPr bwMode="auto">
          <a:xfrm>
            <a:off x="1955801" y="1736725"/>
            <a:ext cx="7775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50000"/>
              </a:spcAft>
              <a:buFont typeface="Wingdings" pitchFamily="2" charset="2"/>
              <a:buNone/>
            </a:pPr>
            <a:endParaRPr lang="en-US" sz="2400">
              <a:solidFill>
                <a:srgbClr val="000099"/>
              </a:solidFill>
              <a:latin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When Does the CFM Make Sense?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latent variable represents a dyadic construct (“us,” “we,” or “the relationship” instead of “you” or “him or her”) or shared external influences.</a:t>
            </a:r>
          </a:p>
          <a:p>
            <a:r>
              <a:rPr lang="en-US" smtClean="0"/>
              <a:t>The causal relation between the variables is presumed to be at the level of the dyad.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FCA6-AC06-420A-91A9-414F59CADED8}" type="slidenum">
              <a:rPr lang="de-DE" smtClean="0"/>
              <a:pPr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94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4"/>
          <p:cNvSpPr txBox="1">
            <a:spLocks noChangeArrowheads="1"/>
          </p:cNvSpPr>
          <p:nvPr/>
        </p:nvSpPr>
        <p:spPr bwMode="auto">
          <a:xfrm>
            <a:off x="1955801" y="1736725"/>
            <a:ext cx="7775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50000"/>
              </a:spcAft>
              <a:buFont typeface="Wingdings" pitchFamily="2" charset="2"/>
              <a:buNone/>
            </a:pPr>
            <a:endParaRPr lang="en-US" sz="2400">
              <a:solidFill>
                <a:srgbClr val="000099"/>
              </a:solidFill>
              <a:latin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Does the CFM </a:t>
            </a:r>
            <a:r>
              <a:rPr lang="en-US" b="1" dirty="0" smtClean="0"/>
              <a:t>Not</a:t>
            </a:r>
            <a:r>
              <a:rPr lang="en-US" dirty="0" smtClean="0"/>
              <a:t> Make Sense?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variable measures an individual characteristic: how the individual feels or the individual’s personality.</a:t>
            </a:r>
          </a:p>
          <a:p>
            <a:r>
              <a:rPr lang="en-US" dirty="0" smtClean="0"/>
              <a:t>The two dyad members scores correlate weakly with each other.  If the correlation between the two X or Y scores is weak (r &lt; .30), there can be estimation difficulties.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97CB-59CE-47A2-BE15-02E35307A825}" type="slidenum">
              <a:rPr lang="de-DE" smtClean="0"/>
              <a:pPr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21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4"/>
          <p:cNvSpPr txBox="1">
            <a:spLocks noChangeArrowheads="1"/>
          </p:cNvSpPr>
          <p:nvPr/>
        </p:nvSpPr>
        <p:spPr bwMode="auto">
          <a:xfrm>
            <a:off x="1955801" y="1736725"/>
            <a:ext cx="7775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50000"/>
              </a:spcAft>
              <a:buFont typeface="Wingdings" pitchFamily="2" charset="2"/>
              <a:buNone/>
            </a:pPr>
            <a:endParaRPr lang="en-US" sz="2400">
              <a:solidFill>
                <a:srgbClr val="000099"/>
              </a:solidFill>
              <a:latin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 of the CFM over the APIM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a true “dyad-level” effect, not individual-level effects</a:t>
            </a:r>
          </a:p>
          <a:p>
            <a:r>
              <a:rPr lang="en-US" dirty="0" smtClean="0"/>
              <a:t>Parsimony:  For moderation and mediation in the APIM, there can be up to 8 effects.  For the CFM, there is just one.  Thus, the CFM is simpler.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0884-A617-4991-BF95-E44409C77893}" type="slidenum">
              <a:rPr lang="de-DE" smtClean="0"/>
              <a:pPr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377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Standard CFM </a:t>
            </a:r>
            <a:endParaRPr lang="en-US" dirty="0"/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69BC1-3287-4720-B37E-26AA1D581628}" type="slidenum">
              <a:rPr lang="en-US" smtClean="0"/>
              <a:pPr/>
              <a:t>53</a:t>
            </a:fld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3945" y="1610017"/>
            <a:ext cx="6273629" cy="4847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TextBox 5"/>
          <p:cNvSpPr txBox="1">
            <a:spLocks noChangeArrowheads="1"/>
          </p:cNvSpPr>
          <p:nvPr/>
        </p:nvSpPr>
        <p:spPr bwMode="auto">
          <a:xfrm>
            <a:off x="8629237" y="3510699"/>
            <a:ext cx="35627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Symbol" pitchFamily="18" charset="2"/>
              </a:rPr>
              <a:t>c</a:t>
            </a:r>
            <a:r>
              <a:rPr lang="en-US" sz="2800" baseline="30000" dirty="0"/>
              <a:t>2</a:t>
            </a:r>
            <a:r>
              <a:rPr lang="en-US" sz="2800" dirty="0"/>
              <a:t>(1) = 0.179, </a:t>
            </a:r>
            <a:r>
              <a:rPr lang="en-US" sz="2800" i="1" dirty="0"/>
              <a:t>p</a:t>
            </a:r>
            <a:r>
              <a:rPr lang="en-US" sz="2800" dirty="0"/>
              <a:t> = .672</a:t>
            </a:r>
          </a:p>
        </p:txBody>
      </p:sp>
    </p:spTree>
    <p:extLst>
      <p:ext uri="{BB962C8B-B14F-4D97-AF65-F5344CB8AC3E}">
        <p14:creationId xmlns:p14="http://schemas.microsoft.com/office/powerpoint/2010/main" val="27015725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08E7-5357-4906-8C6D-83FC2CDF623D}" type="slidenum">
              <a:rPr lang="en-US" smtClean="0"/>
              <a:pPr/>
              <a:t>54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11634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(Current/Known) Limits of </a:t>
            </a:r>
            <a:r>
              <a:rPr lang="en-US" altLang="en-US" dirty="0"/>
              <a:t>R</a:t>
            </a:r>
            <a:endParaRPr lang="en-US" altLang="en-US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Indistinguishable dyads</a:t>
            </a:r>
          </a:p>
          <a:p>
            <a:pPr lvl="1"/>
            <a:r>
              <a:rPr lang="en-US" altLang="en-US" dirty="0" smtClean="0"/>
              <a:t>Needs to be analyzed in SAS, HLM, or </a:t>
            </a:r>
            <a:r>
              <a:rPr lang="en-US" altLang="en-US" dirty="0" err="1" smtClean="0"/>
              <a:t>MLwiN</a:t>
            </a:r>
            <a:r>
              <a:rPr lang="en-US" altLang="en-US" dirty="0" smtClean="0"/>
              <a:t> because constraints on the variance-covariance matrix or random effects are needed.</a:t>
            </a:r>
          </a:p>
          <a:p>
            <a:r>
              <a:rPr lang="en-US" altLang="en-US" dirty="0" smtClean="0"/>
              <a:t>P-values for random effects</a:t>
            </a:r>
          </a:p>
          <a:p>
            <a:pPr lvl="1"/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6392370B-974A-4980-AE8C-2C52139B5F2C}" type="slidenum">
              <a:rPr lang="en-US" altLang="en-US" smtClean="0"/>
              <a:pPr/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156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Topics Not Covered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Indistinguishable dyads</a:t>
            </a:r>
          </a:p>
          <a:p>
            <a:r>
              <a:rPr lang="en-US" altLang="en-US" dirty="0" smtClean="0"/>
              <a:t>Time-varying moderators </a:t>
            </a:r>
          </a:p>
          <a:p>
            <a:pPr lvl="1"/>
            <a:r>
              <a:rPr lang="en-US" altLang="en-US" dirty="0" smtClean="0"/>
              <a:t>E.g., daily mood moderates daily satisfaction</a:t>
            </a:r>
          </a:p>
          <a:p>
            <a:r>
              <a:rPr lang="en-US" altLang="en-US" dirty="0" smtClean="0"/>
              <a:t>Non-linear growth curve models</a:t>
            </a:r>
          </a:p>
          <a:p>
            <a:pPr lvl="1"/>
            <a:r>
              <a:rPr lang="en-US" altLang="en-US" dirty="0" smtClean="0"/>
              <a:t>Transformations</a:t>
            </a:r>
          </a:p>
          <a:p>
            <a:pPr lvl="1"/>
            <a:r>
              <a:rPr lang="en-US" altLang="en-US" dirty="0" smtClean="0"/>
              <a:t>Periodic effects</a:t>
            </a:r>
          </a:p>
          <a:p>
            <a:pPr lvl="1"/>
            <a:r>
              <a:rPr lang="en-US" altLang="en-US" dirty="0" smtClean="0"/>
              <a:t>Cubic, </a:t>
            </a:r>
            <a:r>
              <a:rPr lang="en-US" altLang="en-US" dirty="0" smtClean="0"/>
              <a:t>quadratic</a:t>
            </a:r>
            <a:endParaRPr lang="en-US" altLang="en-US" dirty="0" smtClean="0"/>
          </a:p>
          <a:p>
            <a:r>
              <a:rPr lang="en-US" altLang="en-US" dirty="0" smtClean="0"/>
              <a:t>More complicated error models </a:t>
            </a:r>
            <a:endParaRPr lang="en-US" altLang="en-US" dirty="0"/>
          </a:p>
          <a:p>
            <a:r>
              <a:rPr lang="en-US" altLang="en-US" dirty="0" smtClean="0"/>
              <a:t>Longitudinal models with non-normal outcomes—but </a:t>
            </a:r>
            <a:r>
              <a:rPr lang="en-US" altLang="en-US" dirty="0" err="1" smtClean="0">
                <a:latin typeface="Consolas" panose="020B0609020204030204" pitchFamily="49" charset="0"/>
              </a:rPr>
              <a:t>glmer</a:t>
            </a:r>
            <a:r>
              <a:rPr lang="en-US" altLang="en-US" dirty="0" smtClean="0">
                <a:latin typeface="Consolas" panose="020B0609020204030204" pitchFamily="49" charset="0"/>
              </a:rPr>
              <a:t>() </a:t>
            </a:r>
            <a:r>
              <a:rPr lang="en-US" altLang="en-US" dirty="0" smtClean="0"/>
              <a:t>can handle them</a:t>
            </a: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F34D7B39-A042-42E0-9E0B-AA9084D42DB7}" type="slidenum">
              <a:rPr lang="en-US" altLang="en-US" smtClean="0"/>
              <a:pPr/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480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Bonus: Common </a:t>
            </a:r>
            <a:r>
              <a:rPr lang="en-US" dirty="0" smtClean="0"/>
              <a:t>fate growth model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5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Children’s Gendered Behavior Overtime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2662878" cy="4038600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Goldberg &amp; Garcia (2016)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879" y="1632216"/>
            <a:ext cx="5272217" cy="484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88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Children’s Gendered Behavior Overtime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502" y="1843059"/>
            <a:ext cx="5161778" cy="458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9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Four Paths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X </a:t>
            </a:r>
            <a:r>
              <a:rPr lang="en-US" altLang="en-US" noProof="1" smtClean="0">
                <a:sym typeface="Wingdings" panose="05000000000000000000" pitchFamily="2" charset="2"/>
              </a:rPr>
              <a:t></a:t>
            </a:r>
            <a:r>
              <a:rPr lang="en-US" altLang="en-US" dirty="0" smtClean="0"/>
              <a:t> Y: path c</a:t>
            </a:r>
          </a:p>
          <a:p>
            <a:r>
              <a:rPr lang="en-US" altLang="en-US" dirty="0" smtClean="0"/>
              <a:t>X </a:t>
            </a:r>
            <a:r>
              <a:rPr lang="en-US" altLang="en-US" noProof="1" smtClean="0">
                <a:sym typeface="Wingdings" panose="05000000000000000000" pitchFamily="2" charset="2"/>
              </a:rPr>
              <a:t></a:t>
            </a:r>
            <a:r>
              <a:rPr lang="en-US" altLang="en-US" dirty="0" smtClean="0"/>
              <a:t> M: path a</a:t>
            </a:r>
          </a:p>
          <a:p>
            <a:r>
              <a:rPr lang="en-US" altLang="en-US" dirty="0" smtClean="0"/>
              <a:t>M </a:t>
            </a:r>
            <a:r>
              <a:rPr lang="en-US" altLang="en-US" noProof="1" smtClean="0">
                <a:sym typeface="Wingdings" panose="05000000000000000000" pitchFamily="2" charset="2"/>
              </a:rPr>
              <a:t></a:t>
            </a:r>
            <a:r>
              <a:rPr lang="en-US" altLang="en-US" dirty="0" smtClean="0"/>
              <a:t> Y (controlling for X): path b</a:t>
            </a:r>
          </a:p>
          <a:p>
            <a:r>
              <a:rPr lang="en-US" altLang="en-US" dirty="0" smtClean="0"/>
              <a:t>X </a:t>
            </a:r>
            <a:r>
              <a:rPr lang="en-US" altLang="en-US" noProof="1" smtClean="0">
                <a:sym typeface="Wingdings" panose="05000000000000000000" pitchFamily="2" charset="2"/>
              </a:rPr>
              <a:t></a:t>
            </a:r>
            <a:r>
              <a:rPr lang="en-US" altLang="en-US" dirty="0" smtClean="0"/>
              <a:t> Y (controlling for M): path c′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B5FA-9A3F-4256-9C56-995BD3CD65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8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bldLvl="4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Bonus: Other </a:t>
            </a:r>
            <a:r>
              <a:rPr lang="en-US" dirty="0" smtClean="0"/>
              <a:t>SEM dyad models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2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Latent Variable </a:t>
            </a:r>
            <a:r>
              <a:rPr lang="en-US" dirty="0" smtClean="0"/>
              <a:t>APIM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Advantages over Traditional APIM</a:t>
            </a:r>
            <a:endParaRPr lang="en-US" sz="2000" dirty="0"/>
          </a:p>
          <a:p>
            <a:pPr lvl="1"/>
            <a:r>
              <a:rPr lang="en-US" sz="1800" dirty="0"/>
              <a:t>Effects may be larger.</a:t>
            </a:r>
          </a:p>
          <a:p>
            <a:pPr lvl="1"/>
            <a:r>
              <a:rPr lang="en-US" sz="1800" dirty="0"/>
              <a:t>Effects are less biased.</a:t>
            </a:r>
          </a:p>
          <a:p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0" t="24962" r="8197" b="25535"/>
          <a:stretch/>
        </p:blipFill>
        <p:spPr bwMode="auto">
          <a:xfrm>
            <a:off x="3999292" y="2734963"/>
            <a:ext cx="7317708" cy="336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569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Mutual Influence Model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2" t="32637" r="15799" b="39829"/>
          <a:stretch/>
        </p:blipFill>
        <p:spPr bwMode="auto">
          <a:xfrm>
            <a:off x="1981200" y="1988892"/>
            <a:ext cx="8229600" cy="3964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535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Decomposition of Effects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Total Effect = Direct Effect + Indirect Effect</a:t>
            </a:r>
          </a:p>
          <a:p>
            <a:pPr marL="45720" indent="0" algn="ctr">
              <a:buNone/>
            </a:pPr>
            <a:r>
              <a:rPr lang="en-US" altLang="en-US" dirty="0" smtClean="0"/>
              <a:t>c = c′ + ab</a:t>
            </a:r>
          </a:p>
          <a:p>
            <a:r>
              <a:rPr lang="en-US" altLang="en-US" dirty="0" smtClean="0"/>
              <a:t>Note that </a:t>
            </a:r>
          </a:p>
          <a:p>
            <a:pPr marL="45720" indent="0" algn="ctr">
              <a:buNone/>
            </a:pPr>
            <a:r>
              <a:rPr lang="en-US" altLang="en-US" dirty="0" smtClean="0"/>
              <a:t>ab = c - c′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Percent of the total effect mediated:</a:t>
            </a:r>
          </a:p>
          <a:p>
            <a:pPr marL="274320" lvl="1" indent="0" algn="ctr">
              <a:buNone/>
            </a:pPr>
            <a:r>
              <a:rPr lang="en-US" altLang="en-US" dirty="0" smtClean="0"/>
              <a:t>ab/c  *100</a:t>
            </a:r>
          </a:p>
          <a:p>
            <a:pPr marL="274320" lvl="1" indent="0">
              <a:buNone/>
            </a:pPr>
            <a:r>
              <a:rPr lang="en-US" altLang="en-US" dirty="0" smtClean="0"/>
              <a:t>or </a:t>
            </a:r>
          </a:p>
          <a:p>
            <a:pPr marL="274320" lvl="1" indent="0" algn="ctr">
              <a:buNone/>
            </a:pPr>
            <a:r>
              <a:rPr lang="en-US" altLang="en-US" dirty="0" smtClean="0"/>
              <a:t>(1 - c′/c ) *100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B5FA-9A3F-4256-9C56-995BD3CD65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bldLvl="4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Strategies to Test null hypothesis: ab = 0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Sobel test</a:t>
            </a:r>
          </a:p>
          <a:p>
            <a:r>
              <a:rPr lang="en-US" altLang="en-US" dirty="0" smtClean="0"/>
              <a:t>Bootstrapping</a:t>
            </a:r>
          </a:p>
          <a:p>
            <a:r>
              <a:rPr lang="en-US" altLang="en-US" dirty="0" smtClean="0"/>
              <a:t>Monte Carlo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B5FA-9A3F-4256-9C56-995BD3CD65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6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bldLvl="4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Example-Tension, Distinguishable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187" y="1668713"/>
            <a:ext cx="7521146" cy="465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95014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550</TotalTime>
  <Words>2284</Words>
  <Application>Microsoft Office PowerPoint</Application>
  <PresentationFormat>Widescreen</PresentationFormat>
  <Paragraphs>591</Paragraphs>
  <Slides>62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6" baseType="lpstr">
      <vt:lpstr>Arial Unicode MS</vt:lpstr>
      <vt:lpstr>SimSun</vt:lpstr>
      <vt:lpstr>Arial</vt:lpstr>
      <vt:lpstr>Arial Black</vt:lpstr>
      <vt:lpstr>Calibri</vt:lpstr>
      <vt:lpstr>Cambria Math</vt:lpstr>
      <vt:lpstr>Consolas</vt:lpstr>
      <vt:lpstr>Corbel</vt:lpstr>
      <vt:lpstr>FontAwesome</vt:lpstr>
      <vt:lpstr>Symbol</vt:lpstr>
      <vt:lpstr>Times</vt:lpstr>
      <vt:lpstr>Times New Roman</vt:lpstr>
      <vt:lpstr>Wingdings</vt:lpstr>
      <vt:lpstr>Basis</vt:lpstr>
      <vt:lpstr>Two-Day Dyadic data analysis Workshop</vt:lpstr>
      <vt:lpstr>Day 2</vt:lpstr>
      <vt:lpstr>Mediation</vt:lpstr>
      <vt:lpstr>Mediation</vt:lpstr>
      <vt:lpstr>Mediation</vt:lpstr>
      <vt:lpstr>The Four Paths</vt:lpstr>
      <vt:lpstr>Decomposition of Effects</vt:lpstr>
      <vt:lpstr>Strategies to Test null hypothesis: ab = 0</vt:lpstr>
      <vt:lpstr>Example-Tension, Distinguishable</vt:lpstr>
      <vt:lpstr>Example-Tension, Indistinguishable</vt:lpstr>
      <vt:lpstr>R Demo</vt:lpstr>
      <vt:lpstr>Moderation</vt:lpstr>
      <vt:lpstr>Centering Review</vt:lpstr>
      <vt:lpstr>Actor-Partner Interactions</vt:lpstr>
      <vt:lpstr>Dichotomous Within-Dyads Moderator</vt:lpstr>
      <vt:lpstr>Between-Dyads Moderator</vt:lpstr>
      <vt:lpstr>Between-Dyads Moderator</vt:lpstr>
      <vt:lpstr>Mixed Moderator  </vt:lpstr>
      <vt:lpstr>R Demo</vt:lpstr>
      <vt:lpstr>Longitudinal Models</vt:lpstr>
      <vt:lpstr>Examples of Over-Time Dyadic Data</vt:lpstr>
      <vt:lpstr>Basic Data Structure</vt:lpstr>
      <vt:lpstr>Basic Data Structure</vt:lpstr>
      <vt:lpstr>Basic Data Structure</vt:lpstr>
      <vt:lpstr>Types of Over-Time Models</vt:lpstr>
      <vt:lpstr>Examples</vt:lpstr>
      <vt:lpstr>Types of Variables </vt:lpstr>
      <vt:lpstr>How Many Time Points?</vt:lpstr>
      <vt:lpstr>Example:  Daily reports of conflict, support, and relationship satisfaction</vt:lpstr>
      <vt:lpstr>Person Period Pairwise Dataset</vt:lpstr>
      <vt:lpstr>Modeling Two Growth Curves</vt:lpstr>
      <vt:lpstr>Correlation of the Residuals</vt:lpstr>
      <vt:lpstr>Random Effects: Variances</vt:lpstr>
      <vt:lpstr>Random Effects: Within Person Correlations</vt:lpstr>
      <vt:lpstr>Four Between-Person Correlations </vt:lpstr>
      <vt:lpstr>Estimates of Random Effects</vt:lpstr>
      <vt:lpstr>Why Random Effects Are Important</vt:lpstr>
      <vt:lpstr>R Demo</vt:lpstr>
      <vt:lpstr>Longitudinal APIM </vt:lpstr>
      <vt:lpstr>Longitudinal APIM</vt:lpstr>
      <vt:lpstr>Data Structure</vt:lpstr>
      <vt:lpstr>Stability and Influence </vt:lpstr>
      <vt:lpstr>Stability-Influence: APIM  </vt:lpstr>
      <vt:lpstr>Data Structure</vt:lpstr>
      <vt:lpstr>R Demo</vt:lpstr>
      <vt:lpstr>Common Fate Model</vt:lpstr>
      <vt:lpstr>Dyadic Models</vt:lpstr>
      <vt:lpstr>The CFM as a SEM Model</vt:lpstr>
      <vt:lpstr>Indistinguishable Members</vt:lpstr>
      <vt:lpstr>When Does the CFM Make Sense?</vt:lpstr>
      <vt:lpstr>When Does the CFM Not Make Sense?</vt:lpstr>
      <vt:lpstr>Advantages of the CFM over the APIM</vt:lpstr>
      <vt:lpstr>Example: Standard CFM </vt:lpstr>
      <vt:lpstr>R DEMO</vt:lpstr>
      <vt:lpstr>(Current/Known) Limits of R</vt:lpstr>
      <vt:lpstr>Topics Not Covered</vt:lpstr>
      <vt:lpstr>Bonus: Common fate growth model</vt:lpstr>
      <vt:lpstr>Children’s Gendered Behavior Overtime</vt:lpstr>
      <vt:lpstr>Children’s Gendered Behavior Overtime</vt:lpstr>
      <vt:lpstr>Bonus: Other SEM dyad models</vt:lpstr>
      <vt:lpstr>Latent Variable APIM</vt:lpstr>
      <vt:lpstr>The Mutual Influence Model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Dyadic data analysis</dc:title>
  <dc:creator>Randi Garcia</dc:creator>
  <cp:lastModifiedBy>Randi Garcia</cp:lastModifiedBy>
  <cp:revision>32</cp:revision>
  <dcterms:created xsi:type="dcterms:W3CDTF">2016-03-31T21:14:54Z</dcterms:created>
  <dcterms:modified xsi:type="dcterms:W3CDTF">2017-01-08T18:22:29Z</dcterms:modified>
</cp:coreProperties>
</file>