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4"/>
  </p:notesMasterIdLst>
  <p:sldIdLst>
    <p:sldId id="256" r:id="rId2"/>
    <p:sldId id="357" r:id="rId3"/>
    <p:sldId id="262" r:id="rId4"/>
    <p:sldId id="263" r:id="rId5"/>
    <p:sldId id="264" r:id="rId6"/>
    <p:sldId id="265" r:id="rId7"/>
    <p:sldId id="266" r:id="rId8"/>
    <p:sldId id="301" r:id="rId9"/>
    <p:sldId id="267" r:id="rId10"/>
    <p:sldId id="302" r:id="rId11"/>
    <p:sldId id="34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9" r:id="rId20"/>
    <p:sldId id="333" r:id="rId21"/>
    <p:sldId id="332" r:id="rId22"/>
    <p:sldId id="336" r:id="rId23"/>
    <p:sldId id="334" r:id="rId24"/>
    <p:sldId id="337" r:id="rId25"/>
    <p:sldId id="335" r:id="rId26"/>
    <p:sldId id="338" r:id="rId27"/>
    <p:sldId id="339" r:id="rId28"/>
    <p:sldId id="282" r:id="rId29"/>
    <p:sldId id="290" r:id="rId30"/>
    <p:sldId id="291" r:id="rId31"/>
    <p:sldId id="292" r:id="rId32"/>
    <p:sldId id="299" r:id="rId33"/>
    <p:sldId id="300" r:id="rId34"/>
    <p:sldId id="303" r:id="rId35"/>
    <p:sldId id="308" r:id="rId36"/>
    <p:sldId id="309" r:id="rId37"/>
    <p:sldId id="310" r:id="rId38"/>
    <p:sldId id="348" r:id="rId39"/>
    <p:sldId id="340" r:id="rId40"/>
    <p:sldId id="349" r:id="rId41"/>
    <p:sldId id="342" r:id="rId42"/>
    <p:sldId id="313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7" r:id="rId52"/>
    <p:sldId id="328" r:id="rId53"/>
    <p:sldId id="329" r:id="rId54"/>
    <p:sldId id="330" r:id="rId55"/>
    <p:sldId id="331" r:id="rId56"/>
    <p:sldId id="344" r:id="rId57"/>
    <p:sldId id="343" r:id="rId58"/>
    <p:sldId id="345" r:id="rId59"/>
    <p:sldId id="346" r:id="rId60"/>
    <p:sldId id="351" r:id="rId61"/>
    <p:sldId id="353" r:id="rId62"/>
    <p:sldId id="354" r:id="rId63"/>
    <p:sldId id="356" r:id="rId64"/>
    <p:sldId id="352" r:id="rId65"/>
    <p:sldId id="358" r:id="rId66"/>
    <p:sldId id="362" r:id="rId67"/>
    <p:sldId id="366" r:id="rId68"/>
    <p:sldId id="368" r:id="rId69"/>
    <p:sldId id="369" r:id="rId70"/>
    <p:sldId id="370" r:id="rId71"/>
    <p:sldId id="371" r:id="rId72"/>
    <p:sldId id="36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2CD2C-9B08-461A-BDC1-D79D7AFAAD5B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37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72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1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akenny.net/RDDD.ht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Word_97_-_2003_Document1.doc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40" y="5318977"/>
            <a:ext cx="2284699" cy="12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Gender (if both same-sex and heterosexual couples are included in the study)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conceptual variable can be between-dyads, within-dyads, or mixed.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Between:  Same gendered roommates</a:t>
            </a:r>
          </a:p>
          <a:p>
            <a:pPr lvl="1"/>
            <a:r>
              <a:rPr lang="en-US" dirty="0" smtClean="0"/>
              <a:t>Within: Heterosexual married couples</a:t>
            </a:r>
          </a:p>
          <a:p>
            <a:pPr lvl="1"/>
            <a:r>
              <a:rPr lang="en-US" dirty="0" smtClean="0"/>
              <a:t>Mixed: Friends where some are same gendered and others are mixed gendered.</a:t>
            </a:r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13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small counts</a:t>
            </a:r>
            <a:r>
              <a:rPr lang="en-US" dirty="0"/>
              <a:t> </a:t>
            </a:r>
            <a:r>
              <a:rPr lang="en-US" dirty="0" smtClean="0"/>
              <a:t>and binary 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/>
              <a:t>Data Set with Three Dyads, Six Persons, and Three Variables (</a:t>
            </a:r>
            <a:r>
              <a:rPr lang="en-US" b="1" i="1" dirty="0"/>
              <a:t>X</a:t>
            </a:r>
            <a:r>
              <a:rPr lang="en-US" b="1" dirty="0"/>
              <a:t>,</a:t>
            </a:r>
            <a:r>
              <a:rPr lang="en-US" b="1" i="1" dirty="0"/>
              <a:t> Y</a:t>
            </a:r>
            <a:r>
              <a:rPr lang="en-US" b="1" dirty="0"/>
              <a:t>, and</a:t>
            </a:r>
            <a:r>
              <a:rPr lang="en-US" b="1" i="1" dirty="0"/>
              <a:t> Z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57" y="1965960"/>
            <a:ext cx="6163063" cy="42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 smtClean="0"/>
              <a:t>Note if the individual dataset is sorted by person then dyad it looks like this: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67" y="2085805"/>
            <a:ext cx="2336071" cy="37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95" y="1965960"/>
            <a:ext cx="8181729" cy="3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05" y="1898292"/>
            <a:ext cx="7147110" cy="46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 &amp;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Dave’s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 with 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u="sng" dirty="0" smtClean="0"/>
              <a:t>THE</a:t>
            </a:r>
            <a:r>
              <a:rPr lang="en-US" dirty="0" smtClean="0"/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  <a:p>
            <a:r>
              <a:rPr lang="en-US" dirty="0" smtClean="0"/>
              <a:t>When a systematic ordering of scores from the two dyad members can be developed based on a variable that distinguishes them.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Compensation:  If one person has a large score, the other person lowers his or her score.  For example, if one person acts very friendly, the partner may distance him or herself.</a:t>
            </a:r>
          </a:p>
          <a:p>
            <a:endParaRPr lang="en-US" dirty="0" smtClean="0"/>
          </a:p>
          <a:p>
            <a:r>
              <a:rPr lang="en-US" dirty="0" smtClean="0"/>
              <a:t>Social comparison:  The members of the dyad use the relative difference on some measure to determine some other variable.  For instance, satisfaction after a tennis match is determined by the score of that match.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of labor:  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dirty="0" smtClean="0"/>
              <a:t>Power: If one member is dominant, the other member is submissive. For example, self-objectification is negatively correlated in dyadic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51921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Estimates Unbiased</a:t>
            </a:r>
          </a:p>
          <a:p>
            <a:r>
              <a:rPr lang="en-US" dirty="0" smtClean="0"/>
              <a:t>Standard Errors Biased</a:t>
            </a:r>
          </a:p>
          <a:p>
            <a:pPr lvl="1"/>
            <a:r>
              <a:rPr lang="en-US" dirty="0" smtClean="0"/>
              <a:t>Sometimes too large</a:t>
            </a:r>
          </a:p>
          <a:p>
            <a:pPr lvl="1"/>
            <a:r>
              <a:rPr lang="en-US" dirty="0" smtClean="0"/>
              <a:t>Sometimes too small</a:t>
            </a:r>
          </a:p>
          <a:p>
            <a:pPr lvl="1"/>
            <a:r>
              <a:rPr lang="en-US" dirty="0" smtClean="0"/>
              <a:t>Sometimes hardly biased</a:t>
            </a:r>
          </a:p>
          <a:p>
            <a:r>
              <a:rPr lang="en-US" dirty="0" smtClean="0"/>
              <a:t>Loss of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Direction of Nonindependence</a:t>
            </a:r>
          </a:p>
          <a:p>
            <a:pPr lvl="1"/>
            <a:r>
              <a:rPr lang="en-US" dirty="0" smtClean="0"/>
              <a:t>Positive: linked scores more similar</a:t>
            </a:r>
          </a:p>
          <a:p>
            <a:pPr lvl="1"/>
            <a:r>
              <a:rPr lang="en-US" dirty="0" smtClean="0"/>
              <a:t>Negative: linked scores more dissimilar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Is the predictor a between or within dyads variable? (or somewhere in between, mixed)</a:t>
            </a:r>
          </a:p>
          <a:p>
            <a:pPr lvl="1"/>
            <a:r>
              <a:rPr lang="en-US" dirty="0" smtClean="0"/>
              <a:t>Between Dyads: linked scores in the same condition</a:t>
            </a:r>
          </a:p>
          <a:p>
            <a:pPr lvl="1"/>
            <a:r>
              <a:rPr lang="en-US" dirty="0" smtClean="0"/>
              <a:t>Within Dyads: linked scores in different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8020685" imgH="4488065" progId="Word.Document.8">
                  <p:embed/>
                </p:oleObj>
              </mc:Choice>
              <mc:Fallback>
                <p:oleObj name="Document" r:id="rId4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4" y="3265714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5223" y="4472440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2998" y="4441096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but not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 for dyadic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4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04" y="2061133"/>
            <a:ext cx="8553450" cy="44100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502449"/>
            <a:ext cx="9872871" cy="4038600"/>
          </a:xfrm>
        </p:spPr>
        <p:txBody>
          <a:bodyPr/>
          <a:lstStyle/>
          <a:p>
            <a:r>
              <a:rPr lang="en-US" dirty="0" smtClean="0"/>
              <a:t>Years married (Z) and gender (X) predicting marital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Dyads</a:t>
            </a:r>
            <a:r>
              <a:rPr lang="en-US" altLang="en-US" dirty="0"/>
              <a:t>, one a patient with a serious disease and other being the patient’s spouse</a:t>
            </a:r>
          </a:p>
          <a:p>
            <a:pPr lvl="1"/>
            <a:r>
              <a:rPr lang="en-US" altLang="en-US" dirty="0"/>
              <a:t>Interested in the effects of depression on relationship quality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Two variables, X and Y, and X causes or predicts Y</a:t>
            </a:r>
          </a:p>
          <a:p>
            <a:pPr lvl="1"/>
            <a:r>
              <a:rPr lang="en-US" altLang="en-US" dirty="0" smtClean="0"/>
              <a:t>Both X and Y are mixed variables; i.e., both members of the dyad have scores on X and Y.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dirty="0" smtClean="0"/>
              <a:t>the effect of patients’ depression on patients’ quality of life</a:t>
            </a:r>
          </a:p>
          <a:p>
            <a:pPr lvl="1"/>
            <a:r>
              <a:rPr lang="en-US" altLang="en-US" dirty="0" smtClean="0"/>
              <a:t>the effect of spouses’ depression on spouses’ quality of life</a:t>
            </a:r>
          </a:p>
          <a:p>
            <a:r>
              <a:rPr lang="en-US" altLang="en-US" dirty="0" smtClean="0"/>
              <a:t>Both members of the dyad have an actor effect.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partner’s X variable on the person’s Y variable or alternatively the effect of a person’s X variable on his or her partner’s Y variable</a:t>
            </a:r>
          </a:p>
          <a:p>
            <a:pPr lvl="1"/>
            <a:r>
              <a:rPr lang="en-US" altLang="en-US" dirty="0" smtClean="0"/>
              <a:t>the effect of patients’ depression on spouses’ quality of life</a:t>
            </a:r>
          </a:p>
          <a:p>
            <a:pPr lvl="1"/>
            <a:r>
              <a:rPr lang="en-US" altLang="en-US" dirty="0" smtClean="0"/>
              <a:t>the effect of spouses’ depression on patients’ quality of life</a:t>
            </a:r>
          </a:p>
          <a:p>
            <a:pPr lvl="1"/>
            <a:r>
              <a:rPr lang="en-US" altLang="en-US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Distinguishable dyads </a:t>
            </a:r>
          </a:p>
          <a:p>
            <a:pPr lvl="1"/>
            <a:r>
              <a:rPr lang="en-US" altLang="en-US" dirty="0" smtClean="0"/>
              <a:t>Two actor effects</a:t>
            </a:r>
          </a:p>
          <a:p>
            <a:pPr lvl="2"/>
            <a:r>
              <a:rPr lang="en-US" altLang="en-US" dirty="0" smtClean="0"/>
              <a:t>An actor effect for patients and an actor effect for spouses</a:t>
            </a:r>
          </a:p>
          <a:p>
            <a:pPr lvl="1"/>
            <a:r>
              <a:rPr lang="en-US" altLang="en-US" dirty="0" smtClean="0"/>
              <a:t>Two partner effects</a:t>
            </a:r>
          </a:p>
          <a:p>
            <a:pPr lvl="2"/>
            <a:r>
              <a:rPr lang="en-US" altLang="en-US" dirty="0" smtClean="0"/>
              <a:t>A partner effect from spouses to patients and a partner effect from patients to spouses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APIM Models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  <a:p>
            <a:r>
              <a:rPr lang="en-US" altLang="en-US" smtClean="0"/>
              <a:t>Relationship Variables</a:t>
            </a:r>
          </a:p>
          <a:p>
            <a:r>
              <a:rPr lang="en-US" altLang="en-US" smtClean="0"/>
              <a:t>Accuracy-Bias Model </a:t>
            </a:r>
          </a:p>
          <a:p>
            <a:r>
              <a:rPr lang="en-US" altLang="en-US" smtClean="0"/>
              <a:t>Stability-Influence Model</a:t>
            </a:r>
          </a:p>
        </p:txBody>
      </p:sp>
    </p:spTree>
    <p:extLst>
      <p:ext uri="{BB962C8B-B14F-4D97-AF65-F5344CB8AC3E}">
        <p14:creationId xmlns:p14="http://schemas.microsoft.com/office/powerpoint/2010/main" val="8674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Personality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5445210"/>
            <a:ext cx="9872871" cy="106268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own personality on satisfaction.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partner’s personality on satisfaction.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29" y="1742303"/>
            <a:ext cx="66389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13405"/>
            <a:ext cx="9872871" cy="115329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effect of one’s own relational variable to one’s own other relational variable.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the effect of one’s partner’s relational variable on one’s own relational variable.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34" y="1780402"/>
            <a:ext cx="6181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Accuracy-Bias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313404"/>
            <a:ext cx="9872871" cy="10873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the bias of assumed similarity.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accuracy in perception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681162"/>
            <a:ext cx="6200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Stability-Influence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5428735"/>
            <a:ext cx="9872871" cy="102973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Actor effects measure stability. 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Partner effects measure influence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817" y="1835879"/>
            <a:ext cx="6067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Indistinguishable Dyads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31" y="2059459"/>
            <a:ext cx="9752057" cy="3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</a:t>
            </a:r>
            <a:r>
              <a:rPr lang="en-US" dirty="0"/>
              <a:t>D</a:t>
            </a:r>
            <a:r>
              <a:rPr lang="en-US" dirty="0" smtClean="0"/>
              <a:t>istinguishable Dyads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7" y="1965960"/>
            <a:ext cx="10506001" cy="4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Dichotomous and Small Count Response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(Quick) Logistic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DV </a:t>
            </a:r>
            <a:r>
              <a:rPr lang="en-US" altLang="en-US" dirty="0"/>
              <a:t>is dichotomous</a:t>
            </a:r>
          </a:p>
          <a:p>
            <a:pPr lvl="1"/>
            <a:r>
              <a:rPr lang="en-US" altLang="en-US" dirty="0"/>
              <a:t>probability of belonging to group 1 = P1, and the probability of belonging to group 0: P0 = 1 - P1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Odds</a:t>
            </a:r>
            <a:r>
              <a:rPr lang="en-US" altLang="en-US" sz="2800" smtClean="0"/>
              <a:t> –the odds of membership in the target group are equal to the probability of membership in the target group divided by the probability of membership in the other group. </a:t>
            </a:r>
          </a:p>
          <a:p>
            <a:pPr eaLnBrk="1" hangingPunct="1"/>
            <a:r>
              <a:rPr lang="en-US" altLang="en-US" sz="2800" b="1" smtClean="0"/>
              <a:t>Odds ratio</a:t>
            </a:r>
            <a:r>
              <a:rPr lang="en-US" altLang="en-US" sz="2800" smtClean="0"/>
              <a:t> – estimates the change in the odds of membership in the target group for a one-unit increase in the predictor.  </a:t>
            </a:r>
          </a:p>
          <a:p>
            <a:pPr lvl="1" eaLnBrk="1" hangingPunct="1"/>
            <a:r>
              <a:rPr lang="en-US" altLang="en-US" sz="2400" smtClean="0"/>
              <a:t>computed by using the regression coefficient (b) of the predictor variable as the exponent of 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5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Length of relationship</a:t>
            </a:r>
          </a:p>
          <a:p>
            <a:pPr lvl="2"/>
            <a:r>
              <a:rPr lang="en-US" dirty="0" smtClean="0"/>
              <a:t>Gender in same-sex couples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To get the predicted probability you use the anti-log function and insert all of your relevant X’s and b’s from R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Predicted probability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dirty="0" smtClean="0"/>
                  <a:t>)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964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2"/>
            <a:r>
              <a:rPr lang="en-US" dirty="0" smtClean="0"/>
              <a:t>Dichotomous (yes/no; pass/fail)</a:t>
            </a:r>
          </a:p>
          <a:p>
            <a:pPr lvl="2"/>
            <a:r>
              <a:rPr lang="en-US" dirty="0" smtClean="0"/>
              <a:t>e.g., Own study habits and partner study habits as predictors of passing a test (yes/no)</a:t>
            </a:r>
          </a:p>
          <a:p>
            <a:pPr lvl="1"/>
            <a:r>
              <a:rPr lang="en-US" dirty="0" smtClean="0"/>
              <a:t>Multinomial outcome</a:t>
            </a:r>
          </a:p>
          <a:p>
            <a:pPr lvl="2"/>
            <a:r>
              <a:rPr lang="en-US" dirty="0" smtClean="0"/>
              <a:t>Categories (home/work/leisure)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2"/>
            <a:r>
              <a:rPr lang="en-US" dirty="0" smtClean="0"/>
              <a:t>e.g., Own stress and partner stress as predictors of number of days per month drinking alcohol 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09118"/>
            <a:ext cx="9652518" cy="933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567</TotalTime>
  <Words>2198</Words>
  <Application>Microsoft Office PowerPoint</Application>
  <PresentationFormat>Widescreen</PresentationFormat>
  <Paragraphs>367</Paragraphs>
  <Slides>72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Cambria Math</vt:lpstr>
      <vt:lpstr>Corbel</vt:lpstr>
      <vt:lpstr>Symbol</vt:lpstr>
      <vt:lpstr>Basis</vt:lpstr>
      <vt:lpstr>Document</vt:lpstr>
      <vt:lpstr>Two-Day Dyadic data analysis Workshop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Within Dyads 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</vt:lpstr>
      <vt:lpstr>Illustration of Data Structures</vt:lpstr>
      <vt:lpstr>Illustration of Data Structures</vt:lpstr>
      <vt:lpstr>Illustration of Data Structures: Dyad</vt:lpstr>
      <vt:lpstr>Illustration of Data Structures</vt:lpstr>
      <vt:lpstr>Illustration of Data Structures: Pairwise</vt:lpstr>
      <vt:lpstr>R Demo &amp; Dave’s Shiny Apps</vt:lpstr>
      <vt:lpstr>Dealing  with Nonindependence in DYads</vt:lpstr>
      <vt:lpstr>Negative Nonindependence</vt:lpstr>
      <vt:lpstr>How Might Negative Correlations Arise?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MLM for dyadic data</vt:lpstr>
      <vt:lpstr>Simple Example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Types of APIM Models</vt:lpstr>
      <vt:lpstr>Personality Model</vt:lpstr>
      <vt:lpstr>Relational Model</vt:lpstr>
      <vt:lpstr>Accuracy-Bias Model</vt:lpstr>
      <vt:lpstr>Stability-Influence Model</vt:lpstr>
      <vt:lpstr>Example: APIM with Indistinguishable Dyads</vt:lpstr>
      <vt:lpstr>R Demo</vt:lpstr>
      <vt:lpstr>Example: APIM with Distinguishable Dyads</vt:lpstr>
      <vt:lpstr>R Demo</vt:lpstr>
      <vt:lpstr>Test of Distinguishability</vt:lpstr>
      <vt:lpstr>Test of Distinguishability</vt:lpstr>
      <vt:lpstr>Test of Distinguishability</vt:lpstr>
      <vt:lpstr>Test of Distinguishability</vt:lpstr>
      <vt:lpstr>R Demo</vt:lpstr>
      <vt:lpstr>Dichotomous and Small Count Response variables</vt:lpstr>
      <vt:lpstr>(Quick) Logistic Regression Review</vt:lpstr>
      <vt:lpstr>Odds and Odds Ratios</vt:lpstr>
      <vt:lpstr>Terminology</vt:lpstr>
      <vt:lpstr>Logistic Regression Equation</vt:lpstr>
      <vt:lpstr>Logistic Regression Equation</vt:lpstr>
      <vt:lpstr>Logistic Regression Equation</vt:lpstr>
      <vt:lpstr>Generalized Estimating Equations (GEE)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22</cp:revision>
  <dcterms:created xsi:type="dcterms:W3CDTF">2016-03-31T21:14:54Z</dcterms:created>
  <dcterms:modified xsi:type="dcterms:W3CDTF">2017-01-02T15:22:56Z</dcterms:modified>
</cp:coreProperties>
</file>