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2"/>
  </p:notesMasterIdLst>
  <p:sldIdLst>
    <p:sldId id="256" r:id="rId2"/>
    <p:sldId id="372" r:id="rId3"/>
    <p:sldId id="373" r:id="rId4"/>
    <p:sldId id="357" r:id="rId5"/>
    <p:sldId id="262" r:id="rId6"/>
    <p:sldId id="263" r:id="rId7"/>
    <p:sldId id="264" r:id="rId8"/>
    <p:sldId id="265" r:id="rId9"/>
    <p:sldId id="266" r:id="rId10"/>
    <p:sldId id="301" r:id="rId11"/>
    <p:sldId id="267" r:id="rId12"/>
    <p:sldId id="302" r:id="rId13"/>
    <p:sldId id="347" r:id="rId14"/>
    <p:sldId id="268" r:id="rId15"/>
    <p:sldId id="269" r:id="rId16"/>
    <p:sldId id="271" r:id="rId17"/>
    <p:sldId id="272" r:id="rId18"/>
    <p:sldId id="273" r:id="rId19"/>
    <p:sldId id="274" r:id="rId20"/>
    <p:sldId id="276" r:id="rId21"/>
    <p:sldId id="279" r:id="rId22"/>
    <p:sldId id="333" r:id="rId23"/>
    <p:sldId id="332" r:id="rId24"/>
    <p:sldId id="336" r:id="rId25"/>
    <p:sldId id="334" r:id="rId26"/>
    <p:sldId id="337" r:id="rId27"/>
    <p:sldId id="335" r:id="rId28"/>
    <p:sldId id="338" r:id="rId29"/>
    <p:sldId id="339" r:id="rId30"/>
    <p:sldId id="282" r:id="rId31"/>
    <p:sldId id="290" r:id="rId32"/>
    <p:sldId id="291" r:id="rId33"/>
    <p:sldId id="292" r:id="rId34"/>
    <p:sldId id="299" r:id="rId35"/>
    <p:sldId id="300" r:id="rId36"/>
    <p:sldId id="303" r:id="rId37"/>
    <p:sldId id="308" r:id="rId38"/>
    <p:sldId id="309" r:id="rId39"/>
    <p:sldId id="310" r:id="rId40"/>
    <p:sldId id="348" r:id="rId41"/>
    <p:sldId id="340" r:id="rId42"/>
    <p:sldId id="349" r:id="rId43"/>
    <p:sldId id="342" r:id="rId44"/>
    <p:sldId id="313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44" r:id="rId54"/>
    <p:sldId id="343" r:id="rId55"/>
    <p:sldId id="345" r:id="rId56"/>
    <p:sldId id="346" r:id="rId57"/>
    <p:sldId id="351" r:id="rId58"/>
    <p:sldId id="353" r:id="rId59"/>
    <p:sldId id="354" r:id="rId60"/>
    <p:sldId id="356" r:id="rId61"/>
    <p:sldId id="352" r:id="rId62"/>
    <p:sldId id="358" r:id="rId63"/>
    <p:sldId id="362" r:id="rId64"/>
    <p:sldId id="366" r:id="rId65"/>
    <p:sldId id="368" r:id="rId66"/>
    <p:sldId id="369" r:id="rId67"/>
    <p:sldId id="370" r:id="rId68"/>
    <p:sldId id="371" r:id="rId69"/>
    <p:sldId id="374" r:id="rId70"/>
    <p:sldId id="361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1/5/2017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A5BA50-A869-45E4-A431-855D754C2EFC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5606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155978-7222-4F7B-BFBF-B29A6BF0AA81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88570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0E688B-42A5-49AE-BE97-A62B8CBA544B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70181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0E2C03-E705-4234-9B05-4EDF2FD66301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8084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0AFEC3-ACA7-4851-84D4-20B07113CBBD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299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8647CA41-6B2A-46A7-9D25-A4F984073ADF}" type="slidenum">
              <a:rPr lang="en-US" sz="1200">
                <a:latin typeface="Calibri" pitchFamily="34" charset="0"/>
              </a:rPr>
              <a:pPr algn="r"/>
              <a:t>20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This is the more general case – when partners are interchangeable.  E.g., doctor-patient, manager-workers, teacher-students, leader-followers)</a:t>
            </a:r>
          </a:p>
        </p:txBody>
      </p:sp>
    </p:spTree>
    <p:extLst>
      <p:ext uri="{BB962C8B-B14F-4D97-AF65-F5344CB8AC3E}">
        <p14:creationId xmlns:p14="http://schemas.microsoft.com/office/powerpoint/2010/main" val="1103413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7" tIns="46589" rIns="93177" bIns="46589" anchor="b"/>
          <a:lstStyle/>
          <a:p>
            <a:pPr algn="r"/>
            <a:fld id="{11BE23DA-1519-442E-AE07-42CAF44D2BD4}" type="slidenum">
              <a:rPr lang="en-US" sz="1200">
                <a:latin typeface="Calibri" pitchFamily="34" charset="0"/>
              </a:rPr>
              <a:pPr algn="r"/>
              <a:t>21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95527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5E2A0-5685-43D4-B90A-6F16EF4ED33A}" type="slidenum">
              <a:rPr lang="en-US" smtClean="0"/>
              <a:pPr/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3550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2DCB5-6468-4FD3-8F05-DCC65B9102D1}" type="slidenum">
              <a:rPr lang="en-US" smtClean="0"/>
              <a:pPr/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80685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2CD2C-9B08-461A-BDC1-D79D7AFAAD5B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7379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48D52C-D98E-4BF8-A899-4236D6B3A6D5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2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20F2BB-4D82-4A0C-88D8-B30F07764727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6810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9270E3-B31A-4109-94CB-309BFD2FAC9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96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6FC03D-2FE3-4FBA-90EF-DF4EEEA8D9B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63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897E30-D00A-47F0-B9DF-B4EA1FB0656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140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79DF0C-01AE-47B8-B2E0-B11A8546B0EC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61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0CB652-C852-437C-97F8-BB2BFE2C8302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37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3E5F98-7261-44FC-A3BC-839239365481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5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7FD8AA-20CF-44FD-A755-0EAE1C89EE8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81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B0BB3B-D2B4-4B15-844C-73EED68C9ABA}" type="slidenum">
              <a:rPr lang="en-US" altLang="en-US"/>
              <a:pPr eaLnBrk="1" hangingPunct="1"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437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B0BB3B-D2B4-4B15-844C-73EED68C9ABA}" type="slidenum">
              <a:rPr lang="en-US" altLang="en-US"/>
              <a:pPr eaLnBrk="1" hangingPunct="1"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672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E41D7F-DDA4-41AF-B7AC-BC7DC6798C8E}" type="slidenum">
              <a:rPr lang="en-US" smtClean="0"/>
              <a:t>70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5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87CB8-D8C6-4563-A432-A9C812BC0F11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41921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681513-6B32-443F-83F7-FF7DC270E730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6245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BFB9C-3A99-49B7-A9F3-F9EC2668D3FE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7605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416A7-4FEE-49F5-A523-2E4D083DADEA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6916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416A7-4FEE-49F5-A523-2E4D083DADEA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2160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606AE1-8954-47D9-9E77-28D27B9D0A78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06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F6A78-E269-4F18-90B4-12B200FB8396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115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avidakenny.net/RDDD.ht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ndiLGarcia/2day-dyad-workshop" TargetMode="External"/><Relationship Id="rId2" Type="http://schemas.openxmlformats.org/officeDocument/2006/relationships/hyperlink" Target="https://randilgarcia.github.io/website/workshop/schedul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Two-Day Dyadic data analysis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Randi L. Garcia</a:t>
            </a:r>
          </a:p>
          <a:p>
            <a:r>
              <a:rPr lang="en-US" dirty="0" smtClean="0"/>
              <a:t>Smith College</a:t>
            </a:r>
          </a:p>
          <a:p>
            <a:r>
              <a:rPr lang="en-US" dirty="0" smtClean="0"/>
              <a:t>UCSF January 9</a:t>
            </a:r>
            <a:r>
              <a:rPr lang="en-US" baseline="30000" dirty="0" smtClean="0"/>
              <a:t>th</a:t>
            </a:r>
            <a:r>
              <a:rPr lang="en-US" dirty="0" smtClean="0"/>
              <a:t> and 10</a:t>
            </a:r>
            <a:r>
              <a:rPr lang="en-US" baseline="30000" dirty="0" smtClean="0"/>
              <a:t>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59" y="5426069"/>
            <a:ext cx="2284699" cy="1268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957" y="6174747"/>
            <a:ext cx="3146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FontAwesome" pitchFamily="2" charset="0"/>
              </a:rPr>
              <a:t></a:t>
            </a:r>
            <a:r>
              <a:rPr lang="en-US" dirty="0" smtClean="0">
                <a:solidFill>
                  <a:srgbClr val="FFC000"/>
                </a:solidFill>
                <a:latin typeface="FontAwesome" pitchFamily="2" charset="0"/>
              </a:rPr>
              <a:t> </a:t>
            </a:r>
            <a:r>
              <a:rPr lang="en-US" sz="1400" dirty="0" smtClean="0">
                <a:solidFill>
                  <a:srgbClr val="FFC000"/>
                </a:solidFill>
              </a:rPr>
              <a:t>@RandiLGarcia   </a:t>
            </a:r>
            <a:r>
              <a:rPr lang="en-US" sz="2000" dirty="0" smtClean="0">
                <a:solidFill>
                  <a:srgbClr val="FFC000"/>
                </a:solidFill>
                <a:latin typeface="FontAwesome" pitchFamily="2" charset="0"/>
              </a:rPr>
              <a:t>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RandiLGarcia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val 2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/>
              <a:t>B</a:t>
            </a: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3657600" y="3810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9220200" y="2590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>
            <a:off x="89154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4191000" y="43434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3565" name="Oval 13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4419600" y="1905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3575" name="WordArt 24"/>
          <p:cNvSpPr>
            <a:spLocks noChangeArrowheads="1" noChangeShapeType="1" noTextEdit="1"/>
          </p:cNvSpPr>
          <p:nvPr/>
        </p:nvSpPr>
        <p:spPr bwMode="auto">
          <a:xfrm>
            <a:off x="4648200" y="5791200"/>
            <a:ext cx="29718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</a:rPr>
              <a:t>Between</a:t>
            </a:r>
          </a:p>
        </p:txBody>
      </p:sp>
    </p:spTree>
    <p:extLst>
      <p:ext uri="{BB962C8B-B14F-4D97-AF65-F5344CB8AC3E}">
        <p14:creationId xmlns:p14="http://schemas.microsoft.com/office/powerpoint/2010/main" val="1024857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Within Dyads</a:t>
            </a:r>
            <a:br>
              <a:rPr lang="en-US" smtClean="0"/>
            </a:b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varies from person to person within a dyad, BUT there is </a:t>
            </a:r>
            <a:r>
              <a:rPr lang="en-US" u="sng" dirty="0" smtClean="0"/>
              <a:t>no</a:t>
            </a:r>
            <a:r>
              <a:rPr lang="en-US" dirty="0" smtClean="0"/>
              <a:t> variation on the dyad average from dyad to dyad. </a:t>
            </a:r>
          </a:p>
          <a:p>
            <a:pPr lvl="1"/>
            <a:r>
              <a:rPr lang="en-US" dirty="0" smtClean="0"/>
              <a:t>Gender in heterosexual couples</a:t>
            </a:r>
          </a:p>
          <a:p>
            <a:pPr lvl="1"/>
            <a:r>
              <a:rPr lang="en-US" dirty="0" smtClean="0"/>
              <a:t>Percent time talking in a dyad</a:t>
            </a:r>
          </a:p>
          <a:p>
            <a:pPr lvl="1"/>
            <a:r>
              <a:rPr lang="en-US" dirty="0" smtClean="0"/>
              <a:t>Reward allocation if each dyad is assigned the same total amount</a:t>
            </a:r>
          </a:p>
          <a:p>
            <a:endParaRPr lang="en-US" dirty="0" smtClean="0"/>
          </a:p>
          <a:p>
            <a:r>
              <a:rPr lang="en-US" dirty="0" smtClean="0"/>
              <a:t>X1 + X2 equals the same value for each dyad </a:t>
            </a:r>
          </a:p>
          <a:p>
            <a:endParaRPr lang="en-US" dirty="0" smtClean="0"/>
          </a:p>
          <a:p>
            <a:r>
              <a:rPr lang="en-US" dirty="0" smtClean="0"/>
              <a:t>Note: If in the data, there is a dichotomous within-dyads variable, then dyad members can be distinguished on that variable.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5309118"/>
            <a:ext cx="9652518" cy="933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7" name="Oval 3"/>
          <p:cNvSpPr>
            <a:spLocks noChangeArrowheads="1"/>
          </p:cNvSpPr>
          <p:nvPr/>
        </p:nvSpPr>
        <p:spPr bwMode="auto">
          <a:xfrm>
            <a:off x="3657600" y="38100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9220200" y="2590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>
            <a:off x="89154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191000" y="4343400"/>
            <a:ext cx="762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89" name="Oval 13"/>
          <p:cNvSpPr>
            <a:spLocks noChangeArrowheads="1"/>
          </p:cNvSpPr>
          <p:nvPr/>
        </p:nvSpPr>
        <p:spPr bwMode="auto">
          <a:xfrm>
            <a:off x="4876800" y="4648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4419600" y="1905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4598" name="WordArt 22"/>
          <p:cNvSpPr>
            <a:spLocks noChangeArrowheads="1" noChangeShapeType="1" noTextEdit="1"/>
          </p:cNvSpPr>
          <p:nvPr/>
        </p:nvSpPr>
        <p:spPr bwMode="auto">
          <a:xfrm>
            <a:off x="4876800" y="5791200"/>
            <a:ext cx="2590800" cy="6477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chemeClr val="bg1"/>
                  </a:solidFill>
                  <a:round/>
                  <a:headEnd/>
                  <a:tailEnd/>
                </a:ln>
                <a:solidFill>
                  <a:schemeClr val="accent2"/>
                </a:solidFill>
                <a:latin typeface="+mj-lt"/>
              </a:rPr>
              <a:t>Within</a:t>
            </a:r>
          </a:p>
        </p:txBody>
      </p:sp>
    </p:spTree>
    <p:extLst>
      <p:ext uri="{BB962C8B-B14F-4D97-AF65-F5344CB8AC3E}">
        <p14:creationId xmlns:p14="http://schemas.microsoft.com/office/powerpoint/2010/main" val="1984756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Within Dyads</a:t>
            </a:r>
            <a:br>
              <a:rPr lang="en-US" smtClean="0"/>
            </a:b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varies from person to person within a dyad, BUT there is </a:t>
            </a:r>
            <a:r>
              <a:rPr lang="en-US" u="sng" dirty="0" smtClean="0"/>
              <a:t>no</a:t>
            </a:r>
            <a:r>
              <a:rPr lang="en-US" dirty="0" smtClean="0"/>
              <a:t> variation on the dyad average from dyad to dyad. </a:t>
            </a:r>
          </a:p>
          <a:p>
            <a:pPr lvl="1"/>
            <a:r>
              <a:rPr lang="en-US" dirty="0" smtClean="0"/>
              <a:t>Gender in heterosexual couples</a:t>
            </a:r>
          </a:p>
          <a:p>
            <a:pPr lvl="1"/>
            <a:r>
              <a:rPr lang="en-US" dirty="0" smtClean="0"/>
              <a:t>Percent time talking in a dyad</a:t>
            </a:r>
          </a:p>
          <a:p>
            <a:pPr lvl="1"/>
            <a:r>
              <a:rPr lang="en-US" dirty="0" smtClean="0"/>
              <a:t>Reward allocation if each dyad is assigned the same total amount</a:t>
            </a:r>
          </a:p>
          <a:p>
            <a:endParaRPr lang="en-US" dirty="0" smtClean="0"/>
          </a:p>
          <a:p>
            <a:r>
              <a:rPr lang="en-US" dirty="0" smtClean="0"/>
              <a:t>X1 + X2 equals the same value for each dyad </a:t>
            </a:r>
          </a:p>
          <a:p>
            <a:endParaRPr lang="en-US" dirty="0" smtClean="0"/>
          </a:p>
          <a:p>
            <a:r>
              <a:rPr lang="en-US" dirty="0" smtClean="0"/>
              <a:t>Note: If in the data, there is a dichotomous within-dyads variable, then dyad members can be distinguished on that variable.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9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Mixed Variable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varies both between dyads and within dyads.  </a:t>
            </a:r>
          </a:p>
          <a:p>
            <a:endParaRPr lang="en-US" dirty="0"/>
          </a:p>
          <a:p>
            <a:r>
              <a:rPr lang="en-US" dirty="0" smtClean="0"/>
              <a:t>In a given dyad, the two members may differ in their scores, and there is variation across dyads in the average score.</a:t>
            </a:r>
          </a:p>
          <a:p>
            <a:pPr lvl="1"/>
            <a:r>
              <a:rPr lang="en-US" dirty="0" smtClean="0"/>
              <a:t>Age in married couples</a:t>
            </a:r>
          </a:p>
          <a:p>
            <a:pPr lvl="1"/>
            <a:r>
              <a:rPr lang="en-US" dirty="0" smtClean="0"/>
              <a:t>Gender (if both same-sex and heterosexual couples are included in the study)</a:t>
            </a:r>
          </a:p>
          <a:p>
            <a:pPr lvl="1"/>
            <a:r>
              <a:rPr lang="en-US" dirty="0" smtClean="0"/>
              <a:t>Lots-o personality variables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Most </a:t>
            </a:r>
            <a:r>
              <a:rPr lang="en-US" u="sng" dirty="0" smtClean="0"/>
              <a:t>outcome</a:t>
            </a:r>
            <a:r>
              <a:rPr lang="en-US" dirty="0" smtClean="0"/>
              <a:t> variables are mixed variables.</a:t>
            </a:r>
          </a:p>
        </p:txBody>
      </p:sp>
    </p:spTree>
    <p:extLst>
      <p:ext uri="{BB962C8B-B14F-4D97-AF65-F5344CB8AC3E}">
        <p14:creationId xmlns:p14="http://schemas.microsoft.com/office/powerpoint/2010/main" val="3869438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can be complicated…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same conceptual variable can be between-dyads, within-dyads, or mixed.</a:t>
            </a:r>
          </a:p>
          <a:p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Between:  Same gendered roommates</a:t>
            </a:r>
          </a:p>
          <a:p>
            <a:pPr lvl="1"/>
            <a:r>
              <a:rPr lang="en-US" dirty="0" smtClean="0"/>
              <a:t>Within: Heterosexual married couples</a:t>
            </a:r>
          </a:p>
          <a:p>
            <a:pPr lvl="1"/>
            <a:r>
              <a:rPr lang="en-US" dirty="0" smtClean="0"/>
              <a:t>Mixed: Friends where some are same gendered and others are mixed gendered.</a:t>
            </a:r>
            <a:endParaRPr lang="en-US" dirty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60CAA429-E2D0-4161-AA2C-D4209EAF59F3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15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3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br>
              <a:rPr lang="en-US" dirty="0" smtClean="0"/>
            </a:br>
            <a:r>
              <a:rPr lang="en-US" dirty="0" smtClean="0"/>
              <a:t>Dyadic Designs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E42AA1A-2E7C-4657-89AF-ABB9946BE592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16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7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Dyadic Design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Each person has one and only one partner. </a:t>
            </a:r>
          </a:p>
          <a:p>
            <a:r>
              <a:rPr lang="en-US" smtClean="0"/>
              <a:t>About 75% of research with standard dyadic design</a:t>
            </a:r>
          </a:p>
          <a:p>
            <a:r>
              <a:rPr lang="en-US" smtClean="0"/>
              <a:t>Examples:  Dating couples, married couples, friends</a:t>
            </a:r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6E737642-1EB0-444B-B92C-9E9E07CDD69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17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62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2"/>
          <p:cNvSpPr>
            <a:spLocks noChangeArrowheads="1"/>
          </p:cNvSpPr>
          <p:nvPr/>
        </p:nvSpPr>
        <p:spPr bwMode="auto">
          <a:xfrm>
            <a:off x="4419600" y="1828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5" name="Oval 3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3505200" y="4038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91440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84582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H="1">
            <a:off x="88392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4114800" y="44196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1340498" y="5395913"/>
            <a:ext cx="9212424" cy="1143000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2"/>
                </a:solidFill>
                <a:latin typeface="+mn-lt"/>
              </a:rPr>
              <a:t>Standard </a:t>
            </a:r>
            <a:r>
              <a:rPr lang="en-US" b="1" dirty="0" smtClean="0">
                <a:solidFill>
                  <a:schemeClr val="accent2"/>
                </a:solidFill>
                <a:latin typeface="+mn-lt"/>
              </a:rPr>
              <a:t>Design-Indistinguishable</a:t>
            </a:r>
            <a:endParaRPr lang="en-US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8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9674ADE0-D5D0-490C-9D4C-AFA62BF9DC2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18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93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nimBg="1"/>
      <p:bldP spid="4109" grpId="0" animBg="1"/>
      <p:bldP spid="4110" grpId="0" animBg="1"/>
      <p:bldP spid="4111" grpId="0" animBg="1"/>
      <p:bldP spid="41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val 2"/>
          <p:cNvSpPr>
            <a:spLocks noChangeArrowheads="1"/>
          </p:cNvSpPr>
          <p:nvPr/>
        </p:nvSpPr>
        <p:spPr bwMode="auto">
          <a:xfrm>
            <a:off x="4419600" y="1828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7010400" y="1828800"/>
            <a:ext cx="609600" cy="609600"/>
          </a:xfrm>
          <a:prstGeom prst="ellipse">
            <a:avLst/>
          </a:prstGeom>
          <a:solidFill>
            <a:schemeClr val="bg2">
              <a:lumMod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6781800" y="3505200"/>
            <a:ext cx="609600" cy="609600"/>
          </a:xfrm>
          <a:prstGeom prst="ellipse">
            <a:avLst/>
          </a:prstGeom>
          <a:solidFill>
            <a:srgbClr val="66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3505200" y="4038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4953000" y="4648200"/>
            <a:ext cx="609600" cy="609600"/>
          </a:xfrm>
          <a:prstGeom prst="ellipse">
            <a:avLst/>
          </a:prstGeom>
          <a:solidFill>
            <a:srgbClr val="7030A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9144000" y="2667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2362200" y="762000"/>
            <a:ext cx="609600" cy="609600"/>
          </a:xfrm>
          <a:prstGeom prst="ellipse">
            <a:avLst/>
          </a:prstGeom>
          <a:solidFill>
            <a:srgbClr val="CC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5181600" y="6858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2743200" y="2362200"/>
            <a:ext cx="609600" cy="609600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8458200" y="4800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H="1">
            <a:off x="8839200" y="3200400"/>
            <a:ext cx="533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4114800" y="4419600"/>
            <a:ext cx="914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7162800" y="2438400"/>
            <a:ext cx="152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4876800" y="1219200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2743200" y="1371600"/>
            <a:ext cx="228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54864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b="1" dirty="0">
                <a:solidFill>
                  <a:schemeClr val="accent2"/>
                </a:solidFill>
              </a:rPr>
              <a:t>Standard Design - Distinguishable </a:t>
            </a:r>
          </a:p>
        </p:txBody>
      </p:sp>
      <p:sp>
        <p:nvSpPr>
          <p:cNvPr id="19" name="Cross 18"/>
          <p:cNvSpPr/>
          <p:nvPr/>
        </p:nvSpPr>
        <p:spPr>
          <a:xfrm>
            <a:off x="2286000" y="609600"/>
            <a:ext cx="838200" cy="914400"/>
          </a:xfrm>
          <a:prstGeom prst="plus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Cross 19"/>
          <p:cNvSpPr/>
          <p:nvPr/>
        </p:nvSpPr>
        <p:spPr>
          <a:xfrm>
            <a:off x="9067800" y="2514600"/>
            <a:ext cx="838200" cy="914400"/>
          </a:xfrm>
          <a:prstGeom prst="plu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Cross 20"/>
          <p:cNvSpPr/>
          <p:nvPr/>
        </p:nvSpPr>
        <p:spPr>
          <a:xfrm>
            <a:off x="6705600" y="3352800"/>
            <a:ext cx="838200" cy="914400"/>
          </a:xfrm>
          <a:prstGeom prst="plus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ross 21"/>
          <p:cNvSpPr/>
          <p:nvPr/>
        </p:nvSpPr>
        <p:spPr>
          <a:xfrm>
            <a:off x="5105400" y="533400"/>
            <a:ext cx="838200" cy="914400"/>
          </a:xfrm>
          <a:prstGeom prst="plus">
            <a:avLst/>
          </a:prstGeom>
          <a:solidFill>
            <a:srgbClr val="33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3" name="Cross 22"/>
          <p:cNvSpPr/>
          <p:nvPr/>
        </p:nvSpPr>
        <p:spPr>
          <a:xfrm>
            <a:off x="3429000" y="3886200"/>
            <a:ext cx="838200" cy="914400"/>
          </a:xfrm>
          <a:prstGeom prst="plus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4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2404215-6E69-41BC-904A-B3F0663741C7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19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848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nimBg="1"/>
      <p:bldP spid="4109" grpId="0" animBg="1"/>
      <p:bldP spid="4110" grpId="0" animBg="1"/>
      <p:bldP spid="4111" grpId="0" animBg="1"/>
      <p:bldP spid="41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01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One-with-Many Design</a:t>
            </a:r>
            <a:endParaRPr lang="en-US" dirty="0"/>
          </a:p>
        </p:txBody>
      </p:sp>
      <p:sp>
        <p:nvSpPr>
          <p:cNvPr id="16400" name="Rectangle 4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partners have the same role with the focal person</a:t>
            </a:r>
          </a:p>
          <a:p>
            <a:r>
              <a:rPr lang="en-US" dirty="0" smtClean="0"/>
              <a:t>For example, students with teachers or workers with managers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16387" name="Oval 6"/>
          <p:cNvSpPr>
            <a:spLocks noChangeArrowheads="1"/>
          </p:cNvSpPr>
          <p:nvPr/>
        </p:nvSpPr>
        <p:spPr bwMode="auto">
          <a:xfrm>
            <a:off x="5774635" y="4527551"/>
            <a:ext cx="838200" cy="838200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8" name="Rectangle 8"/>
          <p:cNvSpPr>
            <a:spLocks noChangeArrowheads="1"/>
          </p:cNvSpPr>
          <p:nvPr/>
        </p:nvSpPr>
        <p:spPr bwMode="auto">
          <a:xfrm>
            <a:off x="5165035" y="5518151"/>
            <a:ext cx="6096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89" name="Rectangle 10"/>
          <p:cNvSpPr>
            <a:spLocks noChangeArrowheads="1"/>
          </p:cNvSpPr>
          <p:nvPr/>
        </p:nvSpPr>
        <p:spPr bwMode="auto">
          <a:xfrm>
            <a:off x="5927035" y="5822951"/>
            <a:ext cx="6096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6390" name="Rectangle 11"/>
          <p:cNvSpPr>
            <a:spLocks noChangeArrowheads="1"/>
          </p:cNvSpPr>
          <p:nvPr/>
        </p:nvSpPr>
        <p:spPr bwMode="auto">
          <a:xfrm>
            <a:off x="6689035" y="5518151"/>
            <a:ext cx="609600" cy="53340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16391" name="Group 23"/>
          <p:cNvGrpSpPr>
            <a:grpSpLocks/>
          </p:cNvGrpSpPr>
          <p:nvPr/>
        </p:nvGrpSpPr>
        <p:grpSpPr bwMode="auto">
          <a:xfrm>
            <a:off x="7730989" y="3276600"/>
            <a:ext cx="2743200" cy="2057400"/>
            <a:chOff x="3744" y="1344"/>
            <a:chExt cx="1728" cy="1296"/>
          </a:xfrm>
        </p:grpSpPr>
        <p:sp>
          <p:nvSpPr>
            <p:cNvPr id="16413" name="Oval 5"/>
            <p:cNvSpPr>
              <a:spLocks noChangeArrowheads="1"/>
            </p:cNvSpPr>
            <p:nvPr/>
          </p:nvSpPr>
          <p:spPr bwMode="auto">
            <a:xfrm>
              <a:off x="4368" y="1344"/>
              <a:ext cx="528" cy="528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4" name="Rectangle 12"/>
            <p:cNvSpPr>
              <a:spLocks noChangeArrowheads="1"/>
            </p:cNvSpPr>
            <p:nvPr/>
          </p:nvSpPr>
          <p:spPr bwMode="auto">
            <a:xfrm>
              <a:off x="3744" y="1920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5" name="Rectangle 13"/>
            <p:cNvSpPr>
              <a:spLocks noChangeArrowheads="1"/>
            </p:cNvSpPr>
            <p:nvPr/>
          </p:nvSpPr>
          <p:spPr bwMode="auto">
            <a:xfrm>
              <a:off x="4128" y="2304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6" name="Rectangle 14"/>
            <p:cNvSpPr>
              <a:spLocks noChangeArrowheads="1"/>
            </p:cNvSpPr>
            <p:nvPr/>
          </p:nvSpPr>
          <p:spPr bwMode="auto">
            <a:xfrm>
              <a:off x="4656" y="2304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17" name="Rectangle 15"/>
            <p:cNvSpPr>
              <a:spLocks noChangeArrowheads="1"/>
            </p:cNvSpPr>
            <p:nvPr/>
          </p:nvSpPr>
          <p:spPr bwMode="auto">
            <a:xfrm>
              <a:off x="5088" y="1920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16392" name="Group 45"/>
          <p:cNvGrpSpPr>
            <a:grpSpLocks/>
          </p:cNvGrpSpPr>
          <p:nvPr/>
        </p:nvGrpSpPr>
        <p:grpSpPr bwMode="auto">
          <a:xfrm>
            <a:off x="1828800" y="3429000"/>
            <a:ext cx="2895600" cy="2362200"/>
            <a:chOff x="144" y="2640"/>
            <a:chExt cx="1824" cy="1488"/>
          </a:xfrm>
        </p:grpSpPr>
        <p:sp>
          <p:nvSpPr>
            <p:cNvPr id="16402" name="Oval 4"/>
            <p:cNvSpPr>
              <a:spLocks noChangeArrowheads="1"/>
            </p:cNvSpPr>
            <p:nvPr/>
          </p:nvSpPr>
          <p:spPr bwMode="auto">
            <a:xfrm>
              <a:off x="768" y="2640"/>
              <a:ext cx="528" cy="528"/>
            </a:xfrm>
            <a:prstGeom prst="ellipse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3" name="Rectangle 16"/>
            <p:cNvSpPr>
              <a:spLocks noChangeArrowheads="1"/>
            </p:cNvSpPr>
            <p:nvPr/>
          </p:nvSpPr>
          <p:spPr bwMode="auto">
            <a:xfrm>
              <a:off x="144" y="2976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4" name="Rectangle 17"/>
            <p:cNvSpPr>
              <a:spLocks noChangeArrowheads="1"/>
            </p:cNvSpPr>
            <p:nvPr/>
          </p:nvSpPr>
          <p:spPr bwMode="auto">
            <a:xfrm>
              <a:off x="336" y="3504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5" name="Rectangle 18"/>
            <p:cNvSpPr>
              <a:spLocks noChangeArrowheads="1"/>
            </p:cNvSpPr>
            <p:nvPr/>
          </p:nvSpPr>
          <p:spPr bwMode="auto">
            <a:xfrm>
              <a:off x="816" y="3792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6" name="Rectangle 19"/>
            <p:cNvSpPr>
              <a:spLocks noChangeArrowheads="1"/>
            </p:cNvSpPr>
            <p:nvPr/>
          </p:nvSpPr>
          <p:spPr bwMode="auto">
            <a:xfrm>
              <a:off x="1344" y="3456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7" name="Rectangle 20"/>
            <p:cNvSpPr>
              <a:spLocks noChangeArrowheads="1"/>
            </p:cNvSpPr>
            <p:nvPr/>
          </p:nvSpPr>
          <p:spPr bwMode="auto">
            <a:xfrm>
              <a:off x="1584" y="2928"/>
              <a:ext cx="384" cy="336"/>
            </a:xfrm>
            <a:prstGeom prst="rect">
              <a:avLst/>
            </a:prstGeom>
            <a:solidFill>
              <a:schemeClr val="fol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H="1">
              <a:off x="576" y="3024"/>
              <a:ext cx="144" cy="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33"/>
            <p:cNvSpPr>
              <a:spLocks noChangeShapeType="1"/>
            </p:cNvSpPr>
            <p:nvPr/>
          </p:nvSpPr>
          <p:spPr bwMode="auto">
            <a:xfrm flipH="1">
              <a:off x="624" y="3120"/>
              <a:ext cx="192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34"/>
            <p:cNvSpPr>
              <a:spLocks noChangeShapeType="1"/>
            </p:cNvSpPr>
            <p:nvPr/>
          </p:nvSpPr>
          <p:spPr bwMode="auto">
            <a:xfrm flipH="1">
              <a:off x="1008" y="3216"/>
              <a:ext cx="0" cy="43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Line 35"/>
            <p:cNvSpPr>
              <a:spLocks noChangeShapeType="1"/>
            </p:cNvSpPr>
            <p:nvPr/>
          </p:nvSpPr>
          <p:spPr bwMode="auto">
            <a:xfrm>
              <a:off x="1200" y="3168"/>
              <a:ext cx="96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Line 36"/>
            <p:cNvSpPr>
              <a:spLocks noChangeShapeType="1"/>
            </p:cNvSpPr>
            <p:nvPr/>
          </p:nvSpPr>
          <p:spPr bwMode="auto">
            <a:xfrm>
              <a:off x="1344" y="3072"/>
              <a:ext cx="144" cy="9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93" name="Line 37"/>
          <p:cNvSpPr>
            <a:spLocks noChangeShapeType="1"/>
          </p:cNvSpPr>
          <p:nvPr/>
        </p:nvSpPr>
        <p:spPr bwMode="auto">
          <a:xfrm flipH="1">
            <a:off x="6231835" y="5441951"/>
            <a:ext cx="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38"/>
          <p:cNvSpPr>
            <a:spLocks noChangeShapeType="1"/>
          </p:cNvSpPr>
          <p:nvPr/>
        </p:nvSpPr>
        <p:spPr bwMode="auto">
          <a:xfrm flipH="1">
            <a:off x="5546035" y="5213351"/>
            <a:ext cx="228600" cy="152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39"/>
          <p:cNvSpPr>
            <a:spLocks noChangeShapeType="1"/>
          </p:cNvSpPr>
          <p:nvPr/>
        </p:nvSpPr>
        <p:spPr bwMode="auto">
          <a:xfrm>
            <a:off x="6689035" y="5213351"/>
            <a:ext cx="22860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40"/>
          <p:cNvSpPr>
            <a:spLocks noChangeShapeType="1"/>
          </p:cNvSpPr>
          <p:nvPr/>
        </p:nvSpPr>
        <p:spPr bwMode="auto">
          <a:xfrm flipH="1">
            <a:off x="8416789" y="4038600"/>
            <a:ext cx="3048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41"/>
          <p:cNvSpPr>
            <a:spLocks noChangeShapeType="1"/>
          </p:cNvSpPr>
          <p:nvPr/>
        </p:nvSpPr>
        <p:spPr bwMode="auto">
          <a:xfrm flipH="1">
            <a:off x="8797789" y="4191000"/>
            <a:ext cx="15240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42"/>
          <p:cNvSpPr>
            <a:spLocks noChangeShapeType="1"/>
          </p:cNvSpPr>
          <p:nvPr/>
        </p:nvSpPr>
        <p:spPr bwMode="auto">
          <a:xfrm>
            <a:off x="9331189" y="4267200"/>
            <a:ext cx="152400" cy="457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43"/>
          <p:cNvSpPr>
            <a:spLocks noChangeShapeType="1"/>
          </p:cNvSpPr>
          <p:nvPr/>
        </p:nvSpPr>
        <p:spPr bwMode="auto">
          <a:xfrm>
            <a:off x="9483589" y="4038600"/>
            <a:ext cx="3048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B6633DBC-6E35-4827-B642-89F8754F344E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20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6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Round-Robin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</a:t>
            </a:r>
            <a:r>
              <a:rPr lang="en-US" dirty="0"/>
              <a:t>Relations Model (SRM)</a:t>
            </a:r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  Team or family members rating one </a:t>
            </a:r>
            <a:r>
              <a:rPr lang="en-US" dirty="0" smtClean="0"/>
              <a:t>another</a:t>
            </a:r>
            <a:endParaRPr lang="en-US" dirty="0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2868685" y="3786554"/>
            <a:ext cx="17585" cy="169984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 flipH="1">
            <a:off x="4791269" y="3886200"/>
            <a:ext cx="46038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2991777" y="3733800"/>
            <a:ext cx="1652954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 flipV="1">
            <a:off x="3038669" y="3810000"/>
            <a:ext cx="152400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>
            <a:off x="7305869" y="3886200"/>
            <a:ext cx="160020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7305869" y="55626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9058469" y="3962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H="1">
            <a:off x="7305870" y="3657600"/>
            <a:ext cx="1611923" cy="38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7153469" y="40386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2991777" y="3648808"/>
            <a:ext cx="172329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3038669" y="5509847"/>
            <a:ext cx="1676400" cy="2637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7458269" y="3810000"/>
            <a:ext cx="13716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Slide Number Placeholder 3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B8C8B0C8-C334-42FE-AAF8-98534AFF5B04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21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8753669" y="33528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6848669" y="34290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8829869" y="51816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6907284" y="52578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4486469" y="33528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4" name="Oval 2"/>
          <p:cNvSpPr>
            <a:spLocks noChangeArrowheads="1"/>
          </p:cNvSpPr>
          <p:nvPr/>
        </p:nvSpPr>
        <p:spPr bwMode="auto">
          <a:xfrm>
            <a:off x="2581469" y="3276600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4509488" y="5205046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2581469" y="5228492"/>
            <a:ext cx="609600" cy="609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50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nimBg="1"/>
      <p:bldP spid="8201" grpId="0" animBg="1"/>
      <p:bldP spid="8202" grpId="0" animBg="1"/>
      <p:bldP spid="8203" grpId="0" animBg="1"/>
      <p:bldP spid="8204" grpId="0" animBg="1"/>
      <p:bldP spid="8208" grpId="0" animBg="1"/>
      <p:bldP spid="8209" grpId="0" animBg="1"/>
      <p:bldP spid="8210" grpId="0" animBg="1"/>
      <p:bldP spid="8211" grpId="0" animBg="1"/>
      <p:bldP spid="8212" grpId="0" animBg="1"/>
      <p:bldP spid="8213" grpId="0" animBg="1"/>
      <p:bldP spid="8214" grpId="0" animBg="1"/>
      <p:bldP spid="8199" grpId="0" animBg="1"/>
      <p:bldP spid="8206" grpId="0" animBg="1"/>
      <p:bldP spid="8207" grpId="0" animBg="1"/>
      <p:bldP spid="8198" grpId="0" animBg="1"/>
      <p:bldP spid="8196" grpId="0" animBg="1"/>
      <p:bldP spid="8194" grpId="0" animBg="1"/>
      <p:bldP spid="8195" grpId="0" animBg="1"/>
      <p:bldP spid="820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433" y="2207006"/>
            <a:ext cx="3712456" cy="4038600"/>
          </a:xfrm>
        </p:spPr>
        <p:txBody>
          <a:bodyPr/>
          <a:lstStyle/>
          <a:p>
            <a:r>
              <a:rPr lang="en-US" b="1" dirty="0"/>
              <a:t>Data Set with Three Dyads, Six Persons, and Three Variables (</a:t>
            </a:r>
            <a:r>
              <a:rPr lang="en-US" b="1" i="1" dirty="0"/>
              <a:t>X</a:t>
            </a:r>
            <a:r>
              <a:rPr lang="en-US" b="1" dirty="0"/>
              <a:t>,</a:t>
            </a:r>
            <a:r>
              <a:rPr lang="en-US" b="1" i="1" dirty="0"/>
              <a:t> Y</a:t>
            </a:r>
            <a:r>
              <a:rPr lang="en-US" b="1" dirty="0"/>
              <a:t>, and</a:t>
            </a:r>
            <a:r>
              <a:rPr lang="en-US" b="1" i="1" dirty="0"/>
              <a:t> Z</a:t>
            </a:r>
            <a:r>
              <a:rPr lang="en-US" b="1" dirty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457" y="1965960"/>
            <a:ext cx="6163063" cy="427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1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433" y="2207006"/>
            <a:ext cx="3712456" cy="4038600"/>
          </a:xfrm>
        </p:spPr>
        <p:txBody>
          <a:bodyPr/>
          <a:lstStyle/>
          <a:p>
            <a:r>
              <a:rPr lang="en-US" b="1" dirty="0" smtClean="0"/>
              <a:t>Note if the individual dataset is sorted by person then dyad it looks like this: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167" y="2085805"/>
            <a:ext cx="2336071" cy="377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Structures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895" y="1965960"/>
            <a:ext cx="8181729" cy="363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Dyad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57" y="2214122"/>
            <a:ext cx="4984406" cy="34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Structures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05" y="1898292"/>
            <a:ext cx="7147110" cy="46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Illustration of Data </a:t>
            </a:r>
            <a:r>
              <a:rPr lang="en-US" b="1" dirty="0" smtClean="0"/>
              <a:t>Structures: Pairwise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64" y="1844217"/>
            <a:ext cx="3432991" cy="44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1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 &amp;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Dave’s Shiny Apps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609600"/>
            <a:ext cx="10406449" cy="1356360"/>
          </a:xfrm>
        </p:spPr>
        <p:txBody>
          <a:bodyPr/>
          <a:lstStyle/>
          <a:p>
            <a:r>
              <a:rPr lang="en-US" dirty="0" smtClean="0"/>
              <a:t>Workshop Materials				</a:t>
            </a:r>
            <a:r>
              <a:rPr lang="en-US" sz="2000" dirty="0" smtClean="0"/>
              <a:t>on GitHub</a:t>
            </a:r>
            <a:r>
              <a:rPr lang="en-US" dirty="0" smtClean="0">
                <a:latin typeface="FontAwesome" pitchFamily="2" charset="0"/>
              </a:rPr>
              <a:t> 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&gt;Find the workshop schedule and data examples here: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 algn="ctr"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randilgarcia.github.io/website/workshop/schedule.html</a:t>
            </a:r>
            <a:endParaRPr lang="en-US" sz="2400" dirty="0" smtClean="0"/>
          </a:p>
          <a:p>
            <a:pPr marL="45720" indent="0" algn="ctr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&gt;Download ALL materials, including R-code, here: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 algn="ctr"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github.com/RandiLGarcia/2day-dyad-workshop</a:t>
            </a:r>
            <a:endParaRPr lang="en-US" sz="2400" dirty="0" smtClean="0"/>
          </a:p>
          <a:p>
            <a:pPr marL="45720" indent="0" algn="ctr">
              <a:buNone/>
            </a:pPr>
            <a:endParaRPr lang="en-US" sz="2800" dirty="0"/>
          </a:p>
          <a:p>
            <a:pPr marL="4572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59451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 with Nonindependence in </a:t>
            </a:r>
            <a:r>
              <a:rPr lang="en-US" dirty="0" err="1" smtClean="0"/>
              <a:t>DYads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Negative Nonindependence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Nonindependence is often defined as the proportion of variance explained by the dyad.</a:t>
            </a:r>
          </a:p>
          <a:p>
            <a:r>
              <a:rPr lang="en-US" dirty="0" smtClean="0"/>
              <a:t>BUT, nonindependence can be negative…variance cannot!</a:t>
            </a:r>
          </a:p>
          <a:p>
            <a:endParaRPr lang="en-US" dirty="0"/>
          </a:p>
          <a:p>
            <a:r>
              <a:rPr lang="en-US" dirty="0" smtClean="0"/>
              <a:t>This is super important</a:t>
            </a:r>
            <a:endParaRPr lang="en-US" dirty="0"/>
          </a:p>
          <a:p>
            <a:r>
              <a:rPr lang="en-US" u="sng" dirty="0" smtClean="0"/>
              <a:t>THE</a:t>
            </a:r>
            <a:r>
              <a:rPr lang="en-US" dirty="0" smtClean="0"/>
              <a:t> MOST IMPORTANT THING ABOUT DYADS!</a:t>
            </a:r>
          </a:p>
        </p:txBody>
      </p:sp>
    </p:spTree>
    <p:extLst>
      <p:ext uri="{BB962C8B-B14F-4D97-AF65-F5344CB8AC3E}">
        <p14:creationId xmlns:p14="http://schemas.microsoft.com/office/powerpoint/2010/main" val="297113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Might Negative Correlations Arise?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Compensation:  If one person has a large score, the other person lowers his or her score.  For example, if one person acts very friendly, the partner may distance him or herself.</a:t>
            </a:r>
          </a:p>
          <a:p>
            <a:endParaRPr lang="en-US" dirty="0" smtClean="0"/>
          </a:p>
          <a:p>
            <a:r>
              <a:rPr lang="en-US" dirty="0" smtClean="0"/>
              <a:t>Social comparison:  The members of the dyad use the relative difference on some measure to determine some other variable.  For instance, satisfaction after a tennis match is determined by the score of that match.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25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Might Negative Correlations Arise?</a:t>
            </a:r>
            <a:endParaRPr lang="en-US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Division of labor:  Dyad members assign one member to do one task and the other member to do another.  For instance, the amount of housework done in the household may be negatively correlated. </a:t>
            </a:r>
          </a:p>
          <a:p>
            <a:endParaRPr lang="en-US" dirty="0"/>
          </a:p>
          <a:p>
            <a:r>
              <a:rPr lang="en-US" dirty="0" smtClean="0"/>
              <a:t>Power: If one member is dominant, the other member is submissive. For example, self-objectification is negatively correlated in dyadic interactions. </a:t>
            </a:r>
          </a:p>
        </p:txBody>
      </p:sp>
    </p:spTree>
    <p:extLst>
      <p:ext uri="{BB962C8B-B14F-4D97-AF65-F5344CB8AC3E}">
        <p14:creationId xmlns:p14="http://schemas.microsoft.com/office/powerpoint/2010/main" val="3519219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 of Nonindependence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 Estimates Unbiased</a:t>
            </a:r>
          </a:p>
          <a:p>
            <a:r>
              <a:rPr lang="en-US" dirty="0" smtClean="0"/>
              <a:t>Standard Errors Biased</a:t>
            </a:r>
          </a:p>
          <a:p>
            <a:pPr lvl="1"/>
            <a:r>
              <a:rPr lang="en-US" dirty="0" smtClean="0"/>
              <a:t>Sometimes too large</a:t>
            </a:r>
          </a:p>
          <a:p>
            <a:pPr lvl="1"/>
            <a:r>
              <a:rPr lang="en-US" dirty="0" smtClean="0"/>
              <a:t>Sometimes too small</a:t>
            </a:r>
          </a:p>
          <a:p>
            <a:pPr lvl="1"/>
            <a:r>
              <a:rPr lang="en-US" dirty="0" smtClean="0"/>
              <a:t>Sometimes hardly biased</a:t>
            </a:r>
          </a:p>
          <a:p>
            <a:r>
              <a:rPr lang="en-US" dirty="0" smtClean="0"/>
              <a:t>Loss of Degrees of Freedom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84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Direction of Bias Depends 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Direction of Nonindependence</a:t>
            </a:r>
          </a:p>
          <a:p>
            <a:pPr lvl="1"/>
            <a:r>
              <a:rPr lang="en-US" dirty="0" smtClean="0"/>
              <a:t>Positive: linked scores more similar</a:t>
            </a:r>
          </a:p>
          <a:p>
            <a:pPr lvl="1"/>
            <a:r>
              <a:rPr lang="en-US" dirty="0" smtClean="0"/>
              <a:t>Negative: linked scores more dissimilar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Is the predictor a between or within dyads variable? (or somewhere in between, mixed)</a:t>
            </a:r>
          </a:p>
          <a:p>
            <a:pPr lvl="1"/>
            <a:r>
              <a:rPr lang="en-US" dirty="0" smtClean="0"/>
              <a:t>Between Dyads: linked scores in the same condition</a:t>
            </a:r>
          </a:p>
          <a:p>
            <a:pPr lvl="1"/>
            <a:r>
              <a:rPr lang="en-US" dirty="0" smtClean="0"/>
              <a:t>Within Dyads: linked scores in different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74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 Ignoring Nonindependence on Significance Tests</a:t>
            </a:r>
          </a:p>
        </p:txBody>
      </p:sp>
      <p:graphicFrame>
        <p:nvGraphicFramePr>
          <p:cNvPr id="25603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873954"/>
              </p:ext>
            </p:extLst>
          </p:nvPr>
        </p:nvGraphicFramePr>
        <p:xfrm>
          <a:off x="2480310" y="2097088"/>
          <a:ext cx="7200900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Document" r:id="rId3" imgW="8020685" imgH="4488065" progId="Word.Document.8">
                  <p:embed/>
                </p:oleObj>
              </mc:Choice>
              <mc:Fallback>
                <p:oleObj name="Document" r:id="rId3" imgW="8020685" imgH="44880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310" y="2097088"/>
                        <a:ext cx="7200900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945224" y="3265714"/>
            <a:ext cx="2174033" cy="1026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45223" y="4472440"/>
            <a:ext cx="2174033" cy="9429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25005" y="3317745"/>
            <a:ext cx="2077616" cy="974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52998" y="4441096"/>
            <a:ext cx="2077616" cy="974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68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Not To Do!</a:t>
            </a: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Ignore it and treat individual as unit </a:t>
            </a:r>
          </a:p>
          <a:p>
            <a:r>
              <a:rPr lang="en-US" dirty="0" smtClean="0"/>
              <a:t>Discard the data from one dyad member and analyze only one members’ data </a:t>
            </a:r>
          </a:p>
          <a:p>
            <a:r>
              <a:rPr lang="en-US" dirty="0" smtClean="0"/>
              <a:t>Collect data from only one dyad member to avoid the problem </a:t>
            </a:r>
          </a:p>
          <a:p>
            <a:r>
              <a:rPr lang="en-US" dirty="0" smtClean="0"/>
              <a:t>Treat the data as if they were from two samples (e.g., doing an analysis for husbands and a separate one for wives)</a:t>
            </a:r>
          </a:p>
          <a:p>
            <a:pPr lvl="1"/>
            <a:r>
              <a:rPr lang="en-US" dirty="0" smtClean="0"/>
              <a:t>Presumes differences between genders (or whatever the distinguishing variable is)</a:t>
            </a:r>
          </a:p>
          <a:p>
            <a:pPr lvl="1"/>
            <a:r>
              <a:rPr lang="en-US" dirty="0" smtClean="0"/>
              <a:t>Loss of 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0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To Do</a:t>
            </a:r>
            <a:endParaRPr lang="en-US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Consider both individual and dyad in one analysis!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Multilevel Modeling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sz="2800" dirty="0" smtClean="0"/>
              <a:t>Structural Equation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Model: Random Intercepts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from 1 to 2, because there are only 2 people in each “group”.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is a mixed or within variable,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is a between variable. </a:t>
                </a:r>
              </a:p>
              <a:p>
                <a:r>
                  <a:rPr lang="en-US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dirty="0" smtClean="0"/>
                  <a:t>common intercept </a:t>
                </a:r>
                <a:r>
                  <a:rPr lang="en-US" dirty="0"/>
                  <a:t>for dyad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which captures the nonindependence.</a:t>
                </a:r>
              </a:p>
              <a:p>
                <a:r>
                  <a:rPr lang="en-US" dirty="0" smtClean="0"/>
                  <a:t>Works well with positive nonindependence, but not negative. 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448366" y="2760536"/>
            <a:ext cx="3328390" cy="20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26098" y="2290066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Micro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7169" y="2780554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Macro level</a:t>
            </a:r>
          </a:p>
        </p:txBody>
      </p:sp>
    </p:spTree>
    <p:extLst>
      <p:ext uri="{BB962C8B-B14F-4D97-AF65-F5344CB8AC3E}">
        <p14:creationId xmlns:p14="http://schemas.microsoft.com/office/powerpoint/2010/main" val="276446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Definitions and Nonindependence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Data Structures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 smtClean="0"/>
              <a:t>he Actor-Partner Interdependence Model (APIM)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Generalized Mixed Modeling (i.e., </a:t>
            </a:r>
            <a:r>
              <a:rPr lang="en-US" dirty="0" smtClean="0"/>
              <a:t>for discrete </a:t>
            </a:r>
            <a:r>
              <a:rPr lang="en-US" dirty="0" smtClean="0"/>
              <a:t>outcomes)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Model: Correlated Errors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is the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the 2 members’ residuals (errors). </a:t>
                </a:r>
              </a:p>
              <a:p>
                <a:r>
                  <a:rPr lang="en-US" dirty="0" smtClean="0"/>
                  <a:t>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now the grand intercept </a:t>
                </a:r>
              </a:p>
              <a:p>
                <a:r>
                  <a:rPr lang="en-US" dirty="0" smtClean="0"/>
                  <a:t>Works well with positive nonindependence </a:t>
                </a:r>
                <a:r>
                  <a:rPr lang="en-US" u="sng" dirty="0" smtClean="0"/>
                  <a:t>AND</a:t>
                </a:r>
                <a:r>
                  <a:rPr lang="en-US" dirty="0" smtClean="0"/>
                  <a:t> negative. </a:t>
                </a:r>
              </a:p>
            </p:txBody>
          </p:sp>
        </mc:Choice>
        <mc:Fallback xmlns=""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3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 flipV="1">
            <a:off x="4415240" y="3312571"/>
            <a:ext cx="3328390" cy="200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68441" y="2842101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Micro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9512" y="3332589"/>
            <a:ext cx="1359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3"/>
                </a:solidFill>
              </a:rPr>
              <a:t>Macro level</a:t>
            </a:r>
          </a:p>
        </p:txBody>
      </p:sp>
      <p:sp>
        <p:nvSpPr>
          <p:cNvPr id="8" name="Right Bracket 7"/>
          <p:cNvSpPr/>
          <p:nvPr/>
        </p:nvSpPr>
        <p:spPr>
          <a:xfrm>
            <a:off x="7743630" y="2508954"/>
            <a:ext cx="299358" cy="513184"/>
          </a:xfrm>
          <a:prstGeom prst="rightBracket">
            <a:avLst/>
          </a:prstGeom>
          <a:ln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092325" y="2580880"/>
                <a:ext cx="23610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    called “</a:t>
                </a:r>
                <a:r>
                  <a:rPr lang="en-US" i="1" dirty="0" smtClean="0"/>
                  <a:t>rho</a:t>
                </a:r>
                <a:r>
                  <a:rPr lang="en-US" dirty="0" smtClean="0"/>
                  <a:t>”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325" y="2580880"/>
                <a:ext cx="2361071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59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MLM for dyadic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704" y="2061133"/>
            <a:ext cx="8553450" cy="441007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502449"/>
            <a:ext cx="9872871" cy="4038600"/>
          </a:xfrm>
        </p:spPr>
        <p:txBody>
          <a:bodyPr/>
          <a:lstStyle/>
          <a:p>
            <a:r>
              <a:rPr lang="en-US" dirty="0" smtClean="0"/>
              <a:t>Years married (Z) and gender (X) predicting marital 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1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Actor-Partner </a:t>
            </a:r>
            <a:br>
              <a:rPr lang="en-US" altLang="en-US" dirty="0" smtClean="0"/>
            </a:br>
            <a:r>
              <a:rPr lang="en-US" altLang="en-US" dirty="0" smtClean="0"/>
              <a:t>Interdependence Model (APIM)</a:t>
            </a:r>
            <a:endParaRPr lang="en-US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2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Actor-Partner Interdependence Model (APIM)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A model that simultaneously estimates the effect of a person’s own variable (actor effect) and the effect of same variable but from the partner (partner effect) on an outcome variable</a:t>
            </a:r>
          </a:p>
          <a:p>
            <a:r>
              <a:rPr lang="en-US" altLang="en-US" dirty="0" smtClean="0"/>
              <a:t>The actor and partner variables are the same variable from different persons.</a:t>
            </a:r>
          </a:p>
          <a:p>
            <a:r>
              <a:rPr lang="en-US" altLang="en-US" dirty="0" smtClean="0"/>
              <a:t>All individuals are treated as actors and partners.</a:t>
            </a:r>
          </a:p>
          <a:p>
            <a:endParaRPr lang="en-US" altLang="en-US" dirty="0"/>
          </a:p>
          <a:p>
            <a:r>
              <a:rPr lang="en-US" altLang="en-US" dirty="0" smtClean="0"/>
              <a:t>Example</a:t>
            </a:r>
          </a:p>
          <a:p>
            <a:pPr lvl="1"/>
            <a:r>
              <a:rPr lang="en-US" altLang="en-US" dirty="0" smtClean="0"/>
              <a:t>Dyads</a:t>
            </a:r>
            <a:r>
              <a:rPr lang="en-US" altLang="en-US" dirty="0"/>
              <a:t>, one a patient with a serious disease and other being the patient’s spouse</a:t>
            </a:r>
          </a:p>
          <a:p>
            <a:pPr lvl="1"/>
            <a:r>
              <a:rPr lang="en-US" altLang="en-US" dirty="0"/>
              <a:t>Interested in the effects of depression on relationship quality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93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Requirements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 smtClean="0"/>
              <a:t>Two variables, X and Y, and X causes or predicts Y</a:t>
            </a:r>
          </a:p>
          <a:p>
            <a:pPr lvl="1"/>
            <a:r>
              <a:rPr lang="en-US" altLang="en-US" dirty="0" smtClean="0"/>
              <a:t>Both X and Y are mixed variables; i.e., both members of the dyad have scores on X and Y.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423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Actor Effect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Definition: The effect of a person’s X variable on that person’s Y variable</a:t>
            </a:r>
          </a:p>
          <a:p>
            <a:pPr lvl="1"/>
            <a:r>
              <a:rPr lang="en-US" altLang="en-US" dirty="0" smtClean="0"/>
              <a:t>the effect of patients’ depression on patients’ quality of life</a:t>
            </a:r>
          </a:p>
          <a:p>
            <a:pPr lvl="1"/>
            <a:r>
              <a:rPr lang="en-US" altLang="en-US" dirty="0" smtClean="0"/>
              <a:t>the effect of spouses’ depression on spouses’ quality of life</a:t>
            </a:r>
          </a:p>
          <a:p>
            <a:r>
              <a:rPr lang="en-US" altLang="en-US" dirty="0" smtClean="0"/>
              <a:t>Both members of the dyad have an actor effect.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96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Partner Effect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Definition: The effect of a person’s partner’s X variable on the person’s Y variable or alternatively the effect of a person’s X variable on his or her partner’s Y variable</a:t>
            </a:r>
          </a:p>
          <a:p>
            <a:pPr lvl="1"/>
            <a:r>
              <a:rPr lang="en-US" altLang="en-US" dirty="0" smtClean="0"/>
              <a:t>the effect of patients’ depression on spouses’ quality of life</a:t>
            </a:r>
          </a:p>
          <a:p>
            <a:pPr lvl="1"/>
            <a:r>
              <a:rPr lang="en-US" altLang="en-US" dirty="0" smtClean="0"/>
              <a:t>the effect of spouses’ depression on patients’ quality of life</a:t>
            </a:r>
          </a:p>
          <a:p>
            <a:pPr lvl="1"/>
            <a:r>
              <a:rPr lang="en-US" altLang="en-US" dirty="0" smtClean="0"/>
              <a:t>Both members of the dyad have a partner effect.</a:t>
            </a:r>
          </a:p>
        </p:txBody>
      </p:sp>
    </p:spTree>
    <p:extLst>
      <p:ext uri="{BB962C8B-B14F-4D97-AF65-F5344CB8AC3E}">
        <p14:creationId xmlns:p14="http://schemas.microsoft.com/office/powerpoint/2010/main" val="13932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Distinguishability and the APIM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Distinguishable dyads </a:t>
            </a:r>
          </a:p>
          <a:p>
            <a:pPr lvl="1"/>
            <a:r>
              <a:rPr lang="en-US" altLang="en-US" dirty="0" smtClean="0"/>
              <a:t>Two actor effects</a:t>
            </a:r>
          </a:p>
          <a:p>
            <a:pPr lvl="2"/>
            <a:r>
              <a:rPr lang="en-US" altLang="en-US" dirty="0" smtClean="0"/>
              <a:t>An actor effect for patients and an actor effect for spouses</a:t>
            </a:r>
          </a:p>
          <a:p>
            <a:pPr lvl="1"/>
            <a:r>
              <a:rPr lang="en-US" altLang="en-US" dirty="0" smtClean="0"/>
              <a:t>Two partner effects</a:t>
            </a:r>
          </a:p>
          <a:p>
            <a:pPr lvl="2"/>
            <a:r>
              <a:rPr lang="en-US" altLang="en-US" dirty="0" smtClean="0"/>
              <a:t>A partner effect from spouses to patients and a partner effect from patients to spouses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709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Definitions:  Distinguishability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all dyad members be distinguished from one another based on a meaningful factor?</a:t>
            </a:r>
          </a:p>
          <a:p>
            <a:r>
              <a:rPr lang="en-US" dirty="0" smtClean="0"/>
              <a:t>Distinguishable dyads</a:t>
            </a:r>
          </a:p>
          <a:p>
            <a:pPr lvl="1"/>
            <a:r>
              <a:rPr lang="en-US" dirty="0" smtClean="0"/>
              <a:t>Gender in heterosexual couples</a:t>
            </a:r>
          </a:p>
          <a:p>
            <a:pPr lvl="1"/>
            <a:r>
              <a:rPr lang="en-US" dirty="0" smtClean="0"/>
              <a:t>Patient and caregiver</a:t>
            </a:r>
          </a:p>
          <a:p>
            <a:pPr lvl="1"/>
            <a:r>
              <a:rPr lang="en-US" dirty="0" smtClean="0"/>
              <a:t>Race in mixed race dyads</a:t>
            </a:r>
          </a:p>
          <a:p>
            <a:r>
              <a:rPr lang="en-US" dirty="0" smtClean="0"/>
              <a:t>When a systematic ordering of scores from the two dyad members can be developed based on a variable that distinguishes them.</a:t>
            </a:r>
          </a:p>
        </p:txBody>
      </p:sp>
    </p:spTree>
    <p:extLst>
      <p:ext uri="{BB962C8B-B14F-4D97-AF65-F5344CB8AC3E}">
        <p14:creationId xmlns:p14="http://schemas.microsoft.com/office/powerpoint/2010/main" val="198194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Distinguishable Dyads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05" y="5700585"/>
            <a:ext cx="10661519" cy="832936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smtClean="0"/>
              <a:t>Errors not pictured (but important)</a:t>
            </a:r>
          </a:p>
          <a:p>
            <a:pPr>
              <a:spcBef>
                <a:spcPct val="50000"/>
              </a:spcBef>
            </a:pPr>
            <a:r>
              <a:rPr lang="en-US" altLang="en-US" sz="2400" i="1" dirty="0" smtClean="0"/>
              <a:t>The </a:t>
            </a:r>
            <a:r>
              <a:rPr lang="en-US" altLang="en-US" sz="2400" i="1" dirty="0"/>
              <a:t>partner effect is fundamentally dyadic.</a:t>
            </a:r>
            <a:r>
              <a:rPr lang="en-US" altLang="en-US" sz="2400" dirty="0"/>
              <a:t>  A common convention is to refer to it by the outcome variable</a:t>
            </a:r>
            <a:r>
              <a:rPr lang="en-US" altLang="en-US" sz="2400" i="1" dirty="0"/>
              <a:t>. </a:t>
            </a:r>
            <a:r>
              <a:rPr lang="en-US" altLang="en-US" sz="2400" dirty="0"/>
              <a:t> Researcher should be clear!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8215"/>
          <a:stretch/>
        </p:blipFill>
        <p:spPr>
          <a:xfrm>
            <a:off x="2383695" y="1699470"/>
            <a:ext cx="7246337" cy="376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5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Indistinguishable Dyads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859" y="5632114"/>
            <a:ext cx="9872871" cy="785162"/>
          </a:xfrm>
        </p:spPr>
        <p:txBody>
          <a:bodyPr/>
          <a:lstStyle/>
          <a:p>
            <a:r>
              <a:rPr lang="en-US" altLang="en-US" sz="2400" dirty="0"/>
              <a:t>The two actor effects are set to be equal and the two partner effects are set to be equal. 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369" y="1656092"/>
            <a:ext cx="7201850" cy="39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7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Nonindependence in the APIM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0621" y="5329881"/>
            <a:ext cx="9872871" cy="120903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sz="2400" dirty="0" smtClean="0"/>
              <a:t>Green </a:t>
            </a:r>
            <a:r>
              <a:rPr lang="en-US" altLang="en-US" sz="2400" dirty="0"/>
              <a:t>curved </a:t>
            </a:r>
            <a:r>
              <a:rPr lang="en-US" altLang="en-US" sz="2400" dirty="0" smtClean="0"/>
              <a:t>line: </a:t>
            </a:r>
            <a:r>
              <a:rPr lang="en-US" altLang="en-US" sz="2400" dirty="0"/>
              <a:t>Nonindependence in Y</a:t>
            </a:r>
          </a:p>
          <a:p>
            <a:pPr>
              <a:spcBef>
                <a:spcPct val="0"/>
              </a:spcBef>
            </a:pPr>
            <a:r>
              <a:rPr lang="en-US" altLang="en-US" sz="2400" dirty="0" smtClean="0"/>
              <a:t>Red </a:t>
            </a:r>
            <a:r>
              <a:rPr lang="en-US" altLang="en-US" sz="2400" dirty="0"/>
              <a:t>curved line: X as a mixed variable (r cannot be 1 or -1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>
              <a:spcBef>
                <a:spcPct val="0"/>
              </a:spcBef>
            </a:pPr>
            <a:r>
              <a:rPr lang="en-US" altLang="en-US" sz="2400" dirty="0"/>
              <a:t>Note that the combination of actor and partner effects explain some of the nonindependence in the dyad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" y="1764827"/>
            <a:ext cx="899160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APIM with Indistinguishable Dyads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731" y="2059459"/>
            <a:ext cx="9752057" cy="394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1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APIM with </a:t>
            </a:r>
            <a:r>
              <a:rPr lang="en-US" dirty="0"/>
              <a:t>D</a:t>
            </a:r>
            <a:r>
              <a:rPr lang="en-US" dirty="0" smtClean="0"/>
              <a:t>istinguishable Dyads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57" y="1965960"/>
            <a:ext cx="10506001" cy="40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of Treating Dyad Members as Indistinguishable</a:t>
            </a:r>
          </a:p>
          <a:p>
            <a:pPr lvl="1"/>
            <a:r>
              <a:rPr lang="en-US" dirty="0" smtClean="0"/>
              <a:t>Simpler model with fewer parameters</a:t>
            </a:r>
          </a:p>
          <a:p>
            <a:pPr lvl="1"/>
            <a:r>
              <a:rPr lang="en-US" dirty="0" smtClean="0"/>
              <a:t>More power in tests of actor and partner effects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Disadvantages of Treating Dyad Members as Indistinguishable</a:t>
            </a:r>
          </a:p>
          <a:p>
            <a:pPr lvl="1"/>
            <a:r>
              <a:rPr lang="en-US" dirty="0" smtClean="0"/>
              <a:t>If distinguishability makes a difference, then the model is wrong.</a:t>
            </a:r>
          </a:p>
          <a:p>
            <a:pPr lvl="1"/>
            <a:r>
              <a:rPr lang="en-US" dirty="0" smtClean="0"/>
              <a:t>Sometimes the focus is on distinguishing variable and it is lost.</a:t>
            </a:r>
          </a:p>
          <a:p>
            <a:pPr lvl="1"/>
            <a:r>
              <a:rPr lang="en-US" dirty="0" smtClean="0"/>
              <a:t>Some editors or reviewer will not allow you to do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09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ways that dyads can be distinguishable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Intercepts (main effect of distinguishing variable)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Actor effects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Partner effects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Error variances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runs:</a:t>
            </a:r>
          </a:p>
          <a:p>
            <a:r>
              <a:rPr lang="en-US" dirty="0" smtClean="0"/>
              <a:t>Distinguishable </a:t>
            </a:r>
            <a:r>
              <a:rPr lang="en-US" dirty="0"/>
              <a:t>(either interaction or two-intercept, results are the </a:t>
            </a:r>
            <a:r>
              <a:rPr lang="en-US" dirty="0" smtClean="0"/>
              <a:t>same)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/>
              <a:t>Actor and Partner </a:t>
            </a:r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Main </a:t>
            </a:r>
            <a:r>
              <a:rPr lang="en-US" dirty="0"/>
              <a:t>Effect of Distinguishing </a:t>
            </a:r>
            <a:r>
              <a:rPr lang="en-US" dirty="0" smtClean="0"/>
              <a:t>Factor</a:t>
            </a:r>
          </a:p>
          <a:p>
            <a:pPr lvl="1"/>
            <a:r>
              <a:rPr lang="en-US" dirty="0" smtClean="0"/>
              <a:t>Heterogeneity </a:t>
            </a:r>
            <a:r>
              <a:rPr lang="en-US" dirty="0"/>
              <a:t>of Variance (</a:t>
            </a:r>
            <a:r>
              <a:rPr lang="en-US" dirty="0" smtClean="0"/>
              <a:t>CSH)</a:t>
            </a:r>
          </a:p>
          <a:p>
            <a:r>
              <a:rPr lang="en-US" dirty="0" smtClean="0"/>
              <a:t>Indistinguishable </a:t>
            </a:r>
            <a:r>
              <a:rPr lang="en-US" dirty="0"/>
              <a:t>(4 fewer </a:t>
            </a:r>
            <a:r>
              <a:rPr lang="en-US" dirty="0" smtClean="0"/>
              <a:t>parameters)</a:t>
            </a:r>
          </a:p>
          <a:p>
            <a:pPr lvl="1"/>
            <a:r>
              <a:rPr lang="en-US" dirty="0" smtClean="0"/>
              <a:t>Same </a:t>
            </a:r>
            <a:r>
              <a:rPr lang="en-US" dirty="0"/>
              <a:t>Actor and Partner </a:t>
            </a:r>
            <a:r>
              <a:rPr lang="en-US" dirty="0" smtClean="0"/>
              <a:t>Effects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Main Effect of Distinguishing </a:t>
            </a:r>
            <a:r>
              <a:rPr lang="en-US" dirty="0" smtClean="0"/>
              <a:t>Factor</a:t>
            </a:r>
          </a:p>
          <a:p>
            <a:pPr lvl="1"/>
            <a:r>
              <a:rPr lang="en-US" dirty="0" smtClean="0"/>
              <a:t>Homogeneity </a:t>
            </a:r>
            <a:r>
              <a:rPr lang="en-US" dirty="0"/>
              <a:t>of Variance (CSR)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3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 or Nothing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most dyad members can be distinguished by a variable (e.g., gender), but a few cannot, then can we say that the dyad members are distinguishable?</a:t>
            </a:r>
          </a:p>
          <a:p>
            <a:r>
              <a:rPr lang="en-US" dirty="0" smtClean="0"/>
              <a:t>No, we cannot!</a:t>
            </a:r>
          </a:p>
          <a:p>
            <a:endParaRPr lang="en-US" dirty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8989D538-79F5-4D59-87C7-F4C71DF06E60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6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7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of Distinguishability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using ML, not REML </a:t>
            </a:r>
          </a:p>
          <a:p>
            <a:r>
              <a:rPr lang="en-US" dirty="0"/>
              <a:t>Note the number of </a:t>
            </a:r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should be 4 more than for the distinguishable run.</a:t>
            </a:r>
          </a:p>
          <a:p>
            <a:r>
              <a:rPr lang="en-US" dirty="0"/>
              <a:t>Note the -2LogLikelihood (deviance)</a:t>
            </a:r>
          </a:p>
          <a:p>
            <a:r>
              <a:rPr lang="en-US" dirty="0"/>
              <a:t>Subtract the deviances and number of parameters to get a </a:t>
            </a:r>
            <a:r>
              <a:rPr lang="en-US" i="1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with </a:t>
            </a:r>
            <a:r>
              <a:rPr lang="en-US" dirty="0" smtClean="0"/>
              <a:t>4df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b="1" dirty="0" smtClean="0"/>
              <a:t>Conclusion:</a:t>
            </a:r>
            <a:r>
              <a:rPr lang="en-US" dirty="0" smtClean="0"/>
              <a:t> If </a:t>
            </a:r>
            <a:r>
              <a:rPr lang="en-US" i="1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is not significant, then the data are </a:t>
            </a:r>
            <a:r>
              <a:rPr lang="en-US" dirty="0" smtClean="0"/>
              <a:t>consistent </a:t>
            </a:r>
            <a:r>
              <a:rPr lang="en-US" dirty="0"/>
              <a:t>with the null hypothesis that the dyad members are indistinguishable</a:t>
            </a:r>
            <a:r>
              <a:rPr lang="en-US" dirty="0" smtClean="0"/>
              <a:t>. </a:t>
            </a:r>
            <a:r>
              <a:rPr lang="en-US" dirty="0"/>
              <a:t>If however, </a:t>
            </a:r>
            <a:r>
              <a:rPr lang="en-US" i="1" dirty="0">
                <a:latin typeface="Symbol" panose="05050102010706020507" pitchFamily="18" charset="2"/>
              </a:rPr>
              <a:t>c</a:t>
            </a:r>
            <a:r>
              <a:rPr lang="en-US" baseline="30000" dirty="0"/>
              <a:t>2</a:t>
            </a:r>
            <a:r>
              <a:rPr lang="en-US" dirty="0"/>
              <a:t> is significant, then the data are </a:t>
            </a:r>
            <a:r>
              <a:rPr lang="en-US" dirty="0" smtClean="0"/>
              <a:t>inconsistent </a:t>
            </a:r>
            <a:r>
              <a:rPr lang="en-US" dirty="0"/>
              <a:t>with the null hypothesis that the dyad members are </a:t>
            </a:r>
            <a:r>
              <a:rPr lang="en-US" dirty="0" smtClean="0"/>
              <a:t>indistinguishable </a:t>
            </a:r>
            <a:r>
              <a:rPr lang="en-US" dirty="0"/>
              <a:t>(i.e., dyad members are distinguishable in some way).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1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Dichotomous and Small Count Response variables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(Quick) Logistic Regression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DV </a:t>
            </a:r>
            <a:r>
              <a:rPr lang="en-US" altLang="en-US" dirty="0"/>
              <a:t>is dichotomous</a:t>
            </a:r>
          </a:p>
          <a:p>
            <a:pPr lvl="1"/>
            <a:r>
              <a:rPr lang="en-US" altLang="en-US" dirty="0"/>
              <a:t>probability of belonging to group 1 = P1, and the probability of belonging to group 0: P0 = 1 - P1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60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3644900" cy="1356360"/>
          </a:xfrm>
        </p:spPr>
        <p:txBody>
          <a:bodyPr/>
          <a:lstStyle/>
          <a:p>
            <a:r>
              <a:rPr lang="en-US" altLang="en-US" dirty="0" smtClean="0"/>
              <a:t>Odds and Odds Ratios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2501900"/>
                <a:ext cx="9872871" cy="40386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/>
                  <a:t>Probability</a:t>
                </a:r>
                <a:r>
                  <a:rPr lang="en-US" dirty="0" smtClean="0"/>
                  <a:t> of being committed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162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354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=.458</m:t>
                    </m:r>
                  </m:oMath>
                </a14:m>
                <a:endParaRPr lang="en-US" dirty="0" smtClean="0"/>
              </a:p>
              <a:p>
                <a:endParaRPr lang="en-US" sz="1050" dirty="0" smtClean="0"/>
              </a:p>
              <a:p>
                <a:r>
                  <a:rPr lang="en-US" b="1" dirty="0" smtClean="0"/>
                  <a:t>Odds</a:t>
                </a:r>
                <a:r>
                  <a:rPr lang="en-US" dirty="0" smtClean="0"/>
                  <a:t> of being committed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.458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1−.458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=.845</m:t>
                    </m:r>
                  </m:oMath>
                </a14:m>
                <a:endParaRPr lang="en-US" dirty="0" smtClean="0"/>
              </a:p>
              <a:p>
                <a:endParaRPr lang="en-US" sz="1000" dirty="0" smtClean="0"/>
              </a:p>
              <a:p>
                <a:pPr lvl="1"/>
                <a:r>
                  <a:rPr lang="en-US" dirty="0" smtClean="0"/>
                  <a:t>Odds of being committed for 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.438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1−.438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=.778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Odds of being committed for non-minorities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.465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1−.465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=.870</m:t>
                    </m:r>
                  </m:oMath>
                </a14:m>
                <a:endParaRPr lang="en-US" dirty="0" smtClean="0"/>
              </a:p>
              <a:p>
                <a:pPr lvl="1"/>
                <a:endParaRPr lang="en-US" sz="1050" dirty="0" smtClean="0"/>
              </a:p>
              <a:p>
                <a:r>
                  <a:rPr lang="en-US" dirty="0" smtClean="0"/>
                  <a:t>Odds ratio for non-minorities vs. minorities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.870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.778</m:t>
                        </m:r>
                      </m:den>
                    </m:f>
                    <m:r>
                      <a:rPr lang="en-US" smtClean="0">
                        <a:latin typeface="Cambria Math" panose="02040503050406030204" pitchFamily="18" charset="0"/>
                      </a:rPr>
                      <m:t>=1.118</m:t>
                    </m:r>
                  </m:oMath>
                </a14:m>
                <a:endParaRPr lang="en-US" dirty="0" smtClean="0"/>
              </a:p>
              <a:p>
                <a:pPr marL="45720" indent="0" algn="ctr">
                  <a:buNone/>
                </a:pPr>
                <a:r>
                  <a:rPr lang="en-US" dirty="0" smtClean="0">
                    <a:solidFill>
                      <a:schemeClr val="tx2"/>
                    </a:solidFill>
                  </a:rPr>
                  <a:t>“Non-minorities are </a:t>
                </a:r>
                <a:r>
                  <a:rPr lang="en-US" b="1" dirty="0" smtClean="0">
                    <a:solidFill>
                      <a:schemeClr val="tx2"/>
                    </a:solidFill>
                  </a:rPr>
                  <a:t>1.118</a:t>
                </a:r>
                <a:r>
                  <a:rPr lang="en-US" dirty="0" smtClean="0">
                    <a:solidFill>
                      <a:schemeClr val="tx2"/>
                    </a:solidFill>
                  </a:rPr>
                  <a:t> times more likely to be committed than minorities.”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2501900"/>
                <a:ext cx="9872871" cy="4038600"/>
              </a:xfrm>
              <a:blipFill rotWithShape="0">
                <a:blip r:embed="rId3"/>
                <a:stretch>
                  <a:fillRect b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100" y="551207"/>
            <a:ext cx="6324600" cy="166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Terminology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Odds</a:t>
            </a:r>
            <a:r>
              <a:rPr lang="en-US" altLang="en-US" sz="2800" smtClean="0"/>
              <a:t> –the odds of membership in the target group are equal to the probability of membership in the target group divided by the probability of membership in the other group. </a:t>
            </a:r>
          </a:p>
          <a:p>
            <a:pPr eaLnBrk="1" hangingPunct="1"/>
            <a:r>
              <a:rPr lang="en-US" altLang="en-US" sz="2800" b="1" smtClean="0"/>
              <a:t>Odds ratio</a:t>
            </a:r>
            <a:r>
              <a:rPr lang="en-US" altLang="en-US" sz="2800" smtClean="0"/>
              <a:t> – estimates the change in the odds of membership in the target group for a one-unit increase in the predictor.  </a:t>
            </a:r>
          </a:p>
          <a:p>
            <a:pPr lvl="1" eaLnBrk="1" hangingPunct="1"/>
            <a:r>
              <a:rPr lang="en-US" altLang="en-US" sz="2400" smtClean="0"/>
              <a:t>computed by using the regression coefficient (b) of the predictor variable as the exponent of e.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858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 smtClean="0"/>
                  <a:t> is the predicted probability of being in group coded as 1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den>
                    </m:f>
                  </m:oMath>
                </a14:m>
                <a:r>
                  <a:rPr lang="en-US" dirty="0" smtClean="0"/>
                  <a:t> is the odds of being in group 1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is the “logit”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227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 b’s are interpreted as the increase in log-odds of being in the target group for 1-unit increase in X.</a:t>
                </a:r>
              </a:p>
              <a:p>
                <a:r>
                  <a:rPr lang="en-US" dirty="0" err="1" smtClean="0"/>
                  <a:t>Exp</a:t>
                </a:r>
                <a:r>
                  <a:rPr lang="en-US" dirty="0" smtClean="0"/>
                  <a:t>(b) is the increase in odds for 1 unit increase in X—this works out to the odds ratio between X = a and X = a+1.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27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To get the predicted probability you use the anti-log function and insert all of your relevant X’s and b’s from R</a:t>
                </a: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Predicted probability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b="0" dirty="0" smtClean="0"/>
                  <a:t>) </a:t>
                </a: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03" t="-1964" r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4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Mixed 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Generalized linear models</a:t>
            </a:r>
          </a:p>
          <a:p>
            <a:pPr lvl="1"/>
            <a:r>
              <a:rPr lang="en-US" dirty="0" smtClean="0"/>
              <a:t>In general we wrap the response in a link function (log, logit, </a:t>
            </a:r>
            <a:r>
              <a:rPr lang="en-US" dirty="0" err="1" smtClean="0"/>
              <a:t>probit</a:t>
            </a:r>
            <a:r>
              <a:rPr lang="en-US" dirty="0" smtClean="0"/>
              <a:t>, identity, etc.).</a:t>
            </a:r>
          </a:p>
          <a:p>
            <a:pPr lvl="1"/>
            <a:r>
              <a:rPr lang="en-US" dirty="0" smtClean="0"/>
              <a:t>For example, a logistic regression is a generalized linear model making use of a logit link function. </a:t>
            </a:r>
          </a:p>
          <a:p>
            <a:pPr lvl="1"/>
            <a:endParaRPr lang="en-US" dirty="0"/>
          </a:p>
          <a:p>
            <a:r>
              <a:rPr lang="en-US" dirty="0" smtClean="0"/>
              <a:t>Generalized Mixed Linear Models</a:t>
            </a:r>
          </a:p>
          <a:p>
            <a:pPr lvl="1"/>
            <a:r>
              <a:rPr lang="en-US" dirty="0" smtClean="0"/>
              <a:t>Do the same, include a link function that is appropriate for your response, but they include random effects in the model. </a:t>
            </a:r>
          </a:p>
          <a:p>
            <a:pPr lvl="1"/>
            <a:r>
              <a:rPr lang="en-US" dirty="0" smtClean="0"/>
              <a:t>“Mixed” refers to the mixture of fixed and random effects in the model. 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186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Indistinguishability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systematic or meaningful way to order the two scores</a:t>
            </a:r>
          </a:p>
          <a:p>
            <a:endParaRPr lang="en-US" dirty="0" smtClean="0"/>
          </a:p>
          <a:p>
            <a:r>
              <a:rPr lang="en-US" dirty="0" smtClean="0"/>
              <a:t>Examples of indistinguishable dyads</a:t>
            </a:r>
          </a:p>
          <a:p>
            <a:pPr lvl="1"/>
            <a:r>
              <a:rPr lang="en-US" dirty="0" smtClean="0"/>
              <a:t>Same-sex couples</a:t>
            </a:r>
          </a:p>
          <a:p>
            <a:pPr lvl="1"/>
            <a:r>
              <a:rPr lang="en-US" dirty="0" smtClean="0"/>
              <a:t>Twins</a:t>
            </a:r>
          </a:p>
          <a:p>
            <a:pPr lvl="1"/>
            <a:r>
              <a:rPr lang="en-US" dirty="0" smtClean="0"/>
              <a:t>Same-gender friends</a:t>
            </a:r>
          </a:p>
          <a:p>
            <a:pPr lvl="1"/>
            <a:r>
              <a:rPr lang="en-US" dirty="0" smtClean="0"/>
              <a:t>Mix of same-sex and heterosexual couples</a:t>
            </a:r>
          </a:p>
          <a:p>
            <a:pPr lvl="1"/>
            <a:r>
              <a:rPr lang="en-US" dirty="0" smtClean="0"/>
              <a:t>When all dyads are hetero except for </a:t>
            </a:r>
            <a:r>
              <a:rPr lang="en-US" u="sng" dirty="0" smtClean="0"/>
              <a:t>even one couple</a:t>
            </a:r>
            <a:r>
              <a:rPr lang="en-US" dirty="0" smtClean="0"/>
              <a:t>!</a:t>
            </a:r>
          </a:p>
          <a:p>
            <a:pPr marL="27432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103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Estimating Equations (GEE)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Nonindependence treated as a “nuisance” to be removed; no statistical tests of nonindependence</a:t>
            </a:r>
          </a:p>
          <a:p>
            <a:r>
              <a:rPr lang="en-US" dirty="0" smtClean="0"/>
              <a:t>Can be extended to:</a:t>
            </a:r>
          </a:p>
          <a:p>
            <a:pPr lvl="1"/>
            <a:r>
              <a:rPr lang="en-US" dirty="0" smtClean="0"/>
              <a:t>Binomial outcome </a:t>
            </a:r>
          </a:p>
          <a:p>
            <a:pPr lvl="2"/>
            <a:r>
              <a:rPr lang="en-US" dirty="0" smtClean="0"/>
              <a:t>Dichotomous (yes/no; pass/fail)</a:t>
            </a:r>
          </a:p>
          <a:p>
            <a:pPr lvl="2"/>
            <a:r>
              <a:rPr lang="en-US" dirty="0" smtClean="0"/>
              <a:t>e.g., Own study habits and partner study habits as predictors of passing a test (yes/no)</a:t>
            </a:r>
          </a:p>
          <a:p>
            <a:pPr lvl="1"/>
            <a:r>
              <a:rPr lang="en-US" dirty="0" smtClean="0"/>
              <a:t>Multinomial outcome</a:t>
            </a:r>
          </a:p>
          <a:p>
            <a:pPr lvl="2"/>
            <a:r>
              <a:rPr lang="en-US" dirty="0" smtClean="0"/>
              <a:t>Categories (home/work/leisure)</a:t>
            </a:r>
          </a:p>
          <a:p>
            <a:pPr lvl="1"/>
            <a:r>
              <a:rPr lang="en-US" dirty="0" smtClean="0"/>
              <a:t>Count data (Poisson, negative binomial)</a:t>
            </a:r>
          </a:p>
          <a:p>
            <a:pPr lvl="2"/>
            <a:r>
              <a:rPr lang="en-US" dirty="0" smtClean="0"/>
              <a:t>e.g., Own stress and partner stress as predictors of number of days per month drinking alcohol </a:t>
            </a:r>
          </a:p>
          <a:p>
            <a:pPr lvl="1"/>
            <a:r>
              <a:rPr lang="en-US" dirty="0" smtClean="0"/>
              <a:t>Can also be used for continuous outcomes (normal distribution)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 can be complicated…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Distinguishability is a mix of theoretical and empirical considerations.</a:t>
            </a:r>
          </a:p>
          <a:p>
            <a:endParaRPr lang="en-US" dirty="0" smtClean="0"/>
          </a:p>
          <a:p>
            <a:r>
              <a:rPr lang="en-US" dirty="0" smtClean="0"/>
              <a:t>For dyads to be considered distinguishable: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It should be theoretically important to make such a distinction between members.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Also it should be shown that empirically there are differences.</a:t>
            </a:r>
          </a:p>
          <a:p>
            <a:endParaRPr lang="en-US" dirty="0" smtClean="0"/>
          </a:p>
          <a:p>
            <a:r>
              <a:rPr lang="en-US" dirty="0" smtClean="0"/>
              <a:t>Sometimes there can be two variables that can be used to distinguish dyad members: Spouse  vs. patient; husband vs. wife.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F8449D10-AED2-4904-95AF-1CBC70481099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8</a:t>
            </a:fld>
            <a:endParaRPr lang="en-US" sz="12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71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Variables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Dyads </a:t>
            </a:r>
          </a:p>
          <a:p>
            <a:pPr lvl="1"/>
            <a:r>
              <a:rPr lang="en-US" dirty="0" smtClean="0"/>
              <a:t>Variable varies from dyad to dyad, BUT within each dyad all individuals have the same score </a:t>
            </a:r>
          </a:p>
          <a:p>
            <a:pPr lvl="2"/>
            <a:r>
              <a:rPr lang="en-US" dirty="0" smtClean="0"/>
              <a:t>Length of relationship</a:t>
            </a:r>
          </a:p>
          <a:p>
            <a:pPr lvl="2"/>
            <a:r>
              <a:rPr lang="en-US" dirty="0" smtClean="0"/>
              <a:t>Gender in same-sex couples</a:t>
            </a:r>
          </a:p>
          <a:p>
            <a:pPr marL="548640" lvl="2" indent="0">
              <a:buNone/>
            </a:pP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alled a level 2, or macro variable in multilevel modeling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622</TotalTime>
  <Words>2220</Words>
  <Application>Microsoft Office PowerPoint</Application>
  <PresentationFormat>Widescreen</PresentationFormat>
  <Paragraphs>368</Paragraphs>
  <Slides>70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Calibri</vt:lpstr>
      <vt:lpstr>Cambria Math</vt:lpstr>
      <vt:lpstr>Corbel</vt:lpstr>
      <vt:lpstr>FontAwesome</vt:lpstr>
      <vt:lpstr>Symbol</vt:lpstr>
      <vt:lpstr>Basis</vt:lpstr>
      <vt:lpstr>Document</vt:lpstr>
      <vt:lpstr>Two-Day Dyadic data analysis Workshop</vt:lpstr>
      <vt:lpstr>Introductions</vt:lpstr>
      <vt:lpstr>Workshop Materials    on GitHub </vt:lpstr>
      <vt:lpstr>Day 1</vt:lpstr>
      <vt:lpstr>Definitions:  Distinguishability</vt:lpstr>
      <vt:lpstr>All or Nothing</vt:lpstr>
      <vt:lpstr>Indistinguishability</vt:lpstr>
      <vt:lpstr>It can be complicated…</vt:lpstr>
      <vt:lpstr>Types of Variables</vt:lpstr>
      <vt:lpstr>PowerPoint Presentation</vt:lpstr>
      <vt:lpstr>Within Dyads </vt:lpstr>
      <vt:lpstr>PowerPoint Presentation</vt:lpstr>
      <vt:lpstr>Within Dyads </vt:lpstr>
      <vt:lpstr>Mixed Variable</vt:lpstr>
      <vt:lpstr>It can be complicated…</vt:lpstr>
      <vt:lpstr>Types of  Dyadic Designs</vt:lpstr>
      <vt:lpstr>Standard Dyadic Design</vt:lpstr>
      <vt:lpstr>Standard Design-Indistinguishable</vt:lpstr>
      <vt:lpstr>Standard Design - Distinguishable </vt:lpstr>
      <vt:lpstr>The One-with-Many Design</vt:lpstr>
      <vt:lpstr>Round-Robin Design</vt:lpstr>
      <vt:lpstr>Data Structures</vt:lpstr>
      <vt:lpstr>Illustration of Data Structures</vt:lpstr>
      <vt:lpstr>Illustration of Data Structures</vt:lpstr>
      <vt:lpstr>Illustration of Data Structures</vt:lpstr>
      <vt:lpstr>Illustration of Data Structures: Dyad</vt:lpstr>
      <vt:lpstr>Illustration of Data Structures</vt:lpstr>
      <vt:lpstr>Illustration of Data Structures: Pairwise</vt:lpstr>
      <vt:lpstr>R Demo &amp; Dave’s Shiny Apps</vt:lpstr>
      <vt:lpstr>Dealing  with Nonindependence in DYads</vt:lpstr>
      <vt:lpstr>Negative Nonindependence</vt:lpstr>
      <vt:lpstr>How Might Negative Correlations Arise?</vt:lpstr>
      <vt:lpstr>How Might Negative Correlations Arise?</vt:lpstr>
      <vt:lpstr>Effect of Nonindependence</vt:lpstr>
      <vt:lpstr>Direction of Bias Depends on</vt:lpstr>
      <vt:lpstr>Effect of  Ignoring Nonindependence on Significance Tests</vt:lpstr>
      <vt:lpstr>What Not To Do!</vt:lpstr>
      <vt:lpstr>What To Do</vt:lpstr>
      <vt:lpstr>Traditional Model: Random Intercepts</vt:lpstr>
      <vt:lpstr>Alternative Model: Correlated Errors</vt:lpstr>
      <vt:lpstr>MLM for dyadic data</vt:lpstr>
      <vt:lpstr>Simple Example</vt:lpstr>
      <vt:lpstr>R Demo</vt:lpstr>
      <vt:lpstr>        Actor-Partner  Interdependence Model (APIM)</vt:lpstr>
      <vt:lpstr>Actor-Partner Interdependence Model (APIM)</vt:lpstr>
      <vt:lpstr>Data Requirements</vt:lpstr>
      <vt:lpstr>Actor Effect</vt:lpstr>
      <vt:lpstr>Partner Effect</vt:lpstr>
      <vt:lpstr>Distinguishability and the APIM</vt:lpstr>
      <vt:lpstr>Distinguishable Dyads </vt:lpstr>
      <vt:lpstr>Indistinguishable Dyads </vt:lpstr>
      <vt:lpstr>Nonindependence in the APIM</vt:lpstr>
      <vt:lpstr>Example: APIM with Indistinguishable Dyads</vt:lpstr>
      <vt:lpstr>R Demo</vt:lpstr>
      <vt:lpstr>Example: APIM with Distinguishable Dyads</vt:lpstr>
      <vt:lpstr>R Demo</vt:lpstr>
      <vt:lpstr>Test of Distinguishability</vt:lpstr>
      <vt:lpstr>Test of Distinguishability</vt:lpstr>
      <vt:lpstr>Test of Distinguishability</vt:lpstr>
      <vt:lpstr>Test of Distinguishability</vt:lpstr>
      <vt:lpstr>R Demo</vt:lpstr>
      <vt:lpstr>Dichotomous and Small Count Response variables</vt:lpstr>
      <vt:lpstr>(Quick) Logistic Regression Review</vt:lpstr>
      <vt:lpstr>Odds and Odds Ratios</vt:lpstr>
      <vt:lpstr>Terminology</vt:lpstr>
      <vt:lpstr>Logistic Regression Equation</vt:lpstr>
      <vt:lpstr>Logistic Regression Equation</vt:lpstr>
      <vt:lpstr>Logistic Regression Equation</vt:lpstr>
      <vt:lpstr>Generalized Mixed Linear Models</vt:lpstr>
      <vt:lpstr>Generalized Estimating Equations (GEE)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26</cp:revision>
  <dcterms:created xsi:type="dcterms:W3CDTF">2016-03-31T21:14:54Z</dcterms:created>
  <dcterms:modified xsi:type="dcterms:W3CDTF">2017-01-05T13:40:31Z</dcterms:modified>
</cp:coreProperties>
</file>