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404" r:id="rId3"/>
    <p:sldId id="357" r:id="rId4"/>
    <p:sldId id="380" r:id="rId5"/>
    <p:sldId id="405" r:id="rId6"/>
    <p:sldId id="407" r:id="rId7"/>
    <p:sldId id="409" r:id="rId8"/>
    <p:sldId id="408" r:id="rId9"/>
    <p:sldId id="373" r:id="rId10"/>
    <p:sldId id="410" r:id="rId11"/>
    <p:sldId id="406" r:id="rId12"/>
    <p:sldId id="383" r:id="rId13"/>
    <p:sldId id="392" r:id="rId14"/>
    <p:sldId id="393" r:id="rId15"/>
    <p:sldId id="394" r:id="rId16"/>
    <p:sldId id="395" r:id="rId17"/>
    <p:sldId id="397" r:id="rId18"/>
    <p:sldId id="396" r:id="rId19"/>
    <p:sldId id="398" r:id="rId20"/>
    <p:sldId id="400" r:id="rId21"/>
    <p:sldId id="401" r:id="rId22"/>
    <p:sldId id="412" r:id="rId23"/>
    <p:sldId id="391" r:id="rId24"/>
    <p:sldId id="382" r:id="rId25"/>
    <p:sldId id="385" r:id="rId26"/>
    <p:sldId id="386" r:id="rId27"/>
    <p:sldId id="388" r:id="rId28"/>
    <p:sldId id="389" r:id="rId29"/>
    <p:sldId id="390" r:id="rId30"/>
    <p:sldId id="387" r:id="rId31"/>
    <p:sldId id="384" r:id="rId32"/>
    <p:sldId id="402" r:id="rId33"/>
    <p:sldId id="4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iceonomics.com/hadley-wickham-the-man-who-revolutionized-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ndilgarcia.github.io/datic-intro-to-r/" TargetMode="External"/><Relationship Id="rId3" Type="http://schemas.openxmlformats.org/officeDocument/2006/relationships/hyperlink" Target="https://github.com/RandiLGarcia/datic-intro-to-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 Workshop </a:t>
            </a:r>
            <a:r>
              <a:rPr lang="mr-IN" dirty="0"/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Day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845366"/>
          </a:xfrm>
        </p:spPr>
        <p:txBody>
          <a:bodyPr>
            <a:normAutofit/>
          </a:bodyPr>
          <a:lstStyle/>
          <a:p>
            <a:r>
              <a:rPr lang="en-US" dirty="0"/>
              <a:t>Randi L. Garcia</a:t>
            </a:r>
          </a:p>
          <a:p>
            <a:r>
              <a:rPr lang="en-US" dirty="0"/>
              <a:t>DATIC Introduction to R Workshop</a:t>
            </a:r>
          </a:p>
          <a:p>
            <a:r>
              <a:rPr lang="en-US" dirty="0" smtClean="0"/>
              <a:t>Session 1: June </a:t>
            </a:r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and </a:t>
            </a:r>
            <a:r>
              <a:rPr lang="en-US" dirty="0" smtClean="0"/>
              <a:t>8</a:t>
            </a:r>
            <a:r>
              <a:rPr lang="en-US" baseline="30000" dirty="0" smtClean="0"/>
              <a:t>th</a:t>
            </a:r>
          </a:p>
          <a:p>
            <a:r>
              <a:rPr lang="en-US" dirty="0"/>
              <a:t>Session </a:t>
            </a:r>
            <a:r>
              <a:rPr lang="en-US" dirty="0" smtClean="0"/>
              <a:t>2: </a:t>
            </a:r>
            <a:r>
              <a:rPr lang="en-US" dirty="0"/>
              <a:t>June </a:t>
            </a:r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 and 22</a:t>
            </a:r>
            <a:r>
              <a:rPr lang="en-US" baseline="30000" dirty="0" smtClean="0"/>
              <a:t>nd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216" y="5715000"/>
            <a:ext cx="2073656" cy="6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Intro_to_R.Rmd</a:t>
            </a:r>
            <a:endParaRPr lang="en-US" dirty="0" smtClean="0"/>
          </a:p>
          <a:p>
            <a:r>
              <a:rPr lang="en-US" dirty="0" err="1" smtClean="0"/>
              <a:t>packages_descriptive_stats.Rmd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EC535-B920-B441-B039-D790673D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D92D21-C74F-9349-AA08-E024AC8E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044183" cy="4038600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&gt;10,000 </a:t>
            </a:r>
            <a:r>
              <a:rPr lang="en-US" dirty="0"/>
              <a:t>packages in R</a:t>
            </a:r>
          </a:p>
          <a:p>
            <a:r>
              <a:rPr lang="en-US" dirty="0"/>
              <a:t>This can feel overwhelming for new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To make matters worse, “</a:t>
            </a:r>
            <a:r>
              <a:rPr lang="en-US" dirty="0" smtClean="0"/>
              <a:t>R people” are opinionated about </a:t>
            </a:r>
            <a:r>
              <a:rPr lang="en-US" dirty="0"/>
              <a:t>which packages are </a:t>
            </a:r>
            <a:r>
              <a:rPr lang="en-US" dirty="0" smtClean="0"/>
              <a:t>“best” </a:t>
            </a:r>
          </a:p>
          <a:p>
            <a:pPr lvl="1"/>
            <a:r>
              <a:rPr lang="en-US" dirty="0" smtClean="0"/>
              <a:t>There is NO consensus! Eventually you’ll be able to decide for yourself, for now, I’ll decide for you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going to learn </a:t>
            </a:r>
            <a:r>
              <a:rPr lang="en-US" i="1" dirty="0" smtClean="0"/>
              <a:t>some</a:t>
            </a:r>
            <a:r>
              <a:rPr lang="en-US" dirty="0" smtClean="0"/>
              <a:t> of the </a:t>
            </a:r>
            <a:r>
              <a:rPr lang="en-US" b="1" dirty="0" err="1"/>
              <a:t>tidyverse</a:t>
            </a:r>
            <a:r>
              <a:rPr lang="en-US" dirty="0"/>
              <a:t> packages in this </a:t>
            </a:r>
            <a:r>
              <a:rPr lang="en-US" dirty="0" smtClean="0"/>
              <a:t>workshop</a:t>
            </a:r>
          </a:p>
          <a:p>
            <a:pPr lvl="1"/>
            <a:r>
              <a:rPr lang="en-US" dirty="0" smtClean="0">
                <a:hlinkClick r:id="rId2"/>
              </a:rPr>
              <a:t>Hadley Wickham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61" y="4649019"/>
            <a:ext cx="2360023" cy="1652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83" y="830757"/>
            <a:ext cx="3895781" cy="35971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59368" y="1487424"/>
            <a:ext cx="996696" cy="957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838944" y="809244"/>
            <a:ext cx="996696" cy="957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20656" y="3492303"/>
            <a:ext cx="996696" cy="957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06128" y="1493520"/>
            <a:ext cx="996696" cy="957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0604" y="1481328"/>
            <a:ext cx="996696" cy="957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41792" y="2099222"/>
            <a:ext cx="996696" cy="957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79608" y="2165604"/>
            <a:ext cx="996696" cy="957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Figures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everything else, there are lots of ways to make figures in R</a:t>
            </a:r>
          </a:p>
          <a:p>
            <a:pPr lvl="1"/>
            <a:r>
              <a:rPr lang="en-US" dirty="0"/>
              <a:t>Base R</a:t>
            </a:r>
          </a:p>
          <a:p>
            <a:pPr lvl="1"/>
            <a:r>
              <a:rPr lang="en-US" dirty="0"/>
              <a:t>Lattice graphics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ggplot2</a:t>
            </a:r>
            <a:r>
              <a:rPr lang="en-US" dirty="0"/>
              <a:t> package</a:t>
            </a:r>
          </a:p>
          <a:p>
            <a:pPr lvl="1"/>
            <a:endParaRPr lang="en-US" dirty="0"/>
          </a:p>
          <a:p>
            <a:r>
              <a:rPr lang="en-US" dirty="0"/>
              <a:t>We’ll be learning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ggplot2</a:t>
            </a:r>
            <a:r>
              <a:rPr lang="en-US" dirty="0"/>
              <a:t> package. </a:t>
            </a:r>
          </a:p>
          <a:p>
            <a:pPr lvl="1"/>
            <a:r>
              <a:rPr lang="en-US" dirty="0"/>
              <a:t>It makes beautiful visualizations</a:t>
            </a:r>
          </a:p>
          <a:p>
            <a:pPr lvl="1"/>
            <a:r>
              <a:rPr lang="en-US" dirty="0"/>
              <a:t>It’s popular so there is a lot of help on the internet and companion code</a:t>
            </a:r>
          </a:p>
          <a:p>
            <a:pPr lvl="1"/>
            <a:r>
              <a:rPr lang="en-US" dirty="0" smtClean="0"/>
              <a:t>It works well with all </a:t>
            </a:r>
            <a:r>
              <a:rPr lang="en-US" dirty="0"/>
              <a:t>of the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tidyverse</a:t>
            </a:r>
            <a:r>
              <a:rPr lang="en-US" dirty="0"/>
              <a:t> 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43" y="298338"/>
            <a:ext cx="1508506" cy="1448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43" y="3175000"/>
            <a:ext cx="2197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Figures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086599" cy="4038600"/>
          </a:xfrm>
        </p:spPr>
        <p:txBody>
          <a:bodyPr/>
          <a:lstStyle/>
          <a:p>
            <a:r>
              <a:rPr lang="en-US" dirty="0"/>
              <a:t>The easiest figures are made with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qplot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The q stands for quick!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91" y="2995314"/>
            <a:ext cx="5444321" cy="3365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05"/>
          <a:stretch/>
        </p:blipFill>
        <p:spPr>
          <a:xfrm>
            <a:off x="580643" y="4286638"/>
            <a:ext cx="5730748" cy="783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368" y="3183157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Guesses which kind of figure out want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12451" y="5619334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It needs to know the data, but no dollar signs!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83664" y="3608363"/>
            <a:ext cx="210811" cy="9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88708" y="4974336"/>
            <a:ext cx="374519" cy="5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6299" y="365213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Customize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5285983" y="4021462"/>
            <a:ext cx="264425" cy="41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43" y="298338"/>
            <a:ext cx="1508506" cy="14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Figures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ggplot2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143000" y="4474952"/>
            <a:ext cx="3980180" cy="1367877"/>
          </a:xfrm>
        </p:spPr>
        <p:txBody>
          <a:bodyPr/>
          <a:lstStyle/>
          <a:p>
            <a:r>
              <a:rPr lang="en-US" dirty="0" smtClean="0"/>
              <a:t>“Two numerical variables? Oh, you probably want a scatterplot</a:t>
            </a:r>
            <a:r>
              <a:rPr lang="is-IS" dirty="0" smtClean="0"/>
              <a:t>…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46" y="3111708"/>
            <a:ext cx="5286410" cy="3515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40" y="2068616"/>
            <a:ext cx="6161020" cy="72944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334256" y="2706624"/>
            <a:ext cx="1847088" cy="187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14016" y="2603968"/>
            <a:ext cx="6455664" cy="374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43" y="298338"/>
            <a:ext cx="1508506" cy="14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Figures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qplot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/>
              <a:t>function is good for quick visualizations</a:t>
            </a:r>
          </a:p>
          <a:p>
            <a:pPr lvl="1"/>
            <a:r>
              <a:rPr lang="en-US" dirty="0"/>
              <a:t>Good for probably 80% of what you’d want to do while analyzing data</a:t>
            </a:r>
          </a:p>
          <a:p>
            <a:endParaRPr lang="en-US" dirty="0"/>
          </a:p>
          <a:p>
            <a:r>
              <a:rPr lang="en-US" dirty="0"/>
              <a:t>But, you’ll use the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ggplot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/>
              <a:t>function for anything more involved, </a:t>
            </a:r>
            <a:r>
              <a:rPr lang="en-US" dirty="0" smtClean="0"/>
              <a:t>like </a:t>
            </a:r>
            <a:r>
              <a:rPr lang="en-US" dirty="0"/>
              <a:t>for making figures for publication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ggplot2</a:t>
            </a:r>
            <a:r>
              <a:rPr lang="en-US" dirty="0"/>
              <a:t> packages uses the “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dirty="0"/>
              <a:t>rammar of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dirty="0"/>
              <a:t>raphics"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43" y="298338"/>
            <a:ext cx="1508506" cy="14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Figures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independently specify pieces of the graph using the “</a:t>
            </a:r>
            <a:r>
              <a:rPr lang="en-US" b="1" dirty="0"/>
              <a:t>g</a:t>
            </a:r>
            <a:r>
              <a:rPr lang="en-US" dirty="0"/>
              <a:t>rammar of </a:t>
            </a:r>
            <a:r>
              <a:rPr lang="en-US" b="1" dirty="0"/>
              <a:t>g</a:t>
            </a:r>
            <a:r>
              <a:rPr lang="en-US" dirty="0"/>
              <a:t>raphics”</a:t>
            </a:r>
          </a:p>
          <a:p>
            <a:r>
              <a:rPr lang="en-US" dirty="0"/>
              <a:t>Building blocks:</a:t>
            </a:r>
          </a:p>
          <a:p>
            <a:pPr lvl="1"/>
            <a:r>
              <a:rPr lang="en-US" b="1" dirty="0"/>
              <a:t>Data</a:t>
            </a:r>
          </a:p>
          <a:p>
            <a:pPr lvl="1"/>
            <a:r>
              <a:rPr lang="en-US" b="1" dirty="0"/>
              <a:t>Geometric objects </a:t>
            </a:r>
            <a:r>
              <a:rPr lang="en-US" dirty="0"/>
              <a:t>(the actual things we’ll draw: points, lines, boxplot, histograms, etc.)</a:t>
            </a:r>
          </a:p>
          <a:p>
            <a:pPr lvl="1"/>
            <a:r>
              <a:rPr lang="en-US" b="1" dirty="0"/>
              <a:t>Aesthetic mappings </a:t>
            </a:r>
            <a:r>
              <a:rPr lang="en-US" dirty="0"/>
              <a:t>(what and where we’ll draw: x-axis, y-axis, color, fill, shape, size, </a:t>
            </a:r>
            <a:r>
              <a:rPr lang="en-US" dirty="0" err="1"/>
              <a:t>linetype</a:t>
            </a:r>
            <a:r>
              <a:rPr lang="en-US" dirty="0"/>
              <a:t>, etc.)</a:t>
            </a:r>
          </a:p>
          <a:p>
            <a:pPr lvl="1"/>
            <a:r>
              <a:rPr lang="en-US" b="1" dirty="0"/>
              <a:t>Statistics </a:t>
            </a:r>
            <a:r>
              <a:rPr lang="en-US" dirty="0"/>
              <a:t>(implied or specified computing to be done)</a:t>
            </a:r>
          </a:p>
          <a:p>
            <a:pPr lvl="1"/>
            <a:r>
              <a:rPr lang="en-US" b="1" dirty="0"/>
              <a:t>Scales</a:t>
            </a:r>
            <a:r>
              <a:rPr lang="en-US" dirty="0"/>
              <a:t> (range of values, colors, or shapes)</a:t>
            </a:r>
          </a:p>
          <a:p>
            <a:pPr lvl="1"/>
            <a:r>
              <a:rPr lang="en-US" b="1" dirty="0"/>
              <a:t>Facets </a:t>
            </a:r>
            <a:r>
              <a:rPr lang="en-US" dirty="0"/>
              <a:t>(the panes—there can be more than 1, layers in SPSS)</a:t>
            </a:r>
          </a:p>
          <a:p>
            <a:pPr lvl="1"/>
            <a:r>
              <a:rPr lang="en-US" b="1" dirty="0"/>
              <a:t>Guides</a:t>
            </a:r>
            <a:r>
              <a:rPr lang="en-US" dirty="0"/>
              <a:t> (legends—what the humans see)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43" y="298338"/>
            <a:ext cx="1508506" cy="14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15" y="1965960"/>
            <a:ext cx="7197090" cy="4459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43" y="298338"/>
            <a:ext cx="1508506" cy="1448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2" y="652780"/>
            <a:ext cx="1368933" cy="10156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42616" y="1160610"/>
            <a:ext cx="1380744" cy="65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30" y="2057401"/>
            <a:ext cx="6107770" cy="3767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43" y="298338"/>
            <a:ext cx="1508506" cy="1448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1323264"/>
            <a:ext cx="4459610" cy="734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376" y="289864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data comes first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74906" y="3786061"/>
            <a:ext cx="339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“aesthetic mappings” with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function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1783725" y="1947672"/>
            <a:ext cx="264531" cy="95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3282696" y="1929384"/>
            <a:ext cx="288422" cy="185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8504" y="3571733"/>
            <a:ext cx="200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Where’s </a:t>
            </a:r>
            <a:r>
              <a:rPr lang="en-US" smtClean="0"/>
              <a:t>the stuff??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13" y="2137897"/>
            <a:ext cx="7093494" cy="4374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2" y="327877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Statistic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53276" y="48403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Geometric object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798793" y="3463443"/>
            <a:ext cx="839904" cy="1846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8908868" y="5016138"/>
            <a:ext cx="944408" cy="89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43" y="298338"/>
            <a:ext cx="1508506" cy="1448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7" y="598993"/>
            <a:ext cx="6166273" cy="12389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257" y="140113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Gotta</a:t>
            </a:r>
            <a:r>
              <a:rPr lang="en-US" dirty="0" smtClean="0"/>
              <a:t> add some </a:t>
            </a:r>
            <a:r>
              <a:rPr lang="en-US" dirty="0" err="1" smtClean="0"/>
              <a:t>geom’s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132320" y="1113861"/>
            <a:ext cx="1408176" cy="27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86200" y="1490472"/>
            <a:ext cx="4069080" cy="26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3D017-BEF6-2C49-8622-C89976A0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67B92D-1B05-724C-A562-8B2F97054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n-US" dirty="0"/>
              <a:t>Me</a:t>
            </a:r>
          </a:p>
          <a:p>
            <a:pPr lvl="1"/>
            <a:r>
              <a:rPr lang="en-US" dirty="0" smtClean="0"/>
              <a:t>Randi L. Garcia, </a:t>
            </a:r>
            <a:r>
              <a:rPr lang="en-US" dirty="0" smtClean="0"/>
              <a:t>Assistant </a:t>
            </a:r>
            <a:r>
              <a:rPr lang="en-US" dirty="0"/>
              <a:t>Professor in Psychology and Statistical &amp; Data Sciences at Smith College </a:t>
            </a:r>
          </a:p>
          <a:p>
            <a:pPr lvl="1"/>
            <a:r>
              <a:rPr lang="en-US" dirty="0"/>
              <a:t>Research interests and data analysis </a:t>
            </a:r>
            <a:r>
              <a:rPr lang="en-US" dirty="0" smtClean="0"/>
              <a:t>experiences</a:t>
            </a:r>
          </a:p>
          <a:p>
            <a:pPr lvl="1"/>
            <a:endParaRPr lang="en-US" dirty="0"/>
          </a:p>
          <a:p>
            <a:r>
              <a:rPr lang="en-US" dirty="0"/>
              <a:t>You…</a:t>
            </a:r>
          </a:p>
          <a:p>
            <a:pPr lvl="1"/>
            <a:r>
              <a:rPr lang="en-US" dirty="0" smtClean="0"/>
              <a:t>Who are you, where </a:t>
            </a:r>
            <a:r>
              <a:rPr lang="en-US" dirty="0"/>
              <a:t>are you </a:t>
            </a:r>
            <a:r>
              <a:rPr lang="en-US" dirty="0" smtClean="0"/>
              <a:t>coming from?</a:t>
            </a:r>
            <a:endParaRPr lang="en-US" dirty="0"/>
          </a:p>
          <a:p>
            <a:pPr lvl="1"/>
            <a:r>
              <a:rPr lang="en-US" dirty="0" smtClean="0"/>
              <a:t>What brings you here? What </a:t>
            </a:r>
            <a:r>
              <a:rPr lang="en-US" dirty="0"/>
              <a:t>do you hope to get out of this workshop?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52" y="1949122"/>
            <a:ext cx="7125607" cy="4420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43" y="298338"/>
            <a:ext cx="1508506" cy="1448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12" y="702056"/>
            <a:ext cx="6832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29" y="1965960"/>
            <a:ext cx="7317462" cy="4558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43" y="298338"/>
            <a:ext cx="1508506" cy="1448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" y="693928"/>
            <a:ext cx="7150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3" y="2405308"/>
            <a:ext cx="6592080" cy="413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43" y="298338"/>
            <a:ext cx="1508506" cy="1448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502817"/>
            <a:ext cx="6221984" cy="1902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0728" y="1746504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to color!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1372" y="3073363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on those </a:t>
            </a:r>
            <a:r>
              <a:rPr lang="en-US" dirty="0" err="1" smtClean="0"/>
              <a:t>geoms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883664" y="2313432"/>
            <a:ext cx="514605" cy="75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4059936" y="1645920"/>
            <a:ext cx="4050792" cy="28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106425" y="4215923"/>
            <a:ext cx="3355847" cy="1598786"/>
          </a:xfrm>
        </p:spPr>
        <p:txBody>
          <a:bodyPr/>
          <a:lstStyle/>
          <a:p>
            <a:r>
              <a:rPr lang="en-US" dirty="0" smtClean="0"/>
              <a:t>What do you think would happen if we mapped color to </a:t>
            </a:r>
            <a:r>
              <a:rPr lang="en-US" dirty="0" err="1" smtClean="0"/>
              <a:t>self_pos</a:t>
            </a:r>
            <a:r>
              <a:rPr lang="en-US" dirty="0" smtClean="0"/>
              <a:t>, a numerical variable?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Intro_to</a:t>
            </a:r>
            <a:r>
              <a:rPr lang="en-US" dirty="0"/>
              <a:t>_</a:t>
            </a:r>
            <a:r>
              <a:rPr lang="en-US" dirty="0" smtClean="0"/>
              <a:t>ggplot2.Rmd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18940" y="698751"/>
            <a:ext cx="3741928" cy="2168652"/>
            <a:chOff x="4721860" y="671319"/>
            <a:chExt cx="3741928" cy="216865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82"/>
            <a:stretch/>
          </p:blipFill>
          <p:spPr>
            <a:xfrm>
              <a:off x="4721860" y="671319"/>
              <a:ext cx="1907540" cy="216865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8"/>
            <a:stretch/>
          </p:blipFill>
          <p:spPr>
            <a:xfrm>
              <a:off x="6629400" y="702558"/>
              <a:ext cx="1834388" cy="2106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62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package we’ll use for data cleaning is called </a:t>
            </a:r>
            <a:r>
              <a:rPr lang="en-US" dirty="0" err="1"/>
              <a:t>dplyr</a:t>
            </a:r>
            <a:r>
              <a:rPr lang="en-US" dirty="0"/>
              <a:t>. </a:t>
            </a:r>
          </a:p>
          <a:p>
            <a:endParaRPr lang="en-US" sz="1200" dirty="0"/>
          </a:p>
          <a:p>
            <a:r>
              <a:rPr lang="en-US" dirty="0"/>
              <a:t>The Verbs</a:t>
            </a:r>
          </a:p>
          <a:p>
            <a:pPr lvl="1"/>
            <a:r>
              <a:rPr lang="en-US" dirty="0"/>
              <a:t>filter()</a:t>
            </a:r>
          </a:p>
          <a:p>
            <a:pPr lvl="1"/>
            <a:r>
              <a:rPr lang="en-US" dirty="0"/>
              <a:t>mutate()</a:t>
            </a:r>
          </a:p>
          <a:p>
            <a:pPr lvl="1"/>
            <a:r>
              <a:rPr lang="en-US" dirty="0"/>
              <a:t>rename()</a:t>
            </a:r>
          </a:p>
          <a:p>
            <a:pPr lvl="1"/>
            <a:r>
              <a:rPr lang="en-US" dirty="0"/>
              <a:t>arrange() </a:t>
            </a:r>
          </a:p>
          <a:p>
            <a:pPr lvl="1"/>
            <a:r>
              <a:rPr lang="en-US" dirty="0"/>
              <a:t>select()</a:t>
            </a:r>
          </a:p>
          <a:p>
            <a:pPr lvl="1"/>
            <a:r>
              <a:rPr lang="en-US" dirty="0"/>
              <a:t>summarize()</a:t>
            </a:r>
          </a:p>
          <a:p>
            <a:pPr lvl="1"/>
            <a:r>
              <a:rPr lang="en-US" dirty="0" err="1"/>
              <a:t>group_by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71" y="344058"/>
            <a:ext cx="1277904" cy="13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verb performs familiar operations of a dataset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2831"/>
              </p:ext>
            </p:extLst>
          </p:nvPr>
        </p:nvGraphicFramePr>
        <p:xfrm>
          <a:off x="1142999" y="3075389"/>
          <a:ext cx="9872871" cy="269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85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377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572"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does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r>
                        <a:rPr lang="en-US" dirty="0"/>
                        <a:t>in SPSS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/>
                        <a:t>mutate()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new variables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</a:t>
                      </a:r>
                      <a:r>
                        <a:rPr lang="en-US" baseline="0" dirty="0"/>
                        <a:t> (or transform in menu)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/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Filters</a:t>
                      </a:r>
                      <a:r>
                        <a:rPr lang="en-US" baseline="0" dirty="0"/>
                        <a:t> for specific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r>
                        <a:rPr lang="en-US" baseline="0" dirty="0"/>
                        <a:t> (or select data in menu)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/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using some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965">
                <a:tc>
                  <a:txBody>
                    <a:bodyPr/>
                    <a:lstStyle/>
                    <a:p>
                      <a:r>
                        <a:rPr lang="en-US" dirty="0"/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Subsets</a:t>
                      </a:r>
                      <a:r>
                        <a:rPr lang="en-US" baseline="0" dirty="0"/>
                        <a:t> for only certain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417">
                <a:tc>
                  <a:txBody>
                    <a:bodyPr/>
                    <a:lstStyle/>
                    <a:p>
                      <a:r>
                        <a:rPr lang="en-US" dirty="0" err="1"/>
                        <a:t>group_by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Groups</a:t>
                      </a:r>
                      <a:r>
                        <a:rPr lang="en-US" baseline="0" dirty="0"/>
                        <a:t> dataset by a categorical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split file in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572">
                <a:tc>
                  <a:txBody>
                    <a:bodyPr/>
                    <a:lstStyle/>
                    <a:p>
                      <a:r>
                        <a:rPr lang="en-US" dirty="0"/>
                        <a:t>summarize()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summary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Descriptive</a:t>
                      </a:r>
                      <a:r>
                        <a:rPr lang="en-US" baseline="0" dirty="0"/>
                        <a:t> statistics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71" y="344058"/>
            <a:ext cx="1277904" cy="13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pipe operator to combine verbs!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  <a:p>
            <a:r>
              <a:rPr lang="en-US" u="sng" dirty="0"/>
              <a:t>The pipe:</a:t>
            </a:r>
          </a:p>
          <a:p>
            <a:pPr marL="45720" indent="0" algn="ctr">
              <a:buNone/>
            </a:pPr>
            <a:r>
              <a:rPr lang="en-US" sz="6000" dirty="0"/>
              <a:t>%&gt;%</a:t>
            </a:r>
          </a:p>
          <a:p>
            <a:pPr marL="45720" indent="0">
              <a:buNone/>
            </a:pPr>
            <a:r>
              <a:rPr lang="en-US" b="1" dirty="0"/>
              <a:t>filter(dataset, age &gt;= 18) </a:t>
            </a:r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mr-IN" dirty="0"/>
              <a:t>…</a:t>
            </a:r>
            <a:r>
              <a:rPr lang="en-US" dirty="0"/>
              <a:t>is the same as:</a:t>
            </a:r>
          </a:p>
          <a:p>
            <a:pPr marL="45720" indent="0">
              <a:buNone/>
            </a:pPr>
            <a:r>
              <a:rPr lang="en-US" b="1" dirty="0"/>
              <a:t>dataset </a:t>
            </a:r>
            <a:r>
              <a:rPr lang="en-US" b="1" dirty="0">
                <a:solidFill>
                  <a:srgbClr val="7030A0"/>
                </a:solidFill>
              </a:rPr>
              <a:t>%&gt;%</a:t>
            </a:r>
            <a:r>
              <a:rPr lang="en-US" b="1" dirty="0"/>
              <a:t> filter(age &gt;= 18)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71" y="344058"/>
            <a:ext cx="1277904" cy="1356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448056"/>
            <a:ext cx="989227" cy="11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the pipe!?!?</a:t>
            </a:r>
          </a:p>
          <a:p>
            <a:r>
              <a:rPr lang="en-US" dirty="0"/>
              <a:t>Instead of reading/writing:</a:t>
            </a:r>
          </a:p>
          <a:p>
            <a:pPr lvl="1"/>
            <a:endParaRPr lang="en-US" dirty="0"/>
          </a:p>
          <a:p>
            <a:pPr marL="274320" lvl="1" indent="0" algn="ctr">
              <a:buNone/>
            </a:pPr>
            <a:r>
              <a:rPr lang="en-US" b="1" dirty="0"/>
              <a:t>select(filter(mutate(dataset, </a:t>
            </a:r>
            <a:r>
              <a:rPr lang="en-US" b="1" dirty="0" err="1"/>
              <a:t>bdi</a:t>
            </a:r>
            <a:r>
              <a:rPr lang="en-US" b="1" dirty="0"/>
              <a:t> = bdi1 + bdi2 + bdi3), age &gt;= 18) </a:t>
            </a:r>
            <a:r>
              <a:rPr lang="en-US" b="1" dirty="0" err="1"/>
              <a:t>bdi</a:t>
            </a:r>
            <a:r>
              <a:rPr lang="en-US" b="1" dirty="0"/>
              <a:t>, </a:t>
            </a:r>
            <a:r>
              <a:rPr lang="en-US" b="1" dirty="0" err="1"/>
              <a:t>soc_sprt</a:t>
            </a:r>
            <a:r>
              <a:rPr lang="en-US" b="1" dirty="0"/>
              <a:t>)</a:t>
            </a:r>
          </a:p>
          <a:p>
            <a:r>
              <a:rPr lang="en-US" dirty="0"/>
              <a:t>We can write:</a:t>
            </a:r>
          </a:p>
          <a:p>
            <a:pPr lvl="1"/>
            <a:endParaRPr lang="en-US" dirty="0"/>
          </a:p>
          <a:p>
            <a:pPr marL="1319213" lvl="1" indent="-457200">
              <a:buNone/>
            </a:pPr>
            <a:r>
              <a:rPr lang="en-US" b="1" dirty="0"/>
              <a:t>dataset </a:t>
            </a:r>
            <a:r>
              <a:rPr lang="en-US" b="1" dirty="0">
                <a:solidFill>
                  <a:srgbClr val="7030A0"/>
                </a:solidFill>
              </a:rPr>
              <a:t>%&gt;%</a:t>
            </a:r>
          </a:p>
          <a:p>
            <a:pPr marL="1319213" lvl="1" indent="-457200">
              <a:buNone/>
            </a:pPr>
            <a:r>
              <a:rPr lang="en-US" b="1" dirty="0"/>
              <a:t>	mutate(</a:t>
            </a:r>
            <a:r>
              <a:rPr lang="en-US" b="1" dirty="0" err="1"/>
              <a:t>bdi</a:t>
            </a:r>
            <a:r>
              <a:rPr lang="en-US" b="1" dirty="0"/>
              <a:t> = bdi1 + bdi2 + bdi3) </a:t>
            </a:r>
            <a:r>
              <a:rPr lang="en-US" b="1" dirty="0">
                <a:solidFill>
                  <a:srgbClr val="7030A0"/>
                </a:solidFill>
              </a:rPr>
              <a:t>%&gt;%</a:t>
            </a:r>
          </a:p>
          <a:p>
            <a:pPr marL="1319213" lvl="1" indent="-457200">
              <a:buNone/>
            </a:pPr>
            <a:r>
              <a:rPr lang="en-US" b="1" dirty="0"/>
              <a:t>	filter(age &gt;= 18) </a:t>
            </a:r>
            <a:r>
              <a:rPr lang="en-US" b="1" dirty="0">
                <a:solidFill>
                  <a:srgbClr val="7030A0"/>
                </a:solidFill>
              </a:rPr>
              <a:t>%&gt;%</a:t>
            </a:r>
          </a:p>
          <a:p>
            <a:pPr marL="1319213" lvl="1" indent="-457200">
              <a:buNone/>
            </a:pPr>
            <a:r>
              <a:rPr lang="en-US" b="1" dirty="0"/>
              <a:t>	select(</a:t>
            </a:r>
            <a:r>
              <a:rPr lang="en-US" b="1" dirty="0" err="1"/>
              <a:t>bdi</a:t>
            </a:r>
            <a:r>
              <a:rPr lang="en-US" b="1" dirty="0"/>
              <a:t>, </a:t>
            </a:r>
            <a:r>
              <a:rPr lang="en-US" b="1" dirty="0" err="1"/>
              <a:t>soc_sprt</a:t>
            </a:r>
            <a:r>
              <a:rPr lang="en-US" b="1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71" y="344058"/>
            <a:ext cx="1277904" cy="13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wanted to save this two-variable dataset:</a:t>
            </a:r>
          </a:p>
          <a:p>
            <a:pPr marL="1319213" lvl="1" indent="-457200">
              <a:buNone/>
            </a:pPr>
            <a:endParaRPr lang="en-US" dirty="0"/>
          </a:p>
          <a:p>
            <a:pPr marL="3032125" lvl="1" indent="-2170113">
              <a:buNone/>
            </a:pPr>
            <a:r>
              <a:rPr lang="en-US" b="1" dirty="0" err="1"/>
              <a:t>dataset_small</a:t>
            </a:r>
            <a:r>
              <a:rPr lang="en-US" b="1" dirty="0"/>
              <a:t> &lt;- dataset </a:t>
            </a:r>
            <a:r>
              <a:rPr lang="en-US" b="1" dirty="0">
                <a:solidFill>
                  <a:srgbClr val="7030A0"/>
                </a:solidFill>
              </a:rPr>
              <a:t>%&gt;%</a:t>
            </a:r>
          </a:p>
          <a:p>
            <a:pPr marL="3032125" lvl="1" indent="-2170113">
              <a:buNone/>
            </a:pPr>
            <a:r>
              <a:rPr lang="en-US" b="1" dirty="0"/>
              <a:t>	mutate(</a:t>
            </a:r>
            <a:r>
              <a:rPr lang="en-US" b="1" dirty="0" err="1"/>
              <a:t>bdi</a:t>
            </a:r>
            <a:r>
              <a:rPr lang="en-US" b="1" dirty="0"/>
              <a:t> = bdi1 + bdi2 + bdi3) </a:t>
            </a:r>
            <a:r>
              <a:rPr lang="en-US" b="1" dirty="0">
                <a:solidFill>
                  <a:srgbClr val="7030A0"/>
                </a:solidFill>
              </a:rPr>
              <a:t>%&gt;%</a:t>
            </a:r>
          </a:p>
          <a:p>
            <a:pPr marL="3032125" lvl="1" indent="-2170113">
              <a:buNone/>
            </a:pPr>
            <a:r>
              <a:rPr lang="en-US" b="1" dirty="0"/>
              <a:t>	filter(age &gt;= 18) </a:t>
            </a:r>
            <a:r>
              <a:rPr lang="en-US" b="1" dirty="0">
                <a:solidFill>
                  <a:srgbClr val="7030A0"/>
                </a:solidFill>
              </a:rPr>
              <a:t>%&gt;%</a:t>
            </a:r>
          </a:p>
          <a:p>
            <a:pPr marL="3032125" lvl="1" indent="-2170113">
              <a:buNone/>
            </a:pPr>
            <a:r>
              <a:rPr lang="en-US" b="1" dirty="0"/>
              <a:t>	select(</a:t>
            </a:r>
            <a:r>
              <a:rPr lang="en-US" b="1" dirty="0" err="1"/>
              <a:t>bdi</a:t>
            </a:r>
            <a:r>
              <a:rPr lang="en-US" b="1" dirty="0"/>
              <a:t>, </a:t>
            </a:r>
            <a:r>
              <a:rPr lang="en-US" b="1" dirty="0" err="1"/>
              <a:t>soc_sprt</a:t>
            </a:r>
            <a:r>
              <a:rPr lang="en-US" b="1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71" y="344058"/>
            <a:ext cx="1277904" cy="13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also verbs for </a:t>
            </a:r>
            <a:r>
              <a:rPr lang="en-US" b="1" dirty="0"/>
              <a:t>joining two tables</a:t>
            </a:r>
          </a:p>
          <a:p>
            <a:pPr lvl="1"/>
            <a:r>
              <a:rPr lang="en-US" u="sng" dirty="0"/>
              <a:t>Adding cases </a:t>
            </a:r>
            <a:r>
              <a:rPr lang="en-US" dirty="0"/>
              <a:t>from another dataset that has the same variables</a:t>
            </a:r>
          </a:p>
          <a:p>
            <a:pPr lvl="2"/>
            <a:r>
              <a:rPr lang="en-US" dirty="0"/>
              <a:t>And also when they do not have exactly the same variables</a:t>
            </a:r>
          </a:p>
          <a:p>
            <a:pPr lvl="1"/>
            <a:r>
              <a:rPr lang="en-US" u="sng" dirty="0"/>
              <a:t>Adding variables </a:t>
            </a:r>
            <a:r>
              <a:rPr lang="en-US" dirty="0"/>
              <a:t>from another dataset</a:t>
            </a:r>
          </a:p>
          <a:p>
            <a:pPr lvl="2"/>
            <a:r>
              <a:rPr lang="en-US" dirty="0"/>
              <a:t>These variables can be measured at the same level or at a higher level, as long as there are index variables.</a:t>
            </a:r>
          </a:p>
          <a:p>
            <a:pPr lvl="2"/>
            <a:endParaRPr lang="en-US" dirty="0"/>
          </a:p>
          <a:p>
            <a:r>
              <a:rPr lang="en-US" dirty="0"/>
              <a:t>And verbs for </a:t>
            </a:r>
            <a:r>
              <a:rPr lang="en-US" b="1" dirty="0"/>
              <a:t>transforming data </a:t>
            </a:r>
            <a:r>
              <a:rPr lang="en-US" dirty="0"/>
              <a:t>from </a:t>
            </a:r>
          </a:p>
          <a:p>
            <a:pPr lvl="1"/>
            <a:r>
              <a:rPr lang="en-US" dirty="0"/>
              <a:t>Wide-to-long</a:t>
            </a:r>
          </a:p>
          <a:p>
            <a:pPr lvl="1"/>
            <a:r>
              <a:rPr lang="en-US" dirty="0"/>
              <a:t>Long-to-wide</a:t>
            </a:r>
          </a:p>
          <a:p>
            <a:pPr lvl="2"/>
            <a:endParaRPr lang="en-US" dirty="0"/>
          </a:p>
          <a:p>
            <a:r>
              <a:rPr lang="en-US" dirty="0"/>
              <a:t>We can learn these on Day 3 if you want</a:t>
            </a:r>
            <a:r>
              <a:rPr lang="mr-IN" dirty="0"/>
              <a:t>…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71" y="344058"/>
            <a:ext cx="1277904" cy="1356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77" y="380634"/>
            <a:ext cx="1133705" cy="12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6126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RStudio</a:t>
            </a:r>
            <a:r>
              <a:rPr lang="en-US" dirty="0"/>
              <a:t> environment, packages, and R Markdown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Making figures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Descriptive stats, correlations, reliability, creating scale scores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2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Matrices, Reliability, and </a:t>
            </a:r>
            <a:br>
              <a:rPr lang="en-US" dirty="0"/>
            </a:br>
            <a:r>
              <a:rPr lang="en-US" dirty="0"/>
              <a:t>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correlation matrices and Cronbach’s alpha we’ll use the package called </a:t>
            </a:r>
            <a:r>
              <a:rPr lang="en-US" b="1" dirty="0"/>
              <a:t>psych</a:t>
            </a:r>
            <a:endParaRPr lang="en-US" dirty="0"/>
          </a:p>
          <a:p>
            <a:r>
              <a:rPr lang="en-US" dirty="0"/>
              <a:t>For t-Tests I recommend you use </a:t>
            </a:r>
            <a:r>
              <a:rPr lang="en-US" b="1" dirty="0"/>
              <a:t>mosaic</a:t>
            </a:r>
            <a:r>
              <a:rPr lang="en-US" dirty="0"/>
              <a:t> because it has that (now familiar) formula, then data, syntax</a:t>
            </a:r>
          </a:p>
        </p:txBody>
      </p:sp>
    </p:spTree>
    <p:extLst>
      <p:ext uri="{BB962C8B-B14F-4D97-AF65-F5344CB8AC3E}">
        <p14:creationId xmlns:p14="http://schemas.microsoft.com/office/powerpoint/2010/main" val="2086588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Matrices, Reliability, and </a:t>
            </a:r>
            <a:br>
              <a:rPr lang="en-US" dirty="0"/>
            </a:br>
            <a:r>
              <a:rPr lang="en-US" dirty="0"/>
              <a:t>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  <a:p>
            <a:pPr lvl="1"/>
            <a:r>
              <a:rPr lang="en-US" dirty="0" err="1"/>
              <a:t>corr.test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 like to use this with select():</a:t>
            </a:r>
          </a:p>
          <a:p>
            <a:pPr marL="274320" lvl="1" indent="0" algn="ctr">
              <a:buNone/>
            </a:pPr>
            <a:r>
              <a:rPr lang="en-US" b="1" dirty="0" err="1"/>
              <a:t>corr.test</a:t>
            </a:r>
            <a:r>
              <a:rPr lang="en-US" b="1" dirty="0"/>
              <a:t>(select(</a:t>
            </a:r>
            <a:r>
              <a:rPr lang="en-US" b="1" dirty="0" err="1"/>
              <a:t>acitelli</a:t>
            </a:r>
            <a:r>
              <a:rPr lang="en-US" b="1" dirty="0"/>
              <a:t>, tension, </a:t>
            </a:r>
            <a:r>
              <a:rPr lang="en-US" b="1" dirty="0" err="1"/>
              <a:t>self_pos</a:t>
            </a:r>
            <a:r>
              <a:rPr lang="en-US" b="1" dirty="0"/>
              <a:t>, </a:t>
            </a:r>
            <a:r>
              <a:rPr lang="en-US" b="1" dirty="0" err="1"/>
              <a:t>other_pos</a:t>
            </a:r>
            <a:r>
              <a:rPr lang="en-US" b="1" dirty="0"/>
              <a:t>, satisfaction))</a:t>
            </a:r>
          </a:p>
          <a:p>
            <a:pPr marL="274320" lvl="1" indent="0" algn="ctr">
              <a:buNone/>
            </a:pPr>
            <a:endParaRPr lang="en-US" b="1" dirty="0"/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alpha()</a:t>
            </a:r>
          </a:p>
          <a:p>
            <a:pPr lvl="1"/>
            <a:r>
              <a:rPr lang="en-US" dirty="0"/>
              <a:t>Also handy with select:</a:t>
            </a:r>
          </a:p>
          <a:p>
            <a:pPr marL="274320" lvl="1" indent="0" algn="ctr">
              <a:buNone/>
            </a:pPr>
            <a:r>
              <a:rPr lang="en-US" b="1" dirty="0"/>
              <a:t>alpha(select(</a:t>
            </a:r>
            <a:r>
              <a:rPr lang="en-US" b="1" dirty="0" err="1"/>
              <a:t>acitelli</a:t>
            </a:r>
            <a:r>
              <a:rPr lang="en-US" b="1" dirty="0"/>
              <a:t>, sat1, sat2, sat3, sat4, sat5, sat6))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7204165" y="1417321"/>
            <a:ext cx="418014" cy="450668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7051764" y="3766465"/>
            <a:ext cx="418013" cy="35052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31548" y="38920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v</a:t>
            </a:r>
            <a:r>
              <a:rPr lang="en-US">
                <a:solidFill>
                  <a:srgbClr val="7030A0"/>
                </a:solidFill>
              </a:rPr>
              <a:t>ars</a:t>
            </a:r>
            <a:r>
              <a:rPr lang="en-US" dirty="0">
                <a:solidFill>
                  <a:srgbClr val="7030A0"/>
                </a:solidFill>
              </a:rPr>
              <a:t> for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9146" y="569175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items for alpha</a:t>
            </a:r>
          </a:p>
        </p:txBody>
      </p:sp>
    </p:spTree>
    <p:extLst>
      <p:ext uri="{BB962C8B-B14F-4D97-AF65-F5344CB8AC3E}">
        <p14:creationId xmlns:p14="http://schemas.microsoft.com/office/powerpoint/2010/main" val="995939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Matrices, Reliability, </a:t>
            </a:r>
            <a:r>
              <a:rPr lang="en-US"/>
              <a:t>and </a:t>
            </a:r>
            <a:br>
              <a:rPr lang="en-US"/>
            </a:br>
            <a:r>
              <a:rPr lang="en-US"/>
              <a:t>t-Tests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samples and paired samples t-tests</a:t>
            </a:r>
          </a:p>
          <a:p>
            <a:endParaRPr lang="en-US" dirty="0"/>
          </a:p>
          <a:p>
            <a:endParaRPr lang="en-US" sz="2800" dirty="0"/>
          </a:p>
          <a:p>
            <a:pPr marL="274320" lvl="1" indent="0" algn="ctr">
              <a:buNone/>
            </a:pPr>
            <a:r>
              <a:rPr lang="en-US" sz="2800" b="1" dirty="0" err="1"/>
              <a:t>t.test</a:t>
            </a:r>
            <a:r>
              <a:rPr lang="en-US" sz="2800" b="1" dirty="0"/>
              <a:t>(satisfaction ~ Gender, data = </a:t>
            </a:r>
            <a:r>
              <a:rPr lang="en-US" sz="2800" b="1" dirty="0" err="1"/>
              <a:t>acitelli</a:t>
            </a:r>
            <a:r>
              <a:rPr lang="en-US" sz="2800" b="1" dirty="0"/>
              <a:t>)</a:t>
            </a:r>
          </a:p>
          <a:p>
            <a:pPr marL="274320" lvl="1" indent="0" algn="ctr">
              <a:buNone/>
            </a:pPr>
            <a:endParaRPr lang="en-US" sz="2800" b="1" dirty="0"/>
          </a:p>
          <a:p>
            <a:pPr marL="274320" lvl="1" indent="0" algn="ctr">
              <a:buNone/>
            </a:pPr>
            <a:endParaRPr lang="en-US" sz="2800" b="1" dirty="0"/>
          </a:p>
          <a:p>
            <a:pPr marL="274320" lvl="1" indent="0" algn="ctr">
              <a:buNone/>
            </a:pPr>
            <a:r>
              <a:rPr lang="en-US" sz="2800" b="1" dirty="0" err="1"/>
              <a:t>t.test</a:t>
            </a:r>
            <a:r>
              <a:rPr lang="en-US" sz="2800" b="1" dirty="0"/>
              <a:t>(</a:t>
            </a:r>
            <a:r>
              <a:rPr lang="en-US" sz="2800" b="1" dirty="0" err="1"/>
              <a:t>self_pos</a:t>
            </a:r>
            <a:r>
              <a:rPr lang="en-US" sz="2800" b="1" dirty="0"/>
              <a:t>, </a:t>
            </a:r>
            <a:r>
              <a:rPr lang="en-US" sz="2800" b="1" dirty="0" err="1"/>
              <a:t>other_pos</a:t>
            </a:r>
            <a:r>
              <a:rPr lang="en-US" sz="2800" b="1" dirty="0"/>
              <a:t>, data = </a:t>
            </a:r>
            <a:r>
              <a:rPr lang="en-US" sz="2800" b="1" dirty="0" err="1"/>
              <a:t>acitelli</a:t>
            </a:r>
            <a:r>
              <a:rPr lang="en-US" sz="2800" b="1" dirty="0"/>
              <a:t>, paired = TRUE)</a:t>
            </a:r>
          </a:p>
        </p:txBody>
      </p:sp>
    </p:spTree>
    <p:extLst>
      <p:ext uri="{BB962C8B-B14F-4D97-AF65-F5344CB8AC3E}">
        <p14:creationId xmlns:p14="http://schemas.microsoft.com/office/powerpoint/2010/main" val="151974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EC535-B920-B441-B039-D790673D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Slide: Why Learn </a:t>
            </a:r>
            <a:r>
              <a:rPr lang="en-US" dirty="0"/>
              <a:t>to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D92D21-C74F-9349-AA08-E024AC8E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reason you already gave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High cost of SPSS, especially for students</a:t>
            </a:r>
          </a:p>
          <a:p>
            <a:pPr lvl="1"/>
            <a:r>
              <a:rPr lang="is-IS" dirty="0" smtClean="0"/>
              <a:t>Reproducibility</a:t>
            </a:r>
            <a:endParaRPr lang="is-IS" dirty="0" smtClean="0"/>
          </a:p>
          <a:p>
            <a:r>
              <a:rPr lang="is-IS" dirty="0" smtClean="0"/>
              <a:t>My personal reasons:</a:t>
            </a:r>
          </a:p>
          <a:p>
            <a:pPr lvl="1"/>
            <a:r>
              <a:rPr lang="is-IS" dirty="0" smtClean="0"/>
              <a:t>It can do all the usual analyses, MLM, and </a:t>
            </a:r>
            <a:r>
              <a:rPr lang="is-IS" u="sng" dirty="0" smtClean="0"/>
              <a:t>SEM</a:t>
            </a:r>
            <a:endParaRPr lang="is-IS" dirty="0" smtClean="0"/>
          </a:p>
          <a:p>
            <a:pPr lvl="1"/>
            <a:r>
              <a:rPr lang="is-IS" dirty="0" smtClean="0"/>
              <a:t>The R programming language versus SPSS syntax</a:t>
            </a:r>
            <a:endParaRPr lang="is-IS" dirty="0" smtClean="0"/>
          </a:p>
          <a:p>
            <a:pPr lvl="1"/>
            <a:r>
              <a:rPr lang="is-IS" dirty="0" smtClean="0"/>
              <a:t>Ability to create fully reproducible results, including automating manuscript updated after data changes</a:t>
            </a:r>
          </a:p>
          <a:p>
            <a:pPr lvl="1"/>
            <a:r>
              <a:rPr lang="is-IS" dirty="0" smtClean="0"/>
              <a:t>Many teaching reasons</a:t>
            </a:r>
            <a:endParaRPr lang="is-IS" dirty="0" smtClean="0"/>
          </a:p>
          <a:p>
            <a:r>
              <a:rPr lang="en-US" dirty="0" smtClean="0"/>
              <a:t>Let’s discuss more during breaks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1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965960"/>
            <a:ext cx="2257834" cy="1563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78" y="1755648"/>
            <a:ext cx="4643297" cy="459677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2971066" y="2747518"/>
            <a:ext cx="2469614" cy="471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4351440"/>
            <a:ext cx="3039338" cy="12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965960"/>
            <a:ext cx="2257834" cy="1563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4351440"/>
            <a:ext cx="3039338" cy="122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43" y="1618488"/>
            <a:ext cx="7227828" cy="45848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192476" y="3833280"/>
            <a:ext cx="2123492" cy="734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0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is where your analyses live!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file of type “.</a:t>
            </a:r>
            <a:r>
              <a:rPr lang="en-US" dirty="0" err="1" smtClean="0"/>
              <a:t>Rmd</a:t>
            </a:r>
            <a:r>
              <a:rPr lang="en-US" dirty="0" smtClean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Starts with some basic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series of text and “code chunks”: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80" y="420638"/>
            <a:ext cx="5906296" cy="59527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07" y="4443984"/>
            <a:ext cx="3259455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406449" cy="1356360"/>
          </a:xfrm>
        </p:spPr>
        <p:txBody>
          <a:bodyPr/>
          <a:lstStyle/>
          <a:p>
            <a:r>
              <a:rPr lang="en-US" dirty="0" smtClean="0"/>
              <a:t>Let’s Use 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&gt;Find the workshop schedule and data examples here: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 algn="ctr">
              <a:buNone/>
            </a:pPr>
            <a:r>
              <a:rPr lang="en-US" sz="2400" dirty="0">
                <a:hlinkClick r:id="rId2"/>
              </a:rPr>
              <a:t>https://randilgarcia.github.io/datic-intro-to-r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45720" indent="0" algn="ctr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&gt;Download ALL materials, including R-code, here: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 algn="ctr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github.com/RandiLGarcia/datic-intro-to-r</a:t>
            </a:r>
            <a:endParaRPr lang="en-US" sz="2800" dirty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1970</TotalTime>
  <Words>1072</Words>
  <Application>Microsoft Macintosh PowerPoint</Application>
  <PresentationFormat>Widescreen</PresentationFormat>
  <Paragraphs>205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Consolas</vt:lpstr>
      <vt:lpstr>Corbel</vt:lpstr>
      <vt:lpstr>Mangal</vt:lpstr>
      <vt:lpstr>Arial</vt:lpstr>
      <vt:lpstr>Basis</vt:lpstr>
      <vt:lpstr>Introduction to R Workshop –  Day 1</vt:lpstr>
      <vt:lpstr>Introductions</vt:lpstr>
      <vt:lpstr>Day 1</vt:lpstr>
      <vt:lpstr>Day 2</vt:lpstr>
      <vt:lpstr>One Slide: Why Learn to use R?</vt:lpstr>
      <vt:lpstr>R and RStudio</vt:lpstr>
      <vt:lpstr>R and RStudio</vt:lpstr>
      <vt:lpstr>R Markdown is where your analyses live!</vt:lpstr>
      <vt:lpstr>Let’s Use R!</vt:lpstr>
      <vt:lpstr>R Studio</vt:lpstr>
      <vt:lpstr>Which R? </vt:lpstr>
      <vt:lpstr>Making Figures with ggplot2</vt:lpstr>
      <vt:lpstr>Making Figures with ggplot2</vt:lpstr>
      <vt:lpstr>Making Figures with ggplot2</vt:lpstr>
      <vt:lpstr>Making Figures with ggplot2</vt:lpstr>
      <vt:lpstr>Making Figures with ggplot2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Markdown File</vt:lpstr>
      <vt:lpstr>Data Cleaning</vt:lpstr>
      <vt:lpstr>Data Cleaning</vt:lpstr>
      <vt:lpstr>Data Cleaning</vt:lpstr>
      <vt:lpstr>Data Cleaning</vt:lpstr>
      <vt:lpstr>Data Cleaning</vt:lpstr>
      <vt:lpstr>Data Cleaning</vt:lpstr>
      <vt:lpstr>R Markdown File</vt:lpstr>
      <vt:lpstr>Correlation Matrices, Reliability, and  t-Tests</vt:lpstr>
      <vt:lpstr>Correlation Matrices, Reliability, and  t-Tests</vt:lpstr>
      <vt:lpstr>Correlation Matrices, Reliability, and  t-Tests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Microsoft Office User</cp:lastModifiedBy>
  <cp:revision>75</cp:revision>
  <dcterms:created xsi:type="dcterms:W3CDTF">2016-03-31T21:14:54Z</dcterms:created>
  <dcterms:modified xsi:type="dcterms:W3CDTF">2018-05-22T21:03:59Z</dcterms:modified>
</cp:coreProperties>
</file>