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380" r:id="rId3"/>
    <p:sldId id="381" r:id="rId4"/>
    <p:sldId id="386" r:id="rId5"/>
    <p:sldId id="385" r:id="rId6"/>
    <p:sldId id="387" r:id="rId7"/>
    <p:sldId id="382" r:id="rId8"/>
    <p:sldId id="389" r:id="rId9"/>
    <p:sldId id="383" r:id="rId10"/>
    <p:sldId id="397" r:id="rId11"/>
    <p:sldId id="399" r:id="rId12"/>
    <p:sldId id="402" r:id="rId13"/>
    <p:sldId id="401" r:id="rId14"/>
    <p:sldId id="403" r:id="rId15"/>
    <p:sldId id="400" r:id="rId16"/>
    <p:sldId id="398" r:id="rId17"/>
    <p:sldId id="404" r:id="rId18"/>
    <p:sldId id="390" r:id="rId19"/>
    <p:sldId id="391" r:id="rId20"/>
    <p:sldId id="405" r:id="rId21"/>
    <p:sldId id="392" r:id="rId22"/>
    <p:sldId id="393" r:id="rId23"/>
    <p:sldId id="394" r:id="rId24"/>
    <p:sldId id="395" r:id="rId25"/>
    <p:sldId id="384" r:id="rId26"/>
    <p:sldId id="406" r:id="rId27"/>
    <p:sldId id="3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Randi L. Garcia</a:t>
            </a:r>
          </a:p>
          <a:p>
            <a:r>
              <a:rPr lang="en-US" dirty="0" smtClean="0"/>
              <a:t>Smith College</a:t>
            </a:r>
          </a:p>
          <a:p>
            <a:r>
              <a:rPr lang="en-US" dirty="0" smtClean="0"/>
              <a:t>July 17</a:t>
            </a:r>
            <a:r>
              <a:rPr lang="en-US" baseline="30000" dirty="0" smtClean="0"/>
              <a:t>th</a:t>
            </a:r>
            <a:r>
              <a:rPr lang="en-US" dirty="0" smtClean="0"/>
              <a:t>, 19</a:t>
            </a:r>
            <a:r>
              <a:rPr lang="en-US" baseline="30000" dirty="0" smtClean="0"/>
              <a:t>th</a:t>
            </a:r>
            <a:r>
              <a:rPr lang="en-US" dirty="0" smtClean="0"/>
              <a:t>, and 21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216" y="5715000"/>
            <a:ext cx="2073656" cy="68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 (EFA)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Exploratory Factor Analysis (EFA) will use inter-correlations among the items to give us a sense of</a:t>
            </a:r>
            <a:r>
              <a:rPr lang="mr-IN" dirty="0" smtClean="0"/>
              <a:t>…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many </a:t>
            </a:r>
            <a:r>
              <a:rPr lang="en-US" dirty="0" smtClean="0"/>
              <a:t>factors may be present, 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which </a:t>
            </a:r>
            <a:r>
              <a:rPr lang="en-US" dirty="0"/>
              <a:t>items can be explained by which </a:t>
            </a:r>
            <a:r>
              <a:rPr lang="en-US" dirty="0" smtClean="0"/>
              <a:t>factors, and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extent to which these underlying factors are correlated with each other.</a:t>
            </a:r>
          </a:p>
          <a:p>
            <a:endParaRPr lang="en-US" dirty="0"/>
          </a:p>
          <a:p>
            <a:r>
              <a:rPr lang="en-US" dirty="0" smtClean="0"/>
              <a:t>EFA is just that, exploratory. </a:t>
            </a:r>
            <a:endParaRPr lang="en-US" dirty="0"/>
          </a:p>
          <a:p>
            <a:pPr lvl="1"/>
            <a:r>
              <a:rPr lang="en-US" dirty="0" smtClean="0"/>
              <a:t>It is important to keep in mind that in the end this is a data driven technique. Meaning that peculiarities in the data may lead you to a rather weird solution.</a:t>
            </a:r>
          </a:p>
          <a:p>
            <a:pPr lvl="1"/>
            <a:r>
              <a:rPr lang="en-US" dirty="0" smtClean="0"/>
              <a:t>It takes some sense finesse, listen to what your data is telling you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07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Unrotated</a:t>
            </a:r>
            <a:r>
              <a:rPr lang="en-US" dirty="0" smtClean="0"/>
              <a:t> solution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69" y="1549668"/>
            <a:ext cx="6374607" cy="4820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3" y="2870200"/>
            <a:ext cx="1422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5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Unrotated</a:t>
            </a:r>
            <a:r>
              <a:rPr lang="en-US" dirty="0" smtClean="0"/>
              <a:t> solution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69" y="1549668"/>
            <a:ext cx="6374607" cy="4820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3" y="2870200"/>
            <a:ext cx="1422400" cy="241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4687503" y="1636295"/>
            <a:ext cx="6035040" cy="4733624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94197" y="1520793"/>
            <a:ext cx="5091764" cy="4758088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Orthogonal rotation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05" y="2944395"/>
            <a:ext cx="14351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89" y="1732548"/>
            <a:ext cx="6134229" cy="463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Orthogonal rotation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05" y="2944395"/>
            <a:ext cx="14351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89" y="1732548"/>
            <a:ext cx="6134229" cy="463456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4244741" y="3850104"/>
            <a:ext cx="6872444" cy="1135782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526959" y="1357162"/>
            <a:ext cx="895148" cy="5168766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 (EFA)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Oblique factor rotation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52" y="1715837"/>
            <a:ext cx="6185070" cy="4721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03" y="2501633"/>
            <a:ext cx="1435100" cy="241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03" y="5219833"/>
            <a:ext cx="2781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3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 (EFA)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use the psych package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621839"/>
              </p:ext>
            </p:extLst>
          </p:nvPr>
        </p:nvGraphicFramePr>
        <p:xfrm>
          <a:off x="2058468" y="3185444"/>
          <a:ext cx="8041934" cy="178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894"/>
                <a:gridCol w="3622040"/>
              </a:tblGrid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Inference Test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R function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Factor Analysis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Principal Component Analysis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principal()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485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Confirmatory Factor Analysis (CFA)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b="1" dirty="0"/>
              <a:t>d</a:t>
            </a:r>
            <a:r>
              <a:rPr lang="en-US" b="1" dirty="0" smtClean="0"/>
              <a:t>ata(HolzingerSwineford1939)</a:t>
            </a:r>
          </a:p>
          <a:p>
            <a:pPr marL="45720" indent="0" algn="ctr">
              <a:buNone/>
            </a:pPr>
            <a:endParaRPr lang="en-US" b="1" dirty="0" smtClean="0"/>
          </a:p>
          <a:p>
            <a:r>
              <a:rPr lang="en-US" dirty="0" smtClean="0"/>
              <a:t>Mental ability test score from 7</a:t>
            </a:r>
            <a:r>
              <a:rPr lang="en-US" baseline="30000" dirty="0" smtClean="0"/>
              <a:t>th</a:t>
            </a:r>
            <a:r>
              <a:rPr lang="en-US" dirty="0" smtClean="0"/>
              <a:t> and 8</a:t>
            </a:r>
            <a:r>
              <a:rPr lang="en-US" baseline="30000" dirty="0" smtClean="0"/>
              <a:t>th</a:t>
            </a:r>
            <a:r>
              <a:rPr lang="en-US" dirty="0" smtClean="0"/>
              <a:t> grade children from two schools</a:t>
            </a:r>
            <a:endParaRPr lang="en-US" dirty="0"/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visual</a:t>
            </a:r>
            <a:r>
              <a:rPr lang="en-US" dirty="0"/>
              <a:t> factor measured by 3 variables: x1, x2 and x3</a:t>
            </a:r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textual</a:t>
            </a:r>
            <a:r>
              <a:rPr lang="en-US" dirty="0"/>
              <a:t> factor measured by 3 variables: x4, x5 and x6</a:t>
            </a:r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speed</a:t>
            </a:r>
            <a:r>
              <a:rPr lang="en-US" dirty="0"/>
              <a:t> factor measured by 3 variables: x7, x8 and </a:t>
            </a:r>
            <a:r>
              <a:rPr lang="en-US" dirty="0" smtClean="0"/>
              <a:t>x9</a:t>
            </a:r>
          </a:p>
          <a:p>
            <a:pPr lvl="1" fontAlgn="base"/>
            <a:endParaRPr lang="en-US" dirty="0"/>
          </a:p>
          <a:p>
            <a:r>
              <a:rPr lang="en-US" dirty="0" smtClean="0"/>
              <a:t>We want to test if indeed these measures fall on these three scales as we hypothesize.</a:t>
            </a:r>
            <a:endParaRPr lang="en-US" dirty="0"/>
          </a:p>
          <a:p>
            <a:r>
              <a:rPr lang="en-US" dirty="0" smtClean="0"/>
              <a:t>We are </a:t>
            </a:r>
            <a:r>
              <a:rPr lang="en-US" i="1" dirty="0" smtClean="0"/>
              <a:t>confirming</a:t>
            </a:r>
            <a:r>
              <a:rPr lang="en-US" dirty="0" smtClean="0"/>
              <a:t> a hypothesized factor structure instead of exploring.</a:t>
            </a:r>
          </a:p>
        </p:txBody>
      </p:sp>
    </p:spTree>
    <p:extLst>
      <p:ext uri="{BB962C8B-B14F-4D97-AF65-F5344CB8AC3E}">
        <p14:creationId xmlns:p14="http://schemas.microsoft.com/office/powerpoint/2010/main" val="20043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2237543"/>
            <a:ext cx="533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 smtClean="0">
                <a:solidFill>
                  <a:schemeClr val="accent1"/>
                </a:solidFill>
              </a:rPr>
              <a:t>Visual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3200" dirty="0" smtClean="0">
                <a:solidFill>
                  <a:schemeClr val="accent1"/>
                </a:solidFill>
              </a:rPr>
              <a:t>factor:</a:t>
            </a:r>
            <a:r>
              <a:rPr lang="en-US" sz="3200" dirty="0">
                <a:solidFill>
                  <a:schemeClr val="accent1"/>
                </a:solidFill>
              </a:rPr>
              <a:t> 	</a:t>
            </a:r>
            <a:r>
              <a:rPr lang="en-US" sz="3200" dirty="0" smtClean="0">
                <a:solidFill>
                  <a:schemeClr val="accent1"/>
                </a:solidFill>
              </a:rPr>
              <a:t>x1</a:t>
            </a:r>
            <a:r>
              <a:rPr lang="en-US" sz="3200" dirty="0">
                <a:solidFill>
                  <a:schemeClr val="accent1"/>
                </a:solidFill>
              </a:rPr>
              <a:t>, x2 and </a:t>
            </a:r>
            <a:r>
              <a:rPr lang="en-US" sz="3200" dirty="0" smtClean="0">
                <a:solidFill>
                  <a:schemeClr val="accent1"/>
                </a:solidFill>
              </a:rPr>
              <a:t>x3</a:t>
            </a:r>
          </a:p>
          <a:p>
            <a:pPr fontAlgn="base"/>
            <a:endParaRPr lang="en-US" sz="3200" dirty="0">
              <a:solidFill>
                <a:schemeClr val="accent1"/>
              </a:solidFill>
            </a:endParaRPr>
          </a:p>
          <a:p>
            <a:pPr fontAlgn="base"/>
            <a:r>
              <a:rPr lang="en-US" sz="3200" dirty="0" smtClean="0">
                <a:solidFill>
                  <a:schemeClr val="accent1"/>
                </a:solidFill>
              </a:rPr>
              <a:t>Textual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3200" dirty="0" smtClean="0">
                <a:solidFill>
                  <a:schemeClr val="accent1"/>
                </a:solidFill>
              </a:rPr>
              <a:t>factor:</a:t>
            </a:r>
            <a:r>
              <a:rPr lang="en-US" sz="3200" dirty="0">
                <a:solidFill>
                  <a:schemeClr val="accent1"/>
                </a:solidFill>
              </a:rPr>
              <a:t> 	</a:t>
            </a:r>
            <a:r>
              <a:rPr lang="en-US" sz="3200" dirty="0" smtClean="0">
                <a:solidFill>
                  <a:schemeClr val="accent1"/>
                </a:solidFill>
              </a:rPr>
              <a:t>x4</a:t>
            </a:r>
            <a:r>
              <a:rPr lang="en-US" sz="3200" dirty="0">
                <a:solidFill>
                  <a:schemeClr val="accent1"/>
                </a:solidFill>
              </a:rPr>
              <a:t>, x5 and </a:t>
            </a:r>
            <a:r>
              <a:rPr lang="en-US" sz="3200" dirty="0" smtClean="0">
                <a:solidFill>
                  <a:schemeClr val="accent1"/>
                </a:solidFill>
              </a:rPr>
              <a:t>x6</a:t>
            </a:r>
          </a:p>
          <a:p>
            <a:pPr fontAlgn="base"/>
            <a:endParaRPr lang="en-US" sz="3200" dirty="0" smtClean="0">
              <a:solidFill>
                <a:schemeClr val="accent1"/>
              </a:solidFill>
            </a:endParaRPr>
          </a:p>
          <a:p>
            <a:pPr fontAlgn="base"/>
            <a:r>
              <a:rPr lang="en-US" sz="3200" dirty="0" smtClean="0">
                <a:solidFill>
                  <a:schemeClr val="accent1"/>
                </a:solidFill>
              </a:rPr>
              <a:t>Speed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3200" dirty="0" smtClean="0">
                <a:solidFill>
                  <a:schemeClr val="accent1"/>
                </a:solidFill>
              </a:rPr>
              <a:t>factor:</a:t>
            </a:r>
            <a:r>
              <a:rPr lang="en-US" sz="3200" dirty="0">
                <a:solidFill>
                  <a:schemeClr val="accent1"/>
                </a:solidFill>
              </a:rPr>
              <a:t> 	</a:t>
            </a:r>
            <a:r>
              <a:rPr lang="en-US" sz="3200" dirty="0" smtClean="0">
                <a:solidFill>
                  <a:schemeClr val="accent1"/>
                </a:solidFill>
              </a:rPr>
              <a:t>x7</a:t>
            </a:r>
            <a:r>
              <a:rPr lang="en-US" sz="3200" dirty="0">
                <a:solidFill>
                  <a:schemeClr val="accent1"/>
                </a:solidFill>
              </a:rPr>
              <a:t>, x8 and x9</a:t>
            </a:r>
          </a:p>
        </p:txBody>
      </p:sp>
    </p:spTree>
    <p:extLst>
      <p:ext uri="{BB962C8B-B14F-4D97-AF65-F5344CB8AC3E}">
        <p14:creationId xmlns:p14="http://schemas.microsoft.com/office/powerpoint/2010/main" val="5722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ANOVA and regression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Preparing APA style manuscripts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Exploratory Factor Analysis (EFA) and Confirmatory Factor Analysis (CFA)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Path Analysis and SEM</a:t>
            </a:r>
          </a:p>
        </p:txBody>
      </p:sp>
    </p:spTree>
    <p:extLst>
      <p:ext uri="{BB962C8B-B14F-4D97-AF65-F5344CB8AC3E}">
        <p14:creationId xmlns:p14="http://schemas.microsoft.com/office/powerpoint/2010/main" val="21385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732" y="3243303"/>
            <a:ext cx="2898627" cy="2426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Confirmatory Factor Analysis (CFA)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the model we have in our heads actually fit the data?</a:t>
            </a:r>
          </a:p>
          <a:p>
            <a:pPr lvl="1"/>
            <a:r>
              <a:rPr lang="en-US" dirty="0" smtClean="0"/>
              <a:t>Assessed with </a:t>
            </a:r>
            <a:r>
              <a:rPr lang="en-US" dirty="0"/>
              <a:t>f</a:t>
            </a:r>
            <a:r>
              <a:rPr lang="en-US" dirty="0" smtClean="0"/>
              <a:t>it statistics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95049" y="337334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Data </a:t>
            </a:r>
            <a:r>
              <a:rPr lang="en-US" b="1" dirty="0" err="1" smtClean="0">
                <a:solidFill>
                  <a:schemeClr val="accent2"/>
                </a:solidFill>
              </a:rPr>
              <a:t>cor</a:t>
            </a:r>
            <a:r>
              <a:rPr lang="en-US" b="1" dirty="0" smtClean="0">
                <a:solidFill>
                  <a:schemeClr val="accent2"/>
                </a:solidFill>
              </a:rPr>
              <a:t> matrix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7448" y="310479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</a:rPr>
              <a:t>Model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11" y="3807070"/>
            <a:ext cx="3987800" cy="162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061" y="3742681"/>
            <a:ext cx="4203700" cy="1638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67763" y="3373167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Model implied </a:t>
            </a:r>
            <a:r>
              <a:rPr lang="en-US" b="1" dirty="0" err="1" smtClean="0">
                <a:solidFill>
                  <a:schemeClr val="accent2"/>
                </a:solidFill>
              </a:rPr>
              <a:t>cor</a:t>
            </a:r>
            <a:r>
              <a:rPr lang="en-US" b="1" dirty="0" smtClean="0">
                <a:solidFill>
                  <a:schemeClr val="accent2"/>
                </a:solidFill>
              </a:rPr>
              <a:t> matrix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22" name="Curved Connector 21"/>
          <p:cNvCxnSpPr>
            <a:stCxn id="9" idx="2"/>
            <a:endCxn id="11" idx="2"/>
          </p:cNvCxnSpPr>
          <p:nvPr/>
        </p:nvCxnSpPr>
        <p:spPr>
          <a:xfrm rot="5400000" flipH="1" flipV="1">
            <a:off x="6122266" y="1762026"/>
            <a:ext cx="51689" cy="7289600"/>
          </a:xfrm>
          <a:prstGeom prst="curvedConnector3">
            <a:avLst>
              <a:gd name="adj1" fmla="val -1168024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7448" y="5850374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</a:rPr>
              <a:t>Fit?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Confirmatory Factor Analysis (CFA)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use the R package </a:t>
            </a:r>
            <a:r>
              <a:rPr lang="en-US" dirty="0" err="1" smtClean="0"/>
              <a:t>lavaan</a:t>
            </a:r>
            <a:r>
              <a:rPr lang="en-US" dirty="0" smtClean="0"/>
              <a:t> to fit CFAs</a:t>
            </a:r>
          </a:p>
          <a:p>
            <a:pPr lvl="1"/>
            <a:r>
              <a:rPr lang="en-US" dirty="0" smtClean="0"/>
              <a:t>most widely used </a:t>
            </a:r>
            <a:r>
              <a:rPr lang="en-US" b="1" dirty="0" smtClean="0"/>
              <a:t>Structural Equation Modeling (SEM) </a:t>
            </a:r>
            <a:r>
              <a:rPr lang="en-US" dirty="0" smtClean="0"/>
              <a:t>package in R.</a:t>
            </a:r>
          </a:p>
          <a:p>
            <a:pPr lvl="1"/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1: </a:t>
            </a:r>
            <a:r>
              <a:rPr lang="en-US" dirty="0"/>
              <a:t>Specify the 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2:</a:t>
            </a:r>
            <a:r>
              <a:rPr lang="en-US" dirty="0"/>
              <a:t> Fit the 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3: </a:t>
            </a:r>
            <a:r>
              <a:rPr lang="en-US" dirty="0"/>
              <a:t>Ask for </a:t>
            </a:r>
            <a:r>
              <a:rPr lang="en-US" dirty="0" smtClean="0"/>
              <a:t>the output </a:t>
            </a:r>
            <a:r>
              <a:rPr lang="en-US" dirty="0"/>
              <a:t>you want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9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br>
              <a:rPr lang="en-US" dirty="0" smtClean="0"/>
            </a:br>
            <a:r>
              <a:rPr lang="en-US" dirty="0" smtClean="0"/>
              <a:t>Specify the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10" y="3256280"/>
            <a:ext cx="43053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br>
              <a:rPr lang="en-US" dirty="0" smtClean="0"/>
            </a:br>
            <a:r>
              <a:rPr lang="en-US" dirty="0" smtClean="0"/>
              <a:t>Fit the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" y="3514816"/>
            <a:ext cx="55626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246888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Step 3: </a:t>
            </a:r>
            <a:br>
              <a:rPr lang="en-US" dirty="0" smtClean="0"/>
            </a:br>
            <a:r>
              <a:rPr lang="en-US" dirty="0" smtClean="0"/>
              <a:t>Ask for </a:t>
            </a:r>
            <a:r>
              <a:rPr lang="en-US" smtClean="0"/>
              <a:t>the output </a:t>
            </a:r>
            <a:br>
              <a:rPr lang="en-US" smtClean="0"/>
            </a:br>
            <a:r>
              <a:rPr lang="en-US" smtClean="0"/>
              <a:t>you want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3078480"/>
            <a:ext cx="3695700" cy="33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3594100"/>
            <a:ext cx="2578100" cy="292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4071620"/>
            <a:ext cx="1409700" cy="292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4548596"/>
            <a:ext cx="1739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Analysis and SEM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can add regression equations in the mix with our latent variables. </a:t>
            </a:r>
            <a:endParaRPr lang="en-US" dirty="0"/>
          </a:p>
          <a:p>
            <a:r>
              <a:rPr lang="en-US" dirty="0" smtClean="0"/>
              <a:t>We can use our latent variables as predictors (IVs) or as response variables (DVs).</a:t>
            </a:r>
          </a:p>
          <a:p>
            <a:r>
              <a:rPr lang="en-US" dirty="0" smtClean="0"/>
              <a:t>Simultaneously estimate multiple regression equations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multivariate data analysis </a:t>
            </a:r>
            <a:r>
              <a:rPr lang="en-US" dirty="0" smtClean="0"/>
              <a:t>approach because we can have multiple response variables.  </a:t>
            </a:r>
          </a:p>
          <a:p>
            <a:pPr lvl="1"/>
            <a:r>
              <a:rPr lang="en-US" dirty="0" smtClean="0"/>
              <a:t>Think solving a system of equations!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30" y="4106174"/>
            <a:ext cx="4703410" cy="181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Analysis and SEM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24" y="1512277"/>
            <a:ext cx="7161072" cy="4689230"/>
          </a:xfrm>
        </p:spPr>
      </p:pic>
    </p:spTree>
    <p:extLst>
      <p:ext uri="{BB962C8B-B14F-4D97-AF65-F5344CB8AC3E}">
        <p14:creationId xmlns:p14="http://schemas.microsoft.com/office/powerpoint/2010/main" val="11094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ANOVA and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Analysis of Variance (ANOVA)</a:t>
            </a:r>
            <a:r>
              <a:rPr lang="en-US" dirty="0" smtClean="0"/>
              <a:t> is used to compare the means of a numerical variable across levels of a categorical variable (3+ levels)</a:t>
            </a:r>
          </a:p>
          <a:p>
            <a:pPr lvl="1"/>
            <a:r>
              <a:rPr lang="en-US" dirty="0" smtClean="0"/>
              <a:t>Only 2 levels, what test do we use?</a:t>
            </a:r>
          </a:p>
          <a:p>
            <a:pPr lvl="1"/>
            <a:endParaRPr lang="en-US" dirty="0"/>
          </a:p>
          <a:p>
            <a:r>
              <a:rPr lang="en-US" b="1" dirty="0" smtClean="0"/>
              <a:t>Simple Linear Regression (SLR)</a:t>
            </a:r>
            <a:r>
              <a:rPr lang="en-US" dirty="0" smtClean="0"/>
              <a:t> is used to find the relationship between one numerical predictor variable and one numerical response (outcome or DV) variable. </a:t>
            </a:r>
          </a:p>
          <a:p>
            <a:endParaRPr lang="en-US" dirty="0" smtClean="0"/>
          </a:p>
          <a:p>
            <a:r>
              <a:rPr lang="en-US" b="1" dirty="0" smtClean="0"/>
              <a:t>Multiple Regression</a:t>
            </a:r>
            <a:r>
              <a:rPr lang="en-US" dirty="0" smtClean="0"/>
              <a:t> is used to find the relationship between predictor and response controlling for other variables.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ANOVA and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Logistic Regression</a:t>
            </a:r>
            <a:r>
              <a:rPr lang="en-US" dirty="0" smtClean="0"/>
              <a:t> is used to model the probability of being in a certain group based on numerical predictors. </a:t>
            </a:r>
          </a:p>
          <a:p>
            <a:pPr lvl="1"/>
            <a:r>
              <a:rPr lang="en-US" dirty="0" smtClean="0"/>
              <a:t>i.e., The response variable is dichotomous</a:t>
            </a:r>
          </a:p>
          <a:p>
            <a:pPr lvl="1"/>
            <a:r>
              <a:rPr lang="en-US" dirty="0" smtClean="0"/>
              <a:t>This is called a </a:t>
            </a:r>
            <a:r>
              <a:rPr lang="en-US" b="1" dirty="0" smtClean="0"/>
              <a:t>Generalized Linear Model (GLM)</a:t>
            </a:r>
          </a:p>
          <a:p>
            <a:pPr lvl="1"/>
            <a:endParaRPr lang="en-US" dirty="0"/>
          </a:p>
          <a:p>
            <a:r>
              <a:rPr lang="en-US" b="1" dirty="0" smtClean="0">
                <a:latin typeface="Symbol" charset="2"/>
                <a:ea typeface="Symbol" charset="2"/>
                <a:cs typeface="Symbol" charset="2"/>
              </a:rPr>
              <a:t>c</a:t>
            </a:r>
            <a:r>
              <a:rPr lang="en-US" b="1" baseline="30000" dirty="0" smtClean="0"/>
              <a:t>2</a:t>
            </a:r>
            <a:r>
              <a:rPr lang="en-US" b="1" dirty="0" smtClean="0"/>
              <a:t>-Test (Chi-squared Test)</a:t>
            </a:r>
            <a:r>
              <a:rPr lang="en-US" dirty="0" smtClean="0"/>
              <a:t> is used to test if two categorical variables are associated. </a:t>
            </a:r>
          </a:p>
          <a:p>
            <a:pPr lvl="1"/>
            <a:r>
              <a:rPr lang="en-US" dirty="0" smtClean="0"/>
              <a:t>For example, is the distribution of education levels more skewed towards higher degrees for men than for women?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2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and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51936"/>
              </p:ext>
            </p:extLst>
          </p:nvPr>
        </p:nvGraphicFramePr>
        <p:xfrm>
          <a:off x="812212" y="1965960"/>
          <a:ext cx="10537095" cy="427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365"/>
                <a:gridCol w="3468143"/>
                <a:gridCol w="3556587"/>
              </a:tblGrid>
              <a:tr h="42239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/>
                        <a:t>Response 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(DV or outcome variable)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320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Explanatory 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(IV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or predictor)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Numerical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Categorical </a:t>
                      </a:r>
                    </a:p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(2 levels: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dichotomous)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Categorical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000" baseline="0" dirty="0" smtClean="0"/>
                        <a:t>(levels = 2)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t-Test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-</a:t>
                      </a:r>
                      <a:r>
                        <a:rPr lang="en-US" sz="2400" baseline="0" dirty="0" smtClean="0"/>
                        <a:t>Test 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(two-prop test)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Numerical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SLR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Categorical </a:t>
                      </a:r>
                      <a:r>
                        <a:rPr lang="en-US" sz="2000" dirty="0" smtClean="0"/>
                        <a:t>(levels &gt;= 3)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ANOVA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-</a:t>
                      </a:r>
                      <a:r>
                        <a:rPr lang="en-US" sz="2400" baseline="0" dirty="0" smtClean="0"/>
                        <a:t>Test</a:t>
                      </a:r>
                      <a:endParaRPr 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 or more Numerical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Multiple Regression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and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107146"/>
              </p:ext>
            </p:extLst>
          </p:nvPr>
        </p:nvGraphicFramePr>
        <p:xfrm>
          <a:off x="2059793" y="1965960"/>
          <a:ext cx="8041934" cy="391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894"/>
                <a:gridCol w="3622040"/>
              </a:tblGrid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Inference Test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R function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t-Test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t.test</a:t>
                      </a:r>
                      <a:r>
                        <a:rPr lang="en-US" sz="2000" dirty="0" smtClean="0"/>
                        <a:t>()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ANOVA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aov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79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SLR and Multiple Regression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lm()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-Test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chisq.test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62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glm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7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Preparing APA Style Manuscripts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Connie Zhang, 19’ and Emma Ning, 19’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2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 (EFA)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we want to be able to describe a relatively large number of </a:t>
            </a:r>
            <a:r>
              <a:rPr lang="en-US" b="1" dirty="0" smtClean="0"/>
              <a:t>items</a:t>
            </a:r>
            <a:r>
              <a:rPr lang="en-US" dirty="0" smtClean="0"/>
              <a:t> by a much fewer number of </a:t>
            </a:r>
            <a:r>
              <a:rPr lang="en-US" b="1" dirty="0" smtClean="0"/>
              <a:t>factors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In the </a:t>
            </a:r>
            <a:r>
              <a:rPr lang="en-US" dirty="0" err="1" smtClean="0"/>
              <a:t>bfi</a:t>
            </a:r>
            <a:r>
              <a:rPr lang="en-US" dirty="0" smtClean="0"/>
              <a:t> dataset there are 25 items measuring personality, but are there just a few underlying factors that are responsible for people’s scores on those items?</a:t>
            </a:r>
          </a:p>
          <a:p>
            <a:endParaRPr lang="en-US" dirty="0"/>
          </a:p>
          <a:p>
            <a:r>
              <a:rPr lang="en-US" dirty="0" smtClean="0"/>
              <a:t>We might guess what those are (e.g., extroversion, conscientiousness, etc.), but if we didn’t know we could use </a:t>
            </a:r>
            <a:r>
              <a:rPr lang="en-US" b="1" dirty="0" smtClean="0"/>
              <a:t>EFA</a:t>
            </a:r>
            <a:r>
              <a:rPr lang="en-US" dirty="0" smtClean="0"/>
              <a:t> to let the data tell us about the underlying dimensions.</a:t>
            </a:r>
          </a:p>
        </p:txBody>
      </p:sp>
    </p:spTree>
    <p:extLst>
      <p:ext uri="{BB962C8B-B14F-4D97-AF65-F5344CB8AC3E}">
        <p14:creationId xmlns:p14="http://schemas.microsoft.com/office/powerpoint/2010/main" val="151318762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3747</TotalTime>
  <Words>741</Words>
  <Application>Microsoft Macintosh PowerPoint</Application>
  <PresentationFormat>Widescreen</PresentationFormat>
  <Paragraphs>133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Corbel</vt:lpstr>
      <vt:lpstr>Mangal</vt:lpstr>
      <vt:lpstr>Symbol</vt:lpstr>
      <vt:lpstr>Arial</vt:lpstr>
      <vt:lpstr>Basis</vt:lpstr>
      <vt:lpstr>R Workshop –  Day 2</vt:lpstr>
      <vt:lpstr>Day 2</vt:lpstr>
      <vt:lpstr>ANOVA and Regression</vt:lpstr>
      <vt:lpstr>ANOVA and Regression</vt:lpstr>
      <vt:lpstr>ANOVA and Regression</vt:lpstr>
      <vt:lpstr>ANOVA and Regression</vt:lpstr>
      <vt:lpstr>R Markdown file</vt:lpstr>
      <vt:lpstr>Preparing APA Style Manuscripts</vt:lpstr>
      <vt:lpstr>Exploratory Factor Analysis (EFA)</vt:lpstr>
      <vt:lpstr>Exploratory Factor Analysis (EFA)</vt:lpstr>
      <vt:lpstr>Factor Rotation</vt:lpstr>
      <vt:lpstr>Factor Rotation</vt:lpstr>
      <vt:lpstr>Factor Rotation</vt:lpstr>
      <vt:lpstr>Factor Rotation</vt:lpstr>
      <vt:lpstr>Exploratory Factor Analysis (EFA)</vt:lpstr>
      <vt:lpstr>Exploratory Factor Analysis (EFA)</vt:lpstr>
      <vt:lpstr>R Markdown file</vt:lpstr>
      <vt:lpstr>Confirmatory Factor Analysis (CFA)</vt:lpstr>
      <vt:lpstr>PowerPoint Presentation</vt:lpstr>
      <vt:lpstr>Confirmatory Factor Analysis (CFA)</vt:lpstr>
      <vt:lpstr>Confirmatory Factor Analysis (CFA)</vt:lpstr>
      <vt:lpstr>Step 1:  Specify the Model</vt:lpstr>
      <vt:lpstr>Step 2:  Fit the Model</vt:lpstr>
      <vt:lpstr>Step 3:  Ask for the output  you want</vt:lpstr>
      <vt:lpstr>Path Analysis and SEM</vt:lpstr>
      <vt:lpstr>Path Analysis and SEM</vt:lpstr>
      <vt:lpstr>R Markdown file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Microsoft Office User</cp:lastModifiedBy>
  <cp:revision>76</cp:revision>
  <dcterms:created xsi:type="dcterms:W3CDTF">2016-03-31T21:14:54Z</dcterms:created>
  <dcterms:modified xsi:type="dcterms:W3CDTF">2018-05-22T21:02:59Z</dcterms:modified>
</cp:coreProperties>
</file>