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380" r:id="rId3"/>
    <p:sldId id="389" r:id="rId4"/>
    <p:sldId id="381" r:id="rId5"/>
    <p:sldId id="386" r:id="rId6"/>
    <p:sldId id="385" r:id="rId7"/>
    <p:sldId id="387" r:id="rId8"/>
    <p:sldId id="382" r:id="rId9"/>
    <p:sldId id="412" r:id="rId10"/>
    <p:sldId id="407" r:id="rId11"/>
    <p:sldId id="409" r:id="rId12"/>
    <p:sldId id="410" r:id="rId13"/>
    <p:sldId id="408" r:id="rId14"/>
    <p:sldId id="411" r:id="rId15"/>
    <p:sldId id="413" r:id="rId16"/>
    <p:sldId id="383" r:id="rId17"/>
    <p:sldId id="397" r:id="rId18"/>
    <p:sldId id="399" r:id="rId19"/>
    <p:sldId id="402" r:id="rId20"/>
    <p:sldId id="401" r:id="rId21"/>
    <p:sldId id="403" r:id="rId22"/>
    <p:sldId id="400" r:id="rId23"/>
    <p:sldId id="398" r:id="rId24"/>
    <p:sldId id="404" r:id="rId25"/>
    <p:sldId id="414" r:id="rId26"/>
    <p:sldId id="390" r:id="rId27"/>
    <p:sldId id="391" r:id="rId28"/>
    <p:sldId id="405" r:id="rId29"/>
    <p:sldId id="392" r:id="rId30"/>
    <p:sldId id="393" r:id="rId31"/>
    <p:sldId id="394" r:id="rId32"/>
    <p:sldId id="395" r:id="rId33"/>
    <p:sldId id="384" r:id="rId34"/>
    <p:sldId id="406" r:id="rId35"/>
    <p:sldId id="3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Data Analysis in R </a:t>
            </a:r>
            <a:r>
              <a:rPr lang="mr-IN" dirty="0"/>
              <a:t>–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Day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310102"/>
          </a:xfrm>
        </p:spPr>
        <p:txBody>
          <a:bodyPr>
            <a:normAutofit/>
          </a:bodyPr>
          <a:lstStyle/>
          <a:p>
            <a:r>
              <a:rPr lang="en-US" dirty="0"/>
              <a:t>Randi L. Garcia, PhD</a:t>
            </a:r>
          </a:p>
          <a:p>
            <a:r>
              <a:rPr lang="en-US" dirty="0"/>
              <a:t>DATIC Introduction to R Workshop</a:t>
            </a:r>
          </a:p>
          <a:p>
            <a:r>
              <a:rPr lang="en-US" dirty="0"/>
              <a:t>Session 1: June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</a:p>
          <a:p>
            <a:r>
              <a:rPr lang="en-US" dirty="0"/>
              <a:t>Session 2: June 21</a:t>
            </a:r>
            <a:r>
              <a:rPr lang="en-US" baseline="30000" dirty="0"/>
              <a:t>st</a:t>
            </a:r>
            <a:r>
              <a:rPr lang="en-US" dirty="0"/>
              <a:t> and 22</a:t>
            </a:r>
            <a:r>
              <a:rPr lang="en-US" baseline="30000" dirty="0"/>
              <a:t>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283" y="5526593"/>
            <a:ext cx="2646589" cy="8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896D6E-922D-014F-8A1E-544080C9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CCB5BC-B267-7F49-ACCB-04CF93B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Replicability versus reproducibility</a:t>
            </a:r>
          </a:p>
          <a:p>
            <a:pPr lvl="1"/>
            <a:r>
              <a:rPr lang="en-US" b="1" dirty="0"/>
              <a:t>Replicability</a:t>
            </a:r>
            <a:r>
              <a:rPr lang="en-US" dirty="0"/>
              <a:t> – similar results when you re-run a study, collecting entirely new data</a:t>
            </a:r>
          </a:p>
          <a:p>
            <a:pPr lvl="1"/>
            <a:r>
              <a:rPr lang="en-US" b="1" dirty="0"/>
              <a:t>Reproducibility</a:t>
            </a:r>
            <a:r>
              <a:rPr lang="en-US" dirty="0"/>
              <a:t> – getting the exact same numbers when you re-run analyses using the same data</a:t>
            </a:r>
          </a:p>
          <a:p>
            <a:r>
              <a:rPr lang="en-US" dirty="0"/>
              <a:t>Perhaps the biggest advantage to using R is that our analyses can be made fully reproducible with R Markdown and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knitr</a:t>
            </a:r>
            <a:r>
              <a:rPr lang="en-US" dirty="0"/>
              <a:t> package (</a:t>
            </a:r>
            <a:r>
              <a:rPr lang="en-US" dirty="0" err="1"/>
              <a:t>Xie</a:t>
            </a:r>
            <a:r>
              <a:rPr lang="en-US" dirty="0"/>
              <a:t>, 2015).</a:t>
            </a:r>
          </a:p>
          <a:p>
            <a:r>
              <a:rPr lang="en-US" dirty="0"/>
              <a:t>Reproducibility is a lower bar than replicability </a:t>
            </a:r>
          </a:p>
          <a:p>
            <a:pPr lvl="1"/>
            <a:r>
              <a:rPr lang="en-US" dirty="0"/>
              <a:t>the software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statcheck</a:t>
            </a:r>
            <a:r>
              <a:rPr lang="en-US" dirty="0"/>
              <a:t> (</a:t>
            </a:r>
            <a:r>
              <a:rPr lang="en-US" dirty="0" err="1"/>
              <a:t>Epskamp</a:t>
            </a:r>
            <a:r>
              <a:rPr lang="en-US" dirty="0"/>
              <a:t> &amp; </a:t>
            </a:r>
            <a:r>
              <a:rPr lang="en-US" dirty="0" err="1"/>
              <a:t>Nuijten</a:t>
            </a:r>
            <a:r>
              <a:rPr lang="en-US" dirty="0"/>
              <a:t>, 2014) has found many errors in the psychological literature (</a:t>
            </a:r>
            <a:r>
              <a:rPr lang="en-US" dirty="0" err="1"/>
              <a:t>Veldkamp</a:t>
            </a:r>
            <a:r>
              <a:rPr lang="en-US" dirty="0"/>
              <a:t>, </a:t>
            </a:r>
            <a:r>
              <a:rPr lang="en-US" dirty="0" err="1"/>
              <a:t>Nuijten</a:t>
            </a:r>
            <a:r>
              <a:rPr lang="en-US" dirty="0"/>
              <a:t>, Dominguez-Alvarez, Assen, &amp; </a:t>
            </a:r>
            <a:r>
              <a:rPr lang="en-US" dirty="0" err="1"/>
              <a:t>Wicherts</a:t>
            </a:r>
            <a:r>
              <a:rPr lang="en-US" dirty="0"/>
              <a:t>, 2014)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F587EC-E7BD-E648-B80A-68CA2FC52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2"/>
          <a:stretch/>
        </p:blipFill>
        <p:spPr>
          <a:xfrm>
            <a:off x="10791846" y="248027"/>
            <a:ext cx="1059169" cy="11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5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896D6E-922D-014F-8A1E-544080C9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CCB5BC-B267-7F49-ACCB-04CF93B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embed r output right into our text piece in R Markdown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F587EC-E7BD-E648-B80A-68CA2FC52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2"/>
          <a:stretch/>
        </p:blipFill>
        <p:spPr>
          <a:xfrm>
            <a:off x="10791846" y="248027"/>
            <a:ext cx="1059169" cy="1175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ABBE0E-A3B0-BC43-B9FA-B474CD5DE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2908300"/>
            <a:ext cx="3136900" cy="11684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7081DD-DABB-5447-8476-C9C6323BD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34" y="2908300"/>
            <a:ext cx="3168114" cy="130175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3AF10A2B-082C-5842-A4AC-1DC57BC9E5BB}"/>
              </a:ext>
            </a:extLst>
          </p:cNvPr>
          <p:cNvSpPr/>
          <p:nvPr/>
        </p:nvSpPr>
        <p:spPr>
          <a:xfrm>
            <a:off x="5156199" y="2908301"/>
            <a:ext cx="1736512" cy="918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1A9B3-9DD8-E042-B5CA-E36AED71E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3232151"/>
            <a:ext cx="838200" cy="29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422363-3308-6F43-9CF6-E2068F7B1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34" y="5088467"/>
            <a:ext cx="2823633" cy="38574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014C73-F93A-5146-88BE-FFDAF6A097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4631267"/>
            <a:ext cx="3187700" cy="12319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9410F39D-4E6A-7643-B8A4-B9149B847442}"/>
              </a:ext>
            </a:extLst>
          </p:cNvPr>
          <p:cNvSpPr/>
          <p:nvPr/>
        </p:nvSpPr>
        <p:spPr>
          <a:xfrm>
            <a:off x="5156199" y="4733928"/>
            <a:ext cx="1736512" cy="918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AED379-ADE8-9743-AC17-7C91C7359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5057778"/>
            <a:ext cx="8382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896D6E-922D-014F-8A1E-544080C9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CCB5BC-B267-7F49-ACCB-04CF93B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a mini r code chunk, you start with </a:t>
            </a:r>
            <a:r>
              <a:rPr lang="en-US" sz="4000" dirty="0"/>
              <a:t>`r  </a:t>
            </a:r>
            <a:r>
              <a:rPr lang="en-US" dirty="0"/>
              <a:t>and end with </a:t>
            </a:r>
            <a:r>
              <a:rPr lang="en-US" sz="4000" dirty="0"/>
              <a:t>`</a:t>
            </a:r>
            <a:endParaRPr lang="en-US" dirty="0"/>
          </a:p>
          <a:p>
            <a:r>
              <a:rPr lang="en-US" dirty="0"/>
              <a:t>We saw an example with t-test output yesterday</a:t>
            </a:r>
          </a:p>
          <a:p>
            <a:pPr lvl="1"/>
            <a:r>
              <a:rPr lang="en-US" dirty="0"/>
              <a:t>Paragraph we wanted: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Coded into text: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F587EC-E7BD-E648-B80A-68CA2FC52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2"/>
          <a:stretch/>
        </p:blipFill>
        <p:spPr>
          <a:xfrm>
            <a:off x="10791846" y="248027"/>
            <a:ext cx="1059169" cy="11757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2C4570-3A93-BF40-BD08-29DBCB636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3447138"/>
            <a:ext cx="8902186" cy="951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5CFC5-DC0F-5E40-9EB6-3914311F1A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/>
          <a:stretch/>
        </p:blipFill>
        <p:spPr>
          <a:xfrm>
            <a:off x="2336800" y="4891669"/>
            <a:ext cx="8902186" cy="9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896D6E-922D-014F-8A1E-544080C9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APA Style Manuscripts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CCB5BC-B267-7F49-ACCB-04CF93B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Aust</a:t>
            </a:r>
            <a:r>
              <a:rPr lang="en-US" dirty="0"/>
              <a:t> and Barth (2017) wrote the R package,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papaja</a:t>
            </a:r>
            <a:r>
              <a:rPr lang="en-US" dirty="0"/>
              <a:t>, that will render that paper in perfect APA style: </a:t>
            </a:r>
            <a:r>
              <a:rPr lang="en-US" sz="2800" dirty="0" err="1">
                <a:solidFill>
                  <a:schemeClr val="accent6"/>
                </a:solidFill>
              </a:rPr>
              <a:t>github.com</a:t>
            </a:r>
            <a:r>
              <a:rPr lang="en-US" sz="2800" dirty="0">
                <a:solidFill>
                  <a:schemeClr val="accent6"/>
                </a:solidFill>
              </a:rPr>
              <a:t>/</a:t>
            </a:r>
            <a:r>
              <a:rPr lang="en-US" sz="2800" dirty="0" err="1">
                <a:solidFill>
                  <a:schemeClr val="accent6"/>
                </a:solidFill>
              </a:rPr>
              <a:t>crsh</a:t>
            </a:r>
            <a:r>
              <a:rPr lang="en-US" sz="2800" dirty="0">
                <a:solidFill>
                  <a:schemeClr val="accent6"/>
                </a:solidFill>
              </a:rPr>
              <a:t>/</a:t>
            </a:r>
            <a:r>
              <a:rPr lang="en-US" sz="2800" dirty="0" err="1">
                <a:solidFill>
                  <a:schemeClr val="accent6"/>
                </a:solidFill>
              </a:rPr>
              <a:t>papaja</a:t>
            </a: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B1A41-D6A2-7340-B41F-DAD975C8B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2"/>
          <a:stretch/>
        </p:blipFill>
        <p:spPr>
          <a:xfrm>
            <a:off x="10791846" y="248027"/>
            <a:ext cx="1059169" cy="11757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89EA88-24BB-FF4B-84A0-CDC4FFCED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40" y="3043794"/>
            <a:ext cx="7945677" cy="41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2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Markdown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APA Style R Markdown/</a:t>
            </a:r>
            <a:r>
              <a:rPr lang="en-US" dirty="0" err="1"/>
              <a:t>ReproducibleAPAstyle.Rmd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Exploratory </a:t>
            </a:r>
            <a:br>
              <a:rPr lang="en-US" dirty="0"/>
            </a:br>
            <a:r>
              <a:rPr lang="en-US" dirty="0"/>
              <a:t>Factor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681AB-A314-9344-BC51-3091591C6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8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Factor Analysis (EFA)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we want to be able to describe a relatively large number of </a:t>
            </a:r>
            <a:r>
              <a:rPr lang="en-US" b="1" dirty="0"/>
              <a:t>items</a:t>
            </a:r>
            <a:r>
              <a:rPr lang="en-US" dirty="0"/>
              <a:t> by a much fewer number of </a:t>
            </a:r>
            <a:r>
              <a:rPr lang="en-US" b="1" dirty="0"/>
              <a:t>factors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bfi</a:t>
            </a:r>
            <a:r>
              <a:rPr lang="en-US" dirty="0"/>
              <a:t> dataset there are 25 items measuring personality, but are there just a few underlying factors that are responsible for people’s scores on those items?</a:t>
            </a:r>
          </a:p>
          <a:p>
            <a:endParaRPr lang="en-US" dirty="0"/>
          </a:p>
          <a:p>
            <a:r>
              <a:rPr lang="en-US" dirty="0"/>
              <a:t>We might guess what those are (e.g., extroversion, conscientiousness, etc.), but if we didn’t know we could use </a:t>
            </a:r>
            <a:r>
              <a:rPr lang="en-US" b="1" dirty="0"/>
              <a:t>EFA</a:t>
            </a:r>
            <a:r>
              <a:rPr lang="en-US" dirty="0"/>
              <a:t> to let the data tell us about the underlying dimensions.</a:t>
            </a:r>
          </a:p>
        </p:txBody>
      </p:sp>
    </p:spTree>
    <p:extLst>
      <p:ext uri="{BB962C8B-B14F-4D97-AF65-F5344CB8AC3E}">
        <p14:creationId xmlns:p14="http://schemas.microsoft.com/office/powerpoint/2010/main" val="151318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Factor Analysis (EFA)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Factor Analysis (EFA) will use inter-correlations among the items to give us a sense of</a:t>
            </a:r>
            <a:r>
              <a:rPr lang="mr-IN" dirty="0"/>
              <a:t>…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how many factors may be present,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which items can be explained by which factors, and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 extent to which these underlying factors are correlated with each other.</a:t>
            </a:r>
          </a:p>
          <a:p>
            <a:endParaRPr lang="en-US" dirty="0"/>
          </a:p>
          <a:p>
            <a:r>
              <a:rPr lang="en-US" dirty="0"/>
              <a:t>EFA is just that, exploratory</a:t>
            </a:r>
          </a:p>
          <a:p>
            <a:pPr lvl="1"/>
            <a:r>
              <a:rPr lang="en-US" dirty="0"/>
              <a:t>It is important to keep in mind that in the end this is a data driven technique. Meaning that peculiarities in the data may lead you to a rather weird solution.</a:t>
            </a:r>
          </a:p>
          <a:p>
            <a:pPr lvl="1"/>
            <a:r>
              <a:rPr lang="en-US" dirty="0"/>
              <a:t>It takes some sense finesse, listen to what your data is telling you.</a:t>
            </a:r>
          </a:p>
        </p:txBody>
      </p:sp>
    </p:spTree>
    <p:extLst>
      <p:ext uri="{BB962C8B-B14F-4D97-AF65-F5344CB8AC3E}">
        <p14:creationId xmlns:p14="http://schemas.microsoft.com/office/powerpoint/2010/main" val="73607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Unrotated</a:t>
            </a:r>
            <a:r>
              <a:rPr lang="en-US" dirty="0"/>
              <a:t>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9" y="1549668"/>
            <a:ext cx="6374607" cy="4820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3" y="2870200"/>
            <a:ext cx="1422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Unrotated</a:t>
            </a:r>
            <a:r>
              <a:rPr lang="en-US" dirty="0"/>
              <a:t> solution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69" y="1549668"/>
            <a:ext cx="6374607" cy="4820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3" y="2870200"/>
            <a:ext cx="1422400" cy="241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687503" y="1636295"/>
            <a:ext cx="6035040" cy="4733624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94197" y="1520793"/>
            <a:ext cx="5091764" cy="475808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75776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ANOVA and regression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Preparing APA style manuscripts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Exploratory Factor Analysis (EFA) 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Confirmatory Factor Analysis (CFA)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Path Analysis and Structural Equation Modeling (time?)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94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Orthogonal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5" y="2944395"/>
            <a:ext cx="14351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9" y="1732548"/>
            <a:ext cx="6134229" cy="46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Orthogonal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5" y="2944395"/>
            <a:ext cx="14351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9" y="1732548"/>
            <a:ext cx="6134229" cy="463456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244741" y="3850104"/>
            <a:ext cx="6872444" cy="1135782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526959" y="1357162"/>
            <a:ext cx="895148" cy="516876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2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Factor Analysis (EFA)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Oblique factor rotation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52" y="1715837"/>
            <a:ext cx="6185070" cy="4721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03" y="2501633"/>
            <a:ext cx="14351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3" y="5219833"/>
            <a:ext cx="2781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3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Factor Analysis (EFA)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psych</a:t>
            </a:r>
            <a:r>
              <a:rPr lang="en-US" dirty="0"/>
              <a:t> package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621839"/>
              </p:ext>
            </p:extLst>
          </p:nvPr>
        </p:nvGraphicFramePr>
        <p:xfrm>
          <a:off x="2058468" y="3185444"/>
          <a:ext cx="8041934" cy="1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Inference Test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R function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Factor Analysis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Principal Component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principal()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8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Markdown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Exploratory Factor </a:t>
            </a:r>
            <a:r>
              <a:rPr lang="en-US" dirty="0" err="1"/>
              <a:t>Analysis.Rmd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84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Confirmatory factor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D267C-36B0-C64E-AD6A-534CE8FA0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12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 (CFA)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r>
              <a:rPr lang="en-US" dirty="0"/>
              <a:t>Mental ability test score from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grade children from two schools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visual</a:t>
            </a:r>
            <a:r>
              <a:rPr lang="en-US" dirty="0"/>
              <a:t> factor measured by 3 variables: x1, x2 and x3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textual</a:t>
            </a:r>
            <a:r>
              <a:rPr lang="en-US" dirty="0"/>
              <a:t> factor measured by 3 variables: x4, x5 and x6</a:t>
            </a:r>
          </a:p>
          <a:p>
            <a:pPr lvl="1" fontAlgn="base"/>
            <a:r>
              <a:rPr lang="en-US" dirty="0"/>
              <a:t>A </a:t>
            </a:r>
            <a:r>
              <a:rPr lang="en-US" i="1" dirty="0"/>
              <a:t>speed</a:t>
            </a:r>
            <a:r>
              <a:rPr lang="en-US" dirty="0"/>
              <a:t> factor measured by 3 variables: x7, x8 and x9</a:t>
            </a:r>
          </a:p>
          <a:p>
            <a:r>
              <a:rPr lang="en-US" dirty="0"/>
              <a:t>We want to test if indeed these measures fall on these three scales as we hypothesize.</a:t>
            </a:r>
          </a:p>
          <a:p>
            <a:r>
              <a:rPr lang="en-US" dirty="0"/>
              <a:t>We are </a:t>
            </a:r>
            <a:r>
              <a:rPr lang="en-US" i="1" dirty="0"/>
              <a:t>confirming</a:t>
            </a:r>
            <a:r>
              <a:rPr lang="en-US" dirty="0"/>
              <a:t> a hypothesized factor structure instead of exploring.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7EC8B-1D4B-2446-A639-EECF8735A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41" y="1965960"/>
            <a:ext cx="3732388" cy="112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12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2237543"/>
            <a:ext cx="533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solidFill>
                  <a:schemeClr val="accent1"/>
                </a:solidFill>
              </a:rPr>
              <a:t>Visual factor: 	x1, x2 and x3</a:t>
            </a:r>
          </a:p>
          <a:p>
            <a:pPr fontAlgn="base"/>
            <a:endParaRPr lang="en-US" sz="3200" dirty="0">
              <a:solidFill>
                <a:schemeClr val="accent1"/>
              </a:solidFill>
            </a:endParaRPr>
          </a:p>
          <a:p>
            <a:pPr fontAlgn="base"/>
            <a:r>
              <a:rPr lang="en-US" sz="3200" dirty="0">
                <a:solidFill>
                  <a:schemeClr val="accent1"/>
                </a:solidFill>
              </a:rPr>
              <a:t>Textual factor: 	x4, x5 and x6</a:t>
            </a:r>
          </a:p>
          <a:p>
            <a:pPr fontAlgn="base"/>
            <a:endParaRPr lang="en-US" sz="3200" dirty="0">
              <a:solidFill>
                <a:schemeClr val="accent1"/>
              </a:solidFill>
            </a:endParaRPr>
          </a:p>
          <a:p>
            <a:pPr fontAlgn="base"/>
            <a:r>
              <a:rPr lang="en-US" sz="3200" dirty="0">
                <a:solidFill>
                  <a:schemeClr val="accent1"/>
                </a:solidFill>
              </a:rPr>
              <a:t>Speed factor: 	x7, x8 and x9</a:t>
            </a:r>
          </a:p>
        </p:txBody>
      </p:sp>
    </p:spTree>
    <p:extLst>
      <p:ext uri="{BB962C8B-B14F-4D97-AF65-F5344CB8AC3E}">
        <p14:creationId xmlns:p14="http://schemas.microsoft.com/office/powerpoint/2010/main" val="572238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32" y="3243303"/>
            <a:ext cx="2898627" cy="2426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 (CFA)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model we have in our heads actually fit the data?</a:t>
            </a:r>
          </a:p>
          <a:p>
            <a:pPr lvl="1"/>
            <a:r>
              <a:rPr lang="en-US" dirty="0"/>
              <a:t>Assessed with fit statistics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5049" y="3373349"/>
            <a:ext cx="17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Data Cor 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7448" y="310479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Model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1" y="3807070"/>
            <a:ext cx="3987800" cy="162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61" y="3742681"/>
            <a:ext cx="4203700" cy="1638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67763" y="3373167"/>
            <a:ext cx="26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Model implied Cor matrix</a:t>
            </a:r>
          </a:p>
        </p:txBody>
      </p:sp>
      <p:cxnSp>
        <p:nvCxnSpPr>
          <p:cNvPr id="22" name="Curved Connector 21"/>
          <p:cNvCxnSpPr>
            <a:stCxn id="9" idx="2"/>
            <a:endCxn id="11" idx="2"/>
          </p:cNvCxnSpPr>
          <p:nvPr/>
        </p:nvCxnSpPr>
        <p:spPr>
          <a:xfrm rot="5400000" flipH="1" flipV="1">
            <a:off x="6122266" y="1762026"/>
            <a:ext cx="51689" cy="7289600"/>
          </a:xfrm>
          <a:prstGeom prst="curvedConnector3">
            <a:avLst>
              <a:gd name="adj1" fmla="val -1168024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7448" y="5850374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Fit?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98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 (CFA)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the R package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lavaan</a:t>
            </a:r>
            <a:r>
              <a:rPr lang="en-US" dirty="0"/>
              <a:t> to fit CFAs</a:t>
            </a:r>
          </a:p>
          <a:p>
            <a:pPr lvl="1"/>
            <a:r>
              <a:rPr lang="en-US" dirty="0"/>
              <a:t>Most widely used </a:t>
            </a:r>
            <a:r>
              <a:rPr lang="en-US" b="1" dirty="0"/>
              <a:t>Structural Equation Modeling (SEM) </a:t>
            </a:r>
            <a:r>
              <a:rPr lang="en-US" dirty="0"/>
              <a:t>package in R.</a:t>
            </a:r>
          </a:p>
          <a:p>
            <a:pPr lvl="1"/>
            <a:r>
              <a:rPr lang="en-US" dirty="0"/>
              <a:t>Now with Multilevel SEM!!</a:t>
            </a:r>
          </a:p>
          <a:p>
            <a:pPr lvl="1"/>
            <a:endParaRPr lang="en-US" dirty="0"/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lavaan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/>
              <a:t>steps:</a:t>
            </a:r>
          </a:p>
          <a:p>
            <a:pPr lvl="1"/>
            <a:r>
              <a:rPr lang="en-US" sz="3200" b="1" dirty="0"/>
              <a:t>Step 1: </a:t>
            </a:r>
            <a:r>
              <a:rPr lang="en-US" sz="3200" dirty="0"/>
              <a:t>Specify the model</a:t>
            </a:r>
          </a:p>
          <a:p>
            <a:pPr lvl="1"/>
            <a:r>
              <a:rPr lang="en-US" sz="3200" b="1" dirty="0"/>
              <a:t>Step 2:</a:t>
            </a:r>
            <a:r>
              <a:rPr lang="en-US" sz="3200" dirty="0"/>
              <a:t> Fit the model</a:t>
            </a:r>
          </a:p>
          <a:p>
            <a:pPr lvl="1"/>
            <a:r>
              <a:rPr lang="en-US" sz="3200" b="1" dirty="0"/>
              <a:t>Step 3: </a:t>
            </a:r>
            <a:r>
              <a:rPr lang="en-US" sz="3200" dirty="0"/>
              <a:t>Ask for the output you want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1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21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br>
              <a:rPr lang="en-US" dirty="0"/>
            </a:br>
            <a:r>
              <a:rPr lang="en-US" dirty="0"/>
              <a:t>Specify the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0" y="3256280"/>
            <a:ext cx="4305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9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br>
              <a:rPr lang="en-US" dirty="0"/>
            </a:br>
            <a:r>
              <a:rPr lang="en-US" dirty="0"/>
              <a:t>Fit the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" y="3514816"/>
            <a:ext cx="5562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8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113"/>
            <a:ext cx="4100786" cy="6117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468880"/>
          </a:xfrm>
        </p:spPr>
        <p:txBody>
          <a:bodyPr anchor="t">
            <a:normAutofit/>
          </a:bodyPr>
          <a:lstStyle/>
          <a:p>
            <a:r>
              <a:rPr lang="en-US" dirty="0"/>
              <a:t>Step 3: </a:t>
            </a:r>
            <a:br>
              <a:rPr lang="en-US" dirty="0"/>
            </a:br>
            <a:r>
              <a:rPr lang="en-US" dirty="0"/>
              <a:t>Ask for </a:t>
            </a:r>
            <a:r>
              <a:rPr lang="en-US"/>
              <a:t>the output </a:t>
            </a:r>
            <a:br>
              <a:rPr lang="en-US"/>
            </a:br>
            <a:r>
              <a:rPr lang="en-US"/>
              <a:t>you want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3078480"/>
            <a:ext cx="36957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3594100"/>
            <a:ext cx="2578100" cy="29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4071620"/>
            <a:ext cx="1409700" cy="29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4548596"/>
            <a:ext cx="1739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6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Analysis and SEM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add regression equations in the mix with our latent variables. </a:t>
            </a:r>
          </a:p>
          <a:p>
            <a:r>
              <a:rPr lang="en-US" dirty="0"/>
              <a:t>We can use our latent variables as predictors (IVs) or as response variables (DVs).</a:t>
            </a:r>
          </a:p>
          <a:p>
            <a:r>
              <a:rPr lang="en-US" dirty="0"/>
              <a:t>Simultaneously estimate multiple regression equations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multivariate data analysis </a:t>
            </a:r>
            <a:r>
              <a:rPr lang="en-US" dirty="0"/>
              <a:t>approach because we can have multiple response variables.  </a:t>
            </a:r>
          </a:p>
          <a:p>
            <a:pPr lvl="1"/>
            <a:r>
              <a:rPr lang="en-US" dirty="0"/>
              <a:t>Think solving a system of equations!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30" y="4106174"/>
            <a:ext cx="4703410" cy="18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45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Analysis and SEM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24" y="1512277"/>
            <a:ext cx="7161072" cy="4689230"/>
          </a:xfrm>
        </p:spPr>
      </p:pic>
    </p:spTree>
    <p:extLst>
      <p:ext uri="{BB962C8B-B14F-4D97-AF65-F5344CB8AC3E}">
        <p14:creationId xmlns:p14="http://schemas.microsoft.com/office/powerpoint/2010/main" val="991948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Markdown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Confirmatory Factor Analysis and </a:t>
            </a:r>
            <a:r>
              <a:rPr lang="en-US" dirty="0" err="1"/>
              <a:t>SEM.Rmd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Analysis of Variance (ANOVA)</a:t>
            </a:r>
            <a:r>
              <a:rPr lang="en-US" dirty="0"/>
              <a:t> is used to compare the means of a numerical variable across levels of a categorical variable (3+ levels)</a:t>
            </a:r>
          </a:p>
          <a:p>
            <a:pPr lvl="1"/>
            <a:r>
              <a:rPr lang="en-US" dirty="0"/>
              <a:t>Only 2 levels, what test do we use?</a:t>
            </a:r>
          </a:p>
          <a:p>
            <a:pPr lvl="1"/>
            <a:endParaRPr lang="en-US" dirty="0"/>
          </a:p>
          <a:p>
            <a:r>
              <a:rPr lang="en-US" b="1" dirty="0"/>
              <a:t>Simple Linear Regression (SLR)</a:t>
            </a:r>
            <a:r>
              <a:rPr lang="en-US" dirty="0"/>
              <a:t> is used to find the relationship between one numerical predictor variable and one numerical response (outcome or DV) variable. </a:t>
            </a:r>
          </a:p>
          <a:p>
            <a:endParaRPr lang="en-US" dirty="0"/>
          </a:p>
          <a:p>
            <a:r>
              <a:rPr lang="en-US" b="1" dirty="0"/>
              <a:t>Multiple Regression</a:t>
            </a:r>
            <a:r>
              <a:rPr lang="en-US" dirty="0"/>
              <a:t> is used to find the relationship between predictor and response controlling for other variables. </a:t>
            </a:r>
          </a:p>
        </p:txBody>
      </p:sp>
    </p:spTree>
    <p:extLst>
      <p:ext uri="{BB962C8B-B14F-4D97-AF65-F5344CB8AC3E}">
        <p14:creationId xmlns:p14="http://schemas.microsoft.com/office/powerpoint/2010/main" val="111626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r>
              <a:rPr lang="en-US" dirty="0"/>
              <a:t> is used to model the probability of being in a certain group based on numerical predictors. </a:t>
            </a:r>
          </a:p>
          <a:p>
            <a:pPr lvl="1"/>
            <a:r>
              <a:rPr lang="en-US" dirty="0"/>
              <a:t>i.e., The response variable is dichotomous</a:t>
            </a:r>
          </a:p>
          <a:p>
            <a:pPr lvl="1"/>
            <a:r>
              <a:rPr lang="en-US" dirty="0"/>
              <a:t>This is called a </a:t>
            </a:r>
            <a:r>
              <a:rPr lang="en-US" b="1" dirty="0"/>
              <a:t>Generalized Linear Model (GLM)</a:t>
            </a:r>
          </a:p>
          <a:p>
            <a:pPr lvl="1"/>
            <a:endParaRPr lang="en-US" dirty="0"/>
          </a:p>
          <a:p>
            <a:r>
              <a:rPr lang="en-US" b="1" dirty="0">
                <a:latin typeface="Symbol" charset="2"/>
                <a:ea typeface="Symbol" charset="2"/>
                <a:cs typeface="Symbol" charset="2"/>
              </a:rPr>
              <a:t>c</a:t>
            </a:r>
            <a:r>
              <a:rPr lang="en-US" b="1" baseline="30000" dirty="0"/>
              <a:t>2</a:t>
            </a:r>
            <a:r>
              <a:rPr lang="en-US" b="1" dirty="0"/>
              <a:t>-Test (Chi-squared Test)</a:t>
            </a:r>
            <a:r>
              <a:rPr lang="en-US" dirty="0"/>
              <a:t> is used to test if two categorical variables are associated. </a:t>
            </a:r>
          </a:p>
          <a:p>
            <a:pPr lvl="1"/>
            <a:r>
              <a:rPr lang="en-US" dirty="0"/>
              <a:t>For example, is the distribution of education levels more skewed towards higher degrees for men than for women?</a:t>
            </a:r>
          </a:p>
        </p:txBody>
      </p:sp>
    </p:spTree>
    <p:extLst>
      <p:ext uri="{BB962C8B-B14F-4D97-AF65-F5344CB8AC3E}">
        <p14:creationId xmlns:p14="http://schemas.microsoft.com/office/powerpoint/2010/main" val="201282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and Regression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51936"/>
              </p:ext>
            </p:extLst>
          </p:nvPr>
        </p:nvGraphicFramePr>
        <p:xfrm>
          <a:off x="812212" y="1965960"/>
          <a:ext cx="10537095" cy="427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39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Response </a:t>
                      </a:r>
                    </a:p>
                    <a:p>
                      <a:pPr algn="ctr"/>
                      <a:r>
                        <a:rPr lang="en-US" sz="2000" baseline="0" dirty="0"/>
                        <a:t>(DV or outcome variable)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20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Explanatory 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(IV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 or predictor)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Categorical 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(2 levels: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dichotomous)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Categorical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000" baseline="0" dirty="0"/>
                        <a:t>(levels = 2)</a:t>
                      </a:r>
                      <a:endParaRPr 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t-Test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dirty="0"/>
                        <a:t>-</a:t>
                      </a:r>
                      <a:r>
                        <a:rPr lang="en-US" sz="2400" baseline="0" dirty="0"/>
                        <a:t>Test </a:t>
                      </a:r>
                      <a:r>
                        <a:rPr lang="en-US" sz="20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(two-prop test)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Numerical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SLR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Categorical </a:t>
                      </a:r>
                      <a:r>
                        <a:rPr lang="en-US" sz="2000" dirty="0"/>
                        <a:t>(levels &gt;= 3)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ANOVA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dirty="0"/>
                        <a:t>-</a:t>
                      </a:r>
                      <a:r>
                        <a:rPr lang="en-US" sz="2400" baseline="0" dirty="0"/>
                        <a:t>Test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 or more Numerical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Multiple Regression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3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and Regression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940709"/>
              </p:ext>
            </p:extLst>
          </p:nvPr>
        </p:nvGraphicFramePr>
        <p:xfrm>
          <a:off x="2059793" y="1965960"/>
          <a:ext cx="8041934" cy="391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Inference Test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R function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t-Test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t.test</a:t>
                      </a:r>
                      <a:r>
                        <a:rPr lang="en-US" sz="2800" dirty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ANOVA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aov</a:t>
                      </a:r>
                      <a:r>
                        <a:rPr lang="en-US" sz="2800" dirty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9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SLR and Multiple Regression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lm()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Symbol" charset="2"/>
                          <a:ea typeface="Symbol" charset="2"/>
                          <a:cs typeface="Symbol" charset="2"/>
                        </a:rPr>
                        <a:t>c</a:t>
                      </a:r>
                      <a:r>
                        <a:rPr lang="en-US" sz="2800" baseline="30000" dirty="0"/>
                        <a:t>2</a:t>
                      </a:r>
                      <a:r>
                        <a:rPr lang="en-US" sz="2800" dirty="0"/>
                        <a:t>-Test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chisq.test</a:t>
                      </a:r>
                      <a:r>
                        <a:rPr lang="en-US" sz="2800" dirty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2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Logistic Regression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glm</a:t>
                      </a:r>
                      <a:r>
                        <a:rPr lang="en-US" sz="2800" dirty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7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Markdown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ANOVA and </a:t>
            </a:r>
            <a:r>
              <a:rPr lang="en-US" dirty="0" err="1"/>
              <a:t>regression.Rmd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1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Reproducibility </a:t>
            </a:r>
            <a:br>
              <a:rPr lang="en-US" dirty="0"/>
            </a:br>
            <a:r>
              <a:rPr lang="en-US" dirty="0"/>
              <a:t>with r markdown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516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3918</TotalTime>
  <Words>978</Words>
  <Application>Microsoft Macintosh PowerPoint</Application>
  <PresentationFormat>Widescreen</PresentationFormat>
  <Paragraphs>163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Corbel</vt:lpstr>
      <vt:lpstr>Mangal</vt:lpstr>
      <vt:lpstr>Symbol</vt:lpstr>
      <vt:lpstr>Basis</vt:lpstr>
      <vt:lpstr>Introduction to Data Analysis in R –  Day 2</vt:lpstr>
      <vt:lpstr>Day 2</vt:lpstr>
      <vt:lpstr>ANOVA and Regression</vt:lpstr>
      <vt:lpstr>ANOVA and Regression</vt:lpstr>
      <vt:lpstr>ANOVA and Regression</vt:lpstr>
      <vt:lpstr>ANOVA and Regression</vt:lpstr>
      <vt:lpstr>ANOVA and Regression</vt:lpstr>
      <vt:lpstr>R Markdown file</vt:lpstr>
      <vt:lpstr>Reproducibility  with r markdown</vt:lpstr>
      <vt:lpstr>Reproducibility</vt:lpstr>
      <vt:lpstr>Reproducibility Results</vt:lpstr>
      <vt:lpstr>Reproducibility Results</vt:lpstr>
      <vt:lpstr>Reproducible APA Style Manuscripts</vt:lpstr>
      <vt:lpstr>R Markdown file</vt:lpstr>
      <vt:lpstr>Exploratory  Factor analysis</vt:lpstr>
      <vt:lpstr>Exploratory Factor Analysis (EFA)</vt:lpstr>
      <vt:lpstr>Exploratory Factor Analysis (EFA)</vt:lpstr>
      <vt:lpstr>Factor Rotation</vt:lpstr>
      <vt:lpstr>Factor Rotation</vt:lpstr>
      <vt:lpstr>Factor Rotation</vt:lpstr>
      <vt:lpstr>Factor Rotation</vt:lpstr>
      <vt:lpstr>Exploratory Factor Analysis (EFA)</vt:lpstr>
      <vt:lpstr>Exploratory Factor Analysis (EFA)</vt:lpstr>
      <vt:lpstr>R Markdown file</vt:lpstr>
      <vt:lpstr>Confirmatory factor analysis</vt:lpstr>
      <vt:lpstr>Confirmatory Factor Analysis (CFA)</vt:lpstr>
      <vt:lpstr>PowerPoint Presentation</vt:lpstr>
      <vt:lpstr>Confirmatory Factor Analysis (CFA)</vt:lpstr>
      <vt:lpstr>Confirmatory Factor Analysis (CFA)</vt:lpstr>
      <vt:lpstr>Step 1:  Specify the Model</vt:lpstr>
      <vt:lpstr>Step 2:  Fit the Model</vt:lpstr>
      <vt:lpstr>Step 3:  Ask for the output  you want</vt:lpstr>
      <vt:lpstr>Path Analysis and SEM</vt:lpstr>
      <vt:lpstr>Path Analysis and SEM</vt:lpstr>
      <vt:lpstr>R Markdown file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89</cp:revision>
  <dcterms:created xsi:type="dcterms:W3CDTF">2016-03-31T21:14:54Z</dcterms:created>
  <dcterms:modified xsi:type="dcterms:W3CDTF">2018-05-31T22:25:00Z</dcterms:modified>
</cp:coreProperties>
</file>