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7" r:id="rId11"/>
    <p:sldId id="399" r:id="rId12"/>
    <p:sldId id="402" r:id="rId13"/>
    <p:sldId id="401" r:id="rId14"/>
    <p:sldId id="403" r:id="rId15"/>
    <p:sldId id="400" r:id="rId16"/>
    <p:sldId id="398" r:id="rId17"/>
    <p:sldId id="404" r:id="rId18"/>
    <p:sldId id="390" r:id="rId19"/>
    <p:sldId id="391" r:id="rId20"/>
    <p:sldId id="405" r:id="rId21"/>
    <p:sldId id="392" r:id="rId22"/>
    <p:sldId id="393" r:id="rId23"/>
    <p:sldId id="394" r:id="rId24"/>
    <p:sldId id="395" r:id="rId25"/>
    <p:sldId id="384" r:id="rId26"/>
    <p:sldId id="406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Factor Analysis (EFA) will use inter-correlations among the items to give us a sense of</a:t>
            </a:r>
            <a:r>
              <a:rPr lang="mr-IN" dirty="0" smtClean="0"/>
              <a:t>…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factors may be present,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items can be explained by which </a:t>
            </a:r>
            <a:r>
              <a:rPr lang="en-US" dirty="0" smtClean="0"/>
              <a:t>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 smtClean="0"/>
              <a:t>EFA is just that, exploratory. </a:t>
            </a:r>
            <a:endParaRPr lang="en-US" dirty="0"/>
          </a:p>
          <a:p>
            <a:pPr lvl="1"/>
            <a:r>
              <a:rPr lang="en-US" dirty="0" smtClean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 smtClean="0"/>
              <a:t>It takes some sense finesse, listen to what your data is telling you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Oblique factor rotation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psych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 Component Analysis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</a:t>
            </a:r>
            <a:r>
              <a:rPr lang="en-US" b="1" dirty="0" smtClean="0"/>
              <a:t>ata(HolzingerSwineford1939)</a:t>
            </a:r>
          </a:p>
          <a:p>
            <a:pPr marL="45720" indent="0" algn="ctr">
              <a:buNone/>
            </a:pPr>
            <a:endParaRPr lang="en-US" b="1" dirty="0" smtClean="0"/>
          </a:p>
          <a:p>
            <a:r>
              <a:rPr lang="en-US" dirty="0" smtClean="0"/>
              <a:t>Mental ability test score from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grade children from two schools</a:t>
            </a:r>
            <a:endParaRPr lang="en-US" dirty="0"/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</a:t>
            </a:r>
            <a:r>
              <a:rPr lang="en-US" dirty="0" smtClean="0"/>
              <a:t>x9</a:t>
            </a:r>
          </a:p>
          <a:p>
            <a:pPr lvl="1" fontAlgn="base"/>
            <a:endParaRPr lang="en-US" dirty="0"/>
          </a:p>
          <a:p>
            <a:r>
              <a:rPr lang="en-US" dirty="0" smtClean="0"/>
              <a:t>We want to test if indeed these measures fall on these three scales as we hypothesize.</a:t>
            </a:r>
            <a:endParaRPr lang="en-US" dirty="0"/>
          </a:p>
          <a:p>
            <a:r>
              <a:rPr lang="en-US" dirty="0" smtClean="0"/>
              <a:t>We are </a:t>
            </a:r>
            <a:r>
              <a:rPr lang="en-US" i="1" dirty="0" smtClean="0"/>
              <a:t>confirming</a:t>
            </a:r>
            <a:r>
              <a:rPr lang="en-US" dirty="0" smtClean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Visual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x1</a:t>
            </a:r>
            <a:r>
              <a:rPr lang="en-US" sz="3200" dirty="0">
                <a:solidFill>
                  <a:schemeClr val="accent1"/>
                </a:solidFill>
              </a:rPr>
              <a:t>, x2 and </a:t>
            </a:r>
            <a:r>
              <a:rPr lang="en-US" sz="3200" dirty="0" smtClean="0">
                <a:solidFill>
                  <a:schemeClr val="accent1"/>
                </a:solidFill>
              </a:rPr>
              <a:t>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Textual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x4</a:t>
            </a:r>
            <a:r>
              <a:rPr lang="en-US" sz="3200" dirty="0">
                <a:solidFill>
                  <a:schemeClr val="accent1"/>
                </a:solidFill>
              </a:rPr>
              <a:t>, x5 and </a:t>
            </a:r>
            <a:r>
              <a:rPr lang="en-US" sz="3200" dirty="0" smtClean="0">
                <a:solidFill>
                  <a:schemeClr val="accent1"/>
                </a:solidFill>
              </a:rPr>
              <a:t>x6</a:t>
            </a:r>
          </a:p>
          <a:p>
            <a:pPr fontAlgn="base"/>
            <a:endParaRPr lang="en-US" sz="3200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x7</a:t>
            </a:r>
            <a:r>
              <a:rPr lang="en-US" sz="3200" dirty="0">
                <a:solidFill>
                  <a:schemeClr val="accent1"/>
                </a:solidFill>
              </a:rPr>
              <a:t>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trike="sngStrike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32" y="3243303"/>
            <a:ext cx="2898627" cy="24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model we have in our heads actually fit the data?</a:t>
            </a:r>
          </a:p>
          <a:p>
            <a:pPr lvl="1"/>
            <a:r>
              <a:rPr lang="en-US" dirty="0" smtClean="0"/>
              <a:t>Assessed with </a:t>
            </a:r>
            <a:r>
              <a:rPr lang="en-US" dirty="0"/>
              <a:t>f</a:t>
            </a:r>
            <a:r>
              <a:rPr lang="en-US" dirty="0" smtClean="0"/>
              <a:t>it statistics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95049" y="33733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448" y="310479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Model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807070"/>
            <a:ext cx="39878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61" y="3742681"/>
            <a:ext cx="4203700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7763" y="3373167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Model implied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Curved Connector 21"/>
          <p:cNvCxnSpPr>
            <a:stCxn id="9" idx="2"/>
            <a:endCxn id="11" idx="2"/>
          </p:cNvCxnSpPr>
          <p:nvPr/>
        </p:nvCxnSpPr>
        <p:spPr>
          <a:xfrm rot="5400000" flipH="1" flipV="1">
            <a:off x="6122266" y="1762026"/>
            <a:ext cx="51689" cy="7289600"/>
          </a:xfrm>
          <a:prstGeom prst="curvedConnector3">
            <a:avLst>
              <a:gd name="adj1" fmla="val -116802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448" y="5850374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Fit?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R package </a:t>
            </a:r>
            <a:r>
              <a:rPr lang="en-US" dirty="0" err="1" smtClean="0"/>
              <a:t>lavaan</a:t>
            </a:r>
            <a:r>
              <a:rPr lang="en-US" dirty="0" smtClean="0"/>
              <a:t> to fit CFAs</a:t>
            </a:r>
          </a:p>
          <a:p>
            <a:pPr lvl="1"/>
            <a:r>
              <a:rPr lang="en-US" dirty="0" smtClean="0"/>
              <a:t>most widely used </a:t>
            </a:r>
            <a:r>
              <a:rPr lang="en-US" b="1" dirty="0" smtClean="0"/>
              <a:t>Structural Equation Modeling (SEM) </a:t>
            </a:r>
            <a:r>
              <a:rPr lang="en-US" dirty="0" smtClean="0"/>
              <a:t>package in R.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Specify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 Fit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Ask for </a:t>
            </a:r>
            <a:r>
              <a:rPr lang="en-US" dirty="0" smtClean="0"/>
              <a:t>the output </a:t>
            </a:r>
            <a:r>
              <a:rPr lang="en-US" dirty="0"/>
              <a:t>you want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Specify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Fit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Ask for </a:t>
            </a:r>
            <a:r>
              <a:rPr lang="en-US" smtClean="0"/>
              <a:t>the output </a:t>
            </a:r>
            <a:br>
              <a:rPr lang="en-US" smtClean="0"/>
            </a:br>
            <a:r>
              <a:rPr lang="en-US" smtClean="0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add regression equations in the mix with our latent variables. </a:t>
            </a:r>
            <a:endParaRPr lang="en-US" dirty="0"/>
          </a:p>
          <a:p>
            <a:r>
              <a:rPr lang="en-US" dirty="0" smtClean="0"/>
              <a:t>We can use our latent variables as predictors (IVs) or as response variables (DVs).</a:t>
            </a:r>
          </a:p>
          <a:p>
            <a:r>
              <a:rPr lang="en-US" dirty="0" smtClean="0"/>
              <a:t>Simultaneously estimate multiple regression equations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multivariate data analysis </a:t>
            </a:r>
            <a:r>
              <a:rPr lang="en-US" dirty="0" smtClean="0"/>
              <a:t>approach because we can have multiple response variables.  </a:t>
            </a:r>
          </a:p>
          <a:p>
            <a:pPr lvl="1"/>
            <a:r>
              <a:rPr lang="en-US" dirty="0" smtClean="0"/>
              <a:t>Think solving a system of equations!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0" y="4106174"/>
            <a:ext cx="4703410" cy="18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4" y="1512277"/>
            <a:ext cx="7161072" cy="4689230"/>
          </a:xfrm>
        </p:spPr>
      </p:pic>
    </p:spTree>
    <p:extLst>
      <p:ext uri="{BB962C8B-B14F-4D97-AF65-F5344CB8AC3E}">
        <p14:creationId xmlns:p14="http://schemas.microsoft.com/office/powerpoint/2010/main" val="11094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of Variance (ANOVA)</a:t>
            </a:r>
            <a:r>
              <a:rPr lang="en-US" dirty="0" smtClean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 smtClean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 smtClean="0"/>
              <a:t>Simple Linear Regression (SLR)</a:t>
            </a:r>
            <a:r>
              <a:rPr lang="en-US" dirty="0" smtClean="0"/>
              <a:t> is used to find the relationship between one numerical predictor variable and one numerical response (outcome or DV) variable. </a:t>
            </a:r>
          </a:p>
          <a:p>
            <a:endParaRPr lang="en-US" dirty="0" smtClean="0"/>
          </a:p>
          <a:p>
            <a:r>
              <a:rPr lang="en-US" b="1" dirty="0" smtClean="0"/>
              <a:t>Multiple Regression</a:t>
            </a:r>
            <a:r>
              <a:rPr lang="en-US" dirty="0" smtClean="0"/>
              <a:t> is used to find the relationship between predictor and response controlling for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r>
              <a:rPr lang="en-US" dirty="0" smtClean="0"/>
              <a:t> is used to model the probability of being in a certain group based on numerical predictors. </a:t>
            </a:r>
          </a:p>
          <a:p>
            <a:pPr lvl="1"/>
            <a:r>
              <a:rPr lang="en-US" dirty="0" smtClean="0"/>
              <a:t>i.e., The response variable is dichotomous</a:t>
            </a:r>
          </a:p>
          <a:p>
            <a:pPr lvl="1"/>
            <a:r>
              <a:rPr lang="en-US" dirty="0" smtClean="0"/>
              <a:t>This is called a </a:t>
            </a:r>
            <a:r>
              <a:rPr lang="en-US" b="1" dirty="0" smtClean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 smtClean="0"/>
              <a:t>2</a:t>
            </a:r>
            <a:r>
              <a:rPr lang="en-US" b="1" dirty="0" smtClean="0"/>
              <a:t>-Test (Chi-squared Test)</a:t>
            </a:r>
            <a:r>
              <a:rPr lang="en-US" dirty="0" smtClean="0"/>
              <a:t> is used to test if two categorical variables are associated. </a:t>
            </a:r>
          </a:p>
          <a:p>
            <a:pPr lvl="1"/>
            <a:r>
              <a:rPr lang="en-US" dirty="0" smtClean="0"/>
              <a:t>For example, is the distribution of education levels more skewed towards higher degrees for men than for women?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/>
                <a:gridCol w="3468143"/>
                <a:gridCol w="3556587"/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Numerical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dichotomous)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baseline="0" dirty="0" smtClean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 </a:t>
                      </a:r>
                      <a:r>
                        <a:rPr lang="en-US" sz="2000" dirty="0" smtClean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 or more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t.test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aov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 and 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lm()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chisq.test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glm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Connie Zhang, 19’ and Emma Ning, 19’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we want to be able to describe a relatively large number of </a:t>
            </a:r>
            <a:r>
              <a:rPr lang="en-US" b="1" dirty="0" smtClean="0"/>
              <a:t>items</a:t>
            </a:r>
            <a:r>
              <a:rPr lang="en-US" dirty="0" smtClean="0"/>
              <a:t> by a much fewer number of </a:t>
            </a:r>
            <a:r>
              <a:rPr lang="en-US" b="1" dirty="0" smtClean="0"/>
              <a:t>factors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dirty="0" err="1" smtClean="0"/>
              <a:t>bfi</a:t>
            </a:r>
            <a:r>
              <a:rPr lang="en-US" dirty="0" smtClean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 smtClean="0"/>
              <a:t>We might guess what those are (e.g., extroversion, conscientiousness, etc.), but if we didn’t know we could use </a:t>
            </a:r>
            <a:r>
              <a:rPr lang="en-US" b="1" dirty="0" smtClean="0"/>
              <a:t>EFA</a:t>
            </a:r>
            <a:r>
              <a:rPr lang="en-US" dirty="0" smtClean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3746</TotalTime>
  <Words>741</Words>
  <Application>Microsoft Macintosh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Corbel</vt:lpstr>
      <vt:lpstr>Mangal</vt:lpstr>
      <vt:lpstr>Symbol</vt:lpstr>
      <vt:lpstr>Arial</vt:lpstr>
      <vt:lpstr>Basis</vt:lpstr>
      <vt:lpstr>R Workshop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 (CFA)</vt:lpstr>
      <vt:lpstr>PowerPoint Presentation</vt:lpstr>
      <vt:lpstr>Confirmatory Factor Analysis (CFA)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Path Analysis and SEM</vt:lpstr>
      <vt:lpstr>R Markdown file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73</cp:revision>
  <dcterms:created xsi:type="dcterms:W3CDTF">2016-03-31T21:14:54Z</dcterms:created>
  <dcterms:modified xsi:type="dcterms:W3CDTF">2017-07-21T18:56:34Z</dcterms:modified>
</cp:coreProperties>
</file>