
<file path=[Content_Types].xml><?xml version="1.0" encoding="utf-8"?>
<Types xmlns="http://schemas.openxmlformats.org/package/2006/content-types">
  <Default Extension="xml" ContentType="application/xml"/>
  <Default Extension="doc" ContentType="application/msword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8"/>
  </p:notesMasterIdLst>
  <p:sldIdLst>
    <p:sldId id="256" r:id="rId2"/>
    <p:sldId id="357" r:id="rId3"/>
    <p:sldId id="469" r:id="rId4"/>
    <p:sldId id="441" r:id="rId5"/>
    <p:sldId id="439" r:id="rId6"/>
    <p:sldId id="448" r:id="rId7"/>
    <p:sldId id="440" r:id="rId8"/>
    <p:sldId id="450" r:id="rId9"/>
    <p:sldId id="451" r:id="rId10"/>
    <p:sldId id="452" r:id="rId11"/>
    <p:sldId id="453" r:id="rId12"/>
    <p:sldId id="454" r:id="rId13"/>
    <p:sldId id="455" r:id="rId14"/>
    <p:sldId id="456" r:id="rId15"/>
    <p:sldId id="457" r:id="rId16"/>
    <p:sldId id="458" r:id="rId17"/>
    <p:sldId id="459" r:id="rId18"/>
    <p:sldId id="460" r:id="rId19"/>
    <p:sldId id="461" r:id="rId20"/>
    <p:sldId id="465" r:id="rId21"/>
    <p:sldId id="464" r:id="rId22"/>
    <p:sldId id="262" r:id="rId23"/>
    <p:sldId id="263" r:id="rId24"/>
    <p:sldId id="264" r:id="rId25"/>
    <p:sldId id="265" r:id="rId26"/>
    <p:sldId id="266" r:id="rId27"/>
    <p:sldId id="301" r:id="rId28"/>
    <p:sldId id="267" r:id="rId29"/>
    <p:sldId id="302" r:id="rId30"/>
    <p:sldId id="268" r:id="rId31"/>
    <p:sldId id="269" r:id="rId32"/>
    <p:sldId id="333" r:id="rId33"/>
    <p:sldId id="332" r:id="rId34"/>
    <p:sldId id="336" r:id="rId35"/>
    <p:sldId id="334" r:id="rId36"/>
    <p:sldId id="337" r:id="rId37"/>
    <p:sldId id="335" r:id="rId38"/>
    <p:sldId id="338" r:id="rId39"/>
    <p:sldId id="466" r:id="rId40"/>
    <p:sldId id="282" r:id="rId41"/>
    <p:sldId id="290" r:id="rId42"/>
    <p:sldId id="291" r:id="rId43"/>
    <p:sldId id="299" r:id="rId44"/>
    <p:sldId id="300" r:id="rId45"/>
    <p:sldId id="303" r:id="rId46"/>
    <p:sldId id="308" r:id="rId47"/>
    <p:sldId id="309" r:id="rId48"/>
    <p:sldId id="310" r:id="rId49"/>
    <p:sldId id="348" r:id="rId50"/>
    <p:sldId id="313" r:id="rId51"/>
    <p:sldId id="315" r:id="rId52"/>
    <p:sldId id="316" r:id="rId53"/>
    <p:sldId id="317" r:id="rId54"/>
    <p:sldId id="318" r:id="rId55"/>
    <p:sldId id="319" r:id="rId56"/>
    <p:sldId id="320" r:id="rId57"/>
    <p:sldId id="321" r:id="rId58"/>
    <p:sldId id="322" r:id="rId59"/>
    <p:sldId id="467" r:id="rId60"/>
    <p:sldId id="462" r:id="rId61"/>
    <p:sldId id="374" r:id="rId62"/>
    <p:sldId id="362" r:id="rId63"/>
    <p:sldId id="366" r:id="rId64"/>
    <p:sldId id="369" r:id="rId65"/>
    <p:sldId id="370" r:id="rId66"/>
    <p:sldId id="377" r:id="rId67"/>
    <p:sldId id="378" r:id="rId68"/>
    <p:sldId id="361" r:id="rId69"/>
    <p:sldId id="376" r:id="rId70"/>
    <p:sldId id="396" r:id="rId71"/>
    <p:sldId id="397" r:id="rId72"/>
    <p:sldId id="398" r:id="rId73"/>
    <p:sldId id="399" r:id="rId74"/>
    <p:sldId id="400" r:id="rId75"/>
    <p:sldId id="401" r:id="rId76"/>
    <p:sldId id="403" r:id="rId77"/>
    <p:sldId id="404" r:id="rId78"/>
    <p:sldId id="405" r:id="rId79"/>
    <p:sldId id="406" r:id="rId80"/>
    <p:sldId id="407" r:id="rId81"/>
    <p:sldId id="408" r:id="rId82"/>
    <p:sldId id="409" r:id="rId83"/>
    <p:sldId id="410" r:id="rId84"/>
    <p:sldId id="411" r:id="rId85"/>
    <p:sldId id="412" r:id="rId86"/>
    <p:sldId id="468" r:id="rId8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36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6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viewProps" Target="viewProps.xml"/><Relationship Id="rId91" Type="http://schemas.openxmlformats.org/officeDocument/2006/relationships/theme" Target="theme/theme1.xml"/><Relationship Id="rId92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notesMaster" Target="notesMasters/notesMaster1.xml"/><Relationship Id="rId8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A31B9-3973-47BB-A769-C9355840A371}" type="datetimeFigureOut">
              <a:rPr lang="en-US" smtClean="0"/>
              <a:t>7/15/17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23A82-1B2D-497B-8DAB-30008EE28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1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85AE18B-D67A-4F80-B8AE-877EAB8B4B9F}" type="slidenum">
              <a:rPr lang="en-US" altLang="en-US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23329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20F2BB-4D82-4A0C-88D8-B30F07764727}" type="slidenum">
              <a:rPr lang="en-US" smtClean="0"/>
              <a:pPr/>
              <a:t>23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568100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E87CB8-D8C6-4563-A432-A9C812BC0F11}" type="slidenum">
              <a:rPr lang="en-US" smtClean="0"/>
              <a:pPr/>
              <a:t>24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419214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681513-6B32-443F-83F7-FF7DC270E730}" type="slidenum">
              <a:rPr lang="en-US" smtClean="0"/>
              <a:pPr/>
              <a:t>25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062458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DBFB9C-3A99-49B7-A9F3-F9EC2668D3FE}" type="slidenum">
              <a:rPr lang="en-US" smtClean="0"/>
              <a:pPr/>
              <a:t>26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176057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B416A7-4FEE-49F5-A523-2E4D083DADEA}" type="slidenum">
              <a:rPr lang="en-US" smtClean="0"/>
              <a:pPr/>
              <a:t>28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669160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606AE1-8954-47D9-9E77-28D27B9D0A78}" type="slidenum">
              <a:rPr lang="en-US" smtClean="0"/>
              <a:pPr/>
              <a:t>30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2060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DF6A78-E269-4F18-90B4-12B200FB8396}" type="slidenum">
              <a:rPr lang="en-US" smtClean="0"/>
              <a:pPr/>
              <a:t>31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011529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15E2A0-5685-43D4-B90A-6F16EF4ED33A}" type="slidenum">
              <a:rPr lang="en-US" smtClean="0"/>
              <a:pPr/>
              <a:t>41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835501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B2DCB5-6468-4FD3-8F05-DCC65B9102D1}" type="slidenum">
              <a:rPr lang="en-US" smtClean="0"/>
              <a:pPr/>
              <a:t>42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806856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948D52C-D98E-4BF8-A899-4236D6B3A6D5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51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027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F2432FE-161B-445D-AD9B-1F6B300F59F8}" type="slidenum">
              <a:rPr lang="en-US" altLang="en-US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45542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39270E3-B31A-4109-94CB-309BFD2FAC92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52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8961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46FC03D-2FE3-4FBA-90EF-DF4EEEA8D9B3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53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7635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E897E30-D00A-47F0-B9DF-B4EA1FB06562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54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1409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379DF0C-01AE-47B8-B2E0-B11A8546B0EC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55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7612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40CB652-C852-437C-97F8-BB2BFE2C8302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56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7374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E3E5F98-7261-44FC-A3BC-839239365481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57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653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07FD8AA-20CF-44FD-A755-0EAE1C89EE8A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58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0819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BB0BB3B-D2B4-4B15-844C-73EED68C9ABA}" type="slidenum">
              <a:rPr lang="en-US" altLang="en-US"/>
              <a:pPr eaLnBrk="1" hangingPunct="1"/>
              <a:t>63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94378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E41D7F-DDA4-41AF-B7AC-BC7DC6798C8E}" type="slidenum">
              <a:rPr lang="en-US" smtClean="0"/>
              <a:t>68</a:t>
            </a:fld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524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88278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896F66C-725A-4B55-AFC8-DAB8E870794C}" type="slidenum">
              <a:rPr lang="en-US" altLang="en-US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89492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902496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mtClean="0"/>
              <a:t>Only going to talk about satisfaction and attachment avoidance data</a:t>
            </a:r>
          </a:p>
          <a:p>
            <a:r>
              <a:rPr lang="en-US" smtClean="0"/>
              <a:t>-back to kashy data</a:t>
            </a:r>
          </a:p>
        </p:txBody>
      </p:sp>
    </p:spTree>
    <p:extLst>
      <p:ext uri="{BB962C8B-B14F-4D97-AF65-F5344CB8AC3E}">
        <p14:creationId xmlns:p14="http://schemas.microsoft.com/office/powerpoint/2010/main" val="19136290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A1E2E26-B0A6-43E2-9DEF-A64E8BA1B2F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80</a:t>
            </a:fld>
            <a:endParaRPr lang="en-US" dirty="0" smtClean="0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837401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9394FC3-FC85-4ACE-952C-16256ECD0BB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82</a:t>
            </a:fld>
            <a:endParaRPr lang="en-US" dirty="0" smtClean="0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60509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 txBox="1">
            <a:spLocks noGrp="1" noChangeArrowheads="1"/>
          </p:cNvSpPr>
          <p:nvPr/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2" tIns="46587" rIns="93172" bIns="46587" anchor="b"/>
          <a:lstStyle/>
          <a:p>
            <a:pPr algn="r" defTabSz="949568"/>
            <a:fld id="{398CF429-EA1B-4041-9003-955CFBE016B5}" type="slidenum">
              <a:rPr lang="en-US" sz="1200">
                <a:latin typeface="Calibri" pitchFamily="34" charset="0"/>
              </a:rPr>
              <a:pPr algn="r" defTabSz="949568"/>
              <a:t>83</a:t>
            </a:fld>
            <a:endParaRPr lang="en-US" sz="1200">
              <a:latin typeface="Calibri" pitchFamily="34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Make these faint (they need to be in here but we aren’t going to talk about them)</a:t>
            </a:r>
          </a:p>
        </p:txBody>
      </p:sp>
    </p:spTree>
    <p:extLst>
      <p:ext uri="{BB962C8B-B14F-4D97-AF65-F5344CB8AC3E}">
        <p14:creationId xmlns:p14="http://schemas.microsoft.com/office/powerpoint/2010/main" val="10032767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Do we want to keep all of this?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-lighten these up. Emphasize the first two (less the third)</a:t>
            </a:r>
          </a:p>
        </p:txBody>
      </p:sp>
    </p:spTree>
    <p:extLst>
      <p:ext uri="{BB962C8B-B14F-4D97-AF65-F5344CB8AC3E}">
        <p14:creationId xmlns:p14="http://schemas.microsoft.com/office/powerpoint/2010/main" val="2057599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5FCBE7D-32D9-4939-BFAB-770616F131E2}" type="slidenum">
              <a:rPr lang="en-US" altLang="en-US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8262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5FCBE7D-32D9-4939-BFAB-770616F131E2}" type="slidenum">
              <a:rPr lang="en-US" altLang="en-US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648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53A2D35-F62E-48CC-914F-E680EE4CBFFC}" type="slidenum">
              <a:rPr lang="en-US" altLang="en-US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859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53A2D35-F62E-48CC-914F-E680EE4CBFFC}" type="slidenum">
              <a:rPr lang="en-US" altLang="en-US"/>
              <a:pPr>
                <a:spcBef>
                  <a:spcPct val="0"/>
                </a:spcBef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06530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53A2D35-F62E-48CC-914F-E680EE4CBFFC}" type="slidenum">
              <a:rPr lang="en-US" altLang="en-US"/>
              <a:pPr>
                <a:spcBef>
                  <a:spcPct val="0"/>
                </a:spcBef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7460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A5BA50-A869-45E4-A431-855D754C2EFC}" type="slidenum">
              <a:rPr lang="en-US" smtClean="0"/>
              <a:pPr/>
              <a:t>22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65606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0187E87-00B9-445A-8D49-C5EA21AFF997}" type="datetime1">
              <a:rPr lang="en-US" smtClean="0"/>
              <a:t>7/15/17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27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9D19-0B27-4869-88F9-365098868A7F}" type="datetime1">
              <a:rPr lang="en-US" smtClean="0"/>
              <a:t>7/15/17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9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B7F37-9439-40A1-AEEF-AD67BB0D4AAC}" type="datetime1">
              <a:rPr lang="en-US" smtClean="0"/>
              <a:t>7/15/17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40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4217" y="4572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64217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7417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64217" y="6265863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64054-3012-482D-9EB5-FE9FE872DCFE}" type="datetime1">
              <a:rPr lang="en-US" smtClean="0"/>
              <a:t>7/15/17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752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472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0583D4-9666-4794-BF8C-67BE97832E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716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BA2A-CEBF-4FAC-A01D-170852E3EB13}" type="datetime1">
              <a:rPr lang="en-US" smtClean="0"/>
              <a:t>7/15/17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15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12E68-AB57-4F56-9514-81BEE86EE853}" type="datetime1">
              <a:rPr lang="en-US" smtClean="0"/>
              <a:t>7/15/17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554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D155-039D-4424-A31E-3636442F6E36}" type="datetime1">
              <a:rPr lang="en-US" smtClean="0"/>
              <a:t>7/15/17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28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6646-2279-486A-B40D-6145D7D6D51B}" type="datetime1">
              <a:rPr lang="en-US" smtClean="0"/>
              <a:t>7/15/17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2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8D8C-4F8E-4FB9-992A-BE6AEAF72144}" type="datetime1">
              <a:rPr lang="en-US" smtClean="0"/>
              <a:t>7/15/17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92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ABF41-E07B-4A76-B381-06013911A931}" type="datetime1">
              <a:rPr lang="en-US" smtClean="0"/>
              <a:t>7/15/17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0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F623-53E3-4FED-9930-39EA7732EA27}" type="datetime1">
              <a:rPr lang="en-US" smtClean="0"/>
              <a:t>7/15/17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66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CAC2-29F8-40CA-B143-AB13DA75749C}" type="datetime1">
              <a:rPr lang="en-US" smtClean="0"/>
              <a:t>7/15/17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16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2E5D7971-9A78-471E-B993-894E22B9485D}" type="datetime1">
              <a:rPr lang="en-US" smtClean="0"/>
              <a:t>7/15/17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1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oleObject" Target="../embeddings/Microsoft_Word_97_-_2004_Document1.doc"/><Relationship Id="rId5" Type="http://schemas.openxmlformats.org/officeDocument/2006/relationships/image" Target="../media/image20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0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0.png"/><Relationship Id="rId3" Type="http://schemas.openxmlformats.org/officeDocument/2006/relationships/image" Target="../media/image10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0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0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emf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 Workshop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Day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Randi L. Garcia</a:t>
            </a:r>
          </a:p>
          <a:p>
            <a:r>
              <a:rPr lang="en-US" dirty="0"/>
              <a:t>Smith College</a:t>
            </a:r>
          </a:p>
          <a:p>
            <a:r>
              <a:rPr lang="en-US" dirty="0"/>
              <a:t>July 17</a:t>
            </a:r>
            <a:r>
              <a:rPr lang="en-US" baseline="30000" dirty="0"/>
              <a:t>th</a:t>
            </a:r>
            <a:r>
              <a:rPr lang="en-US" dirty="0"/>
              <a:t>, 19</a:t>
            </a:r>
            <a:r>
              <a:rPr lang="en-US" baseline="30000" dirty="0"/>
              <a:t>th</a:t>
            </a:r>
            <a:r>
              <a:rPr lang="en-US" dirty="0"/>
              <a:t>, and 21</a:t>
            </a:r>
            <a:r>
              <a:rPr lang="en-US" baseline="30000" dirty="0"/>
              <a:t>st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115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are two-level equations?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multilevel modeling we want to predict the outcome variable at the micro level, but also group differences in that outcome variable at the macro level.</a:t>
            </a:r>
          </a:p>
          <a:p>
            <a:endParaRPr lang="en-US" dirty="0" smtClean="0"/>
          </a:p>
          <a:p>
            <a:r>
              <a:rPr lang="en-US" dirty="0" smtClean="0"/>
              <a:t>We need linear equations at </a:t>
            </a:r>
            <a:r>
              <a:rPr lang="en-US" i="1" dirty="0" smtClean="0"/>
              <a:t>both</a:t>
            </a:r>
            <a:r>
              <a:rPr lang="en-US" dirty="0" smtClean="0"/>
              <a:t> levels to capture these effects.</a:t>
            </a:r>
          </a:p>
          <a:p>
            <a:pPr marL="34290" indent="0">
              <a:buNone/>
            </a:pPr>
            <a:endParaRPr lang="en-US" dirty="0" smtClean="0"/>
          </a:p>
          <a:p>
            <a:r>
              <a:rPr lang="en-US" dirty="0" smtClean="0"/>
              <a:t> Two-level versus combined equation for MLM</a:t>
            </a:r>
          </a:p>
          <a:p>
            <a:pPr lvl="1"/>
            <a:r>
              <a:rPr lang="en-US" dirty="0" smtClean="0"/>
              <a:t>We can present our linear equations at both levels in </a:t>
            </a:r>
            <a:r>
              <a:rPr lang="en-US" b="1" dirty="0" smtClean="0"/>
              <a:t>a set of separate equations</a:t>
            </a:r>
            <a:r>
              <a:rPr lang="en-US" dirty="0" smtClean="0"/>
              <a:t>, OR</a:t>
            </a:r>
          </a:p>
          <a:p>
            <a:pPr lvl="1"/>
            <a:r>
              <a:rPr lang="en-US" dirty="0" smtClean="0"/>
              <a:t>We can combine the set of equations into one simplified </a:t>
            </a:r>
            <a:r>
              <a:rPr lang="en-US" b="1" dirty="0" smtClean="0"/>
              <a:t>combined equation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93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Most Basic MLM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Example: </a:t>
            </a:r>
            <a:r>
              <a:rPr lang="en-US" dirty="0" smtClean="0"/>
              <a:t>our outcome (</a:t>
            </a:r>
            <a:r>
              <a:rPr lang="en-US" i="1" dirty="0" smtClean="0"/>
              <a:t>y</a:t>
            </a:r>
            <a:r>
              <a:rPr lang="en-US" dirty="0"/>
              <a:t>)</a:t>
            </a:r>
            <a:r>
              <a:rPr lang="en-US" dirty="0" smtClean="0"/>
              <a:t> is popularity of children in classes</a:t>
            </a:r>
          </a:p>
          <a:p>
            <a:r>
              <a:rPr lang="en-US" dirty="0" smtClean="0"/>
              <a:t>First, no predictors of </a:t>
            </a:r>
            <a:r>
              <a:rPr lang="en-US" i="1" dirty="0" smtClean="0"/>
              <a:t>y </a:t>
            </a:r>
          </a:p>
          <a:p>
            <a:r>
              <a:rPr lang="en-US" b="1" dirty="0" smtClean="0"/>
              <a:t>Question: </a:t>
            </a:r>
            <a:r>
              <a:rPr lang="en-US" dirty="0" smtClean="0"/>
              <a:t>Do some classrooms have pupils that are more popular than other classrooms?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4343401" y="3657601"/>
            <a:ext cx="3701733" cy="2586037"/>
            <a:chOff x="3689667" y="2900363"/>
            <a:chExt cx="1764665" cy="1057275"/>
          </a:xfrm>
        </p:grpSpPr>
        <p:sp>
          <p:nvSpPr>
            <p:cNvPr id="5" name="Rectangle 4"/>
            <p:cNvSpPr/>
            <p:nvPr/>
          </p:nvSpPr>
          <p:spPr>
            <a:xfrm>
              <a:off x="3689667" y="2900363"/>
              <a:ext cx="1764665" cy="105727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accent1"/>
                </a:solidFill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 flipV="1">
              <a:off x="3800952" y="3440925"/>
              <a:ext cx="1494401" cy="795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 Box 2"/>
            <p:cNvSpPr txBox="1">
              <a:spLocks noChangeArrowheads="1"/>
            </p:cNvSpPr>
            <p:nvPr/>
          </p:nvSpPr>
          <p:spPr bwMode="auto">
            <a:xfrm>
              <a:off x="4946207" y="3559203"/>
              <a:ext cx="349146" cy="2380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4000" i="1" dirty="0">
                  <a:solidFill>
                    <a:schemeClr val="accent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y</a:t>
              </a:r>
              <a:endParaRPr lang="en-US" sz="40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1204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Most Basic MLM</a:t>
            </a:r>
            <a:endParaRPr lang="en-US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2131696" y="1905000"/>
                <a:ext cx="7905749" cy="449580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endParaRPr lang="en-US" i="1" dirty="0" smtClean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30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000" i="1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3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3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0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000" i="1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3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3000" dirty="0">
                  <a:solidFill>
                    <a:schemeClr val="accent1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3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3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0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000" i="1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3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sz="30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000" i="1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3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3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solidFill>
                    <a:schemeClr val="accent1"/>
                  </a:solidFill>
                </a:endParaRPr>
              </a:p>
              <a:p>
                <a:endParaRPr lang="en-US" dirty="0" smtClean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accent1"/>
                    </a:solidFill>
                  </a:rPr>
                  <a:t> is the score on </a:t>
                </a:r>
                <a:r>
                  <a:rPr lang="en-US" i="1" dirty="0" smtClean="0">
                    <a:solidFill>
                      <a:schemeClr val="accent1"/>
                    </a:solidFill>
                  </a:rPr>
                  <a:t>y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 for person </a:t>
                </a:r>
                <a:r>
                  <a:rPr lang="en-US" i="1" dirty="0" err="1" smtClean="0">
                    <a:solidFill>
                      <a:schemeClr val="accent1"/>
                    </a:solidFill>
                  </a:rPr>
                  <a:t>i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 in group </a:t>
                </a:r>
                <a:r>
                  <a:rPr lang="en-US" i="1" dirty="0" smtClean="0">
                    <a:solidFill>
                      <a:schemeClr val="accent1"/>
                    </a:solidFill>
                  </a:rPr>
                  <a:t>j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sub>
                    </m:sSub>
                  </m:oMath>
                </a14:m>
                <a:r>
                  <a:rPr lang="en-US" i="1" dirty="0" smtClean="0">
                    <a:solidFill>
                      <a:schemeClr val="accent1"/>
                    </a:solidFill>
                  </a:rPr>
                  <a:t> 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is the grand or overall intercept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accent1"/>
                    </a:solidFill>
                  </a:rPr>
                  <a:t> is the residual for person </a:t>
                </a:r>
                <a:r>
                  <a:rPr lang="en-US" i="1" dirty="0" err="1" smtClean="0">
                    <a:solidFill>
                      <a:schemeClr val="accent1"/>
                    </a:solidFill>
                  </a:rPr>
                  <a:t>i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 in group </a:t>
                </a:r>
                <a:r>
                  <a:rPr lang="en-US" i="1" dirty="0" smtClean="0">
                    <a:solidFill>
                      <a:schemeClr val="accent1"/>
                    </a:solidFill>
                  </a:rPr>
                  <a:t>j</a:t>
                </a:r>
                <a:endParaRPr lang="en-US" dirty="0" smtClean="0">
                  <a:solidFill>
                    <a:schemeClr val="accent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en-US" b="1" i="1" dirty="0" smtClean="0">
                    <a:solidFill>
                      <a:schemeClr val="accent1"/>
                    </a:solidFill>
                  </a:rPr>
                  <a:t>’s 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are normal, mean of  0 and variance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  <m:sup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 smtClean="0">
                  <a:solidFill>
                    <a:schemeClr val="accent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accent1"/>
                    </a:solidFill>
                  </a:rPr>
                  <a:t> is the residual for group </a:t>
                </a:r>
                <a:r>
                  <a:rPr lang="en-US" i="1" dirty="0" smtClean="0">
                    <a:solidFill>
                      <a:schemeClr val="accent1"/>
                    </a:solidFill>
                  </a:rPr>
                  <a:t>j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b="1" i="1" dirty="0" smtClean="0">
                    <a:solidFill>
                      <a:schemeClr val="accent1"/>
                    </a:solidFill>
                  </a:rPr>
                  <a:t>’s 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are normal, with mean 0 and variance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00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31696" y="1905000"/>
                <a:ext cx="7905749" cy="4495800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 flipV="1">
            <a:off x="4416565" y="2977305"/>
            <a:ext cx="3328390" cy="200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61509" y="2601595"/>
            <a:ext cx="10647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accent3"/>
                </a:solidFill>
              </a:rPr>
              <a:t>Micro level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92580" y="3092083"/>
            <a:ext cx="1125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accent3"/>
                </a:solidFill>
              </a:rPr>
              <a:t>Macro level</a:t>
            </a:r>
          </a:p>
        </p:txBody>
      </p:sp>
    </p:spTree>
    <p:extLst>
      <p:ext uri="{BB962C8B-B14F-4D97-AF65-F5344CB8AC3E}">
        <p14:creationId xmlns:p14="http://schemas.microsoft.com/office/powerpoint/2010/main" val="52565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Intraclass Correlation (ICC)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chemeClr val="accent1"/>
                    </a:solidFill>
                  </a:rPr>
                  <a:t>The ICC is a measure of the proportion of variance in the outcome that is accounted for by group membership</a:t>
                </a:r>
              </a:p>
              <a:p>
                <a:endParaRPr lang="en-US" dirty="0" smtClean="0">
                  <a:solidFill>
                    <a:schemeClr val="accent1"/>
                  </a:solidFill>
                </a:endParaRPr>
              </a:p>
              <a:p>
                <a:pPr marL="3429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𝐼𝐶𝐶</m:t>
                      </m:r>
                      <m:r>
                        <a:rPr lang="en-US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en-US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en-US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  <m:sup>
                              <m:r>
                                <a:rPr lang="en-US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 smtClean="0">
                  <a:solidFill>
                    <a:schemeClr val="accent1"/>
                  </a:solidFill>
                </a:endParaRPr>
              </a:p>
              <a:p>
                <a:endParaRPr lang="en-US" dirty="0" smtClean="0">
                  <a:solidFill>
                    <a:schemeClr val="accent1"/>
                  </a:solidFill>
                </a:endParaRPr>
              </a:p>
              <a:p>
                <a:r>
                  <a:rPr lang="en-US" dirty="0" smtClean="0">
                    <a:solidFill>
                      <a:schemeClr val="accent1"/>
                    </a:solidFill>
                  </a:rPr>
                  <a:t>Group variance divided by total variance (group plus within variance)</a:t>
                </a:r>
              </a:p>
              <a:p>
                <a:r>
                  <a:rPr lang="en-US" dirty="0" smtClean="0">
                    <a:solidFill>
                      <a:schemeClr val="accent1"/>
                    </a:solidFill>
                  </a:rPr>
                  <a:t>No predictors in the model, so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>
                    <a:solidFill>
                      <a:schemeClr val="accent1"/>
                    </a:solidFill>
                  </a:rPr>
                  <a:t> is just the group variance.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t="-1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04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Intraclass Correlation (ICC)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chemeClr val="accent1"/>
                    </a:solidFill>
                  </a:rPr>
                  <a:t>The ICC is a measure of the proportion of variance in the outcome that is accounted for by group membership</a:t>
                </a:r>
              </a:p>
              <a:p>
                <a:endParaRPr lang="en-US" dirty="0" smtClean="0">
                  <a:solidFill>
                    <a:schemeClr val="accent1"/>
                  </a:solidFill>
                </a:endParaRPr>
              </a:p>
              <a:p>
                <a:pPr marL="3429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𝐼𝐶𝐶</m:t>
                      </m:r>
                      <m:r>
                        <a:rPr lang="en-US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𝝉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𝟎𝟎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𝝉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𝟎𝟎</m:t>
                              </m:r>
                            </m:sub>
                          </m:sSub>
                          <m:r>
                            <a:rPr lang="en-US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  <m:sup>
                              <m:r>
                                <a:rPr lang="en-US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 smtClean="0">
                  <a:solidFill>
                    <a:schemeClr val="accent1"/>
                  </a:solidFill>
                </a:endParaRPr>
              </a:p>
              <a:p>
                <a:endParaRPr lang="en-US" dirty="0" smtClean="0">
                  <a:solidFill>
                    <a:schemeClr val="accent1"/>
                  </a:solidFill>
                </a:endParaRPr>
              </a:p>
              <a:p>
                <a:r>
                  <a:rPr lang="en-US" dirty="0" smtClean="0">
                    <a:solidFill>
                      <a:schemeClr val="accent1"/>
                    </a:solidFill>
                  </a:rPr>
                  <a:t>Group variance divided by total variance (group plus within variance)</a:t>
                </a:r>
              </a:p>
              <a:p>
                <a:r>
                  <a:rPr lang="en-US" dirty="0" smtClean="0">
                    <a:solidFill>
                      <a:schemeClr val="accent1"/>
                    </a:solidFill>
                  </a:rPr>
                  <a:t>No predictors in the model,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e>
                      <m:sub>
                        <m:r>
                          <a:rPr lang="en-US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𝟎𝟎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accent1"/>
                    </a:solidFill>
                  </a:rPr>
                  <a:t> is just the group variance.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t="-1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745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Adding a Level 1 Predictor Fixed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6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600" i="1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6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600" b="1" i="1" smtClean="0">
                              <a:solidFill>
                                <a:schemeClr val="accent3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2600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600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sSub>
                        <m:sSubPr>
                          <m:ctrlPr>
                            <a:rPr lang="en-US" sz="2600" b="1" i="1">
                              <a:solidFill>
                                <a:schemeClr val="accent3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2600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600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sz="26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600" i="1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600" dirty="0">
                  <a:solidFill>
                    <a:schemeClr val="accent1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6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600" i="1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sz="26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600" i="1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600" dirty="0">
                  <a:solidFill>
                    <a:schemeClr val="accent1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b="1" i="1" smtClean="0">
                              <a:solidFill>
                                <a:schemeClr val="accent3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2600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600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sz="2600" b="1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600" b="1" i="1">
                              <a:solidFill>
                                <a:schemeClr val="accent3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sz="2600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</m:oMath>
                  </m:oMathPara>
                </a14:m>
                <a:endParaRPr lang="en-US" b="1" dirty="0" smtClean="0">
                  <a:solidFill>
                    <a:schemeClr val="accent3"/>
                  </a:solidFill>
                </a:endParaRPr>
              </a:p>
              <a:p>
                <a:endParaRPr lang="en-US" b="0" i="1" dirty="0" smtClean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accent1"/>
                    </a:solidFill>
                  </a:rPr>
                  <a:t> is the effect of X1</a:t>
                </a:r>
              </a:p>
              <a:p>
                <a:r>
                  <a:rPr lang="en-US" dirty="0" smtClean="0">
                    <a:solidFill>
                      <a:schemeClr val="accent1"/>
                    </a:solidFill>
                  </a:rPr>
                  <a:t>We still have the group variance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accent1"/>
                    </a:solidFill>
                  </a:rPr>
                  <a:t>, which is the variance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accent1"/>
                    </a:solidFill>
                  </a:rPr>
                  <a:t>’s</a:t>
                </a:r>
              </a:p>
              <a:p>
                <a:r>
                  <a:rPr lang="en-US" u="sng" dirty="0" smtClean="0">
                    <a:solidFill>
                      <a:schemeClr val="accent1"/>
                    </a:solidFill>
                  </a:rPr>
                  <a:t>Combined equation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6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600" i="1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sz="26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600" i="1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sSub>
                        <m:sSubPr>
                          <m:ctrlPr>
                            <a:rPr lang="en-US" sz="2600" i="1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6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600" i="1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6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600" i="1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 flipV="1">
            <a:off x="4419382" y="2819400"/>
            <a:ext cx="3328390" cy="200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450180" y="2447557"/>
            <a:ext cx="10647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accent3"/>
                </a:solidFill>
              </a:rPr>
              <a:t>Micro level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81251" y="2971800"/>
            <a:ext cx="1125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accent3"/>
                </a:solidFill>
              </a:rPr>
              <a:t>Macro level</a:t>
            </a:r>
          </a:p>
        </p:txBody>
      </p:sp>
    </p:spTree>
    <p:extLst>
      <p:ext uri="{BB962C8B-B14F-4D97-AF65-F5344CB8AC3E}">
        <p14:creationId xmlns:p14="http://schemas.microsoft.com/office/powerpoint/2010/main" val="173122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Adding a Level 1 Predictor w/ Random Component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chemeClr val="accent3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400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b="1" dirty="0" smtClean="0">
                  <a:solidFill>
                    <a:schemeClr val="accent1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 smtClean="0">
                  <a:solidFill>
                    <a:schemeClr val="accent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accent1"/>
                    </a:solidFill>
                  </a:rPr>
                  <a:t> is the overall (grand) effect of X1, but now this effect is allowed to vary across groups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accent1"/>
                    </a:solidFill>
                  </a:rPr>
                  <a:t> is the residual for each group’s slope, they are normal with mean 0, variance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endParaRPr lang="en-US" dirty="0" smtClean="0">
                  <a:solidFill>
                    <a:schemeClr val="accent1"/>
                  </a:solidFill>
                </a:endParaRPr>
              </a:p>
              <a:p>
                <a:r>
                  <a:rPr lang="en-US" dirty="0" smtClean="0">
                    <a:solidFill>
                      <a:schemeClr val="accent1"/>
                    </a:solidFill>
                  </a:rPr>
                  <a:t>It helps to write out the full equation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450180" y="2447557"/>
            <a:ext cx="10647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accent3"/>
                </a:solidFill>
              </a:rPr>
              <a:t>Micro level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81251" y="2971800"/>
            <a:ext cx="1125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accent3"/>
                </a:solidFill>
              </a:rPr>
              <a:t>Macro level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495800" y="2762655"/>
            <a:ext cx="3457450" cy="2345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470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Adding a Level 1 Predictor w/ Random Component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solidFill>
                    <a:schemeClr val="accent1"/>
                  </a:solidFill>
                </a:endParaRPr>
              </a:p>
              <a:p>
                <a:endParaRPr lang="en-US" dirty="0" smtClean="0">
                  <a:solidFill>
                    <a:schemeClr val="accent1"/>
                  </a:solidFill>
                </a:endParaRPr>
              </a:p>
              <a:p>
                <a:r>
                  <a:rPr lang="en-US" b="1" dirty="0" smtClean="0">
                    <a:solidFill>
                      <a:schemeClr val="accent1"/>
                    </a:solidFill>
                  </a:rPr>
                  <a:t>Combined equation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:</a:t>
                </a:r>
              </a:p>
              <a:p>
                <a:endParaRPr lang="en-US" dirty="0" smtClean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solidFill>
                    <a:schemeClr val="accent1"/>
                  </a:solidFill>
                </a:endParaRPr>
              </a:p>
              <a:p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510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Covariance Matrix of Random Effects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chemeClr val="accent1"/>
                    </a:solidFill>
                  </a:rPr>
                  <a:t>We just added the variance of the level 1 slope across groups to the model</a:t>
                </a:r>
              </a:p>
              <a:p>
                <a:pPr lvl="1"/>
                <a:r>
                  <a:rPr lang="en-US" dirty="0" smtClean="0">
                    <a:solidFill>
                      <a:schemeClr val="accent1"/>
                    </a:solidFill>
                  </a:rPr>
                  <a:t>That is, are the effects of extroversion on popularity different across classrooms?</a:t>
                </a:r>
              </a:p>
              <a:p>
                <a:pPr lvl="1"/>
                <a:r>
                  <a:rPr lang="en-US" dirty="0" smtClean="0">
                    <a:solidFill>
                      <a:schemeClr val="accent1"/>
                    </a:solidFill>
                  </a:rPr>
                  <a:t>In some classrooms there is a strong effect of extroversion, and in others it’s relatively weak. </a:t>
                </a:r>
              </a:p>
              <a:p>
                <a:pPr lvl="1"/>
                <a:endParaRPr lang="en-US" dirty="0" smtClean="0">
                  <a:solidFill>
                    <a:schemeClr val="accent1"/>
                  </a:solidFill>
                </a:endParaRPr>
              </a:p>
              <a:p>
                <a:r>
                  <a:rPr lang="en-US" dirty="0" smtClean="0">
                    <a:solidFill>
                      <a:schemeClr val="accent1"/>
                    </a:solidFill>
                  </a:rPr>
                  <a:t>Now we can also ask, in classrooms with strong effects of extroversion on popularity, is popularity also higher? </a:t>
                </a:r>
              </a:p>
              <a:p>
                <a:pPr lvl="1"/>
                <a:r>
                  <a:rPr lang="en-US" dirty="0" smtClean="0">
                    <a:solidFill>
                      <a:schemeClr val="accent1"/>
                    </a:solidFill>
                  </a:rPr>
                  <a:t>The covariance </a:t>
                </a:r>
                <a:r>
                  <a:rPr lang="en-US" dirty="0">
                    <a:solidFill>
                      <a:schemeClr val="accent1"/>
                    </a:solidFill>
                  </a:rPr>
                  <a:t>between the group intercept and group slope, called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1998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Covariance Matrix of Random Effects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chemeClr val="accent1"/>
                    </a:solidFill>
                  </a:rPr>
                  <a:t>R estimates a whole matrix of random effects</a:t>
                </a:r>
              </a:p>
              <a:p>
                <a:pPr marL="548640" lvl="1" indent="-342900">
                  <a:buFont typeface="+mj-lt"/>
                  <a:buAutoNum type="arabicPeriod"/>
                </a:pPr>
                <a:r>
                  <a:rPr lang="en-US" dirty="0" smtClean="0">
                    <a:solidFill>
                      <a:schemeClr val="accent1"/>
                    </a:solidFill>
                  </a:rPr>
                  <a:t>The group variance in the intercept,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 smtClean="0">
                  <a:solidFill>
                    <a:schemeClr val="accent1"/>
                  </a:solidFill>
                </a:endParaRPr>
              </a:p>
              <a:p>
                <a:pPr marL="548640" lvl="1" indent="-342900">
                  <a:buFont typeface="+mj-lt"/>
                  <a:buAutoNum type="arabicPeriod"/>
                </a:pPr>
                <a:r>
                  <a:rPr lang="en-US" dirty="0" smtClean="0">
                    <a:solidFill>
                      <a:schemeClr val="accent1"/>
                    </a:solidFill>
                  </a:rPr>
                  <a:t>The group variance in the slope of </a:t>
                </a:r>
                <a:r>
                  <a:rPr lang="en-US" dirty="0" err="1" smtClean="0">
                    <a:solidFill>
                      <a:schemeClr val="accent1"/>
                    </a:solidFill>
                  </a:rPr>
                  <a:t>extroversion</a:t>
                </a:r>
                <a:r>
                  <a:rPr lang="en-US" dirty="0" err="1" smtClean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popularity</a:t>
                </a:r>
                <a:r>
                  <a:rPr lang="en-US" dirty="0" smtClean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1"/>
                  </a:solidFill>
                  <a:sym typeface="Wingdings" panose="05000000000000000000" pitchFamily="2" charset="2"/>
                </a:endParaRPr>
              </a:p>
              <a:p>
                <a:pPr marL="548640" lvl="1" indent="-342900">
                  <a:buFont typeface="+mj-lt"/>
                  <a:buAutoNum type="arabicPeriod"/>
                </a:pPr>
                <a:r>
                  <a:rPr lang="en-US" dirty="0" smtClean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AND, the covariance between these two,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</m:oMath>
                </a14:m>
                <a:endParaRPr lang="en-US" dirty="0" smtClean="0">
                  <a:solidFill>
                    <a:schemeClr val="accent1"/>
                  </a:solidFill>
                </a:endParaRPr>
              </a:p>
              <a:p>
                <a:pPr marL="548640" lvl="1" indent="-342900">
                  <a:buFont typeface="+mj-lt"/>
                  <a:buAutoNum type="arabicPeriod"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dirty="0" smtClean="0">
                    <a:solidFill>
                      <a:schemeClr val="accent1"/>
                    </a:solidFill>
                  </a:rPr>
                  <a:t>Covariance matrix of random effects:</a:t>
                </a:r>
              </a:p>
              <a:p>
                <a:pPr marL="34290" indent="0">
                  <a:buNone/>
                </a:pPr>
                <a:endParaRPr lang="en-US" dirty="0" smtClean="0">
                  <a:solidFill>
                    <a:schemeClr val="accent1"/>
                  </a:solidFill>
                </a:endParaRPr>
              </a:p>
              <a:p>
                <a:pPr marL="3429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chemeClr val="accent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00</m:t>
                                    </m:r>
                                  </m:sub>
                                </m:sSub>
                              </m:e>
                              <m:e/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chemeClr val="accent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chemeClr val="accent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40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0432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3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2005648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Multilevel Modeling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Growth Curve Modeling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Dyadic Data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Markdown file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5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Dyadic Data Analysis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54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Definitions:  Distinguishability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all dyad members be distinguished from one another based on a meaningful factor?</a:t>
            </a:r>
          </a:p>
          <a:p>
            <a:r>
              <a:rPr lang="en-US" dirty="0" smtClean="0"/>
              <a:t>Distinguishable dyads</a:t>
            </a:r>
          </a:p>
          <a:p>
            <a:pPr lvl="1"/>
            <a:r>
              <a:rPr lang="en-US" dirty="0" smtClean="0"/>
              <a:t>Gender in heterosexual couples</a:t>
            </a:r>
          </a:p>
          <a:p>
            <a:pPr lvl="1"/>
            <a:r>
              <a:rPr lang="en-US" dirty="0" smtClean="0"/>
              <a:t>Patient and caregiver</a:t>
            </a:r>
          </a:p>
          <a:p>
            <a:pPr lvl="1"/>
            <a:r>
              <a:rPr lang="en-US" dirty="0" smtClean="0"/>
              <a:t>Race in mixed race dyads</a:t>
            </a:r>
          </a:p>
        </p:txBody>
      </p:sp>
    </p:spTree>
    <p:extLst>
      <p:ext uri="{BB962C8B-B14F-4D97-AF65-F5344CB8AC3E}">
        <p14:creationId xmlns:p14="http://schemas.microsoft.com/office/powerpoint/2010/main" val="198194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All or Nothing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most dyad members can be distinguished by a variable (e.g., gender), but a few cannot, then can we say that the dyad members are distinguishable?</a:t>
            </a:r>
          </a:p>
          <a:p>
            <a:r>
              <a:rPr lang="en-US" dirty="0" smtClean="0"/>
              <a:t>No, we cannot!</a:t>
            </a:r>
          </a:p>
          <a:p>
            <a:endParaRPr lang="en-US" dirty="0"/>
          </a:p>
        </p:txBody>
      </p:sp>
      <p:sp>
        <p:nvSpPr>
          <p:cNvPr id="5" name="Slide Number Placeholder 5"/>
          <p:cNvSpPr txBox="1">
            <a:spLocks noGrp="1"/>
          </p:cNvSpPr>
          <p:nvPr/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8989D538-79F5-4D59-87C7-F4C71DF06E60}" type="slidenum">
              <a:rPr lang="en-US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23</a:t>
            </a:fld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722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Indistinguishability</a:t>
            </a: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no systematic or meaningful way to order the two scores</a:t>
            </a:r>
          </a:p>
          <a:p>
            <a:endParaRPr lang="en-US" dirty="0" smtClean="0"/>
          </a:p>
          <a:p>
            <a:r>
              <a:rPr lang="en-US" dirty="0" smtClean="0"/>
              <a:t>Examples of indistinguishable dyads</a:t>
            </a:r>
          </a:p>
          <a:p>
            <a:pPr lvl="1"/>
            <a:r>
              <a:rPr lang="en-US" dirty="0" smtClean="0"/>
              <a:t>Same-sex couples</a:t>
            </a:r>
          </a:p>
          <a:p>
            <a:pPr lvl="1"/>
            <a:r>
              <a:rPr lang="en-US" dirty="0" smtClean="0"/>
              <a:t>Twins</a:t>
            </a:r>
          </a:p>
          <a:p>
            <a:pPr lvl="1"/>
            <a:r>
              <a:rPr lang="en-US" dirty="0" smtClean="0"/>
              <a:t>Same-gender friends</a:t>
            </a:r>
          </a:p>
          <a:p>
            <a:pPr lvl="1"/>
            <a:r>
              <a:rPr lang="en-US" dirty="0" smtClean="0"/>
              <a:t>Mix of same-sex and heterosexual couples</a:t>
            </a:r>
          </a:p>
          <a:p>
            <a:pPr lvl="1"/>
            <a:r>
              <a:rPr lang="en-US" dirty="0" smtClean="0"/>
              <a:t>When all dyads are hetero except for </a:t>
            </a:r>
            <a:r>
              <a:rPr lang="en-US" u="sng" dirty="0" smtClean="0"/>
              <a:t>even one couple</a:t>
            </a:r>
            <a:r>
              <a:rPr lang="en-US" dirty="0" smtClean="0"/>
              <a:t>!</a:t>
            </a:r>
          </a:p>
          <a:p>
            <a:pPr marL="274320" lvl="1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4103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 can be complicated…</a:t>
            </a: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Distinguishability is a mix of theoretical and empirical considerations.</a:t>
            </a:r>
          </a:p>
          <a:p>
            <a:endParaRPr lang="en-US" dirty="0" smtClean="0"/>
          </a:p>
          <a:p>
            <a:r>
              <a:rPr lang="en-US" dirty="0" smtClean="0"/>
              <a:t>For dyads to be considered distinguishable: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It should be theoretically important to make such a distinction between members.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Also it should be shown that empirically there are differences.</a:t>
            </a:r>
          </a:p>
          <a:p>
            <a:endParaRPr lang="en-US" dirty="0" smtClean="0"/>
          </a:p>
          <a:p>
            <a:r>
              <a:rPr lang="en-US" dirty="0" smtClean="0"/>
              <a:t>Sometimes there can be two variables that can be used to distinguish dyad members: Spouse  vs. patient; husband vs. wife.</a:t>
            </a:r>
          </a:p>
          <a:p>
            <a:pPr lvl="2"/>
            <a:endParaRPr lang="en-US" dirty="0" smtClean="0"/>
          </a:p>
          <a:p>
            <a:endParaRPr lang="en-US" dirty="0" smtClean="0"/>
          </a:p>
        </p:txBody>
      </p:sp>
      <p:sp>
        <p:nvSpPr>
          <p:cNvPr id="5" name="Slide Number Placeholder 5"/>
          <p:cNvSpPr txBox="1">
            <a:spLocks noGrp="1"/>
          </p:cNvSpPr>
          <p:nvPr/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F8449D10-AED2-4904-95AF-1CBC70481099}" type="slidenum">
              <a:rPr lang="en-US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25</a:t>
            </a:fld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71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Variables</a:t>
            </a: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Between Dyads </a:t>
            </a:r>
          </a:p>
          <a:p>
            <a:pPr lvl="1"/>
            <a:r>
              <a:rPr lang="en-US" dirty="0" smtClean="0"/>
              <a:t>Variable varies from dyad to dyad, BUT within each dyad all individuals have the same score </a:t>
            </a:r>
          </a:p>
          <a:p>
            <a:pPr lvl="2"/>
            <a:r>
              <a:rPr lang="en-US" dirty="0" smtClean="0"/>
              <a:t>Example: Length of relationship</a:t>
            </a:r>
          </a:p>
          <a:p>
            <a:pPr lvl="2"/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alled a level 2, or macro variable in multilevel modeling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80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Oval 2"/>
          <p:cNvSpPr>
            <a:spLocks noChangeArrowheads="1"/>
          </p:cNvSpPr>
          <p:nvPr/>
        </p:nvSpPr>
        <p:spPr bwMode="auto">
          <a:xfrm>
            <a:off x="7010400" y="1828800"/>
            <a:ext cx="609600" cy="609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/>
              <a:t>B</a:t>
            </a:r>
          </a:p>
        </p:txBody>
      </p:sp>
      <p:sp>
        <p:nvSpPr>
          <p:cNvPr id="23555" name="Oval 3"/>
          <p:cNvSpPr>
            <a:spLocks noChangeArrowheads="1"/>
          </p:cNvSpPr>
          <p:nvPr/>
        </p:nvSpPr>
        <p:spPr bwMode="auto">
          <a:xfrm>
            <a:off x="3657600" y="3810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0484" name="Oval 4"/>
          <p:cNvSpPr>
            <a:spLocks noChangeArrowheads="1"/>
          </p:cNvSpPr>
          <p:nvPr/>
        </p:nvSpPr>
        <p:spPr bwMode="auto">
          <a:xfrm>
            <a:off x="9220200" y="2590800"/>
            <a:ext cx="609600" cy="609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3557" name="Oval 5"/>
          <p:cNvSpPr>
            <a:spLocks noChangeArrowheads="1"/>
          </p:cNvSpPr>
          <p:nvPr/>
        </p:nvSpPr>
        <p:spPr bwMode="auto">
          <a:xfrm>
            <a:off x="2362200" y="762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3558" name="Oval 6"/>
          <p:cNvSpPr>
            <a:spLocks noChangeArrowheads="1"/>
          </p:cNvSpPr>
          <p:nvPr/>
        </p:nvSpPr>
        <p:spPr bwMode="auto">
          <a:xfrm>
            <a:off x="5181600" y="6858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 flipH="1">
            <a:off x="8915400" y="3200400"/>
            <a:ext cx="5334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0" name="Line 8"/>
          <p:cNvSpPr>
            <a:spLocks noChangeShapeType="1"/>
          </p:cNvSpPr>
          <p:nvPr/>
        </p:nvSpPr>
        <p:spPr bwMode="auto">
          <a:xfrm>
            <a:off x="4191000" y="4343400"/>
            <a:ext cx="762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 flipH="1">
            <a:off x="7162800" y="2438400"/>
            <a:ext cx="1524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2" name="Line 10"/>
          <p:cNvSpPr>
            <a:spLocks noChangeShapeType="1"/>
          </p:cNvSpPr>
          <p:nvPr/>
        </p:nvSpPr>
        <p:spPr bwMode="auto">
          <a:xfrm flipH="1">
            <a:off x="4876800" y="1219200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3" name="Line 11"/>
          <p:cNvSpPr>
            <a:spLocks noChangeShapeType="1"/>
          </p:cNvSpPr>
          <p:nvPr/>
        </p:nvSpPr>
        <p:spPr bwMode="auto">
          <a:xfrm>
            <a:off x="2743200" y="1371600"/>
            <a:ext cx="2286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Oval 12"/>
          <p:cNvSpPr>
            <a:spLocks noChangeArrowheads="1"/>
          </p:cNvSpPr>
          <p:nvPr/>
        </p:nvSpPr>
        <p:spPr bwMode="auto">
          <a:xfrm>
            <a:off x="2743200" y="23622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3565" name="Oval 13"/>
          <p:cNvSpPr>
            <a:spLocks noChangeArrowheads="1"/>
          </p:cNvSpPr>
          <p:nvPr/>
        </p:nvSpPr>
        <p:spPr bwMode="auto">
          <a:xfrm>
            <a:off x="4953000" y="46482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0494" name="Oval 14"/>
          <p:cNvSpPr>
            <a:spLocks noChangeArrowheads="1"/>
          </p:cNvSpPr>
          <p:nvPr/>
        </p:nvSpPr>
        <p:spPr bwMode="auto">
          <a:xfrm>
            <a:off x="8534400" y="4800600"/>
            <a:ext cx="609600" cy="609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3568" name="Oval 16"/>
          <p:cNvSpPr>
            <a:spLocks noChangeArrowheads="1"/>
          </p:cNvSpPr>
          <p:nvPr/>
        </p:nvSpPr>
        <p:spPr bwMode="auto">
          <a:xfrm>
            <a:off x="4419600" y="1905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0498" name="Oval 18"/>
          <p:cNvSpPr>
            <a:spLocks noChangeArrowheads="1"/>
          </p:cNvSpPr>
          <p:nvPr/>
        </p:nvSpPr>
        <p:spPr bwMode="auto">
          <a:xfrm>
            <a:off x="6781800" y="3505200"/>
            <a:ext cx="609600" cy="609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3575" name="WordArt 24"/>
          <p:cNvSpPr>
            <a:spLocks noChangeArrowheads="1" noChangeShapeType="1" noTextEdit="1"/>
          </p:cNvSpPr>
          <p:nvPr/>
        </p:nvSpPr>
        <p:spPr bwMode="auto">
          <a:xfrm>
            <a:off x="4648200" y="5791200"/>
            <a:ext cx="2971800" cy="685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chemeClr val="bg1"/>
                  </a:solidFill>
                  <a:round/>
                  <a:headEnd/>
                  <a:tailEnd/>
                </a:ln>
              </a:rPr>
              <a:t>Between</a:t>
            </a:r>
          </a:p>
        </p:txBody>
      </p:sp>
    </p:spTree>
    <p:extLst>
      <p:ext uri="{BB962C8B-B14F-4D97-AF65-F5344CB8AC3E}">
        <p14:creationId xmlns:p14="http://schemas.microsoft.com/office/powerpoint/2010/main" val="10248572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Within Dyads</a:t>
            </a:r>
            <a:br>
              <a:rPr lang="en-US" smtClean="0"/>
            </a:b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varies from person to person within a dyad, BUT there is </a:t>
            </a:r>
            <a:r>
              <a:rPr lang="en-US" u="sng" dirty="0" smtClean="0"/>
              <a:t>no</a:t>
            </a:r>
            <a:r>
              <a:rPr lang="en-US" dirty="0" smtClean="0"/>
              <a:t> variation on the dyad average from dyad to dyad. </a:t>
            </a:r>
          </a:p>
          <a:p>
            <a:pPr lvl="1"/>
            <a:r>
              <a:rPr lang="en-US" dirty="0" smtClean="0"/>
              <a:t>Percent time talking in a dyad</a:t>
            </a:r>
          </a:p>
          <a:p>
            <a:pPr lvl="1"/>
            <a:r>
              <a:rPr lang="en-US" dirty="0" smtClean="0"/>
              <a:t>Reward allocation if each dyad is assigned the same total amount</a:t>
            </a:r>
          </a:p>
          <a:p>
            <a:endParaRPr lang="en-US" dirty="0" smtClean="0"/>
          </a:p>
          <a:p>
            <a:r>
              <a:rPr lang="en-US" dirty="0" smtClean="0"/>
              <a:t>X1 + X2 equals the same value for each dyad </a:t>
            </a:r>
          </a:p>
          <a:p>
            <a:endParaRPr lang="en-US" dirty="0" smtClean="0"/>
          </a:p>
          <a:p>
            <a:r>
              <a:rPr lang="en-US" dirty="0" smtClean="0"/>
              <a:t>Note: If in the data, there is a dichotomous within-dyads variable, then dyad members </a:t>
            </a:r>
            <a:r>
              <a:rPr lang="en-US" i="1" dirty="0" smtClean="0"/>
              <a:t>can</a:t>
            </a:r>
            <a:r>
              <a:rPr lang="en-US" dirty="0" smtClean="0"/>
              <a:t> be distinguished on that variable. But that doesn’t mean it would be theoretically meaningful to do so.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1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Oval 2"/>
          <p:cNvSpPr>
            <a:spLocks noChangeArrowheads="1"/>
          </p:cNvSpPr>
          <p:nvPr/>
        </p:nvSpPr>
        <p:spPr bwMode="auto">
          <a:xfrm>
            <a:off x="7010400" y="1828800"/>
            <a:ext cx="609600" cy="609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1507" name="Oval 3"/>
          <p:cNvSpPr>
            <a:spLocks noChangeArrowheads="1"/>
          </p:cNvSpPr>
          <p:nvPr/>
        </p:nvSpPr>
        <p:spPr bwMode="auto">
          <a:xfrm>
            <a:off x="3657600" y="3810000"/>
            <a:ext cx="609600" cy="609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1508" name="Oval 4"/>
          <p:cNvSpPr>
            <a:spLocks noChangeArrowheads="1"/>
          </p:cNvSpPr>
          <p:nvPr/>
        </p:nvSpPr>
        <p:spPr bwMode="auto">
          <a:xfrm>
            <a:off x="9220200" y="2590800"/>
            <a:ext cx="609600" cy="609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1509" name="Oval 5"/>
          <p:cNvSpPr>
            <a:spLocks noChangeArrowheads="1"/>
          </p:cNvSpPr>
          <p:nvPr/>
        </p:nvSpPr>
        <p:spPr bwMode="auto">
          <a:xfrm>
            <a:off x="2362200" y="762000"/>
            <a:ext cx="609600" cy="609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1510" name="Oval 6"/>
          <p:cNvSpPr>
            <a:spLocks noChangeArrowheads="1"/>
          </p:cNvSpPr>
          <p:nvPr/>
        </p:nvSpPr>
        <p:spPr bwMode="auto">
          <a:xfrm>
            <a:off x="5181600" y="685800"/>
            <a:ext cx="609600" cy="609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4583" name="Line 7"/>
          <p:cNvSpPr>
            <a:spLocks noChangeShapeType="1"/>
          </p:cNvSpPr>
          <p:nvPr/>
        </p:nvSpPr>
        <p:spPr bwMode="auto">
          <a:xfrm flipH="1">
            <a:off x="8915400" y="3200400"/>
            <a:ext cx="5334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4191000" y="4343400"/>
            <a:ext cx="762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 flipH="1">
            <a:off x="7162800" y="2438400"/>
            <a:ext cx="1524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 flipH="1">
            <a:off x="4876800" y="1219200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2743200" y="1371600"/>
            <a:ext cx="2286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Oval 12"/>
          <p:cNvSpPr>
            <a:spLocks noChangeArrowheads="1"/>
          </p:cNvSpPr>
          <p:nvPr/>
        </p:nvSpPr>
        <p:spPr bwMode="auto">
          <a:xfrm>
            <a:off x="2743200" y="23622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4589" name="Oval 13"/>
          <p:cNvSpPr>
            <a:spLocks noChangeArrowheads="1"/>
          </p:cNvSpPr>
          <p:nvPr/>
        </p:nvSpPr>
        <p:spPr bwMode="auto">
          <a:xfrm>
            <a:off x="4876800" y="46482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4590" name="Oval 14"/>
          <p:cNvSpPr>
            <a:spLocks noChangeArrowheads="1"/>
          </p:cNvSpPr>
          <p:nvPr/>
        </p:nvSpPr>
        <p:spPr bwMode="auto">
          <a:xfrm>
            <a:off x="8534400" y="48006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4592" name="Oval 16"/>
          <p:cNvSpPr>
            <a:spLocks noChangeArrowheads="1"/>
          </p:cNvSpPr>
          <p:nvPr/>
        </p:nvSpPr>
        <p:spPr bwMode="auto">
          <a:xfrm>
            <a:off x="4419600" y="1905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4594" name="Oval 18"/>
          <p:cNvSpPr>
            <a:spLocks noChangeArrowheads="1"/>
          </p:cNvSpPr>
          <p:nvPr/>
        </p:nvSpPr>
        <p:spPr bwMode="auto">
          <a:xfrm>
            <a:off x="6781800" y="35052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4598" name="WordArt 22"/>
          <p:cNvSpPr>
            <a:spLocks noChangeArrowheads="1" noChangeShapeType="1" noTextEdit="1"/>
          </p:cNvSpPr>
          <p:nvPr/>
        </p:nvSpPr>
        <p:spPr bwMode="auto">
          <a:xfrm>
            <a:off x="4876800" y="5791200"/>
            <a:ext cx="2590800" cy="6477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accent2"/>
                </a:solidFill>
                <a:latin typeface="+mj-lt"/>
              </a:rPr>
              <a:t>Within</a:t>
            </a:r>
          </a:p>
        </p:txBody>
      </p:sp>
    </p:spTree>
    <p:extLst>
      <p:ext uri="{BB962C8B-B14F-4D97-AF65-F5344CB8AC3E}">
        <p14:creationId xmlns:p14="http://schemas.microsoft.com/office/powerpoint/2010/main" val="19847565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Multilevel Modeling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6273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Mixed Variable</a:t>
            </a: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varies both between dyads and within dyads.  </a:t>
            </a:r>
          </a:p>
          <a:p>
            <a:endParaRPr lang="en-US" dirty="0"/>
          </a:p>
          <a:p>
            <a:r>
              <a:rPr lang="en-US" dirty="0" smtClean="0"/>
              <a:t>In a given dyad, the two members may differ in their scores, and there is variation across dyads in the average score.</a:t>
            </a:r>
          </a:p>
          <a:p>
            <a:pPr lvl="1"/>
            <a:r>
              <a:rPr lang="en-US" dirty="0" smtClean="0"/>
              <a:t>Age in married couples</a:t>
            </a:r>
          </a:p>
          <a:p>
            <a:pPr lvl="1"/>
            <a:r>
              <a:rPr lang="en-US" dirty="0" smtClean="0"/>
              <a:t>Lots-o personality variables</a:t>
            </a:r>
          </a:p>
          <a:p>
            <a:pPr marL="274320" lvl="1" indent="0">
              <a:buNone/>
            </a:pPr>
            <a:endParaRPr lang="en-US" dirty="0" smtClean="0"/>
          </a:p>
          <a:p>
            <a:r>
              <a:rPr lang="en-US" dirty="0" smtClean="0"/>
              <a:t>Most </a:t>
            </a:r>
            <a:r>
              <a:rPr lang="en-US" u="sng" dirty="0" smtClean="0"/>
              <a:t>outcome</a:t>
            </a:r>
            <a:r>
              <a:rPr lang="en-US" dirty="0" smtClean="0"/>
              <a:t> variables are mixed variables.</a:t>
            </a:r>
          </a:p>
        </p:txBody>
      </p:sp>
    </p:spTree>
    <p:extLst>
      <p:ext uri="{BB962C8B-B14F-4D97-AF65-F5344CB8AC3E}">
        <p14:creationId xmlns:p14="http://schemas.microsoft.com/office/powerpoint/2010/main" val="38694380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 can be complicated…</a:t>
            </a: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algn="ctr">
              <a:buNone/>
            </a:pPr>
            <a:endParaRPr lang="en-US" sz="3200" dirty="0" smtClean="0"/>
          </a:p>
          <a:p>
            <a:pPr marL="45720" indent="0" algn="ctr">
              <a:buNone/>
            </a:pPr>
            <a:endParaRPr lang="en-US" sz="3200" dirty="0"/>
          </a:p>
          <a:p>
            <a:pPr marL="45720" indent="0" algn="ctr">
              <a:buNone/>
            </a:pPr>
            <a:r>
              <a:rPr lang="en-US" sz="3200" dirty="0" smtClean="0"/>
              <a:t>Can you think of a variable that can be </a:t>
            </a:r>
            <a:r>
              <a:rPr lang="en-US" sz="3200" b="1" dirty="0" smtClean="0"/>
              <a:t>between-dyads</a:t>
            </a:r>
            <a:r>
              <a:rPr lang="en-US" sz="3200" dirty="0" smtClean="0"/>
              <a:t>, </a:t>
            </a:r>
            <a:r>
              <a:rPr lang="en-US" sz="3200" b="1" dirty="0" smtClean="0"/>
              <a:t>within-dyads</a:t>
            </a:r>
            <a:r>
              <a:rPr lang="en-US" sz="3200" dirty="0" smtClean="0"/>
              <a:t>, or </a:t>
            </a:r>
            <a:r>
              <a:rPr lang="en-US" sz="3200" b="1" dirty="0" smtClean="0"/>
              <a:t>mixed</a:t>
            </a:r>
            <a:r>
              <a:rPr lang="en-US" sz="3200" dirty="0"/>
              <a:t> </a:t>
            </a:r>
            <a:r>
              <a:rPr lang="en-US" sz="3200" dirty="0" smtClean="0"/>
              <a:t>across different samples? </a:t>
            </a:r>
          </a:p>
        </p:txBody>
      </p:sp>
      <p:sp>
        <p:nvSpPr>
          <p:cNvPr id="5" name="Slide Number Placeholder 5"/>
          <p:cNvSpPr txBox="1">
            <a:spLocks noGrp="1"/>
          </p:cNvSpPr>
          <p:nvPr/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60CAA429-E2D0-4161-AA2C-D4209EAF59F3}" type="slidenum">
              <a:rPr lang="en-US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31</a:t>
            </a:fld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936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2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99" y="609600"/>
            <a:ext cx="10067925" cy="1356360"/>
          </a:xfrm>
        </p:spPr>
        <p:txBody>
          <a:bodyPr/>
          <a:lstStyle/>
          <a:p>
            <a:r>
              <a:rPr lang="en-US" b="1" dirty="0"/>
              <a:t>Illustration of Data </a:t>
            </a:r>
            <a:r>
              <a:rPr lang="en-US" b="1" dirty="0" smtClean="0"/>
              <a:t>Structures: Individual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9132" t="16762" r="4611" b="3905"/>
          <a:stretch/>
        </p:blipFill>
        <p:spPr>
          <a:xfrm>
            <a:off x="2699859" y="1965960"/>
            <a:ext cx="6954203" cy="444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811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10153650" cy="1356360"/>
          </a:xfrm>
        </p:spPr>
        <p:txBody>
          <a:bodyPr/>
          <a:lstStyle/>
          <a:p>
            <a:r>
              <a:rPr lang="en-US" b="1" dirty="0"/>
              <a:t>Illustration of Data </a:t>
            </a:r>
            <a:r>
              <a:rPr lang="en-US" b="1" dirty="0" smtClean="0"/>
              <a:t>Structures: Individual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956" y="1965960"/>
            <a:ext cx="2813608" cy="454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96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Illustration of Data </a:t>
            </a:r>
            <a:r>
              <a:rPr lang="en-US" b="1" dirty="0" smtClean="0"/>
              <a:t>Structures: Dyad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6342"/>
          <a:stretch/>
        </p:blipFill>
        <p:spPr>
          <a:xfrm>
            <a:off x="1419184" y="2543175"/>
            <a:ext cx="9323151" cy="305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03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Illustration of Data </a:t>
            </a:r>
            <a:r>
              <a:rPr lang="en-US" b="1" dirty="0" smtClean="0"/>
              <a:t>Structures: Dyad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557" y="2214122"/>
            <a:ext cx="4984406" cy="343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78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Illustration of Data </a:t>
            </a:r>
            <a:r>
              <a:rPr lang="en-US" b="1" dirty="0" smtClean="0"/>
              <a:t>Structures: Pairwise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4869" b="5982"/>
          <a:stretch/>
        </p:blipFill>
        <p:spPr>
          <a:xfrm>
            <a:off x="1953165" y="1965960"/>
            <a:ext cx="8255189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61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Illustration of Data </a:t>
            </a:r>
            <a:r>
              <a:rPr lang="en-US" b="1" dirty="0" smtClean="0"/>
              <a:t>Structures: Pairwise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264" y="1844217"/>
            <a:ext cx="3432991" cy="445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21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Markdown file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2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Multilevel Modeling AKA…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Hierarchical Linear Model (HLM)</a:t>
            </a:r>
          </a:p>
          <a:p>
            <a:pPr lvl="1"/>
            <a:r>
              <a:rPr lang="en-US" dirty="0" smtClean="0"/>
              <a:t>Because of the popular program crated by </a:t>
            </a:r>
            <a:r>
              <a:rPr lang="en-US" dirty="0" err="1" smtClean="0"/>
              <a:t>Raudenbush</a:t>
            </a:r>
            <a:r>
              <a:rPr lang="en-US" dirty="0" smtClean="0"/>
              <a:t>, </a:t>
            </a:r>
            <a:r>
              <a:rPr lang="en-US" dirty="0" err="1" smtClean="0"/>
              <a:t>Bryk</a:t>
            </a:r>
            <a:r>
              <a:rPr lang="en-US" dirty="0" smtClean="0"/>
              <a:t> et al.</a:t>
            </a:r>
          </a:p>
          <a:p>
            <a:r>
              <a:rPr lang="en-US" dirty="0" smtClean="0"/>
              <a:t>Random coefficient models</a:t>
            </a:r>
          </a:p>
          <a:p>
            <a:r>
              <a:rPr lang="en-US" dirty="0" smtClean="0"/>
              <a:t>Mixed-effects models</a:t>
            </a:r>
          </a:p>
          <a:p>
            <a:r>
              <a:rPr lang="en-US" dirty="0" smtClean="0"/>
              <a:t>Mixed linear models</a:t>
            </a:r>
          </a:p>
          <a:p>
            <a:pPr lvl="1"/>
            <a:r>
              <a:rPr lang="en-US" dirty="0" smtClean="0"/>
              <a:t>This is what it’s called in statistics</a:t>
            </a:r>
          </a:p>
          <a:p>
            <a:r>
              <a:rPr lang="en-US" dirty="0" smtClean="0"/>
              <a:t>Multilevel regression models</a:t>
            </a:r>
          </a:p>
        </p:txBody>
      </p:sp>
    </p:spTree>
    <p:extLst>
      <p:ext uri="{BB962C8B-B14F-4D97-AF65-F5344CB8AC3E}">
        <p14:creationId xmlns:p14="http://schemas.microsoft.com/office/powerpoint/2010/main" val="741584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Nonindependence in </a:t>
            </a:r>
            <a:r>
              <a:rPr lang="en-US" dirty="0" err="1" smtClean="0"/>
              <a:t>DYads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98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Negative Nonindependence</a:t>
            </a: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Nonindependence is often defined as the proportion of variance explained by the dyad (or group).</a:t>
            </a:r>
          </a:p>
          <a:p>
            <a:r>
              <a:rPr lang="en-US" dirty="0" smtClean="0"/>
              <a:t>BUT, nonindependence can be negative…variance cannot!</a:t>
            </a:r>
          </a:p>
          <a:p>
            <a:endParaRPr lang="en-US" dirty="0"/>
          </a:p>
          <a:p>
            <a:r>
              <a:rPr lang="en-US" dirty="0" smtClean="0"/>
              <a:t>This is super important</a:t>
            </a:r>
            <a:endParaRPr lang="en-US" dirty="0"/>
          </a:p>
          <a:p>
            <a:r>
              <a:rPr lang="en-US" b="1" u="sng" dirty="0" smtClean="0">
                <a:solidFill>
                  <a:schemeClr val="accent2"/>
                </a:solidFill>
              </a:rPr>
              <a:t>THE</a:t>
            </a:r>
            <a:r>
              <a:rPr lang="en-US" b="1" dirty="0" smtClean="0">
                <a:solidFill>
                  <a:schemeClr val="accent2"/>
                </a:solidFill>
              </a:rPr>
              <a:t> MOST IMPORTANT THING ABOUT DYADS!</a:t>
            </a:r>
          </a:p>
        </p:txBody>
      </p:sp>
    </p:spTree>
    <p:extLst>
      <p:ext uri="{BB962C8B-B14F-4D97-AF65-F5344CB8AC3E}">
        <p14:creationId xmlns:p14="http://schemas.microsoft.com/office/powerpoint/2010/main" val="2971134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Might Negative Correlations Arise?</a:t>
            </a: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b="1" dirty="0" smtClean="0"/>
              <a:t>Examples</a:t>
            </a:r>
            <a:endParaRPr lang="en-US" dirty="0"/>
          </a:p>
          <a:p>
            <a:r>
              <a:rPr lang="en-US" b="1" dirty="0"/>
              <a:t>Division of labor:  </a:t>
            </a:r>
            <a:r>
              <a:rPr lang="en-US" dirty="0"/>
              <a:t>Dyad members assign one member to do one task and the other member to do another.  For instance, the amount of housework done in the household may be negatively correlated. </a:t>
            </a:r>
          </a:p>
          <a:p>
            <a:endParaRPr lang="en-US" dirty="0"/>
          </a:p>
          <a:p>
            <a:r>
              <a:rPr lang="en-US" b="1" dirty="0"/>
              <a:t>Power:</a:t>
            </a:r>
            <a:r>
              <a:rPr lang="en-US" dirty="0"/>
              <a:t> If one member is dominant, the other member is submissive. For example, self-objectification is negatively correlated in dyadic interactions.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69256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Effect of Nonindependence</a:t>
            </a: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Consequences of ignoring clustering classic MLM</a:t>
            </a:r>
          </a:p>
          <a:p>
            <a:pPr lvl="1"/>
            <a:r>
              <a:rPr lang="en-US" sz="2600" dirty="0"/>
              <a:t>Effect Estimates </a:t>
            </a:r>
            <a:r>
              <a:rPr lang="en-US" sz="2600" dirty="0" smtClean="0"/>
              <a:t>Unbiased</a:t>
            </a:r>
          </a:p>
          <a:p>
            <a:r>
              <a:rPr lang="en-US" sz="2800" dirty="0" smtClean="0"/>
              <a:t>For dyads especially</a:t>
            </a:r>
          </a:p>
          <a:p>
            <a:pPr lvl="1"/>
            <a:r>
              <a:rPr lang="en-US" sz="2800" dirty="0" smtClean="0"/>
              <a:t>Standard Errors Biased</a:t>
            </a:r>
          </a:p>
          <a:p>
            <a:pPr lvl="2"/>
            <a:r>
              <a:rPr lang="en-US" sz="2400" dirty="0" smtClean="0"/>
              <a:t>Sometimes too large</a:t>
            </a:r>
          </a:p>
          <a:p>
            <a:pPr lvl="2"/>
            <a:r>
              <a:rPr lang="en-US" sz="2400" dirty="0" smtClean="0"/>
              <a:t>Sometimes too small</a:t>
            </a:r>
          </a:p>
          <a:p>
            <a:pPr lvl="2"/>
            <a:r>
              <a:rPr lang="en-US" sz="2400" dirty="0" smtClean="0"/>
              <a:t>Sometimes hardly biased</a:t>
            </a:r>
          </a:p>
        </p:txBody>
      </p:sp>
    </p:spTree>
    <p:extLst>
      <p:ext uri="{BB962C8B-B14F-4D97-AF65-F5344CB8AC3E}">
        <p14:creationId xmlns:p14="http://schemas.microsoft.com/office/powerpoint/2010/main" val="8895847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Direction of Bias Depends 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en-US" sz="2400" dirty="0" smtClean="0"/>
              <a:t>Direction of Nonindependence</a:t>
            </a:r>
          </a:p>
          <a:p>
            <a:pPr lvl="2"/>
            <a:r>
              <a:rPr lang="en-US" sz="2200" dirty="0" smtClean="0"/>
              <a:t>Positive</a:t>
            </a:r>
          </a:p>
          <a:p>
            <a:pPr lvl="2"/>
            <a:r>
              <a:rPr lang="en-US" sz="2200" dirty="0" smtClean="0"/>
              <a:t>Negative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400" dirty="0" smtClean="0"/>
              <a:t>Is the predictor a between or within dyads variable? (or somewhere in between: mixed)</a:t>
            </a:r>
          </a:p>
        </p:txBody>
      </p:sp>
    </p:spTree>
    <p:extLst>
      <p:ext uri="{BB962C8B-B14F-4D97-AF65-F5344CB8AC3E}">
        <p14:creationId xmlns:p14="http://schemas.microsoft.com/office/powerpoint/2010/main" val="10467749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Effect of  Ignoring Nonindependence on Significance Tests</a:t>
            </a:r>
          </a:p>
        </p:txBody>
      </p:sp>
      <p:graphicFrame>
        <p:nvGraphicFramePr>
          <p:cNvPr id="25603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1873954"/>
              </p:ext>
            </p:extLst>
          </p:nvPr>
        </p:nvGraphicFramePr>
        <p:xfrm>
          <a:off x="2480310" y="2097088"/>
          <a:ext cx="7200900" cy="402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Document" r:id="rId4" imgW="8020685" imgH="4488065" progId="Word.Document.8">
                  <p:embed/>
                </p:oleObj>
              </mc:Choice>
              <mc:Fallback>
                <p:oleObj name="Document" r:id="rId4" imgW="8020685" imgH="448806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0310" y="2097088"/>
                        <a:ext cx="7200900" cy="4029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4945222" y="3317745"/>
            <a:ext cx="2174033" cy="1026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95538" y="4503784"/>
            <a:ext cx="2174033" cy="942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225005" y="3317745"/>
            <a:ext cx="2077616" cy="9743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225005" y="4472440"/>
            <a:ext cx="2077616" cy="9743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689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Not To Do!</a:t>
            </a: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Ignore it and treat individual as unit </a:t>
            </a:r>
          </a:p>
          <a:p>
            <a:r>
              <a:rPr lang="en-US" dirty="0" smtClean="0"/>
              <a:t>Discard the data from one dyad member and analyze only one members’ data </a:t>
            </a:r>
          </a:p>
          <a:p>
            <a:r>
              <a:rPr lang="en-US" dirty="0" smtClean="0"/>
              <a:t>Collect data from only one dyad member to avoid the problem </a:t>
            </a:r>
          </a:p>
          <a:p>
            <a:r>
              <a:rPr lang="en-US" dirty="0" smtClean="0"/>
              <a:t>Treat the data as if they were from two samples (e.g., doing an analysis for husbands and a separate one for wives)</a:t>
            </a:r>
          </a:p>
          <a:p>
            <a:pPr lvl="1"/>
            <a:r>
              <a:rPr lang="en-US" dirty="0" smtClean="0"/>
              <a:t>Presumes differences between genders (or whatever the distinguishing variable is)</a:t>
            </a:r>
          </a:p>
          <a:p>
            <a:pPr lvl="1"/>
            <a:r>
              <a:rPr lang="en-US" dirty="0" smtClean="0"/>
              <a:t>Loss of power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60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To Do</a:t>
            </a:r>
            <a:endParaRPr lang="en-US"/>
          </a:p>
        </p:txBody>
      </p:sp>
      <p:sp>
        <p:nvSpPr>
          <p:cNvPr id="3174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Consider both individual and dyad in one analysis!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sz="2800" dirty="0" smtClean="0"/>
              <a:t>Multilevel Modeling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sz="2800" dirty="0" smtClean="0"/>
              <a:t>Structural Equation Modeling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3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Model: Random Intercepts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651" name="Rectangle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4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sz="2400" dirty="0" smtClean="0"/>
              </a:p>
              <a:p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 from 1 to 2, because there are only 2 people in each “group”.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 is a mixed or within variable,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2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is a between variable. </a:t>
                </a:r>
              </a:p>
              <a:p>
                <a:r>
                  <a:rPr lang="en-US" dirty="0" smtClean="0"/>
                  <a:t>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the </a:t>
                </a:r>
                <a:r>
                  <a:rPr lang="en-US" dirty="0" smtClean="0"/>
                  <a:t>common intercept </a:t>
                </a:r>
                <a:r>
                  <a:rPr lang="en-US" dirty="0"/>
                  <a:t>for dyad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 which captures the nonindependence.</a:t>
                </a:r>
              </a:p>
              <a:p>
                <a:r>
                  <a:rPr lang="en-US" dirty="0" smtClean="0"/>
                  <a:t>Works well with positive nonindependence, </a:t>
                </a:r>
                <a:r>
                  <a:rPr lang="en-US" u="sng" dirty="0" smtClean="0"/>
                  <a:t>but not negative</a:t>
                </a:r>
                <a:r>
                  <a:rPr lang="en-US" dirty="0" smtClean="0"/>
                  <a:t>. </a:t>
                </a:r>
              </a:p>
            </p:txBody>
          </p:sp>
        </mc:Choice>
        <mc:Fallback xmlns="">
          <p:sp>
            <p:nvSpPr>
              <p:cNvPr id="2765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 flipV="1">
            <a:off x="4448366" y="2760536"/>
            <a:ext cx="3328390" cy="200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26098" y="2290066"/>
            <a:ext cx="1284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accent3"/>
                </a:solidFill>
              </a:rPr>
              <a:t>Micro level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57169" y="2780554"/>
            <a:ext cx="1359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accent3"/>
                </a:solidFill>
              </a:rPr>
              <a:t>Macro level</a:t>
            </a:r>
          </a:p>
        </p:txBody>
      </p:sp>
    </p:spTree>
    <p:extLst>
      <p:ext uri="{BB962C8B-B14F-4D97-AF65-F5344CB8AC3E}">
        <p14:creationId xmlns:p14="http://schemas.microsoft.com/office/powerpoint/2010/main" val="2764466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Model: Correlated Errors</a:t>
            </a: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651" name="Rectangle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4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4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400" dirty="0" smtClean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 smtClean="0"/>
                  <a:t> is the correlation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, the 2 members’ residuals (errors). </a:t>
                </a:r>
              </a:p>
              <a:p>
                <a:r>
                  <a:rPr lang="en-US" dirty="0" smtClean="0"/>
                  <a:t>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  <a:r>
                  <a:rPr lang="en-US" dirty="0" smtClean="0"/>
                  <a:t>now the grand intercept </a:t>
                </a:r>
              </a:p>
              <a:p>
                <a:r>
                  <a:rPr lang="en-US" dirty="0" smtClean="0"/>
                  <a:t>Works well with positive nonindependence </a:t>
                </a:r>
                <a:r>
                  <a:rPr lang="en-US" u="sng" dirty="0" smtClean="0"/>
                  <a:t>AND</a:t>
                </a:r>
                <a:r>
                  <a:rPr lang="en-US" dirty="0" smtClean="0"/>
                  <a:t> negative. </a:t>
                </a:r>
              </a:p>
            </p:txBody>
          </p:sp>
        </mc:Choice>
        <mc:Fallback xmlns="">
          <p:sp>
            <p:nvSpPr>
              <p:cNvPr id="2765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b="-3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 flipV="1">
            <a:off x="4415240" y="3312571"/>
            <a:ext cx="3328390" cy="200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68441" y="2842101"/>
            <a:ext cx="1284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accent3"/>
                </a:solidFill>
              </a:rPr>
              <a:t>Micro level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99512" y="3332589"/>
            <a:ext cx="1359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accent3"/>
                </a:solidFill>
              </a:rPr>
              <a:t>Macro level</a:t>
            </a:r>
          </a:p>
        </p:txBody>
      </p:sp>
      <p:sp>
        <p:nvSpPr>
          <p:cNvPr id="8" name="Right Bracket 7"/>
          <p:cNvSpPr/>
          <p:nvPr/>
        </p:nvSpPr>
        <p:spPr>
          <a:xfrm>
            <a:off x="7743630" y="2508954"/>
            <a:ext cx="299358" cy="513184"/>
          </a:xfrm>
          <a:prstGeom prst="rightBracket">
            <a:avLst/>
          </a:prstGeom>
          <a:ln>
            <a:headEnd type="triangle"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8092325" y="2580880"/>
                <a:ext cx="236107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 smtClean="0"/>
                  <a:t>    called “</a:t>
                </a:r>
                <a:r>
                  <a:rPr lang="en-US" i="1" dirty="0" smtClean="0"/>
                  <a:t>rho</a:t>
                </a:r>
                <a:r>
                  <a:rPr lang="en-US" dirty="0" smtClean="0"/>
                  <a:t>”</a:t>
                </a:r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325" y="2580880"/>
                <a:ext cx="2361071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1591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Whenever you have nested data you (probably) need MLM</a:t>
            </a:r>
          </a:p>
          <a:p>
            <a:pPr lvl="1"/>
            <a:r>
              <a:rPr lang="en-US" dirty="0" smtClean="0"/>
              <a:t>Students in classrooms</a:t>
            </a:r>
          </a:p>
          <a:p>
            <a:pPr lvl="1"/>
            <a:r>
              <a:rPr lang="en-US" dirty="0" smtClean="0"/>
              <a:t>Therapists’ ratings of their classrooms</a:t>
            </a:r>
          </a:p>
          <a:p>
            <a:pPr lvl="1"/>
            <a:r>
              <a:rPr lang="en-US" dirty="0" smtClean="0"/>
              <a:t>People in romantic couples (dyads)</a:t>
            </a:r>
            <a:endParaRPr lang="en-US" dirty="0"/>
          </a:p>
          <a:p>
            <a:r>
              <a:rPr lang="en-US" altLang="en-US" dirty="0"/>
              <a:t>Participants within a cluster are more similar to each other than two participants in different clusters</a:t>
            </a:r>
          </a:p>
          <a:p>
            <a:r>
              <a:rPr lang="en-US" altLang="en-US" dirty="0"/>
              <a:t>Statistical techniques you have learned so far require independent observations</a:t>
            </a:r>
          </a:p>
          <a:p>
            <a:r>
              <a:rPr lang="en-US" altLang="en-US" dirty="0"/>
              <a:t>Observations are not independent when we have nested data</a:t>
            </a:r>
          </a:p>
          <a:p>
            <a:pPr lvl="1"/>
            <a:r>
              <a:rPr lang="en-US" altLang="en-US" dirty="0"/>
              <a:t>If we know something about Jim’s wife’s satisfaction, then we already know little something about Jim’s satisfaction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873296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Actor-Partner </a:t>
            </a:r>
            <a:br>
              <a:rPr lang="en-US" altLang="en-US" dirty="0" smtClean="0"/>
            </a:br>
            <a:r>
              <a:rPr lang="en-US" altLang="en-US" dirty="0" smtClean="0"/>
              <a:t>Interdependence Model (APIM)</a:t>
            </a:r>
            <a:endParaRPr lang="en-US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2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Actor-Partner Interdependence Model (APIM)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A model that simultaneously estimates the effect of a person’s own variable (actor effect) and the effect of same variable but from the partner (partner effect) on an outcome variable</a:t>
            </a:r>
          </a:p>
          <a:p>
            <a:r>
              <a:rPr lang="en-US" altLang="en-US" dirty="0" smtClean="0"/>
              <a:t>The actor and partner variables are the same variable from different persons.</a:t>
            </a:r>
          </a:p>
          <a:p>
            <a:r>
              <a:rPr lang="en-US" altLang="en-US" dirty="0" smtClean="0"/>
              <a:t>All individuals are treated as actors and partners.</a:t>
            </a:r>
          </a:p>
        </p:txBody>
      </p:sp>
    </p:spTree>
    <p:extLst>
      <p:ext uri="{BB962C8B-B14F-4D97-AF65-F5344CB8AC3E}">
        <p14:creationId xmlns:p14="http://schemas.microsoft.com/office/powerpoint/2010/main" val="316932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Data Requirements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 smtClean="0"/>
              <a:t>Two variables, X and Y, and X causes or predicts Y</a:t>
            </a:r>
          </a:p>
          <a:p>
            <a:r>
              <a:rPr lang="en-US" altLang="en-US" sz="2400" dirty="0" smtClean="0"/>
              <a:t>Both X and Y are mixed variables—both members of the dyad have scores on X and Y.</a:t>
            </a:r>
          </a:p>
          <a:p>
            <a:endParaRPr lang="en-US" altLang="en-US" sz="2400" dirty="0"/>
          </a:p>
          <a:p>
            <a:r>
              <a:rPr lang="en-US" altLang="en-US" dirty="0"/>
              <a:t>Example</a:t>
            </a:r>
          </a:p>
          <a:p>
            <a:pPr lvl="1"/>
            <a:r>
              <a:rPr lang="en-US" altLang="en-US" dirty="0"/>
              <a:t>Dyads, one a patient with a serious disease and other being the patient’s </a:t>
            </a:r>
            <a:r>
              <a:rPr lang="en-US" altLang="en-US" dirty="0" smtClean="0"/>
              <a:t>spouse. We are interested </a:t>
            </a:r>
            <a:r>
              <a:rPr lang="en-US" altLang="en-US" dirty="0"/>
              <a:t>in the effects of depression on relationship </a:t>
            </a:r>
            <a:r>
              <a:rPr lang="en-US" altLang="en-US" dirty="0" smtClean="0"/>
              <a:t>quality</a:t>
            </a:r>
            <a:endParaRPr lang="en-US" altLang="en-US" sz="2400" dirty="0" smtClean="0"/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423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Actor Effect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 smtClean="0"/>
              <a:t>Definition: The effect of a person’s X variable on that person’s Y variable</a:t>
            </a:r>
          </a:p>
          <a:p>
            <a:pPr lvl="1"/>
            <a:r>
              <a:rPr lang="en-US" altLang="en-US" sz="2400" dirty="0" smtClean="0"/>
              <a:t>the effect of patients’ depression on patients’ quality of life</a:t>
            </a:r>
          </a:p>
          <a:p>
            <a:pPr lvl="1"/>
            <a:r>
              <a:rPr lang="en-US" altLang="en-US" sz="2400" dirty="0" smtClean="0"/>
              <a:t>the effect of spouses’ depression on spouses’ quality of life</a:t>
            </a:r>
          </a:p>
          <a:p>
            <a:endParaRPr lang="en-US" altLang="en-US" sz="2400" dirty="0" smtClean="0"/>
          </a:p>
          <a:p>
            <a:r>
              <a:rPr lang="en-US" altLang="en-US" sz="2400" dirty="0" smtClean="0"/>
              <a:t>Both members of the dyad have an actor effect.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1965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Partner Effect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 smtClean="0"/>
              <a:t>Definition: The effect of a person’s partner’s X variable on the person’s Y variable</a:t>
            </a:r>
          </a:p>
          <a:p>
            <a:pPr lvl="1"/>
            <a:r>
              <a:rPr lang="en-US" altLang="en-US" sz="2400" dirty="0" smtClean="0"/>
              <a:t>the effect of patients’ depression on spouses’ quality of life</a:t>
            </a:r>
          </a:p>
          <a:p>
            <a:pPr lvl="1"/>
            <a:r>
              <a:rPr lang="en-US" altLang="en-US" sz="2400" dirty="0" smtClean="0"/>
              <a:t>the effect of spouses’ depression on patients’ quality of life</a:t>
            </a:r>
          </a:p>
          <a:p>
            <a:pPr lvl="1"/>
            <a:endParaRPr lang="en-US" altLang="en-US" sz="2400" dirty="0" smtClean="0"/>
          </a:p>
          <a:p>
            <a:r>
              <a:rPr lang="en-US" altLang="en-US" sz="2600" dirty="0" smtClean="0"/>
              <a:t>Both members of the dyad have a partner effect.</a:t>
            </a:r>
          </a:p>
        </p:txBody>
      </p:sp>
    </p:spTree>
    <p:extLst>
      <p:ext uri="{BB962C8B-B14F-4D97-AF65-F5344CB8AC3E}">
        <p14:creationId xmlns:p14="http://schemas.microsoft.com/office/powerpoint/2010/main" val="139326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Distinguishability and the APIM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 smtClean="0"/>
              <a:t>Distinguishable dyads </a:t>
            </a:r>
          </a:p>
          <a:p>
            <a:pPr lvl="1"/>
            <a:r>
              <a:rPr lang="en-US" altLang="en-US" sz="2800" dirty="0" smtClean="0"/>
              <a:t>Two actor effects</a:t>
            </a:r>
          </a:p>
          <a:p>
            <a:pPr lvl="2"/>
            <a:r>
              <a:rPr lang="en-US" altLang="en-US" sz="2400" dirty="0" smtClean="0"/>
              <a:t>An actor effect for patients and an actor effect for spouses</a:t>
            </a:r>
          </a:p>
          <a:p>
            <a:pPr lvl="1"/>
            <a:r>
              <a:rPr lang="en-US" altLang="en-US" sz="2800" dirty="0" smtClean="0"/>
              <a:t>Two partner effects</a:t>
            </a:r>
          </a:p>
          <a:p>
            <a:pPr lvl="2"/>
            <a:r>
              <a:rPr lang="en-US" altLang="en-US" sz="2400" dirty="0" smtClean="0"/>
              <a:t>A partner effect from spouses to patients and a partner effect from patients to spouses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6709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Distinguishable Dyads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505" y="5700585"/>
            <a:ext cx="10661519" cy="832936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 smtClean="0"/>
              <a:t>Errors not pictured (but important)</a:t>
            </a:r>
          </a:p>
          <a:p>
            <a:pPr>
              <a:spcBef>
                <a:spcPct val="50000"/>
              </a:spcBef>
            </a:pPr>
            <a:r>
              <a:rPr lang="en-US" altLang="en-US" sz="2400" i="1" dirty="0" smtClean="0"/>
              <a:t>The </a:t>
            </a:r>
            <a:r>
              <a:rPr lang="en-US" altLang="en-US" sz="2400" i="1" dirty="0"/>
              <a:t>partner effect is fundamentally dyadic.</a:t>
            </a:r>
            <a:r>
              <a:rPr lang="en-US" altLang="en-US" sz="2400" dirty="0"/>
              <a:t>  A common convention is to refer to it by the outcome variable</a:t>
            </a:r>
            <a:r>
              <a:rPr lang="en-US" altLang="en-US" sz="2400" i="1" dirty="0"/>
              <a:t>. </a:t>
            </a:r>
            <a:r>
              <a:rPr lang="en-US" altLang="en-US" sz="2400" dirty="0"/>
              <a:t> Researcher should be clear!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8215"/>
          <a:stretch/>
        </p:blipFill>
        <p:spPr>
          <a:xfrm>
            <a:off x="2383695" y="1699470"/>
            <a:ext cx="7246337" cy="376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85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Indistinguishable Dyads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8859" y="5632114"/>
            <a:ext cx="9872871" cy="785162"/>
          </a:xfrm>
        </p:spPr>
        <p:txBody>
          <a:bodyPr/>
          <a:lstStyle/>
          <a:p>
            <a:r>
              <a:rPr lang="en-US" altLang="en-US" sz="2400" dirty="0"/>
              <a:t>The two actor effects are set to be equal and the two partner effects are set to be equal. 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369" y="1656092"/>
            <a:ext cx="7201850" cy="397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77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Nonindependence in the APIM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60621" y="5329881"/>
            <a:ext cx="9872871" cy="1209032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ct val="0"/>
              </a:spcBef>
            </a:pPr>
            <a:r>
              <a:rPr lang="en-US" altLang="en-US" sz="2400" dirty="0" smtClean="0"/>
              <a:t>Green </a:t>
            </a:r>
            <a:r>
              <a:rPr lang="en-US" altLang="en-US" sz="2400" dirty="0"/>
              <a:t>curved </a:t>
            </a:r>
            <a:r>
              <a:rPr lang="en-US" altLang="en-US" sz="2400" dirty="0" smtClean="0"/>
              <a:t>line: </a:t>
            </a:r>
            <a:r>
              <a:rPr lang="en-US" altLang="en-US" sz="2400" dirty="0"/>
              <a:t>Nonindependence in Y</a:t>
            </a:r>
          </a:p>
          <a:p>
            <a:pPr>
              <a:spcBef>
                <a:spcPct val="0"/>
              </a:spcBef>
            </a:pPr>
            <a:r>
              <a:rPr lang="en-US" altLang="en-US" sz="2400" dirty="0" smtClean="0"/>
              <a:t>Red </a:t>
            </a:r>
            <a:r>
              <a:rPr lang="en-US" altLang="en-US" sz="2400" dirty="0"/>
              <a:t>curved line: X as a mixed variable (r cannot be 1 or -1</a:t>
            </a:r>
            <a:r>
              <a:rPr lang="en-US" altLang="en-US" sz="2400" dirty="0" smtClean="0"/>
              <a:t>)</a:t>
            </a:r>
            <a:endParaRPr lang="en-US" altLang="en-US" sz="2400" dirty="0"/>
          </a:p>
          <a:p>
            <a:pPr>
              <a:spcBef>
                <a:spcPct val="0"/>
              </a:spcBef>
            </a:pPr>
            <a:r>
              <a:rPr lang="en-US" altLang="en-US" sz="2400" dirty="0"/>
              <a:t>Note that the combination of actor and partner effects explain some of the nonindependence in the dyad</a:t>
            </a:r>
            <a:r>
              <a:rPr lang="en-US" altLang="en-US" sz="2400" dirty="0" smtClean="0"/>
              <a:t>.</a:t>
            </a:r>
            <a:endParaRPr lang="en-US" alt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960" y="1764827"/>
            <a:ext cx="899160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19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Markdown file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Consequences of Ignoring Nested Data</a:t>
            </a:r>
            <a:endParaRPr lang="en-US" alt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When each participant does not give independent pieces of info, the </a:t>
            </a:r>
            <a:r>
              <a:rPr lang="en-US" altLang="en-US" i="1" dirty="0"/>
              <a:t>effective sample size </a:t>
            </a:r>
            <a:r>
              <a:rPr lang="en-US" altLang="en-US" dirty="0"/>
              <a:t>is reduced</a:t>
            </a:r>
          </a:p>
          <a:p>
            <a:r>
              <a:rPr lang="en-US" altLang="en-US" dirty="0"/>
              <a:t>If sample size is bigger than it should be, standard errors are too small, so t-statistics too big, and finally, </a:t>
            </a:r>
            <a:r>
              <a:rPr lang="en-US" altLang="en-US" i="1" dirty="0"/>
              <a:t>p</a:t>
            </a:r>
            <a:r>
              <a:rPr lang="en-US" altLang="en-US" dirty="0"/>
              <a:t>-values are too small!</a:t>
            </a:r>
          </a:p>
          <a:p>
            <a:r>
              <a:rPr lang="en-US" altLang="en-US" dirty="0"/>
              <a:t>SE’s and p-values are biased, test are too liberal</a:t>
            </a:r>
          </a:p>
          <a:p>
            <a:r>
              <a:rPr lang="en-US" altLang="en-US" dirty="0"/>
              <a:t>Coefficients are </a:t>
            </a:r>
            <a:r>
              <a:rPr lang="en-US" altLang="en-US" dirty="0" smtClean="0"/>
              <a:t>unchanged</a:t>
            </a:r>
            <a:endParaRPr lang="en-US" alt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281392" y="5025393"/>
            <a:ext cx="0" cy="609600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027289" y="5079660"/>
            <a:ext cx="0" cy="611188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440820" y="5069741"/>
            <a:ext cx="0" cy="611188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7220906" y="5041887"/>
            <a:ext cx="0" cy="609600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41227" y="5162021"/>
                <a:ext cx="16405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400" b="1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227" y="5162021"/>
                <a:ext cx="164051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62963" r="-10740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67045" y="4961208"/>
                <a:ext cx="1630318" cy="829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𝑺𝑬</m:t>
                      </m:r>
                      <m:r>
                        <a:rPr lang="en-US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chemeClr val="accent4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1" i="1" smtClean="0">
                                  <a:solidFill>
                                    <a:schemeClr val="accent4"/>
                                  </a:solidFill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400" b="1" i="1" smtClean="0">
                                      <a:solidFill>
                                        <a:schemeClr val="accent4"/>
                                      </a:solidFill>
                                      <a:latin typeface="Cambria Math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US" sz="2400" b="1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7045" y="4961208"/>
                <a:ext cx="1630318" cy="8298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914371" y="5032582"/>
                <a:ext cx="1038169" cy="7014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chemeClr val="accent4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𝑺𝑬</m:t>
                          </m:r>
                        </m:den>
                      </m:f>
                    </m:oMath>
                  </m:oMathPara>
                </a14:m>
                <a:endParaRPr lang="en-US" sz="2400" b="1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371" y="5032582"/>
                <a:ext cx="1038169" cy="70147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149324" y="5191463"/>
                <a:ext cx="117820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𝒗𝒂𝒍𝒖𝒆</m:t>
                      </m:r>
                    </m:oMath>
                  </m:oMathPara>
                </a14:m>
                <a:endParaRPr lang="en-US" sz="2400" b="1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9324" y="5191463"/>
                <a:ext cx="1178208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6736" r="-673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568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Generalized Linear Mixed Models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68639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Generalized Linear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general we wrap the response variables in a link function (log, logit, </a:t>
            </a:r>
            <a:r>
              <a:rPr lang="en-US" dirty="0" err="1" smtClean="0"/>
              <a:t>probit</a:t>
            </a:r>
            <a:r>
              <a:rPr lang="en-US" dirty="0" smtClean="0"/>
              <a:t>, identity, etc.).</a:t>
            </a:r>
          </a:p>
          <a:p>
            <a:r>
              <a:rPr lang="en-US" dirty="0" smtClean="0"/>
              <a:t>For example </a:t>
            </a:r>
          </a:p>
          <a:p>
            <a:pPr lvl="1"/>
            <a:r>
              <a:rPr lang="en-US" dirty="0" smtClean="0"/>
              <a:t>A logistic regression is a generalized linear model making use of a logit link function. </a:t>
            </a:r>
          </a:p>
          <a:p>
            <a:pPr lvl="1"/>
            <a:r>
              <a:rPr lang="en-US" dirty="0" smtClean="0"/>
              <a:t>A log-linear of Poisson regression is a generalized linear model making use of a log link function.</a:t>
            </a:r>
          </a:p>
          <a:p>
            <a:pPr lvl="1"/>
            <a:r>
              <a:rPr lang="en-US" dirty="0" smtClean="0"/>
              <a:t>A regression model is a generalized linear model making use of an “identity” link function—the response is multiplied by 1. 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9186419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Review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en-US" sz="2800" dirty="0" smtClean="0"/>
                  <a:t>DV </a:t>
                </a:r>
                <a:r>
                  <a:rPr lang="en-US" altLang="en-US" sz="2800" dirty="0"/>
                  <a:t>is dichotomous</a:t>
                </a:r>
              </a:p>
              <a:p>
                <a:pPr lvl="1"/>
                <a:r>
                  <a:rPr lang="en-US" altLang="en-US" sz="2800" dirty="0"/>
                  <a:t>probability of belonging to group </a:t>
                </a:r>
                <a:r>
                  <a:rPr lang="en-US" altLang="en-US" sz="2800" dirty="0" smtClean="0"/>
                  <a:t>1: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en-US" sz="2800" dirty="0" smtClean="0"/>
              </a:p>
              <a:p>
                <a:pPr lvl="1"/>
                <a:r>
                  <a:rPr lang="en-US" altLang="en-US" sz="2800" dirty="0" smtClean="0"/>
                  <a:t>probability </a:t>
                </a:r>
                <a:r>
                  <a:rPr lang="en-US" altLang="en-US" sz="2800" dirty="0"/>
                  <a:t>of belonging to group </a:t>
                </a:r>
                <a:r>
                  <a:rPr lang="en-US" altLang="en-US" sz="2800" dirty="0" smtClean="0"/>
                  <a:t>0: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z="2800" dirty="0"/>
                  <a:t> =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US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2800" dirty="0" smtClean="0"/>
                  <a:t>.</a:t>
                </a:r>
              </a:p>
              <a:p>
                <a:pPr lvl="1"/>
                <a:r>
                  <a:rPr lang="en-US" altLang="en-US" sz="2800" dirty="0" smtClean="0"/>
                  <a:t>There are only two choices!</a:t>
                </a:r>
                <a:endParaRPr lang="en-US" alt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32" t="-2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602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609600"/>
            <a:ext cx="3644900" cy="1356360"/>
          </a:xfrm>
        </p:spPr>
        <p:txBody>
          <a:bodyPr/>
          <a:lstStyle/>
          <a:p>
            <a:r>
              <a:rPr lang="en-US" altLang="en-US" dirty="0" smtClean="0"/>
              <a:t>Odds and Odds Ratios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3000" y="2501900"/>
                <a:ext cx="9872871" cy="4038600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/>
                  <a:t>Probability</a:t>
                </a:r>
                <a:r>
                  <a:rPr lang="en-US" dirty="0" smtClean="0"/>
                  <a:t> of being committed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162</m:t>
                        </m:r>
                      </m:num>
                      <m:den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354</m:t>
                        </m:r>
                      </m:den>
                    </m:f>
                    <m:r>
                      <a:rPr lang="en-US" smtClean="0">
                        <a:latin typeface="Cambria Math" panose="02040503050406030204" pitchFamily="18" charset="0"/>
                      </a:rPr>
                      <m:t>=.458</m:t>
                    </m:r>
                  </m:oMath>
                </a14:m>
                <a:endParaRPr lang="en-US" dirty="0" smtClean="0"/>
              </a:p>
              <a:p>
                <a:endParaRPr lang="en-US" sz="1050" dirty="0" smtClean="0"/>
              </a:p>
              <a:p>
                <a:r>
                  <a:rPr lang="en-US" b="1" dirty="0" smtClean="0"/>
                  <a:t>Odds</a:t>
                </a:r>
                <a:r>
                  <a:rPr lang="en-US" dirty="0" smtClean="0"/>
                  <a:t> of being committed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.458</m:t>
                        </m:r>
                      </m:num>
                      <m:den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1−.458</m:t>
                        </m:r>
                      </m:den>
                    </m:f>
                    <m:r>
                      <a:rPr lang="en-US" smtClean="0">
                        <a:latin typeface="Cambria Math" panose="02040503050406030204" pitchFamily="18" charset="0"/>
                      </a:rPr>
                      <m:t>=.845</m:t>
                    </m:r>
                  </m:oMath>
                </a14:m>
                <a:endParaRPr lang="en-US" dirty="0" smtClean="0"/>
              </a:p>
              <a:p>
                <a:endParaRPr lang="en-US" sz="1000" dirty="0" smtClean="0"/>
              </a:p>
              <a:p>
                <a:pPr lvl="1"/>
                <a:r>
                  <a:rPr lang="en-US" dirty="0" smtClean="0"/>
                  <a:t>Odds of being committed for minorities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.438</m:t>
                        </m:r>
                      </m:num>
                      <m:den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1−.438</m:t>
                        </m:r>
                      </m:den>
                    </m:f>
                    <m:r>
                      <a:rPr lang="en-US" smtClean="0">
                        <a:latin typeface="Cambria Math" panose="02040503050406030204" pitchFamily="18" charset="0"/>
                      </a:rPr>
                      <m:t>=.778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Odds of being committed for non-minorities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.465</m:t>
                        </m:r>
                      </m:num>
                      <m:den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1−.465</m:t>
                        </m:r>
                      </m:den>
                    </m:f>
                    <m:r>
                      <a:rPr lang="en-US" smtClean="0">
                        <a:latin typeface="Cambria Math" panose="02040503050406030204" pitchFamily="18" charset="0"/>
                      </a:rPr>
                      <m:t>=.870</m:t>
                    </m:r>
                  </m:oMath>
                </a14:m>
                <a:endParaRPr lang="en-US" dirty="0" smtClean="0"/>
              </a:p>
              <a:p>
                <a:pPr lvl="1"/>
                <a:endParaRPr lang="en-US" sz="1050" dirty="0" smtClean="0"/>
              </a:p>
              <a:p>
                <a:r>
                  <a:rPr lang="en-US" dirty="0" smtClean="0"/>
                  <a:t>Odds ratio for non-minorities vs. minorities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.870</m:t>
                        </m:r>
                      </m:num>
                      <m:den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.778</m:t>
                        </m:r>
                      </m:den>
                    </m:f>
                    <m:r>
                      <a:rPr lang="en-US" smtClean="0">
                        <a:latin typeface="Cambria Math" panose="02040503050406030204" pitchFamily="18" charset="0"/>
                      </a:rPr>
                      <m:t>=1.118</m:t>
                    </m:r>
                  </m:oMath>
                </a14:m>
                <a:endParaRPr lang="en-US" dirty="0" smtClean="0"/>
              </a:p>
              <a:p>
                <a:pPr marL="45720" indent="0" algn="ctr">
                  <a:buNone/>
                </a:pPr>
                <a:r>
                  <a:rPr lang="en-US" dirty="0" smtClean="0">
                    <a:solidFill>
                      <a:schemeClr val="tx2"/>
                    </a:solidFill>
                  </a:rPr>
                  <a:t>“Non-minorities are </a:t>
                </a:r>
                <a:r>
                  <a:rPr lang="en-US" b="1" dirty="0" smtClean="0">
                    <a:solidFill>
                      <a:schemeClr val="tx2"/>
                    </a:solidFill>
                  </a:rPr>
                  <a:t>1.118</a:t>
                </a:r>
                <a:r>
                  <a:rPr lang="en-US" dirty="0" smtClean="0">
                    <a:solidFill>
                      <a:schemeClr val="tx2"/>
                    </a:solidFill>
                  </a:rPr>
                  <a:t> times more likely to be committed than minorities.”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2501900"/>
                <a:ext cx="9872871" cy="4038600"/>
              </a:xfrm>
              <a:blipFill rotWithShape="0">
                <a:blip r:embed="rId3"/>
                <a:stretch>
                  <a:fillRect b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8100" y="551207"/>
            <a:ext cx="6324600" cy="166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18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Equation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acc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acc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 smtClean="0"/>
                  <a:t> is the predicted probability of being in group coded as 1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den>
                    </m:f>
                  </m:oMath>
                </a14:m>
                <a:r>
                  <a:rPr lang="en-US" dirty="0" smtClean="0"/>
                  <a:t> is the odds of being in group 1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 is the “logit” function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227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Equation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acc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acc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The b’s are interpreted as the increase in log-odds of being in the target group for 1-unit increase in X.</a:t>
                </a:r>
              </a:p>
              <a:p>
                <a:r>
                  <a:rPr lang="en-US" dirty="0" err="1" smtClean="0"/>
                  <a:t>Exp</a:t>
                </a:r>
                <a:r>
                  <a:rPr lang="en-US" dirty="0" smtClean="0"/>
                  <a:t>(b) is the increase in odds for 1 unit increase in X—this works out to the odds ratio between X = a and X = a+1.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927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Log-Linear (Poisson) Regression Equation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/>
                <a:r>
                  <a:rPr lang="en-US" dirty="0" smtClean="0">
                    <a:latin typeface="Cambria Math" panose="02040503050406030204" pitchFamily="18" charset="0"/>
                  </a:rPr>
                  <a:t>Used when the response variable is a count (e.g., number of cigarettes smoked per day).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45720" indent="0">
                  <a:buNone/>
                </a:pPr>
                <a:endParaRPr lang="en-US" dirty="0"/>
              </a:p>
              <a:p>
                <a:r>
                  <a:rPr lang="en-US" dirty="0" smtClean="0"/>
                  <a:t>Where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dirty="0" smtClean="0"/>
                  <a:t> is the response </a:t>
                </a:r>
                <a:r>
                  <a:rPr lang="en-US" dirty="0" err="1" smtClean="0"/>
                  <a:t>vairable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1" i="1">
                            <a:latin typeface="Cambria Math" charset="0"/>
                          </a:rPr>
                        </m:ctrlPr>
                      </m:funcPr>
                      <m:fNam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𝒍𝒏</m:t>
                        </m:r>
                      </m:fName>
                      <m:e>
                        <m:d>
                          <m:dPr>
                            <m:ctrlPr>
                              <a:rPr lang="en-US" b="1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 is the “log” link function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 smtClean="0"/>
                  <a:t> is interpreted as the increase in log-Y for every increase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b="1" dirty="0" smtClean="0"/>
              </a:p>
              <a:p>
                <a:r>
                  <a:rPr lang="en-US" b="1" dirty="0" err="1" smtClean="0"/>
                  <a:t>Exp</a:t>
                </a:r>
                <a:r>
                  <a:rPr lang="en-US" b="1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dirty="0" smtClean="0"/>
                  <a:t>) </a:t>
                </a:r>
                <a:r>
                  <a:rPr lang="en-US" dirty="0" smtClean="0"/>
                  <a:t>is interpreted in the usual way—as in the general linear model.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94" t="-1964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502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Generalized Mixed Linear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Generalized linear models</a:t>
            </a:r>
          </a:p>
          <a:p>
            <a:pPr lvl="1"/>
            <a:r>
              <a:rPr lang="en-US" dirty="0" smtClean="0"/>
              <a:t>In general we wrap the response in a link function (log, logit, </a:t>
            </a:r>
            <a:r>
              <a:rPr lang="en-US" dirty="0" err="1" smtClean="0"/>
              <a:t>probit</a:t>
            </a:r>
            <a:r>
              <a:rPr lang="en-US" dirty="0" smtClean="0"/>
              <a:t>, identity, etc.).</a:t>
            </a:r>
          </a:p>
          <a:p>
            <a:pPr lvl="1"/>
            <a:endParaRPr lang="en-US" dirty="0"/>
          </a:p>
          <a:p>
            <a:r>
              <a:rPr lang="en-US" dirty="0" smtClean="0"/>
              <a:t>Generalized Mixed Linear Models</a:t>
            </a:r>
          </a:p>
          <a:p>
            <a:pPr lvl="1"/>
            <a:r>
              <a:rPr lang="en-US" dirty="0" smtClean="0"/>
              <a:t>Do the same, include a link function that is appropriate for your response, but then include random effects in the model. </a:t>
            </a:r>
          </a:p>
          <a:p>
            <a:pPr lvl="1"/>
            <a:r>
              <a:rPr lang="en-US" dirty="0" smtClean="0"/>
              <a:t>“Mixed” refers to the mixture of fixed and random effects in the model.  </a:t>
            </a:r>
          </a:p>
          <a:p>
            <a:pPr lvl="1"/>
            <a:endParaRPr lang="en-US" dirty="0"/>
          </a:p>
          <a:p>
            <a:r>
              <a:rPr lang="en-US" dirty="0" smtClean="0"/>
              <a:t>We’ll fit these models with the </a:t>
            </a:r>
            <a:r>
              <a:rPr lang="en-US" sz="2400" dirty="0" smtClean="0">
                <a:latin typeface="Consolas" panose="020B0609020204030204" pitchFamily="49" charset="0"/>
              </a:rPr>
              <a:t>lme4</a:t>
            </a:r>
            <a:r>
              <a:rPr lang="en-US" dirty="0" smtClean="0"/>
              <a:t> package in R, specifically, the </a:t>
            </a:r>
            <a:r>
              <a:rPr lang="en-US" sz="2400" dirty="0" err="1" smtClean="0">
                <a:latin typeface="Consolas" panose="020B0609020204030204" pitchFamily="49" charset="0"/>
              </a:rPr>
              <a:t>glmer</a:t>
            </a:r>
            <a:r>
              <a:rPr lang="en-US" sz="2400" dirty="0" smtClean="0">
                <a:latin typeface="Consolas" panose="020B0609020204030204" pitchFamily="49" charset="0"/>
              </a:rPr>
              <a:t>() </a:t>
            </a:r>
            <a:r>
              <a:rPr lang="en-US" dirty="0" smtClean="0"/>
              <a:t>function.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92349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Generalized Estimating Equations (GEE)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Nonindependence treated as a “nuisance” to be removed; no statistical tests of nonindependence</a:t>
            </a:r>
          </a:p>
          <a:p>
            <a:r>
              <a:rPr lang="en-US" dirty="0" smtClean="0"/>
              <a:t>Can be extended to:</a:t>
            </a:r>
          </a:p>
          <a:p>
            <a:pPr lvl="1"/>
            <a:r>
              <a:rPr lang="en-US" dirty="0" smtClean="0"/>
              <a:t>Binomial outcome </a:t>
            </a:r>
          </a:p>
          <a:p>
            <a:pPr lvl="1"/>
            <a:r>
              <a:rPr lang="en-US" dirty="0" smtClean="0"/>
              <a:t>Multinomial outcome (Categories: home/work/leisure)</a:t>
            </a:r>
          </a:p>
          <a:p>
            <a:pPr lvl="1"/>
            <a:r>
              <a:rPr lang="en-US" dirty="0" smtClean="0"/>
              <a:t>Count data (Poisson, negative binomial)</a:t>
            </a:r>
          </a:p>
          <a:p>
            <a:pPr lvl="1"/>
            <a:r>
              <a:rPr lang="en-US" dirty="0" smtClean="0"/>
              <a:t>Can also be used for continuous outcomes (normal distribution)</a:t>
            </a:r>
          </a:p>
          <a:p>
            <a:pPr lvl="1"/>
            <a:endParaRPr lang="en-US" dirty="0"/>
          </a:p>
          <a:p>
            <a:r>
              <a:rPr lang="en-US" dirty="0"/>
              <a:t>F</a:t>
            </a:r>
            <a:r>
              <a:rPr lang="en-US" dirty="0" smtClean="0"/>
              <a:t>it </a:t>
            </a:r>
            <a:r>
              <a:rPr lang="en-US" dirty="0"/>
              <a:t>these models with the </a:t>
            </a:r>
            <a:r>
              <a:rPr lang="en-US" sz="2400" dirty="0" smtClean="0">
                <a:latin typeface="Consolas" panose="020B0609020204030204" pitchFamily="49" charset="0"/>
              </a:rPr>
              <a:t>gee</a:t>
            </a:r>
            <a:r>
              <a:rPr lang="en-US" dirty="0" smtClean="0"/>
              <a:t> </a:t>
            </a:r>
            <a:r>
              <a:rPr lang="en-US" dirty="0"/>
              <a:t>package in R, specifically, the </a:t>
            </a:r>
            <a:r>
              <a:rPr lang="en-US" sz="2400" dirty="0" smtClean="0">
                <a:latin typeface="Consolas" panose="020B0609020204030204" pitchFamily="49" charset="0"/>
              </a:rPr>
              <a:t>gee() </a:t>
            </a:r>
            <a:r>
              <a:rPr lang="en-US" dirty="0"/>
              <a:t>function.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20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Markdown file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9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vs. Random Effects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MLM includes specifying fixed and random effects in one linear model (hence: “mixed”)</a:t>
            </a:r>
          </a:p>
          <a:p>
            <a:endParaRPr lang="en-US" altLang="en-US" dirty="0"/>
          </a:p>
          <a:p>
            <a:r>
              <a:rPr lang="en-US" altLang="en-US" dirty="0" smtClean="0"/>
              <a:t>The </a:t>
            </a:r>
            <a:r>
              <a:rPr lang="en-US" altLang="en-US" dirty="0"/>
              <a:t>levels of a fixed factor are assumed to be a complete picture of that variable</a:t>
            </a:r>
          </a:p>
          <a:p>
            <a:pPr lvl="1"/>
            <a:r>
              <a:rPr lang="en-US" altLang="en-US" dirty="0"/>
              <a:t>If we are interested in gender and we have men and women in our sample—there is no other level of gender we could have included</a:t>
            </a:r>
          </a:p>
          <a:p>
            <a:r>
              <a:rPr lang="en-US" altLang="en-US" dirty="0"/>
              <a:t>The levels of a random factor are a random sample of possible levels</a:t>
            </a:r>
          </a:p>
          <a:p>
            <a:pPr lvl="1"/>
            <a:r>
              <a:rPr lang="en-US" altLang="en-US" dirty="0"/>
              <a:t>If we have different dosages—there are other possible dosages we could have selected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02116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Growth Curve Modeling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16809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Examples of Over-Time Dyadic Data</a:t>
            </a:r>
            <a:endParaRPr lang="en-US" dirty="0"/>
          </a:p>
        </p:txBody>
      </p:sp>
      <p:sp>
        <p:nvSpPr>
          <p:cNvPr id="1126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Daily diary reports of relationship experiences from both members of heterosexual dating partners over 14 days</a:t>
            </a:r>
          </a:p>
          <a:p>
            <a:endParaRPr lang="en-US" smtClean="0"/>
          </a:p>
          <a:p>
            <a:r>
              <a:rPr lang="en-US" smtClean="0"/>
              <a:t>Repeated measures experiment where dyads interact with each other multiple times and make ratings after each interaction</a:t>
            </a:r>
          </a:p>
          <a:p>
            <a:endParaRPr lang="en-US" smtClean="0"/>
          </a:p>
          <a:p>
            <a:r>
              <a:rPr lang="en-US" smtClean="0"/>
              <a:t>Daily reports of closeness from both members of college roommate dyads  </a:t>
            </a:r>
          </a:p>
          <a:p>
            <a:endParaRPr lang="en-US" smtClean="0"/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7584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Data Structure</a:t>
            </a:r>
            <a:endParaRPr lang="en-US" dirty="0"/>
          </a:p>
        </p:txBody>
      </p:sp>
      <p:sp>
        <p:nvSpPr>
          <p:cNvPr id="12290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The three-level nested myth:  Time is nested within person and person is nested within dyad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Three-level nested only if the four time points differ such that T1a ≠ T1b, T2a ≠ T2b, etc. </a:t>
            </a:r>
            <a:endParaRPr lang="en-US"/>
          </a:p>
        </p:txBody>
      </p:sp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60108" y="2728785"/>
            <a:ext cx="3505200" cy="234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0667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Data Structure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143001" y="2057400"/>
            <a:ext cx="5768546" cy="4038600"/>
          </a:xfrm>
        </p:spPr>
        <p:txBody>
          <a:bodyPr/>
          <a:lstStyle/>
          <a:p>
            <a:r>
              <a:rPr lang="en-US" sz="2400" dirty="0"/>
              <a:t>In most cases the two dyad members are measured at the same time points, so Time is </a:t>
            </a:r>
            <a:r>
              <a:rPr lang="en-US" sz="2400" i="1" dirty="0"/>
              <a:t>crossed</a:t>
            </a:r>
            <a:r>
              <a:rPr lang="en-US" sz="2400" dirty="0"/>
              <a:t> </a:t>
            </a:r>
            <a:r>
              <a:rPr lang="en-US" sz="2400" dirty="0" smtClean="0"/>
              <a:t>with </a:t>
            </a:r>
            <a:r>
              <a:rPr lang="en-US" sz="2400" dirty="0"/>
              <a:t>person.</a:t>
            </a:r>
          </a:p>
          <a:p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6911547" y="914400"/>
            <a:ext cx="3408422" cy="5362575"/>
            <a:chOff x="6012230" y="2895600"/>
            <a:chExt cx="1925270" cy="3581400"/>
          </a:xfrm>
        </p:grpSpPr>
        <p:sp>
          <p:nvSpPr>
            <p:cNvPr id="2" name="Rectangle 1"/>
            <p:cNvSpPr/>
            <p:nvPr/>
          </p:nvSpPr>
          <p:spPr>
            <a:xfrm>
              <a:off x="6775450" y="2895600"/>
              <a:ext cx="7620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36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413500" y="4343400"/>
              <a:ext cx="7620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36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175500" y="4343400"/>
              <a:ext cx="7620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36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413500" y="4876800"/>
              <a:ext cx="7620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36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175500" y="4876800"/>
              <a:ext cx="7620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36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413500" y="5410200"/>
              <a:ext cx="7620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36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175500" y="5410200"/>
              <a:ext cx="7620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36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413500" y="5943600"/>
              <a:ext cx="7620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36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75500" y="5943600"/>
              <a:ext cx="7620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3600"/>
            </a:p>
          </p:txBody>
        </p:sp>
        <p:sp>
          <p:nvSpPr>
            <p:cNvPr id="13325" name="TextBox 3"/>
            <p:cNvSpPr txBox="1">
              <a:spLocks noChangeArrowheads="1"/>
            </p:cNvSpPr>
            <p:nvPr/>
          </p:nvSpPr>
          <p:spPr bwMode="auto">
            <a:xfrm>
              <a:off x="6777038" y="3016251"/>
              <a:ext cx="762000" cy="349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800" dirty="0"/>
                <a:t>Dyad 1</a:t>
              </a:r>
            </a:p>
          </p:txBody>
        </p:sp>
        <p:sp>
          <p:nvSpPr>
            <p:cNvPr id="13326" name="TextBox 4"/>
            <p:cNvSpPr txBox="1">
              <a:spLocks noChangeArrowheads="1"/>
            </p:cNvSpPr>
            <p:nvPr/>
          </p:nvSpPr>
          <p:spPr bwMode="auto">
            <a:xfrm>
              <a:off x="6013605" y="4495801"/>
              <a:ext cx="307135" cy="349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800"/>
                <a:t>T1</a:t>
              </a:r>
            </a:p>
          </p:txBody>
        </p:sp>
        <p:sp>
          <p:nvSpPr>
            <p:cNvPr id="13327" name="TextBox 16"/>
            <p:cNvSpPr txBox="1">
              <a:spLocks noChangeArrowheads="1"/>
            </p:cNvSpPr>
            <p:nvPr/>
          </p:nvSpPr>
          <p:spPr bwMode="auto">
            <a:xfrm>
              <a:off x="6012602" y="4989514"/>
              <a:ext cx="319812" cy="349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800"/>
                <a:t>T2</a:t>
              </a:r>
            </a:p>
          </p:txBody>
        </p:sp>
        <p:sp>
          <p:nvSpPr>
            <p:cNvPr id="13328" name="TextBox 17"/>
            <p:cNvSpPr txBox="1">
              <a:spLocks noChangeArrowheads="1"/>
            </p:cNvSpPr>
            <p:nvPr/>
          </p:nvSpPr>
          <p:spPr bwMode="auto">
            <a:xfrm>
              <a:off x="6013233" y="5559426"/>
              <a:ext cx="308946" cy="349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800"/>
                <a:t>T3</a:t>
              </a:r>
            </a:p>
          </p:txBody>
        </p:sp>
        <p:sp>
          <p:nvSpPr>
            <p:cNvPr id="13329" name="TextBox 18"/>
            <p:cNvSpPr txBox="1">
              <a:spLocks noChangeArrowheads="1"/>
            </p:cNvSpPr>
            <p:nvPr/>
          </p:nvSpPr>
          <p:spPr bwMode="auto">
            <a:xfrm>
              <a:off x="6012230" y="6092826"/>
              <a:ext cx="321623" cy="349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800"/>
                <a:t>T4</a:t>
              </a:r>
            </a:p>
          </p:txBody>
        </p:sp>
        <p:sp>
          <p:nvSpPr>
            <p:cNvPr id="13330" name="TextBox 14"/>
            <p:cNvSpPr txBox="1">
              <a:spLocks noChangeArrowheads="1"/>
            </p:cNvSpPr>
            <p:nvPr/>
          </p:nvSpPr>
          <p:spPr bwMode="auto">
            <a:xfrm>
              <a:off x="6351050" y="4038601"/>
              <a:ext cx="743570" cy="308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/>
                <a:t>Husband</a:t>
              </a:r>
            </a:p>
          </p:txBody>
        </p:sp>
        <p:sp>
          <p:nvSpPr>
            <p:cNvPr id="13331" name="TextBox 15"/>
            <p:cNvSpPr txBox="1">
              <a:spLocks noChangeArrowheads="1"/>
            </p:cNvSpPr>
            <p:nvPr/>
          </p:nvSpPr>
          <p:spPr bwMode="auto">
            <a:xfrm>
              <a:off x="7317582" y="4038601"/>
              <a:ext cx="440239" cy="308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/>
                <a:t>Wife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6688138" y="3429000"/>
              <a:ext cx="398462" cy="5334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7221538" y="3429000"/>
              <a:ext cx="398462" cy="5334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34" name="TextBox 24"/>
            <p:cNvSpPr txBox="1">
              <a:spLocks noChangeArrowheads="1"/>
            </p:cNvSpPr>
            <p:nvPr/>
          </p:nvSpPr>
          <p:spPr bwMode="auto">
            <a:xfrm>
              <a:off x="6478656" y="4495801"/>
              <a:ext cx="480079" cy="308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/>
                <a:t>H_T1</a:t>
              </a:r>
            </a:p>
          </p:txBody>
        </p:sp>
        <p:sp>
          <p:nvSpPr>
            <p:cNvPr id="13335" name="TextBox 27"/>
            <p:cNvSpPr txBox="1">
              <a:spLocks noChangeArrowheads="1"/>
            </p:cNvSpPr>
            <p:nvPr/>
          </p:nvSpPr>
          <p:spPr bwMode="auto">
            <a:xfrm>
              <a:off x="6478026" y="5029201"/>
              <a:ext cx="490945" cy="308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/>
                <a:t>H_T2</a:t>
              </a:r>
            </a:p>
          </p:txBody>
        </p:sp>
        <p:sp>
          <p:nvSpPr>
            <p:cNvPr id="13336" name="TextBox 28"/>
            <p:cNvSpPr txBox="1">
              <a:spLocks noChangeArrowheads="1"/>
            </p:cNvSpPr>
            <p:nvPr/>
          </p:nvSpPr>
          <p:spPr bwMode="auto">
            <a:xfrm>
              <a:off x="6478205" y="5514976"/>
              <a:ext cx="480984" cy="308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/>
                <a:t>H_T3</a:t>
              </a:r>
            </a:p>
          </p:txBody>
        </p:sp>
        <p:sp>
          <p:nvSpPr>
            <p:cNvPr id="13337" name="TextBox 29"/>
            <p:cNvSpPr txBox="1">
              <a:spLocks noChangeArrowheads="1"/>
            </p:cNvSpPr>
            <p:nvPr/>
          </p:nvSpPr>
          <p:spPr bwMode="auto">
            <a:xfrm>
              <a:off x="6477575" y="6048376"/>
              <a:ext cx="491850" cy="308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/>
                <a:t>H_T4</a:t>
              </a:r>
            </a:p>
          </p:txBody>
        </p:sp>
        <p:sp>
          <p:nvSpPr>
            <p:cNvPr id="13338" name="TextBox 30"/>
            <p:cNvSpPr txBox="1">
              <a:spLocks noChangeArrowheads="1"/>
            </p:cNvSpPr>
            <p:nvPr/>
          </p:nvSpPr>
          <p:spPr bwMode="auto">
            <a:xfrm>
              <a:off x="7238637" y="4495801"/>
              <a:ext cx="517203" cy="308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/>
                <a:t>W_T1</a:t>
              </a:r>
            </a:p>
          </p:txBody>
        </p:sp>
        <p:sp>
          <p:nvSpPr>
            <p:cNvPr id="13339" name="TextBox 31"/>
            <p:cNvSpPr txBox="1">
              <a:spLocks noChangeArrowheads="1"/>
            </p:cNvSpPr>
            <p:nvPr/>
          </p:nvSpPr>
          <p:spPr bwMode="auto">
            <a:xfrm>
              <a:off x="7220543" y="5057776"/>
              <a:ext cx="528069" cy="308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/>
                <a:t>W_T2</a:t>
              </a:r>
            </a:p>
          </p:txBody>
        </p:sp>
        <p:sp>
          <p:nvSpPr>
            <p:cNvPr id="13340" name="TextBox 32"/>
            <p:cNvSpPr txBox="1">
              <a:spLocks noChangeArrowheads="1"/>
            </p:cNvSpPr>
            <p:nvPr/>
          </p:nvSpPr>
          <p:spPr bwMode="auto">
            <a:xfrm>
              <a:off x="7238181" y="5514976"/>
              <a:ext cx="518109" cy="308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/>
                <a:t>W_T3</a:t>
              </a:r>
            </a:p>
          </p:txBody>
        </p:sp>
        <p:sp>
          <p:nvSpPr>
            <p:cNvPr id="13341" name="TextBox 33"/>
            <p:cNvSpPr txBox="1">
              <a:spLocks noChangeArrowheads="1"/>
            </p:cNvSpPr>
            <p:nvPr/>
          </p:nvSpPr>
          <p:spPr bwMode="auto">
            <a:xfrm>
              <a:off x="7237552" y="6048376"/>
              <a:ext cx="528974" cy="308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/>
                <a:t>W_T4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540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Data Structure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/>
              <a:t>This two-level crossed structure results in an error structure in which the residuals may be correlated both   </a:t>
            </a:r>
          </a:p>
          <a:p>
            <a:pPr marL="914400" lvl="1" indent="-457200">
              <a:buFontTx/>
              <a:buAutoNum type="alphaUcParenR"/>
              <a:defRPr/>
            </a:pPr>
            <a:r>
              <a:rPr lang="en-US" sz="2400" dirty="0"/>
              <a:t>across dyad members</a:t>
            </a:r>
          </a:p>
          <a:p>
            <a:pPr marL="914400" lvl="1" indent="-457200">
              <a:buFontTx/>
              <a:buAutoNum type="alphaUcParenR"/>
              <a:defRPr/>
            </a:pPr>
            <a:r>
              <a:rPr lang="en-US" sz="2400" dirty="0"/>
              <a:t>across time</a:t>
            </a:r>
          </a:p>
          <a:p>
            <a:endParaRPr lang="en-US" dirty="0"/>
          </a:p>
        </p:txBody>
      </p:sp>
      <p:grpSp>
        <p:nvGrpSpPr>
          <p:cNvPr id="14340" name="Group 7"/>
          <p:cNvGrpSpPr>
            <a:grpSpLocks noChangeAspect="1"/>
          </p:cNvGrpSpPr>
          <p:nvPr/>
        </p:nvGrpSpPr>
        <p:grpSpPr bwMode="auto">
          <a:xfrm>
            <a:off x="5136293" y="2936789"/>
            <a:ext cx="6367463" cy="3505200"/>
            <a:chOff x="1632" y="1824"/>
            <a:chExt cx="4011" cy="2208"/>
          </a:xfrm>
        </p:grpSpPr>
        <p:sp>
          <p:nvSpPr>
            <p:cNvPr id="14341" name="AutoShape 6"/>
            <p:cNvSpPr>
              <a:spLocks noChangeAspect="1" noChangeArrowheads="1" noTextEdit="1"/>
            </p:cNvSpPr>
            <p:nvPr/>
          </p:nvSpPr>
          <p:spPr bwMode="auto">
            <a:xfrm>
              <a:off x="1632" y="1824"/>
              <a:ext cx="4011" cy="2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2" name="Rectangle 8"/>
            <p:cNvSpPr>
              <a:spLocks noChangeArrowheads="1"/>
            </p:cNvSpPr>
            <p:nvPr/>
          </p:nvSpPr>
          <p:spPr bwMode="auto">
            <a:xfrm>
              <a:off x="1717" y="1910"/>
              <a:ext cx="813" cy="402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3" name="Rectangle 9"/>
            <p:cNvSpPr>
              <a:spLocks noChangeArrowheads="1"/>
            </p:cNvSpPr>
            <p:nvPr/>
          </p:nvSpPr>
          <p:spPr bwMode="auto">
            <a:xfrm>
              <a:off x="1807" y="1942"/>
              <a:ext cx="563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H - Time 1</a:t>
              </a:r>
              <a:endParaRPr lang="en-US"/>
            </a:p>
          </p:txBody>
        </p:sp>
        <p:sp>
          <p:nvSpPr>
            <p:cNvPr id="14344" name="Rectangle 10"/>
            <p:cNvSpPr>
              <a:spLocks noChangeArrowheads="1"/>
            </p:cNvSpPr>
            <p:nvPr/>
          </p:nvSpPr>
          <p:spPr bwMode="auto">
            <a:xfrm>
              <a:off x="1779" y="2118"/>
              <a:ext cx="677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dirty="0">
                  <a:solidFill>
                    <a:srgbClr val="000000"/>
                  </a:solidFill>
                </a:rPr>
                <a:t>Satisfaction</a:t>
              </a:r>
              <a:endParaRPr lang="en-US" dirty="0"/>
            </a:p>
          </p:txBody>
        </p:sp>
        <p:sp>
          <p:nvSpPr>
            <p:cNvPr id="14345" name="Oval 11"/>
            <p:cNvSpPr>
              <a:spLocks noChangeArrowheads="1"/>
            </p:cNvSpPr>
            <p:nvPr/>
          </p:nvSpPr>
          <p:spPr bwMode="auto">
            <a:xfrm>
              <a:off x="1953" y="2495"/>
              <a:ext cx="328" cy="292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6" name="Rectangle 12"/>
            <p:cNvSpPr>
              <a:spLocks noChangeArrowheads="1"/>
            </p:cNvSpPr>
            <p:nvPr/>
          </p:nvSpPr>
          <p:spPr bwMode="auto">
            <a:xfrm>
              <a:off x="1989" y="2559"/>
              <a:ext cx="243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eM1</a:t>
              </a:r>
              <a:endParaRPr lang="en-US"/>
            </a:p>
          </p:txBody>
        </p:sp>
        <p:sp>
          <p:nvSpPr>
            <p:cNvPr id="14347" name="Rectangle 13"/>
            <p:cNvSpPr>
              <a:spLocks noChangeArrowheads="1"/>
            </p:cNvSpPr>
            <p:nvPr/>
          </p:nvSpPr>
          <p:spPr bwMode="auto">
            <a:xfrm>
              <a:off x="1714" y="3545"/>
              <a:ext cx="814" cy="400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8" name="Rectangle 14"/>
            <p:cNvSpPr>
              <a:spLocks noChangeArrowheads="1"/>
            </p:cNvSpPr>
            <p:nvPr/>
          </p:nvSpPr>
          <p:spPr bwMode="auto">
            <a:xfrm>
              <a:off x="1814" y="3576"/>
              <a:ext cx="592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W - Time 1</a:t>
              </a:r>
              <a:endParaRPr lang="en-US"/>
            </a:p>
          </p:txBody>
        </p:sp>
        <p:sp>
          <p:nvSpPr>
            <p:cNvPr id="14349" name="Rectangle 15"/>
            <p:cNvSpPr>
              <a:spLocks noChangeArrowheads="1"/>
            </p:cNvSpPr>
            <p:nvPr/>
          </p:nvSpPr>
          <p:spPr bwMode="auto">
            <a:xfrm>
              <a:off x="1779" y="3751"/>
              <a:ext cx="677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Satisfaction</a:t>
              </a:r>
              <a:endParaRPr lang="en-US"/>
            </a:p>
          </p:txBody>
        </p:sp>
        <p:sp>
          <p:nvSpPr>
            <p:cNvPr id="14350" name="Oval 16"/>
            <p:cNvSpPr>
              <a:spLocks noChangeArrowheads="1"/>
            </p:cNvSpPr>
            <p:nvPr/>
          </p:nvSpPr>
          <p:spPr bwMode="auto">
            <a:xfrm>
              <a:off x="1953" y="3063"/>
              <a:ext cx="328" cy="292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1" name="Rectangle 17"/>
            <p:cNvSpPr>
              <a:spLocks noChangeArrowheads="1"/>
            </p:cNvSpPr>
            <p:nvPr/>
          </p:nvSpPr>
          <p:spPr bwMode="auto">
            <a:xfrm>
              <a:off x="1996" y="3127"/>
              <a:ext cx="200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eF1</a:t>
              </a:r>
              <a:endParaRPr lang="en-US"/>
            </a:p>
          </p:txBody>
        </p:sp>
        <p:sp>
          <p:nvSpPr>
            <p:cNvPr id="14352" name="Rectangle 18"/>
            <p:cNvSpPr>
              <a:spLocks noChangeArrowheads="1"/>
            </p:cNvSpPr>
            <p:nvPr/>
          </p:nvSpPr>
          <p:spPr bwMode="auto">
            <a:xfrm>
              <a:off x="2750" y="1910"/>
              <a:ext cx="814" cy="400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3" name="Rectangle 19"/>
            <p:cNvSpPr>
              <a:spLocks noChangeArrowheads="1"/>
            </p:cNvSpPr>
            <p:nvPr/>
          </p:nvSpPr>
          <p:spPr bwMode="auto">
            <a:xfrm>
              <a:off x="2843" y="1942"/>
              <a:ext cx="571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H - Time 2</a:t>
              </a:r>
              <a:endParaRPr lang="en-US"/>
            </a:p>
          </p:txBody>
        </p:sp>
        <p:sp>
          <p:nvSpPr>
            <p:cNvPr id="14354" name="Rectangle 20"/>
            <p:cNvSpPr>
              <a:spLocks noChangeArrowheads="1"/>
            </p:cNvSpPr>
            <p:nvPr/>
          </p:nvSpPr>
          <p:spPr bwMode="auto">
            <a:xfrm>
              <a:off x="2815" y="2111"/>
              <a:ext cx="677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Satisfaction</a:t>
              </a:r>
              <a:endParaRPr lang="en-US"/>
            </a:p>
          </p:txBody>
        </p:sp>
        <p:sp>
          <p:nvSpPr>
            <p:cNvPr id="14355" name="Oval 21"/>
            <p:cNvSpPr>
              <a:spLocks noChangeArrowheads="1"/>
            </p:cNvSpPr>
            <p:nvPr/>
          </p:nvSpPr>
          <p:spPr bwMode="auto">
            <a:xfrm>
              <a:off x="2986" y="2494"/>
              <a:ext cx="328" cy="292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6" name="Rectangle 22"/>
            <p:cNvSpPr>
              <a:spLocks noChangeArrowheads="1"/>
            </p:cNvSpPr>
            <p:nvPr/>
          </p:nvSpPr>
          <p:spPr bwMode="auto">
            <a:xfrm>
              <a:off x="3018" y="2559"/>
              <a:ext cx="251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eM2</a:t>
              </a:r>
              <a:endParaRPr lang="en-US"/>
            </a:p>
          </p:txBody>
        </p:sp>
        <p:sp>
          <p:nvSpPr>
            <p:cNvPr id="14357" name="Rectangle 23"/>
            <p:cNvSpPr>
              <a:spLocks noChangeArrowheads="1"/>
            </p:cNvSpPr>
            <p:nvPr/>
          </p:nvSpPr>
          <p:spPr bwMode="auto">
            <a:xfrm>
              <a:off x="2748" y="3543"/>
              <a:ext cx="813" cy="40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8" name="Rectangle 24"/>
            <p:cNvSpPr>
              <a:spLocks noChangeArrowheads="1"/>
            </p:cNvSpPr>
            <p:nvPr/>
          </p:nvSpPr>
          <p:spPr bwMode="auto">
            <a:xfrm>
              <a:off x="2850" y="3576"/>
              <a:ext cx="601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W - Time 2</a:t>
              </a:r>
              <a:endParaRPr lang="en-US"/>
            </a:p>
          </p:txBody>
        </p:sp>
        <p:sp>
          <p:nvSpPr>
            <p:cNvPr id="14359" name="Rectangle 25"/>
            <p:cNvSpPr>
              <a:spLocks noChangeArrowheads="1"/>
            </p:cNvSpPr>
            <p:nvPr/>
          </p:nvSpPr>
          <p:spPr bwMode="auto">
            <a:xfrm>
              <a:off x="2808" y="3744"/>
              <a:ext cx="677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Satisfaction</a:t>
              </a:r>
              <a:endParaRPr lang="en-US"/>
            </a:p>
          </p:txBody>
        </p:sp>
        <p:sp>
          <p:nvSpPr>
            <p:cNvPr id="14360" name="Oval 26"/>
            <p:cNvSpPr>
              <a:spLocks noChangeArrowheads="1"/>
            </p:cNvSpPr>
            <p:nvPr/>
          </p:nvSpPr>
          <p:spPr bwMode="auto">
            <a:xfrm>
              <a:off x="2986" y="3062"/>
              <a:ext cx="328" cy="292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1" name="Rectangle 27"/>
            <p:cNvSpPr>
              <a:spLocks noChangeArrowheads="1"/>
            </p:cNvSpPr>
            <p:nvPr/>
          </p:nvSpPr>
          <p:spPr bwMode="auto">
            <a:xfrm>
              <a:off x="3032" y="3127"/>
              <a:ext cx="208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eF2</a:t>
              </a:r>
              <a:endParaRPr lang="en-US"/>
            </a:p>
          </p:txBody>
        </p:sp>
        <p:sp>
          <p:nvSpPr>
            <p:cNvPr id="14362" name="Rectangle 28"/>
            <p:cNvSpPr>
              <a:spLocks noChangeArrowheads="1"/>
            </p:cNvSpPr>
            <p:nvPr/>
          </p:nvSpPr>
          <p:spPr bwMode="auto">
            <a:xfrm>
              <a:off x="3768" y="1916"/>
              <a:ext cx="813" cy="40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3" name="Rectangle 29"/>
            <p:cNvSpPr>
              <a:spLocks noChangeArrowheads="1"/>
            </p:cNvSpPr>
            <p:nvPr/>
          </p:nvSpPr>
          <p:spPr bwMode="auto">
            <a:xfrm>
              <a:off x="3858" y="1949"/>
              <a:ext cx="564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H - Time 3</a:t>
              </a:r>
              <a:endParaRPr lang="en-US"/>
            </a:p>
          </p:txBody>
        </p:sp>
        <p:sp>
          <p:nvSpPr>
            <p:cNvPr id="14364" name="Rectangle 30"/>
            <p:cNvSpPr>
              <a:spLocks noChangeArrowheads="1"/>
            </p:cNvSpPr>
            <p:nvPr/>
          </p:nvSpPr>
          <p:spPr bwMode="auto">
            <a:xfrm>
              <a:off x="3830" y="2118"/>
              <a:ext cx="677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Satisfaction</a:t>
              </a:r>
              <a:endParaRPr lang="en-US"/>
            </a:p>
          </p:txBody>
        </p:sp>
        <p:sp>
          <p:nvSpPr>
            <p:cNvPr id="14365" name="Oval 31"/>
            <p:cNvSpPr>
              <a:spLocks noChangeArrowheads="1"/>
            </p:cNvSpPr>
            <p:nvPr/>
          </p:nvSpPr>
          <p:spPr bwMode="auto">
            <a:xfrm>
              <a:off x="4004" y="2501"/>
              <a:ext cx="328" cy="291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6" name="Rectangle 32"/>
            <p:cNvSpPr>
              <a:spLocks noChangeArrowheads="1"/>
            </p:cNvSpPr>
            <p:nvPr/>
          </p:nvSpPr>
          <p:spPr bwMode="auto">
            <a:xfrm>
              <a:off x="4040" y="2566"/>
              <a:ext cx="244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eM3</a:t>
              </a:r>
              <a:endParaRPr lang="en-US"/>
            </a:p>
          </p:txBody>
        </p:sp>
        <p:sp>
          <p:nvSpPr>
            <p:cNvPr id="14367" name="Rectangle 33"/>
            <p:cNvSpPr>
              <a:spLocks noChangeArrowheads="1"/>
            </p:cNvSpPr>
            <p:nvPr/>
          </p:nvSpPr>
          <p:spPr bwMode="auto">
            <a:xfrm>
              <a:off x="3765" y="3550"/>
              <a:ext cx="814" cy="402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8" name="Rectangle 34"/>
            <p:cNvSpPr>
              <a:spLocks noChangeArrowheads="1"/>
            </p:cNvSpPr>
            <p:nvPr/>
          </p:nvSpPr>
          <p:spPr bwMode="auto">
            <a:xfrm>
              <a:off x="3865" y="3583"/>
              <a:ext cx="593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W - Time 3</a:t>
              </a:r>
              <a:endParaRPr lang="en-US"/>
            </a:p>
          </p:txBody>
        </p:sp>
        <p:sp>
          <p:nvSpPr>
            <p:cNvPr id="14369" name="Rectangle 35"/>
            <p:cNvSpPr>
              <a:spLocks noChangeArrowheads="1"/>
            </p:cNvSpPr>
            <p:nvPr/>
          </p:nvSpPr>
          <p:spPr bwMode="auto">
            <a:xfrm>
              <a:off x="3830" y="3751"/>
              <a:ext cx="677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Satisfaction</a:t>
              </a:r>
              <a:endParaRPr lang="en-US"/>
            </a:p>
          </p:txBody>
        </p:sp>
        <p:sp>
          <p:nvSpPr>
            <p:cNvPr id="14370" name="Oval 36"/>
            <p:cNvSpPr>
              <a:spLocks noChangeArrowheads="1"/>
            </p:cNvSpPr>
            <p:nvPr/>
          </p:nvSpPr>
          <p:spPr bwMode="auto">
            <a:xfrm>
              <a:off x="4004" y="3069"/>
              <a:ext cx="328" cy="292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1" name="Rectangle 37"/>
            <p:cNvSpPr>
              <a:spLocks noChangeArrowheads="1"/>
            </p:cNvSpPr>
            <p:nvPr/>
          </p:nvSpPr>
          <p:spPr bwMode="auto">
            <a:xfrm>
              <a:off x="4047" y="3134"/>
              <a:ext cx="201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eF3</a:t>
              </a:r>
              <a:endParaRPr lang="en-US"/>
            </a:p>
          </p:txBody>
        </p:sp>
        <p:sp>
          <p:nvSpPr>
            <p:cNvPr id="14372" name="Rectangle 38"/>
            <p:cNvSpPr>
              <a:spLocks noChangeArrowheads="1"/>
            </p:cNvSpPr>
            <p:nvPr/>
          </p:nvSpPr>
          <p:spPr bwMode="auto">
            <a:xfrm>
              <a:off x="4747" y="1908"/>
              <a:ext cx="813" cy="40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3" name="Rectangle 39"/>
            <p:cNvSpPr>
              <a:spLocks noChangeArrowheads="1"/>
            </p:cNvSpPr>
            <p:nvPr/>
          </p:nvSpPr>
          <p:spPr bwMode="auto">
            <a:xfrm>
              <a:off x="4838" y="1935"/>
              <a:ext cx="572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H - Time 4</a:t>
              </a:r>
              <a:endParaRPr lang="en-US"/>
            </a:p>
          </p:txBody>
        </p:sp>
        <p:sp>
          <p:nvSpPr>
            <p:cNvPr id="14374" name="Rectangle 40"/>
            <p:cNvSpPr>
              <a:spLocks noChangeArrowheads="1"/>
            </p:cNvSpPr>
            <p:nvPr/>
          </p:nvSpPr>
          <p:spPr bwMode="auto">
            <a:xfrm>
              <a:off x="4810" y="2111"/>
              <a:ext cx="677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Satisfaction</a:t>
              </a:r>
              <a:endParaRPr lang="en-US"/>
            </a:p>
          </p:txBody>
        </p:sp>
        <p:sp>
          <p:nvSpPr>
            <p:cNvPr id="14375" name="Oval 41"/>
            <p:cNvSpPr>
              <a:spLocks noChangeArrowheads="1"/>
            </p:cNvSpPr>
            <p:nvPr/>
          </p:nvSpPr>
          <p:spPr bwMode="auto">
            <a:xfrm>
              <a:off x="4983" y="2493"/>
              <a:ext cx="328" cy="291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6" name="Rectangle 42"/>
            <p:cNvSpPr>
              <a:spLocks noChangeArrowheads="1"/>
            </p:cNvSpPr>
            <p:nvPr/>
          </p:nvSpPr>
          <p:spPr bwMode="auto">
            <a:xfrm>
              <a:off x="5013" y="2552"/>
              <a:ext cx="253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em4</a:t>
              </a:r>
              <a:endParaRPr lang="en-US"/>
            </a:p>
          </p:txBody>
        </p:sp>
        <p:sp>
          <p:nvSpPr>
            <p:cNvPr id="14377" name="Rectangle 43"/>
            <p:cNvSpPr>
              <a:spLocks noChangeArrowheads="1"/>
            </p:cNvSpPr>
            <p:nvPr/>
          </p:nvSpPr>
          <p:spPr bwMode="auto">
            <a:xfrm>
              <a:off x="4744" y="3534"/>
              <a:ext cx="814" cy="40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8" name="Rectangle 44"/>
            <p:cNvSpPr>
              <a:spLocks noChangeArrowheads="1"/>
            </p:cNvSpPr>
            <p:nvPr/>
          </p:nvSpPr>
          <p:spPr bwMode="auto">
            <a:xfrm>
              <a:off x="4845" y="3562"/>
              <a:ext cx="602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W - Time 4</a:t>
              </a:r>
              <a:endParaRPr lang="en-US"/>
            </a:p>
          </p:txBody>
        </p:sp>
        <p:sp>
          <p:nvSpPr>
            <p:cNvPr id="14379" name="Rectangle 45"/>
            <p:cNvSpPr>
              <a:spLocks noChangeArrowheads="1"/>
            </p:cNvSpPr>
            <p:nvPr/>
          </p:nvSpPr>
          <p:spPr bwMode="auto">
            <a:xfrm>
              <a:off x="4810" y="3737"/>
              <a:ext cx="677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Satisfaction</a:t>
              </a:r>
              <a:endParaRPr lang="en-US"/>
            </a:p>
          </p:txBody>
        </p:sp>
        <p:sp>
          <p:nvSpPr>
            <p:cNvPr id="14380" name="Oval 46"/>
            <p:cNvSpPr>
              <a:spLocks noChangeArrowheads="1"/>
            </p:cNvSpPr>
            <p:nvPr/>
          </p:nvSpPr>
          <p:spPr bwMode="auto">
            <a:xfrm>
              <a:off x="4983" y="3060"/>
              <a:ext cx="328" cy="292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1" name="Rectangle 47"/>
            <p:cNvSpPr>
              <a:spLocks noChangeArrowheads="1"/>
            </p:cNvSpPr>
            <p:nvPr/>
          </p:nvSpPr>
          <p:spPr bwMode="auto">
            <a:xfrm>
              <a:off x="5027" y="3120"/>
              <a:ext cx="20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eF4</a:t>
              </a:r>
              <a:endParaRPr lang="en-US"/>
            </a:p>
          </p:txBody>
        </p:sp>
        <p:sp>
          <p:nvSpPr>
            <p:cNvPr id="14382" name="Freeform 48"/>
            <p:cNvSpPr>
              <a:spLocks/>
            </p:cNvSpPr>
            <p:nvPr/>
          </p:nvSpPr>
          <p:spPr bwMode="auto">
            <a:xfrm>
              <a:off x="2193" y="2770"/>
              <a:ext cx="119" cy="310"/>
            </a:xfrm>
            <a:custGeom>
              <a:avLst/>
              <a:gdLst>
                <a:gd name="T0" fmla="*/ 0 w 119"/>
                <a:gd name="T1" fmla="*/ 0 h 310"/>
                <a:gd name="T2" fmla="*/ 77 w 119"/>
                <a:gd name="T3" fmla="*/ 232 h 310"/>
                <a:gd name="T4" fmla="*/ 0 w 119"/>
                <a:gd name="T5" fmla="*/ 310 h 310"/>
                <a:gd name="T6" fmla="*/ 0 60000 65536"/>
                <a:gd name="T7" fmla="*/ 0 60000 65536"/>
                <a:gd name="T8" fmla="*/ 0 60000 65536"/>
                <a:gd name="T9" fmla="*/ 0 w 119"/>
                <a:gd name="T10" fmla="*/ 0 h 310"/>
                <a:gd name="T11" fmla="*/ 119 w 119"/>
                <a:gd name="T12" fmla="*/ 310 h 3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9" h="310">
                  <a:moveTo>
                    <a:pt x="0" y="0"/>
                  </a:moveTo>
                  <a:cubicBezTo>
                    <a:pt x="85" y="43"/>
                    <a:pt x="119" y="147"/>
                    <a:pt x="77" y="232"/>
                  </a:cubicBezTo>
                  <a:cubicBezTo>
                    <a:pt x="60" y="265"/>
                    <a:pt x="33" y="293"/>
                    <a:pt x="0" y="310"/>
                  </a:cubicBez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3" name="Freeform 49"/>
            <p:cNvSpPr>
              <a:spLocks/>
            </p:cNvSpPr>
            <p:nvPr/>
          </p:nvSpPr>
          <p:spPr bwMode="auto">
            <a:xfrm>
              <a:off x="2193" y="3005"/>
              <a:ext cx="97" cy="75"/>
            </a:xfrm>
            <a:custGeom>
              <a:avLst/>
              <a:gdLst>
                <a:gd name="T0" fmla="*/ 0 w 223"/>
                <a:gd name="T1" fmla="*/ 3 h 170"/>
                <a:gd name="T2" fmla="*/ 2 w 223"/>
                <a:gd name="T3" fmla="*/ 0 h 170"/>
                <a:gd name="T4" fmla="*/ 3 w 223"/>
                <a:gd name="T5" fmla="*/ 3 h 170"/>
                <a:gd name="T6" fmla="*/ 0 w 223"/>
                <a:gd name="T7" fmla="*/ 3 h 1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3"/>
                <a:gd name="T13" fmla="*/ 0 h 170"/>
                <a:gd name="T14" fmla="*/ 223 w 223"/>
                <a:gd name="T15" fmla="*/ 170 h 1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3" h="170">
                  <a:moveTo>
                    <a:pt x="0" y="170"/>
                  </a:moveTo>
                  <a:lnTo>
                    <a:pt x="147" y="0"/>
                  </a:lnTo>
                  <a:cubicBezTo>
                    <a:pt x="192" y="39"/>
                    <a:pt x="219" y="94"/>
                    <a:pt x="223" y="154"/>
                  </a:cubicBezTo>
                  <a:lnTo>
                    <a:pt x="0" y="17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4" name="Freeform 50"/>
            <p:cNvSpPr>
              <a:spLocks/>
            </p:cNvSpPr>
            <p:nvPr/>
          </p:nvSpPr>
          <p:spPr bwMode="auto">
            <a:xfrm>
              <a:off x="2193" y="2770"/>
              <a:ext cx="97" cy="74"/>
            </a:xfrm>
            <a:custGeom>
              <a:avLst/>
              <a:gdLst>
                <a:gd name="T0" fmla="*/ 0 w 223"/>
                <a:gd name="T1" fmla="*/ 0 h 170"/>
                <a:gd name="T2" fmla="*/ 3 w 223"/>
                <a:gd name="T3" fmla="*/ 0 h 170"/>
                <a:gd name="T4" fmla="*/ 2 w 223"/>
                <a:gd name="T5" fmla="*/ 3 h 170"/>
                <a:gd name="T6" fmla="*/ 0 w 223"/>
                <a:gd name="T7" fmla="*/ 0 h 1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3"/>
                <a:gd name="T13" fmla="*/ 0 h 170"/>
                <a:gd name="T14" fmla="*/ 223 w 223"/>
                <a:gd name="T15" fmla="*/ 170 h 1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3" h="170">
                  <a:moveTo>
                    <a:pt x="0" y="0"/>
                  </a:moveTo>
                  <a:lnTo>
                    <a:pt x="223" y="16"/>
                  </a:lnTo>
                  <a:cubicBezTo>
                    <a:pt x="219" y="75"/>
                    <a:pt x="192" y="131"/>
                    <a:pt x="147" y="17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5" name="Freeform 51"/>
            <p:cNvSpPr>
              <a:spLocks/>
            </p:cNvSpPr>
            <p:nvPr/>
          </p:nvSpPr>
          <p:spPr bwMode="auto">
            <a:xfrm>
              <a:off x="3241" y="2761"/>
              <a:ext cx="126" cy="326"/>
            </a:xfrm>
            <a:custGeom>
              <a:avLst/>
              <a:gdLst>
                <a:gd name="T0" fmla="*/ 0 w 126"/>
                <a:gd name="T1" fmla="*/ 0 h 326"/>
                <a:gd name="T2" fmla="*/ 82 w 126"/>
                <a:gd name="T3" fmla="*/ 244 h 326"/>
                <a:gd name="T4" fmla="*/ 0 w 126"/>
                <a:gd name="T5" fmla="*/ 326 h 326"/>
                <a:gd name="T6" fmla="*/ 0 60000 65536"/>
                <a:gd name="T7" fmla="*/ 0 60000 65536"/>
                <a:gd name="T8" fmla="*/ 0 60000 65536"/>
                <a:gd name="T9" fmla="*/ 0 w 126"/>
                <a:gd name="T10" fmla="*/ 0 h 326"/>
                <a:gd name="T11" fmla="*/ 126 w 126"/>
                <a:gd name="T12" fmla="*/ 326 h 3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6" h="326">
                  <a:moveTo>
                    <a:pt x="0" y="0"/>
                  </a:moveTo>
                  <a:cubicBezTo>
                    <a:pt x="90" y="45"/>
                    <a:pt x="126" y="154"/>
                    <a:pt x="82" y="244"/>
                  </a:cubicBezTo>
                  <a:cubicBezTo>
                    <a:pt x="64" y="279"/>
                    <a:pt x="35" y="308"/>
                    <a:pt x="0" y="326"/>
                  </a:cubicBez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6" name="Freeform 52"/>
            <p:cNvSpPr>
              <a:spLocks/>
            </p:cNvSpPr>
            <p:nvPr/>
          </p:nvSpPr>
          <p:spPr bwMode="auto">
            <a:xfrm>
              <a:off x="3241" y="3012"/>
              <a:ext cx="98" cy="75"/>
            </a:xfrm>
            <a:custGeom>
              <a:avLst/>
              <a:gdLst>
                <a:gd name="T0" fmla="*/ 0 w 224"/>
                <a:gd name="T1" fmla="*/ 3 h 170"/>
                <a:gd name="T2" fmla="*/ 2 w 224"/>
                <a:gd name="T3" fmla="*/ 0 h 170"/>
                <a:gd name="T4" fmla="*/ 4 w 224"/>
                <a:gd name="T5" fmla="*/ 3 h 170"/>
                <a:gd name="T6" fmla="*/ 0 w 224"/>
                <a:gd name="T7" fmla="*/ 3 h 1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4"/>
                <a:gd name="T13" fmla="*/ 0 h 170"/>
                <a:gd name="T14" fmla="*/ 224 w 224"/>
                <a:gd name="T15" fmla="*/ 170 h 1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4" h="170">
                  <a:moveTo>
                    <a:pt x="0" y="170"/>
                  </a:moveTo>
                  <a:lnTo>
                    <a:pt x="147" y="0"/>
                  </a:lnTo>
                  <a:cubicBezTo>
                    <a:pt x="192" y="39"/>
                    <a:pt x="219" y="95"/>
                    <a:pt x="224" y="154"/>
                  </a:cubicBezTo>
                  <a:lnTo>
                    <a:pt x="0" y="17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7" name="Freeform 53"/>
            <p:cNvSpPr>
              <a:spLocks/>
            </p:cNvSpPr>
            <p:nvPr/>
          </p:nvSpPr>
          <p:spPr bwMode="auto">
            <a:xfrm>
              <a:off x="3241" y="2761"/>
              <a:ext cx="98" cy="74"/>
            </a:xfrm>
            <a:custGeom>
              <a:avLst/>
              <a:gdLst>
                <a:gd name="T0" fmla="*/ 0 w 224"/>
                <a:gd name="T1" fmla="*/ 0 h 169"/>
                <a:gd name="T2" fmla="*/ 4 w 224"/>
                <a:gd name="T3" fmla="*/ 0 h 169"/>
                <a:gd name="T4" fmla="*/ 2 w 224"/>
                <a:gd name="T5" fmla="*/ 3 h 169"/>
                <a:gd name="T6" fmla="*/ 0 w 224"/>
                <a:gd name="T7" fmla="*/ 0 h 1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4"/>
                <a:gd name="T13" fmla="*/ 0 h 169"/>
                <a:gd name="T14" fmla="*/ 224 w 224"/>
                <a:gd name="T15" fmla="*/ 169 h 1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4" h="169">
                  <a:moveTo>
                    <a:pt x="0" y="0"/>
                  </a:moveTo>
                  <a:lnTo>
                    <a:pt x="224" y="15"/>
                  </a:lnTo>
                  <a:cubicBezTo>
                    <a:pt x="219" y="75"/>
                    <a:pt x="192" y="130"/>
                    <a:pt x="147" y="16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8" name="Freeform 54"/>
            <p:cNvSpPr>
              <a:spLocks/>
            </p:cNvSpPr>
            <p:nvPr/>
          </p:nvSpPr>
          <p:spPr bwMode="auto">
            <a:xfrm>
              <a:off x="4228" y="2782"/>
              <a:ext cx="115" cy="297"/>
            </a:xfrm>
            <a:custGeom>
              <a:avLst/>
              <a:gdLst>
                <a:gd name="T0" fmla="*/ 0 w 115"/>
                <a:gd name="T1" fmla="*/ 0 h 297"/>
                <a:gd name="T2" fmla="*/ 74 w 115"/>
                <a:gd name="T3" fmla="*/ 223 h 297"/>
                <a:gd name="T4" fmla="*/ 0 w 115"/>
                <a:gd name="T5" fmla="*/ 297 h 297"/>
                <a:gd name="T6" fmla="*/ 0 60000 65536"/>
                <a:gd name="T7" fmla="*/ 0 60000 65536"/>
                <a:gd name="T8" fmla="*/ 0 60000 65536"/>
                <a:gd name="T9" fmla="*/ 0 w 115"/>
                <a:gd name="T10" fmla="*/ 0 h 297"/>
                <a:gd name="T11" fmla="*/ 115 w 115"/>
                <a:gd name="T12" fmla="*/ 297 h 2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" h="297">
                  <a:moveTo>
                    <a:pt x="0" y="0"/>
                  </a:moveTo>
                  <a:cubicBezTo>
                    <a:pt x="82" y="41"/>
                    <a:pt x="115" y="141"/>
                    <a:pt x="74" y="223"/>
                  </a:cubicBezTo>
                  <a:cubicBezTo>
                    <a:pt x="58" y="255"/>
                    <a:pt x="32" y="281"/>
                    <a:pt x="0" y="297"/>
                  </a:cubicBez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9" name="Freeform 55"/>
            <p:cNvSpPr>
              <a:spLocks/>
            </p:cNvSpPr>
            <p:nvPr/>
          </p:nvSpPr>
          <p:spPr bwMode="auto">
            <a:xfrm>
              <a:off x="4228" y="3005"/>
              <a:ext cx="98" cy="74"/>
            </a:xfrm>
            <a:custGeom>
              <a:avLst/>
              <a:gdLst>
                <a:gd name="T0" fmla="*/ 0 w 223"/>
                <a:gd name="T1" fmla="*/ 3 h 169"/>
                <a:gd name="T2" fmla="*/ 2 w 223"/>
                <a:gd name="T3" fmla="*/ 0 h 169"/>
                <a:gd name="T4" fmla="*/ 4 w 223"/>
                <a:gd name="T5" fmla="*/ 3 h 169"/>
                <a:gd name="T6" fmla="*/ 0 w 223"/>
                <a:gd name="T7" fmla="*/ 3 h 1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3"/>
                <a:gd name="T13" fmla="*/ 0 h 169"/>
                <a:gd name="T14" fmla="*/ 223 w 223"/>
                <a:gd name="T15" fmla="*/ 169 h 1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3" h="169">
                  <a:moveTo>
                    <a:pt x="0" y="169"/>
                  </a:moveTo>
                  <a:lnTo>
                    <a:pt x="146" y="0"/>
                  </a:lnTo>
                  <a:cubicBezTo>
                    <a:pt x="191" y="39"/>
                    <a:pt x="219" y="94"/>
                    <a:pt x="223" y="153"/>
                  </a:cubicBezTo>
                  <a:lnTo>
                    <a:pt x="0" y="16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0" name="Freeform 56"/>
            <p:cNvSpPr>
              <a:spLocks/>
            </p:cNvSpPr>
            <p:nvPr/>
          </p:nvSpPr>
          <p:spPr bwMode="auto">
            <a:xfrm>
              <a:off x="4228" y="2782"/>
              <a:ext cx="98" cy="74"/>
            </a:xfrm>
            <a:custGeom>
              <a:avLst/>
              <a:gdLst>
                <a:gd name="T0" fmla="*/ 0 w 223"/>
                <a:gd name="T1" fmla="*/ 0 h 169"/>
                <a:gd name="T2" fmla="*/ 4 w 223"/>
                <a:gd name="T3" fmla="*/ 0 h 169"/>
                <a:gd name="T4" fmla="*/ 2 w 223"/>
                <a:gd name="T5" fmla="*/ 3 h 169"/>
                <a:gd name="T6" fmla="*/ 0 w 223"/>
                <a:gd name="T7" fmla="*/ 0 h 1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3"/>
                <a:gd name="T13" fmla="*/ 0 h 169"/>
                <a:gd name="T14" fmla="*/ 223 w 223"/>
                <a:gd name="T15" fmla="*/ 169 h 1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3" h="169">
                  <a:moveTo>
                    <a:pt x="0" y="0"/>
                  </a:moveTo>
                  <a:lnTo>
                    <a:pt x="223" y="16"/>
                  </a:lnTo>
                  <a:cubicBezTo>
                    <a:pt x="219" y="75"/>
                    <a:pt x="191" y="131"/>
                    <a:pt x="146" y="16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1" name="Freeform 57"/>
            <p:cNvSpPr>
              <a:spLocks/>
            </p:cNvSpPr>
            <p:nvPr/>
          </p:nvSpPr>
          <p:spPr bwMode="auto">
            <a:xfrm>
              <a:off x="5196" y="2778"/>
              <a:ext cx="112" cy="289"/>
            </a:xfrm>
            <a:custGeom>
              <a:avLst/>
              <a:gdLst>
                <a:gd name="T0" fmla="*/ 0 w 112"/>
                <a:gd name="T1" fmla="*/ 0 h 289"/>
                <a:gd name="T2" fmla="*/ 72 w 112"/>
                <a:gd name="T3" fmla="*/ 217 h 289"/>
                <a:gd name="T4" fmla="*/ 0 w 112"/>
                <a:gd name="T5" fmla="*/ 289 h 289"/>
                <a:gd name="T6" fmla="*/ 0 60000 65536"/>
                <a:gd name="T7" fmla="*/ 0 60000 65536"/>
                <a:gd name="T8" fmla="*/ 0 60000 65536"/>
                <a:gd name="T9" fmla="*/ 0 w 112"/>
                <a:gd name="T10" fmla="*/ 0 h 289"/>
                <a:gd name="T11" fmla="*/ 112 w 112"/>
                <a:gd name="T12" fmla="*/ 289 h 2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2" h="289">
                  <a:moveTo>
                    <a:pt x="0" y="0"/>
                  </a:moveTo>
                  <a:cubicBezTo>
                    <a:pt x="80" y="40"/>
                    <a:pt x="112" y="137"/>
                    <a:pt x="72" y="217"/>
                  </a:cubicBezTo>
                  <a:cubicBezTo>
                    <a:pt x="57" y="248"/>
                    <a:pt x="31" y="274"/>
                    <a:pt x="0" y="289"/>
                  </a:cubicBez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2" name="Freeform 58"/>
            <p:cNvSpPr>
              <a:spLocks/>
            </p:cNvSpPr>
            <p:nvPr/>
          </p:nvSpPr>
          <p:spPr bwMode="auto">
            <a:xfrm>
              <a:off x="5196" y="2993"/>
              <a:ext cx="98" cy="74"/>
            </a:xfrm>
            <a:custGeom>
              <a:avLst/>
              <a:gdLst>
                <a:gd name="T0" fmla="*/ 0 w 224"/>
                <a:gd name="T1" fmla="*/ 3 h 170"/>
                <a:gd name="T2" fmla="*/ 2 w 224"/>
                <a:gd name="T3" fmla="*/ 0 h 170"/>
                <a:gd name="T4" fmla="*/ 4 w 224"/>
                <a:gd name="T5" fmla="*/ 3 h 170"/>
                <a:gd name="T6" fmla="*/ 0 w 224"/>
                <a:gd name="T7" fmla="*/ 3 h 1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4"/>
                <a:gd name="T13" fmla="*/ 0 h 170"/>
                <a:gd name="T14" fmla="*/ 224 w 224"/>
                <a:gd name="T15" fmla="*/ 170 h 1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4" h="170">
                  <a:moveTo>
                    <a:pt x="0" y="170"/>
                  </a:moveTo>
                  <a:lnTo>
                    <a:pt x="147" y="0"/>
                  </a:lnTo>
                  <a:cubicBezTo>
                    <a:pt x="192" y="39"/>
                    <a:pt x="219" y="95"/>
                    <a:pt x="224" y="154"/>
                  </a:cubicBezTo>
                  <a:lnTo>
                    <a:pt x="0" y="17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3" name="Freeform 59"/>
            <p:cNvSpPr>
              <a:spLocks/>
            </p:cNvSpPr>
            <p:nvPr/>
          </p:nvSpPr>
          <p:spPr bwMode="auto">
            <a:xfrm>
              <a:off x="5196" y="2778"/>
              <a:ext cx="98" cy="74"/>
            </a:xfrm>
            <a:custGeom>
              <a:avLst/>
              <a:gdLst>
                <a:gd name="T0" fmla="*/ 0 w 224"/>
                <a:gd name="T1" fmla="*/ 0 h 169"/>
                <a:gd name="T2" fmla="*/ 4 w 224"/>
                <a:gd name="T3" fmla="*/ 0 h 169"/>
                <a:gd name="T4" fmla="*/ 2 w 224"/>
                <a:gd name="T5" fmla="*/ 3 h 169"/>
                <a:gd name="T6" fmla="*/ 0 w 224"/>
                <a:gd name="T7" fmla="*/ 0 h 1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4"/>
                <a:gd name="T13" fmla="*/ 0 h 169"/>
                <a:gd name="T14" fmla="*/ 224 w 224"/>
                <a:gd name="T15" fmla="*/ 169 h 1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4" h="169">
                  <a:moveTo>
                    <a:pt x="0" y="0"/>
                  </a:moveTo>
                  <a:lnTo>
                    <a:pt x="224" y="15"/>
                  </a:lnTo>
                  <a:cubicBezTo>
                    <a:pt x="219" y="75"/>
                    <a:pt x="192" y="130"/>
                    <a:pt x="147" y="16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4" name="Freeform 60"/>
            <p:cNvSpPr>
              <a:spLocks/>
            </p:cNvSpPr>
            <p:nvPr/>
          </p:nvSpPr>
          <p:spPr bwMode="auto">
            <a:xfrm>
              <a:off x="2263" y="2292"/>
              <a:ext cx="736" cy="292"/>
            </a:xfrm>
            <a:custGeom>
              <a:avLst/>
              <a:gdLst>
                <a:gd name="T0" fmla="*/ 0 w 736"/>
                <a:gd name="T1" fmla="*/ 282 h 292"/>
                <a:gd name="T2" fmla="*/ 554 w 736"/>
                <a:gd name="T3" fmla="*/ 105 h 292"/>
                <a:gd name="T4" fmla="*/ 736 w 736"/>
                <a:gd name="T5" fmla="*/ 292 h 292"/>
                <a:gd name="T6" fmla="*/ 0 60000 65536"/>
                <a:gd name="T7" fmla="*/ 0 60000 65536"/>
                <a:gd name="T8" fmla="*/ 0 60000 65536"/>
                <a:gd name="T9" fmla="*/ 0 w 736"/>
                <a:gd name="T10" fmla="*/ 0 h 292"/>
                <a:gd name="T11" fmla="*/ 736 w 736"/>
                <a:gd name="T12" fmla="*/ 292 h 2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36" h="292">
                  <a:moveTo>
                    <a:pt x="0" y="282"/>
                  </a:moveTo>
                  <a:cubicBezTo>
                    <a:pt x="104" y="80"/>
                    <a:pt x="352" y="0"/>
                    <a:pt x="554" y="105"/>
                  </a:cubicBezTo>
                  <a:cubicBezTo>
                    <a:pt x="633" y="146"/>
                    <a:pt x="697" y="212"/>
                    <a:pt x="736" y="292"/>
                  </a:cubicBez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5" name="Freeform 61"/>
            <p:cNvSpPr>
              <a:spLocks/>
            </p:cNvSpPr>
            <p:nvPr/>
          </p:nvSpPr>
          <p:spPr bwMode="auto">
            <a:xfrm>
              <a:off x="2926" y="2486"/>
              <a:ext cx="73" cy="98"/>
            </a:xfrm>
            <a:custGeom>
              <a:avLst/>
              <a:gdLst>
                <a:gd name="T0" fmla="*/ 3 w 167"/>
                <a:gd name="T1" fmla="*/ 4 h 224"/>
                <a:gd name="T2" fmla="*/ 0 w 167"/>
                <a:gd name="T3" fmla="*/ 1 h 224"/>
                <a:gd name="T4" fmla="*/ 3 w 167"/>
                <a:gd name="T5" fmla="*/ 0 h 224"/>
                <a:gd name="T6" fmla="*/ 3 w 167"/>
                <a:gd name="T7" fmla="*/ 4 h 2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224"/>
                <a:gd name="T14" fmla="*/ 167 w 167"/>
                <a:gd name="T15" fmla="*/ 224 h 2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224">
                  <a:moveTo>
                    <a:pt x="167" y="224"/>
                  </a:moveTo>
                  <a:lnTo>
                    <a:pt x="0" y="75"/>
                  </a:lnTo>
                  <a:cubicBezTo>
                    <a:pt x="39" y="30"/>
                    <a:pt x="95" y="4"/>
                    <a:pt x="154" y="0"/>
                  </a:cubicBezTo>
                  <a:lnTo>
                    <a:pt x="167" y="22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6" name="Freeform 62"/>
            <p:cNvSpPr>
              <a:spLocks/>
            </p:cNvSpPr>
            <p:nvPr/>
          </p:nvSpPr>
          <p:spPr bwMode="auto">
            <a:xfrm>
              <a:off x="2263" y="2476"/>
              <a:ext cx="74" cy="98"/>
            </a:xfrm>
            <a:custGeom>
              <a:avLst/>
              <a:gdLst>
                <a:gd name="T0" fmla="*/ 0 w 171"/>
                <a:gd name="T1" fmla="*/ 4 h 223"/>
                <a:gd name="T2" fmla="*/ 0 w 171"/>
                <a:gd name="T3" fmla="*/ 0 h 223"/>
                <a:gd name="T4" fmla="*/ 3 w 171"/>
                <a:gd name="T5" fmla="*/ 1 h 223"/>
                <a:gd name="T6" fmla="*/ 0 w 171"/>
                <a:gd name="T7" fmla="*/ 4 h 2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1"/>
                <a:gd name="T13" fmla="*/ 0 h 223"/>
                <a:gd name="T14" fmla="*/ 171 w 171"/>
                <a:gd name="T15" fmla="*/ 223 h 2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1" h="223">
                  <a:moveTo>
                    <a:pt x="0" y="223"/>
                  </a:moveTo>
                  <a:lnTo>
                    <a:pt x="19" y="0"/>
                  </a:lnTo>
                  <a:cubicBezTo>
                    <a:pt x="78" y="5"/>
                    <a:pt x="133" y="33"/>
                    <a:pt x="171" y="78"/>
                  </a:cubicBezTo>
                  <a:lnTo>
                    <a:pt x="0" y="22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7" name="Freeform 63"/>
            <p:cNvSpPr>
              <a:spLocks/>
            </p:cNvSpPr>
            <p:nvPr/>
          </p:nvSpPr>
          <p:spPr bwMode="auto">
            <a:xfrm>
              <a:off x="3292" y="2291"/>
              <a:ext cx="729" cy="291"/>
            </a:xfrm>
            <a:custGeom>
              <a:avLst/>
              <a:gdLst>
                <a:gd name="T0" fmla="*/ 0 w 729"/>
                <a:gd name="T1" fmla="*/ 277 h 291"/>
                <a:gd name="T2" fmla="*/ 550 w 729"/>
                <a:gd name="T3" fmla="*/ 105 h 291"/>
                <a:gd name="T4" fmla="*/ 729 w 729"/>
                <a:gd name="T5" fmla="*/ 291 h 291"/>
                <a:gd name="T6" fmla="*/ 0 60000 65536"/>
                <a:gd name="T7" fmla="*/ 0 60000 65536"/>
                <a:gd name="T8" fmla="*/ 0 60000 65536"/>
                <a:gd name="T9" fmla="*/ 0 w 729"/>
                <a:gd name="T10" fmla="*/ 0 h 291"/>
                <a:gd name="T11" fmla="*/ 729 w 729"/>
                <a:gd name="T12" fmla="*/ 291 h 2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9" h="291">
                  <a:moveTo>
                    <a:pt x="0" y="277"/>
                  </a:moveTo>
                  <a:cubicBezTo>
                    <a:pt x="105" y="77"/>
                    <a:pt x="351" y="0"/>
                    <a:pt x="550" y="105"/>
                  </a:cubicBezTo>
                  <a:cubicBezTo>
                    <a:pt x="629" y="146"/>
                    <a:pt x="691" y="211"/>
                    <a:pt x="729" y="291"/>
                  </a:cubicBez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8" name="Freeform 64"/>
            <p:cNvSpPr>
              <a:spLocks/>
            </p:cNvSpPr>
            <p:nvPr/>
          </p:nvSpPr>
          <p:spPr bwMode="auto">
            <a:xfrm>
              <a:off x="3948" y="2484"/>
              <a:ext cx="73" cy="98"/>
            </a:xfrm>
            <a:custGeom>
              <a:avLst/>
              <a:gdLst>
                <a:gd name="T0" fmla="*/ 3 w 166"/>
                <a:gd name="T1" fmla="*/ 4 h 223"/>
                <a:gd name="T2" fmla="*/ 0 w 166"/>
                <a:gd name="T3" fmla="*/ 1 h 223"/>
                <a:gd name="T4" fmla="*/ 3 w 166"/>
                <a:gd name="T5" fmla="*/ 0 h 223"/>
                <a:gd name="T6" fmla="*/ 3 w 166"/>
                <a:gd name="T7" fmla="*/ 4 h 2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6"/>
                <a:gd name="T13" fmla="*/ 0 h 223"/>
                <a:gd name="T14" fmla="*/ 166 w 166"/>
                <a:gd name="T15" fmla="*/ 223 h 2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6" h="223">
                  <a:moveTo>
                    <a:pt x="166" y="223"/>
                  </a:moveTo>
                  <a:lnTo>
                    <a:pt x="0" y="73"/>
                  </a:lnTo>
                  <a:cubicBezTo>
                    <a:pt x="40" y="29"/>
                    <a:pt x="95" y="3"/>
                    <a:pt x="155" y="0"/>
                  </a:cubicBezTo>
                  <a:lnTo>
                    <a:pt x="166" y="22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9" name="Freeform 65"/>
            <p:cNvSpPr>
              <a:spLocks/>
            </p:cNvSpPr>
            <p:nvPr/>
          </p:nvSpPr>
          <p:spPr bwMode="auto">
            <a:xfrm>
              <a:off x="3292" y="2469"/>
              <a:ext cx="76" cy="99"/>
            </a:xfrm>
            <a:custGeom>
              <a:avLst/>
              <a:gdLst>
                <a:gd name="T0" fmla="*/ 0 w 172"/>
                <a:gd name="T1" fmla="*/ 4 h 224"/>
                <a:gd name="T2" fmla="*/ 0 w 172"/>
                <a:gd name="T3" fmla="*/ 0 h 224"/>
                <a:gd name="T4" fmla="*/ 3 w 172"/>
                <a:gd name="T5" fmla="*/ 1 h 224"/>
                <a:gd name="T6" fmla="*/ 0 w 172"/>
                <a:gd name="T7" fmla="*/ 4 h 2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2"/>
                <a:gd name="T13" fmla="*/ 0 h 224"/>
                <a:gd name="T14" fmla="*/ 172 w 172"/>
                <a:gd name="T15" fmla="*/ 224 h 2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2" h="224">
                  <a:moveTo>
                    <a:pt x="0" y="224"/>
                  </a:moveTo>
                  <a:lnTo>
                    <a:pt x="20" y="0"/>
                  </a:lnTo>
                  <a:cubicBezTo>
                    <a:pt x="80" y="6"/>
                    <a:pt x="134" y="35"/>
                    <a:pt x="172" y="80"/>
                  </a:cubicBezTo>
                  <a:lnTo>
                    <a:pt x="0" y="22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0" name="Freeform 66"/>
            <p:cNvSpPr>
              <a:spLocks/>
            </p:cNvSpPr>
            <p:nvPr/>
          </p:nvSpPr>
          <p:spPr bwMode="auto">
            <a:xfrm>
              <a:off x="4314" y="2303"/>
              <a:ext cx="693" cy="277"/>
            </a:xfrm>
            <a:custGeom>
              <a:avLst/>
              <a:gdLst>
                <a:gd name="T0" fmla="*/ 0 w 693"/>
                <a:gd name="T1" fmla="*/ 277 h 277"/>
                <a:gd name="T2" fmla="*/ 515 w 693"/>
                <a:gd name="T3" fmla="*/ 90 h 277"/>
                <a:gd name="T4" fmla="*/ 693 w 693"/>
                <a:gd name="T5" fmla="*/ 259 h 277"/>
                <a:gd name="T6" fmla="*/ 0 60000 65536"/>
                <a:gd name="T7" fmla="*/ 0 60000 65536"/>
                <a:gd name="T8" fmla="*/ 0 60000 65536"/>
                <a:gd name="T9" fmla="*/ 0 w 693"/>
                <a:gd name="T10" fmla="*/ 0 h 277"/>
                <a:gd name="T11" fmla="*/ 693 w 693"/>
                <a:gd name="T12" fmla="*/ 277 h 27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93" h="277">
                  <a:moveTo>
                    <a:pt x="0" y="277"/>
                  </a:moveTo>
                  <a:cubicBezTo>
                    <a:pt x="90" y="83"/>
                    <a:pt x="321" y="0"/>
                    <a:pt x="515" y="90"/>
                  </a:cubicBezTo>
                  <a:cubicBezTo>
                    <a:pt x="591" y="126"/>
                    <a:pt x="654" y="185"/>
                    <a:pt x="693" y="259"/>
                  </a:cubicBez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1" name="Freeform 67"/>
            <p:cNvSpPr>
              <a:spLocks/>
            </p:cNvSpPr>
            <p:nvPr/>
          </p:nvSpPr>
          <p:spPr bwMode="auto">
            <a:xfrm>
              <a:off x="4932" y="2464"/>
              <a:ext cx="75" cy="98"/>
            </a:xfrm>
            <a:custGeom>
              <a:avLst/>
              <a:gdLst>
                <a:gd name="T0" fmla="*/ 3 w 173"/>
                <a:gd name="T1" fmla="*/ 4 h 223"/>
                <a:gd name="T2" fmla="*/ 0 w 173"/>
                <a:gd name="T3" fmla="*/ 1 h 223"/>
                <a:gd name="T4" fmla="*/ 2 w 173"/>
                <a:gd name="T5" fmla="*/ 0 h 223"/>
                <a:gd name="T6" fmla="*/ 3 w 173"/>
                <a:gd name="T7" fmla="*/ 4 h 2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3"/>
                <a:gd name="T13" fmla="*/ 0 h 223"/>
                <a:gd name="T14" fmla="*/ 173 w 173"/>
                <a:gd name="T15" fmla="*/ 223 h 2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3" h="223">
                  <a:moveTo>
                    <a:pt x="173" y="223"/>
                  </a:moveTo>
                  <a:lnTo>
                    <a:pt x="0" y="81"/>
                  </a:lnTo>
                  <a:cubicBezTo>
                    <a:pt x="38" y="35"/>
                    <a:pt x="92" y="6"/>
                    <a:pt x="151" y="0"/>
                  </a:cubicBezTo>
                  <a:lnTo>
                    <a:pt x="173" y="22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2" name="Freeform 68"/>
            <p:cNvSpPr>
              <a:spLocks/>
            </p:cNvSpPr>
            <p:nvPr/>
          </p:nvSpPr>
          <p:spPr bwMode="auto">
            <a:xfrm>
              <a:off x="4314" y="2483"/>
              <a:ext cx="73" cy="97"/>
            </a:xfrm>
            <a:custGeom>
              <a:avLst/>
              <a:gdLst>
                <a:gd name="T0" fmla="*/ 0 w 166"/>
                <a:gd name="T1" fmla="*/ 3 h 223"/>
                <a:gd name="T2" fmla="*/ 0 w 166"/>
                <a:gd name="T3" fmla="*/ 0 h 223"/>
                <a:gd name="T4" fmla="*/ 3 w 166"/>
                <a:gd name="T5" fmla="*/ 1 h 223"/>
                <a:gd name="T6" fmla="*/ 0 w 166"/>
                <a:gd name="T7" fmla="*/ 3 h 2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6"/>
                <a:gd name="T13" fmla="*/ 0 h 223"/>
                <a:gd name="T14" fmla="*/ 166 w 166"/>
                <a:gd name="T15" fmla="*/ 223 h 2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6" h="223">
                  <a:moveTo>
                    <a:pt x="0" y="223"/>
                  </a:moveTo>
                  <a:lnTo>
                    <a:pt x="10" y="0"/>
                  </a:lnTo>
                  <a:cubicBezTo>
                    <a:pt x="70" y="2"/>
                    <a:pt x="125" y="28"/>
                    <a:pt x="166" y="72"/>
                  </a:cubicBezTo>
                  <a:lnTo>
                    <a:pt x="0" y="22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3" name="Freeform 69"/>
            <p:cNvSpPr>
              <a:spLocks/>
            </p:cNvSpPr>
            <p:nvPr/>
          </p:nvSpPr>
          <p:spPr bwMode="auto">
            <a:xfrm>
              <a:off x="2277" y="3240"/>
              <a:ext cx="714" cy="279"/>
            </a:xfrm>
            <a:custGeom>
              <a:avLst/>
              <a:gdLst>
                <a:gd name="T0" fmla="*/ 714 w 714"/>
                <a:gd name="T1" fmla="*/ 0 h 279"/>
                <a:gd name="T2" fmla="*/ 178 w 714"/>
                <a:gd name="T3" fmla="*/ 180 h 279"/>
                <a:gd name="T4" fmla="*/ 0 w 714"/>
                <a:gd name="T5" fmla="*/ 2 h 279"/>
                <a:gd name="T6" fmla="*/ 0 60000 65536"/>
                <a:gd name="T7" fmla="*/ 0 60000 65536"/>
                <a:gd name="T8" fmla="*/ 0 60000 65536"/>
                <a:gd name="T9" fmla="*/ 0 w 714"/>
                <a:gd name="T10" fmla="*/ 0 h 279"/>
                <a:gd name="T11" fmla="*/ 714 w 714"/>
                <a:gd name="T12" fmla="*/ 279 h 27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14" h="279">
                  <a:moveTo>
                    <a:pt x="714" y="0"/>
                  </a:moveTo>
                  <a:cubicBezTo>
                    <a:pt x="615" y="198"/>
                    <a:pt x="375" y="279"/>
                    <a:pt x="178" y="180"/>
                  </a:cubicBezTo>
                  <a:cubicBezTo>
                    <a:pt x="101" y="142"/>
                    <a:pt x="38" y="79"/>
                    <a:pt x="0" y="2"/>
                  </a:cubicBez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4" name="Freeform 70"/>
            <p:cNvSpPr>
              <a:spLocks/>
            </p:cNvSpPr>
            <p:nvPr/>
          </p:nvSpPr>
          <p:spPr bwMode="auto">
            <a:xfrm>
              <a:off x="2277" y="3242"/>
              <a:ext cx="74" cy="97"/>
            </a:xfrm>
            <a:custGeom>
              <a:avLst/>
              <a:gdLst>
                <a:gd name="T0" fmla="*/ 0 w 169"/>
                <a:gd name="T1" fmla="*/ 0 h 223"/>
                <a:gd name="T2" fmla="*/ 3 w 169"/>
                <a:gd name="T3" fmla="*/ 2 h 223"/>
                <a:gd name="T4" fmla="*/ 0 w 169"/>
                <a:gd name="T5" fmla="*/ 3 h 223"/>
                <a:gd name="T6" fmla="*/ 0 w 169"/>
                <a:gd name="T7" fmla="*/ 0 h 2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9"/>
                <a:gd name="T13" fmla="*/ 0 h 223"/>
                <a:gd name="T14" fmla="*/ 169 w 169"/>
                <a:gd name="T15" fmla="*/ 223 h 2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9" h="223">
                  <a:moveTo>
                    <a:pt x="0" y="0"/>
                  </a:moveTo>
                  <a:lnTo>
                    <a:pt x="169" y="146"/>
                  </a:lnTo>
                  <a:cubicBezTo>
                    <a:pt x="130" y="191"/>
                    <a:pt x="75" y="219"/>
                    <a:pt x="16" y="2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5" name="Freeform 71"/>
            <p:cNvSpPr>
              <a:spLocks/>
            </p:cNvSpPr>
            <p:nvPr/>
          </p:nvSpPr>
          <p:spPr bwMode="auto">
            <a:xfrm>
              <a:off x="2917" y="3241"/>
              <a:ext cx="74" cy="98"/>
            </a:xfrm>
            <a:custGeom>
              <a:avLst/>
              <a:gdLst>
                <a:gd name="T0" fmla="*/ 3 w 169"/>
                <a:gd name="T1" fmla="*/ 0 h 223"/>
                <a:gd name="T2" fmla="*/ 3 w 169"/>
                <a:gd name="T3" fmla="*/ 4 h 223"/>
                <a:gd name="T4" fmla="*/ 0 w 169"/>
                <a:gd name="T5" fmla="*/ 3 h 223"/>
                <a:gd name="T6" fmla="*/ 3 w 169"/>
                <a:gd name="T7" fmla="*/ 0 h 2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9"/>
                <a:gd name="T13" fmla="*/ 0 h 223"/>
                <a:gd name="T14" fmla="*/ 169 w 169"/>
                <a:gd name="T15" fmla="*/ 223 h 2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9" h="223">
                  <a:moveTo>
                    <a:pt x="169" y="0"/>
                  </a:moveTo>
                  <a:lnTo>
                    <a:pt x="153" y="223"/>
                  </a:lnTo>
                  <a:cubicBezTo>
                    <a:pt x="94" y="219"/>
                    <a:pt x="39" y="191"/>
                    <a:pt x="0" y="147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6" name="Freeform 72"/>
            <p:cNvSpPr>
              <a:spLocks/>
            </p:cNvSpPr>
            <p:nvPr/>
          </p:nvSpPr>
          <p:spPr bwMode="auto">
            <a:xfrm>
              <a:off x="3305" y="3219"/>
              <a:ext cx="699" cy="289"/>
            </a:xfrm>
            <a:custGeom>
              <a:avLst/>
              <a:gdLst>
                <a:gd name="T0" fmla="*/ 699 w 699"/>
                <a:gd name="T1" fmla="*/ 0 h 289"/>
                <a:gd name="T2" fmla="*/ 184 w 699"/>
                <a:gd name="T3" fmla="*/ 202 h 289"/>
                <a:gd name="T4" fmla="*/ 0 w 699"/>
                <a:gd name="T5" fmla="*/ 36 h 289"/>
                <a:gd name="T6" fmla="*/ 0 60000 65536"/>
                <a:gd name="T7" fmla="*/ 0 60000 65536"/>
                <a:gd name="T8" fmla="*/ 0 60000 65536"/>
                <a:gd name="T9" fmla="*/ 0 w 699"/>
                <a:gd name="T10" fmla="*/ 0 h 289"/>
                <a:gd name="T11" fmla="*/ 699 w 699"/>
                <a:gd name="T12" fmla="*/ 289 h 2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99" h="289">
                  <a:moveTo>
                    <a:pt x="699" y="0"/>
                  </a:moveTo>
                  <a:cubicBezTo>
                    <a:pt x="613" y="198"/>
                    <a:pt x="382" y="289"/>
                    <a:pt x="184" y="202"/>
                  </a:cubicBezTo>
                  <a:cubicBezTo>
                    <a:pt x="106" y="168"/>
                    <a:pt x="42" y="110"/>
                    <a:pt x="0" y="36"/>
                  </a:cubicBez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7" name="Freeform 73"/>
            <p:cNvSpPr>
              <a:spLocks/>
            </p:cNvSpPr>
            <p:nvPr/>
          </p:nvSpPr>
          <p:spPr bwMode="auto">
            <a:xfrm>
              <a:off x="3305" y="3255"/>
              <a:ext cx="78" cy="98"/>
            </a:xfrm>
            <a:custGeom>
              <a:avLst/>
              <a:gdLst>
                <a:gd name="T0" fmla="*/ 0 w 177"/>
                <a:gd name="T1" fmla="*/ 0 h 222"/>
                <a:gd name="T2" fmla="*/ 3 w 177"/>
                <a:gd name="T3" fmla="*/ 2 h 222"/>
                <a:gd name="T4" fmla="*/ 0 w 177"/>
                <a:gd name="T5" fmla="*/ 4 h 222"/>
                <a:gd name="T6" fmla="*/ 0 w 177"/>
                <a:gd name="T7" fmla="*/ 0 h 2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7"/>
                <a:gd name="T13" fmla="*/ 0 h 222"/>
                <a:gd name="T14" fmla="*/ 177 w 177"/>
                <a:gd name="T15" fmla="*/ 222 h 2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7" h="222">
                  <a:moveTo>
                    <a:pt x="0" y="0"/>
                  </a:moveTo>
                  <a:lnTo>
                    <a:pt x="177" y="138"/>
                  </a:lnTo>
                  <a:cubicBezTo>
                    <a:pt x="140" y="184"/>
                    <a:pt x="86" y="215"/>
                    <a:pt x="27" y="22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8" name="Freeform 74"/>
            <p:cNvSpPr>
              <a:spLocks/>
            </p:cNvSpPr>
            <p:nvPr/>
          </p:nvSpPr>
          <p:spPr bwMode="auto">
            <a:xfrm>
              <a:off x="3933" y="3219"/>
              <a:ext cx="71" cy="98"/>
            </a:xfrm>
            <a:custGeom>
              <a:avLst/>
              <a:gdLst>
                <a:gd name="T0" fmla="*/ 3 w 162"/>
                <a:gd name="T1" fmla="*/ 0 h 224"/>
                <a:gd name="T2" fmla="*/ 3 w 162"/>
                <a:gd name="T3" fmla="*/ 4 h 224"/>
                <a:gd name="T4" fmla="*/ 0 w 162"/>
                <a:gd name="T5" fmla="*/ 3 h 224"/>
                <a:gd name="T6" fmla="*/ 3 w 162"/>
                <a:gd name="T7" fmla="*/ 0 h 2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2"/>
                <a:gd name="T13" fmla="*/ 0 h 224"/>
                <a:gd name="T14" fmla="*/ 162 w 162"/>
                <a:gd name="T15" fmla="*/ 224 h 2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2" h="224">
                  <a:moveTo>
                    <a:pt x="162" y="0"/>
                  </a:moveTo>
                  <a:lnTo>
                    <a:pt x="158" y="224"/>
                  </a:lnTo>
                  <a:cubicBezTo>
                    <a:pt x="98" y="223"/>
                    <a:pt x="42" y="198"/>
                    <a:pt x="0" y="155"/>
                  </a:cubicBez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9" name="Freeform 75"/>
            <p:cNvSpPr>
              <a:spLocks/>
            </p:cNvSpPr>
            <p:nvPr/>
          </p:nvSpPr>
          <p:spPr bwMode="auto">
            <a:xfrm>
              <a:off x="4327" y="3249"/>
              <a:ext cx="704" cy="306"/>
            </a:xfrm>
            <a:custGeom>
              <a:avLst/>
              <a:gdLst>
                <a:gd name="T0" fmla="*/ 704 w 704"/>
                <a:gd name="T1" fmla="*/ 61 h 306"/>
                <a:gd name="T2" fmla="*/ 161 w 704"/>
                <a:gd name="T3" fmla="*/ 192 h 306"/>
                <a:gd name="T4" fmla="*/ 0 w 704"/>
                <a:gd name="T5" fmla="*/ 0 h 306"/>
                <a:gd name="T6" fmla="*/ 0 60000 65536"/>
                <a:gd name="T7" fmla="*/ 0 60000 65536"/>
                <a:gd name="T8" fmla="*/ 0 60000 65536"/>
                <a:gd name="T9" fmla="*/ 0 w 704"/>
                <a:gd name="T10" fmla="*/ 0 h 306"/>
                <a:gd name="T11" fmla="*/ 704 w 704"/>
                <a:gd name="T12" fmla="*/ 306 h 3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04" h="306">
                  <a:moveTo>
                    <a:pt x="704" y="61"/>
                  </a:moveTo>
                  <a:cubicBezTo>
                    <a:pt x="590" y="247"/>
                    <a:pt x="347" y="306"/>
                    <a:pt x="161" y="192"/>
                  </a:cubicBezTo>
                  <a:cubicBezTo>
                    <a:pt x="88" y="147"/>
                    <a:pt x="32" y="80"/>
                    <a:pt x="0" y="0"/>
                  </a:cubicBez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0" name="Freeform 76"/>
            <p:cNvSpPr>
              <a:spLocks/>
            </p:cNvSpPr>
            <p:nvPr/>
          </p:nvSpPr>
          <p:spPr bwMode="auto">
            <a:xfrm>
              <a:off x="4326" y="3249"/>
              <a:ext cx="69" cy="99"/>
            </a:xfrm>
            <a:custGeom>
              <a:avLst/>
              <a:gdLst>
                <a:gd name="T0" fmla="*/ 0 w 159"/>
                <a:gd name="T1" fmla="*/ 0 h 225"/>
                <a:gd name="T2" fmla="*/ 3 w 159"/>
                <a:gd name="T3" fmla="*/ 3 h 225"/>
                <a:gd name="T4" fmla="*/ 0 w 159"/>
                <a:gd name="T5" fmla="*/ 4 h 225"/>
                <a:gd name="T6" fmla="*/ 0 w 159"/>
                <a:gd name="T7" fmla="*/ 0 h 2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9"/>
                <a:gd name="T13" fmla="*/ 0 h 225"/>
                <a:gd name="T14" fmla="*/ 159 w 159"/>
                <a:gd name="T15" fmla="*/ 225 h 2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9" h="225">
                  <a:moveTo>
                    <a:pt x="3" y="0"/>
                  </a:moveTo>
                  <a:lnTo>
                    <a:pt x="159" y="161"/>
                  </a:lnTo>
                  <a:cubicBezTo>
                    <a:pt x="117" y="202"/>
                    <a:pt x="59" y="225"/>
                    <a:pt x="0" y="224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1" name="Freeform 77"/>
            <p:cNvSpPr>
              <a:spLocks/>
            </p:cNvSpPr>
            <p:nvPr/>
          </p:nvSpPr>
          <p:spPr bwMode="auto">
            <a:xfrm>
              <a:off x="4952" y="3310"/>
              <a:ext cx="79" cy="97"/>
            </a:xfrm>
            <a:custGeom>
              <a:avLst/>
              <a:gdLst>
                <a:gd name="T0" fmla="*/ 3 w 181"/>
                <a:gd name="T1" fmla="*/ 0 h 222"/>
                <a:gd name="T2" fmla="*/ 2 w 181"/>
                <a:gd name="T3" fmla="*/ 3 h 222"/>
                <a:gd name="T4" fmla="*/ 0 w 181"/>
                <a:gd name="T5" fmla="*/ 2 h 222"/>
                <a:gd name="T6" fmla="*/ 3 w 181"/>
                <a:gd name="T7" fmla="*/ 0 h 2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1"/>
                <a:gd name="T13" fmla="*/ 0 h 222"/>
                <a:gd name="T14" fmla="*/ 181 w 181"/>
                <a:gd name="T15" fmla="*/ 222 h 2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1" h="222">
                  <a:moveTo>
                    <a:pt x="181" y="0"/>
                  </a:moveTo>
                  <a:lnTo>
                    <a:pt x="146" y="222"/>
                  </a:lnTo>
                  <a:cubicBezTo>
                    <a:pt x="87" y="212"/>
                    <a:pt x="34" y="180"/>
                    <a:pt x="0" y="132"/>
                  </a:cubicBezTo>
                  <a:lnTo>
                    <a:pt x="18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2" name="Line 78"/>
            <p:cNvSpPr>
              <a:spLocks noChangeShapeType="1"/>
            </p:cNvSpPr>
            <p:nvPr/>
          </p:nvSpPr>
          <p:spPr bwMode="auto">
            <a:xfrm flipH="1">
              <a:off x="2099" y="3354"/>
              <a:ext cx="1" cy="19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3" name="Freeform 79"/>
            <p:cNvSpPr>
              <a:spLocks/>
            </p:cNvSpPr>
            <p:nvPr/>
          </p:nvSpPr>
          <p:spPr bwMode="auto">
            <a:xfrm>
              <a:off x="2062" y="3444"/>
              <a:ext cx="75" cy="101"/>
            </a:xfrm>
            <a:custGeom>
              <a:avLst/>
              <a:gdLst>
                <a:gd name="T0" fmla="*/ 1 w 171"/>
                <a:gd name="T1" fmla="*/ 4 h 230"/>
                <a:gd name="T2" fmla="*/ 0 w 171"/>
                <a:gd name="T3" fmla="*/ 0 h 230"/>
                <a:gd name="T4" fmla="*/ 3 w 171"/>
                <a:gd name="T5" fmla="*/ 0 h 230"/>
                <a:gd name="T6" fmla="*/ 1 w 171"/>
                <a:gd name="T7" fmla="*/ 4 h 2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1"/>
                <a:gd name="T13" fmla="*/ 0 h 230"/>
                <a:gd name="T14" fmla="*/ 171 w 171"/>
                <a:gd name="T15" fmla="*/ 230 h 2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1" h="230">
                  <a:moveTo>
                    <a:pt x="84" y="230"/>
                  </a:moveTo>
                  <a:lnTo>
                    <a:pt x="0" y="22"/>
                  </a:lnTo>
                  <a:cubicBezTo>
                    <a:pt x="55" y="0"/>
                    <a:pt x="117" y="0"/>
                    <a:pt x="171" y="23"/>
                  </a:cubicBezTo>
                  <a:lnTo>
                    <a:pt x="84" y="23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4" name="Line 80"/>
            <p:cNvSpPr>
              <a:spLocks noChangeShapeType="1"/>
            </p:cNvSpPr>
            <p:nvPr/>
          </p:nvSpPr>
          <p:spPr bwMode="auto">
            <a:xfrm flipV="1">
              <a:off x="2108" y="2312"/>
              <a:ext cx="7" cy="183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5" name="Freeform 81"/>
            <p:cNvSpPr>
              <a:spLocks/>
            </p:cNvSpPr>
            <p:nvPr/>
          </p:nvSpPr>
          <p:spPr bwMode="auto">
            <a:xfrm>
              <a:off x="2074" y="2312"/>
              <a:ext cx="75" cy="100"/>
            </a:xfrm>
            <a:custGeom>
              <a:avLst/>
              <a:gdLst>
                <a:gd name="T0" fmla="*/ 2 w 171"/>
                <a:gd name="T1" fmla="*/ 0 h 230"/>
                <a:gd name="T2" fmla="*/ 3 w 171"/>
                <a:gd name="T3" fmla="*/ 3 h 230"/>
                <a:gd name="T4" fmla="*/ 0 w 171"/>
                <a:gd name="T5" fmla="*/ 3 h 230"/>
                <a:gd name="T6" fmla="*/ 2 w 171"/>
                <a:gd name="T7" fmla="*/ 0 h 2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1"/>
                <a:gd name="T13" fmla="*/ 0 h 230"/>
                <a:gd name="T14" fmla="*/ 171 w 171"/>
                <a:gd name="T15" fmla="*/ 230 h 2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1" h="230">
                  <a:moveTo>
                    <a:pt x="94" y="0"/>
                  </a:moveTo>
                  <a:lnTo>
                    <a:pt x="171" y="210"/>
                  </a:lnTo>
                  <a:cubicBezTo>
                    <a:pt x="116" y="230"/>
                    <a:pt x="54" y="228"/>
                    <a:pt x="0" y="203"/>
                  </a:cubicBezTo>
                  <a:lnTo>
                    <a:pt x="9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6" name="Line 82"/>
            <p:cNvSpPr>
              <a:spLocks noChangeShapeType="1"/>
            </p:cNvSpPr>
            <p:nvPr/>
          </p:nvSpPr>
          <p:spPr bwMode="auto">
            <a:xfrm>
              <a:off x="3148" y="3354"/>
              <a:ext cx="0" cy="189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7" name="Freeform 83"/>
            <p:cNvSpPr>
              <a:spLocks/>
            </p:cNvSpPr>
            <p:nvPr/>
          </p:nvSpPr>
          <p:spPr bwMode="auto">
            <a:xfrm>
              <a:off x="3110" y="3443"/>
              <a:ext cx="76" cy="100"/>
            </a:xfrm>
            <a:custGeom>
              <a:avLst/>
              <a:gdLst>
                <a:gd name="T0" fmla="*/ 2 w 172"/>
                <a:gd name="T1" fmla="*/ 3 h 229"/>
                <a:gd name="T2" fmla="*/ 0 w 172"/>
                <a:gd name="T3" fmla="*/ 0 h 229"/>
                <a:gd name="T4" fmla="*/ 3 w 172"/>
                <a:gd name="T5" fmla="*/ 0 h 229"/>
                <a:gd name="T6" fmla="*/ 2 w 172"/>
                <a:gd name="T7" fmla="*/ 3 h 2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2"/>
                <a:gd name="T13" fmla="*/ 0 h 229"/>
                <a:gd name="T14" fmla="*/ 172 w 172"/>
                <a:gd name="T15" fmla="*/ 229 h 2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2" h="229">
                  <a:moveTo>
                    <a:pt x="86" y="229"/>
                  </a:moveTo>
                  <a:lnTo>
                    <a:pt x="0" y="22"/>
                  </a:lnTo>
                  <a:cubicBezTo>
                    <a:pt x="55" y="0"/>
                    <a:pt x="117" y="0"/>
                    <a:pt x="172" y="22"/>
                  </a:cubicBezTo>
                  <a:lnTo>
                    <a:pt x="86" y="22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8" name="Line 84"/>
            <p:cNvSpPr>
              <a:spLocks noChangeShapeType="1"/>
            </p:cNvSpPr>
            <p:nvPr/>
          </p:nvSpPr>
          <p:spPr bwMode="auto">
            <a:xfrm flipV="1">
              <a:off x="3148" y="2310"/>
              <a:ext cx="0" cy="184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9" name="Freeform 85"/>
            <p:cNvSpPr>
              <a:spLocks/>
            </p:cNvSpPr>
            <p:nvPr/>
          </p:nvSpPr>
          <p:spPr bwMode="auto">
            <a:xfrm>
              <a:off x="3110" y="2310"/>
              <a:ext cx="76" cy="101"/>
            </a:xfrm>
            <a:custGeom>
              <a:avLst/>
              <a:gdLst>
                <a:gd name="T0" fmla="*/ 2 w 172"/>
                <a:gd name="T1" fmla="*/ 0 h 230"/>
                <a:gd name="T2" fmla="*/ 3 w 172"/>
                <a:gd name="T3" fmla="*/ 4 h 230"/>
                <a:gd name="T4" fmla="*/ 0 w 172"/>
                <a:gd name="T5" fmla="*/ 4 h 230"/>
                <a:gd name="T6" fmla="*/ 2 w 172"/>
                <a:gd name="T7" fmla="*/ 0 h 2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2"/>
                <a:gd name="T13" fmla="*/ 0 h 230"/>
                <a:gd name="T14" fmla="*/ 172 w 172"/>
                <a:gd name="T15" fmla="*/ 230 h 2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2" h="230">
                  <a:moveTo>
                    <a:pt x="86" y="0"/>
                  </a:moveTo>
                  <a:lnTo>
                    <a:pt x="172" y="207"/>
                  </a:lnTo>
                  <a:cubicBezTo>
                    <a:pt x="117" y="230"/>
                    <a:pt x="55" y="230"/>
                    <a:pt x="0" y="207"/>
                  </a:cubicBezTo>
                  <a:lnTo>
                    <a:pt x="8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0" name="Line 86"/>
            <p:cNvSpPr>
              <a:spLocks noChangeShapeType="1"/>
            </p:cNvSpPr>
            <p:nvPr/>
          </p:nvSpPr>
          <p:spPr bwMode="auto">
            <a:xfrm>
              <a:off x="4166" y="3361"/>
              <a:ext cx="0" cy="189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1" name="Freeform 87"/>
            <p:cNvSpPr>
              <a:spLocks/>
            </p:cNvSpPr>
            <p:nvPr/>
          </p:nvSpPr>
          <p:spPr bwMode="auto">
            <a:xfrm>
              <a:off x="4128" y="3449"/>
              <a:ext cx="75" cy="101"/>
            </a:xfrm>
            <a:custGeom>
              <a:avLst/>
              <a:gdLst>
                <a:gd name="T0" fmla="*/ 1 w 171"/>
                <a:gd name="T1" fmla="*/ 4 h 230"/>
                <a:gd name="T2" fmla="*/ 0 w 171"/>
                <a:gd name="T3" fmla="*/ 0 h 230"/>
                <a:gd name="T4" fmla="*/ 3 w 171"/>
                <a:gd name="T5" fmla="*/ 0 h 230"/>
                <a:gd name="T6" fmla="*/ 1 w 171"/>
                <a:gd name="T7" fmla="*/ 4 h 2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1"/>
                <a:gd name="T13" fmla="*/ 0 h 230"/>
                <a:gd name="T14" fmla="*/ 171 w 171"/>
                <a:gd name="T15" fmla="*/ 230 h 2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1" h="230">
                  <a:moveTo>
                    <a:pt x="86" y="230"/>
                  </a:moveTo>
                  <a:lnTo>
                    <a:pt x="0" y="23"/>
                  </a:lnTo>
                  <a:cubicBezTo>
                    <a:pt x="55" y="0"/>
                    <a:pt x="117" y="0"/>
                    <a:pt x="171" y="23"/>
                  </a:cubicBezTo>
                  <a:lnTo>
                    <a:pt x="86" y="23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2" name="Line 88"/>
            <p:cNvSpPr>
              <a:spLocks noChangeShapeType="1"/>
            </p:cNvSpPr>
            <p:nvPr/>
          </p:nvSpPr>
          <p:spPr bwMode="auto">
            <a:xfrm flipV="1">
              <a:off x="4166" y="2317"/>
              <a:ext cx="0" cy="184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3" name="Freeform 89"/>
            <p:cNvSpPr>
              <a:spLocks/>
            </p:cNvSpPr>
            <p:nvPr/>
          </p:nvSpPr>
          <p:spPr bwMode="auto">
            <a:xfrm>
              <a:off x="4128" y="2317"/>
              <a:ext cx="75" cy="101"/>
            </a:xfrm>
            <a:custGeom>
              <a:avLst/>
              <a:gdLst>
                <a:gd name="T0" fmla="*/ 1 w 171"/>
                <a:gd name="T1" fmla="*/ 0 h 230"/>
                <a:gd name="T2" fmla="*/ 3 w 171"/>
                <a:gd name="T3" fmla="*/ 4 h 230"/>
                <a:gd name="T4" fmla="*/ 0 w 171"/>
                <a:gd name="T5" fmla="*/ 4 h 230"/>
                <a:gd name="T6" fmla="*/ 1 w 171"/>
                <a:gd name="T7" fmla="*/ 0 h 2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1"/>
                <a:gd name="T13" fmla="*/ 0 h 230"/>
                <a:gd name="T14" fmla="*/ 171 w 171"/>
                <a:gd name="T15" fmla="*/ 230 h 2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1" h="230">
                  <a:moveTo>
                    <a:pt x="86" y="0"/>
                  </a:moveTo>
                  <a:lnTo>
                    <a:pt x="171" y="207"/>
                  </a:lnTo>
                  <a:cubicBezTo>
                    <a:pt x="117" y="230"/>
                    <a:pt x="55" y="230"/>
                    <a:pt x="0" y="207"/>
                  </a:cubicBezTo>
                  <a:lnTo>
                    <a:pt x="8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4" name="Line 90"/>
            <p:cNvSpPr>
              <a:spLocks noChangeShapeType="1"/>
            </p:cNvSpPr>
            <p:nvPr/>
          </p:nvSpPr>
          <p:spPr bwMode="auto">
            <a:xfrm>
              <a:off x="5145" y="3352"/>
              <a:ext cx="8" cy="182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5" name="Freeform 91"/>
            <p:cNvSpPr>
              <a:spLocks/>
            </p:cNvSpPr>
            <p:nvPr/>
          </p:nvSpPr>
          <p:spPr bwMode="auto">
            <a:xfrm>
              <a:off x="5111" y="3433"/>
              <a:ext cx="76" cy="101"/>
            </a:xfrm>
            <a:custGeom>
              <a:avLst/>
              <a:gdLst>
                <a:gd name="T0" fmla="*/ 2 w 172"/>
                <a:gd name="T1" fmla="*/ 3 h 231"/>
                <a:gd name="T2" fmla="*/ 0 w 172"/>
                <a:gd name="T3" fmla="*/ 0 h 231"/>
                <a:gd name="T4" fmla="*/ 3 w 172"/>
                <a:gd name="T5" fmla="*/ 0 h 231"/>
                <a:gd name="T6" fmla="*/ 2 w 172"/>
                <a:gd name="T7" fmla="*/ 3 h 2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2"/>
                <a:gd name="T13" fmla="*/ 0 h 231"/>
                <a:gd name="T14" fmla="*/ 172 w 172"/>
                <a:gd name="T15" fmla="*/ 231 h 2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2" h="231">
                  <a:moveTo>
                    <a:pt x="95" y="231"/>
                  </a:moveTo>
                  <a:lnTo>
                    <a:pt x="0" y="28"/>
                  </a:lnTo>
                  <a:cubicBezTo>
                    <a:pt x="54" y="3"/>
                    <a:pt x="116" y="0"/>
                    <a:pt x="172" y="20"/>
                  </a:cubicBezTo>
                  <a:lnTo>
                    <a:pt x="95" y="23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6" name="Line 92"/>
            <p:cNvSpPr>
              <a:spLocks noChangeShapeType="1"/>
            </p:cNvSpPr>
            <p:nvPr/>
          </p:nvSpPr>
          <p:spPr bwMode="auto">
            <a:xfrm flipH="1" flipV="1">
              <a:off x="5129" y="2309"/>
              <a:ext cx="2" cy="185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7" name="Freeform 93"/>
            <p:cNvSpPr>
              <a:spLocks/>
            </p:cNvSpPr>
            <p:nvPr/>
          </p:nvSpPr>
          <p:spPr bwMode="auto">
            <a:xfrm>
              <a:off x="5092" y="2309"/>
              <a:ext cx="75" cy="101"/>
            </a:xfrm>
            <a:custGeom>
              <a:avLst/>
              <a:gdLst>
                <a:gd name="T0" fmla="*/ 1 w 172"/>
                <a:gd name="T1" fmla="*/ 0 h 230"/>
                <a:gd name="T2" fmla="*/ 3 w 172"/>
                <a:gd name="T3" fmla="*/ 4 h 230"/>
                <a:gd name="T4" fmla="*/ 0 w 172"/>
                <a:gd name="T5" fmla="*/ 4 h 230"/>
                <a:gd name="T6" fmla="*/ 1 w 172"/>
                <a:gd name="T7" fmla="*/ 0 h 2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2"/>
                <a:gd name="T13" fmla="*/ 0 h 230"/>
                <a:gd name="T14" fmla="*/ 172 w 172"/>
                <a:gd name="T15" fmla="*/ 230 h 2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2" h="230">
                  <a:moveTo>
                    <a:pt x="85" y="0"/>
                  </a:moveTo>
                  <a:lnTo>
                    <a:pt x="172" y="207"/>
                  </a:lnTo>
                  <a:cubicBezTo>
                    <a:pt x="117" y="230"/>
                    <a:pt x="55" y="230"/>
                    <a:pt x="0" y="208"/>
                  </a:cubicBezTo>
                  <a:lnTo>
                    <a:pt x="8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837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Over-Time Models</a:t>
            </a:r>
            <a:endParaRPr lang="en-US" dirty="0"/>
          </a:p>
        </p:txBody>
      </p:sp>
      <p:sp>
        <p:nvSpPr>
          <p:cNvPr id="1536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Repeated Measures Model</a:t>
            </a:r>
          </a:p>
          <a:p>
            <a:pPr lvl="1"/>
            <a:r>
              <a:rPr lang="en-US" dirty="0" smtClean="0"/>
              <a:t>Interest only in the effects of “time” across persons and dyads. </a:t>
            </a:r>
          </a:p>
          <a:p>
            <a:r>
              <a:rPr lang="en-US" dirty="0" smtClean="0"/>
              <a:t>Growth Curve Model</a:t>
            </a:r>
          </a:p>
          <a:p>
            <a:pPr lvl="1"/>
            <a:r>
              <a:rPr lang="en-US" dirty="0" smtClean="0"/>
              <a:t>Are there linear changes over time in the outcome variable? </a:t>
            </a:r>
          </a:p>
          <a:p>
            <a:r>
              <a:rPr lang="en-US" dirty="0" smtClean="0"/>
              <a:t>Stability and Influence Model</a:t>
            </a:r>
          </a:p>
          <a:p>
            <a:pPr lvl="1"/>
            <a:r>
              <a:rPr lang="en-US" dirty="0" smtClean="0"/>
              <a:t>Stability: Does Person A’s score at time 1 predict Person A’s score at time 2? </a:t>
            </a:r>
          </a:p>
          <a:p>
            <a:pPr lvl="1"/>
            <a:r>
              <a:rPr lang="en-US" dirty="0" smtClean="0"/>
              <a:t>Influence: Does Person A’s score at time 1 predict Person B’s score at time 2?</a:t>
            </a:r>
          </a:p>
          <a:p>
            <a:r>
              <a:rPr lang="en-US" dirty="0" smtClean="0"/>
              <a:t>Standard APIM</a:t>
            </a:r>
          </a:p>
          <a:p>
            <a:pPr lvl="1"/>
            <a:r>
              <a:rPr lang="en-US" dirty="0" smtClean="0"/>
              <a:t>Different variables as the predictors and at the outcome</a:t>
            </a:r>
          </a:p>
          <a:p>
            <a:pPr lvl="1"/>
            <a:r>
              <a:rPr lang="en-US" dirty="0" smtClean="0"/>
              <a:t>Does Variable 1 predict Variable 2? 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241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Variables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Time Invariant </a:t>
            </a:r>
          </a:p>
          <a:p>
            <a:pPr lvl="1"/>
            <a:r>
              <a:rPr lang="en-US" smtClean="0"/>
              <a:t>Do not change over time</a:t>
            </a:r>
          </a:p>
          <a:p>
            <a:pPr lvl="1"/>
            <a:r>
              <a:rPr lang="en-US" smtClean="0"/>
              <a:t>Measured at one time point only (typically the beginning of the study)</a:t>
            </a:r>
          </a:p>
          <a:p>
            <a:pPr lvl="1"/>
            <a:r>
              <a:rPr lang="en-US" smtClean="0"/>
              <a:t>E.g., gender, attachment style, race</a:t>
            </a:r>
          </a:p>
          <a:p>
            <a:r>
              <a:rPr lang="en-US" smtClean="0"/>
              <a:t>Time Varying</a:t>
            </a:r>
          </a:p>
          <a:p>
            <a:pPr lvl="1"/>
            <a:r>
              <a:rPr lang="en-US" smtClean="0"/>
              <a:t>Measured at each time</a:t>
            </a:r>
          </a:p>
          <a:p>
            <a:pPr lvl="1"/>
            <a:r>
              <a:rPr lang="en-US" smtClean="0"/>
              <a:t>E.g., daily mood, twice-weekly reports of friendship</a:t>
            </a:r>
          </a:p>
          <a:p>
            <a:pPr lvl="1"/>
            <a:r>
              <a:rPr lang="en-US" smtClean="0"/>
              <a:t>Outcome variable must be time varying  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41557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Many Time Points?</a:t>
            </a:r>
          </a:p>
        </p:txBody>
      </p:sp>
      <p:sp>
        <p:nvSpPr>
          <p:cNvPr id="18435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Depends on type of analysis</a:t>
            </a:r>
          </a:p>
          <a:p>
            <a:pPr lvl="1"/>
            <a:r>
              <a:rPr lang="en-US" smtClean="0"/>
              <a:t>The more complicated the model, the more time points needed</a:t>
            </a:r>
          </a:p>
          <a:p>
            <a:r>
              <a:rPr lang="en-US" smtClean="0"/>
              <a:t>Minimum</a:t>
            </a:r>
          </a:p>
          <a:p>
            <a:pPr lvl="1"/>
            <a:r>
              <a:rPr lang="en-US" smtClean="0"/>
              <a:t>Repeated measures: Two</a:t>
            </a:r>
          </a:p>
          <a:p>
            <a:pPr lvl="1"/>
            <a:r>
              <a:rPr lang="en-US" smtClean="0"/>
              <a:t>Other models: Three </a:t>
            </a:r>
          </a:p>
          <a:p>
            <a:r>
              <a:rPr lang="en-US" smtClean="0"/>
              <a:t>More is better.</a:t>
            </a:r>
          </a:p>
          <a:p>
            <a:r>
              <a:rPr lang="en-US" smtClean="0"/>
              <a:t>Ultimately depends on the model, the research setting, and research questions.</a:t>
            </a:r>
          </a:p>
          <a:p>
            <a:pPr lvl="1"/>
            <a:endParaRPr lang="en-US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64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 Daily reports of conflict, support, and relationship satisfaction</a:t>
            </a:r>
            <a:endParaRPr lang="en-US" dirty="0"/>
          </a:p>
        </p:txBody>
      </p:sp>
      <p:sp>
        <p:nvSpPr>
          <p:cNvPr id="1945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Kashy data set</a:t>
            </a:r>
          </a:p>
          <a:p>
            <a:r>
              <a:rPr lang="en-US" smtClean="0"/>
              <a:t>103 heterosexual dating couples</a:t>
            </a:r>
          </a:p>
          <a:p>
            <a:r>
              <a:rPr lang="en-US" smtClean="0"/>
              <a:t>Assessed once daily for 14 days</a:t>
            </a:r>
          </a:p>
          <a:p>
            <a:r>
              <a:rPr lang="en-US" smtClean="0"/>
              <a:t>Completed daily reports of relationship satisfaction and amount of conflict that day</a:t>
            </a:r>
          </a:p>
          <a:p>
            <a:pPr lvl="1"/>
            <a:r>
              <a:rPr lang="en-US" smtClean="0"/>
              <a:t>Satisfaction and Conflict are time-varying</a:t>
            </a:r>
          </a:p>
          <a:p>
            <a:r>
              <a:rPr lang="en-US" smtClean="0"/>
              <a:t>Pretest data for attachment avoidance</a:t>
            </a:r>
          </a:p>
          <a:p>
            <a:pPr lvl="1"/>
            <a:r>
              <a:rPr lang="en-US" smtClean="0"/>
              <a:t>Measured for both people</a:t>
            </a:r>
          </a:p>
          <a:p>
            <a:pPr lvl="1"/>
            <a:r>
              <a:rPr lang="en-US" smtClean="0"/>
              <a:t>Time invariant </a:t>
            </a:r>
          </a:p>
          <a:p>
            <a:pPr lvl="1"/>
            <a:endParaRPr lang="en-US" smtClean="0"/>
          </a:p>
          <a:p>
            <a:endParaRPr lang="en-US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91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 Period Pairwise Dataset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Each Person by Time combination has its own record</a:t>
            </a:r>
          </a:p>
          <a:p>
            <a:pPr lvl="1"/>
            <a:r>
              <a:rPr lang="en-US" sz="2800" dirty="0" smtClean="0"/>
              <a:t>Person has its own variable (e.g., Person = 1, 2)</a:t>
            </a:r>
          </a:p>
          <a:p>
            <a:pPr lvl="1"/>
            <a:r>
              <a:rPr lang="en-US" sz="2800" dirty="0" smtClean="0"/>
              <a:t>Occasion has its own variable (e.g., Day = 1 to 14)</a:t>
            </a:r>
          </a:p>
          <a:p>
            <a:pPr lvl="1"/>
            <a:endParaRPr lang="en-US" sz="2800" dirty="0" smtClean="0"/>
          </a:p>
          <a:p>
            <a:r>
              <a:rPr lang="en-US" sz="2800" dirty="0" smtClean="0"/>
              <a:t>Required for Multilevel Modeling</a:t>
            </a:r>
          </a:p>
          <a:p>
            <a:endParaRPr lang="en-US" sz="2800" dirty="0"/>
          </a:p>
          <a:p>
            <a:r>
              <a:rPr lang="en-US" sz="2800" dirty="0" smtClean="0"/>
              <a:t>We’ll look at it when we get to 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48228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Fixed vs. Random Effects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en-US" dirty="0" smtClean="0"/>
              <a:t>For </a:t>
            </a:r>
            <a:r>
              <a:rPr lang="en-US" altLang="en-US" u="sng" dirty="0" smtClean="0"/>
              <a:t>fixed effects</a:t>
            </a:r>
            <a:r>
              <a:rPr lang="en-US" altLang="en-US" dirty="0" smtClean="0"/>
              <a:t>, we look for mean differences between the conditions or levels </a:t>
            </a:r>
          </a:p>
          <a:p>
            <a:pPr marL="0" indent="0">
              <a:buNone/>
              <a:defRPr/>
            </a:pPr>
            <a:endParaRPr lang="en-US" altLang="en-US" dirty="0" smtClean="0"/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en-US" dirty="0" smtClean="0"/>
              <a:t>For </a:t>
            </a:r>
            <a:r>
              <a:rPr lang="en-US" altLang="en-US" u="sng" dirty="0" smtClean="0"/>
              <a:t>random effects</a:t>
            </a:r>
            <a:r>
              <a:rPr lang="en-US" altLang="en-US" dirty="0" smtClean="0"/>
              <a:t>, we estimate the variance in means across all conditions because the actual mean difference from one condition to another isn’t really important</a:t>
            </a:r>
          </a:p>
          <a:p>
            <a:pPr marL="0" indent="0">
              <a:buNone/>
              <a:defRPr/>
            </a:pPr>
            <a:endParaRPr lang="en-US" altLang="en-US" dirty="0" smtClean="0"/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en-US" dirty="0" smtClean="0"/>
              <a:t>In ANOVA, testing these two effects is mathematically similar, the interpretation changes</a:t>
            </a:r>
          </a:p>
        </p:txBody>
      </p:sp>
    </p:spTree>
    <p:extLst>
      <p:ext uri="{BB962C8B-B14F-4D97-AF65-F5344CB8AC3E}">
        <p14:creationId xmlns:p14="http://schemas.microsoft.com/office/powerpoint/2010/main" val="126811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>
              <a:defRPr/>
            </a:pPr>
            <a:r>
              <a:rPr lang="en-US" sz="4000" b="1" dirty="0" smtClean="0"/>
              <a:t>Modeling Two Growth Curves</a:t>
            </a:r>
            <a:endParaRPr lang="en-US" sz="4100" b="1" dirty="0"/>
          </a:p>
        </p:txBody>
      </p:sp>
      <p:sp>
        <p:nvSpPr>
          <p:cNvPr id="4300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i="1" dirty="0" err="1" smtClean="0"/>
              <a:t>Y</a:t>
            </a:r>
            <a:r>
              <a:rPr lang="en-US" sz="2800" baseline="-25000" dirty="0" err="1" smtClean="0"/>
              <a:t>W</a:t>
            </a:r>
            <a:r>
              <a:rPr lang="en-US" sz="2800" i="1" baseline="-25000" dirty="0" err="1" smtClean="0"/>
              <a:t>ti</a:t>
            </a:r>
            <a:r>
              <a:rPr lang="en-US" sz="2800" baseline="-25000" dirty="0" smtClean="0"/>
              <a:t> </a:t>
            </a:r>
            <a:r>
              <a:rPr lang="en-US" sz="2800" dirty="0" smtClean="0"/>
              <a:t>= </a:t>
            </a:r>
            <a:r>
              <a:rPr lang="en-US" sz="2800" i="1" dirty="0" err="1" smtClean="0"/>
              <a:t>c</a:t>
            </a:r>
            <a:r>
              <a:rPr lang="en-US" sz="2800" baseline="-25000" dirty="0" err="1" smtClean="0"/>
              <a:t>W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+ </a:t>
            </a:r>
            <a:r>
              <a:rPr lang="en-US" sz="2800" i="1" dirty="0" err="1" smtClean="0"/>
              <a:t>b</a:t>
            </a:r>
            <a:r>
              <a:rPr lang="en-US" sz="2800" baseline="-25000" dirty="0" err="1" smtClean="0"/>
              <a:t>W</a:t>
            </a:r>
            <a:r>
              <a:rPr lang="en-US" sz="2800" i="1" baseline="-25000" dirty="0" err="1" smtClean="0"/>
              <a:t>i</a:t>
            </a:r>
            <a:r>
              <a:rPr lang="en-US" sz="2800" i="1" dirty="0" err="1" smtClean="0"/>
              <a:t>T</a:t>
            </a:r>
            <a:r>
              <a:rPr lang="en-US" sz="2800" i="1" baseline="-25000" dirty="0" err="1" smtClean="0"/>
              <a:t>ti</a:t>
            </a:r>
            <a:r>
              <a:rPr lang="en-US" sz="2800" dirty="0" smtClean="0"/>
              <a:t> + </a:t>
            </a:r>
            <a:r>
              <a:rPr lang="en-US" sz="2800" i="1" dirty="0" err="1" smtClean="0"/>
              <a:t>e</a:t>
            </a:r>
            <a:r>
              <a:rPr lang="en-US" sz="2800" baseline="-25000" dirty="0" err="1" smtClean="0"/>
              <a:t>W</a:t>
            </a:r>
            <a:r>
              <a:rPr lang="en-US" sz="2800" i="1" baseline="-25000" dirty="0" err="1" smtClean="0"/>
              <a:t>ti</a:t>
            </a:r>
            <a:endParaRPr lang="en-US" sz="2800" i="1" baseline="-25000" dirty="0" smtClean="0"/>
          </a:p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800" i="1" baseline="-25000" dirty="0" smtClean="0"/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sz="2800" i="1" dirty="0" err="1" smtClean="0"/>
              <a:t>Y</a:t>
            </a:r>
            <a:r>
              <a:rPr lang="en-US" sz="2800" baseline="-25000" dirty="0" err="1" smtClean="0"/>
              <a:t>M</a:t>
            </a:r>
            <a:r>
              <a:rPr lang="en-US" sz="2800" i="1" baseline="-25000" dirty="0" err="1" smtClean="0"/>
              <a:t>ti</a:t>
            </a:r>
            <a:r>
              <a:rPr lang="en-US" sz="2800" baseline="-25000" dirty="0" smtClean="0"/>
              <a:t> </a:t>
            </a:r>
            <a:r>
              <a:rPr lang="en-US" sz="2800" dirty="0" smtClean="0"/>
              <a:t>= </a:t>
            </a:r>
            <a:r>
              <a:rPr lang="en-US" sz="2800" i="1" dirty="0" err="1" smtClean="0"/>
              <a:t>c</a:t>
            </a:r>
            <a:r>
              <a:rPr lang="en-US" sz="2800" baseline="-25000" dirty="0" err="1" smtClean="0"/>
              <a:t>M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+ </a:t>
            </a:r>
            <a:r>
              <a:rPr lang="en-US" sz="2800" i="1" dirty="0" err="1" smtClean="0"/>
              <a:t>b</a:t>
            </a:r>
            <a:r>
              <a:rPr lang="en-US" sz="2800" baseline="-25000" dirty="0" err="1" smtClean="0"/>
              <a:t>M</a:t>
            </a:r>
            <a:r>
              <a:rPr lang="en-US" sz="2800" i="1" baseline="-25000" dirty="0" err="1" smtClean="0"/>
              <a:t>i</a:t>
            </a:r>
            <a:r>
              <a:rPr lang="en-US" sz="2800" i="1" dirty="0" err="1" smtClean="0"/>
              <a:t>T</a:t>
            </a:r>
            <a:r>
              <a:rPr lang="en-US" sz="2800" i="1" baseline="-25000" dirty="0" err="1" smtClean="0"/>
              <a:t>ti</a:t>
            </a:r>
            <a:r>
              <a:rPr lang="en-US" sz="2800" dirty="0" smtClean="0"/>
              <a:t> + </a:t>
            </a:r>
            <a:r>
              <a:rPr lang="en-US" sz="2800" i="1" dirty="0" err="1" smtClean="0"/>
              <a:t>e</a:t>
            </a:r>
            <a:r>
              <a:rPr lang="en-US" sz="2800" baseline="-25000" dirty="0" err="1" smtClean="0"/>
              <a:t>M</a:t>
            </a:r>
            <a:r>
              <a:rPr lang="en-US" sz="2800" i="1" baseline="-25000" dirty="0" err="1" smtClean="0"/>
              <a:t>ti</a:t>
            </a:r>
            <a:endParaRPr lang="en-US" sz="2800" i="1" baseline="-250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Intercepts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c</a:t>
            </a:r>
            <a:r>
              <a:rPr lang="en-US" sz="2400" baseline="-25000" dirty="0" err="1" smtClean="0"/>
              <a:t>Wi</a:t>
            </a:r>
            <a:r>
              <a:rPr lang="en-US" sz="2400" dirty="0" smtClean="0"/>
              <a:t> = Predicted value of women’s satisfaction at study midpoint for dyad </a:t>
            </a:r>
            <a:r>
              <a:rPr lang="en-US" sz="2400" dirty="0" err="1" smtClean="0"/>
              <a:t>i</a:t>
            </a:r>
            <a:endParaRPr lang="en-US" sz="24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c</a:t>
            </a:r>
            <a:r>
              <a:rPr lang="en-US" sz="2400" baseline="-25000" dirty="0" err="1" smtClean="0"/>
              <a:t>Mi</a:t>
            </a:r>
            <a:r>
              <a:rPr lang="en-US" sz="2400" dirty="0" smtClean="0"/>
              <a:t> = Predicted value of men’s satisfaction at study midpoint for dyad </a:t>
            </a:r>
            <a:r>
              <a:rPr lang="en-US" sz="2400" dirty="0" err="1" smtClean="0"/>
              <a:t>i</a:t>
            </a:r>
            <a:endParaRPr lang="en-US" sz="24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Slopes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b</a:t>
            </a:r>
            <a:r>
              <a:rPr lang="en-US" sz="2400" baseline="-25000" dirty="0" err="1" smtClean="0"/>
              <a:t>Wi</a:t>
            </a:r>
            <a:r>
              <a:rPr lang="en-US" sz="2400" dirty="0" smtClean="0"/>
              <a:t> = Average change in women’s satisfaction over time for dyad </a:t>
            </a:r>
            <a:r>
              <a:rPr lang="en-US" sz="2400" dirty="0" err="1" smtClean="0"/>
              <a:t>i</a:t>
            </a:r>
            <a:endParaRPr lang="en-US" sz="24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b</a:t>
            </a:r>
            <a:r>
              <a:rPr lang="en-US" sz="2400" baseline="-25000" dirty="0" err="1" smtClean="0"/>
              <a:t>Mi</a:t>
            </a:r>
            <a:r>
              <a:rPr lang="en-US" sz="2400" dirty="0" smtClean="0"/>
              <a:t> = Average change in men’s satisfaction over time for dyad I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Errors at each time point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Women = </a:t>
            </a:r>
            <a:r>
              <a:rPr lang="en-US" sz="2400" dirty="0" err="1" smtClean="0"/>
              <a:t>e</a:t>
            </a:r>
            <a:r>
              <a:rPr lang="en-US" sz="2400" baseline="-25000" dirty="0" err="1" smtClean="0"/>
              <a:t>Wti</a:t>
            </a:r>
            <a:endParaRPr lang="en-US" sz="2400" baseline="-25000" dirty="0" smtClean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Men = </a:t>
            </a:r>
            <a:r>
              <a:rPr lang="en-US" sz="2400" dirty="0" err="1" smtClean="0"/>
              <a:t>e</a:t>
            </a:r>
            <a:r>
              <a:rPr lang="en-US" sz="2400" baseline="-25000" dirty="0" err="1" smtClean="0"/>
              <a:t>Mti</a:t>
            </a:r>
            <a:endParaRPr lang="en-US" sz="2400" dirty="0"/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fld id="{4726165A-AB73-4975-B600-D40FA727D71A}" type="slidenum">
              <a:rPr lang="en-US" sz="1000" smtClean="0"/>
              <a:pPr>
                <a:defRPr/>
              </a:pPr>
              <a:t>80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802821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Correlation of the Residuals</a:t>
            </a:r>
          </a:p>
        </p:txBody>
      </p:sp>
      <p:sp>
        <p:nvSpPr>
          <p:cNvPr id="5120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man reports more satisfaction for a particular day than would be expected given the overall effect of time, does the woman also report more satisfaction for that day?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A0134-0011-42AD-80B3-E8F23C797B11}" type="slidenum">
              <a:rPr lang="en-US" smtClean="0"/>
              <a:pPr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0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Random Effects: Variances</a:t>
            </a:r>
            <a:endParaRPr lang="en-US" dirty="0" smtClean="0"/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There are six variances </a:t>
            </a:r>
          </a:p>
          <a:p>
            <a:pPr lvl="1"/>
            <a:r>
              <a:rPr lang="en-US" smtClean="0"/>
              <a:t>two intercepts</a:t>
            </a:r>
          </a:p>
          <a:p>
            <a:pPr lvl="2"/>
            <a:r>
              <a:rPr lang="en-US" smtClean="0"/>
              <a:t>Do men (and women) differ from each other in their “time zero” predicted score? </a:t>
            </a:r>
          </a:p>
          <a:p>
            <a:pPr lvl="1"/>
            <a:r>
              <a:rPr lang="en-US" smtClean="0"/>
              <a:t>two slopes for time</a:t>
            </a:r>
          </a:p>
          <a:p>
            <a:pPr lvl="2"/>
            <a:r>
              <a:rPr lang="en-US" smtClean="0"/>
              <a:t>Do the slopes for men (and women) differ? </a:t>
            </a:r>
          </a:p>
          <a:p>
            <a:pPr lvl="1"/>
            <a:r>
              <a:rPr lang="en-US" smtClean="0"/>
              <a:t>two error (distance from the line) variances</a:t>
            </a:r>
          </a:p>
          <a:p>
            <a:pPr lvl="2"/>
            <a:r>
              <a:rPr lang="en-US" smtClean="0"/>
              <a:t>Error variances (deviations from the slope) for men and women</a:t>
            </a:r>
          </a:p>
          <a:p>
            <a:pPr lvl="2"/>
            <a:endParaRPr lang="en-US" smtClean="0"/>
          </a:p>
          <a:p>
            <a:endParaRPr lang="en-US"/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DFF34-DB7B-4B34-81F0-17927AD8E44D}" type="slidenum">
              <a:rPr lang="en-US" smtClean="0"/>
              <a:pPr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5388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Random Effects: Within Person Correlations</a:t>
            </a:r>
            <a:endParaRPr lang="en-US"/>
          </a:p>
        </p:txBody>
      </p:sp>
      <p:sp>
        <p:nvSpPr>
          <p:cNvPr id="471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Man intercept-slope correlation</a:t>
            </a:r>
          </a:p>
          <a:p>
            <a:pPr lvl="1"/>
            <a:r>
              <a:rPr lang="en-US" smtClean="0"/>
              <a:t>If a man is highly satisfied at the study midpoint, is his change in satisfaction steeper?</a:t>
            </a:r>
          </a:p>
          <a:p>
            <a:r>
              <a:rPr lang="en-US" smtClean="0"/>
              <a:t>Woman intercept-slope correlation</a:t>
            </a:r>
          </a:p>
          <a:p>
            <a:pPr lvl="1"/>
            <a:r>
              <a:rPr lang="en-US" smtClean="0"/>
              <a:t>If a woman is highly satisfied at the study midpoint, is her change in satisfaction steeper?</a:t>
            </a:r>
          </a:p>
          <a:p>
            <a:endParaRPr lang="en-US" dirty="0"/>
          </a:p>
        </p:txBody>
      </p:sp>
      <p:sp>
        <p:nvSpPr>
          <p:cNvPr id="47107" name="Slide Number Placeholder 4"/>
          <p:cNvSpPr txBox="1">
            <a:spLocks noGrp="1"/>
          </p:cNvSpPr>
          <p:nvPr/>
        </p:nvSpPr>
        <p:spPr bwMode="auto">
          <a:xfrm>
            <a:off x="10171113" y="6408739"/>
            <a:ext cx="3667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DA44170-203C-4DB6-A6A2-B39EA73AC898}" type="slidenum">
              <a:rPr lang="en-US" sz="1000">
                <a:latin typeface="Calibri" pitchFamily="34" charset="0"/>
              </a:rPr>
              <a:pPr algn="r"/>
              <a:t>83</a:t>
            </a:fld>
            <a:endParaRPr lang="en-US" sz="10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1062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Between-Person Correlations </a:t>
            </a:r>
            <a:endParaRPr lang="en-US" dirty="0"/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Correlation of the intercepts between partners   </a:t>
            </a:r>
          </a:p>
          <a:p>
            <a:pPr lvl="1"/>
            <a:r>
              <a:rPr lang="en-US" smtClean="0"/>
              <a:t>Overall, do women who have higher levels of satisfaction at the study midpoint tend to have male partners who are also higher in satisfaction at the study midpoint? </a:t>
            </a:r>
          </a:p>
          <a:p>
            <a:pPr lvl="1"/>
            <a:r>
              <a:rPr lang="en-US" smtClean="0"/>
              <a:t>That is:  Is there a correspondence between level of satisfaction?</a:t>
            </a:r>
          </a:p>
          <a:p>
            <a:pPr lvl="1"/>
            <a:endParaRPr lang="en-US" smtClean="0"/>
          </a:p>
          <a:p>
            <a:r>
              <a:rPr lang="en-US" smtClean="0"/>
              <a:t>Correlation of the slopes</a:t>
            </a:r>
          </a:p>
          <a:p>
            <a:pPr lvl="1"/>
            <a:r>
              <a:rPr lang="en-US" smtClean="0"/>
              <a:t>Do women whose satisfaction changes over time tend to have male partners whose satisfaction also changes over time?</a:t>
            </a:r>
          </a:p>
          <a:p>
            <a:pPr lvl="1"/>
            <a:r>
              <a:rPr lang="en-US" smtClean="0"/>
              <a:t>That is:  Is there a correspondence between linear change in satisfaction?</a:t>
            </a:r>
          </a:p>
          <a:p>
            <a:pPr lvl="1"/>
            <a:endParaRPr lang="en-US" smtClean="0"/>
          </a:p>
          <a:p>
            <a:r>
              <a:rPr lang="en-US" smtClean="0"/>
              <a:t>Two slope-intercept correlations</a:t>
            </a:r>
          </a:p>
          <a:p>
            <a:pPr lvl="1"/>
            <a:r>
              <a:rPr lang="en-US" smtClean="0"/>
              <a:t>Do women with higher levels of satisfaction have male partners who increase or decrease? </a:t>
            </a:r>
          </a:p>
          <a:p>
            <a:pPr lvl="1"/>
            <a:r>
              <a:rPr lang="en-US" smtClean="0"/>
              <a:t>Do men with higher levels of satisfaction have female partners who increase or decrease 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B177-341A-4E94-99EB-A8A5BE428B81}" type="slidenum">
              <a:rPr lang="en-US" smtClean="0"/>
              <a:pPr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Content Placeholder 1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random option specifies the variances (given as standard deviations) and covariances (given as correlations) between the intercepts and slopes		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/>
        <p:txBody>
          <a:bodyPr rtlCol="0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>
              <a:defRPr/>
            </a:pPr>
            <a:r>
              <a:rPr lang="en-US" sz="4100" dirty="0" smtClean="0"/>
              <a:t>Estimates </a:t>
            </a:r>
            <a:r>
              <a:rPr lang="en-US" sz="4100" dirty="0"/>
              <a:t>of </a:t>
            </a:r>
            <a:r>
              <a:rPr lang="en-US" sz="4100" dirty="0" smtClean="0"/>
              <a:t>Random Effects</a:t>
            </a:r>
            <a:endParaRPr lang="en-US" sz="41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050359" y="2846705"/>
          <a:ext cx="8058152" cy="3639185"/>
        </p:xfrm>
        <a:graphic>
          <a:graphicData uri="http://schemas.openxmlformats.org/drawingml/2006/table">
            <a:tbl>
              <a:tblPr/>
              <a:tblGrid>
                <a:gridCol w="2152653"/>
                <a:gridCol w="1149375"/>
                <a:gridCol w="1189031"/>
                <a:gridCol w="1189031"/>
                <a:gridCol w="1189031"/>
                <a:gridCol w="1189031"/>
              </a:tblGrid>
              <a:tr h="1035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Man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Intercept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Woman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Intercept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Man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Time Slope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Woman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Time Slope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Man Intercept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sd</a:t>
                      </a:r>
                      <a:endParaRPr kumimoji="0" lang="en-US" sz="2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Woman Intercept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sd</a:t>
                      </a:r>
                      <a:endParaRPr kumimoji="0" lang="en-US" sz="2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r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Man Slope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sd</a:t>
                      </a:r>
                      <a:endParaRPr kumimoji="0" lang="en-US" sz="2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r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r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Woman Slope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sd</a:t>
                      </a:r>
                      <a:endParaRPr kumimoji="0" lang="en-US" sz="2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r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r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r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Residual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sd</a:t>
                      </a:r>
                      <a:endParaRPr kumimoji="0" lang="en-US" sz="2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71DAF5B4-0E93-4BC5-8E3C-3932A20E37F0}" type="slidenum">
              <a:rPr lang="en-US"/>
              <a:pPr>
                <a:defRPr/>
              </a:pPr>
              <a:t>85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61975" y="4914900"/>
            <a:ext cx="8098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Rho</a:t>
            </a:r>
            <a:endParaRPr lang="en-US" sz="2800" b="1" dirty="0"/>
          </a:p>
        </p:txBody>
      </p:sp>
      <p:sp>
        <p:nvSpPr>
          <p:cNvPr id="4" name="Down Arrow 3"/>
          <p:cNvSpPr/>
          <p:nvPr/>
        </p:nvSpPr>
        <p:spPr>
          <a:xfrm>
            <a:off x="709717" y="5438120"/>
            <a:ext cx="419100" cy="4667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30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Markdown file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7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Multiple Regression Rewind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>
                    <a:solidFill>
                      <a:schemeClr val="accent1"/>
                    </a:solidFill>
                  </a:rPr>
                  <a:t>Linear equation:</a:t>
                </a:r>
              </a:p>
              <a:p>
                <a:pPr marL="34290" indent="0">
                  <a:buNone/>
                </a:pPr>
                <a:endParaRPr lang="en-US" dirty="0" smtClean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solidFill>
                    <a:schemeClr val="accent1"/>
                  </a:solidFill>
                </a:endParaRPr>
              </a:p>
              <a:p>
                <a:endParaRPr lang="en-US" dirty="0" smtClean="0">
                  <a:solidFill>
                    <a:schemeClr val="accent1"/>
                  </a:solidFill>
                </a:endParaRPr>
              </a:p>
              <a:p>
                <a:r>
                  <a:rPr lang="en-US" dirty="0" smtClean="0">
                    <a:solidFill>
                      <a:schemeClr val="accent1"/>
                    </a:solidFill>
                  </a:rPr>
                  <a:t>We have a </a:t>
                </a:r>
                <a:r>
                  <a:rPr lang="en-US" i="1" dirty="0" smtClean="0">
                    <a:solidFill>
                      <a:schemeClr val="accent1"/>
                    </a:solidFill>
                  </a:rPr>
                  <a:t>y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 for every person, </a:t>
                </a:r>
                <a:r>
                  <a:rPr lang="en-US" i="1" dirty="0" err="1" smtClean="0">
                    <a:solidFill>
                      <a:schemeClr val="accent1"/>
                    </a:solidFill>
                  </a:rPr>
                  <a:t>i</a:t>
                </a:r>
                <a:r>
                  <a:rPr lang="en-US" i="1" dirty="0" smtClean="0">
                    <a:solidFill>
                      <a:schemeClr val="accent1"/>
                    </a:solidFill>
                  </a:rPr>
                  <a:t> </a:t>
                </a:r>
              </a:p>
              <a:p>
                <a:r>
                  <a:rPr lang="en-US" dirty="0" smtClean="0">
                    <a:solidFill>
                      <a:schemeClr val="accent1"/>
                    </a:solidFill>
                  </a:rPr>
                  <a:t>Also we have </a:t>
                </a:r>
                <a:r>
                  <a:rPr lang="en-US" i="1" dirty="0" smtClean="0">
                    <a:solidFill>
                      <a:schemeClr val="accent1"/>
                    </a:solidFill>
                  </a:rPr>
                  <a:t>X1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 and </a:t>
                </a:r>
                <a:r>
                  <a:rPr lang="en-US" i="1" dirty="0" smtClean="0">
                    <a:solidFill>
                      <a:schemeClr val="accent1"/>
                    </a:solidFill>
                  </a:rPr>
                  <a:t>X2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 for each person </a:t>
                </a:r>
                <a:r>
                  <a:rPr lang="en-US" i="1" dirty="0" err="1" smtClean="0">
                    <a:solidFill>
                      <a:schemeClr val="accent1"/>
                    </a:solidFill>
                  </a:rPr>
                  <a:t>i</a:t>
                </a:r>
                <a:endParaRPr lang="en-US" i="1" dirty="0" smtClean="0">
                  <a:solidFill>
                    <a:schemeClr val="accent1"/>
                  </a:solidFill>
                </a:endParaRPr>
              </a:p>
              <a:p>
                <a:r>
                  <a:rPr lang="en-US" dirty="0" smtClean="0">
                    <a:solidFill>
                      <a:schemeClr val="accent1"/>
                    </a:solidFill>
                  </a:rPr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accent1"/>
                    </a:solidFill>
                  </a:rPr>
                  <a:t> is explained by a </a:t>
                </a:r>
              </a:p>
              <a:p>
                <a:pPr lvl="1"/>
                <a:r>
                  <a:rPr lang="en-US" dirty="0" smtClean="0">
                    <a:solidFill>
                      <a:schemeClr val="accent1"/>
                    </a:solidFill>
                  </a:rPr>
                  <a:t>fixed piece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accent1"/>
                    </a:solidFill>
                  </a:rPr>
                  <a:t>] and a </a:t>
                </a:r>
              </a:p>
              <a:p>
                <a:pPr lvl="1"/>
                <a:r>
                  <a:rPr lang="en-US" dirty="0" smtClean="0">
                    <a:solidFill>
                      <a:schemeClr val="accent1"/>
                    </a:solidFill>
                  </a:rPr>
                  <a:t>random piece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accent1"/>
                    </a:solidFill>
                  </a:rPr>
                  <a:t>]</a:t>
                </a:r>
              </a:p>
              <a:p>
                <a:r>
                  <a:rPr lang="en-US" dirty="0" smtClean="0">
                    <a:solidFill>
                      <a:schemeClr val="accent1"/>
                    </a:solidFill>
                  </a:rPr>
                  <a:t>We assume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accent1"/>
                    </a:solidFill>
                  </a:rPr>
                  <a:t>’s are normal with mean 0 and variance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2266" b="-2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280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asis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743</TotalTime>
  <Words>4401</Words>
  <Application>Microsoft Macintosh PowerPoint</Application>
  <PresentationFormat>Widescreen</PresentationFormat>
  <Paragraphs>610</Paragraphs>
  <Slides>86</Slides>
  <Notes>35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6" baseType="lpstr">
      <vt:lpstr>Calibri</vt:lpstr>
      <vt:lpstr>Cambria Math</vt:lpstr>
      <vt:lpstr>Consolas</vt:lpstr>
      <vt:lpstr>Corbel</vt:lpstr>
      <vt:lpstr>Mangal</vt:lpstr>
      <vt:lpstr>Times New Roman</vt:lpstr>
      <vt:lpstr>Wingdings</vt:lpstr>
      <vt:lpstr>Arial</vt:lpstr>
      <vt:lpstr>Basis</vt:lpstr>
      <vt:lpstr>Document</vt:lpstr>
      <vt:lpstr>R Workshop –  Day 3</vt:lpstr>
      <vt:lpstr>Day 3</vt:lpstr>
      <vt:lpstr>Multilevel Modeling</vt:lpstr>
      <vt:lpstr>Multilevel Modeling AKA…</vt:lpstr>
      <vt:lpstr>Nested Data</vt:lpstr>
      <vt:lpstr>Consequences of Ignoring Nested Data</vt:lpstr>
      <vt:lpstr>Fixed vs. Random Effects</vt:lpstr>
      <vt:lpstr>Fixed vs. Random Effects</vt:lpstr>
      <vt:lpstr>Multiple Regression Rewind</vt:lpstr>
      <vt:lpstr>What are two-level equations?</vt:lpstr>
      <vt:lpstr>The Most Basic MLM</vt:lpstr>
      <vt:lpstr>The Most Basic MLM</vt:lpstr>
      <vt:lpstr>Intraclass Correlation (ICC)</vt:lpstr>
      <vt:lpstr>Intraclass Correlation (ICC)</vt:lpstr>
      <vt:lpstr>Adding a Level 1 Predictor Fixed</vt:lpstr>
      <vt:lpstr>Adding a Level 1 Predictor w/ Random Component</vt:lpstr>
      <vt:lpstr>Adding a Level 1 Predictor w/ Random Component</vt:lpstr>
      <vt:lpstr>Covariance Matrix of Random Effects</vt:lpstr>
      <vt:lpstr>Covariance Matrix of Random Effects</vt:lpstr>
      <vt:lpstr>R Markdown file</vt:lpstr>
      <vt:lpstr>Dyadic Data Analysis</vt:lpstr>
      <vt:lpstr>Definitions:  Distinguishability</vt:lpstr>
      <vt:lpstr>All or Nothing</vt:lpstr>
      <vt:lpstr>Indistinguishability</vt:lpstr>
      <vt:lpstr>It can be complicated…</vt:lpstr>
      <vt:lpstr>Types of Variables</vt:lpstr>
      <vt:lpstr>PowerPoint Presentation</vt:lpstr>
      <vt:lpstr>Within Dyads </vt:lpstr>
      <vt:lpstr>PowerPoint Presentation</vt:lpstr>
      <vt:lpstr>Mixed Variable</vt:lpstr>
      <vt:lpstr>It can be complicated…</vt:lpstr>
      <vt:lpstr>Data Structures</vt:lpstr>
      <vt:lpstr>Illustration of Data Structures: Individual</vt:lpstr>
      <vt:lpstr>Illustration of Data Structures: Individual</vt:lpstr>
      <vt:lpstr>Illustration of Data Structures: Dyad</vt:lpstr>
      <vt:lpstr>Illustration of Data Structures: Dyad</vt:lpstr>
      <vt:lpstr>Illustration of Data Structures: Pairwise</vt:lpstr>
      <vt:lpstr>Illustration of Data Structures: Pairwise</vt:lpstr>
      <vt:lpstr>R Markdown file</vt:lpstr>
      <vt:lpstr>Nonindependence in DYads</vt:lpstr>
      <vt:lpstr>Negative Nonindependence</vt:lpstr>
      <vt:lpstr>How Might Negative Correlations Arise?</vt:lpstr>
      <vt:lpstr>Effect of Nonindependence</vt:lpstr>
      <vt:lpstr>Direction of Bias Depends on</vt:lpstr>
      <vt:lpstr>Effect of  Ignoring Nonindependence on Significance Tests</vt:lpstr>
      <vt:lpstr>What Not To Do!</vt:lpstr>
      <vt:lpstr>What To Do</vt:lpstr>
      <vt:lpstr>Traditional Model: Random Intercepts</vt:lpstr>
      <vt:lpstr>Alternative Model: Correlated Errors</vt:lpstr>
      <vt:lpstr>        Actor-Partner  Interdependence Model (APIM)</vt:lpstr>
      <vt:lpstr>Actor-Partner Interdependence Model (APIM)</vt:lpstr>
      <vt:lpstr>Data Requirements</vt:lpstr>
      <vt:lpstr>Actor Effect</vt:lpstr>
      <vt:lpstr>Partner Effect</vt:lpstr>
      <vt:lpstr>Distinguishability and the APIM</vt:lpstr>
      <vt:lpstr>Distinguishable Dyads </vt:lpstr>
      <vt:lpstr>Indistinguishable Dyads </vt:lpstr>
      <vt:lpstr>Nonindependence in the APIM</vt:lpstr>
      <vt:lpstr>R Markdown file</vt:lpstr>
      <vt:lpstr>Generalized Linear Mixed Models</vt:lpstr>
      <vt:lpstr>Generalized Linear Models</vt:lpstr>
      <vt:lpstr>Logistic Regression Review</vt:lpstr>
      <vt:lpstr>Odds and Odds Ratios</vt:lpstr>
      <vt:lpstr>Logistic Regression Equation</vt:lpstr>
      <vt:lpstr>Logistic Regression Equation</vt:lpstr>
      <vt:lpstr>Log-Linear (Poisson) Regression Equation</vt:lpstr>
      <vt:lpstr>Generalized Mixed Linear Models</vt:lpstr>
      <vt:lpstr>Generalized Estimating Equations (GEE)</vt:lpstr>
      <vt:lpstr>R Markdown file</vt:lpstr>
      <vt:lpstr>Growth Curve Modeling</vt:lpstr>
      <vt:lpstr>Examples of Over-Time Dyadic Data</vt:lpstr>
      <vt:lpstr>Basic Data Structure</vt:lpstr>
      <vt:lpstr>Basic Data Structure</vt:lpstr>
      <vt:lpstr>Basic Data Structure</vt:lpstr>
      <vt:lpstr>Types of Over-Time Models</vt:lpstr>
      <vt:lpstr>Types of Variables </vt:lpstr>
      <vt:lpstr>How Many Time Points?</vt:lpstr>
      <vt:lpstr>Example:  Daily reports of conflict, support, and relationship satisfaction</vt:lpstr>
      <vt:lpstr>Person Period Pairwise Dataset</vt:lpstr>
      <vt:lpstr>Modeling Two Growth Curves</vt:lpstr>
      <vt:lpstr>Correlation of the Residuals</vt:lpstr>
      <vt:lpstr>Random Effects: Variances</vt:lpstr>
      <vt:lpstr>Random Effects: Within Person Correlations</vt:lpstr>
      <vt:lpstr>Four Between-Person Correlations </vt:lpstr>
      <vt:lpstr>Estimates of Random Effects</vt:lpstr>
      <vt:lpstr>R Markdown file</vt:lpstr>
    </vt:vector>
  </TitlesOfParts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Dyadic data analysis</dc:title>
  <dc:creator>Randi Garcia</dc:creator>
  <cp:lastModifiedBy>Randi Garcia</cp:lastModifiedBy>
  <cp:revision>48</cp:revision>
  <dcterms:created xsi:type="dcterms:W3CDTF">2016-03-31T21:14:54Z</dcterms:created>
  <dcterms:modified xsi:type="dcterms:W3CDTF">2017-07-15T20:39:11Z</dcterms:modified>
</cp:coreProperties>
</file>