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57" r:id="rId3"/>
    <p:sldId id="380" r:id="rId4"/>
    <p:sldId id="379" r:id="rId5"/>
    <p:sldId id="373" r:id="rId6"/>
    <p:sldId id="381" r:id="rId7"/>
    <p:sldId id="382" r:id="rId8"/>
    <p:sldId id="385" r:id="rId9"/>
    <p:sldId id="386" r:id="rId10"/>
    <p:sldId id="388" r:id="rId11"/>
    <p:sldId id="389" r:id="rId12"/>
    <p:sldId id="390" r:id="rId13"/>
    <p:sldId id="387" r:id="rId14"/>
    <p:sldId id="383" r:id="rId15"/>
    <p:sldId id="392" r:id="rId16"/>
    <p:sldId id="393" r:id="rId17"/>
    <p:sldId id="394" r:id="rId18"/>
    <p:sldId id="395" r:id="rId19"/>
    <p:sldId id="397" r:id="rId20"/>
    <p:sldId id="396" r:id="rId21"/>
    <p:sldId id="398" r:id="rId22"/>
    <p:sldId id="400" r:id="rId23"/>
    <p:sldId id="401" r:id="rId24"/>
    <p:sldId id="391" r:id="rId25"/>
    <p:sldId id="384" r:id="rId26"/>
    <p:sldId id="402" r:id="rId27"/>
    <p:sldId id="4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ndilgarcia.github.io/smith-r-workshop/" TargetMode="External"/><Relationship Id="rId3" Type="http://schemas.openxmlformats.org/officeDocument/2006/relationships/hyperlink" Target="https://github.com/RandiLGarcia/smith-r-worksho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pipe!?!?</a:t>
            </a:r>
          </a:p>
          <a:p>
            <a:r>
              <a:rPr lang="en-US" dirty="0" smtClean="0"/>
              <a:t>Instead of reading/writing:</a:t>
            </a:r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r>
              <a:rPr lang="en-US" b="1" dirty="0" smtClean="0"/>
              <a:t>select(filter(mutate(dataset, </a:t>
            </a:r>
            <a:r>
              <a:rPr lang="en-US" b="1" dirty="0" err="1" smtClean="0"/>
              <a:t>bdi</a:t>
            </a:r>
            <a:r>
              <a:rPr lang="en-US" b="1" dirty="0" smtClean="0"/>
              <a:t> = bdi1 + bdi2 + bdi3), age &gt;= 18) 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We can write:</a:t>
            </a:r>
          </a:p>
          <a:p>
            <a:pPr lvl="1"/>
            <a:endParaRPr lang="en-US" dirty="0" smtClean="0"/>
          </a:p>
          <a:p>
            <a:pPr marL="1319213" lvl="1" indent="-45720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1319213" lvl="1" indent="-457200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7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wanted to save this two-variable dataset:</a:t>
            </a:r>
          </a:p>
          <a:p>
            <a:pPr marL="1319213" lvl="1" indent="-457200">
              <a:buNone/>
            </a:pPr>
            <a:endParaRPr lang="en-US" dirty="0"/>
          </a:p>
          <a:p>
            <a:pPr marL="3032125" lvl="1" indent="-2170113">
              <a:buNone/>
            </a:pPr>
            <a:r>
              <a:rPr lang="en-US" b="1" dirty="0" err="1" smtClean="0"/>
              <a:t>dataset_small</a:t>
            </a:r>
            <a:r>
              <a:rPr lang="en-US" b="1" dirty="0" smtClean="0"/>
              <a:t> &lt;- 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3032125" lvl="1" indent="-2170113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205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also verbs for </a:t>
            </a:r>
            <a:r>
              <a:rPr lang="en-US" b="1" dirty="0" smtClean="0"/>
              <a:t>joining two tables</a:t>
            </a:r>
          </a:p>
          <a:p>
            <a:pPr lvl="1"/>
            <a:r>
              <a:rPr lang="en-US" u="sng" dirty="0" smtClean="0"/>
              <a:t>Adding cases </a:t>
            </a:r>
            <a:r>
              <a:rPr lang="en-US" dirty="0" smtClean="0"/>
              <a:t>from another dataset that has the same variables</a:t>
            </a:r>
          </a:p>
          <a:p>
            <a:pPr lvl="2"/>
            <a:r>
              <a:rPr lang="en-US" dirty="0" smtClean="0"/>
              <a:t>And also when they do not have exactly the same variables</a:t>
            </a:r>
          </a:p>
          <a:p>
            <a:pPr lvl="1"/>
            <a:r>
              <a:rPr lang="en-US" u="sng" dirty="0"/>
              <a:t>Adding variables </a:t>
            </a:r>
            <a:r>
              <a:rPr lang="en-US" dirty="0"/>
              <a:t>from another dataset</a:t>
            </a:r>
          </a:p>
          <a:p>
            <a:pPr lvl="2"/>
            <a:r>
              <a:rPr lang="en-US" dirty="0"/>
              <a:t>These variables can be measured at the same level or at a higher level, as long as there are index variables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And verbs for </a:t>
            </a:r>
            <a:r>
              <a:rPr lang="en-US" b="1" dirty="0" smtClean="0"/>
              <a:t>transforming data </a:t>
            </a:r>
            <a:r>
              <a:rPr lang="en-US" dirty="0" smtClean="0"/>
              <a:t>from </a:t>
            </a:r>
          </a:p>
          <a:p>
            <a:pPr lvl="1"/>
            <a:r>
              <a:rPr lang="en-US" dirty="0" smtClean="0"/>
              <a:t>Wide-to-long</a:t>
            </a:r>
          </a:p>
          <a:p>
            <a:pPr lvl="1"/>
            <a:r>
              <a:rPr lang="en-US" dirty="0" smtClean="0"/>
              <a:t>Long-to-wide</a:t>
            </a:r>
          </a:p>
          <a:p>
            <a:pPr lvl="2"/>
            <a:endParaRPr lang="en-US" dirty="0"/>
          </a:p>
          <a:p>
            <a:r>
              <a:rPr lang="en-US" dirty="0" smtClean="0"/>
              <a:t>We can learn these on Day 3 if you want</a:t>
            </a:r>
            <a:r>
              <a:rPr lang="mr-IN" dirty="0" smtClean="0"/>
              <a:t>…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/>
              <a:t>Figures with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everything else, there are lots of ways to make figures in R</a:t>
            </a:r>
          </a:p>
          <a:p>
            <a:pPr lvl="1"/>
            <a:r>
              <a:rPr lang="en-US" dirty="0" smtClean="0"/>
              <a:t>Base R</a:t>
            </a:r>
          </a:p>
          <a:p>
            <a:pPr lvl="1"/>
            <a:r>
              <a:rPr lang="en-US" dirty="0" smtClean="0"/>
              <a:t>Lattice graphics</a:t>
            </a:r>
            <a:endParaRPr lang="en-US" dirty="0"/>
          </a:p>
          <a:p>
            <a:pPr lvl="1"/>
            <a:r>
              <a:rPr lang="en-US" dirty="0" smtClean="0"/>
              <a:t>The g</a:t>
            </a:r>
            <a:r>
              <a:rPr lang="en-US" dirty="0" smtClean="0"/>
              <a:t>gplot2 package</a:t>
            </a:r>
          </a:p>
          <a:p>
            <a:pPr lvl="1"/>
            <a:endParaRPr lang="en-US" dirty="0"/>
          </a:p>
          <a:p>
            <a:r>
              <a:rPr lang="en-US" dirty="0" smtClean="0"/>
              <a:t>We’ll be learning the ggplot2 package. </a:t>
            </a:r>
          </a:p>
          <a:p>
            <a:pPr lvl="1"/>
            <a:r>
              <a:rPr lang="en-US" dirty="0" smtClean="0"/>
              <a:t>It makes beautiful visualizations</a:t>
            </a:r>
          </a:p>
          <a:p>
            <a:pPr lvl="1"/>
            <a:r>
              <a:rPr lang="en-US" dirty="0" smtClean="0"/>
              <a:t>It’s popular so there is a lot of help on the internet and companion code</a:t>
            </a:r>
          </a:p>
          <a:p>
            <a:pPr lvl="1"/>
            <a:r>
              <a:rPr lang="en-US" dirty="0" smtClean="0"/>
              <a:t>Written by the same person who wrote </a:t>
            </a:r>
            <a:r>
              <a:rPr lang="en-US" dirty="0" err="1" smtClean="0"/>
              <a:t>dplyr</a:t>
            </a:r>
            <a:r>
              <a:rPr lang="en-US" dirty="0"/>
              <a:t> </a:t>
            </a:r>
            <a:r>
              <a:rPr lang="en-US" dirty="0" smtClean="0"/>
              <a:t>and it works at the end of a pipeline</a:t>
            </a:r>
          </a:p>
          <a:p>
            <a:pPr lvl="1"/>
            <a:r>
              <a:rPr lang="en-US" dirty="0" smtClean="0"/>
              <a:t>It is what Smith students know how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Figures with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086599" cy="4038600"/>
          </a:xfrm>
        </p:spPr>
        <p:txBody>
          <a:bodyPr/>
          <a:lstStyle/>
          <a:p>
            <a:r>
              <a:rPr lang="en-US" dirty="0" smtClean="0"/>
              <a:t>The easiest figures are made with the </a:t>
            </a:r>
            <a:r>
              <a:rPr lang="en-US" dirty="0" err="1" smtClean="0"/>
              <a:t>qplot</a:t>
            </a:r>
            <a:r>
              <a:rPr lang="en-US" dirty="0" smtClean="0"/>
              <a:t>() function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qplot</a:t>
            </a:r>
            <a:r>
              <a:rPr lang="en-US" dirty="0" smtClean="0"/>
              <a:t>(satisfaction</a:t>
            </a:r>
            <a:r>
              <a:rPr lang="en-US" dirty="0"/>
              <a:t>, data = </a:t>
            </a:r>
            <a:r>
              <a:rPr lang="en-US" dirty="0" err="1"/>
              <a:t>acitelli</a:t>
            </a:r>
            <a:r>
              <a:rPr lang="en-US" dirty="0"/>
              <a:t>, bins = 10)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821578"/>
            <a:ext cx="5444321" cy="33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Figures with ggplot2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qplot</a:t>
            </a:r>
            <a:r>
              <a:rPr lang="en-US" dirty="0"/>
              <a:t>(x = tension, y = satisfaction, data = </a:t>
            </a:r>
            <a:r>
              <a:rPr lang="en-US" dirty="0" err="1"/>
              <a:t>acitelli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2809956"/>
            <a:ext cx="5286410" cy="35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Figures with ggplot2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qplot</a:t>
            </a:r>
            <a:r>
              <a:rPr lang="en-US" dirty="0" smtClean="0"/>
              <a:t>() function is good for quick visualizations</a:t>
            </a:r>
          </a:p>
          <a:p>
            <a:pPr lvl="1"/>
            <a:r>
              <a:rPr lang="en-US" dirty="0" smtClean="0"/>
              <a:t>Good for probably 80% of what you’d want to do while analyzing data</a:t>
            </a:r>
          </a:p>
          <a:p>
            <a:endParaRPr lang="en-US" dirty="0" smtClean="0"/>
          </a:p>
          <a:p>
            <a:r>
              <a:rPr lang="en-US" dirty="0" smtClean="0"/>
              <a:t>But, you’ll use the </a:t>
            </a:r>
            <a:r>
              <a:rPr lang="en-US" dirty="0" err="1" smtClean="0"/>
              <a:t>ggplot</a:t>
            </a:r>
            <a:r>
              <a:rPr lang="en-US" dirty="0" smtClean="0"/>
              <a:t>() function for anything more involved, probably for making figures for publication</a:t>
            </a:r>
          </a:p>
          <a:p>
            <a:endParaRPr lang="en-US" dirty="0"/>
          </a:p>
          <a:p>
            <a:r>
              <a:rPr lang="en-US" dirty="0" smtClean="0"/>
              <a:t>The ggplot2 packages uses the “grammar of graphics"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Figures with ggplot2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independently specify pieces of the graph using the “grammar of graphics”</a:t>
            </a:r>
          </a:p>
          <a:p>
            <a:r>
              <a:rPr lang="en-US" dirty="0" smtClean="0"/>
              <a:t>Building blocks:</a:t>
            </a:r>
            <a:endParaRPr lang="en-US" dirty="0"/>
          </a:p>
          <a:p>
            <a:pPr lvl="1"/>
            <a:r>
              <a:rPr lang="en-US" b="1" dirty="0" smtClean="0"/>
              <a:t>Data</a:t>
            </a:r>
          </a:p>
          <a:p>
            <a:pPr lvl="1"/>
            <a:r>
              <a:rPr lang="en-US" b="1" dirty="0" smtClean="0"/>
              <a:t>Geometric objects </a:t>
            </a:r>
            <a:r>
              <a:rPr lang="en-US" dirty="0" smtClean="0"/>
              <a:t>(the actual things we’ll draw</a:t>
            </a:r>
            <a:r>
              <a:rPr lang="en-US" dirty="0"/>
              <a:t>:</a:t>
            </a:r>
            <a:r>
              <a:rPr lang="en-US" dirty="0" smtClean="0"/>
              <a:t> points, lines, boxplot, histograms, etc.)</a:t>
            </a:r>
          </a:p>
          <a:p>
            <a:pPr lvl="1"/>
            <a:r>
              <a:rPr lang="en-US" b="1" dirty="0" smtClean="0"/>
              <a:t>Aesthetic mappings </a:t>
            </a:r>
            <a:r>
              <a:rPr lang="en-US" dirty="0" smtClean="0"/>
              <a:t>(what and where we’ll draw: x-axis, y-axis, color, fill, shape, size, </a:t>
            </a:r>
            <a:r>
              <a:rPr lang="en-US" dirty="0" err="1" smtClean="0"/>
              <a:t>linetype</a:t>
            </a:r>
            <a:r>
              <a:rPr lang="en-US" dirty="0" smtClean="0"/>
              <a:t>, etc.)</a:t>
            </a:r>
          </a:p>
          <a:p>
            <a:pPr lvl="1"/>
            <a:r>
              <a:rPr lang="en-US" b="1" dirty="0" smtClean="0"/>
              <a:t>Statistics </a:t>
            </a:r>
            <a:r>
              <a:rPr lang="en-US" dirty="0" smtClean="0"/>
              <a:t>(implied or specified computing to be done)</a:t>
            </a:r>
          </a:p>
          <a:p>
            <a:pPr lvl="1"/>
            <a:r>
              <a:rPr lang="en-US" b="1" dirty="0" smtClean="0"/>
              <a:t>Scales</a:t>
            </a:r>
            <a:r>
              <a:rPr lang="en-US" dirty="0" smtClean="0"/>
              <a:t> (range of values, colors, or shapes)</a:t>
            </a:r>
          </a:p>
          <a:p>
            <a:pPr lvl="1"/>
            <a:r>
              <a:rPr lang="en-US" b="1" dirty="0" smtClean="0"/>
              <a:t>Facets </a:t>
            </a:r>
            <a:r>
              <a:rPr lang="en-US" dirty="0" smtClean="0"/>
              <a:t>(the panes—there can be more than 1, layers in SPSS)</a:t>
            </a:r>
          </a:p>
          <a:p>
            <a:pPr lvl="1"/>
            <a:r>
              <a:rPr lang="en-US" b="1" dirty="0" smtClean="0"/>
              <a:t>Guides</a:t>
            </a:r>
            <a:r>
              <a:rPr lang="en-US" dirty="0" smtClean="0"/>
              <a:t> (legends—what the humans see)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15" y="1965960"/>
            <a:ext cx="7197090" cy="44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6126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Installing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r>
              <a:rPr lang="en-US" dirty="0" smtClean="0"/>
              <a:t> environment, packages, and R Markdown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Making figures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Descriptive stats, correlations, reliability, t-tests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acitelli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satisfaction))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47" y="1965960"/>
            <a:ext cx="7379426" cy="45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82613" indent="-582613"/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acitelli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satisfaction)) </a:t>
            </a:r>
            <a:r>
              <a:rPr lang="en-US" b="1" dirty="0"/>
              <a:t>+  </a:t>
            </a:r>
            <a:r>
              <a:rPr lang="en-US" b="1" dirty="0" err="1"/>
              <a:t>geom_histogram</a:t>
            </a:r>
            <a:r>
              <a:rPr lang="en-US" b="1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13" y="2137897"/>
            <a:ext cx="7093494" cy="4374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2" y="327877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Statistic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276" y="48403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Geometric object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798793" y="3463443"/>
            <a:ext cx="839904" cy="184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8908868" y="5016138"/>
            <a:ext cx="944408" cy="89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err="1"/>
              <a:t>ggplot</a:t>
            </a:r>
            <a:r>
              <a:rPr lang="en-US" sz="3600" dirty="0"/>
              <a:t>(</a:t>
            </a:r>
            <a:r>
              <a:rPr lang="en-US" sz="3600" dirty="0" err="1"/>
              <a:t>acitelli</a:t>
            </a:r>
            <a:r>
              <a:rPr lang="en-US" sz="3600" dirty="0"/>
              <a:t>, </a:t>
            </a:r>
            <a:r>
              <a:rPr lang="en-US" sz="3600" dirty="0" err="1" smtClean="0"/>
              <a:t>aes</a:t>
            </a:r>
            <a:r>
              <a:rPr lang="en-US" sz="3600" dirty="0" smtClean="0"/>
              <a:t>(x = tension, y </a:t>
            </a:r>
            <a:r>
              <a:rPr lang="en-US" sz="3600" dirty="0"/>
              <a:t>= satisfaction))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2104570"/>
            <a:ext cx="7125607" cy="44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65138" indent="-465138"/>
            <a:r>
              <a:rPr lang="en-US" sz="3600" dirty="0" err="1"/>
              <a:t>ggplot</a:t>
            </a:r>
            <a:r>
              <a:rPr lang="en-US" sz="3600" dirty="0"/>
              <a:t>(</a:t>
            </a:r>
            <a:r>
              <a:rPr lang="en-US" sz="3600" dirty="0" err="1"/>
              <a:t>acitelli</a:t>
            </a:r>
            <a:r>
              <a:rPr lang="en-US" sz="3600" dirty="0"/>
              <a:t>, </a:t>
            </a:r>
            <a:r>
              <a:rPr lang="en-US" sz="3600" dirty="0" err="1"/>
              <a:t>aes</a:t>
            </a:r>
            <a:r>
              <a:rPr lang="en-US" sz="3600" dirty="0"/>
              <a:t>(x = tension, y = satisfaction)) </a:t>
            </a:r>
            <a:r>
              <a:rPr lang="en-US" sz="3600" b="1" dirty="0"/>
              <a:t>+  </a:t>
            </a:r>
            <a:r>
              <a:rPr lang="en-US" sz="3600" b="1" dirty="0" err="1"/>
              <a:t>geom_point</a:t>
            </a:r>
            <a:r>
              <a:rPr lang="en-US" sz="3600" b="1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29" y="1965960"/>
            <a:ext cx="7317462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4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Matrices, Reliability, and </a:t>
            </a:r>
            <a:br>
              <a:rPr lang="en-US" dirty="0" smtClean="0"/>
            </a:br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correlation matrices and Cronbach’s alpha we’ll use the package </a:t>
            </a:r>
            <a:r>
              <a:rPr lang="en-US" dirty="0" smtClean="0"/>
              <a:t>called </a:t>
            </a:r>
            <a:r>
              <a:rPr lang="en-US" b="1" dirty="0" smtClean="0"/>
              <a:t>psych</a:t>
            </a:r>
            <a:endParaRPr lang="en-US" dirty="0" smtClean="0"/>
          </a:p>
          <a:p>
            <a:r>
              <a:rPr lang="en-US" dirty="0" smtClean="0"/>
              <a:t>For t-Tests I recommend you use </a:t>
            </a:r>
            <a:r>
              <a:rPr lang="en-US" b="1" dirty="0" smtClean="0"/>
              <a:t>mosaic</a:t>
            </a:r>
            <a:r>
              <a:rPr lang="en-US" dirty="0" smtClean="0"/>
              <a:t> because it has that (now familiar) formula, then data, syntax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58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Matrices, Reliability, and </a:t>
            </a:r>
            <a:br>
              <a:rPr lang="en-US" dirty="0" smtClean="0"/>
            </a:br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</a:p>
          <a:p>
            <a:pPr lvl="1"/>
            <a:r>
              <a:rPr lang="en-US" dirty="0" err="1"/>
              <a:t>corr.test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 like to use this with select():</a:t>
            </a:r>
          </a:p>
          <a:p>
            <a:pPr marL="274320" lvl="1" indent="0" algn="ctr">
              <a:buNone/>
            </a:pPr>
            <a:r>
              <a:rPr lang="en-US" b="1" dirty="0" err="1"/>
              <a:t>corr.test</a:t>
            </a:r>
            <a:r>
              <a:rPr lang="en-US" b="1" dirty="0"/>
              <a:t>(select(</a:t>
            </a:r>
            <a:r>
              <a:rPr lang="en-US" b="1" dirty="0" err="1"/>
              <a:t>acitelli</a:t>
            </a:r>
            <a:r>
              <a:rPr lang="en-US" b="1" dirty="0"/>
              <a:t>, tension, </a:t>
            </a:r>
            <a:r>
              <a:rPr lang="en-US" b="1" dirty="0" err="1"/>
              <a:t>self_pos</a:t>
            </a:r>
            <a:r>
              <a:rPr lang="en-US" b="1" dirty="0"/>
              <a:t>, </a:t>
            </a:r>
            <a:r>
              <a:rPr lang="en-US" b="1" dirty="0" err="1" smtClean="0"/>
              <a:t>other_pos</a:t>
            </a:r>
            <a:r>
              <a:rPr lang="en-US" b="1" dirty="0"/>
              <a:t>, satisfaction</a:t>
            </a:r>
            <a:r>
              <a:rPr lang="en-US" b="1" dirty="0" smtClean="0"/>
              <a:t>))</a:t>
            </a:r>
          </a:p>
          <a:p>
            <a:pPr marL="274320" lvl="1" indent="0" algn="ctr">
              <a:buNone/>
            </a:pPr>
            <a:endParaRPr lang="en-US" b="1" dirty="0"/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lpha()</a:t>
            </a:r>
          </a:p>
          <a:p>
            <a:pPr lvl="1"/>
            <a:r>
              <a:rPr lang="en-US" dirty="0" smtClean="0"/>
              <a:t>Also handy with select:</a:t>
            </a:r>
          </a:p>
          <a:p>
            <a:pPr marL="274320" lvl="1" indent="0" algn="ctr">
              <a:buNone/>
            </a:pPr>
            <a:r>
              <a:rPr lang="en-US" b="1" dirty="0" smtClean="0"/>
              <a:t>alpha(select(</a:t>
            </a:r>
            <a:r>
              <a:rPr lang="en-US" b="1" dirty="0" err="1" smtClean="0"/>
              <a:t>acitelli</a:t>
            </a:r>
            <a:r>
              <a:rPr lang="en-US" b="1" dirty="0"/>
              <a:t>, </a:t>
            </a:r>
            <a:r>
              <a:rPr lang="en-US" b="1" dirty="0" smtClean="0"/>
              <a:t>sat1, sat2, sat3, sat4, sat5, sat6))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204165" y="1417321"/>
            <a:ext cx="418014" cy="450668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7051764" y="3766465"/>
            <a:ext cx="418013" cy="35052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1548" y="38920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</a:t>
            </a:r>
            <a:r>
              <a:rPr lang="en-US" smtClean="0">
                <a:solidFill>
                  <a:srgbClr val="7030A0"/>
                </a:solidFill>
              </a:rPr>
              <a:t>ars</a:t>
            </a:r>
            <a:r>
              <a:rPr lang="en-US" dirty="0" smtClean="0">
                <a:solidFill>
                  <a:srgbClr val="7030A0"/>
                </a:solidFill>
              </a:rPr>
              <a:t> for matrix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9146" y="569175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tems for alpha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3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Matrices, Reliability, </a:t>
            </a:r>
            <a:r>
              <a:rPr lang="en-US" smtClean="0"/>
              <a:t>and </a:t>
            </a:r>
            <a:br>
              <a:rPr lang="en-US" smtClean="0"/>
            </a:br>
            <a:r>
              <a:rPr lang="en-US" smtClean="0"/>
              <a:t>t-Tests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samples and paired samples t-tests</a:t>
            </a:r>
          </a:p>
          <a:p>
            <a:endParaRPr lang="en-US" dirty="0" smtClean="0"/>
          </a:p>
          <a:p>
            <a:endParaRPr lang="en-US" sz="2800" dirty="0"/>
          </a:p>
          <a:p>
            <a:pPr marL="274320" lvl="1" indent="0" algn="ctr">
              <a:buNone/>
            </a:pPr>
            <a:r>
              <a:rPr lang="en-US" sz="2800" b="1" dirty="0" err="1" smtClean="0"/>
              <a:t>t.test</a:t>
            </a:r>
            <a:r>
              <a:rPr lang="en-US" sz="2800" b="1" dirty="0" smtClean="0"/>
              <a:t>(satisfaction ~ Gender, data = </a:t>
            </a:r>
            <a:r>
              <a:rPr lang="en-US" sz="2800" b="1" dirty="0" err="1" smtClean="0"/>
              <a:t>acitelli</a:t>
            </a:r>
            <a:r>
              <a:rPr lang="en-US" sz="2800" b="1" dirty="0" smtClean="0"/>
              <a:t>)</a:t>
            </a:r>
          </a:p>
          <a:p>
            <a:pPr marL="274320" lvl="1" indent="0" algn="ctr">
              <a:buNone/>
            </a:pPr>
            <a:endParaRPr lang="en-US" sz="2800" b="1" dirty="0"/>
          </a:p>
          <a:p>
            <a:pPr marL="274320" lvl="1" indent="0" algn="ctr">
              <a:buNone/>
            </a:pPr>
            <a:endParaRPr lang="en-US" sz="2800" b="1" dirty="0" smtClean="0"/>
          </a:p>
          <a:p>
            <a:pPr marL="274320" lvl="1" indent="0" algn="ctr">
              <a:buNone/>
            </a:pPr>
            <a:r>
              <a:rPr lang="en-US" sz="2800" b="1" dirty="0" err="1" smtClean="0"/>
              <a:t>t.test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self_pos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other_pos</a:t>
            </a:r>
            <a:r>
              <a:rPr lang="en-US" sz="2800" b="1" dirty="0" smtClean="0"/>
              <a:t>, data = </a:t>
            </a:r>
            <a:r>
              <a:rPr lang="en-US" sz="2800" b="1" dirty="0" err="1" smtClean="0"/>
              <a:t>acitelli</a:t>
            </a:r>
            <a:r>
              <a:rPr lang="en-US" sz="2800" b="1" dirty="0" smtClean="0"/>
              <a:t>, paired = TRUE)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97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Multilevel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2"/>
              </a:rPr>
              <a:t>https://randilgarcia.github.io/smith-r-workshop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github.com/RandiLGarcia/smith-r-workshop</a:t>
            </a:r>
            <a:endParaRPr lang="en-US" sz="24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links on Website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When we’re done I’ll take you on a tour of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</a:t>
            </a:r>
            <a:r>
              <a:rPr lang="en-US" dirty="0" smtClean="0"/>
              <a:t>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we’ll use for data cleaning is called </a:t>
            </a:r>
            <a:r>
              <a:rPr lang="en-US" dirty="0" err="1" smtClean="0"/>
              <a:t>dplyr</a:t>
            </a:r>
            <a:r>
              <a:rPr lang="en-US" dirty="0" smtClean="0"/>
              <a:t>. </a:t>
            </a:r>
          </a:p>
          <a:p>
            <a:endParaRPr lang="en-US" sz="1200" dirty="0"/>
          </a:p>
          <a:p>
            <a:r>
              <a:rPr lang="en-US" dirty="0" smtClean="0"/>
              <a:t>The Verbs</a:t>
            </a:r>
          </a:p>
          <a:p>
            <a:pPr lvl="1"/>
            <a:r>
              <a:rPr lang="en-US" dirty="0" smtClean="0"/>
              <a:t>filter()</a:t>
            </a:r>
          </a:p>
          <a:p>
            <a:pPr lvl="1"/>
            <a:r>
              <a:rPr lang="en-US" dirty="0" smtClean="0"/>
              <a:t>mutate()</a:t>
            </a:r>
          </a:p>
          <a:p>
            <a:pPr lvl="1"/>
            <a:r>
              <a:rPr lang="en-US" dirty="0" smtClean="0"/>
              <a:t>rename()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rrange()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ummarize()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roup_by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verb performs familiar operations of a dataset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2831"/>
              </p:ext>
            </p:extLst>
          </p:nvPr>
        </p:nvGraphicFramePr>
        <p:xfrm>
          <a:off x="1142999" y="3075389"/>
          <a:ext cx="9872871" cy="269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628"/>
                <a:gridCol w="4485503"/>
                <a:gridCol w="3737740"/>
              </a:tblGrid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does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in SPSS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mutate()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new variables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(or transform in menu)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filter()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</a:t>
                      </a:r>
                      <a:r>
                        <a:rPr lang="en-US" baseline="0" dirty="0" smtClean="0"/>
                        <a:t> for specific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(or select data in menu)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arrange()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using some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</a:tr>
              <a:tr h="388965">
                <a:tc>
                  <a:txBody>
                    <a:bodyPr/>
                    <a:lstStyle/>
                    <a:p>
                      <a:r>
                        <a:rPr lang="en-US" dirty="0" smtClean="0"/>
                        <a:t>select()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Subsets</a:t>
                      </a:r>
                      <a:r>
                        <a:rPr lang="en-US" baseline="0" dirty="0" smtClean="0"/>
                        <a:t> for only certain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3954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group_by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</a:t>
                      </a:r>
                      <a:r>
                        <a:rPr lang="en-US" baseline="0" dirty="0" smtClean="0"/>
                        <a:t> dataset by a categorical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 split file in menu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summarize()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summary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Descriptive</a:t>
                      </a:r>
                      <a:r>
                        <a:rPr lang="en-US" baseline="0" dirty="0" smtClean="0"/>
                        <a:t> statistics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pipe operator to combine verbs!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r>
              <a:rPr lang="en-US" u="sng" dirty="0" smtClean="0"/>
              <a:t>The pipe:</a:t>
            </a:r>
          </a:p>
          <a:p>
            <a:pPr marL="45720" indent="0" algn="ctr">
              <a:buNone/>
            </a:pPr>
            <a:r>
              <a:rPr lang="en-US" sz="6000" dirty="0" smtClean="0"/>
              <a:t>%&gt;%</a:t>
            </a:r>
          </a:p>
          <a:p>
            <a:pPr marL="45720" indent="0">
              <a:buNone/>
            </a:pPr>
            <a:r>
              <a:rPr lang="en-US" b="1" dirty="0" smtClean="0"/>
              <a:t>filter(dataset, age &gt;= 18)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smtClean="0"/>
              <a:t>…</a:t>
            </a:r>
            <a:r>
              <a:rPr lang="en-US" dirty="0" smtClean="0"/>
              <a:t>is the same as:</a:t>
            </a:r>
          </a:p>
          <a:p>
            <a:pPr marL="45720" indent="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r>
              <a:rPr lang="en-US" b="1" dirty="0" smtClean="0"/>
              <a:t> filter(age &gt;= 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00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1509</TotalTime>
  <Words>844</Words>
  <Application>Microsoft Macintosh PowerPoint</Application>
  <PresentationFormat>Widescreen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Corbel</vt:lpstr>
      <vt:lpstr>Mangal</vt:lpstr>
      <vt:lpstr>Arial</vt:lpstr>
      <vt:lpstr>Basis</vt:lpstr>
      <vt:lpstr>R Workshop –  Day 1</vt:lpstr>
      <vt:lpstr>Day 1</vt:lpstr>
      <vt:lpstr>Day 2</vt:lpstr>
      <vt:lpstr>Day 3</vt:lpstr>
      <vt:lpstr>Workshop Materials</vt:lpstr>
      <vt:lpstr>Installing R and RStudio</vt:lpstr>
      <vt:lpstr>Data Cleaning</vt:lpstr>
      <vt:lpstr>Data Cleaning</vt:lpstr>
      <vt:lpstr>Data Cleaning</vt:lpstr>
      <vt:lpstr>Data Cleaning</vt:lpstr>
      <vt:lpstr>Data Cleaning</vt:lpstr>
      <vt:lpstr>Data Cleaning</vt:lpstr>
      <vt:lpstr>R Markdown File</vt:lpstr>
      <vt:lpstr>Making Figures with ggplot2</vt:lpstr>
      <vt:lpstr>Making Figures with ggplot2</vt:lpstr>
      <vt:lpstr>Making Figures with ggplot2</vt:lpstr>
      <vt:lpstr>Making Figures with ggplot2</vt:lpstr>
      <vt:lpstr>Making Figures with ggplot2</vt:lpstr>
      <vt:lpstr>ggplot()</vt:lpstr>
      <vt:lpstr>ggplot(acitelli, aes(x = satisfaction))</vt:lpstr>
      <vt:lpstr>ggplot(acitelli, aes(x = satisfaction)) +  geom_histogram()</vt:lpstr>
      <vt:lpstr>ggplot(acitelli, aes(x = tension, y = satisfaction))</vt:lpstr>
      <vt:lpstr>ggplot(acitelli, aes(x = tension, y = satisfaction)) +  geom_point()</vt:lpstr>
      <vt:lpstr>R Markdown File</vt:lpstr>
      <vt:lpstr>Correlation Matrices, Reliability, and  t-Tests</vt:lpstr>
      <vt:lpstr>Correlation Matrices, Reliability, and  t-Tests</vt:lpstr>
      <vt:lpstr>Correlation Matrices, Reliability, and  t-Tests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56</cp:revision>
  <dcterms:created xsi:type="dcterms:W3CDTF">2016-03-31T21:14:54Z</dcterms:created>
  <dcterms:modified xsi:type="dcterms:W3CDTF">2017-07-12T20:23:27Z</dcterms:modified>
</cp:coreProperties>
</file>