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5"/>
  </p:notesMasterIdLst>
  <p:sldIdLst>
    <p:sldId id="256" r:id="rId2"/>
    <p:sldId id="357" r:id="rId3"/>
    <p:sldId id="262" r:id="rId4"/>
    <p:sldId id="263" r:id="rId5"/>
    <p:sldId id="264" r:id="rId6"/>
    <p:sldId id="265" r:id="rId7"/>
    <p:sldId id="266" r:id="rId8"/>
    <p:sldId id="301" r:id="rId9"/>
    <p:sldId id="267" r:id="rId10"/>
    <p:sldId id="302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9" r:id="rId19"/>
    <p:sldId id="333" r:id="rId20"/>
    <p:sldId id="332" r:id="rId21"/>
    <p:sldId id="336" r:id="rId22"/>
    <p:sldId id="334" r:id="rId23"/>
    <p:sldId id="337" r:id="rId24"/>
    <p:sldId id="335" r:id="rId25"/>
    <p:sldId id="338" r:id="rId26"/>
    <p:sldId id="339" r:id="rId27"/>
    <p:sldId id="282" r:id="rId28"/>
    <p:sldId id="290" r:id="rId29"/>
    <p:sldId id="291" r:id="rId30"/>
    <p:sldId id="299" r:id="rId31"/>
    <p:sldId id="300" r:id="rId32"/>
    <p:sldId id="303" r:id="rId33"/>
    <p:sldId id="308" r:id="rId34"/>
    <p:sldId id="309" r:id="rId35"/>
    <p:sldId id="310" r:id="rId36"/>
    <p:sldId id="348" r:id="rId37"/>
    <p:sldId id="342" r:id="rId38"/>
    <p:sldId id="313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43" r:id="rId48"/>
    <p:sldId id="375" r:id="rId49"/>
    <p:sldId id="351" r:id="rId50"/>
    <p:sldId id="353" r:id="rId51"/>
    <p:sldId id="354" r:id="rId52"/>
    <p:sldId id="356" r:id="rId53"/>
    <p:sldId id="352" r:id="rId54"/>
    <p:sldId id="358" r:id="rId55"/>
    <p:sldId id="374" r:id="rId56"/>
    <p:sldId id="362" r:id="rId57"/>
    <p:sldId id="366" r:id="rId58"/>
    <p:sldId id="369" r:id="rId59"/>
    <p:sldId id="370" r:id="rId60"/>
    <p:sldId id="377" r:id="rId61"/>
    <p:sldId id="378" r:id="rId62"/>
    <p:sldId id="361" r:id="rId63"/>
    <p:sldId id="376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404" r:id="rId90"/>
    <p:sldId id="405" r:id="rId91"/>
    <p:sldId id="406" r:id="rId92"/>
    <p:sldId id="407" r:id="rId93"/>
    <p:sldId id="408" r:id="rId94"/>
    <p:sldId id="409" r:id="rId95"/>
    <p:sldId id="410" r:id="rId96"/>
    <p:sldId id="411" r:id="rId97"/>
    <p:sldId id="412" r:id="rId98"/>
    <p:sldId id="413" r:id="rId99"/>
    <p:sldId id="414" r:id="rId100"/>
    <p:sldId id="415" r:id="rId101"/>
    <p:sldId id="416" r:id="rId102"/>
    <p:sldId id="417" r:id="rId103"/>
    <p:sldId id="418" r:id="rId104"/>
    <p:sldId id="419" r:id="rId105"/>
    <p:sldId id="420" r:id="rId106"/>
    <p:sldId id="421" r:id="rId107"/>
    <p:sldId id="422" r:id="rId108"/>
    <p:sldId id="423" r:id="rId109"/>
    <p:sldId id="424" r:id="rId110"/>
    <p:sldId id="425" r:id="rId111"/>
    <p:sldId id="426" r:id="rId112"/>
    <p:sldId id="427" r:id="rId113"/>
    <p:sldId id="428" r:id="rId114"/>
    <p:sldId id="429" r:id="rId115"/>
    <p:sldId id="430" r:id="rId116"/>
    <p:sldId id="431" r:id="rId117"/>
    <p:sldId id="432" r:id="rId118"/>
    <p:sldId id="433" r:id="rId119"/>
    <p:sldId id="434" r:id="rId120"/>
    <p:sldId id="435" r:id="rId121"/>
    <p:sldId id="436" r:id="rId122"/>
    <p:sldId id="437" r:id="rId123"/>
    <p:sldId id="438" r:id="rId1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notesMaster" Target="notesMasters/notesMaster1.xml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E688B-42A5-49AE-BE97-A62B8CBA544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18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E2C03-E705-4234-9B05-4EDF2FD66301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808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AFEC3-ACA7-4851-84D4-20B07113CBBD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29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8647CA41-6B2A-46A7-9D25-A4F984073ADF}" type="slidenum">
              <a:rPr lang="en-US" sz="1200">
                <a:latin typeface="Calibri" pitchFamily="34" charset="0"/>
              </a:rPr>
              <a:pPr algn="r"/>
              <a:t>17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This is the more general case – when partners are interchangeable.  E.g., doctor-patient, manager-workers, teacher-students, leader-followers)</a:t>
            </a:r>
          </a:p>
        </p:txBody>
      </p:sp>
    </p:spTree>
    <p:extLst>
      <p:ext uri="{BB962C8B-B14F-4D97-AF65-F5344CB8AC3E}">
        <p14:creationId xmlns:p14="http://schemas.microsoft.com/office/powerpoint/2010/main" val="110341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11BE23DA-1519-442E-AE07-42CAF44D2BD4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52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62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0EBFB6-4EDF-4271-BE2B-69AA497DA9B5}" type="slidenum">
              <a:rPr lang="en-US" altLang="en-US">
                <a:latin typeface="Calibri" panose="020F0502020204030204" pitchFamily="34" charset="0"/>
              </a:rPr>
              <a:pPr eaLnBrk="1" hangingPunct="1"/>
              <a:t>65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85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470DE-0F13-4893-9A72-B3C328E52234}" type="slidenum">
              <a:rPr lang="en-US" altLang="en-US">
                <a:latin typeface="Calibri" panose="020F0502020204030204" pitchFamily="34" charset="0"/>
              </a:rPr>
              <a:pPr eaLnBrk="1" hangingPunct="1"/>
              <a:t>66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4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FC5AAA-1B5E-4722-A55F-BBFCB7456F1B}" type="slidenum">
              <a:rPr lang="en-US" altLang="en-US">
                <a:latin typeface="Calibri" panose="020F0502020204030204" pitchFamily="34" charset="0"/>
              </a:rPr>
              <a:pPr eaLnBrk="1" hangingPunct="1"/>
              <a:t>67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9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541DF-C51F-4261-AB76-BCCCC075C033}" type="slidenum">
              <a:rPr lang="en-US" altLang="en-US">
                <a:latin typeface="Calibri" panose="020F0502020204030204" pitchFamily="34" charset="0"/>
              </a:rPr>
              <a:pPr eaLnBrk="1" hangingPunct="1"/>
              <a:t>68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2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521134-E153-432A-A1D8-323DB77420FA}" type="slidenum">
              <a:rPr lang="en-US" altLang="en-US">
                <a:latin typeface="Calibri" panose="020F0502020204030204" pitchFamily="34" charset="0"/>
              </a:rPr>
              <a:pPr eaLnBrk="1" hangingPunct="1"/>
              <a:t>69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65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8278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89186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0249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Only going to talk about satisfaction and attachment avoidance data</a:t>
            </a:r>
          </a:p>
          <a:p>
            <a:r>
              <a:rPr lang="en-US" smtClean="0"/>
              <a:t>-back to kashy data</a:t>
            </a:r>
          </a:p>
        </p:txBody>
      </p:sp>
    </p:spTree>
    <p:extLst>
      <p:ext uri="{BB962C8B-B14F-4D97-AF65-F5344CB8AC3E}">
        <p14:creationId xmlns:p14="http://schemas.microsoft.com/office/powerpoint/2010/main" val="1913629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E2E26-B0A6-43E2-9DEF-A64E8BA1B2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92</a:t>
            </a:fld>
            <a:endParaRPr lang="en-US" dirty="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37401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94FC3-FC85-4ACE-952C-16256ECD0B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94</a:t>
            </a:fld>
            <a:endParaRPr lang="en-US" dirty="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50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49568"/>
            <a:fld id="{398CF429-EA1B-4041-9003-955CFBE016B5}" type="slidenum">
              <a:rPr lang="en-US" sz="1200">
                <a:latin typeface="Calibri" pitchFamily="34" charset="0"/>
              </a:rPr>
              <a:pPr algn="r" defTabSz="949568"/>
              <a:t>95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Make these faint (they need to be in here but we aren’t going to talk about them)</a:t>
            </a:r>
          </a:p>
        </p:txBody>
      </p:sp>
    </p:spTree>
    <p:extLst>
      <p:ext uri="{BB962C8B-B14F-4D97-AF65-F5344CB8AC3E}">
        <p14:creationId xmlns:p14="http://schemas.microsoft.com/office/powerpoint/2010/main" val="10032767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 we want to keep all of this?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-lighten these up. Emphasize the first two (less the third)</a:t>
            </a:r>
          </a:p>
        </p:txBody>
      </p:sp>
    </p:spTree>
    <p:extLst>
      <p:ext uri="{BB962C8B-B14F-4D97-AF65-F5344CB8AC3E}">
        <p14:creationId xmlns:p14="http://schemas.microsoft.com/office/powerpoint/2010/main" val="205759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743F-98A0-401E-8B30-2798BFFC7438}" type="slidenum">
              <a:rPr lang="en-US"/>
              <a:pPr>
                <a:defRPr/>
              </a:pPr>
              <a:t>98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2964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AKA responsiveness (as to make it not so partner focused)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77DB67-BA07-4F61-94B2-49DBB2FA1C54}" type="slidenum">
              <a:rPr lang="en-US" altLang="en-US"/>
              <a:pPr eaLnBrk="1" hangingPunct="1"/>
              <a:t>103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2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07980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C5E9BF39-64AC-4642-B913-53D1023B22C5}" type="slidenum">
              <a:rPr lang="en-US" sz="1100">
                <a:latin typeface="Arial Unicode MS" pitchFamily="34" charset="-128"/>
              </a:rPr>
              <a:pPr algn="r" defTabSz="925513"/>
              <a:t>108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1911234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70A7C1D-69D6-4087-A5B0-E4EF5FF5F438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109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2992712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821288C5-B2BC-4F93-95BB-29B1CED610D5}" type="slidenum">
              <a:rPr lang="en-US" sz="1100">
                <a:latin typeface="Arial Unicode MS" pitchFamily="34" charset="-128"/>
              </a:rPr>
              <a:pPr algn="r" defTabSz="925513"/>
              <a:t>110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1445019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86307C9F-996C-45B8-882B-8AB249F64625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111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210562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4927CC8-3043-4F00-B39A-797750DFFAF7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112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791814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A526BB4F-C8CF-4883-A8E1-6953C899EAA0}" type="slidenum">
              <a:rPr lang="en-US" sz="1100">
                <a:latin typeface="Arial Unicode MS" pitchFamily="34" charset="-128"/>
              </a:rPr>
              <a:pPr algn="r" defTabSz="925513"/>
              <a:t>113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49720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55978-7222-4F7B-BFBF-B29A6BF0AA81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5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64217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27990-1BC7-4AD4-B6DB-9A5EAA7E20DB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5B17-91EB-4F34-A693-7392E93B7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9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Randi L. Garcia</a:t>
            </a:r>
          </a:p>
          <a:p>
            <a:r>
              <a:rPr lang="en-US" dirty="0"/>
              <a:t>Smith College</a:t>
            </a:r>
          </a:p>
          <a:p>
            <a:r>
              <a:rPr lang="en-US" dirty="0"/>
              <a:t>July 17</a:t>
            </a:r>
            <a:r>
              <a:rPr lang="en-US" baseline="30000" dirty="0"/>
              <a:t>th</a:t>
            </a:r>
            <a:r>
              <a:rPr lang="en-US" dirty="0"/>
              <a:t>, 19</a:t>
            </a:r>
            <a:r>
              <a:rPr lang="en-US" baseline="30000" dirty="0"/>
              <a:t>th</a:t>
            </a:r>
            <a:r>
              <a:rPr lang="en-US" dirty="0"/>
              <a:t>, and 21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C88E2-F867-47F6-9303-C5B4B3F50783}" type="slidenum">
              <a:rPr lang="en-US" altLang="en-US">
                <a:solidFill>
                  <a:srgbClr val="898989"/>
                </a:solidFill>
              </a:rPr>
              <a:pPr eaLnBrk="1" hangingPunct="1"/>
              <a:t>100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836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old hat—but the random actor and partner effects are the most interesting!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FA77A03-88AD-4A4F-98C9-165DEFD373A0}" type="slidenum">
              <a:rPr lang="en-US" altLang="en-US" smtClean="0"/>
              <a:pPr/>
              <a:t>101</a:t>
            </a:fld>
            <a:endParaRPr lang="en-US" altLang="en-US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371340" y="2702697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Conflict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353878" y="4379097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Conflict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324340" y="4277498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324340" y="2739211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738302" y="2886847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4706552" y="2829697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4733540" y="2753497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4706553" y="4734697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 rot="-2220324">
            <a:off x="4609715" y="3696472"/>
            <a:ext cx="1905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 to M Partner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5190740" y="25248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Man’s Actor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5114540" y="47346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Woman’s Actor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 rot="2057894">
            <a:off x="5903527" y="407271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 to W Partner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221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53878" y="24486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735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71941" y="2448697"/>
            <a:ext cx="2382837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138330" name="Group 90"/>
          <p:cNvGraphicFramePr>
            <a:graphicFrameLocks noGrp="1"/>
          </p:cNvGraphicFramePr>
          <p:nvPr>
            <p:ph idx="1"/>
          </p:nvPr>
        </p:nvGraphicFramePr>
        <p:xfrm>
          <a:off x="1981200" y="1447801"/>
          <a:ext cx="8229600" cy="498320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838056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Partnum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Partner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73F8E-E702-4812-B1EF-0253C73B2262}" type="slidenum">
              <a:rPr lang="en-US" altLang="en-US">
                <a:solidFill>
                  <a:srgbClr val="898989"/>
                </a:solidFill>
              </a:rPr>
              <a:pPr eaLnBrk="1" hangingPunct="1"/>
              <a:t>102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/>
              <a:t>Stability and Influence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40E236-1A7C-4685-BB32-76005238ABD6}" type="slidenum">
              <a:rPr lang="en-US" altLang="en-US">
                <a:solidFill>
                  <a:srgbClr val="898989"/>
                </a:solidFill>
              </a:rPr>
              <a:pPr eaLnBrk="1" hangingPunct="1"/>
              <a:t>103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Stability-Influence: APIM 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57BD3B-F6F5-43F4-97D7-CA27960CEFC2}" type="slidenum">
              <a:rPr lang="en-US" altLang="en-US">
                <a:solidFill>
                  <a:srgbClr val="898989"/>
                </a:solidFill>
              </a:rPr>
              <a:pPr eaLnBrk="1" hangingPunct="1"/>
              <a:t>104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35213" y="1917700"/>
            <a:ext cx="2362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Yesterday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317751" y="3594100"/>
            <a:ext cx="2308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Yesterday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288213" y="36322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Today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7288213" y="1955801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Today</a:t>
            </a: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702175" y="2241550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4670425" y="2184400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4697413" y="210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4670426" y="40894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 rot="-2220324">
            <a:off x="4675188" y="2947636"/>
            <a:ext cx="1905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influence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5154613" y="1879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stability</a:t>
            </a:r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5078413" y="4089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stability</a:t>
            </a:r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 rot="2057894">
            <a:off x="5919788" y="34258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influence</a:t>
            </a:r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2406650" y="5105400"/>
            <a:ext cx="72716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We can measure stability and influence for each man and each woman: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stability moderated by gender?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influence moderated by gender?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7751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74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5814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91227" name="Group 91"/>
          <p:cNvGraphicFramePr>
            <a:graphicFrameLocks noGrp="1"/>
          </p:cNvGraphicFramePr>
          <p:nvPr>
            <p:ph idx="1"/>
          </p:nvPr>
        </p:nvGraphicFramePr>
        <p:xfrm>
          <a:off x="1981200" y="1447800"/>
          <a:ext cx="8229600" cy="511809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972410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PSATISF 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3BEBAD-78F3-4B37-912B-537ADD1F86EE}" type="slidenum">
              <a:rPr lang="en-US" altLang="en-US">
                <a:solidFill>
                  <a:srgbClr val="898989"/>
                </a:solidFill>
              </a:rPr>
              <a:pPr eaLnBrk="1" hangingPunct="1"/>
              <a:t>105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Fate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is perhaps the oldest dyadic model (Kenny &amp; La </a:t>
            </a:r>
            <a:r>
              <a:rPr lang="en-US" dirty="0" err="1" smtClean="0"/>
              <a:t>Voie</a:t>
            </a:r>
            <a:r>
              <a:rPr lang="en-US" dirty="0" smtClean="0"/>
              <a:t>, 1985).</a:t>
            </a:r>
          </a:p>
          <a:p>
            <a:r>
              <a:rPr lang="en-US" dirty="0" smtClean="0"/>
              <a:t>However, CFM used empirically only a handful of times.</a:t>
            </a:r>
          </a:p>
          <a:p>
            <a:r>
              <a:rPr lang="en-US" dirty="0"/>
              <a:t>T</a:t>
            </a:r>
            <a:r>
              <a:rPr lang="en-US" dirty="0" smtClean="0"/>
              <a:t>he APIM which is regularly used (at least 95% of the time) may often be theoretically inappropriate.</a:t>
            </a:r>
          </a:p>
          <a:p>
            <a:endParaRPr lang="en-US" dirty="0" smtClean="0"/>
          </a:p>
          <a:p>
            <a:r>
              <a:rPr lang="en-US" u="sng" dirty="0" smtClean="0"/>
              <a:t>Paper:</a:t>
            </a:r>
            <a:r>
              <a:rPr lang="en-US" dirty="0" smtClean="0"/>
              <a:t> Ledermann, T., &amp; Kenny, D. A. </a:t>
            </a:r>
            <a:r>
              <a:rPr lang="de-DE" dirty="0" smtClean="0"/>
              <a:t>(2012). </a:t>
            </a:r>
            <a:r>
              <a:rPr lang="en-US" dirty="0" smtClean="0"/>
              <a:t>The common fate model for dyadic data: Variations of a theoretically important but underutilized model. </a:t>
            </a:r>
            <a:r>
              <a:rPr lang="en-US" i="1" dirty="0" smtClean="0"/>
              <a:t>Journal of Family Psychology</a:t>
            </a:r>
            <a:r>
              <a:rPr lang="en-US" dirty="0" smtClean="0"/>
              <a:t>, 26, 140‑148.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775-58E3-4D93-B30C-27C8D0F3C794}" type="slidenum">
              <a:rPr lang="de-DE" smtClean="0"/>
              <a:pPr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19460" name="Group 50"/>
          <p:cNvGrpSpPr>
            <a:grpSpLocks/>
          </p:cNvGrpSpPr>
          <p:nvPr/>
        </p:nvGrpSpPr>
        <p:grpSpPr bwMode="auto">
          <a:xfrm>
            <a:off x="4176714" y="3394872"/>
            <a:ext cx="4618037" cy="1916113"/>
            <a:chOff x="1332" y="2385"/>
            <a:chExt cx="2909" cy="1207"/>
          </a:xfrm>
        </p:grpSpPr>
        <p:sp>
          <p:nvSpPr>
            <p:cNvPr id="19465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6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7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8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9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0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1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2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73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5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7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8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9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80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1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2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83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85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19487" name="Group 75"/>
            <p:cNvGrpSpPr>
              <a:grpSpLocks/>
            </p:cNvGrpSpPr>
            <p:nvPr/>
          </p:nvGrpSpPr>
          <p:grpSpPr bwMode="auto">
            <a:xfrm>
              <a:off x="1950" y="3247"/>
              <a:ext cx="2291" cy="340"/>
              <a:chOff x="1950" y="3088"/>
              <a:chExt cx="2291" cy="340"/>
            </a:xfrm>
          </p:grpSpPr>
          <p:sp>
            <p:nvSpPr>
              <p:cNvPr id="19498" name="Line 76"/>
              <p:cNvSpPr>
                <a:spLocks noChangeShapeType="1"/>
              </p:cNvSpPr>
              <p:nvPr/>
            </p:nvSpPr>
            <p:spPr bwMode="auto">
              <a:xfrm flipV="1">
                <a:off x="1950" y="3268"/>
                <a:ext cx="1021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77"/>
              <p:cNvSpPr>
                <a:spLocks noChangeShapeType="1"/>
              </p:cNvSpPr>
              <p:nvPr/>
            </p:nvSpPr>
            <p:spPr bwMode="auto">
              <a:xfrm flipH="1">
                <a:off x="3386" y="3268"/>
                <a:ext cx="415" cy="13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3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19488" name="Group 81"/>
            <p:cNvGrpSpPr>
              <a:grpSpLocks/>
            </p:cNvGrpSpPr>
            <p:nvPr/>
          </p:nvGrpSpPr>
          <p:grpSpPr bwMode="auto">
            <a:xfrm>
              <a:off x="1564" y="3255"/>
              <a:ext cx="1822" cy="337"/>
              <a:chOff x="1564" y="3096"/>
              <a:chExt cx="1822" cy="337"/>
            </a:xfrm>
          </p:grpSpPr>
          <p:sp>
            <p:nvSpPr>
              <p:cNvPr id="19494" name="Rectangle 82"/>
              <p:cNvSpPr>
                <a:spLocks noChangeArrowheads="1"/>
              </p:cNvSpPr>
              <p:nvPr/>
            </p:nvSpPr>
            <p:spPr bwMode="auto">
              <a:xfrm>
                <a:off x="1678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19495" name="Rectangle 83"/>
              <p:cNvSpPr>
                <a:spLocks noChangeArrowheads="1"/>
              </p:cNvSpPr>
              <p:nvPr/>
            </p:nvSpPr>
            <p:spPr bwMode="auto">
              <a:xfrm>
                <a:off x="3090" y="3101"/>
                <a:ext cx="22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19496" name="Oval 84"/>
              <p:cNvSpPr>
                <a:spLocks noChangeArrowheads="1"/>
              </p:cNvSpPr>
              <p:nvPr/>
            </p:nvSpPr>
            <p:spPr bwMode="auto">
              <a:xfrm>
                <a:off x="1564" y="3098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497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410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9489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 dirty="0">
                  <a:sym typeface="Symbol" pitchFamily="18" charset="2"/>
                </a:rPr>
                <a:t>b</a:t>
              </a:r>
            </a:p>
          </p:txBody>
        </p:sp>
        <p:cxnSp>
          <p:nvCxnSpPr>
            <p:cNvPr id="19490" name="AutoShape 87"/>
            <p:cNvCxnSpPr>
              <a:cxnSpLocks noChangeShapeType="1"/>
              <a:stCxn id="19474" idx="0"/>
              <a:endCxn id="19484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9491" name="AutoShape 88"/>
            <p:cNvCxnSpPr>
              <a:cxnSpLocks noChangeShapeType="1"/>
              <a:stCxn id="19476" idx="0"/>
              <a:endCxn id="19486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9492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19493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</p:grpSp>
      <p:sp>
        <p:nvSpPr>
          <p:cNvPr id="19461" name="Rectangle 44"/>
          <p:cNvSpPr>
            <a:spLocks noChangeArrowheads="1"/>
          </p:cNvSpPr>
          <p:nvPr/>
        </p:nvSpPr>
        <p:spPr bwMode="auto">
          <a:xfrm>
            <a:off x="1133133" y="5310985"/>
            <a:ext cx="950028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The model has 1 </a:t>
            </a:r>
            <a:r>
              <a:rPr lang="en-US" sz="2200" dirty="0" err="1">
                <a:solidFill>
                  <a:schemeClr val="accent1"/>
                </a:solidFill>
              </a:rPr>
              <a:t>df</a:t>
            </a:r>
            <a:r>
              <a:rPr lang="en-US" sz="2200" dirty="0">
                <a:solidFill>
                  <a:schemeClr val="accent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That 1 </a:t>
            </a:r>
            <a:r>
              <a:rPr lang="en-US" sz="2200" i="1" dirty="0" err="1">
                <a:solidFill>
                  <a:schemeClr val="accent1"/>
                </a:solidFill>
              </a:rPr>
              <a:t>df</a:t>
            </a:r>
            <a:r>
              <a:rPr lang="en-US" sz="2200" dirty="0">
                <a:solidFill>
                  <a:schemeClr val="accent1"/>
                </a:solidFill>
              </a:rPr>
              <a:t> can be viewed as testing if the loading </a:t>
            </a:r>
            <a:r>
              <a:rPr lang="en-US" sz="2200" dirty="0" smtClean="0">
                <a:solidFill>
                  <a:schemeClr val="accent1"/>
                </a:solidFill>
              </a:rPr>
              <a:t>on X</a:t>
            </a:r>
            <a:r>
              <a:rPr lang="en-US" sz="2200" baseline="-25000" dirty="0" smtClean="0">
                <a:solidFill>
                  <a:schemeClr val="accent1"/>
                </a:solidFill>
              </a:rPr>
              <a:t>B</a:t>
            </a:r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and Y</a:t>
            </a:r>
            <a:r>
              <a:rPr lang="en-US" sz="2200" baseline="-25000" dirty="0">
                <a:solidFill>
                  <a:schemeClr val="accent1"/>
                </a:solidFill>
              </a:rPr>
              <a:t>B</a:t>
            </a:r>
            <a:r>
              <a:rPr lang="en-US" sz="2200" dirty="0">
                <a:solidFill>
                  <a:schemeClr val="accent1"/>
                </a:solidFill>
              </a:rPr>
              <a:t> are not equal to one. </a:t>
            </a:r>
            <a:r>
              <a:rPr lang="en-US" sz="2200" dirty="0" smtClean="0">
                <a:solidFill>
                  <a:schemeClr val="accent1"/>
                </a:solidFill>
              </a:rPr>
              <a:t>If </a:t>
            </a:r>
            <a:r>
              <a:rPr lang="en-US" sz="2200" dirty="0">
                <a:solidFill>
                  <a:schemeClr val="accent1"/>
                </a:solidFill>
              </a:rPr>
              <a:t>fit is poor, the two loadings can be </a:t>
            </a:r>
            <a:r>
              <a:rPr lang="en-US" sz="2200" dirty="0" smtClean="0">
                <a:solidFill>
                  <a:schemeClr val="accent1"/>
                </a:solidFill>
              </a:rPr>
              <a:t>fixed </a:t>
            </a:r>
            <a:r>
              <a:rPr lang="en-US" sz="2200" dirty="0">
                <a:solidFill>
                  <a:schemeClr val="accent1"/>
                </a:solidFill>
              </a:rPr>
              <a:t>to the same value.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911725" y="4544221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a</a:t>
            </a:r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7143750" y="4544221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CFM as a SEM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consists of 2 latent variables (X and Y) and 2 indicators (X</a:t>
            </a:r>
            <a:r>
              <a:rPr lang="en-US" baseline="-25000" dirty="0" smtClean="0"/>
              <a:t>A</a:t>
            </a:r>
            <a:r>
              <a:rPr lang="en-US" dirty="0" smtClean="0"/>
              <a:t> and X</a:t>
            </a:r>
            <a:r>
              <a:rPr lang="en-US" baseline="-25000" dirty="0" smtClean="0"/>
              <a:t>B</a:t>
            </a:r>
            <a:r>
              <a:rPr lang="en-US" dirty="0" smtClean="0"/>
              <a:t>, Y</a:t>
            </a:r>
            <a:r>
              <a:rPr lang="en-US" baseline="-25000" dirty="0" smtClean="0"/>
              <a:t>A</a:t>
            </a:r>
            <a:r>
              <a:rPr lang="en-US" dirty="0" smtClean="0"/>
              <a:t> and Y</a:t>
            </a:r>
            <a:r>
              <a:rPr lang="en-US" baseline="-25000" dirty="0" smtClean="0"/>
              <a:t>B</a:t>
            </a:r>
            <a:r>
              <a:rPr lang="en-US" dirty="0" smtClean="0"/>
              <a:t>) where A and B are distinguishable members of a dyad.</a:t>
            </a:r>
          </a:p>
          <a:p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>
          <a:xfrm>
            <a:off x="9309654" y="6215458"/>
            <a:ext cx="1706217" cy="365125"/>
          </a:xfrm>
        </p:spPr>
        <p:txBody>
          <a:bodyPr/>
          <a:lstStyle/>
          <a:p>
            <a:fld id="{977DCE29-4A4B-405A-B037-70F6DF11122A}" type="slidenum">
              <a:rPr lang="de-DE" smtClean="0"/>
              <a:pPr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1" grpId="0" animBg="1"/>
      <p:bldP spid="195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Lots-o 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21508" name="Group 50"/>
          <p:cNvGrpSpPr>
            <a:grpSpLocks/>
          </p:cNvGrpSpPr>
          <p:nvPr/>
        </p:nvGrpSpPr>
        <p:grpSpPr bwMode="auto">
          <a:xfrm>
            <a:off x="3776664" y="3503616"/>
            <a:ext cx="4618037" cy="1939926"/>
            <a:chOff x="1332" y="2385"/>
            <a:chExt cx="2909" cy="1222"/>
          </a:xfrm>
        </p:grpSpPr>
        <p:sp>
          <p:nvSpPr>
            <p:cNvPr id="21511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2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3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4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5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6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7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8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19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20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2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4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5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6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7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8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30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31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33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21535" name="Group 75"/>
            <p:cNvGrpSpPr>
              <a:grpSpLocks/>
            </p:cNvGrpSpPr>
            <p:nvPr/>
          </p:nvGrpSpPr>
          <p:grpSpPr bwMode="auto">
            <a:xfrm>
              <a:off x="1990" y="3247"/>
              <a:ext cx="2251" cy="340"/>
              <a:chOff x="1990" y="3088"/>
              <a:chExt cx="2251" cy="340"/>
            </a:xfrm>
          </p:grpSpPr>
          <p:sp>
            <p:nvSpPr>
              <p:cNvPr id="21544" name="Line 76"/>
              <p:cNvSpPr>
                <a:spLocks noChangeShapeType="1"/>
              </p:cNvSpPr>
              <p:nvPr/>
            </p:nvSpPr>
            <p:spPr bwMode="auto">
              <a:xfrm flipV="1">
                <a:off x="1990" y="3268"/>
                <a:ext cx="981" cy="4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77"/>
              <p:cNvSpPr>
                <a:spLocks noChangeShapeType="1"/>
              </p:cNvSpPr>
              <p:nvPr/>
            </p:nvSpPr>
            <p:spPr bwMode="auto">
              <a:xfrm flipH="1" flipV="1">
                <a:off x="3390" y="3268"/>
                <a:ext cx="411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7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21548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21536" name="Group 81"/>
            <p:cNvGrpSpPr>
              <a:grpSpLocks/>
            </p:cNvGrpSpPr>
            <p:nvPr/>
          </p:nvGrpSpPr>
          <p:grpSpPr bwMode="auto">
            <a:xfrm>
              <a:off x="1595" y="3255"/>
              <a:ext cx="1767" cy="352"/>
              <a:chOff x="1595" y="3096"/>
              <a:chExt cx="1767" cy="352"/>
            </a:xfrm>
          </p:grpSpPr>
          <p:sp>
            <p:nvSpPr>
              <p:cNvPr id="21540" name="Rectangle 82"/>
              <p:cNvSpPr>
                <a:spLocks noChangeArrowheads="1"/>
              </p:cNvSpPr>
              <p:nvPr/>
            </p:nvSpPr>
            <p:spPr bwMode="auto">
              <a:xfrm>
                <a:off x="1626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 dirty="0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2964" y="3118"/>
                <a:ext cx="36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2800" i="1" dirty="0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21542" name="Oval 84"/>
              <p:cNvSpPr>
                <a:spLocks noChangeArrowheads="1"/>
              </p:cNvSpPr>
              <p:nvPr/>
            </p:nvSpPr>
            <p:spPr bwMode="auto">
              <a:xfrm>
                <a:off x="1595" y="3103"/>
                <a:ext cx="379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3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1537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 dirty="0">
                  <a:sym typeface="Symbol" pitchFamily="18" charset="2"/>
                </a:rPr>
                <a:t>b</a:t>
              </a:r>
            </a:p>
          </p:txBody>
        </p:sp>
        <p:cxnSp>
          <p:nvCxnSpPr>
            <p:cNvPr id="21538" name="AutoShape 87"/>
            <p:cNvCxnSpPr>
              <a:cxnSpLocks noChangeShapeType="1"/>
              <a:stCxn id="21521" idx="0"/>
              <a:endCxn id="21532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39" name="AutoShape 88"/>
            <p:cNvCxnSpPr>
              <a:cxnSpLocks noChangeShapeType="1"/>
              <a:stCxn id="21523" idx="0"/>
              <a:endCxn id="21534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21509" name="Rectangle 44"/>
          <p:cNvSpPr>
            <a:spLocks noChangeArrowheads="1"/>
          </p:cNvSpPr>
          <p:nvPr/>
        </p:nvSpPr>
        <p:spPr bwMode="auto">
          <a:xfrm>
            <a:off x="3189505" y="5788031"/>
            <a:ext cx="55034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With </a:t>
            </a:r>
            <a:r>
              <a:rPr lang="en-US" sz="2200" dirty="0" smtClean="0">
                <a:solidFill>
                  <a:schemeClr val="accent1"/>
                </a:solidFill>
              </a:rPr>
              <a:t>these </a:t>
            </a:r>
            <a:r>
              <a:rPr lang="en-US" sz="2200" dirty="0">
                <a:solidFill>
                  <a:schemeClr val="accent1"/>
                </a:solidFill>
              </a:rPr>
              <a:t>constraints, the model has zero </a:t>
            </a:r>
            <a:r>
              <a:rPr lang="en-US" sz="2200" i="1" dirty="0" err="1">
                <a:solidFill>
                  <a:schemeClr val="accent1"/>
                </a:solidFill>
              </a:rPr>
              <a:t>df</a:t>
            </a:r>
            <a:r>
              <a:rPr lang="en-US" sz="2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Indistinguishable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equality constraints are made: equal X and Y intercepts, equal X and Y error variances, and equal error covariances.</a:t>
            </a:r>
          </a:p>
          <a:p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F37-DDB6-48CD-8D35-E2388F3D4A38}" type="slidenum">
              <a:rPr lang="de-DE" smtClean="0"/>
              <a:pPr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8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the CFM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latent variable represents a dyadic construct (“us,” “we,” or “the relationship” instead of “you” or “him or her”) or shared external influences.</a:t>
            </a:r>
          </a:p>
          <a:p>
            <a:r>
              <a:rPr lang="en-US" smtClean="0"/>
              <a:t>The causal relation between the variables is presumed to be at the level of the dyad.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FCA6-AC06-420A-91A9-414F59CADED8}" type="slidenum">
              <a:rPr lang="de-DE" smtClean="0"/>
              <a:pPr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8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the CFM </a:t>
            </a:r>
            <a:r>
              <a:rPr lang="en-US" b="1" dirty="0" smtClean="0"/>
              <a:t>Not</a:t>
            </a:r>
            <a:r>
              <a:rPr lang="en-US" dirty="0" smtClean="0"/>
              <a:t>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measures an individual characteristic: how the individual feels or the individual’s personality.</a:t>
            </a:r>
          </a:p>
          <a:p>
            <a:r>
              <a:rPr lang="en-US" dirty="0" smtClean="0"/>
              <a:t>The two dyad members scores correlate weakly with each other.  If the correlation between the two X or Y scores is weak (r &lt; .30), there can be estimation difficulties.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CB-59CE-47A2-BE15-02E35307A825}" type="slidenum">
              <a:rPr lang="de-DE" smtClean="0"/>
              <a:pPr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the CFM over the 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true “dyad-level” effect, not individual-level effects</a:t>
            </a:r>
          </a:p>
          <a:p>
            <a:r>
              <a:rPr lang="en-US" dirty="0" smtClean="0"/>
              <a:t>Parsimony:  For moderation and mediation in the APIM, there can be up to 8 effects.  For the CFM, there is just one.  Thus, the CFM is simpler.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884-A617-4991-BF95-E44409C77893}" type="slidenum">
              <a:rPr lang="de-DE" smtClean="0"/>
              <a:pPr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Standard CFM </a:t>
            </a:r>
            <a:endParaRPr lang="en-US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9BC1-3287-4720-B37E-26AA1D581628}" type="slidenum">
              <a:rPr lang="en-US" smtClean="0"/>
              <a:pPr/>
              <a:t>114</a:t>
            </a:fld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945" y="1610017"/>
            <a:ext cx="6273629" cy="484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8629237" y="3510699"/>
            <a:ext cx="3562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Symbol" pitchFamily="18" charset="2"/>
              </a:rPr>
              <a:t>c</a:t>
            </a:r>
            <a:r>
              <a:rPr lang="en-US" sz="2800" baseline="30000" dirty="0"/>
              <a:t>2</a:t>
            </a:r>
            <a:r>
              <a:rPr lang="en-US" sz="2800" dirty="0"/>
              <a:t>(1) = 0.179, </a:t>
            </a:r>
            <a:r>
              <a:rPr lang="en-US" sz="2800" i="1" dirty="0"/>
              <a:t>p</a:t>
            </a:r>
            <a:r>
              <a:rPr lang="en-US" sz="2800" dirty="0"/>
              <a:t> = .672</a:t>
            </a:r>
          </a:p>
        </p:txBody>
      </p:sp>
    </p:spTree>
    <p:extLst>
      <p:ext uri="{BB962C8B-B14F-4D97-AF65-F5344CB8AC3E}">
        <p14:creationId xmlns:p14="http://schemas.microsoft.com/office/powerpoint/2010/main" val="7438515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08E7-5357-4906-8C6D-83FC2CDF623D}" type="slidenum">
              <a:rPr lang="en-US" smtClean="0"/>
              <a:pPr/>
              <a:t>115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338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(Current/Known) Limits of </a:t>
            </a:r>
            <a:r>
              <a:rPr lang="en-US" altLang="en-US" dirty="0"/>
              <a:t>R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Indistinguishable dyads</a:t>
            </a:r>
          </a:p>
          <a:p>
            <a:pPr lvl="1"/>
            <a:r>
              <a:rPr lang="en-US" altLang="en-US" dirty="0" smtClean="0"/>
              <a:t>Needs to be analyzed in SAS, HLM, or </a:t>
            </a:r>
            <a:r>
              <a:rPr lang="en-US" altLang="en-US" dirty="0" err="1" smtClean="0"/>
              <a:t>MLwiN</a:t>
            </a:r>
            <a:r>
              <a:rPr lang="en-US" altLang="en-US" dirty="0" smtClean="0"/>
              <a:t> because constraints on the variance-covariance matrix or random effects are needed.</a:t>
            </a:r>
          </a:p>
          <a:p>
            <a:r>
              <a:rPr lang="en-US" altLang="en-US" dirty="0" smtClean="0"/>
              <a:t>P-values for random effects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392370B-974A-4980-AE8C-2C52139B5F2C}" type="slidenum">
              <a:rPr lang="en-US" altLang="en-US" smtClean="0"/>
              <a:pPr/>
              <a:t>116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7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Covered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Indistinguishable dyads</a:t>
            </a:r>
          </a:p>
          <a:p>
            <a:r>
              <a:rPr lang="en-US" altLang="en-US" dirty="0" smtClean="0"/>
              <a:t>Time-varying moderators </a:t>
            </a:r>
          </a:p>
          <a:p>
            <a:pPr lvl="1"/>
            <a:r>
              <a:rPr lang="en-US" altLang="en-US" dirty="0" smtClean="0"/>
              <a:t>E.g., daily mood moderates daily satisfaction</a:t>
            </a:r>
          </a:p>
          <a:p>
            <a:r>
              <a:rPr lang="en-US" altLang="en-US" dirty="0" smtClean="0"/>
              <a:t>Non-linear growth curve models</a:t>
            </a:r>
          </a:p>
          <a:p>
            <a:pPr lvl="1"/>
            <a:r>
              <a:rPr lang="en-US" altLang="en-US" dirty="0" smtClean="0"/>
              <a:t>Transformations</a:t>
            </a:r>
          </a:p>
          <a:p>
            <a:pPr lvl="1"/>
            <a:r>
              <a:rPr lang="en-US" altLang="en-US" dirty="0" smtClean="0"/>
              <a:t>Periodic effects</a:t>
            </a:r>
          </a:p>
          <a:p>
            <a:pPr lvl="1"/>
            <a:r>
              <a:rPr lang="en-US" altLang="en-US" dirty="0" smtClean="0"/>
              <a:t>Cubic, quadratic</a:t>
            </a:r>
          </a:p>
          <a:p>
            <a:r>
              <a:rPr lang="en-US" altLang="en-US" dirty="0" smtClean="0"/>
              <a:t>More complicated error models </a:t>
            </a:r>
            <a:endParaRPr lang="en-US" altLang="en-US" dirty="0"/>
          </a:p>
          <a:p>
            <a:r>
              <a:rPr lang="en-US" altLang="en-US" dirty="0" smtClean="0"/>
              <a:t>Longitudinal models with non-normal outcomes—but </a:t>
            </a:r>
            <a:r>
              <a:rPr lang="en-US" altLang="en-US" dirty="0" err="1" smtClean="0">
                <a:latin typeface="Consolas" panose="020B0609020204030204" pitchFamily="49" charset="0"/>
              </a:rPr>
              <a:t>glmer</a:t>
            </a:r>
            <a:r>
              <a:rPr lang="en-US" altLang="en-US" dirty="0" smtClean="0">
                <a:latin typeface="Consolas" panose="020B0609020204030204" pitchFamily="49" charset="0"/>
              </a:rPr>
              <a:t>() </a:t>
            </a:r>
            <a:r>
              <a:rPr lang="en-US" altLang="en-US" dirty="0" smtClean="0"/>
              <a:t>can handle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34D7B39-A042-42E0-9E0B-AA9084D42DB7}" type="slidenum">
              <a:rPr lang="en-US" altLang="en-US" smtClean="0"/>
              <a:pPr/>
              <a:t>117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3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Common fate growth model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6628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Goldberg &amp; Garcia (2016)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79" y="1632216"/>
            <a:ext cx="5272217" cy="48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Can you think of a variable that can be </a:t>
            </a:r>
            <a:r>
              <a:rPr lang="en-US" sz="3200" b="1" dirty="0" smtClean="0"/>
              <a:t>between-dyads</a:t>
            </a:r>
            <a:r>
              <a:rPr lang="en-US" sz="3200" dirty="0" smtClean="0"/>
              <a:t>, </a:t>
            </a:r>
            <a:r>
              <a:rPr lang="en-US" sz="3200" b="1" dirty="0" smtClean="0"/>
              <a:t>within-dyads</a:t>
            </a:r>
            <a:r>
              <a:rPr lang="en-US" sz="3200" dirty="0" smtClean="0"/>
              <a:t>, or </a:t>
            </a:r>
            <a:r>
              <a:rPr lang="en-US" sz="3200" b="1" dirty="0" smtClean="0"/>
              <a:t>mixed</a:t>
            </a:r>
            <a:r>
              <a:rPr lang="en-US" sz="3200" dirty="0"/>
              <a:t> </a:t>
            </a:r>
            <a:r>
              <a:rPr lang="en-US" sz="3200" dirty="0" smtClean="0"/>
              <a:t>across different samples? 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02" y="1843059"/>
            <a:ext cx="5161778" cy="4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Other SEM dyad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Latent Variable </a:t>
            </a:r>
            <a:r>
              <a:rPr lang="en-US" dirty="0" smtClean="0"/>
              <a:t>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Advantages over Traditional APIM</a:t>
            </a:r>
            <a:endParaRPr lang="en-US" sz="2000" dirty="0"/>
          </a:p>
          <a:p>
            <a:pPr lvl="1"/>
            <a:r>
              <a:rPr lang="en-US" sz="1800" dirty="0"/>
              <a:t>Effects may be larger.</a:t>
            </a:r>
          </a:p>
          <a:p>
            <a:pPr lvl="1"/>
            <a:r>
              <a:rPr lang="en-US" sz="1800" dirty="0"/>
              <a:t>Effects are less biased.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24962" r="8197" b="25535"/>
          <a:stretch/>
        </p:blipFill>
        <p:spPr bwMode="auto">
          <a:xfrm>
            <a:off x="3999292" y="2734963"/>
            <a:ext cx="7317708" cy="33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7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Mutual Influence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32637" r="15799" b="39829"/>
          <a:stretch/>
        </p:blipFill>
        <p:spPr bwMode="auto">
          <a:xfrm>
            <a:off x="1981200" y="1988892"/>
            <a:ext cx="8229600" cy="396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br>
              <a:rPr lang="en-US" dirty="0" smtClean="0"/>
            </a:br>
            <a:r>
              <a:rPr lang="en-US" dirty="0" smtClean="0"/>
              <a:t>Dyadic Designs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42AA1A-2E7C-4657-89AF-ABB9946BE592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Dyadic Design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person has one and only one partner. </a:t>
            </a:r>
          </a:p>
          <a:p>
            <a:r>
              <a:rPr lang="en-US" smtClean="0"/>
              <a:t>About 75% of research with standard dyadic design</a:t>
            </a:r>
          </a:p>
          <a:p>
            <a:r>
              <a:rPr lang="en-US" smtClean="0"/>
              <a:t>Examples:  Dating couples, married couples, friends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E737642-1EB0-444B-B92C-9E9E07CDD69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340498" y="5395913"/>
            <a:ext cx="9212424" cy="114300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Standard 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Design-Indistinguishable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674ADE0-D5D0-490C-9D4C-AFA62BF9DC2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9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548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Standard Design - Distinguishable </a:t>
            </a:r>
          </a:p>
        </p:txBody>
      </p:sp>
      <p:sp>
        <p:nvSpPr>
          <p:cNvPr id="19" name="Cross 18"/>
          <p:cNvSpPr/>
          <p:nvPr/>
        </p:nvSpPr>
        <p:spPr>
          <a:xfrm>
            <a:off x="2286000" y="609600"/>
            <a:ext cx="8382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>
            <a:off x="9067800" y="2514600"/>
            <a:ext cx="838200" cy="914400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>
            <a:off x="6705600" y="3352800"/>
            <a:ext cx="838200" cy="914400"/>
          </a:xfrm>
          <a:prstGeom prst="plus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>
            <a:off x="5105400" y="533400"/>
            <a:ext cx="838200" cy="914400"/>
          </a:xfrm>
          <a:prstGeom prst="plus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>
            <a:off x="3429000" y="3886200"/>
            <a:ext cx="838200" cy="914400"/>
          </a:xfrm>
          <a:prstGeom prst="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2404215-6E69-41BC-904A-B3F0663741C7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8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One-with-Many Design</a:t>
            </a:r>
            <a:endParaRPr lang="en-US" dirty="0"/>
          </a:p>
        </p:txBody>
      </p:sp>
      <p:sp>
        <p:nvSpPr>
          <p:cNvPr id="16400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partners have the same role with the focal person</a:t>
            </a:r>
          </a:p>
          <a:p>
            <a:r>
              <a:rPr lang="en-US" dirty="0" smtClean="0"/>
              <a:t>For example, students with teachers or workers with managers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16387" name="Oval 6"/>
          <p:cNvSpPr>
            <a:spLocks noChangeArrowheads="1"/>
          </p:cNvSpPr>
          <p:nvPr/>
        </p:nvSpPr>
        <p:spPr bwMode="auto">
          <a:xfrm>
            <a:off x="5774635" y="4527551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165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5927035" y="58229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6689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6391" name="Group 23"/>
          <p:cNvGrpSpPr>
            <a:grpSpLocks/>
          </p:cNvGrpSpPr>
          <p:nvPr/>
        </p:nvGrpSpPr>
        <p:grpSpPr bwMode="auto">
          <a:xfrm>
            <a:off x="7730989" y="3276600"/>
            <a:ext cx="2743200" cy="2057400"/>
            <a:chOff x="3744" y="1344"/>
            <a:chExt cx="1728" cy="1296"/>
          </a:xfrm>
        </p:grpSpPr>
        <p:sp>
          <p:nvSpPr>
            <p:cNvPr id="16413" name="Oval 5"/>
            <p:cNvSpPr>
              <a:spLocks noChangeArrowheads="1"/>
            </p:cNvSpPr>
            <p:nvPr/>
          </p:nvSpPr>
          <p:spPr bwMode="auto">
            <a:xfrm>
              <a:off x="4368" y="1344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2"/>
            <p:cNvSpPr>
              <a:spLocks noChangeArrowheads="1"/>
            </p:cNvSpPr>
            <p:nvPr/>
          </p:nvSpPr>
          <p:spPr bwMode="auto">
            <a:xfrm>
              <a:off x="3744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128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4"/>
            <p:cNvSpPr>
              <a:spLocks noChangeArrowheads="1"/>
            </p:cNvSpPr>
            <p:nvPr/>
          </p:nvSpPr>
          <p:spPr bwMode="auto">
            <a:xfrm>
              <a:off x="4656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5088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6392" name="Group 45"/>
          <p:cNvGrpSpPr>
            <a:grpSpLocks/>
          </p:cNvGrpSpPr>
          <p:nvPr/>
        </p:nvGrpSpPr>
        <p:grpSpPr bwMode="auto">
          <a:xfrm>
            <a:off x="1828800" y="3429000"/>
            <a:ext cx="2895600" cy="2362200"/>
            <a:chOff x="144" y="2640"/>
            <a:chExt cx="1824" cy="1488"/>
          </a:xfrm>
        </p:grpSpPr>
        <p:sp>
          <p:nvSpPr>
            <p:cNvPr id="16402" name="Oval 4"/>
            <p:cNvSpPr>
              <a:spLocks noChangeArrowheads="1"/>
            </p:cNvSpPr>
            <p:nvPr/>
          </p:nvSpPr>
          <p:spPr bwMode="auto">
            <a:xfrm>
              <a:off x="768" y="2640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144" y="297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336" y="35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816" y="3792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1344" y="345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1584" y="2928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76" y="3024"/>
              <a:ext cx="144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3"/>
            <p:cNvSpPr>
              <a:spLocks noChangeShapeType="1"/>
            </p:cNvSpPr>
            <p:nvPr/>
          </p:nvSpPr>
          <p:spPr bwMode="auto">
            <a:xfrm flipH="1">
              <a:off x="624" y="312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4"/>
            <p:cNvSpPr>
              <a:spLocks noChangeShapeType="1"/>
            </p:cNvSpPr>
            <p:nvPr/>
          </p:nvSpPr>
          <p:spPr bwMode="auto">
            <a:xfrm flipH="1">
              <a:off x="1008" y="321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35"/>
            <p:cNvSpPr>
              <a:spLocks noChangeShapeType="1"/>
            </p:cNvSpPr>
            <p:nvPr/>
          </p:nvSpPr>
          <p:spPr bwMode="auto">
            <a:xfrm>
              <a:off x="1200" y="3168"/>
              <a:ext cx="9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36"/>
            <p:cNvSpPr>
              <a:spLocks noChangeShapeType="1"/>
            </p:cNvSpPr>
            <p:nvPr/>
          </p:nvSpPr>
          <p:spPr bwMode="auto">
            <a:xfrm>
              <a:off x="1344" y="3072"/>
              <a:ext cx="144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3" name="Line 37"/>
          <p:cNvSpPr>
            <a:spLocks noChangeShapeType="1"/>
          </p:cNvSpPr>
          <p:nvPr/>
        </p:nvSpPr>
        <p:spPr bwMode="auto">
          <a:xfrm flipH="1">
            <a:off x="6231835" y="5441951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38"/>
          <p:cNvSpPr>
            <a:spLocks noChangeShapeType="1"/>
          </p:cNvSpPr>
          <p:nvPr/>
        </p:nvSpPr>
        <p:spPr bwMode="auto">
          <a:xfrm flipH="1">
            <a:off x="5546035" y="5213351"/>
            <a:ext cx="228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39"/>
          <p:cNvSpPr>
            <a:spLocks noChangeShapeType="1"/>
          </p:cNvSpPr>
          <p:nvPr/>
        </p:nvSpPr>
        <p:spPr bwMode="auto">
          <a:xfrm>
            <a:off x="6689035" y="5213351"/>
            <a:ext cx="228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40"/>
          <p:cNvSpPr>
            <a:spLocks noChangeShapeType="1"/>
          </p:cNvSpPr>
          <p:nvPr/>
        </p:nvSpPr>
        <p:spPr bwMode="auto">
          <a:xfrm flipH="1">
            <a:off x="84167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8797789" y="4191000"/>
            <a:ext cx="1524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9331189" y="4267200"/>
            <a:ext cx="1524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>
            <a:off x="94835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6633DBC-6E35-4827-B642-89F8754F344E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17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Relations Model (SRM)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  Team or family members rating one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868685" y="3786554"/>
            <a:ext cx="17585" cy="16998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4791269" y="3886200"/>
            <a:ext cx="4603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991777" y="3733800"/>
            <a:ext cx="1652954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3038669" y="3810000"/>
            <a:ext cx="1524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305869" y="38862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305869" y="5562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9058469" y="3962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305870" y="3657600"/>
            <a:ext cx="161192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7153469" y="4038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991777" y="3648808"/>
            <a:ext cx="172329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038669" y="5509847"/>
            <a:ext cx="1676400" cy="263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7458269" y="3810000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8C8B0C8-C334-42FE-AAF8-98534AFF5B0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7536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848669" y="34290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8829869" y="5181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907284" y="5257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864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2581469" y="3276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509488" y="5205046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81469" y="5228492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  <p:bldP spid="8204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199" grpId="0" animBg="1"/>
      <p:bldP spid="8206" grpId="0" animBg="1"/>
      <p:bldP spid="8207" grpId="0" animBg="1"/>
      <p:bldP spid="8198" grpId="0" animBg="1"/>
      <p:bldP spid="8196" grpId="0" animBg="1"/>
      <p:bldP spid="8194" grpId="0" animBg="1"/>
      <p:bldP spid="8195" grpId="0" animBg="1"/>
      <p:bldP spid="82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20056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Multilevel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7925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32" t="16762" r="4611" b="3905"/>
          <a:stretch/>
        </p:blipFill>
        <p:spPr>
          <a:xfrm>
            <a:off x="2699859" y="1965960"/>
            <a:ext cx="6954203" cy="44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153650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56" y="1965960"/>
            <a:ext cx="2813608" cy="45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342"/>
          <a:stretch/>
        </p:blipFill>
        <p:spPr>
          <a:xfrm>
            <a:off x="1419184" y="2543175"/>
            <a:ext cx="9323151" cy="30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869" b="5982"/>
          <a:stretch/>
        </p:blipFill>
        <p:spPr>
          <a:xfrm>
            <a:off x="1953165" y="1965960"/>
            <a:ext cx="8255189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break! Then more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Nonindependence 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dyad (or group).</a:t>
            </a:r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b="1" u="sng" dirty="0" smtClean="0">
                <a:solidFill>
                  <a:schemeClr val="accent2"/>
                </a:solidFill>
              </a:rPr>
              <a:t>THE</a:t>
            </a:r>
            <a:r>
              <a:rPr lang="en-US" b="1" dirty="0" smtClean="0">
                <a:solidFill>
                  <a:schemeClr val="accent2"/>
                </a:solidFill>
              </a:rPr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/>
              <a:t>Examples</a:t>
            </a:r>
            <a:endParaRPr lang="en-US" dirty="0"/>
          </a:p>
          <a:p>
            <a:r>
              <a:rPr lang="en-US" b="1" dirty="0"/>
              <a:t>Division of labor:  </a:t>
            </a:r>
            <a:r>
              <a:rPr lang="en-US" dirty="0"/>
              <a:t>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b="1" dirty="0"/>
              <a:t>Power:</a:t>
            </a:r>
            <a:r>
              <a:rPr lang="en-US" dirty="0"/>
              <a:t> If one member is dominant, the other member is submissive. For example, self-objectification is negatively correlated in dyadic interactions.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dyads</a:t>
            </a:r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Consequences of ignoring clustering classic MLM</a:t>
            </a:r>
          </a:p>
          <a:p>
            <a:pPr lvl="1"/>
            <a:r>
              <a:rPr lang="en-US" sz="2600" dirty="0"/>
              <a:t>Effect Estimates </a:t>
            </a:r>
            <a:r>
              <a:rPr lang="en-US" sz="2600" dirty="0" smtClean="0"/>
              <a:t>Unbiased</a:t>
            </a:r>
          </a:p>
          <a:p>
            <a:r>
              <a:rPr lang="en-US" sz="2800" dirty="0" smtClean="0"/>
              <a:t>For dyads especially</a:t>
            </a:r>
          </a:p>
          <a:p>
            <a:pPr lvl="1"/>
            <a:r>
              <a:rPr lang="en-US" sz="2800" dirty="0" smtClean="0"/>
              <a:t>Standard Errors Biased</a:t>
            </a:r>
          </a:p>
          <a:p>
            <a:pPr lvl="2"/>
            <a:r>
              <a:rPr lang="en-US" sz="2400" dirty="0" smtClean="0"/>
              <a:t>Sometimes too large</a:t>
            </a:r>
          </a:p>
          <a:p>
            <a:pPr lvl="2"/>
            <a:r>
              <a:rPr lang="en-US" sz="2400" dirty="0" smtClean="0"/>
              <a:t>Sometimes too small</a:t>
            </a:r>
          </a:p>
          <a:p>
            <a:pPr lvl="2"/>
            <a:r>
              <a:rPr lang="en-US" sz="2400" dirty="0" smtClean="0"/>
              <a:t>Sometimes hardly biased</a:t>
            </a:r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Direction of Nonindependence</a:t>
            </a:r>
          </a:p>
          <a:p>
            <a:pPr lvl="2"/>
            <a:r>
              <a:rPr lang="en-US" sz="2200" dirty="0" smtClean="0"/>
              <a:t>Positive</a:t>
            </a:r>
          </a:p>
          <a:p>
            <a:pPr lvl="2"/>
            <a:r>
              <a:rPr lang="en-US" sz="2200" dirty="0" smtClean="0"/>
              <a:t>Negative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Is the predictor a between or within dyads variable? (or somewhere in between: mixed)</a:t>
            </a:r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4" imgW="8020685" imgH="4488065" progId="Word.Document.8">
                  <p:embed/>
                </p:oleObj>
              </mc:Choice>
              <mc:Fallback>
                <p:oleObj name="Document" r:id="rId4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2" y="3317745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5538" y="4503784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005" y="4472440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</a:t>
                </a:r>
                <a:r>
                  <a:rPr lang="en-US" u="sng" dirty="0" smtClean="0"/>
                  <a:t>but not negative</a:t>
                </a:r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partners.</a:t>
            </a:r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Two variables, X and Y, and X causes or predicts Y</a:t>
            </a:r>
          </a:p>
          <a:p>
            <a:r>
              <a:rPr lang="en-US" altLang="en-US" sz="2400" dirty="0" smtClean="0"/>
              <a:t>Both X and Y are mixed variables—both members of the dyad have scores on X and Y.</a:t>
            </a:r>
          </a:p>
          <a:p>
            <a:endParaRPr lang="en-US" altLang="en-US" sz="2400" dirty="0"/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Dyads, one a patient with a serious disease and other being the patient’s </a:t>
            </a:r>
            <a:r>
              <a:rPr lang="en-US" altLang="en-US" dirty="0" smtClean="0"/>
              <a:t>spouse. We are interested </a:t>
            </a:r>
            <a:r>
              <a:rPr lang="en-US" altLang="en-US" dirty="0"/>
              <a:t>in the effects of depression on relationship </a:t>
            </a:r>
            <a:r>
              <a:rPr lang="en-US" altLang="en-US" dirty="0" smtClean="0"/>
              <a:t>quality</a:t>
            </a:r>
            <a:endParaRPr lang="en-US" altLang="en-US" sz="24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sz="2400" dirty="0" smtClean="0"/>
              <a:t>the effect of patients’ depression on patients’ quality of life</a:t>
            </a:r>
          </a:p>
          <a:p>
            <a:pPr lvl="1"/>
            <a:r>
              <a:rPr lang="en-US" altLang="en-US" sz="2400" dirty="0" smtClean="0"/>
              <a:t>the effect of spouses’ depression on spouses’ quality of life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Both members of the dyad have an actor effect.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partner’s X variable on the person’s Y variable</a:t>
            </a:r>
          </a:p>
          <a:p>
            <a:pPr lvl="1"/>
            <a:r>
              <a:rPr lang="en-US" altLang="en-US" sz="2400" dirty="0" smtClean="0"/>
              <a:t>the effect of patients’ depression on spouses’ quality of life</a:t>
            </a:r>
          </a:p>
          <a:p>
            <a:pPr lvl="1"/>
            <a:r>
              <a:rPr lang="en-US" altLang="en-US" sz="2400" dirty="0" smtClean="0"/>
              <a:t>the effect of spouses’ depression on patients’ quality of life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600" dirty="0" smtClean="0"/>
              <a:t>Both 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Distinguishable dyads </a:t>
            </a:r>
          </a:p>
          <a:p>
            <a:pPr lvl="1"/>
            <a:r>
              <a:rPr lang="en-US" altLang="en-US" sz="2800" dirty="0" smtClean="0"/>
              <a:t>Two actor effects</a:t>
            </a:r>
          </a:p>
          <a:p>
            <a:pPr lvl="2"/>
            <a:r>
              <a:rPr lang="en-US" altLang="en-US" sz="2400" dirty="0" smtClean="0"/>
              <a:t>An actor effect for patients and an actor effect for spouses</a:t>
            </a:r>
          </a:p>
          <a:p>
            <a:pPr lvl="1"/>
            <a:r>
              <a:rPr lang="en-US" altLang="en-US" sz="2800" dirty="0" smtClean="0"/>
              <a:t>Two partner effects</a:t>
            </a:r>
          </a:p>
          <a:p>
            <a:pPr lvl="2"/>
            <a:r>
              <a:rPr lang="en-US" altLang="en-US" sz="2400" dirty="0" smtClean="0"/>
              <a:t>A partner effect from spouses to patients and a partner effect from patients to spouses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Treating Dyad Members as Indistinguishable</a:t>
            </a:r>
          </a:p>
          <a:p>
            <a:pPr lvl="1"/>
            <a:r>
              <a:rPr lang="en-US" dirty="0" smtClean="0"/>
              <a:t>Simpler model with fewer parameters</a:t>
            </a:r>
          </a:p>
          <a:p>
            <a:pPr lvl="1"/>
            <a:r>
              <a:rPr lang="en-US" dirty="0" smtClean="0"/>
              <a:t>More power in tests of actor and partner effects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Disadvantages of Treating Dyad Members as Indistinguishable</a:t>
            </a:r>
          </a:p>
          <a:p>
            <a:pPr lvl="1"/>
            <a:r>
              <a:rPr lang="en-US" dirty="0" smtClean="0"/>
              <a:t>If distinguishability makes a difference, then the model is wrong.</a:t>
            </a:r>
          </a:p>
          <a:p>
            <a:pPr lvl="1"/>
            <a:r>
              <a:rPr lang="en-US" dirty="0" smtClean="0"/>
              <a:t>Sometimes the focus is on distinguishing variable and it is lost.</a:t>
            </a:r>
          </a:p>
          <a:p>
            <a:pPr lvl="1"/>
            <a:r>
              <a:rPr lang="en-US" dirty="0" smtClean="0"/>
              <a:t>Some editors or reviewer will not allow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ways that dyads can be distinguishable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Intercepts (main effect of distinguishing variable)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Actor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Partner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runs:</a:t>
            </a:r>
          </a:p>
          <a:p>
            <a:r>
              <a:rPr lang="en-US" dirty="0" smtClean="0"/>
              <a:t>Distinguishable </a:t>
            </a:r>
            <a:r>
              <a:rPr lang="en-US" dirty="0"/>
              <a:t>(either interaction or two-intercept, results are the </a:t>
            </a:r>
            <a:r>
              <a:rPr lang="en-US" dirty="0" smtClean="0"/>
              <a:t>same)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Heterogeneity </a:t>
            </a:r>
            <a:r>
              <a:rPr lang="en-US" dirty="0"/>
              <a:t>of Variance (</a:t>
            </a:r>
            <a:r>
              <a:rPr lang="en-US" dirty="0" smtClean="0"/>
              <a:t>CSH)</a:t>
            </a:r>
          </a:p>
          <a:p>
            <a:r>
              <a:rPr lang="en-US" dirty="0" smtClean="0"/>
              <a:t>Indistinguishable </a:t>
            </a:r>
            <a:r>
              <a:rPr lang="en-US" dirty="0"/>
              <a:t>(4 fewer </a:t>
            </a:r>
            <a:r>
              <a:rPr lang="en-US" dirty="0" smtClean="0"/>
              <a:t>parameters)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Main 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Homogeneity </a:t>
            </a:r>
            <a:r>
              <a:rPr lang="en-US" dirty="0"/>
              <a:t>of Variance (CSR)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using ML, not REML </a:t>
            </a:r>
          </a:p>
          <a:p>
            <a:r>
              <a:rPr lang="en-US" dirty="0"/>
              <a:t>Note the number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4 more than for the distinguishable run.</a:t>
            </a:r>
          </a:p>
          <a:p>
            <a:r>
              <a:rPr lang="en-US" dirty="0"/>
              <a:t>Note the -2LogLikelihood (deviance)</a:t>
            </a:r>
          </a:p>
          <a:p>
            <a:r>
              <a:rPr lang="en-US" dirty="0"/>
              <a:t>Subtract the deviances and number of parameters to get a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with </a:t>
            </a:r>
            <a:r>
              <a:rPr lang="en-US" dirty="0" smtClean="0"/>
              <a:t>4df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b="1" dirty="0" smtClean="0"/>
              <a:t>Conclusion:</a:t>
            </a:r>
            <a:r>
              <a:rPr lang="en-US" dirty="0" smtClean="0"/>
              <a:t> If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not significant, then the data are </a:t>
            </a:r>
            <a:r>
              <a:rPr lang="en-US" dirty="0" smtClean="0"/>
              <a:t>consistent </a:t>
            </a:r>
            <a:r>
              <a:rPr lang="en-US" dirty="0"/>
              <a:t>with the null hypothesis that the dyad members are indistinguishable</a:t>
            </a:r>
            <a:r>
              <a:rPr lang="en-US" dirty="0" smtClean="0"/>
              <a:t>. </a:t>
            </a:r>
            <a:r>
              <a:rPr lang="en-US" dirty="0"/>
              <a:t>If however,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significant, then the data are </a:t>
            </a:r>
            <a:r>
              <a:rPr lang="en-US" dirty="0" smtClean="0"/>
              <a:t>inconsistent </a:t>
            </a:r>
            <a:r>
              <a:rPr lang="en-US" dirty="0"/>
              <a:t>with the null hypothesis that the dyad members are </a:t>
            </a:r>
            <a:r>
              <a:rPr lang="en-US" dirty="0" smtClean="0"/>
              <a:t>indistinguishable </a:t>
            </a:r>
            <a:r>
              <a:rPr lang="en-US" dirty="0"/>
              <a:t>(i.e., dyad members are distinguishable in some way).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Count Outcome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Generalized Linear Mixed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we wrap the response variables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r>
              <a:rPr lang="en-US" dirty="0" smtClean="0"/>
              <a:t>For example </a:t>
            </a:r>
          </a:p>
          <a:p>
            <a:pPr lvl="1"/>
            <a:r>
              <a:rPr lang="en-US" dirty="0" smtClean="0"/>
              <a:t>A logistic regression is a generalized linear model making use of a logit link function. </a:t>
            </a:r>
          </a:p>
          <a:p>
            <a:pPr lvl="1"/>
            <a:r>
              <a:rPr lang="en-US" dirty="0" smtClean="0"/>
              <a:t>A log-linear of Poisson regression is a generalized linear model making use of a log link function.</a:t>
            </a:r>
          </a:p>
          <a:p>
            <a:pPr lvl="1"/>
            <a:r>
              <a:rPr lang="en-US" dirty="0" smtClean="0"/>
              <a:t>A regression model is a generalized linear model making use of an “identity” link function—the response is multiplied by 1.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64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800" dirty="0" smtClean="0"/>
                  <a:t>DV </a:t>
                </a:r>
                <a:r>
                  <a:rPr lang="en-US" altLang="en-US" sz="2800" dirty="0"/>
                  <a:t>is dichotomous</a:t>
                </a:r>
              </a:p>
              <a:p>
                <a:pPr lvl="1"/>
                <a:r>
                  <a:rPr lang="en-US" altLang="en-US" sz="2800" dirty="0"/>
                  <a:t>probability of belonging to group </a:t>
                </a:r>
                <a:r>
                  <a:rPr lang="en-US" altLang="en-US" sz="2800" dirty="0" smtClean="0"/>
                  <a:t>1: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800" dirty="0" smtClean="0"/>
              </a:p>
              <a:p>
                <a:pPr lvl="1"/>
                <a:r>
                  <a:rPr lang="en-US" altLang="en-US" sz="2800" dirty="0" smtClean="0"/>
                  <a:t>probability </a:t>
                </a:r>
                <a:r>
                  <a:rPr lang="en-US" altLang="en-US" sz="2800" dirty="0"/>
                  <a:t>of belonging to group </a:t>
                </a:r>
                <a:r>
                  <a:rPr lang="en-US" altLang="en-US" sz="2800" dirty="0" smtClean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.</a:t>
                </a:r>
              </a:p>
              <a:p>
                <a:pPr lvl="1"/>
                <a:r>
                  <a:rPr lang="en-US" altLang="en-US" sz="2800" dirty="0" smtClean="0"/>
                  <a:t>There are only two choices!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2"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162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354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.458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1−.458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.438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1−.438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.465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1−.465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.870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.778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more likely to be committed than minorities.”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X = a and X = a+1.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(Poisson)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>
                    <a:latin typeface="Cambria Math" panose="02040503050406030204" pitchFamily="18" charset="0"/>
                  </a:rPr>
                  <a:t>Used when the response variable is a count (e.g., number of cigarettes smoked per day).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 smtClean="0"/>
                  <a:t> is the response </a:t>
                </a:r>
                <a:r>
                  <a:rPr lang="en-US" dirty="0" err="1" smtClean="0"/>
                  <a:t>vairable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“log” link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is interpreted as the increase in log-Y for every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err="1" smtClean="0"/>
                  <a:t>Exp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is interpreted in the usual way—as in the general linear model.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196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Mixed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</a:p>
          <a:p>
            <a:pPr lvl="1"/>
            <a:r>
              <a:rPr lang="en-US" dirty="0" smtClean="0"/>
              <a:t>In general we wrap the response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pPr lvl="1"/>
            <a:endParaRPr lang="en-US" dirty="0"/>
          </a:p>
          <a:p>
            <a:r>
              <a:rPr lang="en-US" dirty="0" smtClean="0"/>
              <a:t>Generalized Mixed Linear Models</a:t>
            </a:r>
          </a:p>
          <a:p>
            <a:pPr lvl="1"/>
            <a:r>
              <a:rPr lang="en-US" dirty="0" smtClean="0"/>
              <a:t>Do the same, include a link function that is appropriate for your response, but then include random effects in the model. </a:t>
            </a:r>
          </a:p>
          <a:p>
            <a:pPr lvl="1"/>
            <a:r>
              <a:rPr lang="en-US" dirty="0" smtClean="0"/>
              <a:t>“Mixed” refers to the mixture of fixed and random effects in the model.  </a:t>
            </a:r>
          </a:p>
          <a:p>
            <a:pPr lvl="1"/>
            <a:endParaRPr lang="en-US" dirty="0"/>
          </a:p>
          <a:p>
            <a:r>
              <a:rPr lang="en-US" dirty="0" smtClean="0"/>
              <a:t>We’ll fit 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lme4</a:t>
            </a:r>
            <a:r>
              <a:rPr lang="en-US" dirty="0" smtClean="0"/>
              <a:t> package in R, specifically, the </a:t>
            </a:r>
            <a:r>
              <a:rPr lang="en-US" sz="2400" dirty="0" err="1" smtClean="0">
                <a:latin typeface="Consolas" panose="020B0609020204030204" pitchFamily="49" charset="0"/>
              </a:rPr>
              <a:t>glmer</a:t>
            </a:r>
            <a:r>
              <a:rPr lang="en-US" sz="2400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function.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23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1"/>
            <a:r>
              <a:rPr lang="en-US" dirty="0" smtClean="0"/>
              <a:t>Multinomial outcome (Categories: home/work/leisure)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1"/>
            <a:r>
              <a:rPr lang="en-US" dirty="0" smtClean="0"/>
              <a:t>Can also be used for continuous outcomes (normal distribution)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gee</a:t>
            </a:r>
            <a:r>
              <a:rPr lang="en-US" dirty="0" smtClean="0"/>
              <a:t> </a:t>
            </a:r>
            <a:r>
              <a:rPr lang="en-US" dirty="0"/>
              <a:t>package in R, specifically, the </a:t>
            </a:r>
            <a:r>
              <a:rPr lang="en-US" sz="2400" dirty="0" smtClean="0">
                <a:latin typeface="Consolas" panose="020B0609020204030204" pitchFamily="49" charset="0"/>
              </a:rPr>
              <a:t>gee() </a:t>
            </a:r>
            <a:r>
              <a:rPr lang="en-US" dirty="0"/>
              <a:t>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2819400" y="3200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991600" y="31242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810000" y="37338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5943600" y="2971800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28675" name="WordArt 3"/>
          <p:cNvSpPr>
            <a:spLocks noChangeArrowheads="1" noChangeShapeType="1" noTextEdit="1"/>
          </p:cNvSpPr>
          <p:nvPr/>
        </p:nvSpPr>
        <p:spPr bwMode="auto">
          <a:xfrm>
            <a:off x="2971800" y="49530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8915400" y="48768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3810000" y="54102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5867400" y="4648200"/>
            <a:ext cx="533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c'</a:t>
            </a:r>
          </a:p>
        </p:txBody>
      </p:sp>
      <p:sp>
        <p:nvSpPr>
          <p:cNvPr id="13" name="WordArt 7"/>
          <p:cNvSpPr>
            <a:spLocks noChangeArrowheads="1" noChangeShapeType="1" noTextEdit="1"/>
          </p:cNvSpPr>
          <p:nvPr/>
        </p:nvSpPr>
        <p:spPr bwMode="auto">
          <a:xfrm>
            <a:off x="5867400" y="1676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3581400" y="2590800"/>
            <a:ext cx="2057400" cy="1981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781800" y="2438400"/>
            <a:ext cx="2133600" cy="2209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WordArt 10"/>
          <p:cNvSpPr>
            <a:spLocks noChangeArrowheads="1" noChangeShapeType="1" noTextEdit="1"/>
          </p:cNvSpPr>
          <p:nvPr/>
        </p:nvSpPr>
        <p:spPr bwMode="auto">
          <a:xfrm>
            <a:off x="8077200" y="25908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WordArt 11"/>
          <p:cNvSpPr>
            <a:spLocks noChangeArrowheads="1" noChangeShapeType="1" noTextEdit="1"/>
          </p:cNvSpPr>
          <p:nvPr/>
        </p:nvSpPr>
        <p:spPr bwMode="auto">
          <a:xfrm>
            <a:off x="3886200" y="2667000"/>
            <a:ext cx="381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 Paths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Y: path c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M: path a</a:t>
            </a:r>
          </a:p>
          <a:p>
            <a:r>
              <a:rPr lang="en-US" altLang="en-US" dirty="0" smtClean="0"/>
              <a:t>M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X): path b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M): path c′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Decomposition of Effects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Total Effect = Direct Effect + Indirect Effect</a:t>
            </a:r>
          </a:p>
          <a:p>
            <a:pPr marL="45720" indent="0" algn="ctr">
              <a:buNone/>
            </a:pPr>
            <a:r>
              <a:rPr lang="en-US" altLang="en-US" dirty="0" smtClean="0"/>
              <a:t>c = c′ + ab</a:t>
            </a:r>
          </a:p>
          <a:p>
            <a:r>
              <a:rPr lang="en-US" altLang="en-US" dirty="0" smtClean="0"/>
              <a:t>Note that </a:t>
            </a:r>
          </a:p>
          <a:p>
            <a:pPr marL="45720" indent="0" algn="ctr">
              <a:buNone/>
            </a:pPr>
            <a:r>
              <a:rPr lang="en-US" altLang="en-US" dirty="0" smtClean="0"/>
              <a:t>ab = c - c′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Percent of the total effect mediated:</a:t>
            </a:r>
          </a:p>
          <a:p>
            <a:pPr marL="274320" lvl="1" indent="0" algn="ctr">
              <a:buNone/>
            </a:pPr>
            <a:r>
              <a:rPr lang="en-US" altLang="en-US" dirty="0" smtClean="0"/>
              <a:t>ab/c  *100</a:t>
            </a:r>
          </a:p>
          <a:p>
            <a:pPr marL="274320" lvl="1" indent="0">
              <a:buNone/>
            </a:pPr>
            <a:r>
              <a:rPr lang="en-US" altLang="en-US" dirty="0" smtClean="0"/>
              <a:t>or </a:t>
            </a:r>
          </a:p>
          <a:p>
            <a:pPr marL="274320" lvl="1" indent="0" algn="ctr">
              <a:buNone/>
            </a:pPr>
            <a:r>
              <a:rPr lang="en-US" altLang="en-US" dirty="0" smtClean="0"/>
              <a:t>(1 - c′/c ) *100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Strategies to Test null hypothesis: ab = 0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Sobel test</a:t>
            </a:r>
          </a:p>
          <a:p>
            <a:r>
              <a:rPr lang="en-US" altLang="en-US" dirty="0" smtClean="0"/>
              <a:t>Bootstrapping</a:t>
            </a:r>
          </a:p>
          <a:p>
            <a:r>
              <a:rPr lang="en-US" altLang="en-US" dirty="0" smtClean="0"/>
              <a:t>Monte Carlo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4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Example: Length of relationship</a:t>
            </a:r>
          </a:p>
          <a:p>
            <a:pPr lvl="2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7" y="1668713"/>
            <a:ext cx="7521146" cy="46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Indistinguishable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7" y="1834422"/>
            <a:ext cx="7362451" cy="46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is zero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zero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meaning of a main effects depends on the meaningfulness of zero of the other variable.</a:t>
                </a:r>
              </a:p>
              <a:p>
                <a:r>
                  <a:rPr lang="en-US" dirty="0" smtClean="0"/>
                  <a:t>To make zero meaningful</a:t>
                </a:r>
              </a:p>
              <a:p>
                <a:pPr lvl="1"/>
                <a:r>
                  <a:rPr lang="en-US" dirty="0" smtClean="0"/>
                  <a:t>Grand-mean center</a:t>
                </a:r>
              </a:p>
            </p:txBody>
          </p:sp>
        </mc:Choice>
        <mc:Fallback xmlns="">
          <p:sp>
            <p:nvSpPr>
              <p:cNvPr id="1945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Actor-Partner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ask, does the </a:t>
            </a:r>
            <a:r>
              <a:rPr lang="en-US" b="1" i="1" dirty="0" smtClean="0"/>
              <a:t>actor effect </a:t>
            </a:r>
            <a:r>
              <a:rPr lang="en-US" dirty="0" smtClean="0"/>
              <a:t>get stronger or weaker as the </a:t>
            </a:r>
            <a:r>
              <a:rPr lang="en-US" b="1" i="1" dirty="0" smtClean="0"/>
              <a:t>partner variable </a:t>
            </a:r>
            <a:r>
              <a:rPr lang="en-US" dirty="0" smtClean="0"/>
              <a:t>goes up?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2" y="2982354"/>
            <a:ext cx="8367198" cy="3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Dichotomous Within-Dyads Moderator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distinguishing variable is a moderator.</a:t>
            </a:r>
          </a:p>
          <a:p>
            <a:r>
              <a:rPr lang="en-US" dirty="0" smtClean="0"/>
              <a:t>The two partners each have a score but across dyads the average scores are the same (e.g., gender in heterosexual couples)</a:t>
            </a:r>
          </a:p>
          <a:p>
            <a:r>
              <a:rPr lang="en-US" dirty="0" smtClean="0"/>
              <a:t>If dyad members are distinguishable, two moderation effects</a:t>
            </a:r>
          </a:p>
          <a:p>
            <a:pPr lvl="1"/>
            <a:r>
              <a:rPr lang="en-US" dirty="0" smtClean="0"/>
              <a:t>Moderates the actor effect</a:t>
            </a:r>
          </a:p>
          <a:p>
            <a:pPr lvl="1"/>
            <a:r>
              <a:rPr lang="en-US" dirty="0" smtClean="0"/>
              <a:t>Moderates the partner effect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Between-Dyads Moderator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moderation variable (one score per dyad)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Years married</a:t>
            </a:r>
          </a:p>
          <a:p>
            <a:pPr lvl="1"/>
            <a:r>
              <a:rPr lang="en-US" dirty="0" smtClean="0"/>
              <a:t>Couple level treatment</a:t>
            </a:r>
          </a:p>
          <a:p>
            <a:pPr lvl="1"/>
            <a:r>
              <a:rPr lang="en-US" dirty="0" smtClean="0"/>
              <a:t>Gay vs. lesbian couples</a:t>
            </a:r>
          </a:p>
          <a:p>
            <a:pPr lvl="1"/>
            <a:r>
              <a:rPr lang="en-US" dirty="0" smtClean="0"/>
              <a:t>Twins: separated at birth vs. raised together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Between-Dyads Moderator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Indistinguishable: Two moderation effects</a:t>
            </a:r>
          </a:p>
          <a:p>
            <a:pPr lvl="1"/>
            <a:r>
              <a:rPr lang="en-US" dirty="0" smtClean="0"/>
              <a:t>Moderates the actor effect</a:t>
            </a:r>
          </a:p>
          <a:p>
            <a:pPr lvl="1"/>
            <a:r>
              <a:rPr lang="en-US" dirty="0" smtClean="0"/>
              <a:t>Moderates the partner effect</a:t>
            </a:r>
          </a:p>
          <a:p>
            <a:r>
              <a:rPr lang="en-US" dirty="0" smtClean="0"/>
              <a:t>Distinguishable: Four moderation effects</a:t>
            </a:r>
          </a:p>
          <a:p>
            <a:pPr lvl="1"/>
            <a:r>
              <a:rPr lang="en-US" dirty="0" smtClean="0"/>
              <a:t>Moderates the actor effect for each member</a:t>
            </a:r>
          </a:p>
          <a:p>
            <a:pPr lvl="1"/>
            <a:r>
              <a:rPr lang="en-US" dirty="0" smtClean="0"/>
              <a:t>Moderates the partner effect for each member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Moderator </a:t>
            </a:r>
            <a:br>
              <a:rPr lang="en-US" smtClean="0"/>
            </a:b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partners each have a score, and the average score varies across dyads. Thus, there are really </a:t>
            </a:r>
            <a:r>
              <a:rPr lang="en-US" b="1" dirty="0" smtClean="0"/>
              <a:t>two moderator variables </a:t>
            </a:r>
            <a:r>
              <a:rPr lang="en-US" dirty="0" smtClean="0"/>
              <a:t>(actor and partner). </a:t>
            </a:r>
          </a:p>
          <a:p>
            <a:r>
              <a:rPr lang="en-US" dirty="0" smtClean="0"/>
              <a:t>Indistinguishable: Four moderation effects</a:t>
            </a:r>
          </a:p>
          <a:p>
            <a:pPr lvl="1"/>
            <a:r>
              <a:rPr lang="en-US" dirty="0" smtClean="0"/>
              <a:t>actor effect moderated by each member’s closeness</a:t>
            </a:r>
          </a:p>
          <a:p>
            <a:pPr lvl="1"/>
            <a:r>
              <a:rPr lang="en-US" dirty="0" smtClean="0"/>
              <a:t>partner effect moderated by each member’s closeness</a:t>
            </a:r>
          </a:p>
          <a:p>
            <a:r>
              <a:rPr lang="en-US" dirty="0" smtClean="0"/>
              <a:t>Distinguishable: Eight moderation effects</a:t>
            </a:r>
          </a:p>
          <a:p>
            <a:pPr lvl="1"/>
            <a:r>
              <a:rPr lang="en-US" dirty="0" smtClean="0"/>
              <a:t>Each of the above also moderated by member type (e.g., husband and wife)</a:t>
            </a:r>
          </a:p>
          <a:p>
            <a:pPr lvl="1"/>
            <a:endParaRPr lang="en-US" dirty="0"/>
          </a:p>
          <a:p>
            <a:r>
              <a:rPr lang="en-US" dirty="0" smtClean="0"/>
              <a:t>It would be great if we could simplify, find patterns among, these effects.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680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Over-Time Dyadic Data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diary reports of relationship experiences from both members of heterosexual dating partners over 14 days</a:t>
            </a:r>
          </a:p>
          <a:p>
            <a:endParaRPr lang="en-US" smtClean="0"/>
          </a:p>
          <a:p>
            <a:r>
              <a:rPr lang="en-US" smtClean="0"/>
              <a:t>Repeated measures experiment where dyads interact with each other multiple times and make ratings after each interaction</a:t>
            </a:r>
          </a:p>
          <a:p>
            <a:endParaRPr lang="en-US" smtClean="0"/>
          </a:p>
          <a:p>
            <a:r>
              <a:rPr lang="en-US" smtClean="0"/>
              <a:t>Daily reports of closeness from both members of college roommate dyads  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8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three-level nested myth:  Time is nested within person and person is nested within dyad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Three-level nested only if the four time points differ such that T1a ≠ T1b, T2a ≠ T2b, etc. </a:t>
            </a: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108" y="2728785"/>
            <a:ext cx="35052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66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1" y="2057400"/>
            <a:ext cx="5768546" cy="4038600"/>
          </a:xfrm>
        </p:spPr>
        <p:txBody>
          <a:bodyPr/>
          <a:lstStyle/>
          <a:p>
            <a:r>
              <a:rPr lang="en-US" sz="2400" dirty="0"/>
              <a:t>In most cases the two dyad members are measured at the same time points, so Time is </a:t>
            </a:r>
            <a:r>
              <a:rPr lang="en-US" sz="2400" i="1" dirty="0"/>
              <a:t>crossed</a:t>
            </a:r>
            <a:r>
              <a:rPr lang="en-US" sz="2400" dirty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person.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911547" y="914400"/>
            <a:ext cx="3408422" cy="5362575"/>
            <a:chOff x="6012230" y="2895600"/>
            <a:chExt cx="1925270" cy="3581400"/>
          </a:xfrm>
        </p:grpSpPr>
        <p:sp>
          <p:nvSpPr>
            <p:cNvPr id="2" name="Rectangle 1"/>
            <p:cNvSpPr/>
            <p:nvPr/>
          </p:nvSpPr>
          <p:spPr>
            <a:xfrm>
              <a:off x="6775450" y="2895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75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75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5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325" name="TextBox 3"/>
            <p:cNvSpPr txBox="1">
              <a:spLocks noChangeArrowheads="1"/>
            </p:cNvSpPr>
            <p:nvPr/>
          </p:nvSpPr>
          <p:spPr bwMode="auto">
            <a:xfrm>
              <a:off x="6777038" y="3016251"/>
              <a:ext cx="762000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Dyad 1</a:t>
              </a:r>
            </a:p>
          </p:txBody>
        </p:sp>
        <p:sp>
          <p:nvSpPr>
            <p:cNvPr id="13326" name="TextBox 4"/>
            <p:cNvSpPr txBox="1">
              <a:spLocks noChangeArrowheads="1"/>
            </p:cNvSpPr>
            <p:nvPr/>
          </p:nvSpPr>
          <p:spPr bwMode="auto">
            <a:xfrm>
              <a:off x="6013605" y="4495801"/>
              <a:ext cx="307135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T1</a:t>
              </a:r>
            </a:p>
          </p:txBody>
        </p:sp>
        <p:sp>
          <p:nvSpPr>
            <p:cNvPr id="13327" name="TextBox 16"/>
            <p:cNvSpPr txBox="1">
              <a:spLocks noChangeArrowheads="1"/>
            </p:cNvSpPr>
            <p:nvPr/>
          </p:nvSpPr>
          <p:spPr bwMode="auto">
            <a:xfrm>
              <a:off x="6012602" y="4989514"/>
              <a:ext cx="319812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T2</a:t>
              </a:r>
            </a:p>
          </p:txBody>
        </p:sp>
        <p:sp>
          <p:nvSpPr>
            <p:cNvPr id="13328" name="TextBox 17"/>
            <p:cNvSpPr txBox="1">
              <a:spLocks noChangeArrowheads="1"/>
            </p:cNvSpPr>
            <p:nvPr/>
          </p:nvSpPr>
          <p:spPr bwMode="auto">
            <a:xfrm>
              <a:off x="6013233" y="5559426"/>
              <a:ext cx="308946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T3</a:t>
              </a:r>
            </a:p>
          </p:txBody>
        </p:sp>
        <p:sp>
          <p:nvSpPr>
            <p:cNvPr id="13329" name="TextBox 18"/>
            <p:cNvSpPr txBox="1">
              <a:spLocks noChangeArrowheads="1"/>
            </p:cNvSpPr>
            <p:nvPr/>
          </p:nvSpPr>
          <p:spPr bwMode="auto">
            <a:xfrm>
              <a:off x="6012230" y="6092826"/>
              <a:ext cx="321623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T4</a:t>
              </a:r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6351050" y="4038601"/>
              <a:ext cx="74357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Husband</a:t>
              </a: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7317582" y="4038601"/>
              <a:ext cx="44023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Wife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6881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15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TextBox 24"/>
            <p:cNvSpPr txBox="1">
              <a:spLocks noChangeArrowheads="1"/>
            </p:cNvSpPr>
            <p:nvPr/>
          </p:nvSpPr>
          <p:spPr bwMode="auto">
            <a:xfrm>
              <a:off x="6478656" y="4495801"/>
              <a:ext cx="48007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H_T1</a:t>
              </a:r>
            </a:p>
          </p:txBody>
        </p:sp>
        <p:sp>
          <p:nvSpPr>
            <p:cNvPr id="13335" name="TextBox 27"/>
            <p:cNvSpPr txBox="1">
              <a:spLocks noChangeArrowheads="1"/>
            </p:cNvSpPr>
            <p:nvPr/>
          </p:nvSpPr>
          <p:spPr bwMode="auto">
            <a:xfrm>
              <a:off x="6478026" y="5029201"/>
              <a:ext cx="490945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H_T2</a:t>
              </a: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6478205" y="5514976"/>
              <a:ext cx="48098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H_T3</a:t>
              </a:r>
            </a:p>
          </p:txBody>
        </p:sp>
        <p:sp>
          <p:nvSpPr>
            <p:cNvPr id="13337" name="TextBox 29"/>
            <p:cNvSpPr txBox="1">
              <a:spLocks noChangeArrowheads="1"/>
            </p:cNvSpPr>
            <p:nvPr/>
          </p:nvSpPr>
          <p:spPr bwMode="auto">
            <a:xfrm>
              <a:off x="6477575" y="6048376"/>
              <a:ext cx="49185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H_T4</a:t>
              </a:r>
            </a:p>
          </p:txBody>
        </p:sp>
        <p:sp>
          <p:nvSpPr>
            <p:cNvPr id="13338" name="TextBox 30"/>
            <p:cNvSpPr txBox="1">
              <a:spLocks noChangeArrowheads="1"/>
            </p:cNvSpPr>
            <p:nvPr/>
          </p:nvSpPr>
          <p:spPr bwMode="auto">
            <a:xfrm>
              <a:off x="7238637" y="4495801"/>
              <a:ext cx="517203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W_T1</a:t>
              </a:r>
            </a:p>
          </p:txBody>
        </p:sp>
        <p:sp>
          <p:nvSpPr>
            <p:cNvPr id="13339" name="TextBox 31"/>
            <p:cNvSpPr txBox="1">
              <a:spLocks noChangeArrowheads="1"/>
            </p:cNvSpPr>
            <p:nvPr/>
          </p:nvSpPr>
          <p:spPr bwMode="auto">
            <a:xfrm>
              <a:off x="7220543" y="5057776"/>
              <a:ext cx="52806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W_T2</a:t>
              </a:r>
            </a:p>
          </p:txBody>
        </p:sp>
        <p:sp>
          <p:nvSpPr>
            <p:cNvPr id="13340" name="TextBox 32"/>
            <p:cNvSpPr txBox="1">
              <a:spLocks noChangeArrowheads="1"/>
            </p:cNvSpPr>
            <p:nvPr/>
          </p:nvSpPr>
          <p:spPr bwMode="auto">
            <a:xfrm>
              <a:off x="7238181" y="5514976"/>
              <a:ext cx="51810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W_T3</a:t>
              </a:r>
            </a:p>
          </p:txBody>
        </p:sp>
        <p:sp>
          <p:nvSpPr>
            <p:cNvPr id="13341" name="TextBox 33"/>
            <p:cNvSpPr txBox="1">
              <a:spLocks noChangeArrowheads="1"/>
            </p:cNvSpPr>
            <p:nvPr/>
          </p:nvSpPr>
          <p:spPr bwMode="auto">
            <a:xfrm>
              <a:off x="7237552" y="6048376"/>
              <a:ext cx="52897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4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This two-level crossed structure results in an error structure in which the residuals may be correlated both   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dyad members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time</a:t>
            </a:r>
          </a:p>
          <a:p>
            <a:endParaRPr lang="en-US" dirty="0"/>
          </a:p>
        </p:txBody>
      </p:sp>
      <p:grpSp>
        <p:nvGrpSpPr>
          <p:cNvPr id="14340" name="Group 7"/>
          <p:cNvGrpSpPr>
            <a:grpSpLocks noChangeAspect="1"/>
          </p:cNvGrpSpPr>
          <p:nvPr/>
        </p:nvGrpSpPr>
        <p:grpSpPr bwMode="auto">
          <a:xfrm>
            <a:off x="5136293" y="2936789"/>
            <a:ext cx="6367463" cy="3505200"/>
            <a:chOff x="1632" y="1824"/>
            <a:chExt cx="4011" cy="2208"/>
          </a:xfrm>
        </p:grpSpPr>
        <p:sp>
          <p:nvSpPr>
            <p:cNvPr id="143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632" y="1824"/>
              <a:ext cx="4011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717" y="1910"/>
              <a:ext cx="813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807" y="1942"/>
              <a:ext cx="5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1</a:t>
              </a:r>
              <a:endParaRPr lang="en-US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779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Satisfaction</a:t>
              </a:r>
              <a:endParaRPr lang="en-US" dirty="0"/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953" y="2495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1989" y="2559"/>
              <a:ext cx="24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eM1</a:t>
              </a:r>
              <a:endParaRPr lang="en-US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1714" y="3545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1814" y="3576"/>
              <a:ext cx="5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1</a:t>
              </a:r>
              <a:endParaRPr 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9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0" name="Oval 16"/>
            <p:cNvSpPr>
              <a:spLocks noChangeArrowheads="1"/>
            </p:cNvSpPr>
            <p:nvPr/>
          </p:nvSpPr>
          <p:spPr bwMode="auto">
            <a:xfrm>
              <a:off x="1953" y="3063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996" y="3127"/>
              <a:ext cx="2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eF1</a:t>
              </a:r>
              <a:endParaRPr lang="en-US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750" y="1910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843" y="1942"/>
              <a:ext cx="57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2</a:t>
              </a:r>
              <a:endParaRPr lang="en-US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815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5" name="Oval 21"/>
            <p:cNvSpPr>
              <a:spLocks noChangeArrowheads="1"/>
            </p:cNvSpPr>
            <p:nvPr/>
          </p:nvSpPr>
          <p:spPr bwMode="auto">
            <a:xfrm>
              <a:off x="2986" y="2494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018" y="2559"/>
              <a:ext cx="2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eM2</a:t>
              </a:r>
              <a:endParaRPr lang="en-US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2748" y="3543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850" y="3576"/>
              <a:ext cx="6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2</a:t>
              </a:r>
              <a:endParaRPr lang="en-US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808" y="3744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0" name="Oval 26"/>
            <p:cNvSpPr>
              <a:spLocks noChangeArrowheads="1"/>
            </p:cNvSpPr>
            <p:nvPr/>
          </p:nvSpPr>
          <p:spPr bwMode="auto">
            <a:xfrm>
              <a:off x="2986" y="3062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3032" y="3127"/>
              <a:ext cx="2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eF2</a:t>
              </a:r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3768" y="1916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3858" y="1949"/>
              <a:ext cx="56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3</a:t>
              </a:r>
              <a:endParaRPr lang="en-US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3830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5" name="Oval 31"/>
            <p:cNvSpPr>
              <a:spLocks noChangeArrowheads="1"/>
            </p:cNvSpPr>
            <p:nvPr/>
          </p:nvSpPr>
          <p:spPr bwMode="auto">
            <a:xfrm>
              <a:off x="4004" y="2501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4040" y="2566"/>
              <a:ext cx="24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eM3</a:t>
              </a:r>
              <a:endParaRPr lang="en-US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3765" y="3550"/>
              <a:ext cx="814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3865" y="3583"/>
              <a:ext cx="5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3</a:t>
              </a:r>
              <a:endParaRPr lang="en-US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3830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0" name="Oval 36"/>
            <p:cNvSpPr>
              <a:spLocks noChangeArrowheads="1"/>
            </p:cNvSpPr>
            <p:nvPr/>
          </p:nvSpPr>
          <p:spPr bwMode="auto">
            <a:xfrm>
              <a:off x="4004" y="3069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4047" y="3134"/>
              <a:ext cx="2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eF3</a:t>
              </a:r>
              <a:endParaRPr lang="en-US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4747" y="1908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4838" y="1935"/>
              <a:ext cx="5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4</a:t>
              </a:r>
              <a:endParaRPr lang="en-US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4810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5" name="Oval 41"/>
            <p:cNvSpPr>
              <a:spLocks noChangeArrowheads="1"/>
            </p:cNvSpPr>
            <p:nvPr/>
          </p:nvSpPr>
          <p:spPr bwMode="auto">
            <a:xfrm>
              <a:off x="4983" y="2493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5013" y="2552"/>
              <a:ext cx="2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em4</a:t>
              </a:r>
              <a:endParaRPr lang="en-US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4744" y="3534"/>
              <a:ext cx="814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4845" y="3562"/>
              <a:ext cx="60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4</a:t>
              </a:r>
              <a:endParaRPr lang="en-US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4810" y="3737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80" name="Oval 46"/>
            <p:cNvSpPr>
              <a:spLocks noChangeArrowheads="1"/>
            </p:cNvSpPr>
            <p:nvPr/>
          </p:nvSpPr>
          <p:spPr bwMode="auto">
            <a:xfrm>
              <a:off x="4983" y="3060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5027" y="3120"/>
              <a:ext cx="2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eF4</a:t>
              </a:r>
              <a:endParaRPr lang="en-US"/>
            </a:p>
          </p:txBody>
        </p:sp>
        <p:sp>
          <p:nvSpPr>
            <p:cNvPr id="14382" name="Freeform 48"/>
            <p:cNvSpPr>
              <a:spLocks/>
            </p:cNvSpPr>
            <p:nvPr/>
          </p:nvSpPr>
          <p:spPr bwMode="auto">
            <a:xfrm>
              <a:off x="2193" y="2770"/>
              <a:ext cx="119" cy="310"/>
            </a:xfrm>
            <a:custGeom>
              <a:avLst/>
              <a:gdLst>
                <a:gd name="T0" fmla="*/ 0 w 119"/>
                <a:gd name="T1" fmla="*/ 0 h 310"/>
                <a:gd name="T2" fmla="*/ 77 w 119"/>
                <a:gd name="T3" fmla="*/ 232 h 310"/>
                <a:gd name="T4" fmla="*/ 0 w 119"/>
                <a:gd name="T5" fmla="*/ 310 h 310"/>
                <a:gd name="T6" fmla="*/ 0 60000 65536"/>
                <a:gd name="T7" fmla="*/ 0 60000 65536"/>
                <a:gd name="T8" fmla="*/ 0 60000 65536"/>
                <a:gd name="T9" fmla="*/ 0 w 119"/>
                <a:gd name="T10" fmla="*/ 0 h 310"/>
                <a:gd name="T11" fmla="*/ 119 w 119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310">
                  <a:moveTo>
                    <a:pt x="0" y="0"/>
                  </a:moveTo>
                  <a:cubicBezTo>
                    <a:pt x="85" y="43"/>
                    <a:pt x="119" y="147"/>
                    <a:pt x="77" y="232"/>
                  </a:cubicBezTo>
                  <a:cubicBezTo>
                    <a:pt x="60" y="265"/>
                    <a:pt x="33" y="293"/>
                    <a:pt x="0" y="31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49"/>
            <p:cNvSpPr>
              <a:spLocks/>
            </p:cNvSpPr>
            <p:nvPr/>
          </p:nvSpPr>
          <p:spPr bwMode="auto">
            <a:xfrm>
              <a:off x="2193" y="3005"/>
              <a:ext cx="97" cy="75"/>
            </a:xfrm>
            <a:custGeom>
              <a:avLst/>
              <a:gdLst>
                <a:gd name="T0" fmla="*/ 0 w 223"/>
                <a:gd name="T1" fmla="*/ 3 h 170"/>
                <a:gd name="T2" fmla="*/ 2 w 223"/>
                <a:gd name="T3" fmla="*/ 0 h 170"/>
                <a:gd name="T4" fmla="*/ 3 w 223"/>
                <a:gd name="T5" fmla="*/ 3 h 170"/>
                <a:gd name="T6" fmla="*/ 0 w 223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4"/>
                    <a:pt x="223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0"/>
            <p:cNvSpPr>
              <a:spLocks/>
            </p:cNvSpPr>
            <p:nvPr/>
          </p:nvSpPr>
          <p:spPr bwMode="auto">
            <a:xfrm>
              <a:off x="2193" y="2770"/>
              <a:ext cx="97" cy="74"/>
            </a:xfrm>
            <a:custGeom>
              <a:avLst/>
              <a:gdLst>
                <a:gd name="T0" fmla="*/ 0 w 223"/>
                <a:gd name="T1" fmla="*/ 0 h 170"/>
                <a:gd name="T2" fmla="*/ 3 w 223"/>
                <a:gd name="T3" fmla="*/ 0 h 170"/>
                <a:gd name="T4" fmla="*/ 2 w 223"/>
                <a:gd name="T5" fmla="*/ 3 h 170"/>
                <a:gd name="T6" fmla="*/ 0 w 223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2" y="131"/>
                    <a:pt x="147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51"/>
            <p:cNvSpPr>
              <a:spLocks/>
            </p:cNvSpPr>
            <p:nvPr/>
          </p:nvSpPr>
          <p:spPr bwMode="auto">
            <a:xfrm>
              <a:off x="3241" y="2761"/>
              <a:ext cx="126" cy="326"/>
            </a:xfrm>
            <a:custGeom>
              <a:avLst/>
              <a:gdLst>
                <a:gd name="T0" fmla="*/ 0 w 126"/>
                <a:gd name="T1" fmla="*/ 0 h 326"/>
                <a:gd name="T2" fmla="*/ 82 w 126"/>
                <a:gd name="T3" fmla="*/ 244 h 326"/>
                <a:gd name="T4" fmla="*/ 0 w 126"/>
                <a:gd name="T5" fmla="*/ 326 h 326"/>
                <a:gd name="T6" fmla="*/ 0 60000 65536"/>
                <a:gd name="T7" fmla="*/ 0 60000 65536"/>
                <a:gd name="T8" fmla="*/ 0 60000 65536"/>
                <a:gd name="T9" fmla="*/ 0 w 126"/>
                <a:gd name="T10" fmla="*/ 0 h 326"/>
                <a:gd name="T11" fmla="*/ 126 w 12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326">
                  <a:moveTo>
                    <a:pt x="0" y="0"/>
                  </a:moveTo>
                  <a:cubicBezTo>
                    <a:pt x="90" y="45"/>
                    <a:pt x="126" y="154"/>
                    <a:pt x="82" y="244"/>
                  </a:cubicBezTo>
                  <a:cubicBezTo>
                    <a:pt x="64" y="279"/>
                    <a:pt x="35" y="308"/>
                    <a:pt x="0" y="32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2"/>
            <p:cNvSpPr>
              <a:spLocks/>
            </p:cNvSpPr>
            <p:nvPr/>
          </p:nvSpPr>
          <p:spPr bwMode="auto">
            <a:xfrm>
              <a:off x="3241" y="3012"/>
              <a:ext cx="98" cy="75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53"/>
            <p:cNvSpPr>
              <a:spLocks/>
            </p:cNvSpPr>
            <p:nvPr/>
          </p:nvSpPr>
          <p:spPr bwMode="auto">
            <a:xfrm>
              <a:off x="3241" y="2761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Freeform 54"/>
            <p:cNvSpPr>
              <a:spLocks/>
            </p:cNvSpPr>
            <p:nvPr/>
          </p:nvSpPr>
          <p:spPr bwMode="auto">
            <a:xfrm>
              <a:off x="4228" y="2782"/>
              <a:ext cx="115" cy="297"/>
            </a:xfrm>
            <a:custGeom>
              <a:avLst/>
              <a:gdLst>
                <a:gd name="T0" fmla="*/ 0 w 115"/>
                <a:gd name="T1" fmla="*/ 0 h 297"/>
                <a:gd name="T2" fmla="*/ 74 w 115"/>
                <a:gd name="T3" fmla="*/ 223 h 297"/>
                <a:gd name="T4" fmla="*/ 0 w 115"/>
                <a:gd name="T5" fmla="*/ 297 h 297"/>
                <a:gd name="T6" fmla="*/ 0 60000 65536"/>
                <a:gd name="T7" fmla="*/ 0 60000 65536"/>
                <a:gd name="T8" fmla="*/ 0 60000 65536"/>
                <a:gd name="T9" fmla="*/ 0 w 115"/>
                <a:gd name="T10" fmla="*/ 0 h 297"/>
                <a:gd name="T11" fmla="*/ 115 w 115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97">
                  <a:moveTo>
                    <a:pt x="0" y="0"/>
                  </a:moveTo>
                  <a:cubicBezTo>
                    <a:pt x="82" y="41"/>
                    <a:pt x="115" y="141"/>
                    <a:pt x="74" y="223"/>
                  </a:cubicBezTo>
                  <a:cubicBezTo>
                    <a:pt x="58" y="255"/>
                    <a:pt x="32" y="281"/>
                    <a:pt x="0" y="297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4228" y="3005"/>
              <a:ext cx="98" cy="74"/>
            </a:xfrm>
            <a:custGeom>
              <a:avLst/>
              <a:gdLst>
                <a:gd name="T0" fmla="*/ 0 w 223"/>
                <a:gd name="T1" fmla="*/ 3 h 169"/>
                <a:gd name="T2" fmla="*/ 2 w 223"/>
                <a:gd name="T3" fmla="*/ 0 h 169"/>
                <a:gd name="T4" fmla="*/ 4 w 223"/>
                <a:gd name="T5" fmla="*/ 3 h 169"/>
                <a:gd name="T6" fmla="*/ 0 w 223"/>
                <a:gd name="T7" fmla="*/ 3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169"/>
                  </a:moveTo>
                  <a:lnTo>
                    <a:pt x="146" y="0"/>
                  </a:lnTo>
                  <a:cubicBezTo>
                    <a:pt x="191" y="39"/>
                    <a:pt x="219" y="94"/>
                    <a:pt x="223" y="153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56"/>
            <p:cNvSpPr>
              <a:spLocks/>
            </p:cNvSpPr>
            <p:nvPr/>
          </p:nvSpPr>
          <p:spPr bwMode="auto">
            <a:xfrm>
              <a:off x="4228" y="2782"/>
              <a:ext cx="98" cy="74"/>
            </a:xfrm>
            <a:custGeom>
              <a:avLst/>
              <a:gdLst>
                <a:gd name="T0" fmla="*/ 0 w 223"/>
                <a:gd name="T1" fmla="*/ 0 h 169"/>
                <a:gd name="T2" fmla="*/ 4 w 223"/>
                <a:gd name="T3" fmla="*/ 0 h 169"/>
                <a:gd name="T4" fmla="*/ 2 w 223"/>
                <a:gd name="T5" fmla="*/ 3 h 169"/>
                <a:gd name="T6" fmla="*/ 0 w 223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1" y="131"/>
                    <a:pt x="146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Freeform 57"/>
            <p:cNvSpPr>
              <a:spLocks/>
            </p:cNvSpPr>
            <p:nvPr/>
          </p:nvSpPr>
          <p:spPr bwMode="auto">
            <a:xfrm>
              <a:off x="5196" y="2778"/>
              <a:ext cx="112" cy="289"/>
            </a:xfrm>
            <a:custGeom>
              <a:avLst/>
              <a:gdLst>
                <a:gd name="T0" fmla="*/ 0 w 112"/>
                <a:gd name="T1" fmla="*/ 0 h 289"/>
                <a:gd name="T2" fmla="*/ 72 w 112"/>
                <a:gd name="T3" fmla="*/ 217 h 289"/>
                <a:gd name="T4" fmla="*/ 0 w 112"/>
                <a:gd name="T5" fmla="*/ 289 h 289"/>
                <a:gd name="T6" fmla="*/ 0 60000 65536"/>
                <a:gd name="T7" fmla="*/ 0 60000 65536"/>
                <a:gd name="T8" fmla="*/ 0 60000 65536"/>
                <a:gd name="T9" fmla="*/ 0 w 112"/>
                <a:gd name="T10" fmla="*/ 0 h 289"/>
                <a:gd name="T11" fmla="*/ 112 w 112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89">
                  <a:moveTo>
                    <a:pt x="0" y="0"/>
                  </a:moveTo>
                  <a:cubicBezTo>
                    <a:pt x="80" y="40"/>
                    <a:pt x="112" y="137"/>
                    <a:pt x="72" y="217"/>
                  </a:cubicBezTo>
                  <a:cubicBezTo>
                    <a:pt x="57" y="248"/>
                    <a:pt x="31" y="274"/>
                    <a:pt x="0" y="28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8"/>
            <p:cNvSpPr>
              <a:spLocks/>
            </p:cNvSpPr>
            <p:nvPr/>
          </p:nvSpPr>
          <p:spPr bwMode="auto">
            <a:xfrm>
              <a:off x="5196" y="2993"/>
              <a:ext cx="98" cy="74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59"/>
            <p:cNvSpPr>
              <a:spLocks/>
            </p:cNvSpPr>
            <p:nvPr/>
          </p:nvSpPr>
          <p:spPr bwMode="auto">
            <a:xfrm>
              <a:off x="5196" y="2778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0"/>
            <p:cNvSpPr>
              <a:spLocks/>
            </p:cNvSpPr>
            <p:nvPr/>
          </p:nvSpPr>
          <p:spPr bwMode="auto">
            <a:xfrm>
              <a:off x="2263" y="2292"/>
              <a:ext cx="736" cy="292"/>
            </a:xfrm>
            <a:custGeom>
              <a:avLst/>
              <a:gdLst>
                <a:gd name="T0" fmla="*/ 0 w 736"/>
                <a:gd name="T1" fmla="*/ 282 h 292"/>
                <a:gd name="T2" fmla="*/ 554 w 736"/>
                <a:gd name="T3" fmla="*/ 105 h 292"/>
                <a:gd name="T4" fmla="*/ 736 w 736"/>
                <a:gd name="T5" fmla="*/ 292 h 292"/>
                <a:gd name="T6" fmla="*/ 0 60000 65536"/>
                <a:gd name="T7" fmla="*/ 0 60000 65536"/>
                <a:gd name="T8" fmla="*/ 0 60000 65536"/>
                <a:gd name="T9" fmla="*/ 0 w 736"/>
                <a:gd name="T10" fmla="*/ 0 h 292"/>
                <a:gd name="T11" fmla="*/ 736 w 7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292">
                  <a:moveTo>
                    <a:pt x="0" y="282"/>
                  </a:moveTo>
                  <a:cubicBezTo>
                    <a:pt x="104" y="80"/>
                    <a:pt x="352" y="0"/>
                    <a:pt x="554" y="105"/>
                  </a:cubicBezTo>
                  <a:cubicBezTo>
                    <a:pt x="633" y="146"/>
                    <a:pt x="697" y="212"/>
                    <a:pt x="736" y="29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1"/>
            <p:cNvSpPr>
              <a:spLocks/>
            </p:cNvSpPr>
            <p:nvPr/>
          </p:nvSpPr>
          <p:spPr bwMode="auto">
            <a:xfrm>
              <a:off x="2926" y="2486"/>
              <a:ext cx="73" cy="98"/>
            </a:xfrm>
            <a:custGeom>
              <a:avLst/>
              <a:gdLst>
                <a:gd name="T0" fmla="*/ 3 w 167"/>
                <a:gd name="T1" fmla="*/ 4 h 224"/>
                <a:gd name="T2" fmla="*/ 0 w 167"/>
                <a:gd name="T3" fmla="*/ 1 h 224"/>
                <a:gd name="T4" fmla="*/ 3 w 167"/>
                <a:gd name="T5" fmla="*/ 0 h 224"/>
                <a:gd name="T6" fmla="*/ 3 w 167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224"/>
                <a:gd name="T14" fmla="*/ 167 w 167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224">
                  <a:moveTo>
                    <a:pt x="167" y="224"/>
                  </a:moveTo>
                  <a:lnTo>
                    <a:pt x="0" y="75"/>
                  </a:lnTo>
                  <a:cubicBezTo>
                    <a:pt x="39" y="30"/>
                    <a:pt x="95" y="4"/>
                    <a:pt x="154" y="0"/>
                  </a:cubicBezTo>
                  <a:lnTo>
                    <a:pt x="167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2"/>
            <p:cNvSpPr>
              <a:spLocks/>
            </p:cNvSpPr>
            <p:nvPr/>
          </p:nvSpPr>
          <p:spPr bwMode="auto">
            <a:xfrm>
              <a:off x="2263" y="2476"/>
              <a:ext cx="74" cy="98"/>
            </a:xfrm>
            <a:custGeom>
              <a:avLst/>
              <a:gdLst>
                <a:gd name="T0" fmla="*/ 0 w 171"/>
                <a:gd name="T1" fmla="*/ 4 h 223"/>
                <a:gd name="T2" fmla="*/ 0 w 171"/>
                <a:gd name="T3" fmla="*/ 0 h 223"/>
                <a:gd name="T4" fmla="*/ 3 w 171"/>
                <a:gd name="T5" fmla="*/ 1 h 223"/>
                <a:gd name="T6" fmla="*/ 0 w 171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23"/>
                <a:gd name="T14" fmla="*/ 171 w 17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23">
                  <a:moveTo>
                    <a:pt x="0" y="223"/>
                  </a:moveTo>
                  <a:lnTo>
                    <a:pt x="19" y="0"/>
                  </a:lnTo>
                  <a:cubicBezTo>
                    <a:pt x="78" y="5"/>
                    <a:pt x="133" y="33"/>
                    <a:pt x="171" y="78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Freeform 63"/>
            <p:cNvSpPr>
              <a:spLocks/>
            </p:cNvSpPr>
            <p:nvPr/>
          </p:nvSpPr>
          <p:spPr bwMode="auto">
            <a:xfrm>
              <a:off x="3292" y="2291"/>
              <a:ext cx="729" cy="291"/>
            </a:xfrm>
            <a:custGeom>
              <a:avLst/>
              <a:gdLst>
                <a:gd name="T0" fmla="*/ 0 w 729"/>
                <a:gd name="T1" fmla="*/ 277 h 291"/>
                <a:gd name="T2" fmla="*/ 550 w 729"/>
                <a:gd name="T3" fmla="*/ 105 h 291"/>
                <a:gd name="T4" fmla="*/ 729 w 729"/>
                <a:gd name="T5" fmla="*/ 291 h 291"/>
                <a:gd name="T6" fmla="*/ 0 60000 65536"/>
                <a:gd name="T7" fmla="*/ 0 60000 65536"/>
                <a:gd name="T8" fmla="*/ 0 60000 65536"/>
                <a:gd name="T9" fmla="*/ 0 w 729"/>
                <a:gd name="T10" fmla="*/ 0 h 291"/>
                <a:gd name="T11" fmla="*/ 729 w 729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291">
                  <a:moveTo>
                    <a:pt x="0" y="277"/>
                  </a:moveTo>
                  <a:cubicBezTo>
                    <a:pt x="105" y="77"/>
                    <a:pt x="351" y="0"/>
                    <a:pt x="550" y="105"/>
                  </a:cubicBezTo>
                  <a:cubicBezTo>
                    <a:pt x="629" y="146"/>
                    <a:pt x="691" y="211"/>
                    <a:pt x="729" y="291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64"/>
            <p:cNvSpPr>
              <a:spLocks/>
            </p:cNvSpPr>
            <p:nvPr/>
          </p:nvSpPr>
          <p:spPr bwMode="auto">
            <a:xfrm>
              <a:off x="3948" y="2484"/>
              <a:ext cx="73" cy="98"/>
            </a:xfrm>
            <a:custGeom>
              <a:avLst/>
              <a:gdLst>
                <a:gd name="T0" fmla="*/ 3 w 166"/>
                <a:gd name="T1" fmla="*/ 4 h 223"/>
                <a:gd name="T2" fmla="*/ 0 w 166"/>
                <a:gd name="T3" fmla="*/ 1 h 223"/>
                <a:gd name="T4" fmla="*/ 3 w 166"/>
                <a:gd name="T5" fmla="*/ 0 h 223"/>
                <a:gd name="T6" fmla="*/ 3 w 166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166" y="223"/>
                  </a:moveTo>
                  <a:lnTo>
                    <a:pt x="0" y="73"/>
                  </a:lnTo>
                  <a:cubicBezTo>
                    <a:pt x="40" y="29"/>
                    <a:pt x="95" y="3"/>
                    <a:pt x="155" y="0"/>
                  </a:cubicBezTo>
                  <a:lnTo>
                    <a:pt x="16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65"/>
            <p:cNvSpPr>
              <a:spLocks/>
            </p:cNvSpPr>
            <p:nvPr/>
          </p:nvSpPr>
          <p:spPr bwMode="auto">
            <a:xfrm>
              <a:off x="3292" y="2469"/>
              <a:ext cx="76" cy="99"/>
            </a:xfrm>
            <a:custGeom>
              <a:avLst/>
              <a:gdLst>
                <a:gd name="T0" fmla="*/ 0 w 172"/>
                <a:gd name="T1" fmla="*/ 4 h 224"/>
                <a:gd name="T2" fmla="*/ 0 w 172"/>
                <a:gd name="T3" fmla="*/ 0 h 224"/>
                <a:gd name="T4" fmla="*/ 3 w 172"/>
                <a:gd name="T5" fmla="*/ 1 h 224"/>
                <a:gd name="T6" fmla="*/ 0 w 172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4"/>
                <a:gd name="T14" fmla="*/ 172 w 17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4">
                  <a:moveTo>
                    <a:pt x="0" y="224"/>
                  </a:moveTo>
                  <a:lnTo>
                    <a:pt x="20" y="0"/>
                  </a:lnTo>
                  <a:cubicBezTo>
                    <a:pt x="80" y="6"/>
                    <a:pt x="134" y="35"/>
                    <a:pt x="172" y="8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Freeform 66"/>
            <p:cNvSpPr>
              <a:spLocks/>
            </p:cNvSpPr>
            <p:nvPr/>
          </p:nvSpPr>
          <p:spPr bwMode="auto">
            <a:xfrm>
              <a:off x="4314" y="2303"/>
              <a:ext cx="693" cy="277"/>
            </a:xfrm>
            <a:custGeom>
              <a:avLst/>
              <a:gdLst>
                <a:gd name="T0" fmla="*/ 0 w 693"/>
                <a:gd name="T1" fmla="*/ 277 h 277"/>
                <a:gd name="T2" fmla="*/ 515 w 693"/>
                <a:gd name="T3" fmla="*/ 90 h 277"/>
                <a:gd name="T4" fmla="*/ 693 w 693"/>
                <a:gd name="T5" fmla="*/ 259 h 277"/>
                <a:gd name="T6" fmla="*/ 0 60000 65536"/>
                <a:gd name="T7" fmla="*/ 0 60000 65536"/>
                <a:gd name="T8" fmla="*/ 0 60000 65536"/>
                <a:gd name="T9" fmla="*/ 0 w 693"/>
                <a:gd name="T10" fmla="*/ 0 h 277"/>
                <a:gd name="T11" fmla="*/ 693 w 693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277">
                  <a:moveTo>
                    <a:pt x="0" y="277"/>
                  </a:moveTo>
                  <a:cubicBezTo>
                    <a:pt x="90" y="83"/>
                    <a:pt x="321" y="0"/>
                    <a:pt x="515" y="90"/>
                  </a:cubicBezTo>
                  <a:cubicBezTo>
                    <a:pt x="591" y="126"/>
                    <a:pt x="654" y="185"/>
                    <a:pt x="693" y="25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67"/>
            <p:cNvSpPr>
              <a:spLocks/>
            </p:cNvSpPr>
            <p:nvPr/>
          </p:nvSpPr>
          <p:spPr bwMode="auto">
            <a:xfrm>
              <a:off x="4932" y="2464"/>
              <a:ext cx="75" cy="98"/>
            </a:xfrm>
            <a:custGeom>
              <a:avLst/>
              <a:gdLst>
                <a:gd name="T0" fmla="*/ 3 w 173"/>
                <a:gd name="T1" fmla="*/ 4 h 223"/>
                <a:gd name="T2" fmla="*/ 0 w 173"/>
                <a:gd name="T3" fmla="*/ 1 h 223"/>
                <a:gd name="T4" fmla="*/ 2 w 173"/>
                <a:gd name="T5" fmla="*/ 0 h 223"/>
                <a:gd name="T6" fmla="*/ 3 w 173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223"/>
                <a:gd name="T14" fmla="*/ 173 w 173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223">
                  <a:moveTo>
                    <a:pt x="173" y="223"/>
                  </a:moveTo>
                  <a:lnTo>
                    <a:pt x="0" y="81"/>
                  </a:lnTo>
                  <a:cubicBezTo>
                    <a:pt x="38" y="35"/>
                    <a:pt x="92" y="6"/>
                    <a:pt x="151" y="0"/>
                  </a:cubicBezTo>
                  <a:lnTo>
                    <a:pt x="173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Freeform 68"/>
            <p:cNvSpPr>
              <a:spLocks/>
            </p:cNvSpPr>
            <p:nvPr/>
          </p:nvSpPr>
          <p:spPr bwMode="auto">
            <a:xfrm>
              <a:off x="4314" y="2483"/>
              <a:ext cx="73" cy="97"/>
            </a:xfrm>
            <a:custGeom>
              <a:avLst/>
              <a:gdLst>
                <a:gd name="T0" fmla="*/ 0 w 166"/>
                <a:gd name="T1" fmla="*/ 3 h 223"/>
                <a:gd name="T2" fmla="*/ 0 w 166"/>
                <a:gd name="T3" fmla="*/ 0 h 223"/>
                <a:gd name="T4" fmla="*/ 3 w 166"/>
                <a:gd name="T5" fmla="*/ 1 h 223"/>
                <a:gd name="T6" fmla="*/ 0 w 166"/>
                <a:gd name="T7" fmla="*/ 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0" y="223"/>
                  </a:moveTo>
                  <a:lnTo>
                    <a:pt x="10" y="0"/>
                  </a:lnTo>
                  <a:cubicBezTo>
                    <a:pt x="70" y="2"/>
                    <a:pt x="125" y="28"/>
                    <a:pt x="166" y="72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69"/>
            <p:cNvSpPr>
              <a:spLocks/>
            </p:cNvSpPr>
            <p:nvPr/>
          </p:nvSpPr>
          <p:spPr bwMode="auto">
            <a:xfrm>
              <a:off x="2277" y="3240"/>
              <a:ext cx="714" cy="279"/>
            </a:xfrm>
            <a:custGeom>
              <a:avLst/>
              <a:gdLst>
                <a:gd name="T0" fmla="*/ 714 w 714"/>
                <a:gd name="T1" fmla="*/ 0 h 279"/>
                <a:gd name="T2" fmla="*/ 178 w 714"/>
                <a:gd name="T3" fmla="*/ 180 h 279"/>
                <a:gd name="T4" fmla="*/ 0 w 714"/>
                <a:gd name="T5" fmla="*/ 2 h 279"/>
                <a:gd name="T6" fmla="*/ 0 60000 65536"/>
                <a:gd name="T7" fmla="*/ 0 60000 65536"/>
                <a:gd name="T8" fmla="*/ 0 60000 65536"/>
                <a:gd name="T9" fmla="*/ 0 w 714"/>
                <a:gd name="T10" fmla="*/ 0 h 279"/>
                <a:gd name="T11" fmla="*/ 714 w 7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4" h="279">
                  <a:moveTo>
                    <a:pt x="714" y="0"/>
                  </a:moveTo>
                  <a:cubicBezTo>
                    <a:pt x="615" y="198"/>
                    <a:pt x="375" y="279"/>
                    <a:pt x="178" y="180"/>
                  </a:cubicBezTo>
                  <a:cubicBezTo>
                    <a:pt x="101" y="142"/>
                    <a:pt x="38" y="7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Freeform 70"/>
            <p:cNvSpPr>
              <a:spLocks/>
            </p:cNvSpPr>
            <p:nvPr/>
          </p:nvSpPr>
          <p:spPr bwMode="auto">
            <a:xfrm>
              <a:off x="2277" y="3242"/>
              <a:ext cx="74" cy="97"/>
            </a:xfrm>
            <a:custGeom>
              <a:avLst/>
              <a:gdLst>
                <a:gd name="T0" fmla="*/ 0 w 169"/>
                <a:gd name="T1" fmla="*/ 0 h 223"/>
                <a:gd name="T2" fmla="*/ 3 w 169"/>
                <a:gd name="T3" fmla="*/ 2 h 223"/>
                <a:gd name="T4" fmla="*/ 0 w 169"/>
                <a:gd name="T5" fmla="*/ 3 h 223"/>
                <a:gd name="T6" fmla="*/ 0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0" y="0"/>
                  </a:moveTo>
                  <a:lnTo>
                    <a:pt x="169" y="146"/>
                  </a:lnTo>
                  <a:cubicBezTo>
                    <a:pt x="130" y="191"/>
                    <a:pt x="75" y="219"/>
                    <a:pt x="16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Freeform 71"/>
            <p:cNvSpPr>
              <a:spLocks/>
            </p:cNvSpPr>
            <p:nvPr/>
          </p:nvSpPr>
          <p:spPr bwMode="auto">
            <a:xfrm>
              <a:off x="2917" y="3241"/>
              <a:ext cx="74" cy="98"/>
            </a:xfrm>
            <a:custGeom>
              <a:avLst/>
              <a:gdLst>
                <a:gd name="T0" fmla="*/ 3 w 169"/>
                <a:gd name="T1" fmla="*/ 0 h 223"/>
                <a:gd name="T2" fmla="*/ 3 w 169"/>
                <a:gd name="T3" fmla="*/ 4 h 223"/>
                <a:gd name="T4" fmla="*/ 0 w 169"/>
                <a:gd name="T5" fmla="*/ 3 h 223"/>
                <a:gd name="T6" fmla="*/ 3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169" y="0"/>
                  </a:moveTo>
                  <a:lnTo>
                    <a:pt x="153" y="223"/>
                  </a:lnTo>
                  <a:cubicBezTo>
                    <a:pt x="94" y="219"/>
                    <a:pt x="39" y="191"/>
                    <a:pt x="0" y="14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Freeform 72"/>
            <p:cNvSpPr>
              <a:spLocks/>
            </p:cNvSpPr>
            <p:nvPr/>
          </p:nvSpPr>
          <p:spPr bwMode="auto">
            <a:xfrm>
              <a:off x="3305" y="3219"/>
              <a:ext cx="699" cy="289"/>
            </a:xfrm>
            <a:custGeom>
              <a:avLst/>
              <a:gdLst>
                <a:gd name="T0" fmla="*/ 699 w 699"/>
                <a:gd name="T1" fmla="*/ 0 h 289"/>
                <a:gd name="T2" fmla="*/ 184 w 699"/>
                <a:gd name="T3" fmla="*/ 202 h 289"/>
                <a:gd name="T4" fmla="*/ 0 w 699"/>
                <a:gd name="T5" fmla="*/ 36 h 289"/>
                <a:gd name="T6" fmla="*/ 0 60000 65536"/>
                <a:gd name="T7" fmla="*/ 0 60000 65536"/>
                <a:gd name="T8" fmla="*/ 0 60000 65536"/>
                <a:gd name="T9" fmla="*/ 0 w 699"/>
                <a:gd name="T10" fmla="*/ 0 h 289"/>
                <a:gd name="T11" fmla="*/ 699 w 699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289">
                  <a:moveTo>
                    <a:pt x="699" y="0"/>
                  </a:moveTo>
                  <a:cubicBezTo>
                    <a:pt x="613" y="198"/>
                    <a:pt x="382" y="289"/>
                    <a:pt x="184" y="202"/>
                  </a:cubicBezTo>
                  <a:cubicBezTo>
                    <a:pt x="106" y="168"/>
                    <a:pt x="42" y="110"/>
                    <a:pt x="0" y="3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Freeform 73"/>
            <p:cNvSpPr>
              <a:spLocks/>
            </p:cNvSpPr>
            <p:nvPr/>
          </p:nvSpPr>
          <p:spPr bwMode="auto">
            <a:xfrm>
              <a:off x="3305" y="3255"/>
              <a:ext cx="78" cy="98"/>
            </a:xfrm>
            <a:custGeom>
              <a:avLst/>
              <a:gdLst>
                <a:gd name="T0" fmla="*/ 0 w 177"/>
                <a:gd name="T1" fmla="*/ 0 h 222"/>
                <a:gd name="T2" fmla="*/ 3 w 177"/>
                <a:gd name="T3" fmla="*/ 2 h 222"/>
                <a:gd name="T4" fmla="*/ 0 w 177"/>
                <a:gd name="T5" fmla="*/ 4 h 222"/>
                <a:gd name="T6" fmla="*/ 0 w 17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222"/>
                <a:gd name="T14" fmla="*/ 177 w 17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222">
                  <a:moveTo>
                    <a:pt x="0" y="0"/>
                  </a:moveTo>
                  <a:lnTo>
                    <a:pt x="177" y="138"/>
                  </a:lnTo>
                  <a:cubicBezTo>
                    <a:pt x="140" y="184"/>
                    <a:pt x="86" y="215"/>
                    <a:pt x="27" y="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74"/>
            <p:cNvSpPr>
              <a:spLocks/>
            </p:cNvSpPr>
            <p:nvPr/>
          </p:nvSpPr>
          <p:spPr bwMode="auto">
            <a:xfrm>
              <a:off x="3933" y="3219"/>
              <a:ext cx="71" cy="98"/>
            </a:xfrm>
            <a:custGeom>
              <a:avLst/>
              <a:gdLst>
                <a:gd name="T0" fmla="*/ 3 w 162"/>
                <a:gd name="T1" fmla="*/ 0 h 224"/>
                <a:gd name="T2" fmla="*/ 3 w 162"/>
                <a:gd name="T3" fmla="*/ 4 h 224"/>
                <a:gd name="T4" fmla="*/ 0 w 162"/>
                <a:gd name="T5" fmla="*/ 3 h 224"/>
                <a:gd name="T6" fmla="*/ 3 w 162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24"/>
                <a:gd name="T14" fmla="*/ 162 w 16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24">
                  <a:moveTo>
                    <a:pt x="162" y="0"/>
                  </a:moveTo>
                  <a:lnTo>
                    <a:pt x="158" y="224"/>
                  </a:lnTo>
                  <a:cubicBezTo>
                    <a:pt x="98" y="223"/>
                    <a:pt x="42" y="198"/>
                    <a:pt x="0" y="15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75"/>
            <p:cNvSpPr>
              <a:spLocks/>
            </p:cNvSpPr>
            <p:nvPr/>
          </p:nvSpPr>
          <p:spPr bwMode="auto">
            <a:xfrm>
              <a:off x="4327" y="3249"/>
              <a:ext cx="704" cy="306"/>
            </a:xfrm>
            <a:custGeom>
              <a:avLst/>
              <a:gdLst>
                <a:gd name="T0" fmla="*/ 704 w 704"/>
                <a:gd name="T1" fmla="*/ 61 h 306"/>
                <a:gd name="T2" fmla="*/ 161 w 704"/>
                <a:gd name="T3" fmla="*/ 192 h 306"/>
                <a:gd name="T4" fmla="*/ 0 w 704"/>
                <a:gd name="T5" fmla="*/ 0 h 306"/>
                <a:gd name="T6" fmla="*/ 0 60000 65536"/>
                <a:gd name="T7" fmla="*/ 0 60000 65536"/>
                <a:gd name="T8" fmla="*/ 0 60000 65536"/>
                <a:gd name="T9" fmla="*/ 0 w 704"/>
                <a:gd name="T10" fmla="*/ 0 h 306"/>
                <a:gd name="T11" fmla="*/ 704 w 704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306">
                  <a:moveTo>
                    <a:pt x="704" y="61"/>
                  </a:moveTo>
                  <a:cubicBezTo>
                    <a:pt x="590" y="247"/>
                    <a:pt x="347" y="306"/>
                    <a:pt x="161" y="192"/>
                  </a:cubicBezTo>
                  <a:cubicBezTo>
                    <a:pt x="88" y="147"/>
                    <a:pt x="32" y="8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Freeform 76"/>
            <p:cNvSpPr>
              <a:spLocks/>
            </p:cNvSpPr>
            <p:nvPr/>
          </p:nvSpPr>
          <p:spPr bwMode="auto">
            <a:xfrm>
              <a:off x="4326" y="3249"/>
              <a:ext cx="69" cy="99"/>
            </a:xfrm>
            <a:custGeom>
              <a:avLst/>
              <a:gdLst>
                <a:gd name="T0" fmla="*/ 0 w 159"/>
                <a:gd name="T1" fmla="*/ 0 h 225"/>
                <a:gd name="T2" fmla="*/ 3 w 159"/>
                <a:gd name="T3" fmla="*/ 3 h 225"/>
                <a:gd name="T4" fmla="*/ 0 w 159"/>
                <a:gd name="T5" fmla="*/ 4 h 225"/>
                <a:gd name="T6" fmla="*/ 0 w 159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225"/>
                <a:gd name="T14" fmla="*/ 159 w 15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225">
                  <a:moveTo>
                    <a:pt x="3" y="0"/>
                  </a:moveTo>
                  <a:lnTo>
                    <a:pt x="159" y="161"/>
                  </a:lnTo>
                  <a:cubicBezTo>
                    <a:pt x="117" y="202"/>
                    <a:pt x="59" y="225"/>
                    <a:pt x="0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77"/>
            <p:cNvSpPr>
              <a:spLocks/>
            </p:cNvSpPr>
            <p:nvPr/>
          </p:nvSpPr>
          <p:spPr bwMode="auto">
            <a:xfrm>
              <a:off x="4952" y="3310"/>
              <a:ext cx="79" cy="97"/>
            </a:xfrm>
            <a:custGeom>
              <a:avLst/>
              <a:gdLst>
                <a:gd name="T0" fmla="*/ 3 w 181"/>
                <a:gd name="T1" fmla="*/ 0 h 222"/>
                <a:gd name="T2" fmla="*/ 2 w 181"/>
                <a:gd name="T3" fmla="*/ 3 h 222"/>
                <a:gd name="T4" fmla="*/ 0 w 181"/>
                <a:gd name="T5" fmla="*/ 2 h 222"/>
                <a:gd name="T6" fmla="*/ 3 w 181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2"/>
                <a:gd name="T14" fmla="*/ 181 w 181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2">
                  <a:moveTo>
                    <a:pt x="181" y="0"/>
                  </a:moveTo>
                  <a:lnTo>
                    <a:pt x="146" y="222"/>
                  </a:lnTo>
                  <a:cubicBezTo>
                    <a:pt x="87" y="212"/>
                    <a:pt x="34" y="180"/>
                    <a:pt x="0" y="13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8"/>
            <p:cNvSpPr>
              <a:spLocks noChangeShapeType="1"/>
            </p:cNvSpPr>
            <p:nvPr/>
          </p:nvSpPr>
          <p:spPr bwMode="auto">
            <a:xfrm flipH="1">
              <a:off x="2099" y="3354"/>
              <a:ext cx="1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79"/>
            <p:cNvSpPr>
              <a:spLocks/>
            </p:cNvSpPr>
            <p:nvPr/>
          </p:nvSpPr>
          <p:spPr bwMode="auto">
            <a:xfrm>
              <a:off x="2062" y="3444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4" y="230"/>
                  </a:moveTo>
                  <a:lnTo>
                    <a:pt x="0" y="22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80"/>
            <p:cNvSpPr>
              <a:spLocks noChangeShapeType="1"/>
            </p:cNvSpPr>
            <p:nvPr/>
          </p:nvSpPr>
          <p:spPr bwMode="auto">
            <a:xfrm flipV="1">
              <a:off x="2108" y="2312"/>
              <a:ext cx="7" cy="1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Freeform 81"/>
            <p:cNvSpPr>
              <a:spLocks/>
            </p:cNvSpPr>
            <p:nvPr/>
          </p:nvSpPr>
          <p:spPr bwMode="auto">
            <a:xfrm>
              <a:off x="2074" y="2312"/>
              <a:ext cx="75" cy="100"/>
            </a:xfrm>
            <a:custGeom>
              <a:avLst/>
              <a:gdLst>
                <a:gd name="T0" fmla="*/ 2 w 171"/>
                <a:gd name="T1" fmla="*/ 0 h 230"/>
                <a:gd name="T2" fmla="*/ 3 w 171"/>
                <a:gd name="T3" fmla="*/ 3 h 230"/>
                <a:gd name="T4" fmla="*/ 0 w 171"/>
                <a:gd name="T5" fmla="*/ 3 h 230"/>
                <a:gd name="T6" fmla="*/ 2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94" y="0"/>
                  </a:moveTo>
                  <a:lnTo>
                    <a:pt x="171" y="210"/>
                  </a:lnTo>
                  <a:cubicBezTo>
                    <a:pt x="116" y="230"/>
                    <a:pt x="54" y="228"/>
                    <a:pt x="0" y="20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82"/>
            <p:cNvSpPr>
              <a:spLocks noChangeShapeType="1"/>
            </p:cNvSpPr>
            <p:nvPr/>
          </p:nvSpPr>
          <p:spPr bwMode="auto">
            <a:xfrm>
              <a:off x="3148" y="3354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83"/>
            <p:cNvSpPr>
              <a:spLocks/>
            </p:cNvSpPr>
            <p:nvPr/>
          </p:nvSpPr>
          <p:spPr bwMode="auto">
            <a:xfrm>
              <a:off x="3110" y="3443"/>
              <a:ext cx="76" cy="100"/>
            </a:xfrm>
            <a:custGeom>
              <a:avLst/>
              <a:gdLst>
                <a:gd name="T0" fmla="*/ 2 w 172"/>
                <a:gd name="T1" fmla="*/ 3 h 229"/>
                <a:gd name="T2" fmla="*/ 0 w 172"/>
                <a:gd name="T3" fmla="*/ 0 h 229"/>
                <a:gd name="T4" fmla="*/ 3 w 172"/>
                <a:gd name="T5" fmla="*/ 0 h 229"/>
                <a:gd name="T6" fmla="*/ 2 w 172"/>
                <a:gd name="T7" fmla="*/ 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9"/>
                <a:gd name="T14" fmla="*/ 172 w 17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9">
                  <a:moveTo>
                    <a:pt x="86" y="229"/>
                  </a:moveTo>
                  <a:lnTo>
                    <a:pt x="0" y="22"/>
                  </a:lnTo>
                  <a:cubicBezTo>
                    <a:pt x="55" y="0"/>
                    <a:pt x="117" y="0"/>
                    <a:pt x="172" y="22"/>
                  </a:cubicBezTo>
                  <a:lnTo>
                    <a:pt x="86" y="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84"/>
            <p:cNvSpPr>
              <a:spLocks noChangeShapeType="1"/>
            </p:cNvSpPr>
            <p:nvPr/>
          </p:nvSpPr>
          <p:spPr bwMode="auto">
            <a:xfrm flipV="1">
              <a:off x="3148" y="2310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85"/>
            <p:cNvSpPr>
              <a:spLocks/>
            </p:cNvSpPr>
            <p:nvPr/>
          </p:nvSpPr>
          <p:spPr bwMode="auto">
            <a:xfrm>
              <a:off x="3110" y="2310"/>
              <a:ext cx="76" cy="101"/>
            </a:xfrm>
            <a:custGeom>
              <a:avLst/>
              <a:gdLst>
                <a:gd name="T0" fmla="*/ 2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2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6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86"/>
            <p:cNvSpPr>
              <a:spLocks noChangeShapeType="1"/>
            </p:cNvSpPr>
            <p:nvPr/>
          </p:nvSpPr>
          <p:spPr bwMode="auto">
            <a:xfrm>
              <a:off x="4166" y="3361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87"/>
            <p:cNvSpPr>
              <a:spLocks/>
            </p:cNvSpPr>
            <p:nvPr/>
          </p:nvSpPr>
          <p:spPr bwMode="auto">
            <a:xfrm>
              <a:off x="4128" y="3449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230"/>
                  </a:moveTo>
                  <a:lnTo>
                    <a:pt x="0" y="23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6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8"/>
            <p:cNvSpPr>
              <a:spLocks noChangeShapeType="1"/>
            </p:cNvSpPr>
            <p:nvPr/>
          </p:nvSpPr>
          <p:spPr bwMode="auto">
            <a:xfrm flipV="1">
              <a:off x="4166" y="2317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89"/>
            <p:cNvSpPr>
              <a:spLocks/>
            </p:cNvSpPr>
            <p:nvPr/>
          </p:nvSpPr>
          <p:spPr bwMode="auto">
            <a:xfrm>
              <a:off x="4128" y="2317"/>
              <a:ext cx="75" cy="101"/>
            </a:xfrm>
            <a:custGeom>
              <a:avLst/>
              <a:gdLst>
                <a:gd name="T0" fmla="*/ 1 w 171"/>
                <a:gd name="T1" fmla="*/ 0 h 230"/>
                <a:gd name="T2" fmla="*/ 3 w 171"/>
                <a:gd name="T3" fmla="*/ 4 h 230"/>
                <a:gd name="T4" fmla="*/ 0 w 171"/>
                <a:gd name="T5" fmla="*/ 4 h 230"/>
                <a:gd name="T6" fmla="*/ 1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0"/>
                  </a:moveTo>
                  <a:lnTo>
                    <a:pt x="171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90"/>
            <p:cNvSpPr>
              <a:spLocks noChangeShapeType="1"/>
            </p:cNvSpPr>
            <p:nvPr/>
          </p:nvSpPr>
          <p:spPr bwMode="auto">
            <a:xfrm>
              <a:off x="5145" y="3352"/>
              <a:ext cx="8" cy="1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Freeform 91"/>
            <p:cNvSpPr>
              <a:spLocks/>
            </p:cNvSpPr>
            <p:nvPr/>
          </p:nvSpPr>
          <p:spPr bwMode="auto">
            <a:xfrm>
              <a:off x="5111" y="3433"/>
              <a:ext cx="76" cy="101"/>
            </a:xfrm>
            <a:custGeom>
              <a:avLst/>
              <a:gdLst>
                <a:gd name="T0" fmla="*/ 2 w 172"/>
                <a:gd name="T1" fmla="*/ 3 h 231"/>
                <a:gd name="T2" fmla="*/ 0 w 172"/>
                <a:gd name="T3" fmla="*/ 0 h 231"/>
                <a:gd name="T4" fmla="*/ 3 w 172"/>
                <a:gd name="T5" fmla="*/ 0 h 231"/>
                <a:gd name="T6" fmla="*/ 2 w 172"/>
                <a:gd name="T7" fmla="*/ 3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1"/>
                <a:gd name="T14" fmla="*/ 172 w 172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1">
                  <a:moveTo>
                    <a:pt x="95" y="231"/>
                  </a:moveTo>
                  <a:lnTo>
                    <a:pt x="0" y="28"/>
                  </a:lnTo>
                  <a:cubicBezTo>
                    <a:pt x="54" y="3"/>
                    <a:pt x="116" y="0"/>
                    <a:pt x="172" y="20"/>
                  </a:cubicBezTo>
                  <a:lnTo>
                    <a:pt x="95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92"/>
            <p:cNvSpPr>
              <a:spLocks noChangeShapeType="1"/>
            </p:cNvSpPr>
            <p:nvPr/>
          </p:nvSpPr>
          <p:spPr bwMode="auto">
            <a:xfrm flipH="1" flipV="1">
              <a:off x="5129" y="2309"/>
              <a:ext cx="2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3"/>
            <p:cNvSpPr>
              <a:spLocks/>
            </p:cNvSpPr>
            <p:nvPr/>
          </p:nvSpPr>
          <p:spPr bwMode="auto">
            <a:xfrm>
              <a:off x="5092" y="2309"/>
              <a:ext cx="75" cy="101"/>
            </a:xfrm>
            <a:custGeom>
              <a:avLst/>
              <a:gdLst>
                <a:gd name="T0" fmla="*/ 1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1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5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8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Over-Time Models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Model</a:t>
            </a:r>
          </a:p>
          <a:p>
            <a:pPr lvl="1"/>
            <a:r>
              <a:rPr lang="en-US" dirty="0" smtClean="0"/>
              <a:t>Interest only in the effects of “time” across persons and dyads. </a:t>
            </a:r>
          </a:p>
          <a:p>
            <a:r>
              <a:rPr lang="en-US" dirty="0" smtClean="0"/>
              <a:t>Growth Curve Model</a:t>
            </a:r>
          </a:p>
          <a:p>
            <a:pPr lvl="1"/>
            <a:r>
              <a:rPr lang="en-US" dirty="0" smtClean="0"/>
              <a:t>Are there linear changes over time in the outcome variable? </a:t>
            </a:r>
          </a:p>
          <a:p>
            <a:r>
              <a:rPr lang="en-US" dirty="0" smtClean="0"/>
              <a:t>Stability and Influence Model</a:t>
            </a:r>
          </a:p>
          <a:p>
            <a:pPr lvl="1"/>
            <a:r>
              <a:rPr lang="en-US" dirty="0" smtClean="0"/>
              <a:t>Stability: Does Person A’s score at time 1 predict Person A’s score at time 2? </a:t>
            </a:r>
          </a:p>
          <a:p>
            <a:pPr lvl="1"/>
            <a:r>
              <a:rPr lang="en-US" dirty="0" smtClean="0"/>
              <a:t>Influence: Does Person A’s score at time 1 predict Person B’s score at time 2?</a:t>
            </a:r>
          </a:p>
          <a:p>
            <a:r>
              <a:rPr lang="en-US" dirty="0" smtClean="0"/>
              <a:t>Standard APIM</a:t>
            </a:r>
          </a:p>
          <a:p>
            <a:pPr lvl="1"/>
            <a:r>
              <a:rPr lang="en-US" dirty="0" smtClean="0"/>
              <a:t>Different variables as the predictors and at the outcome</a:t>
            </a:r>
          </a:p>
          <a:p>
            <a:pPr lvl="1"/>
            <a:r>
              <a:rPr lang="en-US" dirty="0" smtClean="0"/>
              <a:t>Does Variable 1 predict Variable 2?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4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Repeated Measures</a:t>
            </a:r>
          </a:p>
          <a:p>
            <a:pPr lvl="1"/>
            <a:r>
              <a:rPr lang="en-US" smtClean="0"/>
              <a:t>The effect of day of the week (weekday versus weekend) and gender</a:t>
            </a:r>
          </a:p>
          <a:p>
            <a:r>
              <a:rPr lang="en-US" smtClean="0"/>
              <a:t>Growth Curve Model</a:t>
            </a:r>
          </a:p>
          <a:p>
            <a:pPr lvl="1"/>
            <a:r>
              <a:rPr lang="en-US" smtClean="0"/>
              <a:t>Individual growth curve</a:t>
            </a:r>
          </a:p>
          <a:p>
            <a:pPr lvl="1"/>
            <a:r>
              <a:rPr lang="en-US" smtClean="0"/>
              <a:t>Dyadic growth curve</a:t>
            </a:r>
          </a:p>
          <a:p>
            <a:pPr lvl="2"/>
            <a:r>
              <a:rPr lang="en-US" smtClean="0"/>
              <a:t>Satisfaction over time</a:t>
            </a:r>
          </a:p>
          <a:p>
            <a:r>
              <a:rPr lang="en-US" smtClean="0"/>
              <a:t>Stability and Influence Model</a:t>
            </a:r>
          </a:p>
          <a:p>
            <a:pPr lvl="1"/>
            <a:r>
              <a:rPr lang="en-US" smtClean="0"/>
              <a:t>Prior satisfaction predicts current satisfaction</a:t>
            </a:r>
          </a:p>
          <a:p>
            <a:r>
              <a:rPr lang="en-US" smtClean="0"/>
              <a:t>Standard APIM</a:t>
            </a:r>
          </a:p>
          <a:p>
            <a:pPr lvl="1"/>
            <a:r>
              <a:rPr lang="en-US" smtClean="0"/>
              <a:t>Actor and partner conflict predict satisfaction</a:t>
            </a:r>
          </a:p>
          <a:p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1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Invariant </a:t>
            </a:r>
          </a:p>
          <a:p>
            <a:pPr lvl="1"/>
            <a:r>
              <a:rPr lang="en-US" smtClean="0"/>
              <a:t>Do not change over time</a:t>
            </a:r>
          </a:p>
          <a:p>
            <a:pPr lvl="1"/>
            <a:r>
              <a:rPr lang="en-US" smtClean="0"/>
              <a:t>Measured at one time point only (typically the beginning of the study)</a:t>
            </a:r>
          </a:p>
          <a:p>
            <a:pPr lvl="1"/>
            <a:r>
              <a:rPr lang="en-US" smtClean="0"/>
              <a:t>E.g., gender, attachment style, race</a:t>
            </a:r>
          </a:p>
          <a:p>
            <a:r>
              <a:rPr lang="en-US" smtClean="0"/>
              <a:t>Time Varying</a:t>
            </a:r>
          </a:p>
          <a:p>
            <a:pPr lvl="1"/>
            <a:r>
              <a:rPr lang="en-US" smtClean="0"/>
              <a:t>Measured at each time</a:t>
            </a:r>
          </a:p>
          <a:p>
            <a:pPr lvl="1"/>
            <a:r>
              <a:rPr lang="en-US" smtClean="0"/>
              <a:t>E.g., daily mood, twice-weekly reports of friendship</a:t>
            </a:r>
          </a:p>
          <a:p>
            <a:pPr lvl="1"/>
            <a:r>
              <a:rPr lang="en-US" smtClean="0"/>
              <a:t>Outcome variable must be time varying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155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Time Points?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Depends on type of analysis</a:t>
            </a:r>
          </a:p>
          <a:p>
            <a:pPr lvl="1"/>
            <a:r>
              <a:rPr lang="en-US" smtClean="0"/>
              <a:t>The more complicated the model, the more time points needed</a:t>
            </a:r>
          </a:p>
          <a:p>
            <a:r>
              <a:rPr lang="en-US" smtClean="0"/>
              <a:t>Minimum</a:t>
            </a:r>
          </a:p>
          <a:p>
            <a:pPr lvl="1"/>
            <a:r>
              <a:rPr lang="en-US" smtClean="0"/>
              <a:t>Repeated measures: Two</a:t>
            </a:r>
          </a:p>
          <a:p>
            <a:pPr lvl="1"/>
            <a:r>
              <a:rPr lang="en-US" smtClean="0"/>
              <a:t>Other models: Three </a:t>
            </a:r>
          </a:p>
          <a:p>
            <a:r>
              <a:rPr lang="en-US" smtClean="0"/>
              <a:t>More is better.</a:t>
            </a:r>
          </a:p>
          <a:p>
            <a:r>
              <a:rPr lang="en-US" smtClean="0"/>
              <a:t>Ultimately depends on the model, the research setting, and research questions.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</a:t>
            </a:r>
            <a:r>
              <a:rPr lang="en-US" i="1" dirty="0" smtClean="0"/>
              <a:t>can</a:t>
            </a:r>
            <a:r>
              <a:rPr lang="en-US" dirty="0" smtClean="0"/>
              <a:t> be distinguished on that variable. But that doesn’t mean it would be theoretically meaningful to do so.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Daily reports of conflict, support, and relationship satisfaction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Kashy data set</a:t>
            </a:r>
          </a:p>
          <a:p>
            <a:r>
              <a:rPr lang="en-US" smtClean="0"/>
              <a:t>103 heterosexual dating couples</a:t>
            </a:r>
          </a:p>
          <a:p>
            <a:r>
              <a:rPr lang="en-US" smtClean="0"/>
              <a:t>Assessed once daily for 14 days</a:t>
            </a:r>
          </a:p>
          <a:p>
            <a:r>
              <a:rPr lang="en-US" smtClean="0"/>
              <a:t>Completed daily reports of relationship satisfaction and amount of conflict that day</a:t>
            </a:r>
          </a:p>
          <a:p>
            <a:pPr lvl="1"/>
            <a:r>
              <a:rPr lang="en-US" smtClean="0"/>
              <a:t>Satisfaction and Conflict are time-varying</a:t>
            </a:r>
          </a:p>
          <a:p>
            <a:r>
              <a:rPr lang="en-US" smtClean="0"/>
              <a:t>Pretest data for attachment avoidance</a:t>
            </a:r>
          </a:p>
          <a:p>
            <a:pPr lvl="1"/>
            <a:r>
              <a:rPr lang="en-US" smtClean="0"/>
              <a:t>Measured for both people</a:t>
            </a:r>
          </a:p>
          <a:p>
            <a:pPr lvl="1"/>
            <a:r>
              <a:rPr lang="en-US" smtClean="0"/>
              <a:t>Time invariant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Period Pairwise Dataset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Person by Time combination has its own record</a:t>
            </a:r>
          </a:p>
          <a:p>
            <a:pPr lvl="1"/>
            <a:r>
              <a:rPr lang="en-US" sz="2800" dirty="0" smtClean="0"/>
              <a:t>Person has its own variable (e.g., Person = 1, 2)</a:t>
            </a:r>
          </a:p>
          <a:p>
            <a:pPr lvl="1"/>
            <a:r>
              <a:rPr lang="en-US" sz="2800" dirty="0" smtClean="0"/>
              <a:t>Occasion has its own variable (e.g., Day = 1 to 14)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Required for Multilevel Modeling</a:t>
            </a:r>
          </a:p>
          <a:p>
            <a:endParaRPr lang="en-US" sz="2800" dirty="0"/>
          </a:p>
          <a:p>
            <a:r>
              <a:rPr lang="en-US" sz="2800" dirty="0" smtClean="0"/>
              <a:t>We’ll look at it when we get to 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82282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 smtClean="0"/>
              <a:t>Modeling Two Growth Curves</a:t>
            </a:r>
            <a:endParaRPr lang="en-US" sz="4100" b="1" dirty="0"/>
          </a:p>
        </p:txBody>
      </p:sp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Intercepts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Predicted value of women’s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Predicted value of 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Slopes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Average change in women’s satisfaction over time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Average change in men’s satisfaction over time for dyad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Errors at each time point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Wti</a:t>
            </a:r>
            <a:endParaRPr lang="en-US" sz="2400" baseline="-25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Mti</a:t>
            </a:r>
            <a:endParaRPr lang="en-US" sz="2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4726165A-AB73-4975-B600-D40FA727D71A}" type="slidenum">
              <a:rPr lang="en-US" sz="1000" smtClean="0"/>
              <a:pPr>
                <a:defRPr/>
              </a:pPr>
              <a:t>92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028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of the Residuals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man reports more satisfaction for a particular day than would be expected given the overall effect of time, does the woman also report more satisfaction for that day?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134-0011-42AD-80B3-E8F23C797B11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Variances</a:t>
            </a:r>
            <a:endParaRPr lang="en-US" dirty="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six variances </a:t>
            </a:r>
          </a:p>
          <a:p>
            <a:pPr lvl="1"/>
            <a:r>
              <a:rPr lang="en-US" smtClean="0"/>
              <a:t>two intercepts</a:t>
            </a:r>
          </a:p>
          <a:p>
            <a:pPr lvl="2"/>
            <a:r>
              <a:rPr lang="en-US" smtClean="0"/>
              <a:t>Do men (and women) differ from each other in their “time zero” predicted score? </a:t>
            </a:r>
          </a:p>
          <a:p>
            <a:pPr lvl="1"/>
            <a:r>
              <a:rPr lang="en-US" smtClean="0"/>
              <a:t>two slopes for time</a:t>
            </a:r>
          </a:p>
          <a:p>
            <a:pPr lvl="2"/>
            <a:r>
              <a:rPr lang="en-US" smtClean="0"/>
              <a:t>Do the slopes for men (and women) differ? </a:t>
            </a:r>
          </a:p>
          <a:p>
            <a:pPr lvl="1"/>
            <a:r>
              <a:rPr lang="en-US" smtClean="0"/>
              <a:t>two error (distance from the line) variances</a:t>
            </a:r>
          </a:p>
          <a:p>
            <a:pPr lvl="2"/>
            <a:r>
              <a:rPr lang="en-US" smtClean="0"/>
              <a:t>Error variances (deviations from the slope) for men and women</a:t>
            </a:r>
          </a:p>
          <a:p>
            <a:pPr lvl="2"/>
            <a:endParaRPr lang="en-US" smtClean="0"/>
          </a:p>
          <a:p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34-DB7B-4B34-81F0-17927AD8E44D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8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Within Person Correlations</a:t>
            </a:r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intercept-slope correlation</a:t>
            </a:r>
          </a:p>
          <a:p>
            <a:pPr lvl="1"/>
            <a:r>
              <a:rPr lang="en-US" smtClean="0"/>
              <a:t>If a man is highly satisfied at the study midpoint, is his change in satisfaction steeper?</a:t>
            </a:r>
          </a:p>
          <a:p>
            <a:r>
              <a:rPr lang="en-US" smtClean="0"/>
              <a:t>Woman intercept-slope correlation</a:t>
            </a:r>
          </a:p>
          <a:p>
            <a:pPr lvl="1"/>
            <a:r>
              <a:rPr lang="en-US" smtClean="0"/>
              <a:t>If a woman is highly satisfied at the study midpoint, is her change in satisfaction steeper?</a:t>
            </a:r>
          </a:p>
          <a:p>
            <a:endParaRPr lang="en-US" dirty="0"/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A44170-203C-4DB6-A6A2-B39EA73AC898}" type="slidenum">
              <a:rPr lang="en-US" sz="1000">
                <a:latin typeface="Calibri" pitchFamily="34" charset="0"/>
              </a:rPr>
              <a:pPr algn="r"/>
              <a:t>95</a:t>
            </a:fld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0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Between-Person Correlations </a:t>
            </a:r>
            <a:endParaRPr 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Correlation of the intercepts between partners   </a:t>
            </a:r>
          </a:p>
          <a:p>
            <a:pPr lvl="1"/>
            <a:r>
              <a:rPr lang="en-US" smtClean="0"/>
              <a:t>Overall, do women who have higher levels of satisfaction at the study midpoint tend to have male partners who are also higher in satisfaction at the study midpoint? </a:t>
            </a:r>
          </a:p>
          <a:p>
            <a:pPr lvl="1"/>
            <a:r>
              <a:rPr lang="en-US" smtClean="0"/>
              <a:t>That is:  Is there a correspondence between level of satisfaction?</a:t>
            </a:r>
          </a:p>
          <a:p>
            <a:pPr lvl="1"/>
            <a:endParaRPr lang="en-US" smtClean="0"/>
          </a:p>
          <a:p>
            <a:r>
              <a:rPr lang="en-US" smtClean="0"/>
              <a:t>Correlation of the slopes</a:t>
            </a:r>
          </a:p>
          <a:p>
            <a:pPr lvl="1"/>
            <a:r>
              <a:rPr lang="en-US" smtClean="0"/>
              <a:t>Do women whose satisfaction changes over time tend to have male partners whose satisfaction also changes over time?</a:t>
            </a:r>
          </a:p>
          <a:p>
            <a:pPr lvl="1"/>
            <a:r>
              <a:rPr lang="en-US" smtClean="0"/>
              <a:t>That is:  Is there a correspondence between linear change in satisfaction?</a:t>
            </a:r>
          </a:p>
          <a:p>
            <a:pPr lvl="1"/>
            <a:endParaRPr lang="en-US" smtClean="0"/>
          </a:p>
          <a:p>
            <a:r>
              <a:rPr lang="en-US" smtClean="0"/>
              <a:t>Two slope-intercept correlations</a:t>
            </a:r>
          </a:p>
          <a:p>
            <a:pPr lvl="1"/>
            <a:r>
              <a:rPr lang="en-US" smtClean="0"/>
              <a:t>Do women with higher levels of satisfaction have male partners who increase or decrease? </a:t>
            </a:r>
          </a:p>
          <a:p>
            <a:pPr lvl="1"/>
            <a:r>
              <a:rPr lang="en-US" smtClean="0"/>
              <a:t>Do men with higher levels of satisfaction have female partners who increase or decrease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177-341A-4E94-99EB-A8A5BE428B81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random option specifies the variances (given as standard deviations) and covariances (given as correlations) between the intercepts and slopes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100" dirty="0" smtClean="0"/>
              <a:t>Estimates </a:t>
            </a:r>
            <a:r>
              <a:rPr lang="en-US" sz="4100" dirty="0"/>
              <a:t>of </a:t>
            </a:r>
            <a:r>
              <a:rPr lang="en-US" sz="4100" dirty="0" smtClean="0"/>
              <a:t>Random Effects</a:t>
            </a:r>
            <a:endParaRPr lang="en-US" sz="4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50359" y="2846705"/>
          <a:ext cx="8058152" cy="3639185"/>
        </p:xfrm>
        <a:graphic>
          <a:graphicData uri="http://schemas.openxmlformats.org/drawingml/2006/table">
            <a:tbl>
              <a:tblPr/>
              <a:tblGrid>
                <a:gridCol w="2152653"/>
                <a:gridCol w="1149375"/>
                <a:gridCol w="1189031"/>
                <a:gridCol w="1189031"/>
                <a:gridCol w="1189031"/>
                <a:gridCol w="1189031"/>
              </a:tblGrid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Residual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DAF5B4-0E93-4BC5-8E3C-3932A20E37F0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1975" y="491490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Rho</a:t>
            </a:r>
            <a:endParaRPr lang="en-US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709717" y="5438120"/>
            <a:ext cx="419100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Random Effects Are Important</a:t>
            </a:r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wrong random model is selected (one that is too complicated), the solution may not converge.</a:t>
            </a:r>
          </a:p>
          <a:p>
            <a:r>
              <a:rPr lang="en-US" smtClean="0"/>
              <a:t>If the wrong model is selected (one that is too simple), significance tests of fixed are wrong.</a:t>
            </a:r>
          </a:p>
          <a:p>
            <a:pPr lvl="1"/>
            <a:r>
              <a:rPr lang="en-US" smtClean="0"/>
              <a:t>Standard errors are biased</a:t>
            </a:r>
          </a:p>
          <a:p>
            <a:r>
              <a:rPr lang="en-US" smtClean="0"/>
              <a:t>They are interesting in their own right.</a:t>
            </a:r>
          </a:p>
          <a:p>
            <a:pPr lvl="1"/>
            <a:r>
              <a:rPr lang="en-US" smtClean="0"/>
              <a:t>Answers interesting questions about individual differences and similarity of dyad members.</a:t>
            </a:r>
          </a:p>
          <a:p>
            <a:pPr lvl="1"/>
            <a:r>
              <a:rPr lang="en-US" smtClean="0"/>
              <a:t>Points to possible moderators.</a:t>
            </a:r>
          </a:p>
          <a:p>
            <a:r>
              <a:rPr lang="en-US" smtClean="0"/>
              <a:t>Can be combined with fixed effects for interpretation.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DC6-28D8-4DF4-ADF4-D0434C3FD866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52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715</TotalTime>
  <Words>4813</Words>
  <Application>Microsoft Macintosh PowerPoint</Application>
  <PresentationFormat>Widescreen</PresentationFormat>
  <Paragraphs>919</Paragraphs>
  <Slides>123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8" baseType="lpstr">
      <vt:lpstr>Arial Black</vt:lpstr>
      <vt:lpstr>Arial Unicode MS</vt:lpstr>
      <vt:lpstr>Calibri</vt:lpstr>
      <vt:lpstr>Cambria Math</vt:lpstr>
      <vt:lpstr>Consolas</vt:lpstr>
      <vt:lpstr>Corbel</vt:lpstr>
      <vt:lpstr>Mangal</vt:lpstr>
      <vt:lpstr>SimSun</vt:lpstr>
      <vt:lpstr>Symbol</vt:lpstr>
      <vt:lpstr>Times</vt:lpstr>
      <vt:lpstr>Times New Roman</vt:lpstr>
      <vt:lpstr>Wingdings</vt:lpstr>
      <vt:lpstr>Arial</vt:lpstr>
      <vt:lpstr>Basis</vt:lpstr>
      <vt:lpstr>Document</vt:lpstr>
      <vt:lpstr>R Workshop –  Day 3</vt:lpstr>
      <vt:lpstr>Day 3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Mixed Variable</vt:lpstr>
      <vt:lpstr>It can be complicated…</vt:lpstr>
      <vt:lpstr>Types of  Dyadic Designs</vt:lpstr>
      <vt:lpstr>Standard Dyadic Design</vt:lpstr>
      <vt:lpstr>Standard Design-Indistinguishable</vt:lpstr>
      <vt:lpstr>Standard Design - Distinguishable </vt:lpstr>
      <vt:lpstr>The One-with-Many Design</vt:lpstr>
      <vt:lpstr>Round-Robin Design</vt:lpstr>
      <vt:lpstr>Data Structures</vt:lpstr>
      <vt:lpstr>Illustration of Data Structures: Individual</vt:lpstr>
      <vt:lpstr>Illustration of Data Structures: Individual</vt:lpstr>
      <vt:lpstr>Illustration of Data Structures: Dyad</vt:lpstr>
      <vt:lpstr>Illustration of Data Structures: Dyad</vt:lpstr>
      <vt:lpstr>Illustration of Data Structures: Pairwise</vt:lpstr>
      <vt:lpstr>Illustration of Data Structures: Pairwise</vt:lpstr>
      <vt:lpstr>R Demo</vt:lpstr>
      <vt:lpstr>Nonindependence in DYads</vt:lpstr>
      <vt:lpstr>Negative Nonindependence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R Demo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R Demo</vt:lpstr>
      <vt:lpstr>Test of Distinguishability</vt:lpstr>
      <vt:lpstr>Test of Distinguishability</vt:lpstr>
      <vt:lpstr>Test of Distinguishability</vt:lpstr>
      <vt:lpstr>Test of Distinguishability</vt:lpstr>
      <vt:lpstr>Test of Distinguishability</vt:lpstr>
      <vt:lpstr>R Demo</vt:lpstr>
      <vt:lpstr>Binary and Count Outcome variables</vt:lpstr>
      <vt:lpstr>Generalized Linear Models</vt:lpstr>
      <vt:lpstr>Logistic Regression Review</vt:lpstr>
      <vt:lpstr>Odds and Odds Ratios</vt:lpstr>
      <vt:lpstr>Logistic Regression Equation</vt:lpstr>
      <vt:lpstr>Logistic Regression Equation</vt:lpstr>
      <vt:lpstr>Log-Linear (Poisson) Regression Equation</vt:lpstr>
      <vt:lpstr>Generalized Mixed Linear Models</vt:lpstr>
      <vt:lpstr>Generalized Estimating Equations (GEE)</vt:lpstr>
      <vt:lpstr>R Demo</vt:lpstr>
      <vt:lpstr>Mediation</vt:lpstr>
      <vt:lpstr>Mediation</vt:lpstr>
      <vt:lpstr>Mediation</vt:lpstr>
      <vt:lpstr>The Four Paths</vt:lpstr>
      <vt:lpstr>Decomposition of Effects</vt:lpstr>
      <vt:lpstr>Strategies to Test null hypothesis: ab = 0</vt:lpstr>
      <vt:lpstr>Example-Tension, Distinguishable</vt:lpstr>
      <vt:lpstr>Example-Tension, Indistinguishable</vt:lpstr>
      <vt:lpstr>R Demo</vt:lpstr>
      <vt:lpstr>Moderation</vt:lpstr>
      <vt:lpstr>Centering Review</vt:lpstr>
      <vt:lpstr>Actor-Partner Interactions</vt:lpstr>
      <vt:lpstr>Dichotomous Within-Dyads Moderator</vt:lpstr>
      <vt:lpstr>Between-Dyads Moderator</vt:lpstr>
      <vt:lpstr>Between-Dyads Moderator</vt:lpstr>
      <vt:lpstr>Mixed Moderator  </vt:lpstr>
      <vt:lpstr>R Demo</vt:lpstr>
      <vt:lpstr>Longitudinal Models</vt:lpstr>
      <vt:lpstr>Examples of Over-Time Dyadic Data</vt:lpstr>
      <vt:lpstr>Basic Data Structure</vt:lpstr>
      <vt:lpstr>Basic Data Structure</vt:lpstr>
      <vt:lpstr>Basic Data Structure</vt:lpstr>
      <vt:lpstr>Types of Over-Time Models</vt:lpstr>
      <vt:lpstr>Examples</vt:lpstr>
      <vt:lpstr>Types of Variables </vt:lpstr>
      <vt:lpstr>How Many Time Points?</vt:lpstr>
      <vt:lpstr>Example:  Daily reports of conflict, support, and relationship satisfaction</vt:lpstr>
      <vt:lpstr>Person Period Pairwise Dataset</vt:lpstr>
      <vt:lpstr>Modeling Two Growth Curves</vt:lpstr>
      <vt:lpstr>Correlation of the Residuals</vt:lpstr>
      <vt:lpstr>Random Effects: Variances</vt:lpstr>
      <vt:lpstr>Random Effects: Within Person Correlations</vt:lpstr>
      <vt:lpstr>Four Between-Person Correlations </vt:lpstr>
      <vt:lpstr>Estimates of Random Effects</vt:lpstr>
      <vt:lpstr>Why Random Effects Are Important</vt:lpstr>
      <vt:lpstr>R Demo</vt:lpstr>
      <vt:lpstr>Longitudinal APIM </vt:lpstr>
      <vt:lpstr>Longitudinal APIM</vt:lpstr>
      <vt:lpstr>Data Structure</vt:lpstr>
      <vt:lpstr>Stability and Influence </vt:lpstr>
      <vt:lpstr>Stability-Influence: APIM  </vt:lpstr>
      <vt:lpstr>Data Structure</vt:lpstr>
      <vt:lpstr>R Demo</vt:lpstr>
      <vt:lpstr>Common Fate Model</vt:lpstr>
      <vt:lpstr>Dyadic Models</vt:lpstr>
      <vt:lpstr>The CFM as a SEM Model</vt:lpstr>
      <vt:lpstr>Indistinguishable Members</vt:lpstr>
      <vt:lpstr>When Does the CFM Make Sense?</vt:lpstr>
      <vt:lpstr>When Does the CFM Not Make Sense?</vt:lpstr>
      <vt:lpstr>Advantages of the CFM over the APIM</vt:lpstr>
      <vt:lpstr>Example: Standard CFM </vt:lpstr>
      <vt:lpstr>R DEMO</vt:lpstr>
      <vt:lpstr>(Current/Known) Limits of R</vt:lpstr>
      <vt:lpstr>Topics Not Covered</vt:lpstr>
      <vt:lpstr>Bonus: Common fate growth model</vt:lpstr>
      <vt:lpstr>Children’s Gendered Behavior Overtime</vt:lpstr>
      <vt:lpstr>Children’s Gendered Behavior Overtime</vt:lpstr>
      <vt:lpstr>Bonus: Other SEM dyad models</vt:lpstr>
      <vt:lpstr>Latent Variable APIM</vt:lpstr>
      <vt:lpstr>The Mutual Influence Model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42</cp:revision>
  <dcterms:created xsi:type="dcterms:W3CDTF">2016-03-31T21:14:54Z</dcterms:created>
  <dcterms:modified xsi:type="dcterms:W3CDTF">2017-07-11T14:52:46Z</dcterms:modified>
</cp:coreProperties>
</file>