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380" r:id="rId3"/>
    <p:sldId id="381" r:id="rId4"/>
    <p:sldId id="386" r:id="rId5"/>
    <p:sldId id="385" r:id="rId6"/>
    <p:sldId id="387" r:id="rId7"/>
    <p:sldId id="382" r:id="rId8"/>
    <p:sldId id="389" r:id="rId9"/>
    <p:sldId id="383" r:id="rId10"/>
    <p:sldId id="397" r:id="rId11"/>
    <p:sldId id="399" r:id="rId12"/>
    <p:sldId id="402" r:id="rId13"/>
    <p:sldId id="401" r:id="rId14"/>
    <p:sldId id="403" r:id="rId15"/>
    <p:sldId id="400" r:id="rId16"/>
    <p:sldId id="398" r:id="rId17"/>
    <p:sldId id="404" r:id="rId18"/>
    <p:sldId id="390" r:id="rId19"/>
    <p:sldId id="391" r:id="rId20"/>
    <p:sldId id="392" r:id="rId21"/>
    <p:sldId id="393" r:id="rId22"/>
    <p:sldId id="394" r:id="rId23"/>
    <p:sldId id="395" r:id="rId24"/>
    <p:sldId id="384" r:id="rId25"/>
    <p:sldId id="3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Factor Analysis (EFA) will use inter-correlations among the items to give us a sense of</a:t>
            </a:r>
            <a:r>
              <a:rPr lang="mr-IN" dirty="0" smtClean="0"/>
              <a:t>…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</a:t>
            </a:r>
            <a:r>
              <a:rPr lang="en-US" dirty="0" smtClean="0"/>
              <a:t>factors may be present,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items can be explained by which </a:t>
            </a:r>
            <a:r>
              <a:rPr lang="en-US" dirty="0" smtClean="0"/>
              <a:t>factors,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extent to which these underlying factors are correlated with each other.</a:t>
            </a:r>
          </a:p>
          <a:p>
            <a:endParaRPr lang="en-US" dirty="0"/>
          </a:p>
          <a:p>
            <a:r>
              <a:rPr lang="en-US" dirty="0" smtClean="0"/>
              <a:t>EFA is just that, exploratory. </a:t>
            </a:r>
            <a:endParaRPr lang="en-US" dirty="0"/>
          </a:p>
          <a:p>
            <a:pPr lvl="1"/>
            <a:r>
              <a:rPr lang="en-US" dirty="0" smtClean="0"/>
              <a:t>It is important to keep in mind that in the end this is a data driven technique. Meaning that peculiarities in the data may lead you to a rather weird solution.</a:t>
            </a:r>
          </a:p>
          <a:p>
            <a:pPr lvl="1"/>
            <a:r>
              <a:rPr lang="en-US" dirty="0" smtClean="0"/>
              <a:t>It takes some sense finesse, listen to what your data is telling you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</a:t>
            </a:r>
            <a:r>
              <a:rPr lang="en-US" dirty="0" smtClean="0"/>
              <a:t>solution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</a:t>
            </a:r>
            <a:r>
              <a:rPr lang="en-US" dirty="0" smtClean="0"/>
              <a:t>solution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87503" y="1636295"/>
            <a:ext cx="6035040" cy="4733624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4197" y="1520793"/>
            <a:ext cx="5091764" cy="47580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244741" y="3850104"/>
            <a:ext cx="6872444" cy="11357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26959" y="1357162"/>
            <a:ext cx="895148" cy="516876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Oblique factor rotation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52" y="1715837"/>
            <a:ext cx="6185070" cy="4721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03" y="2501633"/>
            <a:ext cx="14351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3" y="5219833"/>
            <a:ext cx="2781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psych package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21839"/>
              </p:ext>
            </p:extLst>
          </p:nvPr>
        </p:nvGraphicFramePr>
        <p:xfrm>
          <a:off x="2058468" y="3185444"/>
          <a:ext cx="8041934" cy="1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Factor Analysis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 Component Analysis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d</a:t>
            </a:r>
            <a:r>
              <a:rPr lang="en-US" b="1" dirty="0" smtClean="0"/>
              <a:t>ata(HolzingerSwineford1939)</a:t>
            </a:r>
          </a:p>
          <a:p>
            <a:pPr marL="45720" indent="0" algn="ctr">
              <a:buNone/>
            </a:pPr>
            <a:endParaRPr lang="en-US" b="1" dirty="0" smtClean="0"/>
          </a:p>
          <a:p>
            <a:r>
              <a:rPr lang="en-US" dirty="0" smtClean="0"/>
              <a:t>Mental ability test score from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grade children from two schools</a:t>
            </a:r>
            <a:endParaRPr lang="en-US" dirty="0"/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</a:t>
            </a:r>
            <a:r>
              <a:rPr lang="en-US" dirty="0" smtClean="0"/>
              <a:t>x9</a:t>
            </a:r>
          </a:p>
          <a:p>
            <a:pPr lvl="1" fontAlgn="base"/>
            <a:endParaRPr lang="en-US" dirty="0"/>
          </a:p>
          <a:p>
            <a:r>
              <a:rPr lang="en-US" dirty="0" smtClean="0"/>
              <a:t>We want to test if indeed these measures fall on these three scales as we hypothesize.</a:t>
            </a:r>
            <a:endParaRPr lang="en-US" dirty="0"/>
          </a:p>
          <a:p>
            <a:r>
              <a:rPr lang="en-US" dirty="0" smtClean="0"/>
              <a:t>We are </a:t>
            </a:r>
            <a:r>
              <a:rPr lang="en-US" i="1" dirty="0" smtClean="0"/>
              <a:t>confirming</a:t>
            </a:r>
            <a:r>
              <a:rPr lang="en-US" dirty="0" smtClean="0"/>
              <a:t> a hypothesized factor structure instead of exploring.</a:t>
            </a:r>
          </a:p>
        </p:txBody>
      </p:sp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Visual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x1</a:t>
            </a:r>
            <a:r>
              <a:rPr lang="en-US" sz="3200" dirty="0">
                <a:solidFill>
                  <a:schemeClr val="accent1"/>
                </a:solidFill>
              </a:rPr>
              <a:t>, x2 and </a:t>
            </a:r>
            <a:r>
              <a:rPr lang="en-US" sz="3200" dirty="0" smtClean="0">
                <a:solidFill>
                  <a:schemeClr val="accent1"/>
                </a:solidFill>
              </a:rPr>
              <a:t>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Textual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x4</a:t>
            </a:r>
            <a:r>
              <a:rPr lang="en-US" sz="3200" dirty="0">
                <a:solidFill>
                  <a:schemeClr val="accent1"/>
                </a:solidFill>
              </a:rPr>
              <a:t>, x5 and </a:t>
            </a:r>
            <a:r>
              <a:rPr lang="en-US" sz="3200" dirty="0" smtClean="0">
                <a:solidFill>
                  <a:schemeClr val="accent1"/>
                </a:solidFill>
              </a:rPr>
              <a:t>x6</a:t>
            </a:r>
          </a:p>
          <a:p>
            <a:pPr fontAlgn="base"/>
            <a:endParaRPr lang="en-US" sz="3200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x7</a:t>
            </a:r>
            <a:r>
              <a:rPr lang="en-US" sz="3200" dirty="0">
                <a:solidFill>
                  <a:schemeClr val="accent1"/>
                </a:solidFill>
              </a:rPr>
              <a:t>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R package </a:t>
            </a:r>
            <a:r>
              <a:rPr lang="en-US" dirty="0" err="1" smtClean="0"/>
              <a:t>lavaan</a:t>
            </a:r>
            <a:r>
              <a:rPr lang="en-US" dirty="0" smtClean="0"/>
              <a:t> to fit CFAs</a:t>
            </a:r>
          </a:p>
          <a:p>
            <a:pPr lvl="1"/>
            <a:r>
              <a:rPr lang="en-US" dirty="0" smtClean="0"/>
              <a:t>most widely used </a:t>
            </a:r>
            <a:r>
              <a:rPr lang="en-US" b="1" dirty="0" smtClean="0"/>
              <a:t>Structural Equation Modeling (SEM) </a:t>
            </a:r>
            <a:r>
              <a:rPr lang="en-US" dirty="0" smtClean="0"/>
              <a:t>package in R.</a:t>
            </a:r>
          </a:p>
          <a:p>
            <a:pPr lvl="1"/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Specify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 Fit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Ask for </a:t>
            </a:r>
            <a:r>
              <a:rPr lang="en-US" dirty="0" smtClean="0"/>
              <a:t>the output </a:t>
            </a:r>
            <a:r>
              <a:rPr lang="en-US" dirty="0"/>
              <a:t>you want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br>
              <a:rPr lang="en-US" dirty="0" smtClean="0"/>
            </a:br>
            <a:r>
              <a:rPr lang="en-US" dirty="0" smtClean="0"/>
              <a:t>Specify the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br>
              <a:rPr lang="en-US" dirty="0" smtClean="0"/>
            </a:br>
            <a:r>
              <a:rPr lang="en-US" dirty="0" smtClean="0"/>
              <a:t>Fit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Ask for </a:t>
            </a:r>
            <a:r>
              <a:rPr lang="en-US" smtClean="0"/>
              <a:t>the output </a:t>
            </a:r>
            <a:br>
              <a:rPr lang="en-US" smtClean="0"/>
            </a:br>
            <a:r>
              <a:rPr lang="en-US" smtClean="0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 of Variance (ANOVA)</a:t>
            </a:r>
            <a:r>
              <a:rPr lang="en-US" dirty="0" smtClean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 smtClean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 smtClean="0"/>
              <a:t>Simple Linear Regression (SLR)</a:t>
            </a:r>
            <a:r>
              <a:rPr lang="en-US" dirty="0" smtClean="0"/>
              <a:t> is used to find the relationship between one numerical predictor variable and one numerical response (outcome or DV) variable. </a:t>
            </a:r>
          </a:p>
          <a:p>
            <a:endParaRPr lang="en-US" dirty="0" smtClean="0"/>
          </a:p>
          <a:p>
            <a:r>
              <a:rPr lang="en-US" b="1" dirty="0" smtClean="0"/>
              <a:t>Multiple Regression</a:t>
            </a:r>
            <a:r>
              <a:rPr lang="en-US" dirty="0" smtClean="0"/>
              <a:t> is used to find the relationship between predictor and response controlling for other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Logistic Regression</a:t>
            </a:r>
            <a:r>
              <a:rPr lang="en-US" dirty="0" smtClean="0"/>
              <a:t> is used to model the probability of being in a certain group based on numerical predictors. </a:t>
            </a:r>
          </a:p>
          <a:p>
            <a:pPr lvl="1"/>
            <a:r>
              <a:rPr lang="en-US" dirty="0" smtClean="0"/>
              <a:t>i.e., The response variable is dichotomous</a:t>
            </a:r>
          </a:p>
          <a:p>
            <a:pPr lvl="1"/>
            <a:r>
              <a:rPr lang="en-US" dirty="0" smtClean="0"/>
              <a:t>This is called a </a:t>
            </a:r>
            <a:r>
              <a:rPr lang="en-US" b="1" dirty="0" smtClean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 smtClean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 smtClean="0"/>
              <a:t>2</a:t>
            </a:r>
            <a:r>
              <a:rPr lang="en-US" b="1" dirty="0" smtClean="0"/>
              <a:t>-Test (Chi-squared Test)</a:t>
            </a:r>
            <a:r>
              <a:rPr lang="en-US" dirty="0" smtClean="0"/>
              <a:t> is used to test if two categorical variables are associated. </a:t>
            </a:r>
          </a:p>
          <a:p>
            <a:pPr lvl="1"/>
            <a:r>
              <a:rPr lang="en-US" dirty="0" smtClean="0"/>
              <a:t>For example, is the distribution of education levels more skewed towards higher degrees for men than for women?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/>
                <a:gridCol w="3468143"/>
                <a:gridCol w="3556587"/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Numerical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dichotomous)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000" baseline="0" dirty="0" smtClean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 </a:t>
                      </a:r>
                      <a:r>
                        <a:rPr lang="en-US" sz="2000" dirty="0" smtClean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</a:t>
                      </a: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 or more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07146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t.test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aov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 and 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lm()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chisq.test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glm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Preparing APA Style Manuscripts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Connie Zhang, 19’ and Emma Ning, 19’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we want to be able to describe a relatively large number of </a:t>
            </a:r>
            <a:r>
              <a:rPr lang="en-US" b="1" dirty="0" smtClean="0"/>
              <a:t>items</a:t>
            </a:r>
            <a:r>
              <a:rPr lang="en-US" dirty="0" smtClean="0"/>
              <a:t> by a much fewer number of </a:t>
            </a:r>
            <a:r>
              <a:rPr lang="en-US" b="1" dirty="0" smtClean="0"/>
              <a:t>factors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In the </a:t>
            </a:r>
            <a:r>
              <a:rPr lang="en-US" dirty="0" err="1" smtClean="0"/>
              <a:t>bfi</a:t>
            </a:r>
            <a:r>
              <a:rPr lang="en-US" dirty="0" smtClean="0"/>
              <a:t> dataset there are 25 items measuring personality, but are there just a few underlying factors that are responsible for people’s scores on those items?</a:t>
            </a:r>
          </a:p>
          <a:p>
            <a:endParaRPr lang="en-US" dirty="0"/>
          </a:p>
          <a:p>
            <a:r>
              <a:rPr lang="en-US" dirty="0" smtClean="0"/>
              <a:t>We might guess what those are (e.g., extroversion, conscientiousness, etc.), but if we didn’t know we could use </a:t>
            </a:r>
            <a:r>
              <a:rPr lang="en-US" b="1" dirty="0" smtClean="0"/>
              <a:t>EFA</a:t>
            </a:r>
            <a:r>
              <a:rPr lang="en-US" dirty="0" smtClean="0"/>
              <a:t> to let the data tell us about the underlying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3341</TotalTime>
  <Words>647</Words>
  <Application>Microsoft Macintosh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Corbel</vt:lpstr>
      <vt:lpstr>Mangal</vt:lpstr>
      <vt:lpstr>Symbol</vt:lpstr>
      <vt:lpstr>Arial</vt:lpstr>
      <vt:lpstr>Basis</vt:lpstr>
      <vt:lpstr>R Workshop –  Day 2</vt:lpstr>
      <vt:lpstr>Day 2</vt:lpstr>
      <vt:lpstr>ANOVA and Regression</vt:lpstr>
      <vt:lpstr>ANOVA and Regression</vt:lpstr>
      <vt:lpstr>ANOVA and Regression</vt:lpstr>
      <vt:lpstr>ANOVA and Regression</vt:lpstr>
      <vt:lpstr>R Markdown file</vt:lpstr>
      <vt:lpstr>Preparing APA Style Manuscripts</vt:lpstr>
      <vt:lpstr>Exploratory Factor Analysis (EFA)</vt:lpstr>
      <vt:lpstr>Exploratory Factor Analysis (EFA)</vt:lpstr>
      <vt:lpstr>Factor Rotation</vt:lpstr>
      <vt:lpstr>Factor Rotation</vt:lpstr>
      <vt:lpstr>Factor Rotation</vt:lpstr>
      <vt:lpstr>Factor Rotation</vt:lpstr>
      <vt:lpstr>Exploratory Factor Analysis (EFA)</vt:lpstr>
      <vt:lpstr>Exploratory Factor Analysis (EFA)</vt:lpstr>
      <vt:lpstr>R Markdown file</vt:lpstr>
      <vt:lpstr>Confirmatory Factor Analysis (CFA)</vt:lpstr>
      <vt:lpstr>PowerPoint Presentation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R Markdown file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64</cp:revision>
  <dcterms:created xsi:type="dcterms:W3CDTF">2016-03-31T21:14:54Z</dcterms:created>
  <dcterms:modified xsi:type="dcterms:W3CDTF">2017-07-16T16:37:47Z</dcterms:modified>
</cp:coreProperties>
</file>