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D1E7-9FF8-3DD4-437C-52CEB7FA0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38774-3525-4574-7A3E-6A6901F21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946F-D093-7FDF-B8A9-692231F4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08DB-0241-4A35-3213-FE3C42A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7889-0730-8DF2-0759-2FBA04FF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201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032-656C-AA85-379B-5BE848B6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60F5-25A3-2207-FC6E-716C63FB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4BD6-F47E-32B0-6AB5-AA0FB70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2FEA-119E-5079-7B65-534ECA19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FCA-6C66-80B8-35F4-B80814D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030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54DE-57FD-77E4-5EB2-16A955DA9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3062-6AA5-DCD7-A449-333F7F59D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8914-445F-41E4-2772-07D24D22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A5D1-F1B5-9724-E93A-3FC7F8A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53D2-369E-46E8-17A3-EAD9BAC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94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FE04-B200-81C9-BAE2-14CB2364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C8EC-485C-A492-C761-9F8F9DD2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7C30-8926-B8EA-F8E2-B20BBBE7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85C4-4C0E-1A7A-0F5A-46A96D5F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C017-30E6-1FE4-53FB-938E373C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506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B374-3D7F-0661-250E-37019ACF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731E-8F94-F498-692B-D3CC3E57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31A3-717E-4A77-1AB4-BCC2A59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395-24E1-0CD2-EC14-28C0454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6DD6-3B49-7102-11AA-1D9C0E07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26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8616-1F20-D145-62F5-E61CD3C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E67D-9F6E-8189-AEF0-D8AC830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CA7F-5211-4BFF-3897-2F62CD88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44BF-A427-7534-8500-4D1EB84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1771-5A67-8C0A-E9BE-003AD33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3498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2A96-9C45-2FC4-0E62-2F90184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B909-9F3E-7DFA-5CAA-67F760408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24697-FBA6-E882-2A7E-2EB09BB5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63A3-53DA-EB79-8709-5DA031C2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3607-2E6E-FCFA-A08C-2E5C070D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95EC-8F27-35C8-9BC5-82EA846C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553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8E1C-1D7F-8ABC-C5E6-E43E018A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7F2B-1B2B-A89B-5C0B-BCA8656A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075F-F6DE-041A-DE23-637E9E94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286CD-DC63-F8E4-6F5D-F326F5FF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C50C0-32F8-A264-BD58-33CCFEDC4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A0D71-D873-5B74-BB97-25F098D2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FA72E-C9E5-0870-234C-57C3E042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F666D-CDAC-3165-62C5-E8CE90E4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92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AD0F-BCAB-A6C2-B1D3-55F911FE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9FC72-19FF-E63B-8F83-5660592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8DB-7B35-5032-DC61-28A3C7C6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E8023-F91B-B8C3-0C8D-D0008BD3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97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48AD-04A0-9C35-6C48-5FB26909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A489-810A-B988-B3AC-6601D5E3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02A3D-5F3C-07B9-4CB5-8F33A28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4081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F18E-FCB8-47DF-8C17-4C9CA31D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C1A8-D12E-9D53-9376-4217F318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24E72-3162-0F46-9A9D-A57978B4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F832-F9D1-8E8B-68FB-6A36698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0FAD-D979-3309-90A8-AE848E23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FA33-FE4A-1D2C-C907-510C48B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0540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C0C8-5BD2-E960-3CE7-56219C17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EF9CD-02A4-D1C5-6F82-E554EBB6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54583-17E5-DCF0-1852-EFA6D813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7308-F80A-291C-A790-2703E1A2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AF20-49C5-3554-1D8C-EFDE11BF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C476-89C0-3490-78B7-4E309F9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3275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8D534-E0A1-2B82-7EE9-21BF0F9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E5AB-40E8-6629-7938-24C5496A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E57A-6B46-EEE4-0FFB-B453351E2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4613E-5387-4A4E-AFE7-E97BC722A8BB}" type="datetimeFigureOut">
              <a:rPr lang="en-SI" smtClean="0"/>
              <a:t>17. 6. 24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D721-1083-6AE3-C81C-636FF2448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992A-8FEF-B6EE-14CE-D75943DA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79793-ED1F-E14E-9183-65BD0A87E2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22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58861-02FA-431A-288A-7636807F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3-SAT beyond brute-force</a:t>
            </a:r>
            <a:endParaRPr lang="en-SI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2407D-54B2-B328-F4CE-829A145C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Predstavitev reševanja 3-SAT problemov z naprednimi metodami</a:t>
            </a:r>
            <a:endParaRPr lang="en-SI" sz="200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FB0E-28C8-5CA1-E0E2-0C31C27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Zaključek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4049-C095-6050-D8C5-28DE56DC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Primerjava metod: brute-force, DPLL, CDCL</a:t>
            </a:r>
          </a:p>
          <a:p>
            <a:r>
              <a:rPr lang="en-US" sz="2000"/>
              <a:t>Učinkovitost naprednih metod za reševanje SAT problemov</a:t>
            </a:r>
          </a:p>
          <a:p>
            <a:r>
              <a:rPr lang="en-US" sz="2000"/>
              <a:t>Pomen reševanja SAT problemov v računalništvu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9EEB2A8-9730-4E3C-EA28-50CB163B0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8" r="2343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81569-398C-DBA7-78F4-0D7A5EA4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Uvod v SAT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91C31-AD39-BFFB-B255-3F88A0DAF3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1802" y="2743200"/>
                <a:ext cx="5188061" cy="3613149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2000" dirty="0"/>
                  <a:t>SAT (Boolean satisfiability problem)</a:t>
                </a:r>
              </a:p>
              <a:p>
                <a:r>
                  <a:rPr lang="en-US" sz="2000" dirty="0"/>
                  <a:t>Problem </a:t>
                </a:r>
                <a:r>
                  <a:rPr lang="en-US" sz="2000" dirty="0" err="1"/>
                  <a:t>določanja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vrednosti</a:t>
                </a:r>
                <a:r>
                  <a:rPr lang="en-US" sz="2000" dirty="0"/>
                  <a:t> True/False za </a:t>
                </a:r>
                <a:r>
                  <a:rPr lang="en-US" sz="2000" dirty="0" err="1"/>
                  <a:t>spremenljivke</a:t>
                </a:r>
                <a:endParaRPr lang="en-US" sz="2000" dirty="0"/>
              </a:p>
              <a:p>
                <a:r>
                  <a:rPr lang="en-US" sz="2000" dirty="0" err="1"/>
                  <a:t>Cilj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celotna</a:t>
                </a:r>
                <a:r>
                  <a:rPr lang="en-US" sz="2000" dirty="0"/>
                  <a:t> formula mora </a:t>
                </a:r>
                <a:r>
                  <a:rPr lang="en-US" sz="2000" dirty="0" err="1"/>
                  <a:t>postati</a:t>
                </a:r>
                <a:r>
                  <a:rPr lang="en-US" sz="2000" dirty="0"/>
                  <a:t> True</a:t>
                </a:r>
              </a:p>
              <a:p>
                <a:r>
                  <a:rPr lang="en-US" sz="2000" dirty="0"/>
                  <a:t>3-SAT problem: </a:t>
                </a:r>
                <a:r>
                  <a:rPr lang="en-US" sz="2000" dirty="0" err="1"/>
                  <a:t>posebna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vrsta</a:t>
                </a:r>
                <a:r>
                  <a:rPr lang="en-US" sz="2000" dirty="0"/>
                  <a:t> SAT </a:t>
                </a:r>
                <a:r>
                  <a:rPr lang="en-US" sz="2000" dirty="0" err="1"/>
                  <a:t>problema</a:t>
                </a:r>
                <a:r>
                  <a:rPr lang="en-US" sz="2000" dirty="0"/>
                  <a:t> s </a:t>
                </a:r>
                <a:r>
                  <a:rPr lang="en-US" sz="2000" dirty="0" err="1"/>
                  <a:t>tremi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literali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klavzulo</a:t>
                </a:r>
                <a:endParaRPr lang="en-US" sz="2000" dirty="0"/>
              </a:p>
              <a:p>
                <a:r>
                  <a:rPr lang="en-US" sz="2000" dirty="0"/>
                  <a:t>Primer: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l-SI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l-SI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l-SI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l-SI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sl-SI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sl-SI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l-SI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sl-SI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l-SI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l-SI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91C31-AD39-BFFB-B255-3F88A0DA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1802" y="2743200"/>
                <a:ext cx="5188061" cy="3613149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2A83400-6755-C254-7749-7A1BB7F4F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16" r="2" b="2"/>
          <a:stretch/>
        </p:blipFill>
        <p:spPr>
          <a:xfrm>
            <a:off x="6469131" y="0"/>
            <a:ext cx="5722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C4F-8E33-E0F8-2A73-C40F70B6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Brute-force metoda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15E75-FE2F-8CBA-2E1D-86007B70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Poskušanje vseh možnih kombinacij</a:t>
            </a:r>
          </a:p>
          <a:p>
            <a:r>
              <a:rPr lang="en-US" sz="2000"/>
              <a:t>Eksponentna kompleksnost: O(2^n)</a:t>
            </a:r>
          </a:p>
          <a:p>
            <a:r>
              <a:rPr lang="en-US" sz="2000"/>
              <a:t>Primerna le za majhne probleme</a:t>
            </a:r>
          </a:p>
          <a:p>
            <a:r>
              <a:rPr lang="en-US" sz="2000"/>
              <a:t>Veliko število kombinacij za večje probleme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88AF590-AD60-B48D-7AB9-514997DBB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" r="2100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EE7-2144-7C9C-C868-4F8488F8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DPLL (Davis-Putnam-Logemann-Loveland) algoritem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D361-A436-0A06-504F-F9359E1A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Rekurzivni razcep in zmanjšanje problema</a:t>
            </a:r>
          </a:p>
          <a:p>
            <a:r>
              <a:rPr lang="en-US" sz="2000"/>
              <a:t>Tehnike: enotna propagacija, čisti literali</a:t>
            </a:r>
          </a:p>
          <a:p>
            <a:r>
              <a:rPr lang="en-US" sz="2000"/>
              <a:t>Prednosti: boljša učinkovitost kot brute-force</a:t>
            </a:r>
          </a:p>
          <a:p>
            <a:r>
              <a:rPr lang="en-US" sz="2000"/>
              <a:t>Slabosti: še vedno lahko neučinkovit za večje probleme</a:t>
            </a:r>
          </a:p>
        </p:txBody>
      </p:sp>
      <p:pic>
        <p:nvPicPr>
          <p:cNvPr id="14" name="Picture 13" descr="Metal tic-tac-toe game pieces">
            <a:extLst>
              <a:ext uri="{FF2B5EF4-FFF2-40B4-BE49-F238E27FC236}">
                <a16:creationId xmlns:a16="http://schemas.microsoft.com/office/drawing/2014/main" id="{E7956B24-5E78-B9CE-4A66-B13C28A67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" r="2100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572-D243-9A35-A3C3-EECD25E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CDCL (Conflict-Driven Clause Learning) algoritem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839E-93F3-3B5D-9103-1F29E339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Napredna različica DPLL</a:t>
            </a:r>
          </a:p>
          <a:p>
            <a:r>
              <a:rPr lang="en-US" sz="2000"/>
              <a:t>Učenje klavzul na podlagi konfliktov</a:t>
            </a:r>
          </a:p>
          <a:p>
            <a:r>
              <a:rPr lang="en-US" sz="2000"/>
              <a:t>Uporaba naprednih heuristik za izbiro spremenljivk</a:t>
            </a:r>
          </a:p>
          <a:p>
            <a:r>
              <a:rPr lang="en-US" sz="2000"/>
              <a:t>Tehnike: back-jumping, two watched literals, VSIDS metoda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C04C5A7-C20D-989D-54E3-6AA3A4C7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" r="2100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D1C1-F129-B74C-DCB6-531C8384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Učenje klavzul (Clause Learning) in UIP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E98C-6C45-DFAA-CAAE-68D2D716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Analiza konfliktov</a:t>
            </a:r>
          </a:p>
          <a:p>
            <a:r>
              <a:rPr lang="en-US" sz="2000"/>
              <a:t>Učenje klavzul za preprečevanje ponavljanja napak</a:t>
            </a:r>
          </a:p>
          <a:p>
            <a:r>
              <a:rPr lang="en-US" sz="2000"/>
              <a:t>UIP (Unique Implication Point): točka združevanja vseh poti </a:t>
            </a:r>
          </a:p>
          <a:p>
            <a:r>
              <a:rPr lang="en-US" sz="2000"/>
              <a:t>Prva UIP klavzula (first UIP clause)</a:t>
            </a:r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86E38896-FE6C-1B27-8910-B92AE0112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9" r="2912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6B4FD-20C0-9695-68CE-83554028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Backjumping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1A4F-09CD-7955-7CFB-811700AD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Tehnika za skok nazaj na prejšnji nivo</a:t>
            </a:r>
          </a:p>
          <a:p>
            <a:r>
              <a:rPr lang="en-US" sz="2000"/>
              <a:t>Preskakovanje nepotrebnih korakov</a:t>
            </a:r>
          </a:p>
          <a:p>
            <a:r>
              <a:rPr lang="en-US" sz="2000"/>
              <a:t>Učinkovitost: hitrejše iskanje rešitve</a:t>
            </a:r>
          </a:p>
        </p:txBody>
      </p:sp>
      <p:pic>
        <p:nvPicPr>
          <p:cNvPr id="5" name="Picture 4" descr="Rice fields on terraced of Mu Cang Chai  YenBai  in Vietnam">
            <a:extLst>
              <a:ext uri="{FF2B5EF4-FFF2-40B4-BE49-F238E27FC236}">
                <a16:creationId xmlns:a16="http://schemas.microsoft.com/office/drawing/2014/main" id="{13C189CB-9F9C-D3BC-8E8C-737B42EE2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4" r="2633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4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8759-7198-C08D-9D2E-2CE55FF0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Struktura: Two Watched Literals</a:t>
            </a:r>
          </a:p>
        </p:txBody>
      </p:sp>
      <p:pic>
        <p:nvPicPr>
          <p:cNvPr id="12" name="Picture 11" descr="Metal tic-tac-toe game pieces">
            <a:extLst>
              <a:ext uri="{FF2B5EF4-FFF2-40B4-BE49-F238E27FC236}">
                <a16:creationId xmlns:a16="http://schemas.microsoft.com/office/drawing/2014/main" id="{D339E24A-9BF2-F4CA-8509-43BE63D97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r="2343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991D6-16DD-20FC-513C-E2F43B1C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Optimizacija za hitro enotno propagacijo</a:t>
            </a:r>
          </a:p>
          <a:p>
            <a:r>
              <a:rPr lang="en-US" sz="2000"/>
              <a:t>Vsaka klavzula spremlja dva literala</a:t>
            </a:r>
          </a:p>
          <a:p>
            <a:r>
              <a:rPr lang="en-US" sz="2000"/>
              <a:t>Prednosti: manj preiskovanja klavzul</a:t>
            </a:r>
          </a:p>
        </p:txBody>
      </p:sp>
    </p:spTree>
    <p:extLst>
      <p:ext uri="{BB962C8B-B14F-4D97-AF65-F5344CB8AC3E}">
        <p14:creationId xmlns:p14="http://schemas.microsoft.com/office/powerpoint/2010/main" val="45241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05C-C803-761C-E2D9-1609C92E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VSIDS metoda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CAB0C771-1EBF-B2CA-562A-2847DD912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1257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E949-8E0A-1397-8449-E2768A6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Variable State Independent Decaying Sum</a:t>
            </a:r>
          </a:p>
          <a:p>
            <a:r>
              <a:rPr lang="en-US" sz="2000"/>
              <a:t>Hevristika za izbiro spremenljivk</a:t>
            </a:r>
          </a:p>
          <a:p>
            <a:r>
              <a:rPr lang="en-US" sz="2000"/>
              <a:t>Poudarek na spremenljivkah, ki povzročajo konflikte </a:t>
            </a:r>
          </a:p>
          <a:p>
            <a:r>
              <a:rPr lang="en-US" sz="2000"/>
              <a:t>Učinkovitost in prednosti VSIDS</a:t>
            </a:r>
          </a:p>
        </p:txBody>
      </p:sp>
    </p:spTree>
    <p:extLst>
      <p:ext uri="{BB962C8B-B14F-4D97-AF65-F5344CB8AC3E}">
        <p14:creationId xmlns:p14="http://schemas.microsoft.com/office/powerpoint/2010/main" val="321732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262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3-SAT beyond brute-force</vt:lpstr>
      <vt:lpstr>Uvod v SAT problem</vt:lpstr>
      <vt:lpstr>Brute-force metoda</vt:lpstr>
      <vt:lpstr>DPLL (Davis-Putnam-Logemann-Loveland) algoritem</vt:lpstr>
      <vt:lpstr>CDCL (Conflict-Driven Clause Learning) algoritem</vt:lpstr>
      <vt:lpstr>Učenje klavzul (Clause Learning) in UIP</vt:lpstr>
      <vt:lpstr>Backjumping</vt:lpstr>
      <vt:lpstr>Struktura: Two Watched Literals</vt:lpstr>
      <vt:lpstr>VSIDS metoda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Randl, Damijan</dc:creator>
  <cp:lastModifiedBy>Randl, Damijan</cp:lastModifiedBy>
  <cp:revision>2</cp:revision>
  <dcterms:created xsi:type="dcterms:W3CDTF">2024-06-17T15:54:56Z</dcterms:created>
  <dcterms:modified xsi:type="dcterms:W3CDTF">2024-06-17T16:41:03Z</dcterms:modified>
</cp:coreProperties>
</file>