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handoutMasterIdLst>
    <p:handoutMasterId r:id="rId6"/>
  </p:handoutMasterIdLst>
  <p:sldIdLst>
    <p:sldId id="256" r:id="rId4"/>
  </p:sldIdLst>
  <p:sldSz cx="30274895" cy="42803445"/>
  <p:notesSz cx="6858000" cy="9144000"/>
  <p:custDataLst>
    <p:tags r:id="rId11"/>
  </p:custDataLst>
  <p:defaultText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988"/>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27" autoAdjust="0"/>
    <p:restoredTop sz="94762" autoAdjust="0"/>
  </p:normalViewPr>
  <p:slideViewPr>
    <p:cSldViewPr snapToGrid="0" snapToObjects="1" showGuides="1">
      <p:cViewPr varScale="1">
        <p:scale>
          <a:sx n="16" d="100"/>
          <a:sy n="16" d="100"/>
        </p:scale>
        <p:origin x="2549" y="62"/>
      </p:cViewPr>
      <p:guideLst>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1" Type="http://schemas.openxmlformats.org/officeDocument/2006/relationships/tags" Target="tags/tag1.xml"/><Relationship Id="rId10" Type="http://schemas.openxmlformats.org/officeDocument/2006/relationships/commentAuthors" Target="commentAuthor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4298315" rtl="0" eaLnBrk="1" latinLnBrk="0" hangingPunct="1">
      <a:defRPr sz="5800" kern="1200">
        <a:solidFill>
          <a:schemeClr val="tx1"/>
        </a:solidFill>
        <a:latin typeface="+mn-lt"/>
        <a:ea typeface="+mn-ea"/>
        <a:cs typeface="+mn-cs"/>
      </a:defRPr>
    </a:lvl1pPr>
    <a:lvl2pPr marL="2149475" algn="l" defTabSz="4298315" rtl="0" eaLnBrk="1" latinLnBrk="0" hangingPunct="1">
      <a:defRPr sz="5800" kern="1200">
        <a:solidFill>
          <a:schemeClr val="tx1"/>
        </a:solidFill>
        <a:latin typeface="+mn-lt"/>
        <a:ea typeface="+mn-ea"/>
        <a:cs typeface="+mn-cs"/>
      </a:defRPr>
    </a:lvl2pPr>
    <a:lvl3pPr marL="4298315" algn="l" defTabSz="4298315" rtl="0" eaLnBrk="1" latinLnBrk="0" hangingPunct="1">
      <a:defRPr sz="5800" kern="1200">
        <a:solidFill>
          <a:schemeClr val="tx1"/>
        </a:solidFill>
        <a:latin typeface="+mn-lt"/>
        <a:ea typeface="+mn-ea"/>
        <a:cs typeface="+mn-cs"/>
      </a:defRPr>
    </a:lvl3pPr>
    <a:lvl4pPr marL="6447790" algn="l" defTabSz="4298315" rtl="0" eaLnBrk="1" latinLnBrk="0" hangingPunct="1">
      <a:defRPr sz="5800" kern="1200">
        <a:solidFill>
          <a:schemeClr val="tx1"/>
        </a:solidFill>
        <a:latin typeface="+mn-lt"/>
        <a:ea typeface="+mn-ea"/>
        <a:cs typeface="+mn-cs"/>
      </a:defRPr>
    </a:lvl4pPr>
    <a:lvl5pPr marL="8596630" algn="l" defTabSz="4298315" rtl="0" eaLnBrk="1" latinLnBrk="0" hangingPunct="1">
      <a:defRPr sz="5800" kern="1200">
        <a:solidFill>
          <a:schemeClr val="tx1"/>
        </a:solidFill>
        <a:latin typeface="+mn-lt"/>
        <a:ea typeface="+mn-ea"/>
        <a:cs typeface="+mn-cs"/>
      </a:defRPr>
    </a:lvl5pPr>
    <a:lvl6pPr marL="10746105" algn="l" defTabSz="4298315" rtl="0" eaLnBrk="1" latinLnBrk="0" hangingPunct="1">
      <a:defRPr sz="5800" kern="1200">
        <a:solidFill>
          <a:schemeClr val="tx1"/>
        </a:solidFill>
        <a:latin typeface="+mn-lt"/>
        <a:ea typeface="+mn-ea"/>
        <a:cs typeface="+mn-cs"/>
      </a:defRPr>
    </a:lvl6pPr>
    <a:lvl7pPr marL="12894945" algn="l" defTabSz="4298315" rtl="0" eaLnBrk="1" latinLnBrk="0" hangingPunct="1">
      <a:defRPr sz="5800" kern="1200">
        <a:solidFill>
          <a:schemeClr val="tx1"/>
        </a:solidFill>
        <a:latin typeface="+mn-lt"/>
        <a:ea typeface="+mn-ea"/>
        <a:cs typeface="+mn-cs"/>
      </a:defRPr>
    </a:lvl7pPr>
    <a:lvl8pPr marL="15044420" algn="l" defTabSz="4298315" rtl="0" eaLnBrk="1" latinLnBrk="0" hangingPunct="1">
      <a:defRPr sz="5800" kern="1200">
        <a:solidFill>
          <a:schemeClr val="tx1"/>
        </a:solidFill>
        <a:latin typeface="+mn-lt"/>
        <a:ea typeface="+mn-ea"/>
        <a:cs typeface="+mn-cs"/>
      </a:defRPr>
    </a:lvl8pPr>
    <a:lvl9pPr marL="17193895" algn="l" defTabSz="4298315"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38296" y="41989161"/>
            <a:ext cx="2234591" cy="322029"/>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2019</a:t>
            </a:r>
            <a:endParaRPr lang="en-US" sz="500" b="1" dirty="0">
              <a:solidFill>
                <a:schemeClr val="bg1">
                  <a:lumMod val="75000"/>
                </a:schemeClr>
              </a:solidFill>
              <a:latin typeface="Arial" panose="020B0604020202020204" pitchFamily="34" charset="0"/>
            </a:endParaRPr>
          </a:p>
          <a:p>
            <a:pPr eaLnBrk="0" hangingPunct="0">
              <a:lnSpc>
                <a:spcPct val="65000"/>
              </a:lnSpc>
              <a:spcBef>
                <a:spcPct val="50000"/>
              </a:spcBef>
              <a:defRPr/>
            </a:pPr>
            <a:r>
              <a:rPr lang="en-US" sz="1000" b="1" dirty="0">
                <a:solidFill>
                  <a:schemeClr val="bg1">
                    <a:lumMod val="75000"/>
                  </a:schemeClr>
                </a:solidFill>
                <a:latin typeface="Arial" panose="020B0604020202020204" pitchFamily="34" charset="0"/>
              </a:rPr>
              <a:t>www.PosterPresentations.com</a:t>
            </a:r>
            <a:endParaRPr lang="en-US" sz="1000" b="1" dirty="0">
              <a:solidFill>
                <a:schemeClr val="bg1">
                  <a:lumMod val="75000"/>
                </a:schemeClr>
              </a:solidFill>
              <a:latin typeface="Arial" panose="020B0604020202020204" pitchFamily="34" charset="0"/>
            </a:endParaRPr>
          </a:p>
        </p:txBody>
      </p:sp>
      <p:graphicFrame>
        <p:nvGraphicFramePr>
          <p:cNvPr id="3" name="Table 2"/>
          <p:cNvGraphicFramePr>
            <a:graphicFrameLocks noGrp="1"/>
          </p:cNvGraphicFramePr>
          <p:nvPr userDrawn="1"/>
        </p:nvGraphicFramePr>
        <p:xfrm>
          <a:off x="-13167360" y="34253"/>
          <a:ext cx="12558753" cy="42958254"/>
        </p:xfrm>
        <a:graphic>
          <a:graphicData uri="http://schemas.openxmlformats.org/drawingml/2006/table">
            <a:tbl>
              <a:tblPr firstRow="1" bandRow="1">
                <a:tableStyleId>{5C22544A-7EE6-4342-B048-85BDC9FD1C3A}</a:tableStyleId>
              </a:tblPr>
              <a:tblGrid>
                <a:gridCol w="5385092"/>
                <a:gridCol w="7173661"/>
              </a:tblGrid>
              <a:tr h="1655765">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cPr/>
                </a:tc>
              </a:tr>
              <a:tr h="5089937">
                <a:tc gridSpan="2">
                  <a:txBody>
                    <a:bodyPr/>
                    <a:lstStyle/>
                    <a:p>
                      <a:pPr defTabSz="3765550"/>
                      <a:r>
                        <a:rPr lang="en-US" sz="2800" i="0" dirty="0">
                          <a:solidFill>
                            <a:srgbClr val="D9D9D9"/>
                          </a:solidFill>
                          <a:latin typeface="Arial" panose="020B0604020202020204"/>
                          <a:cs typeface="Arial" panose="020B0604020202020204"/>
                        </a:rPr>
                        <a:t>This PowerPoint template produces a </a:t>
                      </a:r>
                      <a:r>
                        <a:rPr lang="en-US" sz="2800" i="0" dirty="0">
                          <a:solidFill>
                            <a:srgbClr val="FFC000"/>
                          </a:solidFill>
                          <a:latin typeface="Arial" panose="020B0604020202020204"/>
                          <a:cs typeface="Arial" panose="020B0604020202020204"/>
                        </a:rPr>
                        <a:t>A0 </a:t>
                      </a:r>
                      <a:r>
                        <a:rPr lang="en-US" sz="28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endParaRPr lang="en-US" sz="2800" i="0" dirty="0">
                        <a:solidFill>
                          <a:srgbClr val="D9D9D9"/>
                        </a:solidFill>
                        <a:latin typeface="Arial" panose="020B0604020202020204"/>
                        <a:cs typeface="Arial" panose="020B0604020202020204"/>
                      </a:endParaRP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the  </a:t>
                      </a:r>
                      <a:r>
                        <a:rPr lang="en-US" sz="2800" i="0" dirty="0">
                          <a:solidFill>
                            <a:srgbClr val="FFC000"/>
                          </a:solidFill>
                          <a:latin typeface="Arial" panose="020B0604020202020204"/>
                          <a:cs typeface="Arial" panose="020B0604020202020204"/>
                        </a:rPr>
                        <a:t>HELP DESK</a:t>
                      </a:r>
                      <a:r>
                        <a:rPr lang="en-US" sz="2800" i="0" baseline="0" dirty="0">
                          <a:solidFill>
                            <a:srgbClr val="D9D9D9"/>
                          </a:solidFill>
                          <a:latin typeface="Arial" panose="020B0604020202020204"/>
                          <a:cs typeface="Arial" panose="020B0604020202020204"/>
                        </a:rPr>
                        <a:t> </a:t>
                      </a:r>
                      <a:r>
                        <a:rPr lang="en-US" sz="2800" i="0" dirty="0">
                          <a:solidFill>
                            <a:srgbClr val="D9D9D9"/>
                          </a:solidFill>
                          <a:latin typeface="Arial" panose="020B0604020202020204"/>
                          <a:cs typeface="Arial" panose="020B0604020202020204"/>
                        </a:rPr>
                        <a:t>tab.</a:t>
                      </a:r>
                      <a:endParaRPr lang="en-US" sz="2800" i="0" dirty="0">
                        <a:solidFill>
                          <a:srgbClr val="D9D9D9"/>
                        </a:solidFill>
                        <a:latin typeface="Arial" panose="020B0604020202020204"/>
                        <a:cs typeface="Arial" panose="020B0604020202020204"/>
                      </a:endParaRP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To print your poster using our same-day professional printing service,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a:t>
                      </a:r>
                      <a:r>
                        <a:rPr lang="en-US" sz="2800" i="0" dirty="0">
                          <a:solidFill>
                            <a:srgbClr val="FFC000"/>
                          </a:solidFill>
                          <a:latin typeface="Arial" panose="020B0604020202020204"/>
                          <a:cs typeface="Arial" panose="020B0604020202020204"/>
                        </a:rPr>
                        <a:t>Order your poster</a:t>
                      </a:r>
                      <a:r>
                        <a:rPr lang="en-US" sz="2800" i="0" dirty="0">
                          <a:solidFill>
                            <a:srgbClr val="D9D9D9"/>
                          </a:solidFill>
                          <a:latin typeface="Arial" panose="020B0604020202020204"/>
                          <a:cs typeface="Arial" panose="020B0604020202020204"/>
                        </a:rPr>
                        <a:t>".</a:t>
                      </a:r>
                      <a:endParaRPr lang="en-US" sz="2800" b="1" dirty="0">
                        <a:solidFill>
                          <a:srgbClr val="D9D9D9"/>
                        </a:solidFill>
                        <a:latin typeface="Arial" panose="020B0604020202020204"/>
                        <a:cs typeface="Arial" panose="020B0604020202020204"/>
                      </a:endParaRPr>
                    </a:p>
                  </a:txBody>
                  <a:tcPr marL="182880" marT="137160">
                    <a:solidFill>
                      <a:srgbClr val="010101"/>
                    </a:solidFill>
                  </a:tcPr>
                </a:tc>
                <a:tc hMerge="1">
                  <a:tcPr>
                    <a:solidFill>
                      <a:schemeClr val="tx1">
                        <a:lumMod val="95000"/>
                        <a:lumOff val="5000"/>
                      </a:schemeClr>
                    </a:solidFill>
                  </a:tcPr>
                </a:tc>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endParaRPr lang="en-US" sz="2800" dirty="0">
                        <a:solidFill>
                          <a:schemeClr val="bg1"/>
                        </a:solidFill>
                        <a:latin typeface="Arial" panose="020B0604020202020204" pitchFamily="34" charset="0"/>
                        <a:cs typeface="Arial" panose="020B0604020202020204" pitchFamily="34" charset="0"/>
                      </a:endParaRP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endParaRPr lang="en-US" sz="4400" b="1" dirty="0">
                        <a:solidFill>
                          <a:srgbClr val="FFC000"/>
                        </a:solidFill>
                        <a:latin typeface="Arial" panose="020B0604020202020204" pitchFamily="34" charset="0"/>
                        <a:cs typeface="Arial" panose="020B0604020202020204" pitchFamily="34" charset="0"/>
                      </a:endParaRP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(841mm x 1189mm)</a:t>
                      </a:r>
                      <a:endParaRPr lang="en-US" sz="2800" dirty="0">
                        <a:solidFill>
                          <a:srgbClr val="FFC000"/>
                        </a:solidFill>
                        <a:latin typeface="Arial" panose="020B0604020202020204" pitchFamily="34" charset="0"/>
                        <a:cs typeface="Arial" panose="020B0604020202020204" pitchFamily="34" charset="0"/>
                      </a:endParaRP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tr>
              <a:tr h="4613954">
                <a:tc>
                  <a:txBody>
                    <a:bodyPr/>
                    <a:lstStyle/>
                    <a:p>
                      <a:endParaRPr lang="en-US" sz="2800" dirty="0">
                        <a:solidFill>
                          <a:srgbClr val="1F3A4E"/>
                        </a:solidFill>
                      </a:endParaRPr>
                    </a:p>
                  </a:txBody>
                  <a:tcPr>
                    <a:blipFill rotWithShape="1">
                      <a:blip r:embed="rId2"/>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endParaRPr lang="en-US" sz="2800" b="0" baseline="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r>
              <a:tr h="2820929">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lang="en-US" sz="2800" b="0" baseline="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cPr marL="182880" marT="137160">
                    <a:solidFill>
                      <a:schemeClr val="tx1">
                        <a:lumMod val="95000"/>
                        <a:lumOff val="5000"/>
                      </a:schemeClr>
                    </a:solidFill>
                  </a:tcPr>
                </a:tc>
              </a:tr>
              <a:tr h="5580535">
                <a:tc>
                  <a:txBody>
                    <a:bodyPr/>
                    <a:lstStyle/>
                    <a:p>
                      <a:endParaRPr lang="en-US" sz="2800" dirty="0">
                        <a:solidFill>
                          <a:srgbClr val="1F3A4E"/>
                        </a:solidFill>
                      </a:endParaRPr>
                    </a:p>
                  </a:txBody>
                  <a:tcPr>
                    <a:blipFill rotWithShape="1">
                      <a:blip r:embed="rId3"/>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endParaRPr lang="en-US" sz="2800" b="0" baseline="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endParaRPr lang="en-US" sz="3200" b="1" dirty="0">
                        <a:solidFill>
                          <a:srgbClr val="FFC000"/>
                        </a:solidFill>
                        <a:latin typeface="Arial" panose="020B0604020202020204" pitchFamily="34" charset="0"/>
                        <a:cs typeface="Arial" panose="020B0604020202020204" pitchFamily="34" charset="0"/>
                      </a:endParaRP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lang="en-US" sz="2800" baseline="0" dirty="0">
                        <a:solidFill>
                          <a:srgbClr val="D9D9D9"/>
                        </a:solidFill>
                        <a:latin typeface="Arial" panose="020B0604020202020204" pitchFamily="34" charset="0"/>
                        <a:cs typeface="Arial" panose="020B0604020202020204" pitchFamily="34" charset="0"/>
                      </a:endParaRP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cPr marL="182880" marT="137160">
                    <a:solidFill>
                      <a:srgbClr val="010101"/>
                    </a:solidFill>
                  </a:tcPr>
                </a:tc>
              </a:tr>
              <a:tr h="3004905">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Photos</a:t>
                      </a:r>
                      <a:endParaRPr lang="en-US" sz="3200" b="1" noProof="0" dirty="0">
                        <a:solidFill>
                          <a:srgbClr val="FFC000"/>
                        </a:solidFill>
                        <a:latin typeface="Arial" panose="020B0604020202020204" pitchFamily="34" charset="0"/>
                        <a:cs typeface="Arial" panose="020B0604020202020204" pitchFamily="34" charset="0"/>
                      </a:endParaRPr>
                    </a:p>
                    <a:p>
                      <a:pPr marL="0" marR="0" lvl="0" indent="0" algn="l" defTabSz="9779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kumimoji="0" lang="en-US" sz="28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endParaRPr>
                    </a:p>
                  </a:txBody>
                  <a:tcPr marL="182880" marT="137160">
                    <a:solidFill>
                      <a:srgbClr val="010101"/>
                    </a:solidFill>
                  </a:tcPr>
                </a:tc>
                <a:tc hMerge="1">
                  <a:tcPr/>
                </a:tc>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4"/>
                      <a:stretch>
                        <a:fillRect/>
                      </a:stretch>
                    </a:blipFill>
                  </a:tcPr>
                </a:tc>
                <a:tc hMerge="1">
                  <a:tcPr/>
                </a:tc>
              </a:tr>
              <a:tr h="3266912">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Quality check your graphics</a:t>
                      </a:r>
                      <a:endParaRPr lang="en-US" sz="3200" b="1" noProof="0" dirty="0">
                        <a:solidFill>
                          <a:srgbClr val="FFC000"/>
                        </a:solidFill>
                        <a:latin typeface="Arial" panose="020B0604020202020204"/>
                        <a:cs typeface="Arial" panose="020B0604020202020204"/>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Zoom in and look at your images at 100%-200% magnification. If they look clear, they will print well. </a:t>
                      </a:r>
                      <a:endParaRPr lang="en-US" sz="2800" noProof="0" dirty="0">
                        <a:solidFill>
                          <a:srgbClr val="D9D9D9"/>
                        </a:solidFill>
                        <a:latin typeface="Arial" panose="020B0604020202020204"/>
                        <a:cs typeface="Arial" panose="020B0604020202020204"/>
                      </a:endParaRPr>
                    </a:p>
                  </a:txBody>
                  <a:tcPr marL="182880" marT="137160">
                    <a:solidFill>
                      <a:srgbClr val="010101"/>
                    </a:solidFill>
                  </a:tcPr>
                </a:tc>
                <a:tc hMerge="1">
                  <a:tcPr>
                    <a:solidFill>
                      <a:schemeClr val="tx1">
                        <a:lumMod val="95000"/>
                        <a:lumOff val="5000"/>
                      </a:schemeClr>
                    </a:solidFill>
                  </a:tcPr>
                </a:tc>
              </a:tr>
              <a:tr h="3673307">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chemeClr val="bg1"/>
                        </a:solidFill>
                        <a:latin typeface="Arial" panose="020B0604020202020204"/>
                        <a:cs typeface="Arial" panose="020B0604020202020204"/>
                      </a:endParaRPr>
                    </a:p>
                  </a:txBody>
                  <a:tcPr marL="182880" marT="137160">
                    <a:blipFill rotWithShape="1">
                      <a:blip r:embed="rId5"/>
                      <a:stretch>
                        <a:fillRect/>
                      </a:stretch>
                    </a:blipFill>
                  </a:tcPr>
                </a:tc>
                <a:tc hMerge="1">
                  <a:tcPr/>
                </a:tc>
              </a:tr>
            </a:tbl>
          </a:graphicData>
        </a:graphic>
      </p:graphicFrame>
      <p:graphicFrame>
        <p:nvGraphicFramePr>
          <p:cNvPr id="4" name="Table 3"/>
          <p:cNvGraphicFramePr>
            <a:graphicFrameLocks noGrp="1"/>
          </p:cNvGraphicFramePr>
          <p:nvPr userDrawn="1"/>
        </p:nvGraphicFramePr>
        <p:xfrm>
          <a:off x="30776244" y="0"/>
          <a:ext cx="12607943" cy="42781749"/>
        </p:xfrm>
        <a:graphic>
          <a:graphicData uri="http://schemas.openxmlformats.org/drawingml/2006/table">
            <a:tbl>
              <a:tblPr firstRow="1" bandRow="1">
                <a:tableStyleId>{5C22544A-7EE6-4342-B048-85BDC9FD1C3A}</a:tableStyleId>
              </a:tblPr>
              <a:tblGrid>
                <a:gridCol w="4947323"/>
                <a:gridCol w="1486295"/>
                <a:gridCol w="6174325"/>
              </a:tblGrid>
              <a:tr h="1660717">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cPr/>
                </a:tc>
                <a:tc hMerge="1">
                  <a:tcPr/>
                </a:tc>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endParaRPr lang="en-US" sz="3200" b="1" baseline="0" dirty="0">
                        <a:solidFill>
                          <a:srgbClr val="FFC000"/>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6"/>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endParaRPr lang="en-US" sz="2800" b="0" baseline="0" dirty="0">
                        <a:solidFill>
                          <a:srgbClr val="D9D9D9"/>
                        </a:solidFill>
                        <a:latin typeface="Arial" panose="020B0604020202020204" pitchFamily="34" charset="0"/>
                        <a:cs typeface="Arial" panose="020B0604020202020204" pitchFamily="34" charset="0"/>
                      </a:endParaRPr>
                    </a:p>
                  </a:txBody>
                  <a:tcPr marL="182880" marT="137160">
                    <a:solidFill>
                      <a:schemeClr val="tx1"/>
                    </a:solidFill>
                  </a:tcPr>
                </a:tc>
                <a:tc hMerge="1">
                  <a:tcPr/>
                </a:tc>
                <a:tc hMerge="1">
                  <a:tcPr/>
                </a:tc>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endParaRPr lang="en-US" sz="2800" dirty="0">
                        <a:solidFill>
                          <a:srgbClr val="D9D9D9"/>
                        </a:solidFill>
                        <a:latin typeface="Arial" panose="020B0604020202020204" pitchFamily="34" charset="0"/>
                        <a:cs typeface="Arial" panose="020B0604020202020204" pitchFamily="34" charset="0"/>
                      </a:endParaRPr>
                    </a:p>
                    <a:p>
                      <a:pPr marL="0" marR="0" indent="0" algn="l" defTabSz="3765550" rtl="0" eaLnBrk="1" fontAlgn="auto" latinLnBrk="0" hangingPunct="1">
                        <a:lnSpc>
                          <a:spcPct val="100000"/>
                        </a:lnSpc>
                        <a:spcBef>
                          <a:spcPts val="0"/>
                        </a:spcBef>
                        <a:spcAft>
                          <a:spcPts val="0"/>
                        </a:spcAft>
                        <a:buClrTx/>
                        <a:buSzTx/>
                        <a:buFontTx/>
                        <a:buNone/>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cPr/>
                </a:tc>
                <a:tc hMerge="1">
                  <a:tcPr marL="182880" marT="137160">
                    <a:solidFill>
                      <a:srgbClr val="010101"/>
                    </a:solidFill>
                  </a:tcPr>
                </a:tc>
              </a:tr>
              <a:tr h="2338318">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endParaRPr lang="en-US" sz="3200" b="1" noProof="0" dirty="0">
                        <a:solidFill>
                          <a:srgbClr val="FFC000"/>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cPr marL="182880" marT="137160">
                    <a:solidFill>
                      <a:srgbClr val="010101"/>
                    </a:solidFill>
                  </a:tcPr>
                </a:tc>
              </a:tr>
              <a:tr h="7587261">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gridSpan="2">
                  <a:tcPr marL="182880" marT="137160">
                    <a:solidFill>
                      <a:srgbClr val="010101"/>
                    </a:solidFill>
                  </a:tcPr>
                </a:tc>
                <a:tc vMerge="1" hMerge="1">
                  <a:tcPr/>
                </a:tc>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cPr marL="182880" marT="137160" anchor="ctr">
                    <a:solidFill>
                      <a:schemeClr val="tx1">
                        <a:lumMod val="95000"/>
                        <a:lumOff val="5000"/>
                      </a:schemeClr>
                    </a:solidFill>
                  </a:tcPr>
                </a:tc>
              </a:tr>
              <a:tr h="739553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How to print your poster</a:t>
                      </a:r>
                      <a:endParaRPr lang="en-US" sz="32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When you are ready to have your poster printed go online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and click on the "</a:t>
                      </a:r>
                      <a:r>
                        <a:rPr lang="en-US" sz="2800" noProof="0" dirty="0">
                          <a:solidFill>
                            <a:srgbClr val="FFC000"/>
                          </a:solidFill>
                          <a:latin typeface="Arial" panose="020B0604020202020204"/>
                          <a:cs typeface="Arial" panose="020B0604020202020204"/>
                        </a:rPr>
                        <a:t>Order Your Poster</a:t>
                      </a:r>
                      <a:r>
                        <a:rPr lang="en-US" sz="2800" noProof="0" dirty="0">
                          <a:solidFill>
                            <a:srgbClr val="D9D9D9"/>
                          </a:solidFill>
                          <a:latin typeface="Arial" panose="020B0604020202020204"/>
                          <a:cs typeface="Arial" panose="020B0604020202020204"/>
                        </a:rPr>
                        <a:t>" button. You can have your poster printed on professional papers, fabric for easy traveling and a variety of other materials. </a:t>
                      </a:r>
                      <a:endParaRPr lang="en-US" sz="280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lang="en-US" sz="280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br>
                        <a:rPr lang="en-US" sz="2800" noProof="0" dirty="0">
                          <a:solidFill>
                            <a:srgbClr val="D9D9D9"/>
                          </a:solidFill>
                          <a:latin typeface="Arial" panose="020B0604020202020204"/>
                          <a:cs typeface="Arial" panose="020B0604020202020204"/>
                        </a:rPr>
                      </a:br>
                      <a:r>
                        <a:rPr lang="en-US" sz="2800" noProof="0" dirty="0">
                          <a:solidFill>
                            <a:srgbClr val="D9D9D9"/>
                          </a:solidFill>
                          <a:latin typeface="Arial" panose="020B0604020202020204"/>
                          <a:cs typeface="Arial" panose="020B0604020202020204"/>
                        </a:rPr>
                        <a:t>Go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for more information.</a:t>
                      </a:r>
                      <a:endParaRPr lang="en-US" sz="2800" noProof="0" dirty="0">
                        <a:solidFill>
                          <a:srgbClr val="D9D9D9"/>
                        </a:solidFill>
                        <a:latin typeface="Arial" panose="020B0604020202020204"/>
                        <a:cs typeface="Arial" panose="020B0604020202020204"/>
                      </a:endParaRPr>
                    </a:p>
                  </a:txBody>
                  <a:tcPr marL="182880" marT="137160">
                    <a:solidFill>
                      <a:srgbClr val="010101"/>
                    </a:solidFill>
                  </a:tcPr>
                </a:tc>
                <a:tc hMerge="1">
                  <a:tcPr/>
                </a:tc>
                <a:tc hMerge="1">
                  <a:tcPr/>
                </a:tc>
              </a:tr>
              <a:tr h="1458719">
                <a:tc gridSpan="3">
                  <a:txBody>
                    <a:bodyPr/>
                    <a:lstStyle/>
                    <a:p>
                      <a:endParaRPr lang="en-US" sz="2800" dirty="0">
                        <a:solidFill>
                          <a:srgbClr val="1F3A4E"/>
                        </a:solidFill>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hMerge="1">
                  <a:tcPr/>
                </a:tc>
                <a:tc hMerge="1">
                  <a:tcPr/>
                </a:tc>
              </a:tr>
              <a:tr h="1982842">
                <a:tc gridSpan="2">
                  <a:txBody>
                    <a:bodyPr/>
                    <a:lstStyle/>
                    <a:p>
                      <a:pPr>
                        <a:lnSpc>
                          <a:spcPts val="2600"/>
                        </a:lnSpc>
                      </a:pPr>
                      <a:r>
                        <a:rPr lang="en-US" sz="2400" dirty="0">
                          <a:solidFill>
                            <a:schemeClr val="bg1">
                              <a:lumMod val="85000"/>
                            </a:schemeClr>
                          </a:solidFill>
                          <a:latin typeface="Arial" panose="020B0604020202020204"/>
                          <a:cs typeface="Arial" panose="020B0604020202020204"/>
                        </a:rPr>
                        <a:t>© 2019</a:t>
                      </a:r>
                      <a:r>
                        <a:rPr lang="en-US" sz="2400" baseline="0" dirty="0">
                          <a:solidFill>
                            <a:schemeClr val="bg1">
                              <a:lumMod val="85000"/>
                            </a:schemeClr>
                          </a:solidFill>
                          <a:latin typeface="Arial" panose="020B0604020202020204"/>
                          <a:cs typeface="Arial" panose="020B0604020202020204"/>
                        </a:rPr>
                        <a:t> </a:t>
                      </a:r>
                      <a:r>
                        <a:rPr lang="en-US" sz="2400" dirty="0" err="1">
                          <a:solidFill>
                            <a:schemeClr val="bg1">
                              <a:lumMod val="85000"/>
                            </a:schemeClr>
                          </a:solidFill>
                          <a:latin typeface="Arial" panose="020B0604020202020204"/>
                          <a:cs typeface="Arial" panose="020B0604020202020204"/>
                        </a:rPr>
                        <a:t>PosterPresentations.com</a:t>
                      </a:r>
                      <a:br>
                        <a:rPr lang="en-US" sz="2400" dirty="0">
                          <a:solidFill>
                            <a:schemeClr val="bg1">
                              <a:lumMod val="85000"/>
                            </a:schemeClr>
                          </a:solidFill>
                          <a:latin typeface="Arial" panose="020B0604020202020204"/>
                          <a:cs typeface="Arial" panose="020B0604020202020204"/>
                        </a:rPr>
                      </a:br>
                      <a:r>
                        <a:rPr lang="en-US" sz="2400" dirty="0">
                          <a:solidFill>
                            <a:schemeClr val="bg1">
                              <a:lumMod val="85000"/>
                            </a:schemeClr>
                          </a:solidFill>
                          <a:latin typeface="Arial" panose="020B0604020202020204"/>
                          <a:cs typeface="Arial" panose="020B0604020202020204"/>
                        </a:rPr>
                        <a:t>2117 Fourth Street ,</a:t>
                      </a:r>
                      <a:r>
                        <a:rPr lang="en-US" sz="2400" baseline="0" dirty="0">
                          <a:solidFill>
                            <a:schemeClr val="bg1">
                              <a:lumMod val="85000"/>
                            </a:schemeClr>
                          </a:solidFill>
                          <a:latin typeface="Arial" panose="020B0604020202020204"/>
                          <a:cs typeface="Arial" panose="020B0604020202020204"/>
                        </a:rPr>
                        <a:t> STE C        </a:t>
                      </a:r>
                      <a:endParaRPr lang="en-US" sz="2400" baseline="0" dirty="0">
                        <a:solidFill>
                          <a:schemeClr val="bg1">
                            <a:lumMod val="85000"/>
                          </a:schemeClr>
                        </a:solidFill>
                        <a:latin typeface="Arial" panose="020B0604020202020204"/>
                        <a:cs typeface="Arial" panose="020B0604020202020204"/>
                      </a:endParaRPr>
                    </a:p>
                    <a:p>
                      <a:pPr>
                        <a:lnSpc>
                          <a:spcPts val="2600"/>
                        </a:lnSpc>
                      </a:pPr>
                      <a:r>
                        <a:rPr lang="en-US" sz="2400" baseline="0" dirty="0">
                          <a:solidFill>
                            <a:schemeClr val="bg1">
                              <a:lumMod val="85000"/>
                            </a:schemeClr>
                          </a:solidFill>
                          <a:latin typeface="Arial" panose="020B0604020202020204"/>
                          <a:cs typeface="Arial" panose="020B0604020202020204"/>
                        </a:rPr>
                        <a:t>Berkeley CA 94710 USA</a:t>
                      </a:r>
                      <a:endParaRPr lang="en-US" sz="2400" dirty="0">
                        <a:solidFill>
                          <a:schemeClr val="bg1">
                            <a:lumMod val="85000"/>
                          </a:schemeClr>
                        </a:solidFill>
                        <a:latin typeface="Arial" panose="020B0604020202020204"/>
                        <a:cs typeface="Arial" panose="020B0604020202020204"/>
                      </a:endParaRPr>
                    </a:p>
                  </a:txBody>
                  <a:tcPr marL="182880" marT="137160">
                    <a:solidFill>
                      <a:srgbClr val="010101"/>
                    </a:solidFill>
                  </a:tcPr>
                </a:tc>
                <a:tc hMerge="1">
                  <a:tcPr marL="182880" marT="137160">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2800" b="1" dirty="0">
                          <a:solidFill>
                            <a:srgbClr val="D0D0D0"/>
                          </a:solidFill>
                          <a:latin typeface="Arial" panose="020B0604020202020204"/>
                          <a:cs typeface="Arial" panose="020B0604020202020204"/>
                        </a:rPr>
                        <a:t>For complete tutorials</a:t>
                      </a:r>
                      <a:r>
                        <a:rPr lang="en-US" sz="2800" b="1" baseline="0" dirty="0">
                          <a:solidFill>
                            <a:srgbClr val="D0D0D0"/>
                          </a:solidFill>
                          <a:latin typeface="Arial" panose="020B0604020202020204"/>
                          <a:cs typeface="Arial" panose="020B0604020202020204"/>
                        </a:rPr>
                        <a:t> visit:</a:t>
                      </a:r>
                      <a:endParaRPr lang="en-US" sz="2800" b="1" baseline="0" dirty="0">
                        <a:solidFill>
                          <a:srgbClr val="D0D0D0"/>
                        </a:solidFill>
                        <a:latin typeface="Arial" panose="020B0604020202020204"/>
                        <a:cs typeface="Arial" panose="020B0604020202020204"/>
                      </a:endParaRPr>
                    </a:p>
                    <a:p>
                      <a:pPr marL="0" marR="0" indent="0" algn="l" defTabSz="4389120" rtl="0" eaLnBrk="1" fontAlgn="auto" latinLnBrk="0" hangingPunct="1">
                        <a:lnSpc>
                          <a:spcPct val="100000"/>
                        </a:lnSpc>
                        <a:spcBef>
                          <a:spcPts val="0"/>
                        </a:spcBef>
                        <a:spcAft>
                          <a:spcPts val="0"/>
                        </a:spcAft>
                        <a:buClrTx/>
                        <a:buSzTx/>
                        <a:buFontTx/>
                        <a:buNone/>
                        <a:defRPr/>
                      </a:pPr>
                      <a:r>
                        <a:rPr lang="en-US" sz="2000" b="1" dirty="0">
                          <a:solidFill>
                            <a:srgbClr val="FFC000"/>
                          </a:solidFill>
                          <a:latin typeface="Arial" panose="020B0604020202020204"/>
                          <a:cs typeface="Arial" panose="020B0604020202020204"/>
                        </a:rPr>
                        <a:t>https://</a:t>
                      </a:r>
                      <a:r>
                        <a:rPr lang="en-US" sz="2000" b="1" dirty="0" err="1">
                          <a:solidFill>
                            <a:srgbClr val="FFC000"/>
                          </a:solidFill>
                          <a:latin typeface="Arial" panose="020B0604020202020204"/>
                          <a:cs typeface="Arial" panose="020B0604020202020204"/>
                        </a:rPr>
                        <a:t>www.posterpresentations.com</a:t>
                      </a:r>
                      <a:r>
                        <a:rPr lang="en-US" sz="2000" b="1" dirty="0">
                          <a:solidFill>
                            <a:srgbClr val="FFC000"/>
                          </a:solidFill>
                          <a:latin typeface="Arial" panose="020B0604020202020204"/>
                          <a:cs typeface="Arial" panose="020B0604020202020204"/>
                        </a:rPr>
                        <a:t>/</a:t>
                      </a:r>
                      <a:r>
                        <a:rPr lang="en-US" sz="2000" b="1" dirty="0" err="1">
                          <a:solidFill>
                            <a:srgbClr val="FFC000"/>
                          </a:solidFill>
                          <a:latin typeface="Arial" panose="020B0604020202020204"/>
                          <a:cs typeface="Arial" panose="020B0604020202020204"/>
                        </a:rPr>
                        <a:t>helpdesk.html</a:t>
                      </a:r>
                      <a:endParaRPr lang="en-US" sz="16600" dirty="0"/>
                    </a:p>
                  </a:txBody>
                  <a:tcPr marL="182880" marT="137160">
                    <a:solidFill>
                      <a:srgbClr val="010101"/>
                    </a:solidFill>
                  </a:tcPr>
                </a:tc>
              </a:tr>
            </a:tbl>
          </a:graphicData>
        </a:graphic>
      </p:graphicFrame>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298315" rtl="0" eaLnBrk="1" latinLnBrk="0" hangingPunct="1">
        <a:spcBef>
          <a:spcPct val="0"/>
        </a:spcBef>
        <a:buNone/>
        <a:defRPr sz="8500" kern="1200">
          <a:solidFill>
            <a:schemeClr val="bg1"/>
          </a:solidFill>
          <a:latin typeface="Trebuchet MS" panose="020B0603020202020204" pitchFamily="34" charset="0"/>
          <a:ea typeface="+mj-ea"/>
          <a:cs typeface="+mj-cs"/>
        </a:defRPr>
      </a:lvl1pPr>
    </p:titleStyle>
    <p:bodyStyle>
      <a:lvl1pPr marL="1611630" indent="-1611630" algn="l" defTabSz="4298315"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38296" y="41989161"/>
            <a:ext cx="2234591" cy="322029"/>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2019</a:t>
            </a:r>
            <a:endParaRPr lang="en-US" sz="500" b="1" dirty="0">
              <a:solidFill>
                <a:schemeClr val="bg1">
                  <a:lumMod val="75000"/>
                </a:schemeClr>
              </a:solidFill>
              <a:latin typeface="Arial" panose="020B0604020202020204" pitchFamily="34" charset="0"/>
            </a:endParaRPr>
          </a:p>
          <a:p>
            <a:pPr eaLnBrk="0" hangingPunct="0">
              <a:lnSpc>
                <a:spcPct val="65000"/>
              </a:lnSpc>
              <a:spcBef>
                <a:spcPct val="50000"/>
              </a:spcBef>
              <a:defRPr/>
            </a:pPr>
            <a:r>
              <a:rPr lang="en-US" sz="1000" b="1" dirty="0">
                <a:solidFill>
                  <a:schemeClr val="bg1">
                    <a:lumMod val="75000"/>
                  </a:schemeClr>
                </a:solidFill>
                <a:latin typeface="Arial" panose="020B0604020202020204" pitchFamily="34" charset="0"/>
              </a:rPr>
              <a:t>www.PosterPresentations.com</a:t>
            </a:r>
            <a:endParaRPr lang="en-US" sz="1000" b="1" dirty="0">
              <a:solidFill>
                <a:schemeClr val="bg1">
                  <a:lumMod val="75000"/>
                </a:schemeClr>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298315" rtl="0" eaLnBrk="1" latinLnBrk="0" hangingPunct="1">
        <a:spcBef>
          <a:spcPct val="0"/>
        </a:spcBef>
        <a:buNone/>
        <a:defRPr sz="8500" kern="1200">
          <a:solidFill>
            <a:schemeClr val="bg1"/>
          </a:solidFill>
          <a:latin typeface="Trebuchet MS" panose="020B0603020202020204" pitchFamily="34" charset="0"/>
          <a:ea typeface="+mj-ea"/>
          <a:cs typeface="+mj-cs"/>
        </a:defRPr>
      </a:lvl1pPr>
    </p:titleStyle>
    <p:bodyStyle>
      <a:lvl1pPr marL="1611630" indent="-1611630" algn="l" defTabSz="4298315"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jpeg"/><Relationship Id="rId7" Type="http://schemas.openxmlformats.org/officeDocument/2006/relationships/image" Target="../media/image13.jpe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0" Type="http://schemas.openxmlformats.org/officeDocument/2006/relationships/notesSlide" Target="../notesSlides/notesSlide1.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23691" y="8321916"/>
            <a:ext cx="14299153" cy="10054755"/>
          </a:xfrm>
        </p:spPr>
        <p:txBody>
          <a:bodyPr/>
          <a:lstStyle/>
          <a:p>
            <a:r>
              <a:rPr lang="zh-CN" altLang="en-US" sz="4000" b="1" dirty="0">
                <a:latin typeface="微软雅黑" panose="020B0503020204020204" pitchFamily="34" charset="-122"/>
                <a:ea typeface="微软雅黑" panose="020B0503020204020204" pitchFamily="34" charset="-122"/>
              </a:rPr>
              <a:t>背景：</a:t>
            </a:r>
            <a:endParaRPr lang="en-US" altLang="zh-CN" sz="4000" b="1" dirty="0">
              <a:latin typeface="微软雅黑" panose="020B0503020204020204" pitchFamily="34" charset="-122"/>
              <a:ea typeface="微软雅黑" panose="020B0503020204020204" pitchFamily="34" charset="-122"/>
            </a:endParaRPr>
          </a:p>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近年来视频理解问题</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(video understanding)</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已经取得</a:t>
            </a:r>
            <a:br>
              <a:rPr lang="zh-CN" altLang="en-US" sz="4000" dirty="0">
                <a:solidFill>
                  <a:schemeClr val="accent1">
                    <a:lumMod val="75000"/>
                  </a:schemeClr>
                </a:solidFill>
                <a:latin typeface="微软雅黑" panose="020B0503020204020204" pitchFamily="34" charset="-122"/>
                <a:ea typeface="微软雅黑" panose="020B0503020204020204" pitchFamily="34" charset="-122"/>
              </a:rPr>
            </a:b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了长远的发展， 各项工作已经能够在各个数据集取得良好的效果。 然而， 组合动作识别</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(compositional action recognition) </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却没有得到很好的解决， 其与普通识别任务相比， 组合动作识别识别内容抽象， 训练集与测试集分布不一致， 涉及长尾</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(l </a:t>
            </a:r>
            <a:r>
              <a:rPr lang="en-US" altLang="zh-CN" sz="4000" dirty="0" err="1">
                <a:solidFill>
                  <a:schemeClr val="accent1">
                    <a:lumMod val="75000"/>
                  </a:schemeClr>
                </a:solidFill>
                <a:latin typeface="微软雅黑" panose="020B0503020204020204" pitchFamily="34" charset="-122"/>
                <a:ea typeface="微软雅黑" panose="020B0503020204020204" pitchFamily="34" charset="-122"/>
              </a:rPr>
              <a:t>ongtail</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问题和元学习</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(Zero-Shot)</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问题。 </a:t>
            </a:r>
            <a:endParaRPr lang="en-US" altLang="zh-CN" sz="40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4000" dirty="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4000" b="1" dirty="0"/>
              <a:t>工作：</a:t>
            </a:r>
            <a:br>
              <a:rPr lang="zh-CN" altLang="en-US" sz="4000" dirty="0"/>
            </a:b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我们的 </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co </a:t>
            </a:r>
            <a:r>
              <a:rPr lang="en-US" altLang="zh-CN" sz="4000" dirty="0" err="1">
                <a:solidFill>
                  <a:schemeClr val="accent1">
                    <a:lumMod val="75000"/>
                  </a:schemeClr>
                </a:solidFill>
                <a:latin typeface="微软雅黑" panose="020B0503020204020204" pitchFamily="34" charset="-122"/>
                <a:ea typeface="微软雅黑" panose="020B0503020204020204" pitchFamily="34" charset="-122"/>
              </a:rPr>
              <a:t>mpaction</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架构作为一种数据增强模式， 在训练样本中引入了配对</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(pair)</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以及交换</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(mix up)</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操作， 尝试在保留原有物体本身特征信息的基础上， 对于物体特征进行泛化， 在未见标签类别</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(unseen)</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和已见标签类别</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(seen)</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得到更好的学习效果。 </a:t>
            </a:r>
            <a:br>
              <a:rPr lang="zh-CN" altLang="en-US" sz="4000" dirty="0"/>
            </a:br>
            <a:endParaRPr lang="en-US" altLang="zh-CN" sz="4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35" name="Text Placeholder 334"/>
          <p:cNvSpPr>
            <a:spLocks noGrp="1"/>
          </p:cNvSpPr>
          <p:nvPr>
            <p:ph type="body" sz="quarter" idx="11"/>
          </p:nvPr>
        </p:nvSpPr>
        <p:spPr>
          <a:solidFill>
            <a:srgbClr val="123988"/>
          </a:solidFill>
        </p:spPr>
        <p:txBody>
          <a:bodyPr/>
          <a:lstStyle/>
          <a:p>
            <a:r>
              <a:rPr lang="zh-CN" altLang="en-US" sz="5400" u="none" dirty="0">
                <a:solidFill>
                  <a:srgbClr val="FFFFFF"/>
                </a:solidFill>
                <a:latin typeface="华文仿宋" panose="02010600040101010101" pitchFamily="2" charset="-122"/>
                <a:ea typeface="华文仿宋" panose="02010600040101010101" pitchFamily="2" charset="-122"/>
              </a:rPr>
              <a:t>项目简介</a:t>
            </a:r>
            <a:endParaRPr lang="en-US" sz="5400" u="none" dirty="0">
              <a:solidFill>
                <a:srgbClr val="FFFFFF"/>
              </a:solidFill>
              <a:latin typeface="华文仿宋" panose="02010600040101010101" pitchFamily="2" charset="-122"/>
              <a:ea typeface="华文仿宋" panose="02010600040101010101" pitchFamily="2" charset="-122"/>
            </a:endParaRPr>
          </a:p>
        </p:txBody>
      </p:sp>
      <p:sp>
        <p:nvSpPr>
          <p:cNvPr id="338" name="Text Placeholder 337"/>
          <p:cNvSpPr>
            <a:spLocks noGrp="1"/>
          </p:cNvSpPr>
          <p:nvPr>
            <p:ph type="body" sz="quarter" idx="20"/>
          </p:nvPr>
        </p:nvSpPr>
        <p:spPr>
          <a:xfrm>
            <a:off x="636211" y="18374727"/>
            <a:ext cx="14291358" cy="1011848"/>
          </a:xfrm>
          <a:solidFill>
            <a:srgbClr val="123988"/>
          </a:solidFill>
        </p:spPr>
        <p:txBody>
          <a:bodyPr/>
          <a:lstStyle/>
          <a:p>
            <a:r>
              <a:rPr lang="zh-CN" altLang="en-US" sz="5400" u="none" dirty="0">
                <a:solidFill>
                  <a:srgbClr val="FFFFFF"/>
                </a:solidFill>
                <a:latin typeface="华文仿宋" panose="02010600040101010101" pitchFamily="2" charset="-122"/>
                <a:ea typeface="华文仿宋" panose="02010600040101010101" pitchFamily="2" charset="-122"/>
              </a:rPr>
              <a:t>数据集</a:t>
            </a:r>
            <a:endParaRPr lang="en-US" sz="5400" u="none" dirty="0">
              <a:solidFill>
                <a:srgbClr val="FFFFFF"/>
              </a:solidFill>
              <a:latin typeface="华文仿宋" panose="02010600040101010101" pitchFamily="2" charset="-122"/>
              <a:ea typeface="华文仿宋" panose="02010600040101010101" pitchFamily="2" charset="-122"/>
            </a:endParaRPr>
          </a:p>
        </p:txBody>
      </p:sp>
      <p:sp>
        <p:nvSpPr>
          <p:cNvPr id="339" name="Text Placeholder 338"/>
          <p:cNvSpPr>
            <a:spLocks noGrp="1"/>
          </p:cNvSpPr>
          <p:nvPr>
            <p:ph type="body" sz="quarter" idx="25"/>
          </p:nvPr>
        </p:nvSpPr>
        <p:spPr>
          <a:xfrm>
            <a:off x="15353328" y="6741245"/>
            <a:ext cx="14287682" cy="1011848"/>
          </a:xfrm>
          <a:solidFill>
            <a:srgbClr val="123988"/>
          </a:solidFill>
        </p:spPr>
        <p:txBody>
          <a:bodyPr/>
          <a:lstStyle/>
          <a:p>
            <a:r>
              <a:rPr lang="zh-CN" altLang="en-US" sz="5400" u="none" dirty="0">
                <a:solidFill>
                  <a:srgbClr val="FFFFFF"/>
                </a:solidFill>
                <a:latin typeface="华文仿宋" panose="02010600040101010101" pitchFamily="2" charset="-122"/>
                <a:ea typeface="华文仿宋" panose="02010600040101010101" pitchFamily="2" charset="-122"/>
              </a:rPr>
              <a:t>主要模型</a:t>
            </a:r>
            <a:endParaRPr lang="en-US" sz="5400" u="none" dirty="0">
              <a:solidFill>
                <a:srgbClr val="FFFFFF"/>
              </a:solidFill>
              <a:latin typeface="华文仿宋" panose="02010600040101010101" pitchFamily="2" charset="-122"/>
              <a:ea typeface="华文仿宋" panose="02010600040101010101" pitchFamily="2" charset="-122"/>
            </a:endParaRPr>
          </a:p>
        </p:txBody>
      </p:sp>
      <p:sp>
        <p:nvSpPr>
          <p:cNvPr id="340" name="Text Placeholder 339"/>
          <p:cNvSpPr>
            <a:spLocks noGrp="1"/>
          </p:cNvSpPr>
          <p:nvPr>
            <p:ph type="body" sz="quarter" idx="26"/>
          </p:nvPr>
        </p:nvSpPr>
        <p:spPr>
          <a:xfrm>
            <a:off x="15137606" y="14684543"/>
            <a:ext cx="14287682" cy="1067680"/>
          </a:xfrm>
        </p:spPr>
        <p:txBody>
          <a:bodyPr/>
          <a:lstStyle/>
          <a:p>
            <a:pPr algn="ctr"/>
            <a:r>
              <a:rPr lang="en-US" sz="4000" b="1" dirty="0">
                <a:latin typeface="微软雅黑" panose="020B0503020204020204" pitchFamily="34" charset="-122"/>
                <a:ea typeface="微软雅黑" panose="020B0503020204020204" pitchFamily="34" charset="-122"/>
                <a:cs typeface="+mn-cs"/>
              </a:rPr>
              <a:t>Compaction</a:t>
            </a:r>
            <a:r>
              <a:rPr lang="zh-CN" altLang="en-US" sz="4000" b="1" dirty="0">
                <a:latin typeface="微软雅黑" panose="020B0503020204020204" pitchFamily="34" charset="-122"/>
                <a:ea typeface="微软雅黑" panose="020B0503020204020204" pitchFamily="34" charset="-122"/>
                <a:cs typeface="+mn-cs"/>
              </a:rPr>
              <a:t>外部结构</a:t>
            </a:r>
            <a:endParaRPr lang="en-US" sz="4000" b="1" dirty="0">
              <a:latin typeface="微软雅黑" panose="020B0503020204020204" pitchFamily="34" charset="-122"/>
              <a:ea typeface="微软雅黑" panose="020B0503020204020204" pitchFamily="34" charset="-122"/>
              <a:cs typeface="+mn-cs"/>
            </a:endParaRPr>
          </a:p>
        </p:txBody>
      </p:sp>
      <p:sp>
        <p:nvSpPr>
          <p:cNvPr id="342" name="Text Placeholder 341"/>
          <p:cNvSpPr>
            <a:spLocks noGrp="1"/>
          </p:cNvSpPr>
          <p:nvPr>
            <p:ph type="body" sz="quarter" idx="27"/>
          </p:nvPr>
        </p:nvSpPr>
        <p:spPr>
          <a:xfrm>
            <a:off x="15470757" y="22154672"/>
            <a:ext cx="14283756" cy="800265"/>
          </a:xfrm>
        </p:spPr>
        <p:txBody>
          <a:bodyPr/>
          <a:lstStyle/>
          <a:p>
            <a:pPr algn="ctr"/>
            <a:r>
              <a:rPr lang="en-US" altLang="zh-CN" sz="4000" u="none" dirty="0">
                <a:latin typeface="微软雅黑" panose="020B0503020204020204" pitchFamily="34" charset="-122"/>
                <a:ea typeface="微软雅黑" panose="020B0503020204020204" pitchFamily="34" charset="-122"/>
              </a:rPr>
              <a:t>Slow-Fast</a:t>
            </a:r>
            <a:endParaRPr lang="en-US" sz="4000" u="none" dirty="0">
              <a:latin typeface="微软雅黑" panose="020B0503020204020204" pitchFamily="34" charset="-122"/>
              <a:ea typeface="微软雅黑" panose="020B0503020204020204" pitchFamily="34" charset="-122"/>
            </a:endParaRPr>
          </a:p>
        </p:txBody>
      </p:sp>
      <p:sp>
        <p:nvSpPr>
          <p:cNvPr id="10" name="文本占位符 9"/>
          <p:cNvSpPr>
            <a:spLocks noGrp="1"/>
          </p:cNvSpPr>
          <p:nvPr>
            <p:ph type="body" sz="quarter" idx="150"/>
          </p:nvPr>
        </p:nvSpPr>
        <p:spPr>
          <a:xfrm>
            <a:off x="6996132" y="4155149"/>
            <a:ext cx="22093415" cy="1087559"/>
          </a:xfrm>
        </p:spPr>
        <p:txBody>
          <a:bodyPr/>
          <a:lstStyle/>
          <a:p>
            <a:r>
              <a:rPr lang="en-US" altLang="zh-CN" dirty="0"/>
              <a:t>UESTC</a:t>
            </a:r>
            <a:endParaRPr lang="zh-CN" altLang="en-US" dirty="0"/>
          </a:p>
        </p:txBody>
      </p:sp>
      <p:sp>
        <p:nvSpPr>
          <p:cNvPr id="11" name="文本占位符 10"/>
          <p:cNvSpPr>
            <a:spLocks noGrp="1"/>
          </p:cNvSpPr>
          <p:nvPr>
            <p:ph type="body" sz="quarter" idx="151"/>
          </p:nvPr>
        </p:nvSpPr>
        <p:spPr>
          <a:xfrm>
            <a:off x="6401604" y="2558463"/>
            <a:ext cx="22093415" cy="1262156"/>
          </a:xfrm>
        </p:spPr>
        <p:txBody>
          <a:bodyPr/>
          <a:lstStyle/>
          <a:p>
            <a:r>
              <a:rPr lang="zh-CN" altLang="en-US" dirty="0"/>
              <a:t>刘洋岑</a:t>
            </a:r>
            <a:endParaRPr lang="zh-CN" altLang="en-US" dirty="0"/>
          </a:p>
        </p:txBody>
      </p:sp>
      <p:sp>
        <p:nvSpPr>
          <p:cNvPr id="12" name="文本占位符 11"/>
          <p:cNvSpPr>
            <a:spLocks noGrp="1"/>
          </p:cNvSpPr>
          <p:nvPr>
            <p:ph type="body" sz="quarter" idx="153"/>
          </p:nvPr>
        </p:nvSpPr>
        <p:spPr>
          <a:xfrm>
            <a:off x="6401603" y="881344"/>
            <a:ext cx="22093415" cy="1775267"/>
          </a:xfrm>
        </p:spPr>
        <p:txBody>
          <a:bodyPr>
            <a:normAutofit/>
          </a:bodyPr>
          <a:lstStyle/>
          <a:p>
            <a:r>
              <a:rPr lang="zh-CN" altLang="en-US" dirty="0"/>
              <a:t>组合动作识别</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5681" y="866063"/>
            <a:ext cx="4278086" cy="4278086"/>
          </a:xfrm>
          <a:prstGeom prst="rect">
            <a:avLst/>
          </a:prstGeom>
        </p:spPr>
      </p:pic>
      <p:sp>
        <p:nvSpPr>
          <p:cNvPr id="32" name="Text Placeholder 337"/>
          <p:cNvSpPr txBox="1"/>
          <p:nvPr/>
        </p:nvSpPr>
        <p:spPr>
          <a:xfrm>
            <a:off x="755533" y="32492545"/>
            <a:ext cx="28881552" cy="1011848"/>
          </a:xfrm>
          <a:prstGeom prst="rect">
            <a:avLst/>
          </a:prstGeom>
          <a:solidFill>
            <a:srgbClr val="123988"/>
          </a:solidFill>
        </p:spPr>
        <p:txBody>
          <a:bodyPr wrap="square" lIns="89551" tIns="89551" rIns="89551" bIns="89551" anchor="ctr" anchorCtr="0">
            <a:spAutoFit/>
          </a:bodyPr>
          <a:lstStyle>
            <a:lvl1pPr marL="0" indent="0" algn="ctr" defTabSz="4298315" rtl="0" eaLnBrk="1" latinLnBrk="0" hangingPunct="1">
              <a:spcBef>
                <a:spcPct val="20000"/>
              </a:spcBef>
              <a:buFont typeface="Arial" panose="020B0604020202020204" pitchFamily="34" charset="0"/>
              <a:buNone/>
              <a:defRPr sz="3900" b="1" u="sng" kern="1200" baseline="0">
                <a:solidFill>
                  <a:schemeClr val="accent5">
                    <a:lumMod val="50000"/>
                  </a:schemeClr>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r>
              <a:rPr lang="zh-CN" altLang="en-US" sz="5400" u="none" dirty="0">
                <a:solidFill>
                  <a:srgbClr val="FFFFFF"/>
                </a:solidFill>
                <a:latin typeface="华文仿宋" panose="02010600040101010101" pitchFamily="2" charset="-122"/>
                <a:ea typeface="华文仿宋" panose="02010600040101010101" pitchFamily="2" charset="-122"/>
              </a:rPr>
              <a:t>实验展示</a:t>
            </a:r>
            <a:endParaRPr lang="en-US" sz="5400" u="none" dirty="0">
              <a:solidFill>
                <a:srgbClr val="FFFFFF"/>
              </a:solidFill>
              <a:latin typeface="华文仿宋" panose="02010600040101010101" pitchFamily="2" charset="-122"/>
              <a:ea typeface="华文仿宋" panose="02010600040101010101" pitchFamily="2" charset="-122"/>
            </a:endParaRPr>
          </a:p>
        </p:txBody>
      </p:sp>
      <p:sp>
        <p:nvSpPr>
          <p:cNvPr id="80" name="文本框 79"/>
          <p:cNvSpPr txBox="1"/>
          <p:nvPr/>
        </p:nvSpPr>
        <p:spPr>
          <a:xfrm>
            <a:off x="16903563" y="33504393"/>
            <a:ext cx="1089498" cy="8055168"/>
          </a:xfrm>
          <a:prstGeom prst="rect">
            <a:avLst/>
          </a:prstGeom>
          <a:solidFill>
            <a:srgbClr val="123988"/>
          </a:solidFill>
        </p:spPr>
        <p:txBody>
          <a:bodyPr wrap="square" rtlCol="0">
            <a:spAutoFit/>
          </a:bodyPr>
          <a:lstStyle/>
          <a:p>
            <a:endParaRPr lang="zh-CN" altLang="en-US" sz="2800" dirty="0">
              <a:latin typeface="Times New Roman" panose="02020603050405020304" pitchFamily="18" charset="0"/>
              <a:cs typeface="Times New Roman" panose="02020603050405020304" pitchFamily="18" charset="0"/>
            </a:endParaRPr>
          </a:p>
        </p:txBody>
      </p:sp>
      <p:sp>
        <p:nvSpPr>
          <p:cNvPr id="88" name="Text Placeholder 341"/>
          <p:cNvSpPr txBox="1"/>
          <p:nvPr/>
        </p:nvSpPr>
        <p:spPr>
          <a:xfrm>
            <a:off x="642268" y="24869051"/>
            <a:ext cx="6589126" cy="6115361"/>
          </a:xfrm>
          <a:prstGeom prst="rect">
            <a:avLst/>
          </a:prstGeom>
          <a:noFill/>
        </p:spPr>
        <p:txBody>
          <a:bodyPr wrap="square" lIns="89551" tIns="89551" rIns="89551" bIns="89551" anchor="ctr" anchorCtr="0">
            <a:spAutoFit/>
          </a:bodyPr>
          <a:lstStyle>
            <a:lvl1pPr marL="0" indent="0" algn="ctr" defTabSz="4298315" rtl="0" eaLnBrk="1" latinLnBrk="0" hangingPunct="1">
              <a:spcBef>
                <a:spcPct val="20000"/>
              </a:spcBef>
              <a:buFont typeface="Arial" panose="020B0604020202020204" pitchFamily="34" charset="0"/>
              <a:buNone/>
              <a:defRPr sz="3900" b="1" u="sng" kern="1200" baseline="0">
                <a:solidFill>
                  <a:schemeClr val="accent5">
                    <a:lumMod val="50000"/>
                  </a:schemeClr>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pPr algn="l">
              <a:lnSpc>
                <a:spcPct val="130000"/>
              </a:lnSpc>
            </a:pPr>
            <a:r>
              <a:rPr lang="en-US" altLang="zh-CN" sz="4000" dirty="0">
                <a:latin typeface="微软雅黑" panose="020B0503020204020204" pitchFamily="34" charset="-122"/>
                <a:ea typeface="微软雅黑" panose="020B0503020204020204" pitchFamily="34" charset="-122"/>
              </a:rPr>
              <a:t>Something-v2</a:t>
            </a:r>
            <a:endParaRPr lang="en-US" altLang="zh-CN" sz="4000" dirty="0">
              <a:latin typeface="微软雅黑" panose="020B0503020204020204" pitchFamily="34" charset="-122"/>
              <a:ea typeface="微软雅黑" panose="020B0503020204020204" pitchFamily="34" charset="-122"/>
            </a:endParaRPr>
          </a:p>
          <a:p>
            <a:pPr algn="l">
              <a:lnSpc>
                <a:spcPct val="130000"/>
              </a:lnSpc>
            </a:pPr>
            <a:endParaRPr lang="en-US" altLang="zh-CN" sz="2800" u="none" dirty="0">
              <a:solidFill>
                <a:schemeClr val="tx1">
                  <a:lumMod val="75000"/>
                  <a:lumOff val="25000"/>
                </a:schemeClr>
              </a:solidFill>
              <a:latin typeface="+mn-ea"/>
            </a:endParaRPr>
          </a:p>
          <a:p>
            <a:pPr algn="l">
              <a:lnSpc>
                <a:spcPct val="130000"/>
              </a:lnSpc>
            </a:pPr>
            <a:r>
              <a:rPr lang="zh-CN" altLang="en-US" sz="2800" u="none" dirty="0">
                <a:solidFill>
                  <a:schemeClr val="tx1">
                    <a:lumMod val="75000"/>
                    <a:lumOff val="25000"/>
                  </a:schemeClr>
                </a:solidFill>
                <a:latin typeface="+mn-ea"/>
              </a:rPr>
              <a:t>一个有 </a:t>
            </a:r>
            <a:r>
              <a:rPr lang="en-US" altLang="zh-CN" sz="2800" u="none" dirty="0">
                <a:solidFill>
                  <a:schemeClr val="tx1">
                    <a:lumMod val="75000"/>
                    <a:lumOff val="25000"/>
                  </a:schemeClr>
                </a:solidFill>
                <a:latin typeface="+mn-ea"/>
              </a:rPr>
              <a:t>220,847 </a:t>
            </a:r>
            <a:r>
              <a:rPr lang="zh-CN" altLang="en-US" sz="2800" u="none" dirty="0">
                <a:solidFill>
                  <a:schemeClr val="tx1">
                    <a:lumMod val="75000"/>
                    <a:lumOff val="25000"/>
                  </a:schemeClr>
                </a:solidFill>
                <a:latin typeface="+mn-ea"/>
              </a:rPr>
              <a:t>个标记的视频剪辑的集合。 这些视频剪辑是人类对日常物品执行预定义的基本动作。 它旨在训练机器学习模型， 以精细地理解人类的手势， 例如将某些东西放入某物中， 将某物颠倒过来并用某物覆盖某些东西。 物体已被密集地注释用于训练， 但是没有注释手的左右， 因此物体不与手相关联。</a:t>
            </a:r>
            <a:endParaRPr lang="zh-CN" altLang="en-US" sz="2800" u="none" dirty="0">
              <a:solidFill>
                <a:schemeClr val="tx1">
                  <a:lumMod val="75000"/>
                  <a:lumOff val="25000"/>
                </a:schemeClr>
              </a:solidFill>
              <a:latin typeface="+mn-ea"/>
            </a:endParaRPr>
          </a:p>
        </p:txBody>
      </p:sp>
      <p:sp>
        <p:nvSpPr>
          <p:cNvPr id="89" name="Text Placeholder 341"/>
          <p:cNvSpPr txBox="1"/>
          <p:nvPr/>
        </p:nvSpPr>
        <p:spPr>
          <a:xfrm>
            <a:off x="7773267" y="24839426"/>
            <a:ext cx="6589126" cy="4995054"/>
          </a:xfrm>
          <a:prstGeom prst="rect">
            <a:avLst/>
          </a:prstGeom>
          <a:noFill/>
        </p:spPr>
        <p:txBody>
          <a:bodyPr wrap="square" lIns="89551" tIns="89551" rIns="89551" bIns="89551" anchor="ctr" anchorCtr="0">
            <a:spAutoFit/>
          </a:bodyPr>
          <a:lstStyle>
            <a:lvl1pPr marL="0" indent="0" algn="ctr" defTabSz="4298315" rtl="0" eaLnBrk="1" latinLnBrk="0" hangingPunct="1">
              <a:spcBef>
                <a:spcPct val="20000"/>
              </a:spcBef>
              <a:buFont typeface="Arial" panose="020B0604020202020204" pitchFamily="34" charset="0"/>
              <a:buNone/>
              <a:defRPr sz="3900" b="1" u="sng" kern="1200" baseline="0">
                <a:solidFill>
                  <a:schemeClr val="accent5">
                    <a:lumMod val="50000"/>
                  </a:schemeClr>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pPr algn="l">
              <a:lnSpc>
                <a:spcPct val="130000"/>
              </a:lnSpc>
            </a:pPr>
            <a:r>
              <a:rPr lang="en-US" altLang="zh-CN" sz="4000" dirty="0">
                <a:latin typeface="微软雅黑" panose="020B0503020204020204" pitchFamily="34" charset="-122"/>
                <a:ea typeface="微软雅黑" panose="020B0503020204020204" pitchFamily="34" charset="-122"/>
              </a:rPr>
              <a:t>Epic-kitchens</a:t>
            </a:r>
            <a:endParaRPr lang="en-US" altLang="zh-CN" sz="4000" dirty="0">
              <a:latin typeface="微软雅黑" panose="020B0503020204020204" pitchFamily="34" charset="-122"/>
              <a:ea typeface="微软雅黑" panose="020B0503020204020204" pitchFamily="34" charset="-122"/>
            </a:endParaRPr>
          </a:p>
          <a:p>
            <a:pPr algn="l">
              <a:lnSpc>
                <a:spcPct val="130000"/>
              </a:lnSpc>
            </a:pPr>
            <a:endParaRPr lang="en-US" altLang="zh-CN" sz="2800" u="none" dirty="0">
              <a:solidFill>
                <a:schemeClr val="tx1">
                  <a:lumMod val="75000"/>
                  <a:lumOff val="25000"/>
                </a:schemeClr>
              </a:solidFill>
              <a:latin typeface="+mn-ea"/>
            </a:endParaRPr>
          </a:p>
          <a:p>
            <a:pPr algn="l">
              <a:lnSpc>
                <a:spcPct val="130000"/>
              </a:lnSpc>
            </a:pPr>
            <a:r>
              <a:rPr lang="zh-CN" altLang="en-US" sz="2800" u="none" dirty="0">
                <a:solidFill>
                  <a:schemeClr val="tx1">
                    <a:lumMod val="75000"/>
                    <a:lumOff val="25000"/>
                  </a:schemeClr>
                </a:solidFill>
                <a:latin typeface="+mn-ea"/>
              </a:rPr>
              <a:t>目前世界上最大的第一视角视频数据集， 记录了多个多角度、 无脚本、 本地环境中的厨房场景。 数据集采集了 </a:t>
            </a:r>
            <a:r>
              <a:rPr lang="en-US" altLang="zh-CN" sz="2800" u="none" dirty="0">
                <a:solidFill>
                  <a:schemeClr val="tx1">
                    <a:lumMod val="75000"/>
                    <a:lumOff val="25000"/>
                  </a:schemeClr>
                </a:solidFill>
                <a:latin typeface="+mn-ea"/>
              </a:rPr>
              <a:t>4 </a:t>
            </a:r>
            <a:r>
              <a:rPr lang="zh-CN" altLang="en-US" sz="2800" u="none" dirty="0">
                <a:solidFill>
                  <a:schemeClr val="tx1">
                    <a:lumMod val="75000"/>
                    <a:lumOff val="25000"/>
                  </a:schemeClr>
                </a:solidFill>
                <a:latin typeface="+mn-ea"/>
              </a:rPr>
              <a:t>个城市、 </a:t>
            </a:r>
            <a:r>
              <a:rPr lang="en-US" altLang="zh-CN" sz="2800" u="none" dirty="0">
                <a:solidFill>
                  <a:schemeClr val="tx1">
                    <a:lumMod val="75000"/>
                    <a:lumOff val="25000"/>
                  </a:schemeClr>
                </a:solidFill>
                <a:latin typeface="+mn-ea"/>
              </a:rPr>
              <a:t>32 </a:t>
            </a:r>
            <a:r>
              <a:rPr lang="zh-CN" altLang="en-US" sz="2800" u="none" dirty="0">
                <a:solidFill>
                  <a:schemeClr val="tx1">
                    <a:lumMod val="75000"/>
                    <a:lumOff val="25000"/>
                  </a:schemeClr>
                </a:solidFill>
                <a:latin typeface="+mn-ea"/>
              </a:rPr>
              <a:t>个厨房、 总计 </a:t>
            </a:r>
            <a:r>
              <a:rPr lang="en-US" altLang="zh-CN" sz="2800" u="none" dirty="0">
                <a:solidFill>
                  <a:schemeClr val="tx1">
                    <a:lumMod val="75000"/>
                    <a:lumOff val="25000"/>
                  </a:schemeClr>
                </a:solidFill>
                <a:latin typeface="+mn-ea"/>
              </a:rPr>
              <a:t>55 </a:t>
            </a:r>
            <a:r>
              <a:rPr lang="zh-CN" altLang="en-US" sz="2800" u="none" dirty="0">
                <a:solidFill>
                  <a:schemeClr val="tx1">
                    <a:lumMod val="75000"/>
                    <a:lumOff val="25000"/>
                  </a:schemeClr>
                </a:solidFill>
                <a:latin typeface="+mn-ea"/>
              </a:rPr>
              <a:t>个小时的全高清视频数据， 共包含动作边框数 </a:t>
            </a:r>
            <a:r>
              <a:rPr lang="en-US" altLang="zh-CN" sz="2800" u="none" dirty="0">
                <a:solidFill>
                  <a:schemeClr val="tx1">
                    <a:lumMod val="75000"/>
                    <a:lumOff val="25000"/>
                  </a:schemeClr>
                </a:solidFill>
                <a:latin typeface="+mn-ea"/>
              </a:rPr>
              <a:t>39594 </a:t>
            </a:r>
            <a:r>
              <a:rPr lang="zh-CN" altLang="en-US" sz="2800" u="none" dirty="0">
                <a:solidFill>
                  <a:schemeClr val="tx1">
                    <a:lumMod val="75000"/>
                    <a:lumOff val="25000"/>
                  </a:schemeClr>
                </a:solidFill>
                <a:latin typeface="+mn-ea"/>
              </a:rPr>
              <a:t>个， 物体边界框数 </a:t>
            </a:r>
            <a:r>
              <a:rPr lang="en-US" altLang="zh-CN" sz="2800" u="none" dirty="0">
                <a:solidFill>
                  <a:schemeClr val="tx1">
                    <a:lumMod val="75000"/>
                    <a:lumOff val="25000"/>
                  </a:schemeClr>
                </a:solidFill>
                <a:latin typeface="+mn-ea"/>
              </a:rPr>
              <a:t>454158 </a:t>
            </a:r>
            <a:r>
              <a:rPr lang="zh-CN" altLang="en-US" sz="2800" u="none" dirty="0">
                <a:solidFill>
                  <a:schemeClr val="tx1">
                    <a:lumMod val="75000"/>
                    <a:lumOff val="25000"/>
                  </a:schemeClr>
                </a:solidFill>
                <a:latin typeface="+mn-ea"/>
              </a:rPr>
              <a:t>个。</a:t>
            </a:r>
            <a:endParaRPr lang="zh-CN" altLang="en-US" sz="2800" u="none" dirty="0">
              <a:solidFill>
                <a:schemeClr val="tx1">
                  <a:lumMod val="75000"/>
                  <a:lumOff val="25000"/>
                </a:schemeClr>
              </a:solidFill>
              <a:latin typeface="+mn-ea"/>
            </a:endParaRPr>
          </a:p>
        </p:txBody>
      </p:sp>
      <p:sp>
        <p:nvSpPr>
          <p:cNvPr id="90" name="文本框 89"/>
          <p:cNvSpPr txBox="1"/>
          <p:nvPr/>
        </p:nvSpPr>
        <p:spPr>
          <a:xfrm>
            <a:off x="1357405" y="33504393"/>
            <a:ext cx="1089498" cy="8055168"/>
          </a:xfrm>
          <a:prstGeom prst="rect">
            <a:avLst/>
          </a:prstGeom>
          <a:solidFill>
            <a:srgbClr val="123988"/>
          </a:solidFill>
        </p:spPr>
        <p:txBody>
          <a:bodyPr wrap="square" rtlCol="0">
            <a:spAutoFit/>
          </a:bodyPr>
          <a:lstStyle/>
          <a:p>
            <a:endParaRPr lang="zh-CN" altLang="en-US" sz="28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400760" y="33196120"/>
            <a:ext cx="1015663" cy="8055168"/>
          </a:xfrm>
          <a:prstGeom prst="rect">
            <a:avLst/>
          </a:prstGeom>
          <a:noFill/>
        </p:spPr>
        <p:txBody>
          <a:bodyPr vert="eaVert" wrap="square" rtlCol="0">
            <a:spAutoFit/>
          </a:bodyPr>
          <a:lstStyle/>
          <a:p>
            <a:r>
              <a:rPr lang="zh-CN" altLang="en-US" sz="5400" b="1" dirty="0">
                <a:solidFill>
                  <a:srgbClr val="FFFFFF"/>
                </a:solidFill>
                <a:latin typeface="华文仿宋" panose="02010600040101010101" pitchFamily="2" charset="-122"/>
                <a:ea typeface="华文仿宋" panose="02010600040101010101" pitchFamily="2" charset="-122"/>
              </a:rPr>
              <a:t>不设阈值的检测结果</a:t>
            </a:r>
            <a:endParaRPr lang="zh-CN" altLang="en-US" sz="5400" b="1" dirty="0">
              <a:solidFill>
                <a:srgbClr val="FFFFFF"/>
              </a:solidFill>
              <a:latin typeface="华文仿宋" panose="02010600040101010101" pitchFamily="2" charset="-122"/>
              <a:ea typeface="华文仿宋" panose="02010600040101010101" pitchFamily="2" charset="-122"/>
            </a:endParaRPr>
          </a:p>
        </p:txBody>
      </p:sp>
      <p:sp>
        <p:nvSpPr>
          <p:cNvPr id="91" name="文本框 90"/>
          <p:cNvSpPr txBox="1"/>
          <p:nvPr/>
        </p:nvSpPr>
        <p:spPr>
          <a:xfrm>
            <a:off x="9737040" y="34650268"/>
            <a:ext cx="1015663" cy="5994812"/>
          </a:xfrm>
          <a:prstGeom prst="rect">
            <a:avLst/>
          </a:prstGeom>
          <a:noFill/>
        </p:spPr>
        <p:txBody>
          <a:bodyPr vert="eaVert" wrap="square" rtlCol="0">
            <a:spAutoFit/>
          </a:bodyPr>
          <a:lstStyle/>
          <a:p>
            <a:r>
              <a:rPr lang="zh-CN" altLang="en-US" sz="5400" b="1" dirty="0">
                <a:solidFill>
                  <a:srgbClr val="FFFFFF"/>
                </a:solidFill>
                <a:latin typeface="华文仿宋" panose="02010600040101010101" pitchFamily="2" charset="-122"/>
                <a:ea typeface="华文仿宋" panose="02010600040101010101" pitchFamily="2" charset="-122"/>
              </a:rPr>
              <a:t>从相册中选择</a:t>
            </a:r>
            <a:endParaRPr lang="zh-CN" altLang="en-US" sz="5400" b="1" dirty="0">
              <a:solidFill>
                <a:srgbClr val="FFFFFF"/>
              </a:solidFill>
              <a:latin typeface="华文仿宋" panose="02010600040101010101" pitchFamily="2" charset="-122"/>
              <a:ea typeface="华文仿宋" panose="02010600040101010101" pitchFamily="2" charset="-122"/>
            </a:endParaRPr>
          </a:p>
        </p:txBody>
      </p:sp>
      <p:sp>
        <p:nvSpPr>
          <p:cNvPr id="92" name="文本框 91"/>
          <p:cNvSpPr txBox="1"/>
          <p:nvPr/>
        </p:nvSpPr>
        <p:spPr>
          <a:xfrm>
            <a:off x="16893164" y="34519464"/>
            <a:ext cx="1015663" cy="6731824"/>
          </a:xfrm>
          <a:prstGeom prst="rect">
            <a:avLst/>
          </a:prstGeom>
          <a:noFill/>
        </p:spPr>
        <p:txBody>
          <a:bodyPr vert="eaVert" wrap="square" rtlCol="0">
            <a:spAutoFit/>
          </a:bodyPr>
          <a:lstStyle/>
          <a:p>
            <a:r>
              <a:rPr lang="zh-CN" altLang="en-US" sz="5400" b="1" dirty="0">
                <a:solidFill>
                  <a:srgbClr val="FFFFFF"/>
                </a:solidFill>
                <a:latin typeface="华文仿宋" panose="02010600040101010101" pitchFamily="2" charset="-122"/>
                <a:ea typeface="华文仿宋" panose="02010600040101010101" pitchFamily="2" charset="-122"/>
              </a:rPr>
              <a:t>可视化</a:t>
            </a:r>
            <a:r>
              <a:rPr lang="en-US" altLang="zh-CN" sz="5400" b="1" dirty="0">
                <a:solidFill>
                  <a:srgbClr val="FFFFFF"/>
                </a:solidFill>
                <a:latin typeface="华文仿宋" panose="02010600040101010101" pitchFamily="2" charset="-122"/>
                <a:ea typeface="华文仿宋" panose="02010600040101010101" pitchFamily="2" charset="-122"/>
              </a:rPr>
              <a:t>token</a:t>
            </a:r>
            <a:r>
              <a:rPr lang="zh-CN" altLang="en-US" sz="5400" b="1" dirty="0">
                <a:solidFill>
                  <a:srgbClr val="FFFFFF"/>
                </a:solidFill>
                <a:latin typeface="华文仿宋" panose="02010600040101010101" pitchFamily="2" charset="-122"/>
                <a:ea typeface="华文仿宋" panose="02010600040101010101" pitchFamily="2" charset="-122"/>
              </a:rPr>
              <a:t>对比</a:t>
            </a:r>
            <a:endParaRPr lang="zh-CN" altLang="en-US" sz="5400" b="1" dirty="0">
              <a:solidFill>
                <a:srgbClr val="FFFFFF"/>
              </a:solidFill>
              <a:latin typeface="华文仿宋" panose="02010600040101010101" pitchFamily="2" charset="-122"/>
              <a:ea typeface="华文仿宋" panose="020106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423" y="33513716"/>
            <a:ext cx="14443745" cy="804584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681" y="19821711"/>
            <a:ext cx="13405604" cy="4030559"/>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8474" y="16410681"/>
            <a:ext cx="11401134" cy="5053134"/>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40042" y="23612021"/>
            <a:ext cx="11779442" cy="5745365"/>
          </a:xfrm>
          <a:prstGeom prst="rect">
            <a:avLst/>
          </a:prstGeom>
        </p:spPr>
      </p:pic>
      <p:sp>
        <p:nvSpPr>
          <p:cNvPr id="27" name="Text Placeholder 339"/>
          <p:cNvSpPr txBox="1"/>
          <p:nvPr/>
        </p:nvSpPr>
        <p:spPr>
          <a:xfrm>
            <a:off x="15196309" y="8107638"/>
            <a:ext cx="14287682" cy="1067680"/>
          </a:xfrm>
          <a:prstGeom prst="rect">
            <a:avLst/>
          </a:prstGeom>
        </p:spPr>
        <p:txBody>
          <a:bodyPr wrap="square" lIns="223877" tIns="223877" rIns="223877" bIns="223877">
            <a:spAutoFit/>
          </a:bodyPr>
          <a:lstStyle>
            <a:lvl1pPr marL="0" indent="0" algn="l" defTabSz="4298315" rtl="0" eaLnBrk="1" latinLnBrk="0" hangingPunct="1">
              <a:spcBef>
                <a:spcPct val="20000"/>
              </a:spcBef>
              <a:buFont typeface="Arial" panose="020B0604020202020204"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420"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2pPr>
            <a:lvl3pPr marL="2014855"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3pPr>
            <a:lvl4pPr marL="2630805" indent="-615950"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4pPr>
            <a:lvl5pPr marL="3078480" indent="-44767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pPr algn="ctr"/>
            <a:r>
              <a:rPr lang="en-US" sz="4000" b="1" dirty="0">
                <a:latin typeface="微软雅黑" panose="020B0503020204020204" pitchFamily="34" charset="-122"/>
                <a:ea typeface="微软雅黑" panose="020B0503020204020204" pitchFamily="34" charset="-122"/>
                <a:cs typeface="+mn-cs"/>
              </a:rPr>
              <a:t>Compaction</a:t>
            </a:r>
            <a:endParaRPr lang="en-US" sz="4000" b="1" dirty="0">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10817" y="9602100"/>
            <a:ext cx="12372703" cy="4550212"/>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42839" y="37531977"/>
            <a:ext cx="11382449" cy="3521445"/>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84017" y="33716096"/>
            <a:ext cx="11453068" cy="2923456"/>
          </a:xfrm>
          <a:prstGeom prst="rect">
            <a:avLst/>
          </a:prstGeom>
        </p:spPr>
      </p:pic>
    </p:spTree>
  </p:cSld>
  <p:clrMapOvr>
    <a:masterClrMapping/>
  </p:clrMapOvr>
</p:sld>
</file>

<file path=ppt/tags/tag1.xml><?xml version="1.0" encoding="utf-8"?>
<p:tagLst xmlns:p="http://schemas.openxmlformats.org/presentationml/2006/main">
  <p:tag name="COMMONDATA" val="eyJoZGlkIjoiMjMwNjYxNWE0ZDczM2UzMmExMjIwODJiMWY1NjQ3MTEifQ=="/>
</p:tagLst>
</file>

<file path=ppt/theme/theme1.xml><?xml version="1.0" encoding="utf-8"?>
<a:theme xmlns:a="http://schemas.openxmlformats.org/drawingml/2006/main" name="100CMx14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723</Words>
  <Application>WPS 演示</Application>
  <PresentationFormat>自定义</PresentationFormat>
  <Paragraphs>39</Paragraphs>
  <Slides>1</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vt:i4>
      </vt:variant>
    </vt:vector>
  </HeadingPairs>
  <TitlesOfParts>
    <vt:vector size="15" baseType="lpstr">
      <vt:lpstr>Arial</vt:lpstr>
      <vt:lpstr>宋体</vt:lpstr>
      <vt:lpstr>Wingdings</vt:lpstr>
      <vt:lpstr>Times New Roman</vt:lpstr>
      <vt:lpstr>Arial Black</vt:lpstr>
      <vt:lpstr>Trebuchet MS</vt:lpstr>
      <vt:lpstr>Arial</vt:lpstr>
      <vt:lpstr>微软雅黑</vt:lpstr>
      <vt:lpstr>华文仿宋</vt:lpstr>
      <vt:lpstr>仿宋</vt:lpstr>
      <vt:lpstr>Calibri</vt:lpstr>
      <vt:lpstr>Arial Unicode MS</vt:lpstr>
      <vt:lpstr>100CMx140CM template</vt:lpstr>
      <vt:lpstr>Without guides</vt:lpstr>
      <vt:lpstr>PowerPoint 演示文稿</vt:lpstr>
    </vt:vector>
  </TitlesOfParts>
  <Company>Canterbury Media Services, Inc. </Company>
  <LinksUpToDate>false</LinksUpToDate>
  <SharedDoc>false</SharedDoc>
  <HyperlinksChanged>false</HyperlinksChanged>
  <AppVersion>14.0000</AppVersion>
  <Manager>A. Kotoulas</Manager>
  <HyperlinkBase>https://www.posterpresentations.com/free-poster-templates.html</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PowerPoint Presentation</dc:title>
  <dc:creator>PosterPresentations.com</dc:creator>
  <cp:keywords>A0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dc:subject>Research poster presentation template</dc:subject>
  <cp:category>Research poster templates </cp:category>
  <cp:lastModifiedBy>digger</cp:lastModifiedBy>
  <cp:revision>71</cp:revision>
  <dcterms:created xsi:type="dcterms:W3CDTF">2012-02-10T00:21:00Z</dcterms:created>
  <dcterms:modified xsi:type="dcterms:W3CDTF">2022-06-27T07:08:52Z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F5A28F6E4D394B6C8F39C2D46913569B</vt:lpwstr>
  </property>
  <property fmtid="{D5CDD505-2E9C-101B-9397-08002B2CF9AE}" pid="3" name="KSOProductBuildVer">
    <vt:lpwstr>2052-11.1.0.11830</vt:lpwstr>
  </property>
</Properties>
</file>