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66" r:id="rId6"/>
    <p:sldId id="283" r:id="rId7"/>
    <p:sldId id="265" r:id="rId8"/>
    <p:sldId id="270" r:id="rId9"/>
    <p:sldId id="262" r:id="rId10"/>
    <p:sldId id="264" r:id="rId11"/>
    <p:sldId id="261" r:id="rId12"/>
    <p:sldId id="272" r:id="rId13"/>
    <p:sldId id="285" r:id="rId14"/>
    <p:sldId id="268" r:id="rId15"/>
    <p:sldId id="267" r:id="rId16"/>
    <p:sldId id="26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ger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08D"/>
    <a:srgbClr val="A4D663"/>
    <a:srgbClr val="8EC67F"/>
    <a:srgbClr val="9DD16F"/>
    <a:srgbClr val="88DB29"/>
    <a:srgbClr val="038B1F"/>
    <a:srgbClr val="0B841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79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1:25:52.87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hyperlink" Target="https://arxiv.org/pdf/2008.06254.pdf?ref=https://githubhelp.com" TargetMode="External"/><Relationship Id="rId4" Type="http://schemas.openxmlformats.org/officeDocument/2006/relationships/hyperlink" Target="https://arxiv.org/pdf/2110.06915.pdf?ref=https://githubhelp.com" TargetMode="External"/><Relationship Id="rId3" Type="http://schemas.openxmlformats.org/officeDocument/2006/relationships/hyperlink" Target="https://arxiv.org/pdf/2111.01936.pdf" TargetMode="External"/><Relationship Id="rId2" Type="http://schemas.openxmlformats.org/officeDocument/2006/relationships/hyperlink" Target="https://arxiv.org/pdf/2108.08633.pdf" TargetMode="External"/><Relationship Id="rId1" Type="http://schemas.openxmlformats.org/officeDocument/2006/relationships/hyperlink" Target="https://arxiv.org/pdf/2201.04906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hyperlink" Target="https://openaccess.thecvf.com/content/ICCV2021/papers/Fan_Multiscale_Vision_Transformers_ICCV_2021_paper.pdf" TargetMode="External"/><Relationship Id="rId5" Type="http://schemas.openxmlformats.org/officeDocument/2006/relationships/hyperlink" Target="https://arxiv.org/pdf/2106.09212.pdf" TargetMode="External"/><Relationship Id="rId4" Type="http://schemas.openxmlformats.org/officeDocument/2006/relationships/hyperlink" Target="https://openaccess.thecvf.com/content/ICCV2021/papers/Kim_Motion_Guided_Attention_Fusion_To_Recognize_Interactions_From_Videos_ICCV_2021_paper.pdf" TargetMode="External"/><Relationship Id="rId3" Type="http://schemas.openxmlformats.org/officeDocument/2006/relationships/hyperlink" Target="https://pengzhansun.github.io/files/paper_(CDN).pdf" TargetMode="External"/><Relationship Id="rId2" Type="http://schemas.openxmlformats.org/officeDocument/2006/relationships/hyperlink" Target="https://www.aaai.org/AAAI22Papers/AAAI-1021.LiuX.pdf" TargetMode="External"/><Relationship Id="rId1" Type="http://schemas.openxmlformats.org/officeDocument/2006/relationships/hyperlink" Target="https://europepmc.org/article/med/3508986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hyperlink" Target="https://epic-kitchens.github.io/20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hyperlink" Target="https://openaccess.thecvf.com/content_CVPR_2020/papers/Materzynska_Something-Else_Compositional_Action_Recognition_With_Spatial-Temporal_Interaction_Networks_CVPR_2020_paper.pdf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hyperlink" Target="https://openaccess.thecvf.com/content_ECCV_2018/papers/Xiaolong_Wang_Videos_as_Space-Time_ECCV_2018_paper.pdf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hyperlink" Target="https://proceedings.neurips.cc/paper/2021/file/67f7fb873eaf29526a11a9b7ac33bfac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Compositional Action Recognition: a Survey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773805"/>
            <a:ext cx="9657715" cy="92202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汇报人：刘洋岑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884555"/>
            <a:ext cx="12191365" cy="58794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3.4.1.</a:t>
            </a:r>
            <a:r>
              <a:rPr lang="en-US" altLang="zh-CN" sz="1000">
                <a:solidFill>
                  <a:schemeClr val="tx1"/>
                </a:solidFill>
                <a:hlinkClick r:id="rId1" action="ppaction://hlinkfile"/>
              </a:rPr>
              <a:t>IRN</a:t>
            </a:r>
            <a:r>
              <a:rPr lang="en-US" altLang="zh-CN" sz="1000">
                <a:solidFill>
                  <a:schemeClr val="tx1"/>
                </a:solidFill>
              </a:rPr>
              <a:t> (63.7%): 2021 Hand-Object Interaction Reasoning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对于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的交互方式比较独特。与</a:t>
            </a:r>
            <a:r>
              <a:rPr lang="en-US" altLang="zh-CN" sz="1000">
                <a:solidFill>
                  <a:schemeClr val="tx1"/>
                </a:solidFill>
              </a:rPr>
              <a:t>MotionFormer</a:t>
            </a:r>
            <a:r>
              <a:rPr lang="zh-CN" altLang="en-US" sz="1000">
                <a:solidFill>
                  <a:schemeClr val="tx1"/>
                </a:solidFill>
              </a:rPr>
              <a:t>提取特征的方式有点接近。提取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hand</a:t>
            </a:r>
            <a:r>
              <a:rPr lang="zh-CN" altLang="en-US" sz="1000">
                <a:solidFill>
                  <a:schemeClr val="tx1"/>
                </a:solidFill>
              </a:rPr>
              <a:t>特征之后，使用了三种类型</a:t>
            </a:r>
            <a:r>
              <a:rPr lang="en-US" altLang="zh-CN" sz="1000">
                <a:solidFill>
                  <a:schemeClr val="tx1"/>
                </a:solidFill>
              </a:rPr>
              <a:t>(OO,OH,HH)</a:t>
            </a:r>
            <a:r>
              <a:rPr lang="zh-CN" altLang="en-US" sz="1000">
                <a:solidFill>
                  <a:schemeClr val="tx1"/>
                </a:solidFill>
              </a:rPr>
              <a:t>的手与物体交互进行后续处理。但是效果其实很差，只比</a:t>
            </a:r>
            <a:r>
              <a:rPr lang="en-US" altLang="zh-CN" sz="1000">
                <a:solidFill>
                  <a:schemeClr val="tx1"/>
                </a:solidFill>
              </a:rPr>
              <a:t>baseline</a:t>
            </a:r>
            <a:r>
              <a:rPr lang="zh-CN" altLang="en-US" sz="1000">
                <a:solidFill>
                  <a:schemeClr val="tx1"/>
                </a:solidFill>
              </a:rPr>
              <a:t>提了</a:t>
            </a:r>
            <a:r>
              <a:rPr lang="en-US" altLang="zh-CN" sz="1000">
                <a:solidFill>
                  <a:schemeClr val="tx1"/>
                </a:solidFill>
              </a:rPr>
              <a:t>0.6%</a:t>
            </a:r>
            <a:r>
              <a:rPr lang="zh-CN" altLang="en-US" sz="1000">
                <a:solidFill>
                  <a:schemeClr val="tx1"/>
                </a:solidFill>
              </a:rPr>
              <a:t>，可能是没有调好。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3.4.2.</a:t>
            </a:r>
            <a:r>
              <a:rPr lang="en-US" altLang="zh-CN" sz="1000">
                <a:sym typeface="+mn-ea"/>
                <a:hlinkClick r:id="rId2" action="ppaction://hlinkfile"/>
              </a:rPr>
              <a:t>STIG</a:t>
            </a:r>
            <a:r>
              <a:rPr lang="en-US" altLang="zh-CN" sz="1000">
                <a:sym typeface="+mn-ea"/>
              </a:rPr>
              <a:t> 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(60.8%): 2021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Spatio-Temporal Interaction Graph Parsing Networks for Human-Object Interaction Recognition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是一篇后期图建模的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paper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，相对于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18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年那篇，这篇建模的方式。可以看出，费尽这么多心思建模，用图来提取信息效果还是很不好。这篇也是把</a:t>
            </a:r>
            <a:r>
              <a:rPr lang="en-US" altLang="zh-CN" sz="1000">
                <a:solidFill>
                  <a:schemeClr val="tx1"/>
                </a:solidFill>
                <a:sym typeface="+mn-ea"/>
              </a:rPr>
              <a:t>semantic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的信息融入进去了的，看的太久了又很复杂思路有点记不得了。</a:t>
            </a:r>
            <a:endParaRPr lang="zh-CN" altLang="en-US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3.4.3.</a:t>
            </a:r>
            <a:r>
              <a:rPr lang="en-US" altLang="zh-CN" sz="1000">
                <a:solidFill>
                  <a:schemeClr val="tx1"/>
                </a:solidFill>
                <a:hlinkClick r:id="rId3" action="ppaction://hlinkfile"/>
              </a:rPr>
              <a:t>STLT</a:t>
            </a:r>
            <a:r>
              <a:rPr lang="en-US" altLang="zh-CN" sz="1000">
                <a:solidFill>
                  <a:schemeClr val="tx1"/>
                </a:solidFill>
              </a:rPr>
              <a:t> (67.1%): 2021 Revisiting spatio-temporal layouts for compositional action recognition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提出了一种先在空间上聚合再在时间上聚合的方法。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的区别就是他用了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来聚合，并且尝试了各种复杂的聚合方式。其中的CACNF效果比</a:t>
            </a:r>
            <a:r>
              <a:rPr lang="en-US" altLang="zh-CN" sz="1000">
                <a:solidFill>
                  <a:schemeClr val="tx1"/>
                </a:solidFill>
              </a:rPr>
              <a:t>STIN</a:t>
            </a:r>
            <a:r>
              <a:rPr lang="zh-CN" altLang="en-US" sz="1000">
                <a:solidFill>
                  <a:schemeClr val="tx1"/>
                </a:solidFill>
              </a:rPr>
              <a:t>提升了近</a:t>
            </a:r>
            <a:r>
              <a:rPr lang="en-US" altLang="zh-CN" sz="1000">
                <a:solidFill>
                  <a:schemeClr val="tx1"/>
                </a:solidFill>
              </a:rPr>
              <a:t>10%</a:t>
            </a:r>
            <a:r>
              <a:rPr lang="zh-CN" altLang="en-US" sz="1000">
                <a:solidFill>
                  <a:schemeClr val="tx1"/>
                </a:solidFill>
              </a:rPr>
              <a:t>。里面做了大量的信息聚合实验，实验了各种聚合方法。其中以加入了</a:t>
            </a:r>
            <a:r>
              <a:rPr lang="en-US" altLang="zh-CN" sz="1000">
                <a:solidFill>
                  <a:schemeClr val="tx1"/>
                </a:solidFill>
              </a:rPr>
              <a:t>cross-attention</a:t>
            </a:r>
            <a:r>
              <a:rPr lang="zh-CN" altLang="en-US" sz="1000">
                <a:solidFill>
                  <a:schemeClr val="tx1"/>
                </a:solidFill>
              </a:rPr>
              <a:t>的</a:t>
            </a:r>
            <a:r>
              <a:rPr lang="en-US" altLang="zh-CN" sz="1000">
                <a:solidFill>
                  <a:schemeClr val="tx1"/>
                </a:solidFill>
              </a:rPr>
              <a:t>CACNF(STLT</a:t>
            </a:r>
            <a:r>
              <a:rPr lang="zh-CN" altLang="en-US" sz="1000">
                <a:solidFill>
                  <a:schemeClr val="tx1"/>
                </a:solidFill>
              </a:rPr>
              <a:t>是一个</a:t>
            </a:r>
            <a:r>
              <a:rPr lang="en-US" altLang="zh-CN" sz="1000">
                <a:solidFill>
                  <a:schemeClr val="tx1"/>
                </a:solidFill>
              </a:rPr>
              <a:t>object stream</a:t>
            </a:r>
            <a:r>
              <a:rPr lang="zh-CN" altLang="en-US" sz="1000">
                <a:solidFill>
                  <a:schemeClr val="tx1"/>
                </a:solidFill>
              </a:rPr>
              <a:t>，另一个是整体的</a:t>
            </a:r>
            <a:r>
              <a:rPr lang="en-US" altLang="zh-CN" sz="1000">
                <a:solidFill>
                  <a:schemeClr val="tx1"/>
                </a:solidFill>
              </a:rPr>
              <a:t>X3D stream)</a:t>
            </a:r>
            <a:r>
              <a:rPr lang="zh-CN" altLang="en-US" sz="1000">
                <a:solidFill>
                  <a:schemeClr val="tx1"/>
                </a:solidFill>
              </a:rPr>
              <a:t>效果最好。我感觉这篇</a:t>
            </a:r>
            <a:r>
              <a:rPr lang="en-US" altLang="zh-CN" sz="1000">
                <a:solidFill>
                  <a:schemeClr val="tx1"/>
                </a:solidFill>
              </a:rPr>
              <a:t>paper</a:t>
            </a:r>
            <a:r>
              <a:rPr lang="zh-CN" altLang="en-US" sz="1000">
                <a:solidFill>
                  <a:schemeClr val="tx1"/>
                </a:solidFill>
              </a:rPr>
              <a:t>是照着当年的</a:t>
            </a:r>
            <a:r>
              <a:rPr lang="en-US" altLang="zh-CN" sz="1000">
                <a:solidFill>
                  <a:schemeClr val="tx1"/>
                </a:solidFill>
              </a:rPr>
              <a:t>I3D</a:t>
            </a:r>
            <a:r>
              <a:rPr lang="zh-CN" altLang="en-US" sz="1000">
                <a:solidFill>
                  <a:schemeClr val="tx1"/>
                </a:solidFill>
              </a:rPr>
              <a:t>仿写的，连那个示意图画法都很像。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3.4.4.</a:t>
            </a:r>
            <a:r>
              <a:rPr lang="en-US" altLang="zh-CN" sz="1000">
                <a:solidFill>
                  <a:schemeClr val="tx1"/>
                </a:solidFill>
                <a:hlinkClick r:id="rId4" action="ppaction://hlinkfile"/>
              </a:rPr>
              <a:t>ORViT</a:t>
            </a:r>
            <a:r>
              <a:rPr lang="en-US" altLang="zh-CN" sz="1000">
                <a:solidFill>
                  <a:schemeClr val="tx1"/>
                </a:solidFill>
              </a:rPr>
              <a:t> (</a:t>
            </a:r>
            <a:r>
              <a:rPr lang="en-US" altLang="zh-CN" sz="1000" b="1">
                <a:solidFill>
                  <a:schemeClr val="tx1"/>
                </a:solidFill>
              </a:rPr>
              <a:t>69.7</a:t>
            </a:r>
            <a:r>
              <a:rPr lang="en-US" altLang="zh-CN" sz="1000">
                <a:solidFill>
                  <a:schemeClr val="tx1"/>
                </a:solidFill>
              </a:rPr>
              <a:t>%): 2022 Object-Region Video Transformers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提出了一种先空间再时间的特征提取方式，聚合方式用了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。但是主要工作还是在怎么提取视频特征上。具体结构比较复杂，感觉是一个很复杂的融合模型：有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和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的特殊设计采用了</a:t>
            </a:r>
            <a:r>
              <a:rPr lang="en-US" altLang="zh-CN" sz="1000">
                <a:solidFill>
                  <a:schemeClr val="tx1"/>
                </a:solidFill>
              </a:rPr>
              <a:t>VAT</a:t>
            </a:r>
            <a:r>
              <a:rPr lang="zh-CN" altLang="en-US" sz="1000">
                <a:solidFill>
                  <a:schemeClr val="tx1"/>
                </a:solidFill>
              </a:rPr>
              <a:t>里面的设计思路，用</a:t>
            </a:r>
            <a:r>
              <a:rPr lang="en-US" altLang="zh-CN" sz="1000">
                <a:solidFill>
                  <a:schemeClr val="tx1"/>
                </a:solidFill>
              </a:rPr>
              <a:t>object</a:t>
            </a:r>
            <a:r>
              <a:rPr lang="zh-CN" altLang="en-US" sz="1000">
                <a:solidFill>
                  <a:schemeClr val="tx1"/>
                </a:solidFill>
              </a:rPr>
              <a:t>当</a:t>
            </a:r>
            <a:r>
              <a:rPr lang="en-US" altLang="zh-CN" sz="1000">
                <a:solidFill>
                  <a:schemeClr val="tx1"/>
                </a:solidFill>
              </a:rPr>
              <a:t>key</a:t>
            </a:r>
            <a:r>
              <a:rPr lang="zh-CN" altLang="en-US" sz="1000">
                <a:solidFill>
                  <a:schemeClr val="tx1"/>
                </a:solidFill>
              </a:rPr>
              <a:t>，整体当</a:t>
            </a:r>
            <a:r>
              <a:rPr lang="en-US" altLang="zh-CN" sz="1000">
                <a:solidFill>
                  <a:schemeClr val="tx1"/>
                </a:solidFill>
              </a:rPr>
              <a:t>query</a:t>
            </a:r>
            <a:r>
              <a:rPr lang="zh-CN" altLang="en-US" sz="1000">
                <a:solidFill>
                  <a:schemeClr val="tx1"/>
                </a:solidFill>
              </a:rPr>
              <a:t>。又用了普通的</a:t>
            </a:r>
            <a:r>
              <a:rPr lang="en-US" altLang="zh-CN" sz="1000">
                <a:solidFill>
                  <a:schemeClr val="tx1"/>
                </a:solidFill>
              </a:rPr>
              <a:t>ViT</a:t>
            </a:r>
            <a:r>
              <a:rPr lang="zh-CN" altLang="en-US" sz="1000">
                <a:solidFill>
                  <a:schemeClr val="tx1"/>
                </a:solidFill>
              </a:rPr>
              <a:t>方法对于</a:t>
            </a:r>
            <a:r>
              <a:rPr lang="en-US" altLang="zh-CN" sz="1000">
                <a:solidFill>
                  <a:schemeClr val="tx1"/>
                </a:solidFill>
              </a:rPr>
              <a:t>spatial</a:t>
            </a:r>
            <a:r>
              <a:rPr lang="zh-CN" altLang="en-US" sz="1000">
                <a:solidFill>
                  <a:schemeClr val="tx1"/>
                </a:solidFill>
              </a:rPr>
              <a:t>进行提取。再使用了</a:t>
            </a:r>
            <a:r>
              <a:rPr lang="en-US" altLang="zh-CN" sz="1000">
                <a:solidFill>
                  <a:schemeClr val="tx1"/>
                </a:solidFill>
              </a:rPr>
              <a:t>STLT</a:t>
            </a:r>
            <a:r>
              <a:rPr lang="zh-CN" altLang="en-US" sz="1000">
                <a:solidFill>
                  <a:schemeClr val="tx1"/>
                </a:solidFill>
              </a:rPr>
              <a:t>的方法先空间再时间的进行融合，跟着用的</a:t>
            </a:r>
            <a:r>
              <a:rPr lang="en-US" altLang="zh-CN" sz="1000">
                <a:solidFill>
                  <a:schemeClr val="tx1"/>
                </a:solidFill>
              </a:rPr>
              <a:t>transformer</a:t>
            </a:r>
            <a:r>
              <a:rPr lang="zh-CN" altLang="en-US" sz="1000">
                <a:solidFill>
                  <a:schemeClr val="tx1"/>
                </a:solidFill>
              </a:rPr>
              <a:t>。感觉也没怎么创新，不过效果非常好。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3.4.5.</a:t>
            </a:r>
            <a:r>
              <a:rPr lang="en-US" altLang="zh-CN" sz="1000">
                <a:solidFill>
                  <a:schemeClr val="tx1"/>
                </a:solidFill>
                <a:hlinkClick r:id="rId5" action="ppaction://hlinkfile"/>
              </a:rPr>
              <a:t>ConsNet</a:t>
            </a:r>
            <a:r>
              <a:rPr lang="en-US" altLang="zh-CN" sz="1000">
                <a:solidFill>
                  <a:schemeClr val="tx1"/>
                </a:solidFill>
              </a:rPr>
              <a:t> (</a:t>
            </a:r>
            <a:r>
              <a:rPr lang="zh-CN" altLang="en-US" sz="1000">
                <a:solidFill>
                  <a:schemeClr val="tx1"/>
                </a:solidFill>
              </a:rPr>
              <a:t>无</a:t>
            </a:r>
            <a:r>
              <a:rPr lang="en-US" altLang="zh-CN" sz="1000">
                <a:solidFill>
                  <a:schemeClr val="tx1"/>
                </a:solidFill>
              </a:rPr>
              <a:t>): 2020 ConsNet Learning Consistency Graph for Zero-Shot Learning</a:t>
            </a:r>
            <a:endParaRPr lang="en-US" altLang="zh-CN" sz="1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000">
                <a:solidFill>
                  <a:schemeClr val="tx1"/>
                </a:solidFill>
              </a:rPr>
              <a:t>这篇任务不一样，是</a:t>
            </a:r>
            <a:r>
              <a:rPr lang="en-US" altLang="zh-CN" sz="1000">
                <a:solidFill>
                  <a:schemeClr val="tx1"/>
                </a:solidFill>
              </a:rPr>
              <a:t>CZSL</a:t>
            </a:r>
            <a:r>
              <a:rPr lang="zh-CN" altLang="en-US" sz="1000">
                <a:solidFill>
                  <a:schemeClr val="tx1"/>
                </a:solidFill>
              </a:rPr>
              <a:t>的，主要在几个图片数据集上进行，创新点是：引入了外部语义进行辅助建模。其中语义流从词袋中得到基础信息，然后不同的词语构建成知识图谱，用</a:t>
            </a:r>
            <a:r>
              <a:rPr lang="en-US" altLang="zh-CN" sz="1000">
                <a:solidFill>
                  <a:schemeClr val="tx1"/>
                </a:solidFill>
              </a:rPr>
              <a:t>GAT</a:t>
            </a:r>
            <a:r>
              <a:rPr lang="zh-CN" altLang="en-US" sz="1000">
                <a:solidFill>
                  <a:schemeClr val="tx1"/>
                </a:solidFill>
              </a:rPr>
              <a:t>来提取信息。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1280" y="1097280"/>
            <a:ext cx="12378690" cy="58318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3.4.6.</a:t>
            </a:r>
            <a:r>
              <a:rPr lang="en-US" altLang="zh-CN" sz="900">
                <a:solidFill>
                  <a:schemeClr val="tx1"/>
                </a:solidFill>
                <a:hlinkClick r:id="rId1" action="ppaction://hlinkfile"/>
              </a:rPr>
              <a:t>MixUp</a:t>
            </a:r>
            <a:r>
              <a:rPr lang="en-US" altLang="zh-CN" sz="900">
                <a:solidFill>
                  <a:schemeClr val="tx1"/>
                </a:solidFill>
              </a:rPr>
              <a:t> (</a:t>
            </a:r>
            <a:r>
              <a:rPr lang="zh-CN" altLang="en-US" sz="900">
                <a:solidFill>
                  <a:schemeClr val="tx1"/>
                </a:solidFill>
              </a:rPr>
              <a:t>无</a:t>
            </a:r>
            <a:r>
              <a:rPr lang="en-US" altLang="zh-CN" sz="900">
                <a:solidFill>
                  <a:schemeClr val="tx1"/>
                </a:solidFill>
              </a:rPr>
              <a:t>)</a:t>
            </a:r>
            <a:r>
              <a:rPr lang="zh-CN" altLang="en-US" sz="900">
                <a:solidFill>
                  <a:schemeClr val="tx1"/>
                </a:solidFill>
              </a:rPr>
              <a:t>：</a:t>
            </a:r>
            <a:r>
              <a:rPr lang="en-US" altLang="zh-CN" sz="900">
                <a:solidFill>
                  <a:schemeClr val="tx1"/>
                </a:solidFill>
              </a:rPr>
              <a:t>2022 </a:t>
            </a:r>
            <a:r>
              <a:rPr lang="zh-CN" altLang="en-US" sz="900">
                <a:solidFill>
                  <a:schemeClr val="tx1"/>
                </a:solidFill>
                <a:sym typeface="+mn-ea"/>
              </a:rPr>
              <a:t>Generative Mixup Networks for Zero-Shot Learning</a:t>
            </a:r>
            <a:endParaRPr lang="zh-CN" altLang="en-US" sz="9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这篇的任务也是</a:t>
            </a:r>
            <a:r>
              <a:rPr lang="en-US" altLang="zh-CN" sz="900">
                <a:solidFill>
                  <a:schemeClr val="tx1"/>
                </a:solidFill>
              </a:rPr>
              <a:t>CZSL</a:t>
            </a:r>
            <a:r>
              <a:rPr lang="zh-CN" altLang="en-US" sz="900">
                <a:solidFill>
                  <a:schemeClr val="tx1"/>
                </a:solidFill>
              </a:rPr>
              <a:t>，不过给了一个很好的</a:t>
            </a:r>
            <a:r>
              <a:rPr lang="en-US" altLang="zh-CN" sz="900">
                <a:solidFill>
                  <a:schemeClr val="tx1"/>
                </a:solidFill>
              </a:rPr>
              <a:t>semantic</a:t>
            </a:r>
            <a:r>
              <a:rPr lang="zh-CN" altLang="en-US" sz="900">
                <a:solidFill>
                  <a:schemeClr val="tx1"/>
                </a:solidFill>
              </a:rPr>
              <a:t>和</a:t>
            </a:r>
            <a:r>
              <a:rPr lang="en-US" altLang="zh-CN" sz="900">
                <a:solidFill>
                  <a:schemeClr val="tx1"/>
                </a:solidFill>
              </a:rPr>
              <a:t>appearance feature</a:t>
            </a:r>
            <a:r>
              <a:rPr lang="zh-CN" altLang="en-US" sz="900">
                <a:solidFill>
                  <a:schemeClr val="tx1"/>
                </a:solidFill>
              </a:rPr>
              <a:t>对齐的启发。文中使用了</a:t>
            </a:r>
            <a:r>
              <a:rPr lang="en-US" altLang="zh-CN" sz="900">
                <a:solidFill>
                  <a:schemeClr val="tx1"/>
                </a:solidFill>
              </a:rPr>
              <a:t>mix up</a:t>
            </a:r>
            <a:r>
              <a:rPr lang="zh-CN" altLang="en-US" sz="900">
                <a:solidFill>
                  <a:schemeClr val="tx1"/>
                </a:solidFill>
              </a:rPr>
              <a:t>的方式对于目标域的一些内容进行生成。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3.4.7.</a:t>
            </a:r>
            <a:r>
              <a:rPr lang="en-US" altLang="zh-CN" sz="900">
                <a:solidFill>
                  <a:schemeClr val="tx1"/>
                </a:solidFill>
                <a:hlinkClick r:id="rId2" action="ppaction://hlinkfile"/>
              </a:rPr>
              <a:t>OC-immune</a:t>
            </a:r>
            <a:r>
              <a:rPr lang="en-US" altLang="zh-CN" sz="900">
                <a:solidFill>
                  <a:schemeClr val="tx1"/>
                </a:solidFill>
              </a:rPr>
              <a:t> (</a:t>
            </a:r>
            <a:r>
              <a:rPr lang="zh-CN" altLang="en-US" sz="900">
                <a:solidFill>
                  <a:schemeClr val="tx1"/>
                </a:solidFill>
              </a:rPr>
              <a:t>无</a:t>
            </a:r>
            <a:r>
              <a:rPr lang="en-US" altLang="zh-CN" sz="900">
                <a:solidFill>
                  <a:schemeClr val="tx1"/>
                </a:solidFill>
              </a:rPr>
              <a:t>)</a:t>
            </a:r>
            <a:r>
              <a:rPr lang="zh-CN" altLang="en-US" sz="900">
                <a:solidFill>
                  <a:schemeClr val="tx1"/>
                </a:solidFill>
              </a:rPr>
              <a:t>：2022 Highlighting Object Category Immunity for the Generalization of Human-Object Interaction Detection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面向</a:t>
            </a:r>
            <a:r>
              <a:rPr lang="en-US" altLang="zh-CN" sz="900">
                <a:solidFill>
                  <a:schemeClr val="tx1"/>
                </a:solidFill>
              </a:rPr>
              <a:t>HOI</a:t>
            </a:r>
            <a:r>
              <a:rPr lang="zh-CN" altLang="en-US" sz="900">
                <a:solidFill>
                  <a:schemeClr val="tx1"/>
                </a:solidFill>
              </a:rPr>
              <a:t>问题，</a:t>
            </a:r>
            <a:r>
              <a:rPr lang="en-US" altLang="zh-CN" sz="900">
                <a:solidFill>
                  <a:schemeClr val="tx1"/>
                </a:solidFill>
              </a:rPr>
              <a:t>motivation</a:t>
            </a:r>
            <a:r>
              <a:rPr lang="zh-CN" altLang="en-US" sz="900">
                <a:solidFill>
                  <a:schemeClr val="tx1"/>
                </a:solidFill>
              </a:rPr>
              <a:t>是为解决去偏差的问题，使用了一种生成式的方式强行将</a:t>
            </a:r>
            <a:r>
              <a:rPr lang="en-US" altLang="zh-CN" sz="900">
                <a:solidFill>
                  <a:schemeClr val="tx1"/>
                </a:solidFill>
              </a:rPr>
              <a:t>object</a:t>
            </a:r>
            <a:r>
              <a:rPr lang="zh-CN" altLang="en-US" sz="900">
                <a:solidFill>
                  <a:schemeClr val="tx1"/>
                </a:solidFill>
              </a:rPr>
              <a:t>映射到同一个高维空间（两个物体映射，判别器判别都是</a:t>
            </a:r>
            <a:r>
              <a:rPr lang="en-US" altLang="zh-CN" sz="900">
                <a:solidFill>
                  <a:schemeClr val="tx1"/>
                </a:solidFill>
              </a:rPr>
              <a:t>0.5</a:t>
            </a:r>
            <a:r>
              <a:rPr lang="zh-CN" altLang="en-US" sz="900">
                <a:solidFill>
                  <a:schemeClr val="tx1"/>
                </a:solidFill>
              </a:rPr>
              <a:t>）。得到了效果的提升。没有具体的模型。提出了</a:t>
            </a:r>
            <a:r>
              <a:rPr lang="en-US" altLang="zh-CN" sz="900">
                <a:solidFill>
                  <a:schemeClr val="tx1"/>
                </a:solidFill>
              </a:rPr>
              <a:t>mPD</a:t>
            </a:r>
            <a:r>
              <a:rPr lang="zh-CN" altLang="en-US" sz="900">
                <a:solidFill>
                  <a:schemeClr val="tx1"/>
                </a:solidFill>
              </a:rPr>
              <a:t>的一个指标：可以很好的体现出</a:t>
            </a:r>
            <a:r>
              <a:rPr lang="en-US" altLang="zh-CN" sz="900">
                <a:solidFill>
                  <a:schemeClr val="tx1"/>
                </a:solidFill>
              </a:rPr>
              <a:t>object</a:t>
            </a:r>
            <a:r>
              <a:rPr lang="zh-CN" altLang="en-US" sz="900">
                <a:solidFill>
                  <a:schemeClr val="tx1"/>
                </a:solidFill>
              </a:rPr>
              <a:t>对于模型准确性的影响。而这种强行混合的方法对</a:t>
            </a:r>
            <a:r>
              <a:rPr lang="en-US" altLang="zh-CN" sz="900">
                <a:solidFill>
                  <a:schemeClr val="tx1"/>
                </a:solidFill>
              </a:rPr>
              <a:t>mPD</a:t>
            </a:r>
            <a:r>
              <a:rPr lang="zh-CN" altLang="en-US" sz="900">
                <a:solidFill>
                  <a:schemeClr val="tx1"/>
                </a:solidFill>
              </a:rPr>
              <a:t>有着一定的提升。但是我其实感觉逻辑上本来就该提升，这个实验结果意义不是很大（物体都被强行无偏了）。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3.4.8.</a:t>
            </a:r>
            <a:r>
              <a:rPr lang="en-US" altLang="zh-CN" sz="900">
                <a:solidFill>
                  <a:schemeClr val="tx1"/>
                </a:solidFill>
                <a:hlinkClick r:id="rId3" action="ppaction://hlinkfile"/>
              </a:rPr>
              <a:t>CDN</a:t>
            </a:r>
            <a:r>
              <a:rPr lang="en-US" altLang="zh-CN" sz="900">
                <a:solidFill>
                  <a:schemeClr val="tx1"/>
                </a:solidFill>
              </a:rPr>
              <a:t> (64.5%)</a:t>
            </a:r>
            <a:r>
              <a:rPr lang="zh-CN" altLang="en-US" sz="900">
                <a:solidFill>
                  <a:schemeClr val="tx1"/>
                </a:solidFill>
              </a:rPr>
              <a:t>：</a:t>
            </a:r>
            <a:r>
              <a:rPr lang="en-US" altLang="zh-CN" sz="900">
                <a:solidFill>
                  <a:schemeClr val="tx1"/>
                </a:solidFill>
              </a:rPr>
              <a:t>2021 Counterfactual Debiasing Inference for Compositional Action Recognition</a:t>
            </a: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这篇感觉是比较稀有的真正在做视频去偏工作的</a:t>
            </a:r>
            <a:r>
              <a:rPr lang="en-US" altLang="zh-CN" sz="900">
                <a:solidFill>
                  <a:schemeClr val="tx1"/>
                </a:solidFill>
              </a:rPr>
              <a:t>paper</a:t>
            </a:r>
            <a:r>
              <a:rPr lang="zh-CN" altLang="en-US" sz="900">
                <a:solidFill>
                  <a:schemeClr val="tx1"/>
                </a:solidFill>
              </a:rPr>
              <a:t>。是孙鹏展和李洵松学长的工作，使用</a:t>
            </a:r>
            <a:r>
              <a:rPr lang="en-US" altLang="zh-CN" sz="900">
                <a:solidFill>
                  <a:schemeClr val="tx1"/>
                </a:solidFill>
              </a:rPr>
              <a:t>“</a:t>
            </a:r>
            <a:r>
              <a:rPr lang="zh-CN" altLang="en-US" sz="900">
                <a:solidFill>
                  <a:schemeClr val="tx1"/>
                </a:solidFill>
              </a:rPr>
              <a:t>减法</a:t>
            </a:r>
            <a:r>
              <a:rPr lang="en-US" altLang="zh-CN" sz="900">
                <a:solidFill>
                  <a:schemeClr val="tx1"/>
                </a:solidFill>
              </a:rPr>
              <a:t>”</a:t>
            </a:r>
            <a:r>
              <a:rPr lang="zh-CN" altLang="en-US" sz="900">
                <a:solidFill>
                  <a:schemeClr val="tx1"/>
                </a:solidFill>
              </a:rPr>
              <a:t>的形式，将两个</a:t>
            </a:r>
            <a:r>
              <a:rPr lang="en-US" altLang="zh-CN" sz="900">
                <a:solidFill>
                  <a:schemeClr val="tx1"/>
                </a:solidFill>
              </a:rPr>
              <a:t>stream</a:t>
            </a:r>
            <a:r>
              <a:rPr lang="zh-CN" altLang="en-US" sz="900">
                <a:solidFill>
                  <a:schemeClr val="tx1"/>
                </a:solidFill>
              </a:rPr>
              <a:t>的结果相减以达到去偏的目的。其中两个流分别为：</a:t>
            </a:r>
            <a:r>
              <a:rPr lang="en-US" altLang="zh-CN" sz="900">
                <a:solidFill>
                  <a:schemeClr val="tx1"/>
                </a:solidFill>
              </a:rPr>
              <a:t>appearance</a:t>
            </a:r>
            <a:r>
              <a:rPr lang="zh-CN" altLang="en-US" sz="900">
                <a:solidFill>
                  <a:schemeClr val="tx1"/>
                </a:solidFill>
              </a:rPr>
              <a:t>流，和</a:t>
            </a:r>
            <a:r>
              <a:rPr lang="en-US" altLang="zh-CN" sz="900">
                <a:solidFill>
                  <a:schemeClr val="tx1"/>
                </a:solidFill>
              </a:rPr>
              <a:t>fusion</a:t>
            </a:r>
            <a:r>
              <a:rPr lang="zh-CN" altLang="en-US" sz="900">
                <a:solidFill>
                  <a:schemeClr val="tx1"/>
                </a:solidFill>
              </a:rPr>
              <a:t>流。</a:t>
            </a:r>
            <a:r>
              <a:rPr lang="en-US" altLang="zh-CN" sz="900">
                <a:solidFill>
                  <a:schemeClr val="tx1"/>
                </a:solidFill>
              </a:rPr>
              <a:t>Appearance</a:t>
            </a:r>
            <a:r>
              <a:rPr lang="zh-CN" altLang="en-US" sz="900">
                <a:solidFill>
                  <a:schemeClr val="tx1"/>
                </a:solidFill>
              </a:rPr>
              <a:t>流是普通的整个视频提取特征，而</a:t>
            </a:r>
            <a:r>
              <a:rPr lang="en-US" altLang="zh-CN" sz="900">
                <a:solidFill>
                  <a:schemeClr val="tx1"/>
                </a:solidFill>
              </a:rPr>
              <a:t>fusion</a:t>
            </a:r>
            <a:r>
              <a:rPr lang="zh-CN" altLang="en-US" sz="900">
                <a:solidFill>
                  <a:schemeClr val="tx1"/>
                </a:solidFill>
              </a:rPr>
              <a:t>流类似于</a:t>
            </a:r>
            <a:r>
              <a:rPr lang="en-US" altLang="zh-CN" sz="900">
                <a:solidFill>
                  <a:schemeClr val="tx1"/>
                </a:solidFill>
              </a:rPr>
              <a:t>object track</a:t>
            </a:r>
            <a:r>
              <a:rPr lang="zh-CN" altLang="en-US" sz="900">
                <a:solidFill>
                  <a:schemeClr val="tx1"/>
                </a:solidFill>
              </a:rPr>
              <a:t>的特征提取，并且里面已经有了初步的</a:t>
            </a:r>
            <a:r>
              <a:rPr lang="en-US" altLang="zh-CN" sz="900">
                <a:solidFill>
                  <a:schemeClr val="tx1"/>
                </a:solidFill>
              </a:rPr>
              <a:t>mix up</a:t>
            </a:r>
            <a:r>
              <a:rPr lang="zh-CN" altLang="en-US" sz="900">
                <a:solidFill>
                  <a:schemeClr val="tx1"/>
                </a:solidFill>
              </a:rPr>
              <a:t>操作，不过是</a:t>
            </a:r>
            <a:r>
              <a:rPr lang="en-US" altLang="zh-CN" sz="900">
                <a:solidFill>
                  <a:schemeClr val="tx1"/>
                </a:solidFill>
              </a:rPr>
              <a:t>rgb</a:t>
            </a:r>
            <a:r>
              <a:rPr lang="zh-CN" altLang="en-US" sz="900">
                <a:solidFill>
                  <a:schemeClr val="tx1"/>
                </a:solidFill>
              </a:rPr>
              <a:t>层面的。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3.4.9.</a:t>
            </a:r>
            <a:r>
              <a:rPr lang="en-US" altLang="zh-CN" sz="900">
                <a:solidFill>
                  <a:schemeClr val="tx1"/>
                </a:solidFill>
                <a:hlinkClick r:id="rId4" action="ppaction://hlinkfile"/>
              </a:rPr>
              <a:t>MGAF</a:t>
            </a:r>
            <a:r>
              <a:rPr lang="en-US" altLang="zh-CN" sz="900">
                <a:solidFill>
                  <a:schemeClr val="tx1"/>
                </a:solidFill>
              </a:rPr>
              <a:t> (68.0%): 2021 Motion Guided Attention Fusion to Recognize Interactions from Videos</a:t>
            </a: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其实这篇还是在讨论信息提取结构的问题，但是效果调的非常好。运用了一个双流结构，一个来提取</a:t>
            </a:r>
            <a:r>
              <a:rPr lang="en-US" altLang="zh-CN" sz="900">
                <a:solidFill>
                  <a:schemeClr val="tx1"/>
                </a:solidFill>
              </a:rPr>
              <a:t>appearance feature</a:t>
            </a:r>
            <a:r>
              <a:rPr lang="zh-CN" altLang="en-US" sz="900">
                <a:solidFill>
                  <a:schemeClr val="tx1"/>
                </a:solidFill>
              </a:rPr>
              <a:t>，另一个是</a:t>
            </a:r>
            <a:r>
              <a:rPr lang="en-US" altLang="zh-CN" sz="900">
                <a:solidFill>
                  <a:schemeClr val="tx1"/>
                </a:solidFill>
              </a:rPr>
              <a:t>motion</a:t>
            </a:r>
            <a:r>
              <a:rPr lang="zh-CN" altLang="en-US" sz="900">
                <a:solidFill>
                  <a:schemeClr val="tx1"/>
                </a:solidFill>
              </a:rPr>
              <a:t>的</a:t>
            </a:r>
            <a:r>
              <a:rPr lang="en-US" altLang="zh-CN" sz="900">
                <a:solidFill>
                  <a:schemeClr val="tx1"/>
                </a:solidFill>
              </a:rPr>
              <a:t>feature</a:t>
            </a:r>
            <a:r>
              <a:rPr lang="zh-CN" altLang="en-US" sz="900">
                <a:solidFill>
                  <a:schemeClr val="tx1"/>
                </a:solidFill>
              </a:rPr>
              <a:t>。具体的融合方法忘了。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3.4.10.</a:t>
            </a:r>
            <a:r>
              <a:rPr lang="en-US" altLang="zh-CN" sz="900">
                <a:solidFill>
                  <a:schemeClr val="tx1"/>
                </a:solidFill>
                <a:hlinkClick r:id="rId5" action="ppaction://hlinkfile"/>
              </a:rPr>
              <a:t>LSTCL</a:t>
            </a:r>
            <a:r>
              <a:rPr lang="en-US" altLang="zh-CN" sz="900">
                <a:solidFill>
                  <a:schemeClr val="tx1"/>
                </a:solidFill>
              </a:rPr>
              <a:t>(67.0%): 2022 Long-Short Temporal Contrastive Learning of Video Transformers</a:t>
            </a: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采用不同的采样策略对于视频进行数据增强，然后进行</a:t>
            </a:r>
            <a:r>
              <a:rPr lang="en-US" altLang="zh-CN" sz="900">
                <a:solidFill>
                  <a:schemeClr val="tx1"/>
                </a:solidFill>
              </a:rPr>
              <a:t>infoNCE</a:t>
            </a:r>
            <a:r>
              <a:rPr lang="zh-CN" altLang="en-US" sz="900">
                <a:solidFill>
                  <a:schemeClr val="tx1"/>
                </a:solidFill>
              </a:rPr>
              <a:t>的对比学习。主要论证了三种采样方式的效果。</a:t>
            </a:r>
            <a:endParaRPr lang="zh-CN" alt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900">
                <a:solidFill>
                  <a:schemeClr val="tx1"/>
                </a:solidFill>
              </a:rPr>
              <a:t>3.4.11.</a:t>
            </a:r>
            <a:r>
              <a:rPr lang="en-US" sz="900">
                <a:solidFill>
                  <a:schemeClr val="tx1"/>
                </a:solidFill>
                <a:hlinkClick r:id="rId6" action="ppaction://hlinkfile"/>
              </a:rPr>
              <a:t>MViT</a:t>
            </a:r>
            <a:r>
              <a:rPr lang="en-US" sz="900">
                <a:solidFill>
                  <a:schemeClr val="tx1"/>
                </a:solidFill>
              </a:rPr>
              <a:t>(68.7%): 2021 Multiscale vision transformers</a:t>
            </a:r>
            <a:endParaRPr lang="en-US" sz="9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900">
                <a:solidFill>
                  <a:schemeClr val="tx1"/>
                </a:solidFill>
              </a:rPr>
              <a:t>效果做的最好的几篇之一，重要的比较网络。还没读。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2210" y="179140"/>
            <a:ext cx="10969200" cy="705600"/>
          </a:xfrm>
        </p:spPr>
        <p:txBody>
          <a:bodyPr/>
          <a:p>
            <a:r>
              <a:rPr lang="en-US" altLang="zh-CN"/>
              <a:t>3.4.</a:t>
            </a:r>
            <a:r>
              <a:rPr lang="zh-CN" altLang="en-US"/>
              <a:t>举例其余部分</a:t>
            </a:r>
            <a:r>
              <a:rPr lang="en-US" altLang="zh-CN"/>
              <a:t>paper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36515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4.1.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目前的工作方向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4.1.1.</a:t>
            </a:r>
            <a:r>
              <a:rPr lang="zh-CN" altLang="en-US">
                <a:solidFill>
                  <a:schemeClr val="tx1"/>
                </a:solidFill>
              </a:rPr>
              <a:t>结构上的优化：大部分的研究其实还是处于添加一个时序维度后，信息聚合的顺序与方法，目前效果最好的是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的形式。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4.1.2.</a:t>
            </a:r>
            <a:r>
              <a:rPr lang="zh-CN" altLang="en-US">
                <a:solidFill>
                  <a:schemeClr val="tx1"/>
                </a:solidFill>
              </a:rPr>
              <a:t>去偏差工作：完全去除掉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的有偏影响。但是做这个的</a:t>
            </a:r>
            <a:r>
              <a:rPr lang="en-US" altLang="zh-CN">
                <a:solidFill>
                  <a:schemeClr val="tx1"/>
                </a:solidFill>
              </a:rPr>
              <a:t>paper</a:t>
            </a:r>
            <a:r>
              <a:rPr lang="zh-CN" altLang="en-US">
                <a:solidFill>
                  <a:schemeClr val="tx1"/>
                </a:solidFill>
              </a:rPr>
              <a:t>没几篇，主要是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有几篇。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4.1.3.</a:t>
            </a:r>
            <a:r>
              <a:rPr lang="zh-CN" altLang="en-US">
                <a:solidFill>
                  <a:schemeClr val="tx1"/>
                </a:solidFill>
              </a:rPr>
              <a:t>其它模态信息的引入：引入语义做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的方法，比如尝试的</a:t>
            </a:r>
            <a:r>
              <a:rPr lang="en-US" altLang="zh-CN">
                <a:solidFill>
                  <a:schemeClr val="tx1"/>
                </a:solidFill>
              </a:rPr>
              <a:t>mixup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CZSL</a:t>
            </a:r>
            <a:r>
              <a:rPr lang="zh-CN" altLang="en-US">
                <a:solidFill>
                  <a:schemeClr val="tx1"/>
                </a:solidFill>
              </a:rPr>
              <a:t>效果比较好，视频不好，可能是图片和语义很容易对齐而视频很难的缘故。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4.2.</a:t>
            </a:r>
            <a:r>
              <a:rPr lang="zh-CN" altLang="en-US" b="1">
                <a:solidFill>
                  <a:schemeClr val="tx1"/>
                </a:solidFill>
              </a:rPr>
              <a:t>目前还没见过的方向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4.2.2.</a:t>
            </a:r>
            <a:r>
              <a:rPr lang="zh-CN">
                <a:solidFill>
                  <a:schemeClr val="tx1"/>
                </a:solidFill>
              </a:rPr>
              <a:t>使用对比学习进行去偏差工作。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未来的思考方向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" y="1207135"/>
            <a:ext cx="11355705" cy="554101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总结思考方向：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生成：通过一定的方法进行数据增强，使用不同的生成式方法来构造目标域中可能的组合。如</a:t>
            </a:r>
            <a:r>
              <a:rPr lang="en-US" altLang="zh-CN">
                <a:solidFill>
                  <a:schemeClr val="tx1"/>
                </a:solidFill>
              </a:rPr>
              <a:t>Mix Up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语义推理：通过语义推理来从源域向目标域进行拓展。如</a:t>
            </a:r>
            <a:r>
              <a:rPr lang="en-US" altLang="zh-CN">
                <a:solidFill>
                  <a:schemeClr val="tx1"/>
                </a:solidFill>
              </a:rPr>
              <a:t>ConsNet, OpenWorld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度量学习：通过在源域中针对度量方法进行学习，具备更好的泛化性。如</a:t>
            </a:r>
            <a:r>
              <a:rPr lang="en-US" altLang="zh-CN">
                <a:solidFill>
                  <a:schemeClr val="tx1"/>
                </a:solidFill>
              </a:rPr>
              <a:t>MoCo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结构去偏：通过主观设计的结构进行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有偏信息的删减。如孙学长和</a:t>
            </a:r>
            <a:r>
              <a:rPr lang="en-US" altLang="zh-CN">
                <a:solidFill>
                  <a:schemeClr val="tx1"/>
                </a:solidFill>
              </a:rPr>
              <a:t>mentor</a:t>
            </a:r>
            <a:r>
              <a:rPr lang="zh-CN" altLang="en-US">
                <a:solidFill>
                  <a:schemeClr val="tx1"/>
                </a:solidFill>
              </a:rPr>
              <a:t>的那篇。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5.</a:t>
            </a:r>
            <a:r>
              <a:rPr lang="zh-CN" altLang="en-US">
                <a:solidFill>
                  <a:schemeClr val="tx1"/>
                </a:solidFill>
              </a:rPr>
              <a:t>对比学习去偏（目前的工作方向）：通过对比学习去除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偏差。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26690" y="2173605"/>
            <a:ext cx="65144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/>
              <a:t>Thank You!</a:t>
            </a:r>
            <a:endParaRPr lang="en-US" altLang="zh-CN" sz="9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0.Concept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27990" y="2371725"/>
            <a:ext cx="11085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在2020 </a:t>
            </a:r>
            <a:r>
              <a:rPr lang="zh-CN" altLang="en-US">
                <a:hlinkClick r:id="rId1" action="ppaction://hlinkfile"/>
              </a:rPr>
              <a:t>Something-Else Compositional Action Recognition with Spatial-Temporal Interaction Networks</a:t>
            </a:r>
            <a:r>
              <a:rPr lang="zh-CN" altLang="en-US"/>
              <a:t>首次具体提出。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组合动作识别（仅仅对于</a:t>
            </a:r>
            <a:r>
              <a:rPr lang="en-US" altLang="zh-CN"/>
              <a:t>verb</a:t>
            </a:r>
            <a:r>
              <a:rPr lang="zh-CN" altLang="en-US"/>
              <a:t>的预测）：源域中包含的标签以元组形式存在，</a:t>
            </a:r>
            <a:r>
              <a:rPr lang="en-US" altLang="zh-CN"/>
              <a:t>(verb, noun)</a:t>
            </a:r>
            <a:r>
              <a:rPr lang="zh-CN" altLang="en-US"/>
              <a:t>形式，对于同一个</a:t>
            </a:r>
            <a:r>
              <a:rPr lang="en-US" altLang="zh-CN"/>
              <a:t>verb</a:t>
            </a:r>
            <a:r>
              <a:rPr lang="zh-CN" altLang="en-US"/>
              <a:t>，有关联有限个特定的</a:t>
            </a:r>
            <a:r>
              <a:rPr lang="en-US" altLang="zh-CN"/>
              <a:t>noun</a:t>
            </a:r>
            <a:r>
              <a:rPr lang="zh-CN" altLang="en-US"/>
              <a:t>。目标域中</a:t>
            </a:r>
            <a:r>
              <a:rPr lang="en-US" altLang="zh-CN"/>
              <a:t>verb</a:t>
            </a:r>
            <a:r>
              <a:rPr lang="zh-CN" altLang="en-US"/>
              <a:t>关联</a:t>
            </a:r>
            <a:r>
              <a:rPr lang="en-US" altLang="zh-CN"/>
              <a:t>noun</a:t>
            </a:r>
            <a:r>
              <a:rPr lang="zh-CN" altLang="en-US"/>
              <a:t>与源域分布不一致。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230" y="608330"/>
            <a:ext cx="11261090" cy="705485"/>
          </a:xfrm>
        </p:spPr>
        <p:txBody>
          <a:bodyPr>
            <a:normAutofit fontScale="90000"/>
          </a:bodyPr>
          <a:p>
            <a:r>
              <a:rPr lang="en-US" altLang="zh-CN"/>
              <a:t>1.Compared with Traditional Action Recognition</a:t>
            </a:r>
            <a:endParaRPr lang="en-US" altLang="zh-CN"/>
          </a:p>
        </p:txBody>
      </p:sp>
      <p:pic>
        <p:nvPicPr>
          <p:cNvPr id="5" name="图片 4" descr="WQ{~DSND$XBLXKQQ(@NF4L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739900"/>
            <a:ext cx="11372850" cy="2505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6550" y="131381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View of Domain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3695" y="4396740"/>
            <a:ext cx="1125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src:source  tar:target s:domain y:label space p: distribution</a:t>
            </a:r>
            <a:endParaRPr lang="en-US" altLang="zh-CN"/>
          </a:p>
          <a:p>
            <a:r>
              <a:rPr lang="en-US" altLang="zh-CN"/>
              <a:t>compositional: zero-shot, zero-shot situation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625" y="5296535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55600" y="5791835"/>
            <a:ext cx="11252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traditional: I3D, SlowFast, ViViT</a:t>
            </a:r>
            <a:r>
              <a:rPr lang="zh-CN" altLang="en-US"/>
              <a:t>等方法，分布一致，可以保留物体偏差。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zero-shot</a:t>
            </a:r>
            <a:r>
              <a:rPr lang="zh-CN" altLang="en-US"/>
              <a:t>，需要考虑去偏，泛化。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36245"/>
            <a:ext cx="11261090" cy="705485"/>
          </a:xfrm>
        </p:spPr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en-US"/>
              <a:t>关于另一个</a:t>
            </a:r>
            <a:r>
              <a:rPr lang="en-US" altLang="zh-CN"/>
              <a:t>CZSL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6550" y="1828165"/>
            <a:ext cx="11290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CZSL(compositional zero-shot learning)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CZSL</a:t>
            </a:r>
            <a:r>
              <a:rPr lang="zh-CN" altLang="en-US"/>
              <a:t>任务比组合动作识别要简单很多，主要是基于图片的方式，数据集通常给予了更加规范的语义标签。使用的几个常见数据集为：</a:t>
            </a:r>
            <a:r>
              <a:rPr lang="en-US" altLang="zh-CN"/>
              <a:t>UT Zapons, MIT states.</a:t>
            </a:r>
            <a:endParaRPr lang="zh-CN" altLang="en-US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7815" y="3244850"/>
            <a:ext cx="1129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View of Methods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36550" y="3875405"/>
            <a:ext cx="11252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CZSL: </a:t>
            </a:r>
            <a:r>
              <a:rPr lang="zh-CN" altLang="en-US"/>
              <a:t>比较传统的</a:t>
            </a:r>
            <a:r>
              <a:rPr lang="en-US" altLang="zh-CN"/>
              <a:t>zero-shot</a:t>
            </a:r>
            <a:r>
              <a:rPr lang="zh-CN" altLang="en-US"/>
              <a:t>的方法，主要工作是讨论如何从语义上进行信息的提取运用。由于基本处理的图片，所以语义很容易对齐。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compositional action: </a:t>
            </a:r>
            <a:r>
              <a:rPr lang="zh-CN" altLang="en-US"/>
              <a:t>视频信息更加难以提取，视频特征也很难精准地和语义对齐，目前的工作还大部分是建模提取信息方式的研究。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2.Datasets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0.Something-Something: Something-Else</a:t>
            </a:r>
            <a:r>
              <a:rPr lang="zh-CN" altLang="en-US">
                <a:solidFill>
                  <a:schemeClr val="tx1"/>
                </a:solidFill>
              </a:rPr>
              <a:t>数据集的基础，分布为普通的</a:t>
            </a:r>
            <a:r>
              <a:rPr lang="en-US" altLang="zh-CN">
                <a:solidFill>
                  <a:schemeClr val="tx1"/>
                </a:solidFill>
              </a:rPr>
              <a:t>(noun, verb)</a:t>
            </a:r>
            <a:r>
              <a:rPr lang="zh-CN" altLang="en-US">
                <a:solidFill>
                  <a:schemeClr val="tx1"/>
                </a:solidFill>
              </a:rPr>
              <a:t>模式。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1.Something-Else: </a:t>
            </a:r>
            <a:r>
              <a:rPr lang="zh-CN" altLang="en-US">
                <a:solidFill>
                  <a:schemeClr val="tx1"/>
                </a:solidFill>
              </a:rPr>
              <a:t>基于</a:t>
            </a:r>
            <a:r>
              <a:rPr lang="en-US" altLang="zh-CN">
                <a:solidFill>
                  <a:schemeClr val="tx1"/>
                </a:solidFill>
              </a:rPr>
              <a:t>Something-Something</a:t>
            </a:r>
            <a:r>
              <a:rPr lang="zh-CN" altLang="en-US">
                <a:solidFill>
                  <a:schemeClr val="tx1"/>
                </a:solidFill>
              </a:rPr>
              <a:t>数据集，增加了</a:t>
            </a:r>
            <a:r>
              <a:rPr lang="en-US" altLang="zh-CN">
                <a:solidFill>
                  <a:schemeClr val="tx1"/>
                </a:solidFill>
              </a:rPr>
              <a:t>composition</a:t>
            </a:r>
            <a:r>
              <a:rPr lang="zh-CN" altLang="en-US">
                <a:solidFill>
                  <a:schemeClr val="tx1"/>
                </a:solidFill>
              </a:rPr>
              <a:t>的类别。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提出两个任务：</a:t>
            </a:r>
            <a:r>
              <a:rPr lang="en-US" altLang="zh-CN">
                <a:solidFill>
                  <a:schemeClr val="tx1"/>
                </a:solidFill>
              </a:rPr>
              <a:t>composition(</a:t>
            </a:r>
            <a:r>
              <a:rPr lang="zh-CN" altLang="en-US">
                <a:solidFill>
                  <a:schemeClr val="tx1"/>
                </a:solidFill>
              </a:rPr>
              <a:t>测试集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对于</a:t>
            </a:r>
            <a:r>
              <a:rPr lang="en-US" altLang="zh-CN">
                <a:solidFill>
                  <a:schemeClr val="tx1"/>
                </a:solidFill>
              </a:rPr>
              <a:t>action</a:t>
            </a:r>
            <a:r>
              <a:rPr lang="zh-CN" altLang="en-US">
                <a:solidFill>
                  <a:schemeClr val="tx1"/>
                </a:solidFill>
              </a:rPr>
              <a:t>而言完全</a:t>
            </a:r>
            <a:r>
              <a:rPr lang="en-US" altLang="zh-CN">
                <a:solidFill>
                  <a:schemeClr val="tx1"/>
                </a:solidFill>
              </a:rPr>
              <a:t>unseen</a:t>
            </a:r>
            <a:r>
              <a:rPr lang="zh-CN" altLang="en-US">
                <a:solidFill>
                  <a:schemeClr val="tx1"/>
                </a:solidFill>
              </a:rPr>
              <a:t>，属于</a:t>
            </a:r>
            <a:r>
              <a:rPr lang="en-US" altLang="zh-CN">
                <a:solidFill>
                  <a:schemeClr val="tx1"/>
                </a:solidFill>
              </a:rPr>
              <a:t>zero-shot)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few-shot(</a:t>
            </a:r>
            <a:r>
              <a:rPr lang="zh-CN" altLang="en-US">
                <a:solidFill>
                  <a:schemeClr val="tx1"/>
                </a:solidFill>
              </a:rPr>
              <a:t>给出了</a:t>
            </a:r>
            <a:r>
              <a:rPr lang="en-US" altLang="zh-CN">
                <a:solidFill>
                  <a:schemeClr val="tx1"/>
                </a:solidFill>
              </a:rPr>
              <a:t>10%</a:t>
            </a:r>
            <a:r>
              <a:rPr lang="zh-CN" altLang="en-US">
                <a:solidFill>
                  <a:schemeClr val="tx1"/>
                </a:solidFill>
              </a:rPr>
              <a:t>的测试集分布样本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。提供了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en-US" altLang="zh-CN">
                <a:solidFill>
                  <a:schemeClr val="tx1"/>
                </a:solidFill>
                <a:hlinkClick r:id="rId1" action="ppaction://hlinkfile"/>
              </a:rPr>
              <a:t>Epic-Kitchens-100</a:t>
            </a:r>
            <a:r>
              <a:rPr lang="zh-CN" altLang="en-US">
                <a:solidFill>
                  <a:schemeClr val="tx1"/>
                </a:solidFill>
              </a:rPr>
              <a:t>：验证集和测试集存在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>
                <a:solidFill>
                  <a:schemeClr val="tx1"/>
                </a:solidFill>
              </a:rPr>
              <a:t>unseen participant</a:t>
            </a:r>
            <a:r>
              <a:rPr lang="zh-CN" altLang="en-US">
                <a:solidFill>
                  <a:schemeClr val="tx1"/>
                </a:solidFill>
              </a:rPr>
              <a:t>。主要的特点是数据集超大规模。没有提供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ground truth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真正服务于</a:t>
            </a:r>
            <a:r>
              <a:rPr lang="en-US" altLang="zh-CN">
                <a:solidFill>
                  <a:schemeClr val="tx1"/>
                </a:solidFill>
              </a:rPr>
              <a:t>zero-shot</a:t>
            </a:r>
            <a:r>
              <a:rPr lang="zh-CN" altLang="en-US">
                <a:solidFill>
                  <a:schemeClr val="tx1"/>
                </a:solidFill>
              </a:rPr>
              <a:t>研究的数据集很少，其实只有</a:t>
            </a: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3.Common 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860" y="1483995"/>
            <a:ext cx="11450320" cy="4584700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1.3D convolution: </a:t>
            </a:r>
            <a:r>
              <a:rPr lang="zh-CN" altLang="en-US">
                <a:solidFill>
                  <a:schemeClr val="tx1"/>
                </a:solidFill>
              </a:rPr>
              <a:t>早期使用的传统的</a:t>
            </a:r>
            <a:r>
              <a:rPr lang="en-US" altLang="zh-CN">
                <a:solidFill>
                  <a:schemeClr val="tx1"/>
                </a:solidFill>
              </a:rPr>
              <a:t>3D</a:t>
            </a:r>
            <a:r>
              <a:rPr lang="zh-CN" altLang="en-US">
                <a:solidFill>
                  <a:schemeClr val="tx1"/>
                </a:solidFill>
              </a:rPr>
              <a:t>卷积方法，如</a:t>
            </a:r>
            <a:r>
              <a:rPr lang="en-US" altLang="zh-CN">
                <a:solidFill>
                  <a:schemeClr val="tx1"/>
                </a:solidFill>
              </a:rPr>
              <a:t>I3D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something-else</a:t>
            </a:r>
            <a:r>
              <a:rPr lang="zh-CN" altLang="en-US">
                <a:solidFill>
                  <a:schemeClr val="tx1"/>
                </a:solidFill>
              </a:rPr>
              <a:t>之后主流开始利用</a:t>
            </a:r>
            <a:r>
              <a:rPr lang="en-US" altLang="zh-CN">
                <a:solidFill>
                  <a:schemeClr val="tx1"/>
                </a:solidFill>
              </a:rPr>
              <a:t>detection</a:t>
            </a:r>
            <a:r>
              <a:rPr lang="zh-CN" altLang="en-US">
                <a:solidFill>
                  <a:schemeClr val="tx1"/>
                </a:solidFill>
              </a:rPr>
              <a:t>做上游任务。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2.Graph: </a:t>
            </a:r>
            <a:r>
              <a:rPr lang="zh-CN" altLang="en-US">
                <a:solidFill>
                  <a:schemeClr val="tx1"/>
                </a:solidFill>
              </a:rPr>
              <a:t>使用图进行建模，一般是基于</a:t>
            </a:r>
            <a:r>
              <a:rPr lang="en-US" altLang="zh-CN">
                <a:solidFill>
                  <a:schemeClr val="tx1"/>
                </a:solidFill>
              </a:rPr>
              <a:t>bboxes</a:t>
            </a:r>
            <a:r>
              <a:rPr lang="zh-CN" altLang="en-US">
                <a:solidFill>
                  <a:schemeClr val="tx1"/>
                </a:solidFill>
              </a:rPr>
              <a:t>进行图的建立，如</a:t>
            </a:r>
            <a:r>
              <a:rPr lang="en-US" altLang="zh-CN">
                <a:solidFill>
                  <a:schemeClr val="tx1"/>
                </a:solidFill>
              </a:rPr>
              <a:t>STRG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3.Transformer: 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  <a:r>
              <a:rPr lang="en-US" altLang="zh-CN">
                <a:solidFill>
                  <a:schemeClr val="tx1"/>
                </a:solidFill>
              </a:rPr>
              <a:t>transformer</a:t>
            </a:r>
            <a:r>
              <a:rPr lang="zh-CN" altLang="en-US">
                <a:solidFill>
                  <a:schemeClr val="tx1"/>
                </a:solidFill>
              </a:rPr>
              <a:t>进行建模，主要是对于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提取模式的研究（加入时间轴）。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4.Knowledge-Graph: </a:t>
            </a:r>
            <a:r>
              <a:rPr lang="zh-CN" altLang="en-US">
                <a:solidFill>
                  <a:schemeClr val="tx1"/>
                </a:solidFill>
              </a:rPr>
              <a:t>知识图谱辅助建模，如</a:t>
            </a:r>
            <a:r>
              <a:rPr lang="en-US" altLang="zh-CN">
                <a:solidFill>
                  <a:schemeClr val="tx1"/>
                </a:solidFill>
              </a:rPr>
              <a:t>ConsNet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Most popular methods today: based on MotionFormer</a:t>
            </a:r>
            <a:r>
              <a:rPr lang="zh-CN" altLang="en-US">
                <a:solidFill>
                  <a:schemeClr val="tx1"/>
                </a:solidFill>
              </a:rPr>
              <a:t>（从</a:t>
            </a:r>
            <a:r>
              <a:rPr lang="en-US" altLang="zh-CN">
                <a:solidFill>
                  <a:schemeClr val="tx1"/>
                </a:solidFill>
              </a:rPr>
              <a:t>motionformer</a:t>
            </a:r>
            <a:r>
              <a:rPr lang="zh-CN" altLang="en-US">
                <a:solidFill>
                  <a:schemeClr val="tx1"/>
                </a:solidFill>
              </a:rPr>
              <a:t>之后</a:t>
            </a:r>
            <a:r>
              <a:rPr lang="en-US" altLang="zh-CN">
                <a:solidFill>
                  <a:schemeClr val="tx1"/>
                </a:solidFill>
              </a:rPr>
              <a:t>token</a:t>
            </a:r>
            <a:r>
              <a:rPr lang="zh-CN" altLang="en-US">
                <a:solidFill>
                  <a:schemeClr val="tx1"/>
                </a:solidFill>
              </a:rPr>
              <a:t>的提取有了一定的共性，目前的</a:t>
            </a:r>
            <a:r>
              <a:rPr lang="en-US" altLang="zh-CN">
                <a:solidFill>
                  <a:schemeClr val="tx1"/>
                </a:solidFill>
              </a:rPr>
              <a:t>sota</a:t>
            </a:r>
            <a:r>
              <a:rPr lang="zh-CN" altLang="en-US">
                <a:solidFill>
                  <a:schemeClr val="tx1"/>
                </a:solidFill>
              </a:rPr>
              <a:t>基本也是用的这种方式做</a:t>
            </a:r>
            <a:r>
              <a:rPr lang="en-US" altLang="zh-CN">
                <a:solidFill>
                  <a:schemeClr val="tx1"/>
                </a:solidFill>
              </a:rPr>
              <a:t>backbone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3.1</a:t>
            </a:r>
            <a:r>
              <a:rPr lang="zh-CN" altLang="en-US" b="1">
                <a:solidFill>
                  <a:schemeClr val="tx1"/>
                </a:solidFill>
              </a:rPr>
              <a:t>开始将详细介绍几个经常被拿来比的方法。下列括号后指的是</a:t>
            </a:r>
            <a:r>
              <a:rPr lang="en-US" altLang="zh-CN" b="1">
                <a:solidFill>
                  <a:schemeClr val="tx1"/>
                </a:solidFill>
              </a:rPr>
              <a:t>something</a:t>
            </a:r>
            <a:r>
              <a:rPr lang="zh-CN" altLang="en-US" b="1">
                <a:solidFill>
                  <a:schemeClr val="tx1"/>
                </a:solidFill>
              </a:rPr>
              <a:t>数据集使用</a:t>
            </a:r>
            <a:r>
              <a:rPr lang="en-US" altLang="zh-CN" b="1">
                <a:solidFill>
                  <a:schemeClr val="tx1"/>
                </a:solidFill>
              </a:rPr>
              <a:t>gt bboxes</a:t>
            </a:r>
            <a:r>
              <a:rPr lang="zh-CN" altLang="en-US" b="1">
                <a:solidFill>
                  <a:schemeClr val="tx1"/>
                </a:solidFill>
              </a:rPr>
              <a:t>在</a:t>
            </a:r>
            <a:r>
              <a:rPr lang="en-US" altLang="zh-CN" b="1">
                <a:solidFill>
                  <a:schemeClr val="tx1"/>
                </a:solidFill>
              </a:rPr>
              <a:t>composition</a:t>
            </a:r>
            <a:r>
              <a:rPr lang="zh-CN" altLang="en-US" b="1">
                <a:solidFill>
                  <a:schemeClr val="tx1"/>
                </a:solidFill>
              </a:rPr>
              <a:t>任务下的</a:t>
            </a:r>
            <a:r>
              <a:rPr lang="en-US" altLang="zh-CN" b="1">
                <a:solidFill>
                  <a:schemeClr val="tx1"/>
                </a:solidFill>
              </a:rPr>
              <a:t>action</a:t>
            </a:r>
            <a:r>
              <a:rPr lang="zh-CN" altLang="en-US" b="1">
                <a:solidFill>
                  <a:schemeClr val="tx1"/>
                </a:solidFill>
              </a:rPr>
              <a:t>单任务</a:t>
            </a:r>
            <a:r>
              <a:rPr lang="en-US" altLang="zh-CN" b="1">
                <a:solidFill>
                  <a:schemeClr val="tx1"/>
                </a:solidFill>
              </a:rPr>
              <a:t>top-1</a:t>
            </a:r>
            <a:r>
              <a:rPr lang="zh-CN" altLang="en-US" b="1">
                <a:solidFill>
                  <a:schemeClr val="tx1"/>
                </a:solidFill>
              </a:rPr>
              <a:t>正确率。没用</a:t>
            </a:r>
            <a:r>
              <a:rPr lang="en-US" altLang="zh-CN" b="1">
                <a:solidFill>
                  <a:schemeClr val="tx1"/>
                </a:solidFill>
              </a:rPr>
              <a:t>gt</a:t>
            </a:r>
            <a:r>
              <a:rPr lang="zh-CN" altLang="en-US" b="1">
                <a:solidFill>
                  <a:schemeClr val="tx1"/>
                </a:solidFill>
              </a:rPr>
              <a:t>或</a:t>
            </a:r>
            <a:r>
              <a:rPr lang="en-US" altLang="zh-CN" b="1">
                <a:solidFill>
                  <a:schemeClr val="tx1"/>
                </a:solidFill>
              </a:rPr>
              <a:t>multi-task</a:t>
            </a:r>
            <a:r>
              <a:rPr lang="zh-CN" altLang="en-US" b="1">
                <a:solidFill>
                  <a:schemeClr val="tx1"/>
                </a:solidFill>
              </a:rPr>
              <a:t>等情形会说明。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3.1.</a:t>
            </a:r>
            <a:r>
              <a:rPr lang="en-US" altLang="zh-CN">
                <a:hlinkClick r:id="rId1" action="ppaction://hlinkfile"/>
              </a:rPr>
              <a:t>STIN</a:t>
            </a:r>
            <a:r>
              <a:rPr lang="en-US" altLang="zh-CN"/>
              <a:t>(58.1%)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</a:rPr>
              <a:t>2020 Something-Else Compositional Action Recognition with Spatial-Temporal Interaction Networks</a:t>
            </a:r>
            <a:endParaRPr lang="zh-CN" altLang="en-US" sz="1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4" name="图片 3" descr="]V)_L0U}@CN6~3Y)X%5S`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865630"/>
            <a:ext cx="3810635" cy="4992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14085" y="2027555"/>
            <a:ext cx="39700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STIN</a:t>
            </a:r>
            <a:r>
              <a:rPr lang="zh-CN" altLang="en-US">
                <a:solidFill>
                  <a:schemeClr val="tx1"/>
                </a:solidFill>
              </a:rPr>
              <a:t>是一个纯</a:t>
            </a:r>
            <a:r>
              <a:rPr lang="en-US" altLang="zh-CN">
                <a:solidFill>
                  <a:schemeClr val="tx1"/>
                </a:solidFill>
              </a:rPr>
              <a:t>object stream</a:t>
            </a:r>
            <a:r>
              <a:rPr lang="zh-CN" altLang="en-US">
                <a:solidFill>
                  <a:schemeClr val="tx1"/>
                </a:solidFill>
              </a:rPr>
              <a:t>的方法。使用的是先空间再时间的聚合方式。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对于每一帧，采用</a:t>
            </a:r>
            <a:r>
              <a:rPr lang="en-US" altLang="zh-CN">
                <a:solidFill>
                  <a:schemeClr val="tx1"/>
                </a:solidFill>
              </a:rPr>
              <a:t>object</a:t>
            </a:r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>
                <a:solidFill>
                  <a:schemeClr val="tx1"/>
                </a:solidFill>
              </a:rPr>
              <a:t>spatial</a:t>
            </a:r>
            <a:r>
              <a:rPr lang="zh-CN" altLang="en-US">
                <a:solidFill>
                  <a:schemeClr val="tx1"/>
                </a:solidFill>
              </a:rPr>
              <a:t>信息提取：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使用这一个物体的特征与其他</a:t>
            </a:r>
            <a:r>
              <a:rPr lang="en-US" altLang="zh-CN">
                <a:solidFill>
                  <a:schemeClr val="tx1"/>
                </a:solidFill>
              </a:rPr>
              <a:t>n-1</a:t>
            </a:r>
            <a:r>
              <a:rPr lang="zh-CN" altLang="en-US">
                <a:solidFill>
                  <a:schemeClr val="tx1"/>
                </a:solidFill>
              </a:rPr>
              <a:t>个特征的均值进行</a:t>
            </a:r>
            <a:r>
              <a:rPr lang="en-US" altLang="zh-CN">
                <a:solidFill>
                  <a:schemeClr val="tx1"/>
                </a:solidFill>
              </a:rPr>
              <a:t>concatenate</a:t>
            </a:r>
            <a:r>
              <a:rPr lang="zh-CN" altLang="en-US">
                <a:solidFill>
                  <a:schemeClr val="tx1"/>
                </a:solidFill>
              </a:rPr>
              <a:t>，再进行线性映射。（如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所示三个物体的情况）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对于提取到的特征，进行</a:t>
            </a:r>
            <a:r>
              <a:rPr lang="en-US" altLang="zh-CN">
                <a:solidFill>
                  <a:schemeClr val="tx1"/>
                </a:solidFill>
              </a:rPr>
              <a:t>temporal</a:t>
            </a:r>
            <a:r>
              <a:rPr lang="zh-CN" altLang="en-US">
                <a:solidFill>
                  <a:schemeClr val="tx1"/>
                </a:solidFill>
              </a:rPr>
              <a:t>的特征提取：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第一种直接取均值，第二种用</a:t>
            </a:r>
            <a:r>
              <a:rPr lang="en-US" altLang="zh-CN">
                <a:solidFill>
                  <a:schemeClr val="tx1"/>
                </a:solidFill>
              </a:rPr>
              <a:t>non-local block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3.2.</a:t>
            </a:r>
            <a:r>
              <a:rPr lang="en-US" altLang="zh-CN">
                <a:hlinkClick r:id="rId1" action="ppaction://hlinkfile"/>
              </a:rPr>
              <a:t>STRG</a:t>
            </a:r>
            <a:r>
              <a:rPr lang="en-US" altLang="zh-CN"/>
              <a:t>(52.3%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2018 </a:t>
            </a:r>
            <a:r>
              <a:rPr lang="zh-CN" altLang="en-US">
                <a:solidFill>
                  <a:schemeClr val="tx1"/>
                </a:solidFill>
              </a:rPr>
              <a:t>Videos as Space-Time Region Graphs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图建模做类似工作的开山鼻祖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[[BI]6Z[NB%D6E(L`F}B]8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125"/>
            <a:ext cx="7307580" cy="388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3385" y="2010410"/>
            <a:ext cx="35750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提出了图的建模方法：用</a:t>
            </a:r>
            <a:r>
              <a:rPr lang="en-US" altLang="zh-CN"/>
              <a:t>I3D</a:t>
            </a:r>
            <a:r>
              <a:rPr lang="zh-CN" altLang="en-US"/>
              <a:t>提取整体</a:t>
            </a:r>
            <a:r>
              <a:rPr lang="en-US" altLang="zh-CN"/>
              <a:t>feature</a:t>
            </a:r>
            <a:r>
              <a:rPr lang="zh-CN" altLang="en-US"/>
              <a:t>作为一个流，辅助以图的推理作为另一个流。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比较经典的是图的建模方法：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同一帧：同一帧里面的</a:t>
            </a:r>
            <a:r>
              <a:rPr lang="en-US" altLang="zh-CN"/>
              <a:t>object</a:t>
            </a:r>
            <a:r>
              <a:rPr lang="zh-CN" altLang="en-US"/>
              <a:t>和</a:t>
            </a:r>
            <a:r>
              <a:rPr lang="en-US" altLang="zh-CN"/>
              <a:t>human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不同帧：相似的</a:t>
            </a:r>
            <a:r>
              <a:rPr lang="en-US" altLang="zh-CN"/>
              <a:t>object</a:t>
            </a:r>
            <a:r>
              <a:rPr lang="zh-CN" altLang="en-US"/>
              <a:t>（视为</a:t>
            </a:r>
            <a:r>
              <a:rPr lang="en-US" altLang="zh-CN"/>
              <a:t>tracking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后续使用的是</a:t>
            </a:r>
            <a:r>
              <a:rPr lang="en-US" altLang="zh-CN"/>
              <a:t>GCN</a:t>
            </a:r>
            <a:r>
              <a:rPr lang="zh-CN" altLang="en-US"/>
              <a:t>来进行信息提取的。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3.3.</a:t>
            </a:r>
            <a:r>
              <a:rPr lang="en-US" altLang="zh-CN">
                <a:hlinkClick r:id="rId1" action="ppaction://hlinkfile"/>
              </a:rPr>
              <a:t>MotionFormer</a:t>
            </a:r>
            <a:r>
              <a:rPr lang="en-US" altLang="zh-CN">
                <a:sym typeface="+mn-ea"/>
              </a:rPr>
              <a:t>(60.2%)</a:t>
            </a:r>
            <a:endParaRPr lang="zh-CN" altLang="en-US">
              <a:sym typeface="+mn-ea"/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2021 </a:t>
            </a:r>
            <a:r>
              <a:rPr lang="zh-CN" altLang="en-US">
                <a:solidFill>
                  <a:schemeClr val="tx1"/>
                </a:solidFill>
              </a:rPr>
              <a:t>Keeping Your Eye on the Ball: Trajectory Attention in Video Transformers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460"/>
            <a:ext cx="7783195" cy="3666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33385" y="2010410"/>
            <a:ext cx="35750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时间空间分块一起聚合：复杂度高，效果一般。（</a:t>
            </a:r>
            <a:r>
              <a:rPr lang="en-US" altLang="zh-CN"/>
              <a:t>ViViT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先聚合时间在聚合空间（或者反着来）：复杂度低，效果差。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选定</a:t>
            </a:r>
            <a:r>
              <a:rPr lang="en-US" altLang="zh-CN"/>
              <a:t>prototype</a:t>
            </a:r>
            <a:r>
              <a:rPr lang="zh-CN" altLang="en-US"/>
              <a:t>再进行轨迹的聚合：复杂度一般，效果最好。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后来的很多方法都是基于的这种视频信息提取模式。这篇文章仍然是一个</a:t>
            </a:r>
            <a:r>
              <a:rPr lang="en-US" altLang="zh-CN"/>
              <a:t>general</a:t>
            </a:r>
            <a:r>
              <a:rPr lang="zh-CN" altLang="en-US"/>
              <a:t>的视频理解框架。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MjMwNjYxNWE0ZDczM2UzMmExMjIwODJiMWY1NjQ3MT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5242</Words>
  <Application>WPS 演示</Application>
  <PresentationFormat>宽屏</PresentationFormat>
  <Paragraphs>154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Compositional Action Recognition: a Survey</vt:lpstr>
      <vt:lpstr>0.Concept</vt:lpstr>
      <vt:lpstr>1.Compared with Traditional Action Recognition</vt:lpstr>
      <vt:lpstr>1关于另一个CZSL任务</vt:lpstr>
      <vt:lpstr>2.Datasets</vt:lpstr>
      <vt:lpstr>3.Common Methods</vt:lpstr>
      <vt:lpstr>3.1.STIN(58.1%)</vt:lpstr>
      <vt:lpstr>3.2.STRG(52.3%）</vt:lpstr>
      <vt:lpstr>3.3.MotionFormer(60.2%)</vt:lpstr>
      <vt:lpstr>3.4.举例其余部分paper</vt:lpstr>
      <vt:lpstr>3.4.举例其余部分paper</vt:lpstr>
      <vt:lpstr>4.总结</vt:lpstr>
      <vt:lpstr>5.未来的思考方向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digger</cp:lastModifiedBy>
  <cp:revision>321</cp:revision>
  <dcterms:created xsi:type="dcterms:W3CDTF">2019-06-19T02:08:00Z</dcterms:created>
  <dcterms:modified xsi:type="dcterms:W3CDTF">2022-06-23T06:41:19Z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4089D528EEFE4DE0B29AC557BCE80EB2</vt:lpwstr>
  </property>
</Properties>
</file>