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nizalt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0" y="971550"/>
            <a:ext cx="8572500" cy="571500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 rot="300000">
            <a:off x="-1628140" y="-2305050"/>
            <a:ext cx="15448280" cy="42100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200275" y="-214630"/>
            <a:ext cx="7791450" cy="2466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tr-TR" altLang="en-US" sz="14000">
                <a:solidFill>
                  <a:schemeClr val="accent1"/>
                </a:solidFill>
                <a:latin typeface="Forte" panose="03060902040502070203" charset="0"/>
                <a:cs typeface="Forte" panose="03060902040502070203" charset="0"/>
              </a:rPr>
              <a:t>Deniz Altı</a:t>
            </a:r>
            <a:endParaRPr lang="tr-TR" altLang="en-US" sz="14000">
              <a:solidFill>
                <a:schemeClr val="accent1"/>
              </a:solidFill>
              <a:latin typeface="Forte" panose="03060902040502070203" charset="0"/>
              <a:cs typeface="Forte" panose="03060902040502070203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13974445" y="0"/>
            <a:ext cx="11630025" cy="6686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Denizalt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lar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n tarihi olduk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ç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a eskiye dayan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r. 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İ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lk pratik denizalt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 örnekleri 16. yüzy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lda tasarlanm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 olsa da, 1620'de Cornelius Drebbel taraf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ndan in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a edilen ah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ap denizalt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, kürek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ç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ilerle 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ç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al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an ilk önemli model olarak kabul edilir. I. Dünya Sava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şı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 s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ras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nda denizalt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lar askeri alanda aktif rol oynamaya ba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lad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 ve dü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man gemilerini vurmak i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ç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in kullan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ld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. Günümüzde ise teknoloji sayesinde denizalt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lar 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ç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ok daha geli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mi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 hale geldi. Örne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in, 1960 y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l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nda "Trieste" adl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 denizalt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, dünyan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n en derin noktas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 olan Mariana 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Ç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ukuru'na dal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 yaparak tarihi bir rekor k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rd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. Bu tür ke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ifler, denizalt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lar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n bilim dünyas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na katk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s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n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 gösteren önemli örneklerdir.</a:t>
            </a:r>
            <a:endParaRPr lang="tr-TR" altLang="en-US" sz="3300">
              <a:solidFill>
                <a:schemeClr val="accent1"/>
              </a:solidFill>
              <a:latin typeface="Cooper Black" panose="0208090404030B020404" charset="0"/>
              <a:cs typeface="Cooper Black" panose="0208090404030B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32"/>
          <p:cNvSpPr txBox="1"/>
          <p:nvPr/>
        </p:nvSpPr>
        <p:spPr>
          <a:xfrm>
            <a:off x="280670" y="171450"/>
            <a:ext cx="11630025" cy="6686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Denizalt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lar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n tarihi olduk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ç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a eskiye dayan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r. 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İ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lk pratik denizalt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 örnekleri 16. yüzy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lda tasarlanm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 olsa da, 1620'de Cornelius Drebbel taraf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ndan in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a edilen ah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ap denizalt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, kürek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ç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ilerle 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ç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al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an ilk önemli model olarak kabul edilir. I. Dünya Sava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şı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 s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ras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nda denizalt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lar askeri alanda aktif rol oynamaya ba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lad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 ve dü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man gemilerini vurmak i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ç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in kullan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ld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. Günümüzde ise teknoloji sayesinde denizalt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lar 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ç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ok daha geli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mi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 hale geldi. Örne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in, 1960 y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l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nda "Trieste" adl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 denizalt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, dünyan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n en derin noktas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 olan Mariana 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Ç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ukuru'na dal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 yaparak tarihi bir rekor k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rd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. Bu tür ke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ifler, denizalt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lar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n bilim dünyas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na katk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s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n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 gösteren önemli örneklerdir.</a:t>
            </a:r>
            <a:endParaRPr lang="tr-TR" altLang="en-US" sz="3300">
              <a:solidFill>
                <a:schemeClr val="accent1"/>
              </a:solidFill>
              <a:latin typeface="Cooper Black" panose="0208090404030B020404" charset="0"/>
              <a:cs typeface="Cooper Black" panose="0208090404030B0204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974445" y="171450"/>
            <a:ext cx="11629390" cy="668655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sz="3300" b="0" i="0">
                <a:solidFill>
                  <a:schemeClr val="accent1"/>
                </a:solidFill>
                <a:latin typeface="Cooper Black" panose="0208090404030B020404" charset="0"/>
                <a:ea typeface="DeepSeek-CJK-patch"/>
                <a:cs typeface="Cooper Black" panose="0208090404030B020404" charset="0"/>
              </a:rPr>
              <a:t>Denizaltıların hareketi için genellikle pervaneler ve güçlü motorlar kullanılır. Bazı modern denizaltılar, nükleer enerjiyle çalışarak aylarca su altında kalabilir. Bu tür denizaltılar, askeri operasyonlarda büyük avantaj sağlar. Diğer yandan, dizel-elektrikli denizaltılar daha sessiz oldukları için gizlilik gerektiren görevlerde tercih edilir. Denizaltıların gövdesi, derinlerdeki yüksek basınca dayanabilmek için çelik veya titanyum gibi sağlam malzemelerden yapılır</a:t>
            </a:r>
            <a:r>
              <a:rPr lang="tr-TR" sz="3300" b="0" i="0">
                <a:solidFill>
                  <a:schemeClr val="accent1"/>
                </a:solidFill>
                <a:latin typeface="Cooper Black" panose="0208090404030B020404" charset="0"/>
                <a:ea typeface="DeepSeek-CJK-patch"/>
                <a:cs typeface="Cooper Black" panose="0208090404030B020404" charset="0"/>
              </a:rPr>
              <a:t>. </a:t>
            </a:r>
            <a:endParaRPr lang="en-US" altLang="en-US" sz="3300" b="0" i="0">
              <a:solidFill>
                <a:schemeClr val="accent1"/>
              </a:solidFill>
              <a:latin typeface="Impact" panose="020B0806030902050204" charset="0"/>
              <a:ea typeface="DeepSeek-CJK-patch"/>
              <a:cs typeface="Impact" panose="020B0806030902050204" charset="0"/>
            </a:endParaRPr>
          </a:p>
        </p:txBody>
      </p:sp>
      <p:pic>
        <p:nvPicPr>
          <p:cNvPr id="5" name="Picture 4" descr="denizalt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0" y="8402320"/>
            <a:ext cx="8572500" cy="571500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 rot="300000">
            <a:off x="-1628140" y="-5619750"/>
            <a:ext cx="15448280" cy="42100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200275" y="-3529330"/>
            <a:ext cx="7791450" cy="2466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tr-TR" altLang="en-US" sz="14000">
                <a:solidFill>
                  <a:schemeClr val="accent1"/>
                </a:solidFill>
                <a:latin typeface="Forte" panose="03060902040502070203" charset="0"/>
                <a:cs typeface="Forte" panose="03060902040502070203" charset="0"/>
              </a:rPr>
              <a:t>Deniz Altı</a:t>
            </a:r>
            <a:endParaRPr lang="tr-TR" altLang="en-US" sz="14000">
              <a:solidFill>
                <a:schemeClr val="accent1"/>
              </a:solidFill>
              <a:latin typeface="Forte" panose="03060902040502070203" charset="0"/>
              <a:cs typeface="Forte" panose="030609020405020702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81305" y="171450"/>
            <a:ext cx="11629390" cy="668655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sz="3300" b="0" i="0">
                <a:solidFill>
                  <a:schemeClr val="accent1"/>
                </a:solidFill>
                <a:latin typeface="Cooper Black" panose="0208090404030B020404" charset="0"/>
                <a:ea typeface="DeepSeek-CJK-patch"/>
                <a:cs typeface="Cooper Black" panose="0208090404030B020404" charset="0"/>
              </a:rPr>
              <a:t>Denizaltıların hareketi için genellikle pervaneler ve güçlü motorlar kullanılır. Bazı modern denizaltılar, nükleer enerjiyle çalışarak aylarca su altında kalabilir. Bu tür denizaltılar, askeri operasyonlarda büyük avantaj sağlar. Diğer yandan, dizel-elektrikli denizaltılar daha sessiz oldukları için gizlilik gerektiren görevlerde tercih edilir. Denizaltıların gövdesi, derinlerdeki yüksek basınca dayanabilmek için çelik veya titanyum gibi sağlam malzemelerden yapılır</a:t>
            </a:r>
            <a:r>
              <a:rPr lang="tr-TR" sz="3300" b="0" i="0">
                <a:solidFill>
                  <a:schemeClr val="accent1"/>
                </a:solidFill>
                <a:latin typeface="Cooper Black" panose="0208090404030B020404" charset="0"/>
                <a:ea typeface="DeepSeek-CJK-patch"/>
                <a:cs typeface="Cooper Black" panose="0208090404030B020404" charset="0"/>
              </a:rPr>
              <a:t>. </a:t>
            </a:r>
            <a:endParaRPr lang="en-US" altLang="en-US" sz="3300" b="0" i="0">
              <a:solidFill>
                <a:schemeClr val="accent1"/>
              </a:solidFill>
              <a:latin typeface="Impact" panose="020B0806030902050204" charset="0"/>
              <a:ea typeface="DeepSeek-CJK-patch"/>
              <a:cs typeface="Impact" panose="020B0806030902050204" charset="0"/>
            </a:endParaRPr>
          </a:p>
        </p:txBody>
      </p:sp>
      <p:pic>
        <p:nvPicPr>
          <p:cNvPr id="5" name="Picture 4" descr="denizalt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0" y="8402320"/>
            <a:ext cx="8572500" cy="571500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 rot="300000">
            <a:off x="-1628140" y="-5619750"/>
            <a:ext cx="15448280" cy="42100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200275" y="-3529330"/>
            <a:ext cx="7791450" cy="2466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tr-TR" altLang="en-US" sz="14000">
                <a:solidFill>
                  <a:schemeClr val="accent1"/>
                </a:solidFill>
                <a:latin typeface="Forte" panose="03060902040502070203" charset="0"/>
                <a:cs typeface="Forte" panose="03060902040502070203" charset="0"/>
              </a:rPr>
              <a:t>Deniz Altı</a:t>
            </a:r>
            <a:endParaRPr lang="tr-TR" altLang="en-US" sz="14000">
              <a:solidFill>
                <a:schemeClr val="accent1"/>
              </a:solidFill>
              <a:latin typeface="Forte" panose="03060902040502070203" charset="0"/>
              <a:cs typeface="Forte" panose="03060902040502070203" charset="0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-13412470" y="171450"/>
            <a:ext cx="11630025" cy="6686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Denizalt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lar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n tarihi olduk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ç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a eskiye dayan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r. 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İ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lk pratik denizalt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 örnekleri 16. yüzy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lda tasarlanm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 olsa da, 1620'de Cornelius Drebbel taraf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ndan in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a edilen ah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ap denizalt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, kürek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ç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ilerle 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ç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al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an ilk önemli model olarak kabul edilir. I. Dünya Sava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şı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 s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ras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nda denizalt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lar askeri alanda aktif rol oynamaya ba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lad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 ve dü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man gemilerini vurmak i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ç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in kullan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ld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. Günümüzde ise teknoloji sayesinde denizalt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lar 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ç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ok daha geli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mi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 hale geldi. Örne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in, 1960 y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l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nda "Trieste" adl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 denizalt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, dünyan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n en derin noktas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 olan Mariana 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Ç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ukuru'na dal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 yaparak tarihi bir rekor k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rd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. Bu tür ke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ifler, denizalt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lar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n bilim dünyas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na katk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s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n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 gösteren önemli örneklerdir.</a:t>
            </a:r>
            <a:endParaRPr lang="tr-TR" altLang="en-US" sz="3300">
              <a:solidFill>
                <a:schemeClr val="accent1"/>
              </a:solidFill>
              <a:latin typeface="Cooper Black" panose="0208090404030B020404" charset="0"/>
              <a:cs typeface="Cooper Black" panose="0208090404030B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 32"/>
          <p:cNvSpPr txBox="1"/>
          <p:nvPr/>
        </p:nvSpPr>
        <p:spPr>
          <a:xfrm>
            <a:off x="280670" y="171450"/>
            <a:ext cx="11630025" cy="6686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Denizalt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lar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n tasar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m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, do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adan ilham al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r! Örne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in, balinalar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n dal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 mekanizmas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 ve vücut 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ekli, denizalt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lar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n aerodinamik yap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s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na model oldu. Hatta baz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 denizalt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lar, balinalar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n ses dalgalar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ı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yla ileti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im kurma yöntemini taklit eden "biyomimetik sonarlar" geli</a:t>
            </a:r>
            <a:r>
              <a:rPr lang="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ş</a:t>
            </a:r>
            <a:r>
              <a:rPr lang="en-US" altLang="en-US" sz="3300">
                <a:solidFill>
                  <a:schemeClr val="accent1"/>
                </a:solidFill>
                <a:latin typeface="Cooper Black" panose="0208090404030B020404" charset="0"/>
                <a:cs typeface="Cooper Black" panose="0208090404030B020404" charset="0"/>
              </a:rPr>
              <a:t>tiriyor.</a:t>
            </a:r>
            <a:endParaRPr lang="en-US" altLang="en-US" sz="3300">
              <a:solidFill>
                <a:schemeClr val="accent1"/>
              </a:solidFill>
              <a:latin typeface="Cooper Black" panose="0208090404030B020404" charset="0"/>
              <a:cs typeface="Cooper Black" panose="0208090404030B0204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-13411835" y="171450"/>
            <a:ext cx="11629390" cy="668655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sz="3300" b="0" i="0">
                <a:solidFill>
                  <a:schemeClr val="accent1"/>
                </a:solidFill>
                <a:latin typeface="Cooper Black" panose="0208090404030B020404" charset="0"/>
                <a:ea typeface="DeepSeek-CJK-patch"/>
                <a:cs typeface="Cooper Black" panose="0208090404030B020404" charset="0"/>
              </a:rPr>
              <a:t>Denizaltıların hareketi için genellikle pervaneler ve güçlü motorlar kullanılır. Bazı modern denizaltılar, nükleer enerjiyle çalışarak aylarca su altında kalabilir. Bu tür denizaltılar, askeri operasyonlarda büyük avantaj sağlar. Diğer yandan, dizel-elektrikli denizaltılar daha sessiz oldukları için gizlilik gerektiren görevlerde tercih edilir. Denizaltıların gövdesi, derinlerdeki yüksek basınca dayanabilmek için çelik veya titanyum gibi sağlam malzemelerden yapılır</a:t>
            </a:r>
            <a:r>
              <a:rPr lang="tr-TR" sz="3300" b="0" i="0">
                <a:solidFill>
                  <a:schemeClr val="accent1"/>
                </a:solidFill>
                <a:latin typeface="Cooper Black" panose="0208090404030B020404" charset="0"/>
                <a:ea typeface="DeepSeek-CJK-patch"/>
                <a:cs typeface="Cooper Black" panose="0208090404030B020404" charset="0"/>
              </a:rPr>
              <a:t>. </a:t>
            </a:r>
            <a:endParaRPr lang="en-US" altLang="en-US" sz="3300" b="0" i="0">
              <a:solidFill>
                <a:schemeClr val="accent1"/>
              </a:solidFill>
              <a:latin typeface="Impact" panose="020B0806030902050204" charset="0"/>
              <a:ea typeface="DeepSeek-CJK-patch"/>
              <a:cs typeface="Impact" panose="020B0806030902050204" charset="0"/>
            </a:endParaRPr>
          </a:p>
        </p:txBody>
      </p:sp>
      <p:pic>
        <p:nvPicPr>
          <p:cNvPr id="5" name="Picture 4" descr="denizalt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0" y="8402320"/>
            <a:ext cx="8572500" cy="571500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 rot="300000">
            <a:off x="-1628140" y="-5619750"/>
            <a:ext cx="15448280" cy="42100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200275" y="-3529330"/>
            <a:ext cx="7791450" cy="2466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tr-TR" altLang="en-US" sz="14000">
                <a:solidFill>
                  <a:schemeClr val="accent1"/>
                </a:solidFill>
                <a:latin typeface="Forte" panose="03060902040502070203" charset="0"/>
                <a:cs typeface="Forte" panose="03060902040502070203" charset="0"/>
              </a:rPr>
              <a:t>Deniz Altı</a:t>
            </a:r>
            <a:endParaRPr lang="tr-TR" altLang="en-US" sz="14000">
              <a:solidFill>
                <a:schemeClr val="accent1"/>
              </a:solidFill>
              <a:latin typeface="Forte" panose="03060902040502070203" charset="0"/>
              <a:cs typeface="Forte" panose="030609020405020702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81305" y="171450"/>
            <a:ext cx="11629390" cy="97155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lang="tr-TR" altLang="en-US" sz="6000" b="0" i="0">
                <a:solidFill>
                  <a:schemeClr val="accent1"/>
                </a:solidFill>
                <a:latin typeface="Impact" panose="020B0806030902050204" charset="0"/>
                <a:ea typeface="DeepSeek-CJK-patch"/>
                <a:cs typeface="Impact" panose="020B0806030902050204" charset="0"/>
              </a:rPr>
              <a:t>Ben olsaydım</a:t>
            </a:r>
            <a:endParaRPr lang="tr-TR" altLang="en-US" sz="6000" b="0" i="0">
              <a:solidFill>
                <a:schemeClr val="accent1"/>
              </a:solidFill>
              <a:latin typeface="Impact" panose="020B0806030902050204" charset="0"/>
              <a:ea typeface="DeepSeek-CJK-patch"/>
              <a:cs typeface="Impact" panose="020B0806030902050204" charset="0"/>
            </a:endParaRPr>
          </a:p>
        </p:txBody>
      </p:sp>
      <p:pic>
        <p:nvPicPr>
          <p:cNvPr id="5" name="Picture 4" descr="denizalt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0" y="8402320"/>
            <a:ext cx="8572500" cy="571500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 rot="300000">
            <a:off x="-1628140" y="-5619750"/>
            <a:ext cx="15448280" cy="42100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200275" y="-3529330"/>
            <a:ext cx="7791450" cy="2466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tr-TR" altLang="en-US" sz="14000">
                <a:solidFill>
                  <a:schemeClr val="accent1"/>
                </a:solidFill>
                <a:latin typeface="Forte" panose="03060902040502070203" charset="0"/>
                <a:cs typeface="Forte" panose="03060902040502070203" charset="0"/>
              </a:rPr>
              <a:t>Deniz Altı</a:t>
            </a:r>
            <a:endParaRPr lang="tr-TR" altLang="en-US" sz="14000">
              <a:solidFill>
                <a:schemeClr val="accent1"/>
              </a:solidFill>
              <a:latin typeface="Forte" panose="03060902040502070203" charset="0"/>
              <a:cs typeface="Forte" panose="030609020405020702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08305" y="1270000"/>
            <a:ext cx="11629390" cy="558800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lang="tr-TR" altLang="en-US" sz="3300" b="0" i="0">
                <a:solidFill>
                  <a:schemeClr val="accent1"/>
                </a:solidFill>
                <a:latin typeface="Impact" panose="020B0806030902050204" charset="0"/>
                <a:ea typeface="DeepSeek-CJK-patch"/>
                <a:cs typeface="Impact" panose="020B0806030902050204" charset="0"/>
              </a:rPr>
              <a:t>elektrikli denizaltılarının batarya ömrünü uzatırdım (sadece bikaç gün dayanabiliyorlar)</a:t>
            </a:r>
            <a:endParaRPr lang="tr-TR" altLang="en-US" sz="3300" b="0" i="0">
              <a:solidFill>
                <a:schemeClr val="accent1"/>
              </a:solidFill>
              <a:latin typeface="Impact" panose="020B0806030902050204" charset="0"/>
              <a:ea typeface="DeepSeek-CJK-patch"/>
              <a:cs typeface="Impact" panose="020B0806030902050204" charset="0"/>
            </a:endParaRPr>
          </a:p>
          <a:p>
            <a:pPr marL="0" indent="0"/>
            <a:endParaRPr lang="tr-TR" altLang="en-US" sz="3300" b="0" i="0">
              <a:solidFill>
                <a:schemeClr val="accent1"/>
              </a:solidFill>
              <a:latin typeface="Impact" panose="020B0806030902050204" charset="0"/>
              <a:ea typeface="DeepSeek-CJK-patch"/>
              <a:cs typeface="Impact" panose="020B0806030902050204" charset="0"/>
            </a:endParaRPr>
          </a:p>
          <a:p>
            <a:pPr marL="0" indent="0"/>
            <a:r>
              <a:rPr lang="tr-TR" altLang="en-US" sz="3300" b="0" i="0">
                <a:solidFill>
                  <a:schemeClr val="accent1"/>
                </a:solidFill>
                <a:latin typeface="Impact" panose="020B0806030902050204" charset="0"/>
                <a:ea typeface="DeepSeek-CJK-patch"/>
                <a:cs typeface="Impact" panose="020B0806030902050204" charset="0"/>
              </a:rPr>
              <a:t>deniz altında radyo dalgaları çalışmaz ve ELF dalgaları çalışır ancak hiçbirşey kullanılmaz iletişim kurabilmek için ELF dalgalarını kullanırdım </a:t>
            </a:r>
            <a:endParaRPr lang="tr-TR" altLang="en-US" sz="3300" b="0" i="0">
              <a:solidFill>
                <a:schemeClr val="accent1"/>
              </a:solidFill>
              <a:latin typeface="Impact" panose="020B0806030902050204" charset="0"/>
              <a:ea typeface="DeepSeek-CJK-patch"/>
              <a:cs typeface="Impact" panose="020B080603090205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3963</Words>
  <Application>WPS Slides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Impact</vt:lpstr>
      <vt:lpstr>Algerian</vt:lpstr>
      <vt:lpstr>Cooper Black</vt:lpstr>
      <vt:lpstr>Forte</vt:lpstr>
      <vt:lpstr>DeepSeek-CJK-patch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brawler utku ayalp</cp:lastModifiedBy>
  <cp:revision>4</cp:revision>
  <dcterms:created xsi:type="dcterms:W3CDTF">2025-04-08T15:59:12Z</dcterms:created>
  <dcterms:modified xsi:type="dcterms:W3CDTF">2025-04-08T17:27:32Z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EF6053905A7C41C2B00A67609CDAB698_13</vt:lpwstr>
  </property>
  <property fmtid="{D5CDD505-2E9C-101B-9397-08002B2CF9AE}" pid="3" name="KSOProductBuildVer">
    <vt:lpwstr>1033-12.2.0.20782</vt:lpwstr>
  </property>
</Properties>
</file>