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4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18288000" cy="10287000"/>
  <p:notesSz cx="6858000" cy="9144000"/>
  <p:embeddedFontLst>
    <p:embeddedFont>
      <p:font typeface="Canva Sans Bold" charset="1" panose="020B0803030501040103"/>
      <p:regular r:id="rId43"/>
    </p:embeddedFont>
    <p:embeddedFont>
      <p:font typeface="Canva Sans" charset="1" panose="020B0503030501040103"/>
      <p:regular r:id="rId44"/>
    </p:embeddedFont>
    <p:embeddedFont>
      <p:font typeface="Pixellet TH Bold" charset="1" panose="02000503000000000000"/>
      <p:regular r:id="rId48"/>
    </p:embeddedFont>
    <p:embeddedFont>
      <p:font typeface="Press Start 2P" charset="1" panose="00000500000000000000"/>
      <p:regular r:id="rId5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fonts/font43.fntdata" Type="http://schemas.openxmlformats.org/officeDocument/2006/relationships/font"/><Relationship Id="rId44" Target="fonts/font44.fntdata" Type="http://schemas.openxmlformats.org/officeDocument/2006/relationships/font"/><Relationship Id="rId45" Target="notesMasters/notesMaster1.xml" Type="http://schemas.openxmlformats.org/officeDocument/2006/relationships/notesMaster"/><Relationship Id="rId46" Target="theme/theme2.xml" Type="http://schemas.openxmlformats.org/officeDocument/2006/relationships/theme"/><Relationship Id="rId47" Target="notesSlides/notesSlide1.xml" Type="http://schemas.openxmlformats.org/officeDocument/2006/relationships/notesSlide"/><Relationship Id="rId48" Target="fonts/font48.fntdata" Type="http://schemas.openxmlformats.org/officeDocument/2006/relationships/font"/><Relationship Id="rId49" Target="notesSlides/notesSlide2.xml" Type="http://schemas.openxmlformats.org/officeDocument/2006/relationships/notesSlide"/><Relationship Id="rId5" Target="tableStyles.xml" Type="http://schemas.openxmlformats.org/officeDocument/2006/relationships/tableStyles"/><Relationship Id="rId50" Target="notesSlides/notesSlide3.xml" Type="http://schemas.openxmlformats.org/officeDocument/2006/relationships/notesSlide"/><Relationship Id="rId51" Target="notesSlides/notesSlide4.xml" Type="http://schemas.openxmlformats.org/officeDocument/2006/relationships/notesSlide"/><Relationship Id="rId52" Target="notesSlides/notesSlide5.xml" Type="http://schemas.openxmlformats.org/officeDocument/2006/relationships/notesSlide"/><Relationship Id="rId53" Target="notesSlides/notesSlide6.xml" Type="http://schemas.openxmlformats.org/officeDocument/2006/relationships/notesSlide"/><Relationship Id="rId54" Target="notesSlides/notesSlide7.xml" Type="http://schemas.openxmlformats.org/officeDocument/2006/relationships/notesSlide"/><Relationship Id="rId55" Target="fonts/font55.fntdata" Type="http://schemas.openxmlformats.org/officeDocument/2006/relationships/font"/><Relationship Id="rId56" Target="notesSlides/notesSlide8.xml" Type="http://schemas.openxmlformats.org/officeDocument/2006/relationships/notesSlide"/><Relationship Id="rId57" Target="notesSlides/notesSlide9.xml" Type="http://schemas.openxmlformats.org/officeDocument/2006/relationships/notesSlide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 Di chuyển qua các cấp độ bằng cách chạy, nhảy và tránh kẻ thù.</a:t>
            </a:r>
          </a:p>
          <a:p>
            <a:r>
              <a:rPr lang="en-US"/>
              <a:t>2.Thu thập nấm để lớn lên và hoa lửa để ném lửa.</a:t>
            </a:r>
          </a:p>
          <a:p>
            <a:r>
              <a:rPr lang="en-US"/>
              <a:t>3.Nhảy lên đầu kẻ thù để tiêu diệt chúng.</a:t>
            </a:r>
          </a:p>
          <a:p>
            <a:r>
              <a:rPr lang="en-US"/>
              <a:t>4.Hoàn thành cấp độ bằng cách chạm vào cột cờ ở cuối màn.</a:t>
            </a:r>
          </a:p>
          <a:p>
            <a:r>
              <a:rPr lang="en-US"/>
              <a:t>5.Cẩn thận với thời gian giới hạn để hoàn thành mỗi cấp độ.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Animation: Quản lý hoạt hình</a:t>
            </a:r>
          </a:p>
          <a:p>
            <a:r>
              <a:rPr lang="en-US"/>
              <a:t>ImageLoader: Tải và quản lý hình ảnh</a:t>
            </a:r>
          </a:p>
          <a:p>
            <a:r>
              <a:rPr lang="en-US"/>
              <a:t>UIManager: Điều khiển giao diện người dùng</a:t>
            </a:r>
          </a:p>
          <a:p>
            <a:r>
              <a:rPr lang="en-US"/>
              <a:t>MapSelection: Hỗ trợ chọn map</a:t>
            </a:r>
          </a:p>
          <a:p>
            <a:r>
              <a:rPr lang="en-US"/>
              <a:t>StartScreenSelection: Quản lý lựa chọn màn hình bắt đầu</a:t>
            </a:r>
          </a:p>
          <a:p>
            <a:r>
              <a:rPr lang="en-US"/>
              <a:t>Hiển thị màn hình chính (start screen), các bản đồ, và thông báo trong game.</a:t>
            </a:r>
          </a:p>
          <a:p>
            <a:r>
              <a:rPr lang="en-US"/>
              <a:t>Quản lý hoạt ảnh và hình ảnh trong trò chơi.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 attribute will hold sprite from given resource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 attribute will hold sprite from given resource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Animation: Quản lý hoạt hình</a:t>
            </a:r>
          </a:p>
          <a:p>
            <a:r>
              <a:rPr lang="en-US"/>
              <a:t>ImageLoader: Tải và quản lý hình ảnh</a:t>
            </a:r>
          </a:p>
          <a:p>
            <a:r>
              <a:rPr lang="en-US"/>
              <a:t>UIManager: Điều khiển giao diện người dùng</a:t>
            </a:r>
          </a:p>
          <a:p>
            <a:r>
              <a:rPr lang="en-US"/>
              <a:t>MapSelection: Hỗ trợ chọn map</a:t>
            </a:r>
          </a:p>
          <a:p>
            <a:r>
              <a:rPr lang="en-US"/>
              <a:t>StartScreenSelection: Quản lý lựa chọn màn hình bắt đầu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Animation: Quản lý hoạt hình</a:t>
            </a:r>
          </a:p>
          <a:p>
            <a:r>
              <a:rPr lang="en-US"/>
              <a:t>ImageLoader: Tải và quản lý hình ảnh</a:t>
            </a:r>
          </a:p>
          <a:p>
            <a:r>
              <a:rPr lang="en-US"/>
              <a:t>UIManager: Điều khiển giao diện người dùng</a:t>
            </a:r>
          </a:p>
          <a:p>
            <a:r>
              <a:rPr lang="en-US"/>
              <a:t>MapSelection: Hỗ trợ chọn map</a:t>
            </a:r>
          </a:p>
          <a:p>
            <a:r>
              <a:rPr lang="en-US"/>
              <a:t>StartScreenSelection: Quản lý lựa chọn màn hình bắt đầu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Animation: Quản lý hoạt hình</a:t>
            </a:r>
          </a:p>
          <a:p>
            <a:r>
              <a:rPr lang="en-US"/>
              <a:t>ImageLoader: Tải và quản lý hình ảnh</a:t>
            </a:r>
          </a:p>
          <a:p>
            <a:r>
              <a:rPr lang="en-US"/>
              <a:t>UIManager: Điều khiển giao diện người dùng</a:t>
            </a:r>
          </a:p>
          <a:p>
            <a:r>
              <a:rPr lang="en-US"/>
              <a:t>MapSelection: Hỗ trợ chọn map</a:t>
            </a:r>
          </a:p>
          <a:p>
            <a:r>
              <a:rPr lang="en-US"/>
              <a:t>StartScreenSelection: Quản lý lựa chọn màn hình bắt đầu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Animation: Quản lý hoạt hình</a:t>
            </a:r>
          </a:p>
          <a:p>
            <a:r>
              <a:rPr lang="en-US"/>
              <a:t>ImageLoader: Tải và quản lý hình ảnh</a:t>
            </a:r>
          </a:p>
          <a:p>
            <a:r>
              <a:rPr lang="en-US"/>
              <a:t>UIManager: Điều khiển giao diện người dùng</a:t>
            </a:r>
          </a:p>
          <a:p>
            <a:r>
              <a:rPr lang="en-US"/>
              <a:t>MapSelection: Hỗ trợ chọn map</a:t>
            </a:r>
          </a:p>
          <a:p>
            <a:r>
              <a:rPr lang="en-US"/>
              <a:t>StartScreenSelection: Quản lý lựa chọn màn hình bắt đầu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Animation: Quản lý hoạt hình</a:t>
            </a:r>
          </a:p>
          <a:p>
            <a:r>
              <a:rPr lang="en-US"/>
              <a:t>ImageLoader: Tải và quản lý hình ảnh</a:t>
            </a:r>
          </a:p>
          <a:p>
            <a:r>
              <a:rPr lang="en-US"/>
              <a:t>UIManager: Điều khiển giao diện người dùng</a:t>
            </a:r>
          </a:p>
          <a:p>
            <a:r>
              <a:rPr lang="en-US"/>
              <a:t>MapSelection: Hỗ trợ chọn map</a:t>
            </a:r>
          </a:p>
          <a:p>
            <a:r>
              <a:rPr lang="en-US"/>
              <a:t>StartScreenSelection: Quản lý lựa chọn màn hình bắt đầu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3.png" Type="http://schemas.openxmlformats.org/officeDocument/2006/relationships/image"/><Relationship Id="rId4" Target="../media/image19.png" Type="http://schemas.openxmlformats.org/officeDocument/2006/relationships/image"/><Relationship Id="rId5" Target="../media/image5.png" Type="http://schemas.openxmlformats.org/officeDocument/2006/relationships/image"/><Relationship Id="rId6" Target="../media/image20.png" Type="http://schemas.openxmlformats.org/officeDocument/2006/relationships/image"/><Relationship Id="rId7" Target="../media/image2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3.pn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3.pn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Relationship Id="rId6" Target="../media/image25.png" Type="http://schemas.openxmlformats.org/officeDocument/2006/relationships/image"/><Relationship Id="rId7" Target="../media/image26.png" Type="http://schemas.openxmlformats.org/officeDocument/2006/relationships/image"/><Relationship Id="rId8" Target="../media/image27.pn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30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31.png" Type="http://schemas.openxmlformats.org/officeDocument/2006/relationships/image"/><Relationship Id="rId4" Target="../media/image32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32.png" Type="http://schemas.openxmlformats.org/officeDocument/2006/relationships/image"/><Relationship Id="rId4" Target="../media/image33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32.png" Type="http://schemas.openxmlformats.org/officeDocument/2006/relationships/image"/><Relationship Id="rId4" Target="../media/image34.png" Type="http://schemas.openxmlformats.org/officeDocument/2006/relationships/image"/><Relationship Id="rId5" Target="../media/image35.png" Type="http://schemas.openxmlformats.org/officeDocument/2006/relationships/image"/><Relationship Id="rId6" Target="../media/image36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37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38.png" Type="http://schemas.openxmlformats.org/officeDocument/2006/relationships/image"/><Relationship Id="rId4" Target="../media/image39.png" Type="http://schemas.openxmlformats.org/officeDocument/2006/relationships/image"/><Relationship Id="rId5" Target="../media/image40.png" Type="http://schemas.openxmlformats.org/officeDocument/2006/relationships/image"/><Relationship Id="rId6" Target="../media/image41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4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43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44.png" Type="http://schemas.openxmlformats.org/officeDocument/2006/relationships/image"/><Relationship Id="rId4" Target="../media/image45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46.png" Type="http://schemas.openxmlformats.org/officeDocument/2006/relationships/image"/><Relationship Id="rId4" Target="../media/image47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48.pn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9.png" Type="http://schemas.openxmlformats.org/officeDocument/2006/relationships/image"/><Relationship Id="rId3" Target="../media/image50.png" Type="http://schemas.openxmlformats.org/officeDocument/2006/relationships/image"/><Relationship Id="rId4" Target="https://youtu.be/phLXYV4G11w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3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3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3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2" Target="../notesSlides/notesSlide4.xml" Type="http://schemas.openxmlformats.org/officeDocument/2006/relationships/notesSlide"/><Relationship Id="rId3" Target="../media/image3.png" Type="http://schemas.openxmlformats.org/officeDocument/2006/relationships/image"/><Relationship Id="rId4" Target="../media/image7.png" Type="http://schemas.openxmlformats.org/officeDocument/2006/relationships/image"/><Relationship Id="rId5" Target="../media/image9.png" Type="http://schemas.openxmlformats.org/officeDocument/2006/relationships/image"/><Relationship Id="rId6" Target="../media/image5.png" Type="http://schemas.openxmlformats.org/officeDocument/2006/relationships/image"/><Relationship Id="rId7" Target="../media/image10.png" Type="http://schemas.openxmlformats.org/officeDocument/2006/relationships/image"/><Relationship Id="rId8" Target="../media/image11.pn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3.pn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Relationship Id="rId6" Target="../media/image1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3.png" Type="http://schemas.openxmlformats.org/officeDocument/2006/relationships/image"/><Relationship Id="rId4" Target="../media/image14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Relationship Id="rId7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11" t="0" r="-351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04565" y="1028700"/>
            <a:ext cx="11301259" cy="1995961"/>
          </a:xfrm>
          <a:custGeom>
            <a:avLst/>
            <a:gdLst/>
            <a:ahLst/>
            <a:cxnLst/>
            <a:rect r="r" b="b" t="t" l="l"/>
            <a:pathLst>
              <a:path h="1995961" w="11301259">
                <a:moveTo>
                  <a:pt x="0" y="0"/>
                </a:moveTo>
                <a:lnTo>
                  <a:pt x="11301259" y="0"/>
                </a:lnTo>
                <a:lnTo>
                  <a:pt x="11301259" y="1995961"/>
                </a:lnTo>
                <a:lnTo>
                  <a:pt x="0" y="19959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30" t="0" r="-233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009" t="0" r="-11009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6878955" cy="10287000"/>
            <a:chOff x="0" y="0"/>
            <a:chExt cx="715006" cy="106924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15006" cy="1069242"/>
            </a:xfrm>
            <a:custGeom>
              <a:avLst/>
              <a:gdLst/>
              <a:ahLst/>
              <a:cxnLst/>
              <a:rect r="r" b="b" t="t" l="l"/>
              <a:pathLst>
                <a:path h="1069242" w="715006">
                  <a:moveTo>
                    <a:pt x="0" y="0"/>
                  </a:moveTo>
                  <a:lnTo>
                    <a:pt x="715006" y="0"/>
                  </a:lnTo>
                  <a:lnTo>
                    <a:pt x="715006" y="1069242"/>
                  </a:lnTo>
                  <a:lnTo>
                    <a:pt x="0" y="1069242"/>
                  </a:lnTo>
                  <a:close/>
                </a:path>
              </a:pathLst>
            </a:custGeom>
            <a:solidFill>
              <a:srgbClr val="412B2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715006" cy="11644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05444" y="6526160"/>
            <a:ext cx="5942472" cy="1314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7"/>
              </a:lnSpc>
              <a:spcBef>
                <a:spcPct val="0"/>
              </a:spcBef>
            </a:pPr>
            <a:r>
              <a:rPr lang="en-US" sz="3755">
                <a:solidFill>
                  <a:srgbClr val="40B107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MapSelectionItem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939058" y="3651684"/>
            <a:ext cx="1000839" cy="1361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32"/>
              </a:lnSpc>
              <a:spcBef>
                <a:spcPct val="0"/>
              </a:spcBef>
            </a:pPr>
            <a:r>
              <a:rPr lang="en-US" sz="7880">
                <a:solidFill>
                  <a:srgbClr val="40B107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&amp;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57577" y="2022072"/>
            <a:ext cx="5638205" cy="639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40B107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MapSelection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6866936" y="7121920"/>
            <a:ext cx="6940753" cy="1537371"/>
            <a:chOff x="0" y="0"/>
            <a:chExt cx="9254337" cy="2049828"/>
          </a:xfrm>
        </p:grpSpPr>
        <p:sp>
          <p:nvSpPr>
            <p:cNvPr name="AutoShape 10" id="10"/>
            <p:cNvSpPr/>
            <p:nvPr/>
          </p:nvSpPr>
          <p:spPr>
            <a:xfrm>
              <a:off x="32050" y="39413"/>
              <a:ext cx="1491479" cy="1492254"/>
            </a:xfrm>
            <a:prstGeom prst="line">
              <a:avLst/>
            </a:prstGeom>
            <a:ln cap="flat" w="101600">
              <a:solidFill>
                <a:srgbClr val="412B25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1" id="11"/>
            <p:cNvSpPr txBox="true"/>
            <p:nvPr/>
          </p:nvSpPr>
          <p:spPr>
            <a:xfrm rot="0">
              <a:off x="1523529" y="918257"/>
              <a:ext cx="7730808" cy="11315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b="true" sz="2399">
                  <a:solidFill>
                    <a:srgbClr val="412B25"/>
                  </a:solidFill>
                  <a:latin typeface="Pixellet TH Bold"/>
                  <a:ea typeface="Pixellet TH Bold"/>
                  <a:cs typeface="Pixellet TH Bold"/>
                  <a:sym typeface="Pixellet TH Bold"/>
                </a:rPr>
                <a:t>Save and generate the information of Map</a:t>
              </a:r>
              <a:r>
                <a:rPr lang="en-US" b="true" sz="2399">
                  <a:solidFill>
                    <a:srgbClr val="FFFFFF"/>
                  </a:solidFill>
                  <a:latin typeface="Pixellet TH Bold"/>
                  <a:ea typeface="Pixellet TH Bold"/>
                  <a:cs typeface="Pixellet TH Bold"/>
                  <a:sym typeface="Pixellet TH Bold"/>
                </a:rPr>
                <a:t> 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365025" y="479559"/>
            <a:ext cx="9894275" cy="1053844"/>
            <a:chOff x="0" y="0"/>
            <a:chExt cx="13192367" cy="140512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256420" cy="495889"/>
            </a:xfrm>
            <a:custGeom>
              <a:avLst/>
              <a:gdLst/>
              <a:ahLst/>
              <a:cxnLst/>
              <a:rect r="r" b="b" t="t" l="l"/>
              <a:pathLst>
                <a:path h="495889" w="5256420">
                  <a:moveTo>
                    <a:pt x="0" y="0"/>
                  </a:moveTo>
                  <a:lnTo>
                    <a:pt x="5256420" y="0"/>
                  </a:lnTo>
                  <a:lnTo>
                    <a:pt x="5256420" y="495889"/>
                  </a:lnTo>
                  <a:lnTo>
                    <a:pt x="0" y="4958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756461"/>
              <a:ext cx="741769" cy="648665"/>
            </a:xfrm>
            <a:custGeom>
              <a:avLst/>
              <a:gdLst/>
              <a:ahLst/>
              <a:cxnLst/>
              <a:rect r="r" b="b" t="t" l="l"/>
              <a:pathLst>
                <a:path h="648665" w="741769">
                  <a:moveTo>
                    <a:pt x="0" y="0"/>
                  </a:moveTo>
                  <a:lnTo>
                    <a:pt x="741769" y="0"/>
                  </a:lnTo>
                  <a:lnTo>
                    <a:pt x="741769" y="648665"/>
                  </a:lnTo>
                  <a:lnTo>
                    <a:pt x="0" y="6486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7176" r="0" b="-7176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793129" y="788031"/>
              <a:ext cx="12399238" cy="6170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27"/>
                </a:lnSpc>
                <a:spcBef>
                  <a:spcPct val="0"/>
                </a:spcBef>
              </a:pPr>
              <a:r>
                <a:rPr lang="en-US" b="true" sz="2591">
                  <a:solidFill>
                    <a:srgbClr val="FFBD59"/>
                  </a:solidFill>
                  <a:latin typeface="Pixellet TH Bold"/>
                  <a:ea typeface="Pixellet TH Bold"/>
                  <a:cs typeface="Pixellet TH Bold"/>
                  <a:sym typeface="Pixellet TH Bold"/>
                </a:rPr>
                <a:t>Draw a Map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365025" y="2639300"/>
            <a:ext cx="9894275" cy="1152091"/>
            <a:chOff x="0" y="0"/>
            <a:chExt cx="13192367" cy="153612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009379" cy="620757"/>
            </a:xfrm>
            <a:custGeom>
              <a:avLst/>
              <a:gdLst/>
              <a:ahLst/>
              <a:cxnLst/>
              <a:rect r="r" b="b" t="t" l="l"/>
              <a:pathLst>
                <a:path h="620757" w="7009379">
                  <a:moveTo>
                    <a:pt x="0" y="0"/>
                  </a:moveTo>
                  <a:lnTo>
                    <a:pt x="7009379" y="0"/>
                  </a:lnTo>
                  <a:lnTo>
                    <a:pt x="7009379" y="620757"/>
                  </a:lnTo>
                  <a:lnTo>
                    <a:pt x="0" y="6207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887457"/>
              <a:ext cx="741769" cy="648665"/>
            </a:xfrm>
            <a:custGeom>
              <a:avLst/>
              <a:gdLst/>
              <a:ahLst/>
              <a:cxnLst/>
              <a:rect r="r" b="b" t="t" l="l"/>
              <a:pathLst>
                <a:path h="648665" w="741769">
                  <a:moveTo>
                    <a:pt x="0" y="0"/>
                  </a:moveTo>
                  <a:lnTo>
                    <a:pt x="741769" y="0"/>
                  </a:lnTo>
                  <a:lnTo>
                    <a:pt x="741769" y="648664"/>
                  </a:lnTo>
                  <a:lnTo>
                    <a:pt x="0" y="6486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7176" r="0" b="-7176"/>
              </a:stretch>
            </a:blipFill>
          </p:spPr>
        </p:sp>
        <p:sp>
          <p:nvSpPr>
            <p:cNvPr name="TextBox 19" id="19"/>
            <p:cNvSpPr txBox="true"/>
            <p:nvPr/>
          </p:nvSpPr>
          <p:spPr>
            <a:xfrm rot="0">
              <a:off x="793129" y="919027"/>
              <a:ext cx="12399238" cy="6170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27"/>
                </a:lnSpc>
                <a:spcBef>
                  <a:spcPct val="0"/>
                </a:spcBef>
              </a:pPr>
              <a:r>
                <a:rPr lang="en-US" b="true" sz="2591">
                  <a:solidFill>
                    <a:srgbClr val="FFBD59"/>
                  </a:solidFill>
                  <a:latin typeface="Pixellet TH Bold"/>
                  <a:ea typeface="Pixellet TH Bold"/>
                  <a:cs typeface="Pixellet TH Bold"/>
                  <a:sym typeface="Pixellet TH Bold"/>
                </a:rPr>
                <a:t>Allow player to select a level to play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7365025" y="4897286"/>
            <a:ext cx="9894275" cy="1134514"/>
            <a:chOff x="0" y="0"/>
            <a:chExt cx="13192367" cy="151268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512840" cy="597320"/>
            </a:xfrm>
            <a:custGeom>
              <a:avLst/>
              <a:gdLst/>
              <a:ahLst/>
              <a:cxnLst/>
              <a:rect r="r" b="b" t="t" l="l"/>
              <a:pathLst>
                <a:path h="597320" w="10512840">
                  <a:moveTo>
                    <a:pt x="0" y="0"/>
                  </a:moveTo>
                  <a:lnTo>
                    <a:pt x="10512840" y="0"/>
                  </a:lnTo>
                  <a:lnTo>
                    <a:pt x="10512840" y="597320"/>
                  </a:lnTo>
                  <a:lnTo>
                    <a:pt x="0" y="5973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864020"/>
              <a:ext cx="741769" cy="648665"/>
            </a:xfrm>
            <a:custGeom>
              <a:avLst/>
              <a:gdLst/>
              <a:ahLst/>
              <a:cxnLst/>
              <a:rect r="r" b="b" t="t" l="l"/>
              <a:pathLst>
                <a:path h="648665" w="741769">
                  <a:moveTo>
                    <a:pt x="0" y="0"/>
                  </a:moveTo>
                  <a:lnTo>
                    <a:pt x="741769" y="0"/>
                  </a:lnTo>
                  <a:lnTo>
                    <a:pt x="741769" y="648665"/>
                  </a:lnTo>
                  <a:lnTo>
                    <a:pt x="0" y="6486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7176" r="0" b="-7176"/>
              </a:stretch>
            </a:blipFill>
          </p:spPr>
        </p:sp>
        <p:sp>
          <p:nvSpPr>
            <p:cNvPr name="TextBox 23" id="23"/>
            <p:cNvSpPr txBox="true"/>
            <p:nvPr/>
          </p:nvSpPr>
          <p:spPr>
            <a:xfrm rot="0">
              <a:off x="793129" y="895590"/>
              <a:ext cx="12399238" cy="6170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27"/>
                </a:lnSpc>
                <a:spcBef>
                  <a:spcPct val="0"/>
                </a:spcBef>
              </a:pPr>
              <a:r>
                <a:rPr lang="en-US" b="true" sz="2591">
                  <a:solidFill>
                    <a:srgbClr val="FFBD59"/>
                  </a:solidFill>
                  <a:latin typeface="Pixellet TH Bold"/>
                  <a:ea typeface="Pixellet TH Bold"/>
                  <a:cs typeface="Pixellet TH Bold"/>
                  <a:sym typeface="Pixellet TH Bold"/>
                </a:rPr>
                <a:t>AlLow moving of Map selection</a:t>
              </a:r>
            </a:p>
          </p:txBody>
        </p:sp>
      </p:grpSp>
    </p:spTree>
  </p:cSld>
  <p:clrMapOvr>
    <a:masterClrMapping/>
  </p:clrMapOvr>
  <p:transition spd="med">
    <p:wipe dir="u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009" t="0" r="-11009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2426851"/>
            <a:chOff x="0" y="0"/>
            <a:chExt cx="1900875" cy="2522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00875" cy="252250"/>
            </a:xfrm>
            <a:custGeom>
              <a:avLst/>
              <a:gdLst/>
              <a:ahLst/>
              <a:cxnLst/>
              <a:rect r="r" b="b" t="t" l="l"/>
              <a:pathLst>
                <a:path h="252250" w="1900875">
                  <a:moveTo>
                    <a:pt x="0" y="0"/>
                  </a:moveTo>
                  <a:lnTo>
                    <a:pt x="1900875" y="0"/>
                  </a:lnTo>
                  <a:lnTo>
                    <a:pt x="1900875" y="252250"/>
                  </a:lnTo>
                  <a:lnTo>
                    <a:pt x="0" y="252250"/>
                  </a:lnTo>
                  <a:close/>
                </a:path>
              </a:pathLst>
            </a:custGeom>
            <a:solidFill>
              <a:srgbClr val="FF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1900875" cy="347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719442" y="4633245"/>
            <a:ext cx="9379042" cy="633312"/>
          </a:xfrm>
          <a:custGeom>
            <a:avLst/>
            <a:gdLst/>
            <a:ahLst/>
            <a:cxnLst/>
            <a:rect r="r" b="b" t="t" l="l"/>
            <a:pathLst>
              <a:path h="633312" w="9379042">
                <a:moveTo>
                  <a:pt x="0" y="0"/>
                </a:moveTo>
                <a:lnTo>
                  <a:pt x="9379042" y="0"/>
                </a:lnTo>
                <a:lnTo>
                  <a:pt x="9379042" y="633311"/>
                </a:lnTo>
                <a:lnTo>
                  <a:pt x="0" y="6333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530059" y="650867"/>
            <a:ext cx="5227882" cy="679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EFE0D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UIManager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2369701"/>
            <a:ext cx="18288000" cy="415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50A3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 Centre that connects all class of view package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013795" y="5209406"/>
            <a:ext cx="10790335" cy="834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F9E827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Define game status and draw a suitable interface</a:t>
            </a:r>
          </a:p>
        </p:txBody>
      </p:sp>
    </p:spTree>
  </p:cSld>
  <p:clrMapOvr>
    <a:masterClrMapping/>
  </p:clrMapOvr>
  <p:transition spd="med">
    <p:push dir="u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009" t="0" r="-11009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2426851"/>
            <a:chOff x="0" y="0"/>
            <a:chExt cx="1900875" cy="2522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00875" cy="252250"/>
            </a:xfrm>
            <a:custGeom>
              <a:avLst/>
              <a:gdLst/>
              <a:ahLst/>
              <a:cxnLst/>
              <a:rect r="r" b="b" t="t" l="l"/>
              <a:pathLst>
                <a:path h="252250" w="1900875">
                  <a:moveTo>
                    <a:pt x="0" y="0"/>
                  </a:moveTo>
                  <a:lnTo>
                    <a:pt x="1900875" y="0"/>
                  </a:lnTo>
                  <a:lnTo>
                    <a:pt x="1900875" y="252250"/>
                  </a:lnTo>
                  <a:lnTo>
                    <a:pt x="0" y="252250"/>
                  </a:lnTo>
                  <a:close/>
                </a:path>
              </a:pathLst>
            </a:custGeom>
            <a:solidFill>
              <a:srgbClr val="FF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1900875" cy="347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416388" y="3410763"/>
            <a:ext cx="5994618" cy="377145"/>
          </a:xfrm>
          <a:custGeom>
            <a:avLst/>
            <a:gdLst/>
            <a:ahLst/>
            <a:cxnLst/>
            <a:rect r="r" b="b" t="t" l="l"/>
            <a:pathLst>
              <a:path h="377145" w="5994618">
                <a:moveTo>
                  <a:pt x="0" y="0"/>
                </a:moveTo>
                <a:lnTo>
                  <a:pt x="5994619" y="0"/>
                </a:lnTo>
                <a:lnTo>
                  <a:pt x="5994619" y="377145"/>
                </a:lnTo>
                <a:lnTo>
                  <a:pt x="0" y="3771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4110890"/>
            <a:ext cx="5845967" cy="359511"/>
          </a:xfrm>
          <a:custGeom>
            <a:avLst/>
            <a:gdLst/>
            <a:ahLst/>
            <a:cxnLst/>
            <a:rect r="r" b="b" t="t" l="l"/>
            <a:pathLst>
              <a:path h="359511" w="5845967">
                <a:moveTo>
                  <a:pt x="0" y="0"/>
                </a:moveTo>
                <a:lnTo>
                  <a:pt x="5845967" y="0"/>
                </a:lnTo>
                <a:lnTo>
                  <a:pt x="5845967" y="359511"/>
                </a:lnTo>
                <a:lnTo>
                  <a:pt x="0" y="3595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396013" y="4110890"/>
            <a:ext cx="4731169" cy="359511"/>
          </a:xfrm>
          <a:custGeom>
            <a:avLst/>
            <a:gdLst/>
            <a:ahLst/>
            <a:cxnLst/>
            <a:rect r="r" b="b" t="t" l="l"/>
            <a:pathLst>
              <a:path h="359511" w="4731169">
                <a:moveTo>
                  <a:pt x="0" y="0"/>
                </a:moveTo>
                <a:lnTo>
                  <a:pt x="4731169" y="0"/>
                </a:lnTo>
                <a:lnTo>
                  <a:pt x="4731169" y="359511"/>
                </a:lnTo>
                <a:lnTo>
                  <a:pt x="0" y="3595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2648528" y="4291666"/>
            <a:ext cx="787467" cy="178735"/>
            <a:chOff x="0" y="0"/>
            <a:chExt cx="1049955" cy="238314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238314" cy="238314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22135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6200" y="-19050"/>
                <a:ext cx="660400" cy="7556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408228" y="0"/>
              <a:ext cx="238314" cy="238314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22135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76200" y="-19050"/>
                <a:ext cx="660400" cy="7556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811642" y="0"/>
              <a:ext cx="238314" cy="238314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22135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76200" y="-19050"/>
                <a:ext cx="660400" cy="7556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</p:grpSp>
      <p:sp>
        <p:nvSpPr>
          <p:cNvPr name="Freeform 19" id="19"/>
          <p:cNvSpPr/>
          <p:nvPr/>
        </p:nvSpPr>
        <p:spPr>
          <a:xfrm flipH="false" flipV="false" rot="0">
            <a:off x="8260259" y="5459559"/>
            <a:ext cx="5845967" cy="350058"/>
          </a:xfrm>
          <a:custGeom>
            <a:avLst/>
            <a:gdLst/>
            <a:ahLst/>
            <a:cxnLst/>
            <a:rect r="r" b="b" t="t" l="l"/>
            <a:pathLst>
              <a:path h="350058" w="5845967">
                <a:moveTo>
                  <a:pt x="0" y="0"/>
                </a:moveTo>
                <a:lnTo>
                  <a:pt x="5845966" y="0"/>
                </a:lnTo>
                <a:lnTo>
                  <a:pt x="5845966" y="350058"/>
                </a:lnTo>
                <a:lnTo>
                  <a:pt x="0" y="3500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028700" y="6152517"/>
            <a:ext cx="5175736" cy="350058"/>
          </a:xfrm>
          <a:custGeom>
            <a:avLst/>
            <a:gdLst/>
            <a:ahLst/>
            <a:cxnLst/>
            <a:rect r="r" b="b" t="t" l="l"/>
            <a:pathLst>
              <a:path h="350058" w="5175736">
                <a:moveTo>
                  <a:pt x="0" y="0"/>
                </a:moveTo>
                <a:lnTo>
                  <a:pt x="5175736" y="0"/>
                </a:lnTo>
                <a:lnTo>
                  <a:pt x="5175736" y="350058"/>
                </a:lnTo>
                <a:lnTo>
                  <a:pt x="0" y="35005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-25705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6737752" y="6068599"/>
            <a:ext cx="5207705" cy="433975"/>
          </a:xfrm>
          <a:custGeom>
            <a:avLst/>
            <a:gdLst/>
            <a:ahLst/>
            <a:cxnLst/>
            <a:rect r="r" b="b" t="t" l="l"/>
            <a:pathLst>
              <a:path h="433975" w="5207705">
                <a:moveTo>
                  <a:pt x="0" y="0"/>
                </a:moveTo>
                <a:lnTo>
                  <a:pt x="5207705" y="0"/>
                </a:lnTo>
                <a:lnTo>
                  <a:pt x="5207705" y="433976"/>
                </a:lnTo>
                <a:lnTo>
                  <a:pt x="0" y="43397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12478772" y="6365798"/>
            <a:ext cx="787467" cy="178735"/>
            <a:chOff x="0" y="0"/>
            <a:chExt cx="1049955" cy="238314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0" y="0"/>
              <a:ext cx="238314" cy="238314"/>
              <a:chOff x="0" y="0"/>
              <a:chExt cx="8128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22135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76200" y="-19050"/>
                <a:ext cx="660400" cy="7556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26" id="26"/>
            <p:cNvGrpSpPr/>
            <p:nvPr/>
          </p:nvGrpSpPr>
          <p:grpSpPr>
            <a:xfrm rot="0">
              <a:off x="408228" y="0"/>
              <a:ext cx="238314" cy="238314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22135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76200" y="-19050"/>
                <a:ext cx="660400" cy="7556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0">
              <a:off x="811642" y="0"/>
              <a:ext cx="238314" cy="238314"/>
              <a:chOff x="0" y="0"/>
              <a:chExt cx="812800" cy="8128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22135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76200" y="-19050"/>
                <a:ext cx="660400" cy="7556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</p:grpSp>
      <p:sp>
        <p:nvSpPr>
          <p:cNvPr name="TextBox 32" id="32"/>
          <p:cNvSpPr txBox="true"/>
          <p:nvPr/>
        </p:nvSpPr>
        <p:spPr>
          <a:xfrm rot="0">
            <a:off x="6658696" y="835592"/>
            <a:ext cx="4970608" cy="679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EFE0D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UIManager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0" y="2369701"/>
            <a:ext cx="18288000" cy="415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50A3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 Centre that connects all class of view package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96732" y="3315513"/>
            <a:ext cx="7263527" cy="453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F9E827"/>
                </a:solidFill>
                <a:latin typeface="Pixellet TH Bold"/>
                <a:ea typeface="Pixellet TH Bold"/>
                <a:cs typeface="Pixellet TH Bold"/>
                <a:sym typeface="Pixellet TH Bold"/>
              </a:rPr>
              <a:t>D</a:t>
            </a:r>
            <a:r>
              <a:rPr lang="en-US" b="true" sz="2399">
                <a:solidFill>
                  <a:srgbClr val="FFDE59"/>
                </a:solidFill>
                <a:latin typeface="Pixellet TH Bold"/>
                <a:ea typeface="Pixellet TH Bold"/>
                <a:cs typeface="Pixellet TH Bold"/>
                <a:sym typeface="Pixellet TH Bold"/>
              </a:rPr>
              <a:t>isplay an interface of game status: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28700" y="5356226"/>
            <a:ext cx="7036713" cy="453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FFDE59"/>
                </a:solidFill>
                <a:latin typeface="Pixellet TH Bold"/>
                <a:ea typeface="Pixellet TH Bold"/>
                <a:cs typeface="Pixellet TH Bold"/>
                <a:sym typeface="Pixellet TH Bold"/>
              </a:rPr>
              <a:t>display the information of Player:</a:t>
            </a:r>
          </a:p>
        </p:txBody>
      </p:sp>
    </p:spTree>
  </p:cSld>
  <p:clrMapOvr>
    <a:masterClrMapping/>
  </p:clrMapOvr>
  <p:transition spd="fast">
    <p:fade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68764" y="1786134"/>
            <a:ext cx="13435211" cy="6086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94"/>
              </a:lnSpc>
              <a:spcBef>
                <a:spcPct val="0"/>
              </a:spcBef>
            </a:pPr>
            <a:r>
              <a:rPr lang="en-US" b="true" sz="16567">
                <a:solidFill>
                  <a:srgbClr val="FFBD59"/>
                </a:solidFill>
                <a:latin typeface="Pixellet TH Bold"/>
                <a:ea typeface="Pixellet TH Bold"/>
                <a:cs typeface="Pixellet TH Bold"/>
                <a:sym typeface="Pixellet TH Bold"/>
              </a:rPr>
              <a:t>LEVEL DESIGN</a:t>
            </a:r>
          </a:p>
        </p:txBody>
      </p:sp>
    </p:spTree>
  </p:cSld>
  <p:clrMapOvr>
    <a:masterClrMapping/>
  </p:clrMapOvr>
  <p:transition spd="fast">
    <p:wipe dir="r"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80346" y="1752363"/>
            <a:ext cx="15127309" cy="1575101"/>
          </a:xfrm>
          <a:custGeom>
            <a:avLst/>
            <a:gdLst/>
            <a:ahLst/>
            <a:cxnLst/>
            <a:rect r="r" b="b" t="t" l="l"/>
            <a:pathLst>
              <a:path h="1575101" w="15127309">
                <a:moveTo>
                  <a:pt x="0" y="0"/>
                </a:moveTo>
                <a:lnTo>
                  <a:pt x="15127308" y="0"/>
                </a:lnTo>
                <a:lnTo>
                  <a:pt x="15127308" y="1575101"/>
                </a:lnTo>
                <a:lnTo>
                  <a:pt x="0" y="15751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24409" b="-49354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129779" y="4556189"/>
            <a:ext cx="585875" cy="585875"/>
            <a:chOff x="0" y="0"/>
            <a:chExt cx="154305" cy="1543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4305" cy="154305"/>
            </a:xfrm>
            <a:custGeom>
              <a:avLst/>
              <a:gdLst/>
              <a:ahLst/>
              <a:cxnLst/>
              <a:rect r="r" b="b" t="t" l="l"/>
              <a:pathLst>
                <a:path h="154305" w="154305">
                  <a:moveTo>
                    <a:pt x="0" y="0"/>
                  </a:moveTo>
                  <a:lnTo>
                    <a:pt x="154305" y="0"/>
                  </a:lnTo>
                  <a:lnTo>
                    <a:pt x="154305" y="154305"/>
                  </a:lnTo>
                  <a:lnTo>
                    <a:pt x="0" y="154305"/>
                  </a:lnTo>
                  <a:close/>
                </a:path>
              </a:pathLst>
            </a:custGeom>
            <a:solidFill>
              <a:srgbClr val="FF000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0"/>
              <a:ext cx="154305" cy="2495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129779" y="6041144"/>
            <a:ext cx="585875" cy="585875"/>
            <a:chOff x="0" y="0"/>
            <a:chExt cx="154305" cy="15430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4305" cy="154305"/>
            </a:xfrm>
            <a:custGeom>
              <a:avLst/>
              <a:gdLst/>
              <a:ahLst/>
              <a:cxnLst/>
              <a:rect r="r" b="b" t="t" l="l"/>
              <a:pathLst>
                <a:path h="154305" w="154305">
                  <a:moveTo>
                    <a:pt x="0" y="0"/>
                  </a:moveTo>
                  <a:lnTo>
                    <a:pt x="154305" y="0"/>
                  </a:lnTo>
                  <a:lnTo>
                    <a:pt x="154305" y="154305"/>
                  </a:lnTo>
                  <a:lnTo>
                    <a:pt x="0" y="154305"/>
                  </a:lnTo>
                  <a:close/>
                </a:path>
              </a:pathLst>
            </a:custGeom>
            <a:solidFill>
              <a:srgbClr val="00FF0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95250"/>
              <a:ext cx="154305" cy="2495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129779" y="7526099"/>
            <a:ext cx="585875" cy="585875"/>
            <a:chOff x="0" y="0"/>
            <a:chExt cx="154305" cy="15430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4305" cy="154305"/>
            </a:xfrm>
            <a:custGeom>
              <a:avLst/>
              <a:gdLst/>
              <a:ahLst/>
              <a:cxnLst/>
              <a:rect r="r" b="b" t="t" l="l"/>
              <a:pathLst>
                <a:path h="154305" w="154305">
                  <a:moveTo>
                    <a:pt x="0" y="0"/>
                  </a:moveTo>
                  <a:lnTo>
                    <a:pt x="154305" y="0"/>
                  </a:lnTo>
                  <a:lnTo>
                    <a:pt x="154305" y="154305"/>
                  </a:lnTo>
                  <a:lnTo>
                    <a:pt x="0" y="154305"/>
                  </a:lnTo>
                  <a:close/>
                </a:path>
              </a:pathLst>
            </a:custGeom>
            <a:solidFill>
              <a:srgbClr val="FFFF0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0"/>
              <a:ext cx="154305" cy="2495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942658" y="4556189"/>
            <a:ext cx="585875" cy="585875"/>
            <a:chOff x="0" y="0"/>
            <a:chExt cx="154305" cy="15430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4305" cy="154305"/>
            </a:xfrm>
            <a:custGeom>
              <a:avLst/>
              <a:gdLst/>
              <a:ahLst/>
              <a:cxnLst/>
              <a:rect r="r" b="b" t="t" l="l"/>
              <a:pathLst>
                <a:path h="154305" w="154305">
                  <a:moveTo>
                    <a:pt x="0" y="0"/>
                  </a:moveTo>
                  <a:lnTo>
                    <a:pt x="154305" y="0"/>
                  </a:lnTo>
                  <a:lnTo>
                    <a:pt x="154305" y="154305"/>
                  </a:lnTo>
                  <a:lnTo>
                    <a:pt x="0" y="154305"/>
                  </a:lnTo>
                  <a:close/>
                </a:path>
              </a:pathLst>
            </a:custGeom>
            <a:solidFill>
              <a:srgbClr val="00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95250"/>
              <a:ext cx="154305" cy="2495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942658" y="6041144"/>
            <a:ext cx="585875" cy="585875"/>
            <a:chOff x="0" y="0"/>
            <a:chExt cx="154305" cy="15430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54305" cy="154305"/>
            </a:xfrm>
            <a:custGeom>
              <a:avLst/>
              <a:gdLst/>
              <a:ahLst/>
              <a:cxnLst/>
              <a:rect r="r" b="b" t="t" l="l"/>
              <a:pathLst>
                <a:path h="154305" w="154305">
                  <a:moveTo>
                    <a:pt x="0" y="0"/>
                  </a:moveTo>
                  <a:lnTo>
                    <a:pt x="154305" y="0"/>
                  </a:lnTo>
                  <a:lnTo>
                    <a:pt x="154305" y="154305"/>
                  </a:lnTo>
                  <a:lnTo>
                    <a:pt x="0" y="154305"/>
                  </a:lnTo>
                  <a:close/>
                </a:path>
              </a:pathLst>
            </a:custGeom>
            <a:solidFill>
              <a:srgbClr val="A000A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95250"/>
              <a:ext cx="154305" cy="2495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942658" y="7526099"/>
            <a:ext cx="585875" cy="585875"/>
            <a:chOff x="0" y="0"/>
            <a:chExt cx="154305" cy="15430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4305" cy="154305"/>
            </a:xfrm>
            <a:custGeom>
              <a:avLst/>
              <a:gdLst/>
              <a:ahLst/>
              <a:cxnLst/>
              <a:rect r="r" b="b" t="t" l="l"/>
              <a:pathLst>
                <a:path h="154305" w="154305">
                  <a:moveTo>
                    <a:pt x="0" y="0"/>
                  </a:moveTo>
                  <a:lnTo>
                    <a:pt x="154305" y="0"/>
                  </a:lnTo>
                  <a:lnTo>
                    <a:pt x="154305" y="154305"/>
                  </a:lnTo>
                  <a:lnTo>
                    <a:pt x="0" y="154305"/>
                  </a:lnTo>
                  <a:close/>
                </a:path>
              </a:pathLst>
            </a:custGeom>
            <a:solidFill>
              <a:srgbClr val="0000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95250"/>
              <a:ext cx="154305" cy="2495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4028092" y="5045119"/>
            <a:ext cx="585875" cy="585875"/>
            <a:chOff x="0" y="0"/>
            <a:chExt cx="154305" cy="15430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54305" cy="154305"/>
            </a:xfrm>
            <a:custGeom>
              <a:avLst/>
              <a:gdLst/>
              <a:ahLst/>
              <a:cxnLst/>
              <a:rect r="r" b="b" t="t" l="l"/>
              <a:pathLst>
                <a:path h="154305" w="154305">
                  <a:moveTo>
                    <a:pt x="0" y="0"/>
                  </a:moveTo>
                  <a:lnTo>
                    <a:pt x="154305" y="0"/>
                  </a:lnTo>
                  <a:lnTo>
                    <a:pt x="154305" y="154305"/>
                  </a:lnTo>
                  <a:lnTo>
                    <a:pt x="0" y="154305"/>
                  </a:lnTo>
                  <a:close/>
                </a:path>
              </a:pathLst>
            </a:custGeom>
            <a:solidFill>
              <a:srgbClr val="A0A0A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95250"/>
              <a:ext cx="154305" cy="2495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3051546" y="4548360"/>
            <a:ext cx="3739866" cy="496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7"/>
              </a:lnSpc>
              <a:spcBef>
                <a:spcPct val="0"/>
              </a:spcBef>
            </a:pPr>
            <a:r>
              <a:rPr lang="en-US" b="true" sz="2626">
                <a:solidFill>
                  <a:srgbClr val="FF0000"/>
                </a:solidFill>
                <a:latin typeface="Pixellet TH Bold"/>
                <a:ea typeface="Pixellet TH Bold"/>
                <a:cs typeface="Pixellet TH Bold"/>
                <a:sym typeface="Pixellet TH Bold"/>
              </a:rPr>
              <a:t>Unbreakale Brick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051546" y="6059762"/>
            <a:ext cx="1047036" cy="453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FF00"/>
                </a:solidFill>
                <a:latin typeface="Pixellet TH Bold"/>
                <a:ea typeface="Pixellet TH Bold"/>
                <a:cs typeface="Pixellet TH Bold"/>
                <a:sym typeface="Pixellet TH Bold"/>
              </a:rPr>
              <a:t>PIPES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051546" y="7544716"/>
            <a:ext cx="2928819" cy="453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FFFF00"/>
                </a:solidFill>
                <a:latin typeface="Pixellet TH Bold"/>
                <a:ea typeface="Pixellet TH Bold"/>
                <a:cs typeface="Pixellet TH Bold"/>
                <a:sym typeface="Pixellet TH Bold"/>
              </a:rPr>
              <a:t>Surprise brick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861908" y="4548360"/>
            <a:ext cx="1279417" cy="496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7"/>
              </a:lnSpc>
              <a:spcBef>
                <a:spcPct val="0"/>
              </a:spcBef>
            </a:pPr>
            <a:r>
              <a:rPr lang="en-US" b="true" sz="2626">
                <a:solidFill>
                  <a:srgbClr val="00FFFF"/>
                </a:solidFill>
                <a:latin typeface="Pixellet TH Bold"/>
                <a:ea typeface="Pixellet TH Bold"/>
                <a:cs typeface="Pixellet TH Bold"/>
                <a:sym typeface="Pixellet TH Bold"/>
              </a:rPr>
              <a:t>Enemy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861908" y="6016394"/>
            <a:ext cx="912585" cy="496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7"/>
              </a:lnSpc>
              <a:spcBef>
                <a:spcPct val="0"/>
              </a:spcBef>
            </a:pPr>
            <a:r>
              <a:rPr lang="en-US" b="true" sz="2626">
                <a:solidFill>
                  <a:srgbClr val="A000A0"/>
                </a:solidFill>
                <a:latin typeface="Pixellet TH Bold"/>
                <a:ea typeface="Pixellet TH Bold"/>
                <a:cs typeface="Pixellet TH Bold"/>
                <a:sym typeface="Pixellet TH Bold"/>
              </a:rPr>
              <a:t>Flag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861908" y="7514259"/>
            <a:ext cx="2846427" cy="504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7"/>
              </a:lnSpc>
              <a:spcBef>
                <a:spcPct val="0"/>
              </a:spcBef>
            </a:pPr>
            <a:r>
              <a:rPr lang="en-US" b="true" sz="2626">
                <a:solidFill>
                  <a:srgbClr val="0000FF"/>
                </a:solidFill>
                <a:latin typeface="Pixellet TH Bold"/>
                <a:ea typeface="Pixellet TH Bold"/>
                <a:cs typeface="Pixellet TH Bold"/>
                <a:sym typeface="Pixellet TH Bold"/>
              </a:rPr>
              <a:t>Normal brick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4947342" y="5037290"/>
            <a:ext cx="1205151" cy="504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7"/>
              </a:lnSpc>
              <a:spcBef>
                <a:spcPct val="0"/>
              </a:spcBef>
            </a:pPr>
            <a:r>
              <a:rPr lang="en-US" b="true" sz="2626">
                <a:solidFill>
                  <a:srgbClr val="A0A0A0"/>
                </a:solidFill>
                <a:latin typeface="Pixellet TH Bold"/>
                <a:ea typeface="Pixellet TH Bold"/>
                <a:cs typeface="Pixellet TH Bold"/>
                <a:sym typeface="Pixellet TH Bold"/>
              </a:rPr>
              <a:t>MARIO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77755" y="5186193"/>
            <a:ext cx="1289923" cy="39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FF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#ff0000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777755" y="6769894"/>
            <a:ext cx="1289923" cy="39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FF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#00ff00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871934" y="8254849"/>
            <a:ext cx="1101566" cy="39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FFFF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#ffff00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684812" y="5186193"/>
            <a:ext cx="1101566" cy="39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#00ffff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7536043" y="6769894"/>
            <a:ext cx="1399103" cy="39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A000A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#a000a0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7590634" y="8254849"/>
            <a:ext cx="1289923" cy="39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#0000ff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3622593" y="5773869"/>
            <a:ext cx="1359575" cy="39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A0A0A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#a0a0a0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14028092" y="6807994"/>
            <a:ext cx="585875" cy="585875"/>
            <a:chOff x="0" y="0"/>
            <a:chExt cx="154305" cy="154305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54305" cy="154305"/>
            </a:xfrm>
            <a:custGeom>
              <a:avLst/>
              <a:gdLst/>
              <a:ahLst/>
              <a:cxnLst/>
              <a:rect r="r" b="b" t="t" l="l"/>
              <a:pathLst>
                <a:path h="154305" w="154305">
                  <a:moveTo>
                    <a:pt x="0" y="0"/>
                  </a:moveTo>
                  <a:lnTo>
                    <a:pt x="154305" y="0"/>
                  </a:lnTo>
                  <a:lnTo>
                    <a:pt x="154305" y="154305"/>
                  </a:lnTo>
                  <a:lnTo>
                    <a:pt x="0" y="154305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95250"/>
              <a:ext cx="154305" cy="2495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14947342" y="6627995"/>
            <a:ext cx="3340658" cy="971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7"/>
              </a:lnSpc>
              <a:spcBef>
                <a:spcPct val="0"/>
              </a:spcBef>
            </a:pPr>
            <a:r>
              <a:rPr lang="en-US" b="true" sz="2626">
                <a:solidFill>
                  <a:srgbClr val="FFFFFF"/>
                </a:solidFill>
                <a:latin typeface="Pixellet TH Bold"/>
                <a:ea typeface="Pixellet TH Bold"/>
                <a:cs typeface="Pixellet TH Bold"/>
                <a:sym typeface="Pixellet TH Bold"/>
              </a:rPr>
              <a:t>Limit of the map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3845776" y="7536745"/>
            <a:ext cx="913209" cy="39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#ffffff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009" t="0" r="-1100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723900"/>
            <a:ext cx="5191869" cy="152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b="true" sz="8000">
                <a:solidFill>
                  <a:srgbClr val="FFBD59"/>
                </a:solidFill>
                <a:latin typeface="Pixellet TH Bold"/>
                <a:ea typeface="Pixellet TH Bold"/>
                <a:cs typeface="Pixellet TH Bold"/>
                <a:sym typeface="Pixellet TH Bold"/>
              </a:rPr>
              <a:t>MANAGER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350588"/>
            <a:ext cx="11917724" cy="3980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FFDE59"/>
                </a:solidFill>
                <a:latin typeface="Canva Sans"/>
                <a:ea typeface="Canva Sans"/>
                <a:cs typeface="Canva Sans"/>
                <a:sym typeface="Canva Sans"/>
              </a:rPr>
              <a:t>Acts as the core of the game framework.</a:t>
            </a:r>
          </a:p>
          <a:p>
            <a:pPr algn="l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FFDE59"/>
                </a:solidFill>
                <a:latin typeface="Canva Sans"/>
                <a:ea typeface="Canva Sans"/>
                <a:cs typeface="Canva Sans"/>
                <a:sym typeface="Canva Sans"/>
              </a:rPr>
              <a:t>Implements the game loop and manages the transition between different game states.</a:t>
            </a:r>
          </a:p>
          <a:p>
            <a:pPr algn="l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FFDE59"/>
                </a:solidFill>
                <a:latin typeface="Canva Sans"/>
                <a:ea typeface="Canva Sans"/>
                <a:cs typeface="Canva Sans"/>
                <a:sym typeface="Canva Sans"/>
              </a:rPr>
              <a:t>Ensures seamless interaction among game components.</a:t>
            </a:r>
          </a:p>
          <a:p>
            <a:pPr algn="l">
              <a:lnSpc>
                <a:spcPts val="5319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009" t="0" r="-11009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231962" y="1636712"/>
            <a:ext cx="3600220" cy="1029618"/>
            <a:chOff x="0" y="0"/>
            <a:chExt cx="948206" cy="2711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48206" cy="271175"/>
            </a:xfrm>
            <a:custGeom>
              <a:avLst/>
              <a:gdLst/>
              <a:ahLst/>
              <a:cxnLst/>
              <a:rect r="r" b="b" t="t" l="l"/>
              <a:pathLst>
                <a:path h="271175" w="948206">
                  <a:moveTo>
                    <a:pt x="109670" y="0"/>
                  </a:moveTo>
                  <a:lnTo>
                    <a:pt x="838536" y="0"/>
                  </a:lnTo>
                  <a:cubicBezTo>
                    <a:pt x="899105" y="0"/>
                    <a:pt x="948206" y="49101"/>
                    <a:pt x="948206" y="109670"/>
                  </a:cubicBezTo>
                  <a:lnTo>
                    <a:pt x="948206" y="161505"/>
                  </a:lnTo>
                  <a:cubicBezTo>
                    <a:pt x="948206" y="222074"/>
                    <a:pt x="899105" y="271175"/>
                    <a:pt x="838536" y="271175"/>
                  </a:cubicBezTo>
                  <a:lnTo>
                    <a:pt x="109670" y="271175"/>
                  </a:lnTo>
                  <a:cubicBezTo>
                    <a:pt x="80584" y="271175"/>
                    <a:pt x="52689" y="259621"/>
                    <a:pt x="32122" y="239053"/>
                  </a:cubicBezTo>
                  <a:cubicBezTo>
                    <a:pt x="11555" y="218486"/>
                    <a:pt x="0" y="190591"/>
                    <a:pt x="0" y="161505"/>
                  </a:cubicBezTo>
                  <a:lnTo>
                    <a:pt x="0" y="109670"/>
                  </a:lnTo>
                  <a:cubicBezTo>
                    <a:pt x="0" y="80584"/>
                    <a:pt x="11555" y="52689"/>
                    <a:pt x="32122" y="32122"/>
                  </a:cubicBezTo>
                  <a:cubicBezTo>
                    <a:pt x="52689" y="11555"/>
                    <a:pt x="80584" y="0"/>
                    <a:pt x="109670" y="0"/>
                  </a:cubicBezTo>
                  <a:close/>
                </a:path>
              </a:pathLst>
            </a:custGeom>
            <a:solidFill>
              <a:srgbClr val="4CBC3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948206" cy="366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30384" y="115888"/>
            <a:ext cx="5191869" cy="152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b="true" sz="8000">
                <a:solidFill>
                  <a:srgbClr val="FFBD59"/>
                </a:solidFill>
                <a:latin typeface="Pixellet TH Bold"/>
                <a:ea typeface="Pixellet TH Bold"/>
                <a:cs typeface="Pixellet TH Bold"/>
                <a:sym typeface="Pixellet TH Bold"/>
              </a:rPr>
              <a:t>MANAGER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8700" y="6477918"/>
            <a:ext cx="3600220" cy="1029618"/>
            <a:chOff x="0" y="0"/>
            <a:chExt cx="948206" cy="2711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48206" cy="271175"/>
            </a:xfrm>
            <a:custGeom>
              <a:avLst/>
              <a:gdLst/>
              <a:ahLst/>
              <a:cxnLst/>
              <a:rect r="r" b="b" t="t" l="l"/>
              <a:pathLst>
                <a:path h="271175" w="948206">
                  <a:moveTo>
                    <a:pt x="109670" y="0"/>
                  </a:moveTo>
                  <a:lnTo>
                    <a:pt x="838536" y="0"/>
                  </a:lnTo>
                  <a:cubicBezTo>
                    <a:pt x="899105" y="0"/>
                    <a:pt x="948206" y="49101"/>
                    <a:pt x="948206" y="109670"/>
                  </a:cubicBezTo>
                  <a:lnTo>
                    <a:pt x="948206" y="161505"/>
                  </a:lnTo>
                  <a:cubicBezTo>
                    <a:pt x="948206" y="222074"/>
                    <a:pt x="899105" y="271175"/>
                    <a:pt x="838536" y="271175"/>
                  </a:cubicBezTo>
                  <a:lnTo>
                    <a:pt x="109670" y="271175"/>
                  </a:lnTo>
                  <a:cubicBezTo>
                    <a:pt x="80584" y="271175"/>
                    <a:pt x="52689" y="259621"/>
                    <a:pt x="32122" y="239053"/>
                  </a:cubicBezTo>
                  <a:cubicBezTo>
                    <a:pt x="11555" y="218486"/>
                    <a:pt x="0" y="190591"/>
                    <a:pt x="0" y="161505"/>
                  </a:cubicBezTo>
                  <a:lnTo>
                    <a:pt x="0" y="109670"/>
                  </a:lnTo>
                  <a:cubicBezTo>
                    <a:pt x="0" y="80584"/>
                    <a:pt x="11555" y="52689"/>
                    <a:pt x="32122" y="32122"/>
                  </a:cubicBezTo>
                  <a:cubicBezTo>
                    <a:pt x="52689" y="11555"/>
                    <a:pt x="80584" y="0"/>
                    <a:pt x="109670" y="0"/>
                  </a:cubicBezTo>
                  <a:close/>
                </a:path>
              </a:pathLst>
            </a:custGeom>
            <a:solidFill>
              <a:srgbClr val="4CBC38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95250"/>
              <a:ext cx="948206" cy="366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573138" y="6477918"/>
            <a:ext cx="3600220" cy="1029618"/>
            <a:chOff x="0" y="0"/>
            <a:chExt cx="948206" cy="27117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48206" cy="271175"/>
            </a:xfrm>
            <a:custGeom>
              <a:avLst/>
              <a:gdLst/>
              <a:ahLst/>
              <a:cxnLst/>
              <a:rect r="r" b="b" t="t" l="l"/>
              <a:pathLst>
                <a:path h="271175" w="948206">
                  <a:moveTo>
                    <a:pt x="109670" y="0"/>
                  </a:moveTo>
                  <a:lnTo>
                    <a:pt x="838536" y="0"/>
                  </a:lnTo>
                  <a:cubicBezTo>
                    <a:pt x="899105" y="0"/>
                    <a:pt x="948206" y="49101"/>
                    <a:pt x="948206" y="109670"/>
                  </a:cubicBezTo>
                  <a:lnTo>
                    <a:pt x="948206" y="161505"/>
                  </a:lnTo>
                  <a:cubicBezTo>
                    <a:pt x="948206" y="222074"/>
                    <a:pt x="899105" y="271175"/>
                    <a:pt x="838536" y="271175"/>
                  </a:cubicBezTo>
                  <a:lnTo>
                    <a:pt x="109670" y="271175"/>
                  </a:lnTo>
                  <a:cubicBezTo>
                    <a:pt x="80584" y="271175"/>
                    <a:pt x="52689" y="259621"/>
                    <a:pt x="32122" y="239053"/>
                  </a:cubicBezTo>
                  <a:cubicBezTo>
                    <a:pt x="11555" y="218486"/>
                    <a:pt x="0" y="190591"/>
                    <a:pt x="0" y="161505"/>
                  </a:cubicBezTo>
                  <a:lnTo>
                    <a:pt x="0" y="109670"/>
                  </a:lnTo>
                  <a:cubicBezTo>
                    <a:pt x="0" y="80584"/>
                    <a:pt x="11555" y="52689"/>
                    <a:pt x="32122" y="32122"/>
                  </a:cubicBezTo>
                  <a:cubicBezTo>
                    <a:pt x="52689" y="11555"/>
                    <a:pt x="80584" y="0"/>
                    <a:pt x="109670" y="0"/>
                  </a:cubicBezTo>
                  <a:close/>
                </a:path>
              </a:pathLst>
            </a:custGeom>
            <a:solidFill>
              <a:srgbClr val="4CBC38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0"/>
              <a:ext cx="948206" cy="366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014285" y="7507536"/>
            <a:ext cx="3600220" cy="1029618"/>
            <a:chOff x="0" y="0"/>
            <a:chExt cx="948206" cy="27117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48206" cy="271175"/>
            </a:xfrm>
            <a:custGeom>
              <a:avLst/>
              <a:gdLst/>
              <a:ahLst/>
              <a:cxnLst/>
              <a:rect r="r" b="b" t="t" l="l"/>
              <a:pathLst>
                <a:path h="271175" w="948206">
                  <a:moveTo>
                    <a:pt x="109670" y="0"/>
                  </a:moveTo>
                  <a:lnTo>
                    <a:pt x="838536" y="0"/>
                  </a:lnTo>
                  <a:cubicBezTo>
                    <a:pt x="899105" y="0"/>
                    <a:pt x="948206" y="49101"/>
                    <a:pt x="948206" y="109670"/>
                  </a:cubicBezTo>
                  <a:lnTo>
                    <a:pt x="948206" y="161505"/>
                  </a:lnTo>
                  <a:cubicBezTo>
                    <a:pt x="948206" y="222074"/>
                    <a:pt x="899105" y="271175"/>
                    <a:pt x="838536" y="271175"/>
                  </a:cubicBezTo>
                  <a:lnTo>
                    <a:pt x="109670" y="271175"/>
                  </a:lnTo>
                  <a:cubicBezTo>
                    <a:pt x="80584" y="271175"/>
                    <a:pt x="52689" y="259621"/>
                    <a:pt x="32122" y="239053"/>
                  </a:cubicBezTo>
                  <a:cubicBezTo>
                    <a:pt x="11555" y="218486"/>
                    <a:pt x="0" y="190591"/>
                    <a:pt x="0" y="161505"/>
                  </a:cubicBezTo>
                  <a:lnTo>
                    <a:pt x="0" y="109670"/>
                  </a:lnTo>
                  <a:cubicBezTo>
                    <a:pt x="0" y="80584"/>
                    <a:pt x="11555" y="52689"/>
                    <a:pt x="32122" y="32122"/>
                  </a:cubicBezTo>
                  <a:cubicBezTo>
                    <a:pt x="52689" y="11555"/>
                    <a:pt x="80584" y="0"/>
                    <a:pt x="109670" y="0"/>
                  </a:cubicBezTo>
                  <a:close/>
                </a:path>
              </a:pathLst>
            </a:custGeom>
            <a:solidFill>
              <a:srgbClr val="4CBC38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95250"/>
              <a:ext cx="948206" cy="366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28700" y="3825469"/>
            <a:ext cx="3600220" cy="1029618"/>
            <a:chOff x="0" y="0"/>
            <a:chExt cx="948206" cy="27117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48206" cy="271175"/>
            </a:xfrm>
            <a:custGeom>
              <a:avLst/>
              <a:gdLst/>
              <a:ahLst/>
              <a:cxnLst/>
              <a:rect r="r" b="b" t="t" l="l"/>
              <a:pathLst>
                <a:path h="271175" w="948206">
                  <a:moveTo>
                    <a:pt x="109670" y="0"/>
                  </a:moveTo>
                  <a:lnTo>
                    <a:pt x="838536" y="0"/>
                  </a:lnTo>
                  <a:cubicBezTo>
                    <a:pt x="899105" y="0"/>
                    <a:pt x="948206" y="49101"/>
                    <a:pt x="948206" y="109670"/>
                  </a:cubicBezTo>
                  <a:lnTo>
                    <a:pt x="948206" y="161505"/>
                  </a:lnTo>
                  <a:cubicBezTo>
                    <a:pt x="948206" y="222074"/>
                    <a:pt x="899105" y="271175"/>
                    <a:pt x="838536" y="271175"/>
                  </a:cubicBezTo>
                  <a:lnTo>
                    <a:pt x="109670" y="271175"/>
                  </a:lnTo>
                  <a:cubicBezTo>
                    <a:pt x="80584" y="271175"/>
                    <a:pt x="52689" y="259621"/>
                    <a:pt x="32122" y="239053"/>
                  </a:cubicBezTo>
                  <a:cubicBezTo>
                    <a:pt x="11555" y="218486"/>
                    <a:pt x="0" y="190591"/>
                    <a:pt x="0" y="161505"/>
                  </a:cubicBezTo>
                  <a:lnTo>
                    <a:pt x="0" y="109670"/>
                  </a:lnTo>
                  <a:cubicBezTo>
                    <a:pt x="0" y="80584"/>
                    <a:pt x="11555" y="52689"/>
                    <a:pt x="32122" y="32122"/>
                  </a:cubicBezTo>
                  <a:cubicBezTo>
                    <a:pt x="52689" y="11555"/>
                    <a:pt x="80584" y="0"/>
                    <a:pt x="109670" y="0"/>
                  </a:cubicBezTo>
                  <a:close/>
                </a:path>
              </a:pathLst>
            </a:custGeom>
            <a:solidFill>
              <a:srgbClr val="4CBC38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95250"/>
              <a:ext cx="948206" cy="366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2573138" y="3825469"/>
            <a:ext cx="3600220" cy="1029618"/>
            <a:chOff x="0" y="0"/>
            <a:chExt cx="948206" cy="27117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48206" cy="271175"/>
            </a:xfrm>
            <a:custGeom>
              <a:avLst/>
              <a:gdLst/>
              <a:ahLst/>
              <a:cxnLst/>
              <a:rect r="r" b="b" t="t" l="l"/>
              <a:pathLst>
                <a:path h="271175" w="948206">
                  <a:moveTo>
                    <a:pt x="109670" y="0"/>
                  </a:moveTo>
                  <a:lnTo>
                    <a:pt x="838536" y="0"/>
                  </a:lnTo>
                  <a:cubicBezTo>
                    <a:pt x="899105" y="0"/>
                    <a:pt x="948206" y="49101"/>
                    <a:pt x="948206" y="109670"/>
                  </a:cubicBezTo>
                  <a:lnTo>
                    <a:pt x="948206" y="161505"/>
                  </a:lnTo>
                  <a:cubicBezTo>
                    <a:pt x="948206" y="222074"/>
                    <a:pt x="899105" y="271175"/>
                    <a:pt x="838536" y="271175"/>
                  </a:cubicBezTo>
                  <a:lnTo>
                    <a:pt x="109670" y="271175"/>
                  </a:lnTo>
                  <a:cubicBezTo>
                    <a:pt x="80584" y="271175"/>
                    <a:pt x="52689" y="259621"/>
                    <a:pt x="32122" y="239053"/>
                  </a:cubicBezTo>
                  <a:cubicBezTo>
                    <a:pt x="11555" y="218486"/>
                    <a:pt x="0" y="190591"/>
                    <a:pt x="0" y="161505"/>
                  </a:cubicBezTo>
                  <a:lnTo>
                    <a:pt x="0" y="109670"/>
                  </a:lnTo>
                  <a:cubicBezTo>
                    <a:pt x="0" y="80584"/>
                    <a:pt x="11555" y="52689"/>
                    <a:pt x="32122" y="32122"/>
                  </a:cubicBezTo>
                  <a:cubicBezTo>
                    <a:pt x="52689" y="11555"/>
                    <a:pt x="80584" y="0"/>
                    <a:pt x="109670" y="0"/>
                  </a:cubicBezTo>
                  <a:close/>
                </a:path>
              </a:pathLst>
            </a:custGeom>
            <a:solidFill>
              <a:srgbClr val="4CBC38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95250"/>
              <a:ext cx="948206" cy="366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7014285" y="4376596"/>
            <a:ext cx="3600220" cy="1029618"/>
            <a:chOff x="0" y="0"/>
            <a:chExt cx="948206" cy="27117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48206" cy="271175"/>
            </a:xfrm>
            <a:custGeom>
              <a:avLst/>
              <a:gdLst/>
              <a:ahLst/>
              <a:cxnLst/>
              <a:rect r="r" b="b" t="t" l="l"/>
              <a:pathLst>
                <a:path h="271175" w="948206">
                  <a:moveTo>
                    <a:pt x="109670" y="0"/>
                  </a:moveTo>
                  <a:lnTo>
                    <a:pt x="838536" y="0"/>
                  </a:lnTo>
                  <a:cubicBezTo>
                    <a:pt x="899105" y="0"/>
                    <a:pt x="948206" y="49101"/>
                    <a:pt x="948206" y="109670"/>
                  </a:cubicBezTo>
                  <a:lnTo>
                    <a:pt x="948206" y="161505"/>
                  </a:lnTo>
                  <a:cubicBezTo>
                    <a:pt x="948206" y="222074"/>
                    <a:pt x="899105" y="271175"/>
                    <a:pt x="838536" y="271175"/>
                  </a:cubicBezTo>
                  <a:lnTo>
                    <a:pt x="109670" y="271175"/>
                  </a:lnTo>
                  <a:cubicBezTo>
                    <a:pt x="80584" y="271175"/>
                    <a:pt x="52689" y="259621"/>
                    <a:pt x="32122" y="239053"/>
                  </a:cubicBezTo>
                  <a:cubicBezTo>
                    <a:pt x="11555" y="218486"/>
                    <a:pt x="0" y="190591"/>
                    <a:pt x="0" y="161505"/>
                  </a:cubicBezTo>
                  <a:lnTo>
                    <a:pt x="0" y="109670"/>
                  </a:lnTo>
                  <a:cubicBezTo>
                    <a:pt x="0" y="80584"/>
                    <a:pt x="11555" y="52689"/>
                    <a:pt x="32122" y="32122"/>
                  </a:cubicBezTo>
                  <a:cubicBezTo>
                    <a:pt x="52689" y="11555"/>
                    <a:pt x="80584" y="0"/>
                    <a:pt x="109670" y="0"/>
                  </a:cubicBezTo>
                  <a:close/>
                </a:path>
              </a:pathLst>
            </a:custGeom>
            <a:solidFill>
              <a:srgbClr val="BAF4B0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95250"/>
              <a:ext cx="948206" cy="366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4231962" y="1827989"/>
            <a:ext cx="360022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MapCreator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014285" y="4531555"/>
            <a:ext cx="360022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GameEngine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85267" y="6482590"/>
            <a:ext cx="360022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Camera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425659" y="4053063"/>
            <a:ext cx="280630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ButtonAction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573138" y="6744124"/>
            <a:ext cx="360022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SoundManager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014285" y="7698813"/>
            <a:ext cx="360022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GameStatus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577898" y="4053063"/>
            <a:ext cx="360022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MapManager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10224096" y="1746636"/>
            <a:ext cx="3600220" cy="1029618"/>
            <a:chOff x="0" y="0"/>
            <a:chExt cx="948206" cy="27117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948206" cy="271175"/>
            </a:xfrm>
            <a:custGeom>
              <a:avLst/>
              <a:gdLst/>
              <a:ahLst/>
              <a:cxnLst/>
              <a:rect r="r" b="b" t="t" l="l"/>
              <a:pathLst>
                <a:path h="271175" w="948206">
                  <a:moveTo>
                    <a:pt x="109670" y="0"/>
                  </a:moveTo>
                  <a:lnTo>
                    <a:pt x="838536" y="0"/>
                  </a:lnTo>
                  <a:cubicBezTo>
                    <a:pt x="899105" y="0"/>
                    <a:pt x="948206" y="49101"/>
                    <a:pt x="948206" y="109670"/>
                  </a:cubicBezTo>
                  <a:lnTo>
                    <a:pt x="948206" y="161505"/>
                  </a:lnTo>
                  <a:cubicBezTo>
                    <a:pt x="948206" y="222074"/>
                    <a:pt x="899105" y="271175"/>
                    <a:pt x="838536" y="271175"/>
                  </a:cubicBezTo>
                  <a:lnTo>
                    <a:pt x="109670" y="271175"/>
                  </a:lnTo>
                  <a:cubicBezTo>
                    <a:pt x="80584" y="271175"/>
                    <a:pt x="52689" y="259621"/>
                    <a:pt x="32122" y="239053"/>
                  </a:cubicBezTo>
                  <a:cubicBezTo>
                    <a:pt x="11555" y="218486"/>
                    <a:pt x="0" y="190591"/>
                    <a:pt x="0" y="161505"/>
                  </a:cubicBezTo>
                  <a:lnTo>
                    <a:pt x="0" y="109670"/>
                  </a:lnTo>
                  <a:cubicBezTo>
                    <a:pt x="0" y="80584"/>
                    <a:pt x="11555" y="52689"/>
                    <a:pt x="32122" y="32122"/>
                  </a:cubicBezTo>
                  <a:cubicBezTo>
                    <a:pt x="52689" y="11555"/>
                    <a:pt x="80584" y="0"/>
                    <a:pt x="109670" y="0"/>
                  </a:cubicBezTo>
                  <a:close/>
                </a:path>
              </a:pathLst>
            </a:custGeom>
            <a:solidFill>
              <a:srgbClr val="4CBC38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95250"/>
              <a:ext cx="948206" cy="366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10224096" y="1921104"/>
            <a:ext cx="360022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InputManager</a:t>
            </a:r>
          </a:p>
        </p:txBody>
      </p:sp>
      <p:sp>
        <p:nvSpPr>
          <p:cNvPr name="AutoShape 36" id="36"/>
          <p:cNvSpPr/>
          <p:nvPr/>
        </p:nvSpPr>
        <p:spPr>
          <a:xfrm flipV="true">
            <a:off x="10614506" y="2501494"/>
            <a:ext cx="1409700" cy="235359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7" id="37"/>
          <p:cNvSpPr/>
          <p:nvPr/>
        </p:nvSpPr>
        <p:spPr>
          <a:xfrm>
            <a:off x="10614506" y="4855087"/>
            <a:ext cx="1958632" cy="213764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8" id="38"/>
          <p:cNvSpPr/>
          <p:nvPr/>
        </p:nvSpPr>
        <p:spPr>
          <a:xfrm flipH="true">
            <a:off x="8814396" y="5111945"/>
            <a:ext cx="0" cy="239559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9" id="39"/>
          <p:cNvSpPr/>
          <p:nvPr/>
        </p:nvSpPr>
        <p:spPr>
          <a:xfrm flipH="true" flipV="true">
            <a:off x="4628920" y="4340278"/>
            <a:ext cx="2385365" cy="55112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0" id="40"/>
          <p:cNvSpPr/>
          <p:nvPr/>
        </p:nvSpPr>
        <p:spPr>
          <a:xfrm flipV="true">
            <a:off x="10573436" y="4340825"/>
            <a:ext cx="1994942" cy="51480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1" id="41"/>
          <p:cNvSpPr/>
          <p:nvPr/>
        </p:nvSpPr>
        <p:spPr>
          <a:xfrm flipH="true">
            <a:off x="4685488" y="4855087"/>
            <a:ext cx="2328798" cy="195103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2" id="42"/>
          <p:cNvSpPr/>
          <p:nvPr/>
        </p:nvSpPr>
        <p:spPr>
          <a:xfrm flipH="true" flipV="true">
            <a:off x="6032072" y="2666330"/>
            <a:ext cx="982213" cy="145340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  <p:transition spd="fast">
    <p:wipe dir="r"/>
  </p:transition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009" t="0" r="-1100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47960" y="2244724"/>
            <a:ext cx="10971713" cy="6602447"/>
          </a:xfrm>
          <a:custGeom>
            <a:avLst/>
            <a:gdLst/>
            <a:ahLst/>
            <a:cxnLst/>
            <a:rect r="r" b="b" t="t" l="l"/>
            <a:pathLst>
              <a:path h="6602447" w="10971713">
                <a:moveTo>
                  <a:pt x="0" y="0"/>
                </a:moveTo>
                <a:lnTo>
                  <a:pt x="10971713" y="0"/>
                </a:lnTo>
                <a:lnTo>
                  <a:pt x="10971713" y="6602447"/>
                </a:lnTo>
                <a:lnTo>
                  <a:pt x="0" y="66024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723900"/>
            <a:ext cx="5191869" cy="152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b="true" sz="8000">
                <a:solidFill>
                  <a:srgbClr val="FFBD59"/>
                </a:solidFill>
                <a:latin typeface="Pixellet TH Bold"/>
                <a:ea typeface="Pixellet TH Bold"/>
                <a:cs typeface="Pixellet TH Bold"/>
                <a:sym typeface="Pixellet TH Bold"/>
              </a:rPr>
              <a:t>MANAGER</a:t>
            </a:r>
          </a:p>
        </p:txBody>
      </p:sp>
    </p:spTree>
  </p:cSld>
  <p:clrMapOvr>
    <a:masterClrMapping/>
  </p:clrMapOvr>
  <p:transition spd="fast">
    <p:wipe dir="l"/>
  </p:transition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009" t="0" r="-1100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736009" y="723900"/>
            <a:ext cx="8815983" cy="152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b="true" sz="8000">
                <a:solidFill>
                  <a:srgbClr val="FFBD59"/>
                </a:solidFill>
                <a:latin typeface="Pixellet TH Bold"/>
                <a:ea typeface="Pixellet TH Bold"/>
                <a:cs typeface="Pixellet TH Bold"/>
                <a:sym typeface="Pixellet TH Bold"/>
              </a:rPr>
              <a:t>CASE SCENARIO</a:t>
            </a:r>
          </a:p>
        </p:txBody>
      </p:sp>
    </p:spTree>
  </p:cSld>
  <p:clrMapOvr>
    <a:masterClrMapping/>
  </p:clrMapOvr>
  <p:transition spd="fast">
    <p:wipe dir="u"/>
  </p:transition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009" t="0" r="-1100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21188" y="4230688"/>
            <a:ext cx="7845623" cy="152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b="true" sz="8000">
                <a:solidFill>
                  <a:srgbClr val="FFBD59"/>
                </a:solidFill>
                <a:latin typeface="Pixellet TH Bold"/>
                <a:ea typeface="Pixellet TH Bold"/>
                <a:cs typeface="Pixellet TH Bold"/>
                <a:sym typeface="Pixellet TH Bold"/>
              </a:rPr>
              <a:t>GAME DESIGN</a:t>
            </a:r>
          </a:p>
        </p:txBody>
      </p:sp>
    </p:spTree>
  </p:cSld>
  <p:clrMapOvr>
    <a:masterClrMapping/>
  </p:clrMapOvr>
  <p:transition spd="fast">
    <p:wipe dir="u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009" t="0" r="-11009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753528" y="1028700"/>
            <a:ext cx="3086100" cy="30861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5C94F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914400"/>
            <a:ext cx="5580013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b="true" sz="5599" u="sng">
                <a:solidFill>
                  <a:srgbClr val="FFBD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52284" y="2654300"/>
            <a:ext cx="9620516" cy="368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</a:t>
            </a:r>
            <a:r>
              <a:rPr lang="en-US" b="true" sz="3499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ame Title</a:t>
            </a:r>
            <a:r>
              <a:rPr lang="en-US" sz="3499">
                <a:solidFill>
                  <a:srgbClr val="FFDE59"/>
                </a:solidFill>
                <a:latin typeface="Canva Sans"/>
                <a:ea typeface="Canva Sans"/>
                <a:cs typeface="Canva Sans"/>
                <a:sym typeface="Canva Sans"/>
              </a:rPr>
              <a:t>: Super Mario Clone</a:t>
            </a:r>
          </a:p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Game Genre</a:t>
            </a:r>
            <a:r>
              <a:rPr lang="en-US" sz="3499">
                <a:solidFill>
                  <a:srgbClr val="FFDE59"/>
                </a:solidFill>
                <a:latin typeface="Canva Sans"/>
                <a:ea typeface="Canva Sans"/>
                <a:cs typeface="Canva Sans"/>
                <a:sym typeface="Canva Sans"/>
              </a:rPr>
              <a:t>: Level-based Adventure</a:t>
            </a:r>
          </a:p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Main Objective</a:t>
            </a:r>
            <a:r>
              <a:rPr lang="en-US" sz="3499">
                <a:solidFill>
                  <a:srgbClr val="FFDE59"/>
                </a:solidFill>
                <a:latin typeface="Canva Sans"/>
                <a:ea typeface="Canva Sans"/>
                <a:cs typeface="Canva Sans"/>
                <a:sym typeface="Canva Sans"/>
              </a:rPr>
              <a:t>: Overcome obstacles, defeat enemies, and reach the end point.</a:t>
            </a:r>
          </a:p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Java</a:t>
            </a:r>
          </a:p>
          <a:p>
            <a:pPr algn="l">
              <a:lnSpc>
                <a:spcPts val="4899"/>
              </a:lnSpc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009" t="0" r="-1100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237803" y="1984489"/>
            <a:ext cx="5812393" cy="152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00"/>
              </a:lnSpc>
              <a:spcBef>
                <a:spcPct val="0"/>
              </a:spcBef>
            </a:pPr>
            <a:r>
              <a:rPr lang="en-US" b="true" sz="8000">
                <a:solidFill>
                  <a:srgbClr val="FFBD59"/>
                </a:solidFill>
                <a:latin typeface="Pixellet TH Bold"/>
                <a:ea typeface="Pixellet TH Bold"/>
                <a:cs typeface="Pixellet TH Bold"/>
                <a:sym typeface="Pixellet TH Bold"/>
              </a:rPr>
              <a:t>GAMELOOP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6170536" y="4092784"/>
            <a:ext cx="880906" cy="901080"/>
            <a:chOff x="0" y="0"/>
            <a:chExt cx="812800" cy="8314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31414"/>
            </a:xfrm>
            <a:custGeom>
              <a:avLst/>
              <a:gdLst/>
              <a:ahLst/>
              <a:cxnLst/>
              <a:rect r="r" b="b" t="t" l="l"/>
              <a:pathLst>
                <a:path h="831414" w="812800">
                  <a:moveTo>
                    <a:pt x="406400" y="0"/>
                  </a:moveTo>
                  <a:cubicBezTo>
                    <a:pt x="181951" y="0"/>
                    <a:pt x="0" y="186118"/>
                    <a:pt x="0" y="415707"/>
                  </a:cubicBezTo>
                  <a:cubicBezTo>
                    <a:pt x="0" y="645296"/>
                    <a:pt x="181951" y="831414"/>
                    <a:pt x="406400" y="831414"/>
                  </a:cubicBezTo>
                  <a:cubicBezTo>
                    <a:pt x="630849" y="831414"/>
                    <a:pt x="812800" y="645296"/>
                    <a:pt x="812800" y="415707"/>
                  </a:cubicBezTo>
                  <a:cubicBezTo>
                    <a:pt x="812800" y="18611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CBC38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-17305"/>
              <a:ext cx="660400" cy="7707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399">
                  <a:solidFill>
                    <a:srgbClr val="FFFFFF"/>
                  </a:solidFill>
                  <a:latin typeface="Pixellet TH Bold"/>
                  <a:ea typeface="Pixellet TH Bold"/>
                  <a:cs typeface="Pixellet TH Bold"/>
                  <a:sym typeface="Pixellet TH Bold"/>
                </a:rPr>
                <a:t>1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170536" y="5907363"/>
            <a:ext cx="880906" cy="901080"/>
            <a:chOff x="0" y="0"/>
            <a:chExt cx="812800" cy="8314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31414"/>
            </a:xfrm>
            <a:custGeom>
              <a:avLst/>
              <a:gdLst/>
              <a:ahLst/>
              <a:cxnLst/>
              <a:rect r="r" b="b" t="t" l="l"/>
              <a:pathLst>
                <a:path h="831414" w="812800">
                  <a:moveTo>
                    <a:pt x="406400" y="0"/>
                  </a:moveTo>
                  <a:cubicBezTo>
                    <a:pt x="181951" y="0"/>
                    <a:pt x="0" y="186118"/>
                    <a:pt x="0" y="415707"/>
                  </a:cubicBezTo>
                  <a:cubicBezTo>
                    <a:pt x="0" y="645296"/>
                    <a:pt x="181951" y="831414"/>
                    <a:pt x="406400" y="831414"/>
                  </a:cubicBezTo>
                  <a:cubicBezTo>
                    <a:pt x="630849" y="831414"/>
                    <a:pt x="812800" y="645296"/>
                    <a:pt x="812800" y="415707"/>
                  </a:cubicBezTo>
                  <a:cubicBezTo>
                    <a:pt x="812800" y="18611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-17305"/>
              <a:ext cx="660400" cy="7707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399">
                  <a:solidFill>
                    <a:srgbClr val="FFFFFF"/>
                  </a:solidFill>
                  <a:latin typeface="Pixellet TH Bold"/>
                  <a:ea typeface="Pixellet TH Bold"/>
                  <a:cs typeface="Pixellet TH Bold"/>
                  <a:sym typeface="Pixellet TH Bold"/>
                </a:rPr>
                <a:t>2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7234751" y="3902284"/>
            <a:ext cx="3187660" cy="94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Pixellet TH Bold"/>
                <a:ea typeface="Pixellet TH Bold"/>
                <a:cs typeface="Pixellet TH Bold"/>
                <a:sym typeface="Pixellet TH Bold"/>
              </a:rPr>
              <a:t>METHODS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234751" y="5716863"/>
            <a:ext cx="7820383" cy="94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Pixellet TH Bold"/>
                <a:ea typeface="Pixellet TH Bold"/>
                <a:cs typeface="Pixellet TH Bold"/>
                <a:sym typeface="Pixellet TH Bold"/>
              </a:rPr>
              <a:t>GAME START AND RUN</a:t>
            </a:r>
          </a:p>
        </p:txBody>
      </p:sp>
    </p:spTree>
  </p:cSld>
  <p:clrMapOvr>
    <a:masterClrMapping/>
  </p:clrMapOvr>
  <p:transition spd="fast">
    <p:wipe dir="d"/>
  </p:transition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87" t="0" r="-218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788592" y="2901925"/>
            <a:ext cx="4710816" cy="2137988"/>
          </a:xfrm>
          <a:custGeom>
            <a:avLst/>
            <a:gdLst/>
            <a:ahLst/>
            <a:cxnLst/>
            <a:rect r="r" b="b" t="t" l="l"/>
            <a:pathLst>
              <a:path h="2137988" w="4710816">
                <a:moveTo>
                  <a:pt x="0" y="0"/>
                </a:moveTo>
                <a:lnTo>
                  <a:pt x="4710816" y="0"/>
                </a:lnTo>
                <a:lnTo>
                  <a:pt x="4710816" y="2137988"/>
                </a:lnTo>
                <a:lnTo>
                  <a:pt x="0" y="21379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62411" b="-23828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381125" y="4857070"/>
            <a:ext cx="6929535" cy="1176495"/>
            <a:chOff x="0" y="0"/>
            <a:chExt cx="1825063" cy="30985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25063" cy="309859"/>
            </a:xfrm>
            <a:custGeom>
              <a:avLst/>
              <a:gdLst/>
              <a:ahLst/>
              <a:cxnLst/>
              <a:rect r="r" b="b" t="t" l="l"/>
              <a:pathLst>
                <a:path h="309859" w="1825063">
                  <a:moveTo>
                    <a:pt x="0" y="0"/>
                  </a:moveTo>
                  <a:lnTo>
                    <a:pt x="1825063" y="0"/>
                  </a:lnTo>
                  <a:lnTo>
                    <a:pt x="1825063" y="309859"/>
                  </a:lnTo>
                  <a:lnTo>
                    <a:pt x="0" y="309859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0"/>
              <a:ext cx="1825063" cy="4051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562744" y="5170998"/>
            <a:ext cx="6566297" cy="453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Pixellet TH Bold"/>
                <a:ea typeface="Pixellet TH Bold"/>
                <a:cs typeface="Pixellet TH Bold"/>
                <a:sym typeface="Pixellet TH Bold"/>
              </a:rPr>
              <a:t>UPDATE OBJECT’S X,Y COUNTINOUSLY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763548" y="4857070"/>
            <a:ext cx="5327157" cy="1176495"/>
            <a:chOff x="0" y="0"/>
            <a:chExt cx="1403037" cy="30985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03037" cy="309859"/>
            </a:xfrm>
            <a:custGeom>
              <a:avLst/>
              <a:gdLst/>
              <a:ahLst/>
              <a:cxnLst/>
              <a:rect r="r" b="b" t="t" l="l"/>
              <a:pathLst>
                <a:path h="309859" w="1403037">
                  <a:moveTo>
                    <a:pt x="0" y="0"/>
                  </a:moveTo>
                  <a:lnTo>
                    <a:pt x="1403037" y="0"/>
                  </a:lnTo>
                  <a:lnTo>
                    <a:pt x="1403037" y="309859"/>
                  </a:lnTo>
                  <a:lnTo>
                    <a:pt x="0" y="309859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95250"/>
              <a:ext cx="1403037" cy="4051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883416" y="5170998"/>
            <a:ext cx="5087421" cy="453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Pixellet TH Bold"/>
                <a:ea typeface="Pixellet TH Bold"/>
                <a:cs typeface="Pixellet TH Bold"/>
                <a:sym typeface="Pixellet TH Bold"/>
              </a:rPr>
              <a:t>PLAYER’S COLLISION DETECT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6264054" y="6951686"/>
            <a:ext cx="5759892" cy="1176495"/>
            <a:chOff x="0" y="0"/>
            <a:chExt cx="1517009" cy="30985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17009" cy="309859"/>
            </a:xfrm>
            <a:custGeom>
              <a:avLst/>
              <a:gdLst/>
              <a:ahLst/>
              <a:cxnLst/>
              <a:rect r="r" b="b" t="t" l="l"/>
              <a:pathLst>
                <a:path h="309859" w="1517009">
                  <a:moveTo>
                    <a:pt x="0" y="0"/>
                  </a:moveTo>
                  <a:lnTo>
                    <a:pt x="1517009" y="0"/>
                  </a:lnTo>
                  <a:lnTo>
                    <a:pt x="1517009" y="309859"/>
                  </a:lnTo>
                  <a:lnTo>
                    <a:pt x="0" y="309859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0"/>
              <a:ext cx="1517009" cy="4051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6415018" y="7265613"/>
            <a:ext cx="5457965" cy="453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Pixellet TH Bold"/>
                <a:ea typeface="Pixellet TH Bold"/>
                <a:cs typeface="Pixellet TH Bold"/>
                <a:sym typeface="Pixellet TH Bold"/>
              </a:rPr>
              <a:t>PLAYER’S CAMREA CENTERING</a:t>
            </a:r>
          </a:p>
        </p:txBody>
      </p:sp>
      <p:sp>
        <p:nvSpPr>
          <p:cNvPr name="AutoShape 16" id="16"/>
          <p:cNvSpPr/>
          <p:nvPr/>
        </p:nvSpPr>
        <p:spPr>
          <a:xfrm flipV="true">
            <a:off x="10777885" y="3824491"/>
            <a:ext cx="2649241" cy="485707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13427127" y="3824491"/>
            <a:ext cx="0" cy="103258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8" id="18"/>
          <p:cNvSpPr/>
          <p:nvPr/>
        </p:nvSpPr>
        <p:spPr>
          <a:xfrm>
            <a:off x="3845893" y="4224541"/>
            <a:ext cx="3845893" cy="485707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3845893" y="4224541"/>
            <a:ext cx="0" cy="63253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0" id="20"/>
          <p:cNvSpPr/>
          <p:nvPr/>
        </p:nvSpPr>
        <p:spPr>
          <a:xfrm flipH="true">
            <a:off x="9057170" y="4856897"/>
            <a:ext cx="19050" cy="2094616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7310660" y="3606462"/>
            <a:ext cx="3086100" cy="436058"/>
            <a:chOff x="0" y="0"/>
            <a:chExt cx="812800" cy="11484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114847"/>
            </a:xfrm>
            <a:custGeom>
              <a:avLst/>
              <a:gdLst/>
              <a:ahLst/>
              <a:cxnLst/>
              <a:rect r="r" b="b" t="t" l="l"/>
              <a:pathLst>
                <a:path h="11484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14847"/>
                  </a:lnTo>
                  <a:lnTo>
                    <a:pt x="0" y="1148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95250"/>
              <a:ext cx="812800" cy="2100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7310660" y="4006512"/>
            <a:ext cx="3086100" cy="436058"/>
            <a:chOff x="0" y="0"/>
            <a:chExt cx="812800" cy="11484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114847"/>
            </a:xfrm>
            <a:custGeom>
              <a:avLst/>
              <a:gdLst/>
              <a:ahLst/>
              <a:cxnLst/>
              <a:rect r="r" b="b" t="t" l="l"/>
              <a:pathLst>
                <a:path h="11484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14847"/>
                  </a:lnTo>
                  <a:lnTo>
                    <a:pt x="0" y="1148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95250"/>
              <a:ext cx="812800" cy="2100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7310660" y="4442570"/>
            <a:ext cx="3086100" cy="436058"/>
            <a:chOff x="0" y="0"/>
            <a:chExt cx="812800" cy="114847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114847"/>
            </a:xfrm>
            <a:custGeom>
              <a:avLst/>
              <a:gdLst/>
              <a:ahLst/>
              <a:cxnLst/>
              <a:rect r="r" b="b" t="t" l="l"/>
              <a:pathLst>
                <a:path h="11484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14847"/>
                  </a:lnTo>
                  <a:lnTo>
                    <a:pt x="0" y="1148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95250"/>
              <a:ext cx="812800" cy="2100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8656852" y="8128181"/>
            <a:ext cx="819685" cy="819685"/>
          </a:xfrm>
          <a:custGeom>
            <a:avLst/>
            <a:gdLst/>
            <a:ahLst/>
            <a:cxnLst/>
            <a:rect r="r" b="b" t="t" l="l"/>
            <a:pathLst>
              <a:path h="819685" w="819685">
                <a:moveTo>
                  <a:pt x="0" y="0"/>
                </a:moveTo>
                <a:lnTo>
                  <a:pt x="819685" y="0"/>
                </a:lnTo>
                <a:lnTo>
                  <a:pt x="819685" y="819686"/>
                </a:lnTo>
                <a:lnTo>
                  <a:pt x="0" y="8196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5957888" y="-57174"/>
            <a:ext cx="6372225" cy="152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b="true" sz="8000">
                <a:solidFill>
                  <a:srgbClr val="FFBD59"/>
                </a:solidFill>
                <a:latin typeface="Pixellet TH Bold"/>
                <a:ea typeface="Pixellet TH Bold"/>
                <a:cs typeface="Pixellet TH Bold"/>
                <a:sym typeface="Pixellet TH Bold"/>
              </a:rPr>
              <a:t>GAME LOOP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231380" y="1863387"/>
            <a:ext cx="382524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60BC13"/>
                </a:solidFill>
                <a:latin typeface="Pixellet TH Bold"/>
                <a:ea typeface="Pixellet TH Bold"/>
                <a:cs typeface="Pixellet TH Bold"/>
                <a:sym typeface="Pixellet TH Bold"/>
              </a:rPr>
              <a:t>METHODS</a:t>
            </a:r>
          </a:p>
        </p:txBody>
      </p:sp>
    </p:spTree>
  </p:cSld>
  <p:clrMapOvr>
    <a:masterClrMapping/>
  </p:clrMapOvr>
  <p:transition spd="fast">
    <p:wipe dir="d"/>
  </p:transition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009" t="0" r="-1100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34157" y="8213228"/>
            <a:ext cx="819685" cy="819685"/>
          </a:xfrm>
          <a:custGeom>
            <a:avLst/>
            <a:gdLst/>
            <a:ahLst/>
            <a:cxnLst/>
            <a:rect r="r" b="b" t="t" l="l"/>
            <a:pathLst>
              <a:path h="819685" w="819685">
                <a:moveTo>
                  <a:pt x="0" y="0"/>
                </a:moveTo>
                <a:lnTo>
                  <a:pt x="819686" y="0"/>
                </a:lnTo>
                <a:lnTo>
                  <a:pt x="819686" y="819686"/>
                </a:lnTo>
                <a:lnTo>
                  <a:pt x="0" y="8196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371865" y="2884230"/>
            <a:ext cx="7544271" cy="5014319"/>
          </a:xfrm>
          <a:custGeom>
            <a:avLst/>
            <a:gdLst/>
            <a:ahLst/>
            <a:cxnLst/>
            <a:rect r="r" b="b" t="t" l="l"/>
            <a:pathLst>
              <a:path h="5014319" w="7544271">
                <a:moveTo>
                  <a:pt x="0" y="0"/>
                </a:moveTo>
                <a:lnTo>
                  <a:pt x="7544270" y="0"/>
                </a:lnTo>
                <a:lnTo>
                  <a:pt x="7544270" y="5014319"/>
                </a:lnTo>
                <a:lnTo>
                  <a:pt x="0" y="50143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rnd">
            <a:solidFill>
              <a:srgbClr val="FFBD59"/>
            </a:solidFill>
            <a:prstDash val="solid"/>
            <a:round/>
          </a:ln>
        </p:spPr>
      </p:sp>
      <p:sp>
        <p:nvSpPr>
          <p:cNvPr name="AutoShape 5" id="5"/>
          <p:cNvSpPr/>
          <p:nvPr/>
        </p:nvSpPr>
        <p:spPr>
          <a:xfrm flipV="true">
            <a:off x="6144951" y="6468471"/>
            <a:ext cx="5436621" cy="0"/>
          </a:xfrm>
          <a:prstGeom prst="line">
            <a:avLst/>
          </a:prstGeom>
          <a:ln cap="flat" w="38100">
            <a:solidFill>
              <a:srgbClr val="4CBC3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5957888" y="115888"/>
            <a:ext cx="6372225" cy="152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b="true" sz="8000">
                <a:solidFill>
                  <a:srgbClr val="FFBD59"/>
                </a:solidFill>
                <a:latin typeface="Pixellet TH Bold"/>
                <a:ea typeface="Pixellet TH Bold"/>
                <a:cs typeface="Pixellet TH Bold"/>
                <a:sym typeface="Pixellet TH Bold"/>
              </a:rPr>
              <a:t>GAME LOOP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5860852" y="1932344"/>
            <a:ext cx="6180994" cy="951886"/>
            <a:chOff x="0" y="0"/>
            <a:chExt cx="1627916" cy="25070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27916" cy="250702"/>
            </a:xfrm>
            <a:custGeom>
              <a:avLst/>
              <a:gdLst/>
              <a:ahLst/>
              <a:cxnLst/>
              <a:rect r="r" b="b" t="t" l="l"/>
              <a:pathLst>
                <a:path h="250702" w="1627916">
                  <a:moveTo>
                    <a:pt x="0" y="0"/>
                  </a:moveTo>
                  <a:lnTo>
                    <a:pt x="1627916" y="0"/>
                  </a:lnTo>
                  <a:lnTo>
                    <a:pt x="1627916" y="250702"/>
                  </a:lnTo>
                  <a:lnTo>
                    <a:pt x="0" y="250702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95250"/>
              <a:ext cx="1627916" cy="3459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5860852" y="2055862"/>
            <a:ext cx="6566297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Pixellet TH Bold"/>
                <a:ea typeface="Pixellet TH Bold"/>
                <a:cs typeface="Pixellet TH Bold"/>
                <a:sym typeface="Pixellet TH Bold"/>
              </a:rPr>
              <a:t>START AND RUN GAME</a:t>
            </a:r>
          </a:p>
        </p:txBody>
      </p:sp>
    </p:spTree>
  </p:cSld>
  <p:clrMapOvr>
    <a:masterClrMapping/>
  </p:clrMapOvr>
  <p:transition spd="fast">
    <p:wipe dir="r"/>
  </p:transition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009" t="0" r="-1100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800136" y="1984489"/>
            <a:ext cx="4687729" cy="152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00"/>
              </a:lnSpc>
              <a:spcBef>
                <a:spcPct val="0"/>
              </a:spcBef>
            </a:pPr>
            <a:r>
              <a:rPr lang="en-US" b="true" sz="8000">
                <a:solidFill>
                  <a:srgbClr val="FFBD59"/>
                </a:solidFill>
                <a:latin typeface="Pixellet TH Bold"/>
                <a:ea typeface="Pixellet TH Bold"/>
                <a:cs typeface="Pixellet TH Bold"/>
                <a:sym typeface="Pixellet TH Bold"/>
              </a:rPr>
              <a:t>WINDOW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5354779" y="4092784"/>
            <a:ext cx="880906" cy="901080"/>
            <a:chOff x="0" y="0"/>
            <a:chExt cx="812800" cy="8314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31414"/>
            </a:xfrm>
            <a:custGeom>
              <a:avLst/>
              <a:gdLst/>
              <a:ahLst/>
              <a:cxnLst/>
              <a:rect r="r" b="b" t="t" l="l"/>
              <a:pathLst>
                <a:path h="831414" w="812800">
                  <a:moveTo>
                    <a:pt x="406400" y="0"/>
                  </a:moveTo>
                  <a:cubicBezTo>
                    <a:pt x="181951" y="0"/>
                    <a:pt x="0" y="186118"/>
                    <a:pt x="0" y="415707"/>
                  </a:cubicBezTo>
                  <a:cubicBezTo>
                    <a:pt x="0" y="645296"/>
                    <a:pt x="181951" y="831414"/>
                    <a:pt x="406400" y="831414"/>
                  </a:cubicBezTo>
                  <a:cubicBezTo>
                    <a:pt x="630849" y="831414"/>
                    <a:pt x="812800" y="645296"/>
                    <a:pt x="812800" y="415707"/>
                  </a:cubicBezTo>
                  <a:cubicBezTo>
                    <a:pt x="812800" y="18611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CBC38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-17305"/>
              <a:ext cx="660400" cy="7707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399">
                  <a:solidFill>
                    <a:srgbClr val="FFFFFF"/>
                  </a:solidFill>
                  <a:latin typeface="Pixellet TH Bold"/>
                  <a:ea typeface="Pixellet TH Bold"/>
                  <a:cs typeface="Pixellet TH Bold"/>
                  <a:sym typeface="Pixellet TH Bold"/>
                </a:rPr>
                <a:t>1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5354779" y="5907363"/>
            <a:ext cx="880906" cy="901080"/>
            <a:chOff x="0" y="0"/>
            <a:chExt cx="812800" cy="8314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31414"/>
            </a:xfrm>
            <a:custGeom>
              <a:avLst/>
              <a:gdLst/>
              <a:ahLst/>
              <a:cxnLst/>
              <a:rect r="r" b="b" t="t" l="l"/>
              <a:pathLst>
                <a:path h="831414" w="812800">
                  <a:moveTo>
                    <a:pt x="406400" y="0"/>
                  </a:moveTo>
                  <a:cubicBezTo>
                    <a:pt x="181951" y="0"/>
                    <a:pt x="0" y="186118"/>
                    <a:pt x="0" y="415707"/>
                  </a:cubicBezTo>
                  <a:cubicBezTo>
                    <a:pt x="0" y="645296"/>
                    <a:pt x="181951" y="831414"/>
                    <a:pt x="406400" y="831414"/>
                  </a:cubicBezTo>
                  <a:cubicBezTo>
                    <a:pt x="630849" y="831414"/>
                    <a:pt x="812800" y="645296"/>
                    <a:pt x="812800" y="415707"/>
                  </a:cubicBezTo>
                  <a:cubicBezTo>
                    <a:pt x="812800" y="18611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-17305"/>
              <a:ext cx="660400" cy="7707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399">
                  <a:solidFill>
                    <a:srgbClr val="FFFFFF"/>
                  </a:solidFill>
                  <a:latin typeface="Pixellet TH Bold"/>
                  <a:ea typeface="Pixellet TH Bold"/>
                  <a:cs typeface="Pixellet TH Bold"/>
                  <a:sym typeface="Pixellet TH Bold"/>
                </a:rPr>
                <a:t>2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6375734" y="3902284"/>
            <a:ext cx="6557486" cy="94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Pixellet TH Bold"/>
                <a:ea typeface="Pixellet TH Bold"/>
                <a:cs typeface="Pixellet TH Bold"/>
                <a:sym typeface="Pixellet TH Bold"/>
              </a:rPr>
              <a:t>OBJECT CREATING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375734" y="5716863"/>
            <a:ext cx="5869186" cy="94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Pixellet TH Bold"/>
                <a:ea typeface="Pixellet TH Bold"/>
                <a:cs typeface="Pixellet TH Bold"/>
                <a:sym typeface="Pixellet TH Bold"/>
              </a:rPr>
              <a:t>METHODS APPLY</a:t>
            </a:r>
          </a:p>
        </p:txBody>
      </p:sp>
    </p:spTree>
  </p:cSld>
  <p:clrMapOvr>
    <a:masterClrMapping/>
  </p:clrMapOvr>
  <p:transition spd="fast">
    <p:wipe dir="r"/>
  </p:transition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009" t="0" r="-1100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34157" y="8213228"/>
            <a:ext cx="819685" cy="819685"/>
          </a:xfrm>
          <a:custGeom>
            <a:avLst/>
            <a:gdLst/>
            <a:ahLst/>
            <a:cxnLst/>
            <a:rect r="r" b="b" t="t" l="l"/>
            <a:pathLst>
              <a:path h="819685" w="819685">
                <a:moveTo>
                  <a:pt x="0" y="0"/>
                </a:moveTo>
                <a:lnTo>
                  <a:pt x="819686" y="0"/>
                </a:lnTo>
                <a:lnTo>
                  <a:pt x="819686" y="819686"/>
                </a:lnTo>
                <a:lnTo>
                  <a:pt x="0" y="8196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30595" y="4472995"/>
            <a:ext cx="6847794" cy="3159819"/>
          </a:xfrm>
          <a:custGeom>
            <a:avLst/>
            <a:gdLst/>
            <a:ahLst/>
            <a:cxnLst/>
            <a:rect r="r" b="b" t="t" l="l"/>
            <a:pathLst>
              <a:path h="3159819" w="6847794">
                <a:moveTo>
                  <a:pt x="0" y="0"/>
                </a:moveTo>
                <a:lnTo>
                  <a:pt x="6847795" y="0"/>
                </a:lnTo>
                <a:lnTo>
                  <a:pt x="6847795" y="3159819"/>
                </a:lnTo>
                <a:lnTo>
                  <a:pt x="0" y="31598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8684" r="-72201" b="-27560"/>
            </a:stretch>
          </a:blipFill>
          <a:ln w="38100" cap="rnd">
            <a:solidFill>
              <a:srgbClr val="FFBD59"/>
            </a:solidFill>
            <a:prstDash val="solid"/>
            <a:round/>
          </a:ln>
        </p:spPr>
      </p:sp>
      <p:grpSp>
        <p:nvGrpSpPr>
          <p:cNvPr name="Group 5" id="5"/>
          <p:cNvGrpSpPr/>
          <p:nvPr/>
        </p:nvGrpSpPr>
        <p:grpSpPr>
          <a:xfrm rot="0">
            <a:off x="1028700" y="3198181"/>
            <a:ext cx="8212558" cy="3928972"/>
            <a:chOff x="0" y="0"/>
            <a:chExt cx="10950078" cy="52386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754996" y="1662295"/>
              <a:ext cx="7440085" cy="3576335"/>
            </a:xfrm>
            <a:custGeom>
              <a:avLst/>
              <a:gdLst/>
              <a:ahLst/>
              <a:cxnLst/>
              <a:rect r="r" b="b" t="t" l="l"/>
              <a:pathLst>
                <a:path h="3576335" w="7440085">
                  <a:moveTo>
                    <a:pt x="0" y="0"/>
                  </a:moveTo>
                  <a:lnTo>
                    <a:pt x="7440086" y="0"/>
                  </a:lnTo>
                  <a:lnTo>
                    <a:pt x="7440086" y="3576335"/>
                  </a:lnTo>
                  <a:lnTo>
                    <a:pt x="0" y="357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111324" b="-166526"/>
              </a:stretch>
            </a:blipFill>
            <a:ln w="38100" cap="rnd">
              <a:solidFill>
                <a:srgbClr val="FFBD59"/>
              </a:solidFill>
              <a:prstDash val="solid"/>
              <a:round/>
            </a:ln>
          </p:spPr>
        </p:sp>
        <p:grpSp>
          <p:nvGrpSpPr>
            <p:cNvPr name="Group 7" id="7"/>
            <p:cNvGrpSpPr/>
            <p:nvPr/>
          </p:nvGrpSpPr>
          <p:grpSpPr>
            <a:xfrm rot="0">
              <a:off x="2281615" y="0"/>
              <a:ext cx="6463996" cy="1662295"/>
              <a:chOff x="0" y="0"/>
              <a:chExt cx="1020888" cy="262534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020888" cy="262534"/>
              </a:xfrm>
              <a:custGeom>
                <a:avLst/>
                <a:gdLst/>
                <a:ahLst/>
                <a:cxnLst/>
                <a:rect r="r" b="b" t="t" l="l"/>
                <a:pathLst>
                  <a:path h="262534" w="1020888">
                    <a:moveTo>
                      <a:pt x="0" y="0"/>
                    </a:moveTo>
                    <a:lnTo>
                      <a:pt x="1020888" y="0"/>
                    </a:lnTo>
                    <a:lnTo>
                      <a:pt x="1020888" y="262534"/>
                    </a:lnTo>
                    <a:lnTo>
                      <a:pt x="0" y="262534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95250"/>
                <a:ext cx="1020888" cy="35778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0" y="408701"/>
              <a:ext cx="10950078" cy="7210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2"/>
                </a:lnSpc>
                <a:spcBef>
                  <a:spcPct val="0"/>
                </a:spcBef>
              </a:pPr>
              <a:r>
                <a:rPr lang="en-US" b="true" sz="3001">
                  <a:solidFill>
                    <a:srgbClr val="000000"/>
                  </a:solidFill>
                  <a:latin typeface="Pixellet TH Bold"/>
                  <a:ea typeface="Pixellet TH Bold"/>
                  <a:cs typeface="Pixellet TH Bold"/>
                  <a:sym typeface="Pixellet TH Bold"/>
                </a:rPr>
                <a:t>OBJECT CREATING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526301" y="3198181"/>
            <a:ext cx="4256384" cy="1274813"/>
            <a:chOff x="0" y="0"/>
            <a:chExt cx="896306" cy="26844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96306" cy="268449"/>
            </a:xfrm>
            <a:custGeom>
              <a:avLst/>
              <a:gdLst/>
              <a:ahLst/>
              <a:cxnLst/>
              <a:rect r="r" b="b" t="t" l="l"/>
              <a:pathLst>
                <a:path h="268449" w="896306">
                  <a:moveTo>
                    <a:pt x="0" y="0"/>
                  </a:moveTo>
                  <a:lnTo>
                    <a:pt x="896306" y="0"/>
                  </a:lnTo>
                  <a:lnTo>
                    <a:pt x="896306" y="268449"/>
                  </a:lnTo>
                  <a:lnTo>
                    <a:pt x="0" y="268449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95250"/>
              <a:ext cx="896306" cy="3636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381938">
            <a:off x="7452437" y="5260712"/>
            <a:ext cx="3057582" cy="1584383"/>
          </a:xfrm>
          <a:custGeom>
            <a:avLst/>
            <a:gdLst/>
            <a:ahLst/>
            <a:cxnLst/>
            <a:rect r="r" b="b" t="t" l="l"/>
            <a:pathLst>
              <a:path h="1584383" w="3057582">
                <a:moveTo>
                  <a:pt x="0" y="0"/>
                </a:moveTo>
                <a:lnTo>
                  <a:pt x="3057582" y="0"/>
                </a:lnTo>
                <a:lnTo>
                  <a:pt x="3057582" y="1584384"/>
                </a:lnTo>
                <a:lnTo>
                  <a:pt x="0" y="15843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800136" y="705227"/>
            <a:ext cx="4687729" cy="152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b="true" sz="8000">
                <a:solidFill>
                  <a:srgbClr val="FFBD59"/>
                </a:solidFill>
                <a:latin typeface="Pixellet TH Bold"/>
                <a:ea typeface="Pixellet TH Bold"/>
                <a:cs typeface="Pixellet TH Bold"/>
                <a:sym typeface="Pixellet TH Bold"/>
              </a:rPr>
              <a:t>WINDOW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548213" y="3487797"/>
            <a:ext cx="8212558" cy="571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2"/>
              </a:lnSpc>
              <a:spcBef>
                <a:spcPct val="0"/>
              </a:spcBef>
            </a:pPr>
            <a:r>
              <a:rPr lang="en-US" b="true" sz="3001">
                <a:solidFill>
                  <a:srgbClr val="000000"/>
                </a:solidFill>
                <a:latin typeface="Pixellet TH Bold"/>
                <a:ea typeface="Pixellet TH Bold"/>
                <a:cs typeface="Pixellet TH Bold"/>
                <a:sym typeface="Pixellet TH Bold"/>
              </a:rPr>
              <a:t>METHOD APPLY</a:t>
            </a:r>
          </a:p>
        </p:txBody>
      </p:sp>
    </p:spTree>
  </p:cSld>
  <p:clrMapOvr>
    <a:masterClrMapping/>
  </p:clrMapOvr>
  <p:transition spd="fast">
    <p:wipe dir="l"/>
  </p:transition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009" t="0" r="-1100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58556" y="1984489"/>
            <a:ext cx="8370888" cy="152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00"/>
              </a:lnSpc>
              <a:spcBef>
                <a:spcPct val="0"/>
              </a:spcBef>
            </a:pPr>
            <a:r>
              <a:rPr lang="en-US" b="true" sz="8000" strike="noStrike" u="none">
                <a:solidFill>
                  <a:srgbClr val="FFBD59"/>
                </a:solidFill>
                <a:latin typeface="Pixellet TH Bold"/>
                <a:ea typeface="Pixellet TH Bold"/>
                <a:cs typeface="Pixellet TH Bold"/>
                <a:sym typeface="Pixellet TH Bold"/>
              </a:rPr>
              <a:t>GAME OBJECTS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6170536" y="4092784"/>
            <a:ext cx="5443988" cy="2715658"/>
            <a:chOff x="0" y="0"/>
            <a:chExt cx="7258651" cy="3620877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174541" cy="1201440"/>
              <a:chOff x="0" y="0"/>
              <a:chExt cx="812800" cy="831414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812800" cy="831414"/>
              </a:xfrm>
              <a:custGeom>
                <a:avLst/>
                <a:gdLst/>
                <a:ahLst/>
                <a:cxnLst/>
                <a:rect r="r" b="b" t="t" l="l"/>
                <a:pathLst>
                  <a:path h="831414" w="812800">
                    <a:moveTo>
                      <a:pt x="406400" y="0"/>
                    </a:moveTo>
                    <a:cubicBezTo>
                      <a:pt x="181951" y="0"/>
                      <a:pt x="0" y="186118"/>
                      <a:pt x="0" y="415707"/>
                    </a:cubicBezTo>
                    <a:cubicBezTo>
                      <a:pt x="0" y="645296"/>
                      <a:pt x="181951" y="831414"/>
                      <a:pt x="406400" y="831414"/>
                    </a:cubicBezTo>
                    <a:cubicBezTo>
                      <a:pt x="630849" y="831414"/>
                      <a:pt x="812800" y="645296"/>
                      <a:pt x="812800" y="415707"/>
                    </a:cubicBezTo>
                    <a:cubicBezTo>
                      <a:pt x="812800" y="186118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CBC38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76200" y="-17305"/>
                <a:ext cx="660400" cy="7707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  <a:r>
                  <a:rPr lang="en-US" b="true" sz="2399">
                    <a:solidFill>
                      <a:srgbClr val="FFFFFF"/>
                    </a:solidFill>
                    <a:latin typeface="Pixellet TH Bold"/>
                    <a:ea typeface="Pixellet TH Bold"/>
                    <a:cs typeface="Pixellet TH Bold"/>
                    <a:sym typeface="Pixellet TH Bold"/>
                  </a:rPr>
                  <a:t>1</a:t>
                </a: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0" y="2419438"/>
              <a:ext cx="1174541" cy="1201440"/>
              <a:chOff x="0" y="0"/>
              <a:chExt cx="812800" cy="831414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31414"/>
              </a:xfrm>
              <a:custGeom>
                <a:avLst/>
                <a:gdLst/>
                <a:ahLst/>
                <a:cxnLst/>
                <a:rect r="r" b="b" t="t" l="l"/>
                <a:pathLst>
                  <a:path h="831414" w="812800">
                    <a:moveTo>
                      <a:pt x="406400" y="0"/>
                    </a:moveTo>
                    <a:cubicBezTo>
                      <a:pt x="181951" y="0"/>
                      <a:pt x="0" y="186118"/>
                      <a:pt x="0" y="415707"/>
                    </a:cubicBezTo>
                    <a:cubicBezTo>
                      <a:pt x="0" y="645296"/>
                      <a:pt x="181951" y="831414"/>
                      <a:pt x="406400" y="831414"/>
                    </a:cubicBezTo>
                    <a:cubicBezTo>
                      <a:pt x="630849" y="831414"/>
                      <a:pt x="812800" y="645296"/>
                      <a:pt x="812800" y="415707"/>
                    </a:cubicBezTo>
                    <a:cubicBezTo>
                      <a:pt x="812800" y="186118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200" y="-17305"/>
                <a:ext cx="660400" cy="7707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  <a:r>
                  <a:rPr lang="en-US" b="true" sz="2399">
                    <a:solidFill>
                      <a:srgbClr val="FFFFFF"/>
                    </a:solidFill>
                    <a:latin typeface="Pixellet TH Bold"/>
                    <a:ea typeface="Pixellet TH Bold"/>
                    <a:cs typeface="Pixellet TH Bold"/>
                    <a:sym typeface="Pixellet TH Bold"/>
                  </a:rPr>
                  <a:t>2</a:t>
                </a: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1482664" y="-190500"/>
              <a:ext cx="5775987" cy="12022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00"/>
                </a:lnSpc>
                <a:spcBef>
                  <a:spcPct val="0"/>
                </a:spcBef>
              </a:pPr>
              <a:r>
                <a:rPr lang="en-US" b="true" sz="5000">
                  <a:solidFill>
                    <a:srgbClr val="000000"/>
                  </a:solidFill>
                  <a:latin typeface="Pixellet TH Bold"/>
                  <a:ea typeface="Pixellet TH Bold"/>
                  <a:cs typeface="Pixellet TH Bold"/>
                  <a:sym typeface="Pixellet TH Bold"/>
                </a:rPr>
                <a:t>ATTRIBUTES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1482664" y="2218267"/>
              <a:ext cx="4250267" cy="12022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00"/>
                </a:lnSpc>
                <a:spcBef>
                  <a:spcPct val="0"/>
                </a:spcBef>
              </a:pPr>
              <a:r>
                <a:rPr lang="en-US" b="true" sz="5000">
                  <a:solidFill>
                    <a:srgbClr val="000000"/>
                  </a:solidFill>
                  <a:latin typeface="Pixellet TH Bold"/>
                  <a:ea typeface="Pixellet TH Bold"/>
                  <a:cs typeface="Pixellet TH Bold"/>
                  <a:sym typeface="Pixellet TH Bold"/>
                </a:rPr>
                <a:t>METHODS</a:t>
              </a:r>
            </a:p>
          </p:txBody>
        </p:sp>
      </p:grpSp>
    </p:spTree>
  </p:cSld>
  <p:clrMapOvr>
    <a:masterClrMapping/>
  </p:clrMapOvr>
  <p:transition spd="fast">
    <p:wipe dir="l"/>
  </p:transition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009" t="0" r="-1100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03512" y="401638"/>
            <a:ext cx="5854392" cy="1273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60"/>
              </a:lnSpc>
              <a:spcBef>
                <a:spcPct val="0"/>
              </a:spcBef>
            </a:pPr>
            <a:r>
              <a:rPr lang="en-US" b="true" sz="6757">
                <a:solidFill>
                  <a:srgbClr val="FFBD59"/>
                </a:solidFill>
                <a:latin typeface="Pixellet TH Bold"/>
                <a:ea typeface="Pixellet TH Bold"/>
                <a:cs typeface="Pixellet TH Bold"/>
                <a:sym typeface="Pixellet TH Bold"/>
              </a:rPr>
              <a:t>ATTRIBUTES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603512" y="2086062"/>
            <a:ext cx="16770223" cy="6046872"/>
            <a:chOff x="0" y="0"/>
            <a:chExt cx="22360298" cy="80624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902335" cy="7512430"/>
            </a:xfrm>
            <a:custGeom>
              <a:avLst/>
              <a:gdLst/>
              <a:ahLst/>
              <a:cxnLst/>
              <a:rect r="r" b="b" t="t" l="l"/>
              <a:pathLst>
                <a:path h="7512430" w="11902335">
                  <a:moveTo>
                    <a:pt x="0" y="0"/>
                  </a:moveTo>
                  <a:lnTo>
                    <a:pt x="11902335" y="0"/>
                  </a:lnTo>
                  <a:lnTo>
                    <a:pt x="11902335" y="7512430"/>
                  </a:lnTo>
                  <a:lnTo>
                    <a:pt x="0" y="75124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  <a:ln w="38100" cap="rnd">
              <a:solidFill>
                <a:srgbClr val="FFBD59"/>
              </a:solidFill>
              <a:prstDash val="solid"/>
              <a:round/>
            </a:ln>
          </p:spPr>
        </p:sp>
        <p:grpSp>
          <p:nvGrpSpPr>
            <p:cNvPr name="Group 6" id="6"/>
            <p:cNvGrpSpPr/>
            <p:nvPr/>
          </p:nvGrpSpPr>
          <p:grpSpPr>
            <a:xfrm rot="0">
              <a:off x="766151" y="1871202"/>
              <a:ext cx="8661090" cy="1685340"/>
              <a:chOff x="0" y="0"/>
              <a:chExt cx="1265940" cy="24633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265940" cy="246336"/>
              </a:xfrm>
              <a:custGeom>
                <a:avLst/>
                <a:gdLst/>
                <a:ahLst/>
                <a:cxnLst/>
                <a:rect r="r" b="b" t="t" l="l"/>
                <a:pathLst>
                  <a:path h="246336" w="1265940">
                    <a:moveTo>
                      <a:pt x="34563" y="0"/>
                    </a:moveTo>
                    <a:lnTo>
                      <a:pt x="1231377" y="0"/>
                    </a:lnTo>
                    <a:cubicBezTo>
                      <a:pt x="1250466" y="0"/>
                      <a:pt x="1265940" y="15474"/>
                      <a:pt x="1265940" y="34563"/>
                    </a:cubicBezTo>
                    <a:lnTo>
                      <a:pt x="1265940" y="211773"/>
                    </a:lnTo>
                    <a:cubicBezTo>
                      <a:pt x="1265940" y="230862"/>
                      <a:pt x="1250466" y="246336"/>
                      <a:pt x="1231377" y="246336"/>
                    </a:cubicBezTo>
                    <a:lnTo>
                      <a:pt x="34563" y="246336"/>
                    </a:lnTo>
                    <a:cubicBezTo>
                      <a:pt x="15474" y="246336"/>
                      <a:pt x="0" y="230862"/>
                      <a:pt x="0" y="211773"/>
                    </a:cubicBezTo>
                    <a:lnTo>
                      <a:pt x="0" y="34563"/>
                    </a:lnTo>
                    <a:cubicBezTo>
                      <a:pt x="0" y="15474"/>
                      <a:pt x="15474" y="0"/>
                      <a:pt x="34563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95250"/>
                <a:ext cx="1265940" cy="34158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33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766151" y="3556542"/>
              <a:ext cx="8960600" cy="1652061"/>
              <a:chOff x="0" y="0"/>
              <a:chExt cx="1309718" cy="241472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309718" cy="241472"/>
              </a:xfrm>
              <a:custGeom>
                <a:avLst/>
                <a:gdLst/>
                <a:ahLst/>
                <a:cxnLst/>
                <a:rect r="r" b="b" t="t" l="l"/>
                <a:pathLst>
                  <a:path h="241472" w="1309718">
                    <a:moveTo>
                      <a:pt x="33408" y="0"/>
                    </a:moveTo>
                    <a:lnTo>
                      <a:pt x="1276310" y="0"/>
                    </a:lnTo>
                    <a:cubicBezTo>
                      <a:pt x="1294761" y="0"/>
                      <a:pt x="1309718" y="14957"/>
                      <a:pt x="1309718" y="33408"/>
                    </a:cubicBezTo>
                    <a:lnTo>
                      <a:pt x="1309718" y="208064"/>
                    </a:lnTo>
                    <a:cubicBezTo>
                      <a:pt x="1309718" y="226515"/>
                      <a:pt x="1294761" y="241472"/>
                      <a:pt x="1276310" y="241472"/>
                    </a:cubicBezTo>
                    <a:lnTo>
                      <a:pt x="33408" y="241472"/>
                    </a:lnTo>
                    <a:cubicBezTo>
                      <a:pt x="14957" y="241472"/>
                      <a:pt x="0" y="226515"/>
                      <a:pt x="0" y="208064"/>
                    </a:cubicBezTo>
                    <a:lnTo>
                      <a:pt x="0" y="33408"/>
                    </a:lnTo>
                    <a:cubicBezTo>
                      <a:pt x="0" y="14957"/>
                      <a:pt x="14957" y="0"/>
                      <a:pt x="33408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95250"/>
                <a:ext cx="1309718" cy="33672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33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766151" y="5208603"/>
              <a:ext cx="10358311" cy="1918292"/>
              <a:chOff x="0" y="0"/>
              <a:chExt cx="1514013" cy="280385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514013" cy="280385"/>
              </a:xfrm>
              <a:custGeom>
                <a:avLst/>
                <a:gdLst/>
                <a:ahLst/>
                <a:cxnLst/>
                <a:rect r="r" b="b" t="t" l="l"/>
                <a:pathLst>
                  <a:path h="280385" w="1514013">
                    <a:moveTo>
                      <a:pt x="28900" y="0"/>
                    </a:moveTo>
                    <a:lnTo>
                      <a:pt x="1485113" y="0"/>
                    </a:lnTo>
                    <a:cubicBezTo>
                      <a:pt x="1492778" y="0"/>
                      <a:pt x="1500129" y="3045"/>
                      <a:pt x="1505548" y="8465"/>
                    </a:cubicBezTo>
                    <a:cubicBezTo>
                      <a:pt x="1510968" y="13884"/>
                      <a:pt x="1514013" y="21235"/>
                      <a:pt x="1514013" y="28900"/>
                    </a:cubicBezTo>
                    <a:lnTo>
                      <a:pt x="1514013" y="251485"/>
                    </a:lnTo>
                    <a:cubicBezTo>
                      <a:pt x="1514013" y="259150"/>
                      <a:pt x="1510968" y="266501"/>
                      <a:pt x="1505548" y="271921"/>
                    </a:cubicBezTo>
                    <a:cubicBezTo>
                      <a:pt x="1500129" y="277341"/>
                      <a:pt x="1492778" y="280385"/>
                      <a:pt x="1485113" y="280385"/>
                    </a:cubicBezTo>
                    <a:lnTo>
                      <a:pt x="28900" y="280385"/>
                    </a:lnTo>
                    <a:cubicBezTo>
                      <a:pt x="21235" y="280385"/>
                      <a:pt x="13884" y="277341"/>
                      <a:pt x="8465" y="271921"/>
                    </a:cubicBezTo>
                    <a:cubicBezTo>
                      <a:pt x="3045" y="266501"/>
                      <a:pt x="0" y="259150"/>
                      <a:pt x="0" y="251485"/>
                    </a:cubicBezTo>
                    <a:lnTo>
                      <a:pt x="0" y="28900"/>
                    </a:lnTo>
                    <a:cubicBezTo>
                      <a:pt x="0" y="21235"/>
                      <a:pt x="3045" y="13884"/>
                      <a:pt x="8465" y="8465"/>
                    </a:cubicBezTo>
                    <a:cubicBezTo>
                      <a:pt x="13884" y="3045"/>
                      <a:pt x="21235" y="0"/>
                      <a:pt x="289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95250"/>
                <a:ext cx="1514013" cy="37563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33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AutoShape 15" id="15"/>
            <p:cNvSpPr/>
            <p:nvPr/>
          </p:nvSpPr>
          <p:spPr>
            <a:xfrm flipV="true">
              <a:off x="9427241" y="1656617"/>
              <a:ext cx="5242337" cy="1091582"/>
            </a:xfrm>
            <a:prstGeom prst="line">
              <a:avLst/>
            </a:prstGeom>
            <a:ln cap="flat" w="63500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16" id="16"/>
            <p:cNvGrpSpPr/>
            <p:nvPr/>
          </p:nvGrpSpPr>
          <p:grpSpPr>
            <a:xfrm rot="0">
              <a:off x="14669578" y="721016"/>
              <a:ext cx="7690719" cy="1871202"/>
              <a:chOff x="0" y="0"/>
              <a:chExt cx="1124107" cy="273503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124107" cy="273503"/>
              </a:xfrm>
              <a:custGeom>
                <a:avLst/>
                <a:gdLst/>
                <a:ahLst/>
                <a:cxnLst/>
                <a:rect r="r" b="b" t="t" l="l"/>
                <a:pathLst>
                  <a:path h="273503" w="1124107">
                    <a:moveTo>
                      <a:pt x="0" y="0"/>
                    </a:moveTo>
                    <a:lnTo>
                      <a:pt x="1124107" y="0"/>
                    </a:lnTo>
                    <a:lnTo>
                      <a:pt x="1124107" y="273503"/>
                    </a:lnTo>
                    <a:lnTo>
                      <a:pt x="0" y="273503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95250"/>
                <a:ext cx="1124107" cy="36875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  <a:r>
                  <a:rPr lang="en-US" b="true" sz="2399">
                    <a:solidFill>
                      <a:srgbClr val="000000"/>
                    </a:solidFill>
                    <a:latin typeface="Pixellet TH Bold"/>
                    <a:ea typeface="Pixellet TH Bold"/>
                    <a:cs typeface="Pixellet TH Bold"/>
                    <a:sym typeface="Pixellet TH Bold"/>
                  </a:rPr>
                  <a:t>position and speed</a:t>
                </a: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14669578" y="3450378"/>
              <a:ext cx="7690719" cy="1871202"/>
              <a:chOff x="0" y="0"/>
              <a:chExt cx="1124107" cy="273503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124107" cy="273503"/>
              </a:xfrm>
              <a:custGeom>
                <a:avLst/>
                <a:gdLst/>
                <a:ahLst/>
                <a:cxnLst/>
                <a:rect r="r" b="b" t="t" l="l"/>
                <a:pathLst>
                  <a:path h="273503" w="1124107">
                    <a:moveTo>
                      <a:pt x="0" y="0"/>
                    </a:moveTo>
                    <a:lnTo>
                      <a:pt x="1124107" y="0"/>
                    </a:lnTo>
                    <a:lnTo>
                      <a:pt x="1124107" y="273503"/>
                    </a:lnTo>
                    <a:lnTo>
                      <a:pt x="0" y="273503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95250"/>
                <a:ext cx="1124107" cy="36875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3359"/>
                  </a:lnSpc>
                  <a:spcBef>
                    <a:spcPct val="0"/>
                  </a:spcBef>
                </a:pPr>
                <a:r>
                  <a:rPr lang="en-US" b="true" sz="2399" strike="noStrike" u="none">
                    <a:solidFill>
                      <a:srgbClr val="000000"/>
                    </a:solidFill>
                    <a:latin typeface="Pixellet TH Bold"/>
                    <a:ea typeface="Pixellet TH Bold"/>
                    <a:cs typeface="Pixellet TH Bold"/>
                    <a:sym typeface="Pixellet TH Bold"/>
                  </a:rPr>
                  <a:t>size and image</a:t>
                </a:r>
              </a:p>
            </p:txBody>
          </p:sp>
        </p:grpSp>
        <p:sp>
          <p:nvSpPr>
            <p:cNvPr name="AutoShape 22" id="22"/>
            <p:cNvSpPr/>
            <p:nvPr/>
          </p:nvSpPr>
          <p:spPr>
            <a:xfrm flipV="true">
              <a:off x="9726751" y="4385979"/>
              <a:ext cx="4942828" cy="30920"/>
            </a:xfrm>
            <a:prstGeom prst="line">
              <a:avLst/>
            </a:prstGeom>
            <a:ln cap="flat" w="63500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23" id="23"/>
            <p:cNvGrpSpPr/>
            <p:nvPr/>
          </p:nvGrpSpPr>
          <p:grpSpPr>
            <a:xfrm rot="0">
              <a:off x="14669578" y="6191294"/>
              <a:ext cx="7690719" cy="1871202"/>
              <a:chOff x="0" y="0"/>
              <a:chExt cx="1124107" cy="273503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1124107" cy="273503"/>
              </a:xfrm>
              <a:custGeom>
                <a:avLst/>
                <a:gdLst/>
                <a:ahLst/>
                <a:cxnLst/>
                <a:rect r="r" b="b" t="t" l="l"/>
                <a:pathLst>
                  <a:path h="273503" w="1124107">
                    <a:moveTo>
                      <a:pt x="0" y="0"/>
                    </a:moveTo>
                    <a:lnTo>
                      <a:pt x="1124107" y="0"/>
                    </a:lnTo>
                    <a:lnTo>
                      <a:pt x="1124107" y="273503"/>
                    </a:lnTo>
                    <a:lnTo>
                      <a:pt x="0" y="273503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95250"/>
                <a:ext cx="1124107" cy="36875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3359"/>
                  </a:lnSpc>
                  <a:spcBef>
                    <a:spcPct val="0"/>
                  </a:spcBef>
                </a:pPr>
                <a:r>
                  <a:rPr lang="en-US" b="true" sz="2399" strike="noStrike" u="none">
                    <a:solidFill>
                      <a:srgbClr val="000000"/>
                    </a:solidFill>
                    <a:latin typeface="Pixellet TH Bold"/>
                    <a:ea typeface="Pixellet TH Bold"/>
                    <a:cs typeface="Pixellet TH Bold"/>
                    <a:sym typeface="Pixellet TH Bold"/>
                  </a:rPr>
                  <a:t>position and speed</a:t>
                </a:r>
              </a:p>
            </p:txBody>
          </p:sp>
        </p:grpSp>
        <p:sp>
          <p:nvSpPr>
            <p:cNvPr name="AutoShape 26" id="26"/>
            <p:cNvSpPr/>
            <p:nvPr/>
          </p:nvSpPr>
          <p:spPr>
            <a:xfrm>
              <a:off x="11124462" y="6216792"/>
              <a:ext cx="3545116" cy="910103"/>
            </a:xfrm>
            <a:prstGeom prst="line">
              <a:avLst/>
            </a:prstGeom>
            <a:ln cap="flat" w="63500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</p:grpSp>
    </p:spTree>
  </p:cSld>
  <p:clrMapOvr>
    <a:masterClrMapping/>
  </p:clrMapOvr>
  <p:transition spd="fast">
    <p:wipe dir="u"/>
  </p:transition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009" t="0" r="-11009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79110" y="2455316"/>
            <a:ext cx="6535596" cy="7195280"/>
            <a:chOff x="0" y="0"/>
            <a:chExt cx="8714128" cy="959370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714128" cy="4988839"/>
            </a:xfrm>
            <a:custGeom>
              <a:avLst/>
              <a:gdLst/>
              <a:ahLst/>
              <a:cxnLst/>
              <a:rect r="r" b="b" t="t" l="l"/>
              <a:pathLst>
                <a:path h="4988839" w="8714128">
                  <a:moveTo>
                    <a:pt x="0" y="0"/>
                  </a:moveTo>
                  <a:lnTo>
                    <a:pt x="8714128" y="0"/>
                  </a:lnTo>
                  <a:lnTo>
                    <a:pt x="8714128" y="4988839"/>
                  </a:lnTo>
                  <a:lnTo>
                    <a:pt x="0" y="49888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  <a:ln w="38100" cap="rnd">
              <a:solidFill>
                <a:srgbClr val="FFBD59"/>
              </a:solidFill>
              <a:prstDash val="solid"/>
              <a:round/>
            </a:ln>
          </p:spPr>
        </p:sp>
        <p:grpSp>
          <p:nvGrpSpPr>
            <p:cNvPr name="Group 5" id="5"/>
            <p:cNvGrpSpPr/>
            <p:nvPr/>
          </p:nvGrpSpPr>
          <p:grpSpPr>
            <a:xfrm rot="0">
              <a:off x="376773" y="2494419"/>
              <a:ext cx="3080556" cy="2144811"/>
              <a:chOff x="0" y="0"/>
              <a:chExt cx="608505" cy="423666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608505" cy="423666"/>
              </a:xfrm>
              <a:custGeom>
                <a:avLst/>
                <a:gdLst/>
                <a:ahLst/>
                <a:cxnLst/>
                <a:rect r="r" b="b" t="t" l="l"/>
                <a:pathLst>
                  <a:path h="423666" w="608505">
                    <a:moveTo>
                      <a:pt x="97175" y="0"/>
                    </a:moveTo>
                    <a:lnTo>
                      <a:pt x="511329" y="0"/>
                    </a:lnTo>
                    <a:cubicBezTo>
                      <a:pt x="537102" y="0"/>
                      <a:pt x="561819" y="10238"/>
                      <a:pt x="580043" y="28462"/>
                    </a:cubicBezTo>
                    <a:cubicBezTo>
                      <a:pt x="598267" y="46686"/>
                      <a:pt x="608505" y="71403"/>
                      <a:pt x="608505" y="97175"/>
                    </a:cubicBezTo>
                    <a:lnTo>
                      <a:pt x="608505" y="326491"/>
                    </a:lnTo>
                    <a:cubicBezTo>
                      <a:pt x="608505" y="352264"/>
                      <a:pt x="598267" y="376980"/>
                      <a:pt x="580043" y="395204"/>
                    </a:cubicBezTo>
                    <a:cubicBezTo>
                      <a:pt x="561819" y="413428"/>
                      <a:pt x="537102" y="423666"/>
                      <a:pt x="511329" y="423666"/>
                    </a:cubicBezTo>
                    <a:lnTo>
                      <a:pt x="97175" y="423666"/>
                    </a:lnTo>
                    <a:cubicBezTo>
                      <a:pt x="43507" y="423666"/>
                      <a:pt x="0" y="380159"/>
                      <a:pt x="0" y="326491"/>
                    </a:cubicBezTo>
                    <a:lnTo>
                      <a:pt x="0" y="97175"/>
                    </a:lnTo>
                    <a:cubicBezTo>
                      <a:pt x="0" y="43507"/>
                      <a:pt x="43507" y="0"/>
                      <a:pt x="97175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95250"/>
                <a:ext cx="608505" cy="51891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33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0" y="5779415"/>
              <a:ext cx="5690791" cy="1077770"/>
              <a:chOff x="0" y="0"/>
              <a:chExt cx="1124107" cy="212893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124107" cy="212893"/>
              </a:xfrm>
              <a:custGeom>
                <a:avLst/>
                <a:gdLst/>
                <a:ahLst/>
                <a:cxnLst/>
                <a:rect r="r" b="b" t="t" l="l"/>
                <a:pathLst>
                  <a:path h="212893" w="1124107">
                    <a:moveTo>
                      <a:pt x="0" y="0"/>
                    </a:moveTo>
                    <a:lnTo>
                      <a:pt x="1124107" y="0"/>
                    </a:lnTo>
                    <a:lnTo>
                      <a:pt x="1124107" y="212893"/>
                    </a:lnTo>
                    <a:lnTo>
                      <a:pt x="0" y="212893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95250"/>
                <a:ext cx="1124107" cy="3081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  <a:r>
                  <a:rPr lang="en-US" b="true" sz="2399">
                    <a:solidFill>
                      <a:srgbClr val="000000"/>
                    </a:solidFill>
                    <a:latin typeface="Pixellet TH Bold"/>
                    <a:ea typeface="Pixellet TH Bold"/>
                    <a:cs typeface="Pixellet TH Bold"/>
                    <a:sym typeface="Pixellet TH Bold"/>
                  </a:rPr>
                  <a:t>default value</a:t>
                </a:r>
              </a:p>
            </p:txBody>
          </p:sp>
        </p:grpSp>
        <p:sp>
          <p:nvSpPr>
            <p:cNvPr name="AutoShape 11" id="11"/>
            <p:cNvSpPr/>
            <p:nvPr/>
          </p:nvSpPr>
          <p:spPr>
            <a:xfrm>
              <a:off x="1917051" y="4639230"/>
              <a:ext cx="0" cy="1140185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12" id="12"/>
            <p:cNvGrpSpPr/>
            <p:nvPr/>
          </p:nvGrpSpPr>
          <p:grpSpPr>
            <a:xfrm rot="0">
              <a:off x="0" y="7398336"/>
              <a:ext cx="7316032" cy="2195370"/>
              <a:chOff x="0" y="0"/>
              <a:chExt cx="1445142" cy="433653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445142" cy="433653"/>
              </a:xfrm>
              <a:custGeom>
                <a:avLst/>
                <a:gdLst/>
                <a:ahLst/>
                <a:cxnLst/>
                <a:rect r="r" b="b" t="t" l="l"/>
                <a:pathLst>
                  <a:path h="433653" w="1445142">
                    <a:moveTo>
                      <a:pt x="0" y="0"/>
                    </a:moveTo>
                    <a:lnTo>
                      <a:pt x="1445142" y="0"/>
                    </a:lnTo>
                    <a:lnTo>
                      <a:pt x="1445142" y="433653"/>
                    </a:lnTo>
                    <a:lnTo>
                      <a:pt x="0" y="433653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95250"/>
                <a:ext cx="1445142" cy="52890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just" marL="518155" indent="-259078" lvl="1">
                  <a:lnSpc>
                    <a:spcPts val="3359"/>
                  </a:lnSpc>
                  <a:buFont typeface="Arial"/>
                  <a:buChar char="•"/>
                </a:pPr>
                <a:r>
                  <a:rPr lang="en-US" b="true" sz="2399">
                    <a:solidFill>
                      <a:srgbClr val="000000"/>
                    </a:solidFill>
                    <a:latin typeface="Pixellet TH Bold"/>
                    <a:ea typeface="Pixellet TH Bold"/>
                    <a:cs typeface="Pixellet TH Bold"/>
                    <a:sym typeface="Pixellet TH Bold"/>
                  </a:rPr>
                  <a:t>speed = 0</a:t>
                </a:r>
              </a:p>
              <a:p>
                <a:pPr algn="just" marL="518155" indent="-259078" lvl="1">
                  <a:lnSpc>
                    <a:spcPts val="3359"/>
                  </a:lnSpc>
                  <a:buFont typeface="Arial"/>
                  <a:buChar char="•"/>
                </a:pPr>
                <a:r>
                  <a:rPr lang="en-US" b="true" sz="2399">
                    <a:solidFill>
                      <a:srgbClr val="000000"/>
                    </a:solidFill>
                    <a:latin typeface="Pixellet TH Bold"/>
                    <a:ea typeface="Pixellet TH Bold"/>
                    <a:cs typeface="Pixellet TH Bold"/>
                    <a:sym typeface="Pixellet TH Bold"/>
                  </a:rPr>
                  <a:t>apply gravity</a:t>
                </a:r>
              </a:p>
              <a:p>
                <a:pPr algn="just" marL="518155" indent="-259078" lvl="1">
                  <a:lnSpc>
                    <a:spcPts val="3359"/>
                  </a:lnSpc>
                  <a:buFont typeface="Arial"/>
                  <a:buChar char="•"/>
                </a:pPr>
                <a:r>
                  <a:rPr lang="en-US" b="true" sz="2399">
                    <a:solidFill>
                      <a:srgbClr val="000000"/>
                    </a:solidFill>
                    <a:latin typeface="Pixellet TH Bold"/>
                    <a:ea typeface="Pixellet TH Bold"/>
                    <a:cs typeface="Pixellet TH Bold"/>
                    <a:sym typeface="Pixellet TH Bold"/>
                  </a:rPr>
                  <a:t>initial state = falling</a:t>
                </a:r>
              </a:p>
            </p:txBody>
          </p:sp>
        </p:grpSp>
        <p:sp>
          <p:nvSpPr>
            <p:cNvPr name="AutoShape 15" id="15"/>
            <p:cNvSpPr/>
            <p:nvPr/>
          </p:nvSpPr>
          <p:spPr>
            <a:xfrm flipH="true">
              <a:off x="1917051" y="6857185"/>
              <a:ext cx="0" cy="541151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</p:grpSp>
      <p:sp>
        <p:nvSpPr>
          <p:cNvPr name="TextBox 16" id="16"/>
          <p:cNvSpPr txBox="true"/>
          <p:nvPr/>
        </p:nvSpPr>
        <p:spPr>
          <a:xfrm rot="0">
            <a:off x="615567" y="401638"/>
            <a:ext cx="4307880" cy="1276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60"/>
              </a:lnSpc>
              <a:spcBef>
                <a:spcPct val="0"/>
              </a:spcBef>
            </a:pPr>
            <a:r>
              <a:rPr lang="en-US" b="true" sz="6757" strike="noStrike" u="none">
                <a:solidFill>
                  <a:srgbClr val="FFBD59"/>
                </a:solidFill>
                <a:latin typeface="Pixellet TH Bold"/>
                <a:ea typeface="Pixellet TH Bold"/>
                <a:cs typeface="Pixellet TH Bold"/>
                <a:sym typeface="Pixellet TH Bold"/>
              </a:rPr>
              <a:t>METHODS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7717017" y="2459689"/>
            <a:ext cx="9847642" cy="6950100"/>
            <a:chOff x="0" y="0"/>
            <a:chExt cx="13130189" cy="9266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781479" cy="2004265"/>
            </a:xfrm>
            <a:custGeom>
              <a:avLst/>
              <a:gdLst/>
              <a:ahLst/>
              <a:cxnLst/>
              <a:rect r="r" b="b" t="t" l="l"/>
              <a:pathLst>
                <a:path h="2004265" w="7781479">
                  <a:moveTo>
                    <a:pt x="0" y="0"/>
                  </a:moveTo>
                  <a:lnTo>
                    <a:pt x="7781479" y="0"/>
                  </a:lnTo>
                  <a:lnTo>
                    <a:pt x="7781479" y="2004265"/>
                  </a:lnTo>
                  <a:lnTo>
                    <a:pt x="0" y="20042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8227" b="-43001"/>
              </a:stretch>
            </a:blipFill>
            <a:ln w="38100" cap="rnd">
              <a:solidFill>
                <a:srgbClr val="FFBD59"/>
              </a:solidFill>
              <a:prstDash val="solid"/>
              <a:round/>
            </a:ln>
          </p:spPr>
        </p:sp>
        <p:grpSp>
          <p:nvGrpSpPr>
            <p:cNvPr name="Group 19" id="19"/>
            <p:cNvGrpSpPr/>
            <p:nvPr/>
          </p:nvGrpSpPr>
          <p:grpSpPr>
            <a:xfrm rot="0">
              <a:off x="1045344" y="2004265"/>
              <a:ext cx="5690791" cy="1077770"/>
              <a:chOff x="0" y="0"/>
              <a:chExt cx="1124107" cy="212893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124107" cy="212893"/>
              </a:xfrm>
              <a:custGeom>
                <a:avLst/>
                <a:gdLst/>
                <a:ahLst/>
                <a:cxnLst/>
                <a:rect r="r" b="b" t="t" l="l"/>
                <a:pathLst>
                  <a:path h="212893" w="1124107">
                    <a:moveTo>
                      <a:pt x="0" y="0"/>
                    </a:moveTo>
                    <a:lnTo>
                      <a:pt x="1124107" y="0"/>
                    </a:lnTo>
                    <a:lnTo>
                      <a:pt x="1124107" y="212893"/>
                    </a:lnTo>
                    <a:lnTo>
                      <a:pt x="0" y="212893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95250"/>
                <a:ext cx="1124107" cy="3081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  <a:r>
                  <a:rPr lang="en-US" b="true" sz="2399">
                    <a:solidFill>
                      <a:srgbClr val="000000"/>
                    </a:solidFill>
                    <a:latin typeface="Pixellet TH Bold"/>
                    <a:ea typeface="Pixellet TH Bold"/>
                    <a:cs typeface="Pixellet TH Bold"/>
                    <a:sym typeface="Pixellet TH Bold"/>
                  </a:rPr>
                  <a:t>render image</a:t>
                </a:r>
              </a:p>
            </p:txBody>
          </p:sp>
        </p:grpSp>
        <p:sp>
          <p:nvSpPr>
            <p:cNvPr name="Freeform 22" id="22"/>
            <p:cNvSpPr/>
            <p:nvPr/>
          </p:nvSpPr>
          <p:spPr>
            <a:xfrm flipH="false" flipV="false" rot="0">
              <a:off x="0" y="3584245"/>
              <a:ext cx="8045535" cy="4604785"/>
            </a:xfrm>
            <a:custGeom>
              <a:avLst/>
              <a:gdLst/>
              <a:ahLst/>
              <a:cxnLst/>
              <a:rect r="r" b="b" t="t" l="l"/>
              <a:pathLst>
                <a:path h="4604785" w="8045535">
                  <a:moveTo>
                    <a:pt x="0" y="0"/>
                  </a:moveTo>
                  <a:lnTo>
                    <a:pt x="8045535" y="0"/>
                  </a:lnTo>
                  <a:lnTo>
                    <a:pt x="8045535" y="4604785"/>
                  </a:lnTo>
                  <a:lnTo>
                    <a:pt x="0" y="46047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  <a:ln w="38100" cap="rnd">
              <a:solidFill>
                <a:srgbClr val="FFBD59"/>
              </a:solidFill>
              <a:prstDash val="solid"/>
              <a:round/>
            </a:ln>
          </p:spPr>
        </p:sp>
        <p:grpSp>
          <p:nvGrpSpPr>
            <p:cNvPr name="Group 23" id="23"/>
            <p:cNvGrpSpPr/>
            <p:nvPr/>
          </p:nvGrpSpPr>
          <p:grpSpPr>
            <a:xfrm rot="0">
              <a:off x="1177372" y="8189030"/>
              <a:ext cx="5690791" cy="1077770"/>
              <a:chOff x="0" y="0"/>
              <a:chExt cx="1124107" cy="212893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1124107" cy="212893"/>
              </a:xfrm>
              <a:custGeom>
                <a:avLst/>
                <a:gdLst/>
                <a:ahLst/>
                <a:cxnLst/>
                <a:rect r="r" b="b" t="t" l="l"/>
                <a:pathLst>
                  <a:path h="212893" w="1124107">
                    <a:moveTo>
                      <a:pt x="0" y="0"/>
                    </a:moveTo>
                    <a:lnTo>
                      <a:pt x="1124107" y="0"/>
                    </a:lnTo>
                    <a:lnTo>
                      <a:pt x="1124107" y="212893"/>
                    </a:lnTo>
                    <a:lnTo>
                      <a:pt x="0" y="212893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95250"/>
                <a:ext cx="1124107" cy="3081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  <a:r>
                  <a:rPr lang="en-US" b="true" sz="2399">
                    <a:solidFill>
                      <a:srgbClr val="000000"/>
                    </a:solidFill>
                    <a:latin typeface="Pixellet TH Bold"/>
                    <a:ea typeface="Pixellet TH Bold"/>
                    <a:cs typeface="Pixellet TH Bold"/>
                    <a:sym typeface="Pixellet TH Bold"/>
                  </a:rPr>
                  <a:t>positional update</a:t>
                </a:r>
              </a:p>
            </p:txBody>
          </p:sp>
        </p:grpSp>
        <p:sp>
          <p:nvSpPr>
            <p:cNvPr name="Freeform 26" id="26"/>
            <p:cNvSpPr/>
            <p:nvPr/>
          </p:nvSpPr>
          <p:spPr>
            <a:xfrm flipH="false" flipV="false" rot="0">
              <a:off x="11428706" y="7168254"/>
              <a:ext cx="776915" cy="1553831"/>
            </a:xfrm>
            <a:custGeom>
              <a:avLst/>
              <a:gdLst/>
              <a:ahLst/>
              <a:cxnLst/>
              <a:rect r="r" b="b" t="t" l="l"/>
              <a:pathLst>
                <a:path h="1553831" w="776915">
                  <a:moveTo>
                    <a:pt x="0" y="0"/>
                  </a:moveTo>
                  <a:lnTo>
                    <a:pt x="776916" y="0"/>
                  </a:lnTo>
                  <a:lnTo>
                    <a:pt x="776916" y="1553830"/>
                  </a:lnTo>
                  <a:lnTo>
                    <a:pt x="0" y="15538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grpSp>
          <p:nvGrpSpPr>
            <p:cNvPr name="Group 27" id="27"/>
            <p:cNvGrpSpPr/>
            <p:nvPr/>
          </p:nvGrpSpPr>
          <p:grpSpPr>
            <a:xfrm rot="0">
              <a:off x="297086" y="4024242"/>
              <a:ext cx="4847080" cy="3151445"/>
              <a:chOff x="0" y="0"/>
              <a:chExt cx="957448" cy="622508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957448" cy="622508"/>
              </a:xfrm>
              <a:custGeom>
                <a:avLst/>
                <a:gdLst/>
                <a:ahLst/>
                <a:cxnLst/>
                <a:rect r="r" b="b" t="t" l="l"/>
                <a:pathLst>
                  <a:path h="622508" w="957448">
                    <a:moveTo>
                      <a:pt x="61760" y="0"/>
                    </a:moveTo>
                    <a:lnTo>
                      <a:pt x="895688" y="0"/>
                    </a:lnTo>
                    <a:cubicBezTo>
                      <a:pt x="912068" y="0"/>
                      <a:pt x="927777" y="6507"/>
                      <a:pt x="939359" y="18089"/>
                    </a:cubicBezTo>
                    <a:cubicBezTo>
                      <a:pt x="950941" y="29671"/>
                      <a:pt x="957448" y="45380"/>
                      <a:pt x="957448" y="61760"/>
                    </a:cubicBezTo>
                    <a:lnTo>
                      <a:pt x="957448" y="560748"/>
                    </a:lnTo>
                    <a:cubicBezTo>
                      <a:pt x="957448" y="577128"/>
                      <a:pt x="950941" y="592836"/>
                      <a:pt x="939359" y="604419"/>
                    </a:cubicBezTo>
                    <a:cubicBezTo>
                      <a:pt x="927777" y="616001"/>
                      <a:pt x="912068" y="622508"/>
                      <a:pt x="895688" y="622508"/>
                    </a:cubicBezTo>
                    <a:lnTo>
                      <a:pt x="61760" y="622508"/>
                    </a:lnTo>
                    <a:cubicBezTo>
                      <a:pt x="45380" y="622508"/>
                      <a:pt x="29671" y="616001"/>
                      <a:pt x="18089" y="604419"/>
                    </a:cubicBezTo>
                    <a:cubicBezTo>
                      <a:pt x="6507" y="592836"/>
                      <a:pt x="0" y="577128"/>
                      <a:pt x="0" y="560748"/>
                    </a:cubicBezTo>
                    <a:lnTo>
                      <a:pt x="0" y="61760"/>
                    </a:lnTo>
                    <a:cubicBezTo>
                      <a:pt x="0" y="45380"/>
                      <a:pt x="6507" y="29671"/>
                      <a:pt x="18089" y="18089"/>
                    </a:cubicBezTo>
                    <a:cubicBezTo>
                      <a:pt x="29671" y="6507"/>
                      <a:pt x="45380" y="0"/>
                      <a:pt x="6176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95250"/>
                <a:ext cx="957448" cy="7177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30" id="30"/>
            <p:cNvGrpSpPr/>
            <p:nvPr/>
          </p:nvGrpSpPr>
          <p:grpSpPr>
            <a:xfrm rot="0">
              <a:off x="8921835" y="5061079"/>
              <a:ext cx="4208354" cy="1077770"/>
              <a:chOff x="0" y="0"/>
              <a:chExt cx="831280" cy="212893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831280" cy="212893"/>
              </a:xfrm>
              <a:custGeom>
                <a:avLst/>
                <a:gdLst/>
                <a:ahLst/>
                <a:cxnLst/>
                <a:rect r="r" b="b" t="t" l="l"/>
                <a:pathLst>
                  <a:path h="212893" w="831280">
                    <a:moveTo>
                      <a:pt x="0" y="0"/>
                    </a:moveTo>
                    <a:lnTo>
                      <a:pt x="831280" y="0"/>
                    </a:lnTo>
                    <a:lnTo>
                      <a:pt x="831280" y="212893"/>
                    </a:lnTo>
                    <a:lnTo>
                      <a:pt x="0" y="212893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95250"/>
                <a:ext cx="831280" cy="3081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  <a:r>
                  <a:rPr lang="en-US" b="true" sz="2399">
                    <a:solidFill>
                      <a:srgbClr val="000000"/>
                    </a:solidFill>
                    <a:latin typeface="Pixellet TH Bold"/>
                    <a:ea typeface="Pixellet TH Bold"/>
                    <a:cs typeface="Pixellet TH Bold"/>
                    <a:sym typeface="Pixellet TH Bold"/>
                  </a:rPr>
                  <a:t>state control</a:t>
                </a:r>
              </a:p>
            </p:txBody>
          </p:sp>
        </p:grpSp>
        <p:sp>
          <p:nvSpPr>
            <p:cNvPr name="AutoShape 33" id="33"/>
            <p:cNvSpPr/>
            <p:nvPr/>
          </p:nvSpPr>
          <p:spPr>
            <a:xfrm flipV="true">
              <a:off x="5144166" y="5599964"/>
              <a:ext cx="3777669" cy="25400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34" id="34"/>
            <p:cNvGrpSpPr/>
            <p:nvPr/>
          </p:nvGrpSpPr>
          <p:grpSpPr>
            <a:xfrm rot="0">
              <a:off x="1177372" y="1351249"/>
              <a:ext cx="6456358" cy="653016"/>
              <a:chOff x="0" y="0"/>
              <a:chExt cx="1275330" cy="128991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1275330" cy="128991"/>
              </a:xfrm>
              <a:custGeom>
                <a:avLst/>
                <a:gdLst/>
                <a:ahLst/>
                <a:cxnLst/>
                <a:rect r="r" b="b" t="t" l="l"/>
                <a:pathLst>
                  <a:path h="128991" w="1275330">
                    <a:moveTo>
                      <a:pt x="46366" y="0"/>
                    </a:moveTo>
                    <a:lnTo>
                      <a:pt x="1228964" y="0"/>
                    </a:lnTo>
                    <a:cubicBezTo>
                      <a:pt x="1241261" y="0"/>
                      <a:pt x="1253055" y="4885"/>
                      <a:pt x="1261750" y="13580"/>
                    </a:cubicBezTo>
                    <a:cubicBezTo>
                      <a:pt x="1270445" y="22276"/>
                      <a:pt x="1275330" y="34069"/>
                      <a:pt x="1275330" y="46366"/>
                    </a:cubicBezTo>
                    <a:lnTo>
                      <a:pt x="1275330" y="82625"/>
                    </a:lnTo>
                    <a:cubicBezTo>
                      <a:pt x="1275330" y="94922"/>
                      <a:pt x="1270445" y="106715"/>
                      <a:pt x="1261750" y="115411"/>
                    </a:cubicBezTo>
                    <a:cubicBezTo>
                      <a:pt x="1253055" y="124106"/>
                      <a:pt x="1241261" y="128991"/>
                      <a:pt x="1228964" y="128991"/>
                    </a:cubicBezTo>
                    <a:lnTo>
                      <a:pt x="46366" y="128991"/>
                    </a:lnTo>
                    <a:cubicBezTo>
                      <a:pt x="34069" y="128991"/>
                      <a:pt x="22276" y="124106"/>
                      <a:pt x="13580" y="115411"/>
                    </a:cubicBezTo>
                    <a:cubicBezTo>
                      <a:pt x="4885" y="106715"/>
                      <a:pt x="0" y="94922"/>
                      <a:pt x="0" y="82625"/>
                    </a:cubicBezTo>
                    <a:lnTo>
                      <a:pt x="0" y="46366"/>
                    </a:lnTo>
                    <a:cubicBezTo>
                      <a:pt x="0" y="34069"/>
                      <a:pt x="4885" y="22276"/>
                      <a:pt x="13580" y="13580"/>
                    </a:cubicBezTo>
                    <a:cubicBezTo>
                      <a:pt x="22276" y="4885"/>
                      <a:pt x="34069" y="0"/>
                      <a:pt x="46366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0" y="-95250"/>
                <a:ext cx="1275330" cy="22424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37" id="37"/>
            <p:cNvGrpSpPr/>
            <p:nvPr/>
          </p:nvGrpSpPr>
          <p:grpSpPr>
            <a:xfrm rot="0">
              <a:off x="8581579" y="1138872"/>
              <a:ext cx="4548610" cy="1077770"/>
              <a:chOff x="0" y="0"/>
              <a:chExt cx="898491" cy="212893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898491" cy="212893"/>
              </a:xfrm>
              <a:custGeom>
                <a:avLst/>
                <a:gdLst/>
                <a:ahLst/>
                <a:cxnLst/>
                <a:rect r="r" b="b" t="t" l="l"/>
                <a:pathLst>
                  <a:path h="212893" w="898491">
                    <a:moveTo>
                      <a:pt x="0" y="0"/>
                    </a:moveTo>
                    <a:lnTo>
                      <a:pt x="898491" y="0"/>
                    </a:lnTo>
                    <a:lnTo>
                      <a:pt x="898491" y="212893"/>
                    </a:lnTo>
                    <a:lnTo>
                      <a:pt x="0" y="212893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39" id="39"/>
              <p:cNvSpPr txBox="true"/>
              <p:nvPr/>
            </p:nvSpPr>
            <p:spPr>
              <a:xfrm>
                <a:off x="0" y="-95250"/>
                <a:ext cx="898491" cy="3081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  <a:r>
                  <a:rPr lang="en-US" b="true" sz="2399">
                    <a:solidFill>
                      <a:srgbClr val="000000"/>
                    </a:solidFill>
                    <a:latin typeface="Pixellet TH Bold"/>
                    <a:ea typeface="Pixellet TH Bold"/>
                    <a:cs typeface="Pixellet TH Bold"/>
                    <a:sym typeface="Pixellet TH Bold"/>
                  </a:rPr>
                  <a:t>render at (x,y)</a:t>
                </a:r>
              </a:p>
            </p:txBody>
          </p:sp>
        </p:grpSp>
        <p:sp>
          <p:nvSpPr>
            <p:cNvPr name="AutoShape 40" id="40"/>
            <p:cNvSpPr/>
            <p:nvPr/>
          </p:nvSpPr>
          <p:spPr>
            <a:xfrm>
              <a:off x="7633730" y="1677757"/>
              <a:ext cx="947849" cy="0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</p:grpSp>
    </p:spTree>
  </p:cSld>
  <p:clrMapOvr>
    <a:masterClrMapping/>
  </p:clrMapOvr>
  <p:transition spd="fast">
    <p:wipe dir="u"/>
  </p:transition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009" t="0" r="-1100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589762" y="1984489"/>
            <a:ext cx="5108476" cy="152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00"/>
              </a:lnSpc>
              <a:spcBef>
                <a:spcPct val="0"/>
              </a:spcBef>
            </a:pPr>
            <a:r>
              <a:rPr lang="en-US" b="true" sz="8000" strike="noStrike" u="none">
                <a:solidFill>
                  <a:srgbClr val="FFBD59"/>
                </a:solidFill>
                <a:latin typeface="Pixellet TH Bold"/>
                <a:ea typeface="Pixellet TH Bold"/>
                <a:cs typeface="Pixellet TH Bold"/>
                <a:sym typeface="Pixellet TH Bold"/>
              </a:rPr>
              <a:t>HANDLER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6170536" y="4092784"/>
            <a:ext cx="5443988" cy="2715658"/>
            <a:chOff x="0" y="0"/>
            <a:chExt cx="7258651" cy="3620877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174541" cy="1201440"/>
              <a:chOff x="0" y="0"/>
              <a:chExt cx="812800" cy="831414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812800" cy="831414"/>
              </a:xfrm>
              <a:custGeom>
                <a:avLst/>
                <a:gdLst/>
                <a:ahLst/>
                <a:cxnLst/>
                <a:rect r="r" b="b" t="t" l="l"/>
                <a:pathLst>
                  <a:path h="831414" w="812800">
                    <a:moveTo>
                      <a:pt x="406400" y="0"/>
                    </a:moveTo>
                    <a:cubicBezTo>
                      <a:pt x="181951" y="0"/>
                      <a:pt x="0" y="186118"/>
                      <a:pt x="0" y="415707"/>
                    </a:cubicBezTo>
                    <a:cubicBezTo>
                      <a:pt x="0" y="645296"/>
                      <a:pt x="181951" y="831414"/>
                      <a:pt x="406400" y="831414"/>
                    </a:cubicBezTo>
                    <a:cubicBezTo>
                      <a:pt x="630849" y="831414"/>
                      <a:pt x="812800" y="645296"/>
                      <a:pt x="812800" y="415707"/>
                    </a:cubicBezTo>
                    <a:cubicBezTo>
                      <a:pt x="812800" y="186118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CBC38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76200" y="-17305"/>
                <a:ext cx="660400" cy="7707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  <a:r>
                  <a:rPr lang="en-US" b="true" sz="2399">
                    <a:solidFill>
                      <a:srgbClr val="FFFFFF"/>
                    </a:solidFill>
                    <a:latin typeface="Pixellet TH Bold"/>
                    <a:ea typeface="Pixellet TH Bold"/>
                    <a:cs typeface="Pixellet TH Bold"/>
                    <a:sym typeface="Pixellet TH Bold"/>
                  </a:rPr>
                  <a:t>1</a:t>
                </a: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0" y="2419438"/>
              <a:ext cx="1174541" cy="1201440"/>
              <a:chOff x="0" y="0"/>
              <a:chExt cx="812800" cy="831414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31414"/>
              </a:xfrm>
              <a:custGeom>
                <a:avLst/>
                <a:gdLst/>
                <a:ahLst/>
                <a:cxnLst/>
                <a:rect r="r" b="b" t="t" l="l"/>
                <a:pathLst>
                  <a:path h="831414" w="812800">
                    <a:moveTo>
                      <a:pt x="406400" y="0"/>
                    </a:moveTo>
                    <a:cubicBezTo>
                      <a:pt x="181951" y="0"/>
                      <a:pt x="0" y="186118"/>
                      <a:pt x="0" y="415707"/>
                    </a:cubicBezTo>
                    <a:cubicBezTo>
                      <a:pt x="0" y="645296"/>
                      <a:pt x="181951" y="831414"/>
                      <a:pt x="406400" y="831414"/>
                    </a:cubicBezTo>
                    <a:cubicBezTo>
                      <a:pt x="630849" y="831414"/>
                      <a:pt x="812800" y="645296"/>
                      <a:pt x="812800" y="415707"/>
                    </a:cubicBezTo>
                    <a:cubicBezTo>
                      <a:pt x="812800" y="186118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200" y="-17305"/>
                <a:ext cx="660400" cy="7707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  <a:r>
                  <a:rPr lang="en-US" b="true" sz="2399">
                    <a:solidFill>
                      <a:srgbClr val="FFFFFF"/>
                    </a:solidFill>
                    <a:latin typeface="Pixellet TH Bold"/>
                    <a:ea typeface="Pixellet TH Bold"/>
                    <a:cs typeface="Pixellet TH Bold"/>
                    <a:sym typeface="Pixellet TH Bold"/>
                  </a:rPr>
                  <a:t>2</a:t>
                </a: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1482664" y="-190500"/>
              <a:ext cx="5775987" cy="12022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00"/>
                </a:lnSpc>
                <a:spcBef>
                  <a:spcPct val="0"/>
                </a:spcBef>
              </a:pPr>
              <a:r>
                <a:rPr lang="en-US" b="true" sz="5000">
                  <a:solidFill>
                    <a:srgbClr val="000000"/>
                  </a:solidFill>
                  <a:latin typeface="Pixellet TH Bold"/>
                  <a:ea typeface="Pixellet TH Bold"/>
                  <a:cs typeface="Pixellet TH Bold"/>
                  <a:sym typeface="Pixellet TH Bold"/>
                </a:rPr>
                <a:t>ATTRIBUTES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1482664" y="2218267"/>
              <a:ext cx="4250267" cy="12022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00"/>
                </a:lnSpc>
                <a:spcBef>
                  <a:spcPct val="0"/>
                </a:spcBef>
              </a:pPr>
              <a:r>
                <a:rPr lang="en-US" b="true" sz="5000">
                  <a:solidFill>
                    <a:srgbClr val="000000"/>
                  </a:solidFill>
                  <a:latin typeface="Pixellet TH Bold"/>
                  <a:ea typeface="Pixellet TH Bold"/>
                  <a:cs typeface="Pixellet TH Bold"/>
                  <a:sym typeface="Pixellet TH Bold"/>
                </a:rPr>
                <a:t>METHODS</a:t>
              </a:r>
            </a:p>
          </p:txBody>
        </p:sp>
      </p:grpSp>
    </p:spTree>
  </p:cSld>
  <p:clrMapOvr>
    <a:masterClrMapping/>
  </p:clrMapOvr>
  <p:transition spd="fast">
    <p:wipe dir="d"/>
  </p:transition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87" t="0" r="-2187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03512" y="401638"/>
            <a:ext cx="5854392" cy="1273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60"/>
              </a:lnSpc>
              <a:spcBef>
                <a:spcPct val="0"/>
              </a:spcBef>
            </a:pPr>
            <a:r>
              <a:rPr lang="en-US" b="true" sz="6757">
                <a:solidFill>
                  <a:srgbClr val="FFBD59"/>
                </a:solidFill>
                <a:latin typeface="Pixellet TH Bold"/>
                <a:ea typeface="Pixellet TH Bold"/>
                <a:cs typeface="Pixellet TH Bold"/>
                <a:sym typeface="Pixellet TH Bold"/>
              </a:rPr>
              <a:t>ATTRIBUTES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282705" y="2743768"/>
            <a:ext cx="14977314" cy="5775786"/>
            <a:chOff x="0" y="0"/>
            <a:chExt cx="19969752" cy="77010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056435" cy="7701048"/>
            </a:xfrm>
            <a:custGeom>
              <a:avLst/>
              <a:gdLst/>
              <a:ahLst/>
              <a:cxnLst/>
              <a:rect r="r" b="b" t="t" l="l"/>
              <a:pathLst>
                <a:path h="7701048" w="12056435">
                  <a:moveTo>
                    <a:pt x="0" y="0"/>
                  </a:moveTo>
                  <a:lnTo>
                    <a:pt x="12056435" y="0"/>
                  </a:lnTo>
                  <a:lnTo>
                    <a:pt x="12056435" y="7701048"/>
                  </a:lnTo>
                  <a:lnTo>
                    <a:pt x="0" y="77010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  <a:ln w="38100" cap="rnd">
              <a:solidFill>
                <a:srgbClr val="FFBD59"/>
              </a:solidFill>
              <a:prstDash val="solid"/>
              <a:round/>
            </a:ln>
          </p:spPr>
        </p:sp>
        <p:grpSp>
          <p:nvGrpSpPr>
            <p:cNvPr name="Group 6" id="6"/>
            <p:cNvGrpSpPr/>
            <p:nvPr/>
          </p:nvGrpSpPr>
          <p:grpSpPr>
            <a:xfrm rot="0">
              <a:off x="646461" y="2176486"/>
              <a:ext cx="10763513" cy="3179055"/>
              <a:chOff x="0" y="0"/>
              <a:chExt cx="2126126" cy="627962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126126" cy="627962"/>
              </a:xfrm>
              <a:custGeom>
                <a:avLst/>
                <a:gdLst/>
                <a:ahLst/>
                <a:cxnLst/>
                <a:rect r="r" b="b" t="t" l="l"/>
                <a:pathLst>
                  <a:path h="627962" w="2126126">
                    <a:moveTo>
                      <a:pt x="23017" y="0"/>
                    </a:moveTo>
                    <a:lnTo>
                      <a:pt x="2103109" y="0"/>
                    </a:lnTo>
                    <a:cubicBezTo>
                      <a:pt x="2115821" y="0"/>
                      <a:pt x="2126126" y="10305"/>
                      <a:pt x="2126126" y="23017"/>
                    </a:cubicBezTo>
                    <a:lnTo>
                      <a:pt x="2126126" y="604945"/>
                    </a:lnTo>
                    <a:cubicBezTo>
                      <a:pt x="2126126" y="611049"/>
                      <a:pt x="2123701" y="616904"/>
                      <a:pt x="2119385" y="621220"/>
                    </a:cubicBezTo>
                    <a:cubicBezTo>
                      <a:pt x="2115068" y="625537"/>
                      <a:pt x="2109214" y="627962"/>
                      <a:pt x="2103109" y="627962"/>
                    </a:cubicBezTo>
                    <a:lnTo>
                      <a:pt x="23017" y="627962"/>
                    </a:lnTo>
                    <a:cubicBezTo>
                      <a:pt x="16912" y="627962"/>
                      <a:pt x="11058" y="625537"/>
                      <a:pt x="6741" y="621220"/>
                    </a:cubicBezTo>
                    <a:cubicBezTo>
                      <a:pt x="2425" y="616904"/>
                      <a:pt x="0" y="611049"/>
                      <a:pt x="0" y="604945"/>
                    </a:cubicBezTo>
                    <a:lnTo>
                      <a:pt x="0" y="23017"/>
                    </a:lnTo>
                    <a:cubicBezTo>
                      <a:pt x="0" y="16912"/>
                      <a:pt x="2425" y="11058"/>
                      <a:pt x="6741" y="6741"/>
                    </a:cubicBezTo>
                    <a:cubicBezTo>
                      <a:pt x="11058" y="2425"/>
                      <a:pt x="16912" y="0"/>
                      <a:pt x="2301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95250"/>
                <a:ext cx="2126126" cy="72321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46461" y="5355542"/>
              <a:ext cx="7143889" cy="2155227"/>
              <a:chOff x="0" y="0"/>
              <a:chExt cx="1411139" cy="425724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411139" cy="425724"/>
              </a:xfrm>
              <a:custGeom>
                <a:avLst/>
                <a:gdLst/>
                <a:ahLst/>
                <a:cxnLst/>
                <a:rect r="r" b="b" t="t" l="l"/>
                <a:pathLst>
                  <a:path h="425724" w="1411139">
                    <a:moveTo>
                      <a:pt x="34679" y="0"/>
                    </a:moveTo>
                    <a:lnTo>
                      <a:pt x="1376460" y="0"/>
                    </a:lnTo>
                    <a:cubicBezTo>
                      <a:pt x="1395612" y="0"/>
                      <a:pt x="1411139" y="15526"/>
                      <a:pt x="1411139" y="34679"/>
                    </a:cubicBezTo>
                    <a:lnTo>
                      <a:pt x="1411139" y="391045"/>
                    </a:lnTo>
                    <a:cubicBezTo>
                      <a:pt x="1411139" y="410198"/>
                      <a:pt x="1395612" y="425724"/>
                      <a:pt x="1376460" y="425724"/>
                    </a:cubicBezTo>
                    <a:lnTo>
                      <a:pt x="34679" y="425724"/>
                    </a:lnTo>
                    <a:cubicBezTo>
                      <a:pt x="15526" y="425724"/>
                      <a:pt x="0" y="410198"/>
                      <a:pt x="0" y="391045"/>
                    </a:cubicBezTo>
                    <a:lnTo>
                      <a:pt x="0" y="34679"/>
                    </a:lnTo>
                    <a:cubicBezTo>
                      <a:pt x="0" y="15526"/>
                      <a:pt x="15526" y="0"/>
                      <a:pt x="3467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95250"/>
                <a:ext cx="1411139" cy="5209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13224275" y="2947729"/>
              <a:ext cx="5336605" cy="1636570"/>
              <a:chOff x="0" y="0"/>
              <a:chExt cx="1054144" cy="323273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054144" cy="323273"/>
              </a:xfrm>
              <a:custGeom>
                <a:avLst/>
                <a:gdLst/>
                <a:ahLst/>
                <a:cxnLst/>
                <a:rect r="r" b="b" t="t" l="l"/>
                <a:pathLst>
                  <a:path h="323273" w="1054144">
                    <a:moveTo>
                      <a:pt x="0" y="0"/>
                    </a:moveTo>
                    <a:lnTo>
                      <a:pt x="1054144" y="0"/>
                    </a:lnTo>
                    <a:lnTo>
                      <a:pt x="1054144" y="323273"/>
                    </a:lnTo>
                    <a:lnTo>
                      <a:pt x="0" y="323273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95250"/>
                <a:ext cx="1054144" cy="41852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  <a:r>
                  <a:rPr lang="en-US" b="true" sz="2399">
                    <a:solidFill>
                      <a:srgbClr val="000000"/>
                    </a:solidFill>
                    <a:latin typeface="Pixellet TH Bold"/>
                    <a:ea typeface="Pixellet TH Bold"/>
                    <a:cs typeface="Pixellet TH Bold"/>
                    <a:sym typeface="Pixellet TH Bold"/>
                  </a:rPr>
                  <a:t>collections of object types</a:t>
                </a:r>
              </a:p>
            </p:txBody>
          </p:sp>
        </p:grpSp>
        <p:sp>
          <p:nvSpPr>
            <p:cNvPr name="AutoShape 15" id="15"/>
            <p:cNvSpPr/>
            <p:nvPr/>
          </p:nvSpPr>
          <p:spPr>
            <a:xfrm flipV="true">
              <a:off x="11409974" y="3766014"/>
              <a:ext cx="1814301" cy="0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16" id="16"/>
            <p:cNvGrpSpPr/>
            <p:nvPr/>
          </p:nvGrpSpPr>
          <p:grpSpPr>
            <a:xfrm rot="0">
              <a:off x="646461" y="1055504"/>
              <a:ext cx="5617148" cy="1120983"/>
              <a:chOff x="0" y="0"/>
              <a:chExt cx="1109560" cy="221429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109560" cy="221429"/>
              </a:xfrm>
              <a:custGeom>
                <a:avLst/>
                <a:gdLst/>
                <a:ahLst/>
                <a:cxnLst/>
                <a:rect r="r" b="b" t="t" l="l"/>
                <a:pathLst>
                  <a:path h="221429" w="1109560">
                    <a:moveTo>
                      <a:pt x="44104" y="0"/>
                    </a:moveTo>
                    <a:lnTo>
                      <a:pt x="1065456" y="0"/>
                    </a:lnTo>
                    <a:cubicBezTo>
                      <a:pt x="1089814" y="0"/>
                      <a:pt x="1109560" y="19746"/>
                      <a:pt x="1109560" y="44104"/>
                    </a:cubicBezTo>
                    <a:lnTo>
                      <a:pt x="1109560" y="177324"/>
                    </a:lnTo>
                    <a:cubicBezTo>
                      <a:pt x="1109560" y="201682"/>
                      <a:pt x="1089814" y="221429"/>
                      <a:pt x="1065456" y="221429"/>
                    </a:cubicBezTo>
                    <a:lnTo>
                      <a:pt x="44104" y="221429"/>
                    </a:lnTo>
                    <a:cubicBezTo>
                      <a:pt x="19746" y="221429"/>
                      <a:pt x="0" y="201682"/>
                      <a:pt x="0" y="177324"/>
                    </a:cubicBezTo>
                    <a:lnTo>
                      <a:pt x="0" y="44104"/>
                    </a:lnTo>
                    <a:cubicBezTo>
                      <a:pt x="0" y="19746"/>
                      <a:pt x="19746" y="0"/>
                      <a:pt x="4410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95250"/>
                <a:ext cx="1109560" cy="3166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13224275" y="823110"/>
              <a:ext cx="5336605" cy="1636570"/>
              <a:chOff x="0" y="0"/>
              <a:chExt cx="1054144" cy="323273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054144" cy="323273"/>
              </a:xfrm>
              <a:custGeom>
                <a:avLst/>
                <a:gdLst/>
                <a:ahLst/>
                <a:cxnLst/>
                <a:rect r="r" b="b" t="t" l="l"/>
                <a:pathLst>
                  <a:path h="323273" w="1054144">
                    <a:moveTo>
                      <a:pt x="0" y="0"/>
                    </a:moveTo>
                    <a:lnTo>
                      <a:pt x="1054144" y="0"/>
                    </a:lnTo>
                    <a:lnTo>
                      <a:pt x="1054144" y="323273"/>
                    </a:lnTo>
                    <a:lnTo>
                      <a:pt x="0" y="323273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95250"/>
                <a:ext cx="1054144" cy="41852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  <a:r>
                  <a:rPr lang="en-US" b="true" sz="2399">
                    <a:solidFill>
                      <a:srgbClr val="000000"/>
                    </a:solidFill>
                    <a:latin typeface="Pixellet TH Bold"/>
                    <a:ea typeface="Pixellet TH Bold"/>
                    <a:cs typeface="Pixellet TH Bold"/>
                    <a:sym typeface="Pixellet TH Bold"/>
                  </a:rPr>
                  <a:t>other components for map </a:t>
                </a:r>
              </a:p>
            </p:txBody>
          </p:sp>
        </p:grpSp>
        <p:sp>
          <p:nvSpPr>
            <p:cNvPr name="AutoShape 22" id="22"/>
            <p:cNvSpPr/>
            <p:nvPr/>
          </p:nvSpPr>
          <p:spPr>
            <a:xfrm>
              <a:off x="7790403" y="6382355"/>
              <a:ext cx="12153948" cy="25400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3" id="23"/>
            <p:cNvSpPr/>
            <p:nvPr/>
          </p:nvSpPr>
          <p:spPr>
            <a:xfrm flipH="true" flipV="true">
              <a:off x="19944352" y="1615995"/>
              <a:ext cx="0" cy="4817160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4" id="24"/>
            <p:cNvSpPr/>
            <p:nvPr/>
          </p:nvSpPr>
          <p:spPr>
            <a:xfrm>
              <a:off x="6263609" y="1641395"/>
              <a:ext cx="6960667" cy="0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25" id="25"/>
            <p:cNvSpPr/>
            <p:nvPr/>
          </p:nvSpPr>
          <p:spPr>
            <a:xfrm flipH="true">
              <a:off x="18560881" y="1641395"/>
              <a:ext cx="1383471" cy="0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</p:grpSp>
    </p:spTree>
  </p:cSld>
  <p:clrMapOvr>
    <a:masterClrMapping/>
  </p:clrMapOvr>
  <p:transition spd="fast">
    <p:wipe dir="d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87" t="0" r="-218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4837425" cy="3086100"/>
            <a:chOff x="0" y="0"/>
            <a:chExt cx="3907799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07799" cy="812800"/>
            </a:xfrm>
            <a:custGeom>
              <a:avLst/>
              <a:gdLst/>
              <a:ahLst/>
              <a:cxnLst/>
              <a:rect r="r" b="b" t="t" l="l"/>
              <a:pathLst>
                <a:path h="812800" w="3907799">
                  <a:moveTo>
                    <a:pt x="0" y="0"/>
                  </a:moveTo>
                  <a:lnTo>
                    <a:pt x="3907799" y="0"/>
                  </a:lnTo>
                  <a:lnTo>
                    <a:pt x="3907799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C94F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3907799" cy="908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933450"/>
            <a:ext cx="8193435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true">
                <a:solidFill>
                  <a:srgbClr val="FFBD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About the Game Project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021148"/>
            <a:ext cx="14990415" cy="538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b="true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Core</a:t>
            </a:r>
            <a:r>
              <a:rPr lang="en-US" b="true" sz="3399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Gameplay: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DE59"/>
                </a:solidFill>
                <a:latin typeface="Canva Sans"/>
                <a:ea typeface="Canva Sans"/>
                <a:cs typeface="Canva Sans"/>
                <a:sym typeface="Canva Sans"/>
              </a:rPr>
              <a:t>Clear levels by overcoming obstacles and enemies.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DE59"/>
                </a:solidFill>
                <a:latin typeface="Canva Sans"/>
                <a:ea typeface="Canva Sans"/>
                <a:cs typeface="Canva Sans"/>
                <a:sym typeface="Canva Sans"/>
              </a:rPr>
              <a:t>Collect coins and power-up items.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DE59"/>
                </a:solidFill>
                <a:latin typeface="Canva Sans"/>
                <a:ea typeface="Canva Sans"/>
                <a:cs typeface="Canva Sans"/>
                <a:sym typeface="Canva Sans"/>
              </a:rPr>
              <a:t>Limited lives.</a:t>
            </a:r>
          </a:p>
          <a:p>
            <a:pPr algn="just">
              <a:lnSpc>
                <a:spcPts val="4759"/>
              </a:lnSpc>
            </a:pPr>
            <a:r>
              <a:rPr lang="en-US" b="true" sz="3399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Game Mechanics: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DE59"/>
                </a:solidFill>
                <a:latin typeface="Canva Sans"/>
                <a:ea typeface="Canva Sans"/>
                <a:cs typeface="Canva Sans"/>
                <a:sym typeface="Canva Sans"/>
              </a:rPr>
              <a:t>Keyboard controls (arrow keys and spacebar).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DE59"/>
                </a:solidFill>
                <a:latin typeface="Canva Sans"/>
                <a:ea typeface="Canva Sans"/>
                <a:cs typeface="Canva Sans"/>
                <a:sym typeface="Canva Sans"/>
              </a:rPr>
              <a:t>Point system (based on coins, enemies defeated, and levels cleared).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DE59"/>
                </a:solidFill>
                <a:latin typeface="Canva Sans"/>
                <a:ea typeface="Canva Sans"/>
                <a:cs typeface="Canva Sans"/>
                <a:sym typeface="Canva Sans"/>
              </a:rPr>
              <a:t>Life system (limited lives, can be replenished with items).</a:t>
            </a:r>
          </a:p>
          <a:p>
            <a:pPr algn="just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87" t="0" r="-2187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76727" y="401638"/>
            <a:ext cx="4307961" cy="1273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60"/>
              </a:lnSpc>
              <a:spcBef>
                <a:spcPct val="0"/>
              </a:spcBef>
            </a:pPr>
            <a:r>
              <a:rPr lang="en-US" b="true" sz="6757">
                <a:solidFill>
                  <a:srgbClr val="FFBD59"/>
                </a:solidFill>
                <a:latin typeface="Pixellet TH Bold"/>
                <a:ea typeface="Pixellet TH Bold"/>
                <a:cs typeface="Pixellet TH Bold"/>
                <a:sym typeface="Pixellet TH Bold"/>
              </a:rPr>
              <a:t>METHODS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376727" y="2494306"/>
            <a:ext cx="15770671" cy="5759483"/>
            <a:chOff x="0" y="0"/>
            <a:chExt cx="21027562" cy="767931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068345" cy="6178022"/>
            </a:xfrm>
            <a:custGeom>
              <a:avLst/>
              <a:gdLst/>
              <a:ahLst/>
              <a:cxnLst/>
              <a:rect r="r" b="b" t="t" l="l"/>
              <a:pathLst>
                <a:path h="6178022" w="15068345">
                  <a:moveTo>
                    <a:pt x="0" y="0"/>
                  </a:moveTo>
                  <a:lnTo>
                    <a:pt x="15068345" y="0"/>
                  </a:lnTo>
                  <a:lnTo>
                    <a:pt x="15068345" y="6178022"/>
                  </a:lnTo>
                  <a:lnTo>
                    <a:pt x="0" y="61780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  <a:ln w="38100" cap="rnd">
              <a:solidFill>
                <a:srgbClr val="FFBD59"/>
              </a:solidFill>
              <a:prstDash val="solid"/>
              <a:round/>
            </a:ln>
          </p:spPr>
        </p:sp>
        <p:grpSp>
          <p:nvGrpSpPr>
            <p:cNvPr name="Group 6" id="6"/>
            <p:cNvGrpSpPr/>
            <p:nvPr/>
          </p:nvGrpSpPr>
          <p:grpSpPr>
            <a:xfrm rot="0">
              <a:off x="407287" y="1031611"/>
              <a:ext cx="4929374" cy="937352"/>
              <a:chOff x="0" y="0"/>
              <a:chExt cx="973704" cy="18515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973704" cy="185156"/>
              </a:xfrm>
              <a:custGeom>
                <a:avLst/>
                <a:gdLst/>
                <a:ahLst/>
                <a:cxnLst/>
                <a:rect r="r" b="b" t="t" l="l"/>
                <a:pathLst>
                  <a:path h="185156" w="973704">
                    <a:moveTo>
                      <a:pt x="50258" y="0"/>
                    </a:moveTo>
                    <a:lnTo>
                      <a:pt x="923445" y="0"/>
                    </a:lnTo>
                    <a:cubicBezTo>
                      <a:pt x="951202" y="0"/>
                      <a:pt x="973704" y="22501"/>
                      <a:pt x="973704" y="50258"/>
                    </a:cubicBezTo>
                    <a:lnTo>
                      <a:pt x="973704" y="134898"/>
                    </a:lnTo>
                    <a:cubicBezTo>
                      <a:pt x="973704" y="148227"/>
                      <a:pt x="968409" y="161010"/>
                      <a:pt x="958983" y="170436"/>
                    </a:cubicBezTo>
                    <a:cubicBezTo>
                      <a:pt x="949558" y="179861"/>
                      <a:pt x="936775" y="185156"/>
                      <a:pt x="923445" y="185156"/>
                    </a:cubicBezTo>
                    <a:lnTo>
                      <a:pt x="50258" y="185156"/>
                    </a:lnTo>
                    <a:cubicBezTo>
                      <a:pt x="36929" y="185156"/>
                      <a:pt x="24146" y="179861"/>
                      <a:pt x="14720" y="170436"/>
                    </a:cubicBezTo>
                    <a:cubicBezTo>
                      <a:pt x="5295" y="161010"/>
                      <a:pt x="0" y="148227"/>
                      <a:pt x="0" y="134898"/>
                    </a:cubicBezTo>
                    <a:lnTo>
                      <a:pt x="0" y="50258"/>
                    </a:lnTo>
                    <a:cubicBezTo>
                      <a:pt x="0" y="36929"/>
                      <a:pt x="5295" y="24146"/>
                      <a:pt x="14720" y="14720"/>
                    </a:cubicBezTo>
                    <a:cubicBezTo>
                      <a:pt x="24146" y="5295"/>
                      <a:pt x="36929" y="0"/>
                      <a:pt x="50258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95250"/>
                <a:ext cx="973704" cy="28040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1250734" y="3771172"/>
              <a:ext cx="5914369" cy="1011227"/>
              <a:chOff x="0" y="0"/>
              <a:chExt cx="1168270" cy="19974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168270" cy="199749"/>
              </a:xfrm>
              <a:custGeom>
                <a:avLst/>
                <a:gdLst/>
                <a:ahLst/>
                <a:cxnLst/>
                <a:rect r="r" b="b" t="t" l="l"/>
                <a:pathLst>
                  <a:path h="199749" w="1168270">
                    <a:moveTo>
                      <a:pt x="41888" y="0"/>
                    </a:moveTo>
                    <a:lnTo>
                      <a:pt x="1126382" y="0"/>
                    </a:lnTo>
                    <a:cubicBezTo>
                      <a:pt x="1149516" y="0"/>
                      <a:pt x="1168270" y="18754"/>
                      <a:pt x="1168270" y="41888"/>
                    </a:cubicBezTo>
                    <a:lnTo>
                      <a:pt x="1168270" y="157860"/>
                    </a:lnTo>
                    <a:cubicBezTo>
                      <a:pt x="1168270" y="168970"/>
                      <a:pt x="1163857" y="179624"/>
                      <a:pt x="1156002" y="187480"/>
                    </a:cubicBezTo>
                    <a:cubicBezTo>
                      <a:pt x="1148146" y="195335"/>
                      <a:pt x="1137492" y="199749"/>
                      <a:pt x="1126382" y="199749"/>
                    </a:cubicBezTo>
                    <a:lnTo>
                      <a:pt x="41888" y="199749"/>
                    </a:lnTo>
                    <a:cubicBezTo>
                      <a:pt x="18754" y="199749"/>
                      <a:pt x="0" y="180995"/>
                      <a:pt x="0" y="157860"/>
                    </a:cubicBezTo>
                    <a:lnTo>
                      <a:pt x="0" y="41888"/>
                    </a:lnTo>
                    <a:cubicBezTo>
                      <a:pt x="0" y="30779"/>
                      <a:pt x="4413" y="20124"/>
                      <a:pt x="12269" y="12269"/>
                    </a:cubicBezTo>
                    <a:cubicBezTo>
                      <a:pt x="20124" y="4413"/>
                      <a:pt x="30779" y="0"/>
                      <a:pt x="41888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95250"/>
                <a:ext cx="1168270" cy="2949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AutoShape 12" id="12"/>
            <p:cNvSpPr/>
            <p:nvPr/>
          </p:nvSpPr>
          <p:spPr>
            <a:xfrm>
              <a:off x="7165102" y="4276785"/>
              <a:ext cx="8525854" cy="33271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13" id="13"/>
            <p:cNvGrpSpPr/>
            <p:nvPr/>
          </p:nvGrpSpPr>
          <p:grpSpPr>
            <a:xfrm rot="0">
              <a:off x="15690957" y="3771172"/>
              <a:ext cx="5336605" cy="1077770"/>
              <a:chOff x="0" y="0"/>
              <a:chExt cx="1054144" cy="212893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054144" cy="212893"/>
              </a:xfrm>
              <a:custGeom>
                <a:avLst/>
                <a:gdLst/>
                <a:ahLst/>
                <a:cxnLst/>
                <a:rect r="r" b="b" t="t" l="l"/>
                <a:pathLst>
                  <a:path h="212893" w="1054144">
                    <a:moveTo>
                      <a:pt x="0" y="0"/>
                    </a:moveTo>
                    <a:lnTo>
                      <a:pt x="1054144" y="0"/>
                    </a:lnTo>
                    <a:lnTo>
                      <a:pt x="1054144" y="212893"/>
                    </a:lnTo>
                    <a:lnTo>
                      <a:pt x="0" y="212893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95250"/>
                <a:ext cx="1054144" cy="3081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  <a:r>
                  <a:rPr lang="en-US" b="true" sz="2399">
                    <a:solidFill>
                      <a:srgbClr val="000000"/>
                    </a:solidFill>
                    <a:latin typeface="Pixellet TH Bold"/>
                    <a:ea typeface="Pixellet TH Bold"/>
                    <a:cs typeface="Pixellet TH Bold"/>
                    <a:sym typeface="Pixellet TH Bold"/>
                  </a:rPr>
                  <a:t>type cast</a:t>
                </a: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1917806" y="4782398"/>
              <a:ext cx="10494593" cy="937352"/>
              <a:chOff x="0" y="0"/>
              <a:chExt cx="2073006" cy="185156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073006" cy="185156"/>
              </a:xfrm>
              <a:custGeom>
                <a:avLst/>
                <a:gdLst/>
                <a:ahLst/>
                <a:cxnLst/>
                <a:rect r="r" b="b" t="t" l="l"/>
                <a:pathLst>
                  <a:path h="185156" w="2073006">
                    <a:moveTo>
                      <a:pt x="23607" y="0"/>
                    </a:moveTo>
                    <a:lnTo>
                      <a:pt x="2049400" y="0"/>
                    </a:lnTo>
                    <a:cubicBezTo>
                      <a:pt x="2062437" y="0"/>
                      <a:pt x="2073006" y="10569"/>
                      <a:pt x="2073006" y="23607"/>
                    </a:cubicBezTo>
                    <a:lnTo>
                      <a:pt x="2073006" y="161549"/>
                    </a:lnTo>
                    <a:cubicBezTo>
                      <a:pt x="2073006" y="167810"/>
                      <a:pt x="2070519" y="173815"/>
                      <a:pt x="2066092" y="178242"/>
                    </a:cubicBezTo>
                    <a:cubicBezTo>
                      <a:pt x="2061665" y="182669"/>
                      <a:pt x="2055660" y="185156"/>
                      <a:pt x="2049400" y="185156"/>
                    </a:cubicBezTo>
                    <a:lnTo>
                      <a:pt x="23607" y="185156"/>
                    </a:lnTo>
                    <a:cubicBezTo>
                      <a:pt x="10569" y="185156"/>
                      <a:pt x="0" y="174587"/>
                      <a:pt x="0" y="161549"/>
                    </a:cubicBezTo>
                    <a:lnTo>
                      <a:pt x="0" y="23607"/>
                    </a:lnTo>
                    <a:cubicBezTo>
                      <a:pt x="0" y="17346"/>
                      <a:pt x="2487" y="11341"/>
                      <a:pt x="6914" y="6914"/>
                    </a:cubicBezTo>
                    <a:cubicBezTo>
                      <a:pt x="11341" y="2487"/>
                      <a:pt x="17346" y="0"/>
                      <a:pt x="2360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95250"/>
                <a:ext cx="2073006" cy="28040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739813" y="2870067"/>
              <a:ext cx="13991323" cy="901104"/>
              <a:chOff x="0" y="0"/>
              <a:chExt cx="2763718" cy="177996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763718" cy="177996"/>
              </a:xfrm>
              <a:custGeom>
                <a:avLst/>
                <a:gdLst/>
                <a:ahLst/>
                <a:cxnLst/>
                <a:rect r="r" b="b" t="t" l="l"/>
                <a:pathLst>
                  <a:path h="177996" w="2763718">
                    <a:moveTo>
                      <a:pt x="17707" y="0"/>
                    </a:moveTo>
                    <a:lnTo>
                      <a:pt x="2746011" y="0"/>
                    </a:lnTo>
                    <a:cubicBezTo>
                      <a:pt x="2750707" y="0"/>
                      <a:pt x="2755211" y="1866"/>
                      <a:pt x="2758532" y="5186"/>
                    </a:cubicBezTo>
                    <a:cubicBezTo>
                      <a:pt x="2761853" y="8507"/>
                      <a:pt x="2763718" y="13011"/>
                      <a:pt x="2763718" y="17707"/>
                    </a:cubicBezTo>
                    <a:lnTo>
                      <a:pt x="2763718" y="160289"/>
                    </a:lnTo>
                    <a:cubicBezTo>
                      <a:pt x="2763718" y="170068"/>
                      <a:pt x="2755791" y="177996"/>
                      <a:pt x="2746011" y="177996"/>
                    </a:cubicBezTo>
                    <a:lnTo>
                      <a:pt x="17707" y="177996"/>
                    </a:lnTo>
                    <a:cubicBezTo>
                      <a:pt x="7928" y="177996"/>
                      <a:pt x="0" y="170068"/>
                      <a:pt x="0" y="160289"/>
                    </a:cubicBezTo>
                    <a:lnTo>
                      <a:pt x="0" y="17707"/>
                    </a:lnTo>
                    <a:cubicBezTo>
                      <a:pt x="0" y="7928"/>
                      <a:pt x="7928" y="0"/>
                      <a:pt x="1770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95250"/>
                <a:ext cx="2763718" cy="27324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15690957" y="1500287"/>
              <a:ext cx="5336605" cy="1077770"/>
              <a:chOff x="0" y="0"/>
              <a:chExt cx="1054144" cy="212893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054144" cy="212893"/>
              </a:xfrm>
              <a:custGeom>
                <a:avLst/>
                <a:gdLst/>
                <a:ahLst/>
                <a:cxnLst/>
                <a:rect r="r" b="b" t="t" l="l"/>
                <a:pathLst>
                  <a:path h="212893" w="1054144">
                    <a:moveTo>
                      <a:pt x="0" y="0"/>
                    </a:moveTo>
                    <a:lnTo>
                      <a:pt x="1054144" y="0"/>
                    </a:lnTo>
                    <a:lnTo>
                      <a:pt x="1054144" y="212893"/>
                    </a:lnTo>
                    <a:lnTo>
                      <a:pt x="0" y="212893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95250"/>
                <a:ext cx="1054144" cy="3081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  <a:r>
                  <a:rPr lang="en-US" b="true" sz="2399">
                    <a:solidFill>
                      <a:srgbClr val="000000"/>
                    </a:solidFill>
                    <a:latin typeface="Pixellet TH Bold"/>
                    <a:ea typeface="Pixellet TH Bold"/>
                    <a:cs typeface="Pixellet TH Bold"/>
                    <a:sym typeface="Pixellet TH Bold"/>
                  </a:rPr>
                  <a:t>iterator loop</a:t>
                </a:r>
              </a:p>
            </p:txBody>
          </p:sp>
        </p:grpSp>
        <p:sp>
          <p:nvSpPr>
            <p:cNvPr name="AutoShape 25" id="25"/>
            <p:cNvSpPr/>
            <p:nvPr/>
          </p:nvSpPr>
          <p:spPr>
            <a:xfrm flipV="true">
              <a:off x="7735474" y="2039172"/>
              <a:ext cx="0" cy="830895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6" id="26"/>
            <p:cNvSpPr/>
            <p:nvPr/>
          </p:nvSpPr>
          <p:spPr>
            <a:xfrm>
              <a:off x="7735474" y="2039172"/>
              <a:ext cx="7955482" cy="0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27" id="27"/>
            <p:cNvGrpSpPr/>
            <p:nvPr/>
          </p:nvGrpSpPr>
          <p:grpSpPr>
            <a:xfrm rot="0">
              <a:off x="15493958" y="6042741"/>
              <a:ext cx="5336605" cy="1636570"/>
              <a:chOff x="0" y="0"/>
              <a:chExt cx="1054144" cy="323273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1054144" cy="323273"/>
              </a:xfrm>
              <a:custGeom>
                <a:avLst/>
                <a:gdLst/>
                <a:ahLst/>
                <a:cxnLst/>
                <a:rect r="r" b="b" t="t" l="l"/>
                <a:pathLst>
                  <a:path h="323273" w="1054144">
                    <a:moveTo>
                      <a:pt x="0" y="0"/>
                    </a:moveTo>
                    <a:lnTo>
                      <a:pt x="1054144" y="0"/>
                    </a:lnTo>
                    <a:lnTo>
                      <a:pt x="1054144" y="323273"/>
                    </a:lnTo>
                    <a:lnTo>
                      <a:pt x="0" y="323273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95250"/>
                <a:ext cx="1054144" cy="41852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  <a:r>
                  <a:rPr lang="en-US" b="true" sz="2399">
                    <a:solidFill>
                      <a:srgbClr val="000000"/>
                    </a:solidFill>
                    <a:latin typeface="Pixellet TH Bold"/>
                    <a:ea typeface="Pixellet TH Bold"/>
                    <a:cs typeface="Pixellet TH Bold"/>
                    <a:sym typeface="Pixellet TH Bold"/>
                  </a:rPr>
                  <a:t>action after player touch</a:t>
                </a:r>
              </a:p>
            </p:txBody>
          </p:sp>
        </p:grpSp>
        <p:sp>
          <p:nvSpPr>
            <p:cNvPr name="AutoShape 30" id="30"/>
            <p:cNvSpPr/>
            <p:nvPr/>
          </p:nvSpPr>
          <p:spPr>
            <a:xfrm>
              <a:off x="7165102" y="6861026"/>
              <a:ext cx="8328856" cy="0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31" id="31"/>
            <p:cNvSpPr/>
            <p:nvPr/>
          </p:nvSpPr>
          <p:spPr>
            <a:xfrm>
              <a:off x="7165102" y="5719751"/>
              <a:ext cx="0" cy="1141275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2" id="32"/>
            <p:cNvSpPr/>
            <p:nvPr/>
          </p:nvSpPr>
          <p:spPr>
            <a:xfrm>
              <a:off x="18359259" y="2578057"/>
              <a:ext cx="0" cy="1193115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ysDash"/>
              <a:headEnd type="none" len="sm" w="sm"/>
              <a:tailEnd type="arrow" len="sm" w="med"/>
            </a:ln>
          </p:spPr>
        </p:sp>
        <p:sp>
          <p:nvSpPr>
            <p:cNvPr name="AutoShape 33" id="33"/>
            <p:cNvSpPr/>
            <p:nvPr/>
          </p:nvSpPr>
          <p:spPr>
            <a:xfrm>
              <a:off x="18384659" y="4849627"/>
              <a:ext cx="0" cy="1193115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ysDash"/>
              <a:headEnd type="none" len="sm" w="sm"/>
              <a:tailEnd type="arrow" len="sm" w="med"/>
            </a:ln>
          </p:spPr>
        </p:sp>
      </p:grpSp>
    </p:spTree>
  </p:cSld>
  <p:clrMapOvr>
    <a:masterClrMapping/>
  </p:clrMapOvr>
  <p:transition spd="fast">
    <p:wipe dir="r"/>
  </p:transition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87" t="0" r="-218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294572" y="2396000"/>
            <a:ext cx="5497768" cy="3543203"/>
          </a:xfrm>
          <a:custGeom>
            <a:avLst/>
            <a:gdLst/>
            <a:ahLst/>
            <a:cxnLst/>
            <a:rect r="r" b="b" t="t" l="l"/>
            <a:pathLst>
              <a:path h="3543203" w="5497768">
                <a:moveTo>
                  <a:pt x="0" y="0"/>
                </a:moveTo>
                <a:lnTo>
                  <a:pt x="5497768" y="0"/>
                </a:lnTo>
                <a:lnTo>
                  <a:pt x="5497768" y="3543203"/>
                </a:lnTo>
                <a:lnTo>
                  <a:pt x="0" y="35432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26437" b="0"/>
            </a:stretch>
          </a:blipFill>
          <a:ln w="38100" cap="rnd">
            <a:solidFill>
              <a:srgbClr val="FFBD59"/>
            </a:solidFill>
            <a:prstDash val="solid"/>
            <a:round/>
          </a:ln>
        </p:spPr>
      </p:sp>
      <p:sp>
        <p:nvSpPr>
          <p:cNvPr name="TextBox 4" id="4"/>
          <p:cNvSpPr txBox="true"/>
          <p:nvPr/>
        </p:nvSpPr>
        <p:spPr>
          <a:xfrm rot="0">
            <a:off x="1376727" y="401638"/>
            <a:ext cx="4307961" cy="1273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60"/>
              </a:lnSpc>
              <a:spcBef>
                <a:spcPct val="0"/>
              </a:spcBef>
            </a:pPr>
            <a:r>
              <a:rPr lang="en-US" b="true" sz="6757">
                <a:solidFill>
                  <a:srgbClr val="FFBD59"/>
                </a:solidFill>
                <a:latin typeface="Pixellet TH Bold"/>
                <a:ea typeface="Pixellet TH Bold"/>
                <a:cs typeface="Pixellet TH Bold"/>
                <a:sym typeface="Pixellet TH Bold"/>
              </a:rPr>
              <a:t>METHODS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28700" y="2396000"/>
            <a:ext cx="6794909" cy="4534630"/>
          </a:xfrm>
          <a:custGeom>
            <a:avLst/>
            <a:gdLst/>
            <a:ahLst/>
            <a:cxnLst/>
            <a:rect r="r" b="b" t="t" l="l"/>
            <a:pathLst>
              <a:path h="4534630" w="6794909">
                <a:moveTo>
                  <a:pt x="0" y="0"/>
                </a:moveTo>
                <a:lnTo>
                  <a:pt x="6794909" y="0"/>
                </a:lnTo>
                <a:lnTo>
                  <a:pt x="6794909" y="4534630"/>
                </a:lnTo>
                <a:lnTo>
                  <a:pt x="0" y="45346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66319" b="0"/>
            </a:stretch>
          </a:blipFill>
          <a:ln w="38100" cap="rnd">
            <a:solidFill>
              <a:srgbClr val="FFBD59"/>
            </a:solidFill>
            <a:prstDash val="solid"/>
            <a:round/>
          </a:ln>
        </p:spPr>
      </p:sp>
      <p:grpSp>
        <p:nvGrpSpPr>
          <p:cNvPr name="Group 6" id="6"/>
          <p:cNvGrpSpPr/>
          <p:nvPr/>
        </p:nvGrpSpPr>
        <p:grpSpPr>
          <a:xfrm rot="0">
            <a:off x="2328595" y="3397295"/>
            <a:ext cx="4103341" cy="832295"/>
            <a:chOff x="0" y="0"/>
            <a:chExt cx="1080715" cy="21920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80715" cy="219205"/>
            </a:xfrm>
            <a:custGeom>
              <a:avLst/>
              <a:gdLst/>
              <a:ahLst/>
              <a:cxnLst/>
              <a:rect r="r" b="b" t="t" l="l"/>
              <a:pathLst>
                <a:path h="219205" w="1080715">
                  <a:moveTo>
                    <a:pt x="45282" y="0"/>
                  </a:moveTo>
                  <a:lnTo>
                    <a:pt x="1035434" y="0"/>
                  </a:lnTo>
                  <a:cubicBezTo>
                    <a:pt x="1047443" y="0"/>
                    <a:pt x="1058961" y="4771"/>
                    <a:pt x="1067453" y="13263"/>
                  </a:cubicBezTo>
                  <a:cubicBezTo>
                    <a:pt x="1075945" y="21755"/>
                    <a:pt x="1080715" y="33272"/>
                    <a:pt x="1080715" y="45282"/>
                  </a:cubicBezTo>
                  <a:lnTo>
                    <a:pt x="1080715" y="173924"/>
                  </a:lnTo>
                  <a:cubicBezTo>
                    <a:pt x="1080715" y="198932"/>
                    <a:pt x="1060442" y="219205"/>
                    <a:pt x="1035434" y="219205"/>
                  </a:cubicBezTo>
                  <a:lnTo>
                    <a:pt x="45282" y="219205"/>
                  </a:lnTo>
                  <a:cubicBezTo>
                    <a:pt x="20273" y="219205"/>
                    <a:pt x="0" y="198932"/>
                    <a:pt x="0" y="173924"/>
                  </a:cubicBezTo>
                  <a:lnTo>
                    <a:pt x="0" y="45282"/>
                  </a:lnTo>
                  <a:cubicBezTo>
                    <a:pt x="0" y="20273"/>
                    <a:pt x="20273" y="0"/>
                    <a:pt x="4528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1080715" cy="3144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328595" y="4663315"/>
            <a:ext cx="5328797" cy="785745"/>
            <a:chOff x="0" y="0"/>
            <a:chExt cx="1403469" cy="20694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03469" cy="206945"/>
            </a:xfrm>
            <a:custGeom>
              <a:avLst/>
              <a:gdLst/>
              <a:ahLst/>
              <a:cxnLst/>
              <a:rect r="r" b="b" t="t" l="l"/>
              <a:pathLst>
                <a:path h="206945" w="1403469">
                  <a:moveTo>
                    <a:pt x="34868" y="0"/>
                  </a:moveTo>
                  <a:lnTo>
                    <a:pt x="1368601" y="0"/>
                  </a:lnTo>
                  <a:cubicBezTo>
                    <a:pt x="1377848" y="0"/>
                    <a:pt x="1386717" y="3674"/>
                    <a:pt x="1393256" y="10213"/>
                  </a:cubicBezTo>
                  <a:cubicBezTo>
                    <a:pt x="1399795" y="16752"/>
                    <a:pt x="1403469" y="25621"/>
                    <a:pt x="1403469" y="34868"/>
                  </a:cubicBezTo>
                  <a:lnTo>
                    <a:pt x="1403469" y="172077"/>
                  </a:lnTo>
                  <a:cubicBezTo>
                    <a:pt x="1403469" y="181324"/>
                    <a:pt x="1399795" y="190193"/>
                    <a:pt x="1393256" y="196732"/>
                  </a:cubicBezTo>
                  <a:cubicBezTo>
                    <a:pt x="1386717" y="203271"/>
                    <a:pt x="1377848" y="206945"/>
                    <a:pt x="1368601" y="206945"/>
                  </a:cubicBezTo>
                  <a:lnTo>
                    <a:pt x="34868" y="206945"/>
                  </a:lnTo>
                  <a:cubicBezTo>
                    <a:pt x="25621" y="206945"/>
                    <a:pt x="16752" y="203271"/>
                    <a:pt x="10213" y="196732"/>
                  </a:cubicBezTo>
                  <a:cubicBezTo>
                    <a:pt x="3674" y="190193"/>
                    <a:pt x="0" y="181324"/>
                    <a:pt x="0" y="172077"/>
                  </a:cubicBezTo>
                  <a:lnTo>
                    <a:pt x="0" y="34868"/>
                  </a:lnTo>
                  <a:cubicBezTo>
                    <a:pt x="0" y="25621"/>
                    <a:pt x="3674" y="16752"/>
                    <a:pt x="10213" y="10213"/>
                  </a:cubicBezTo>
                  <a:cubicBezTo>
                    <a:pt x="16752" y="3674"/>
                    <a:pt x="25621" y="0"/>
                    <a:pt x="3486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0"/>
              <a:ext cx="1403469" cy="302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103004" y="3397295"/>
            <a:ext cx="4002454" cy="808327"/>
            <a:chOff x="0" y="0"/>
            <a:chExt cx="1054144" cy="21289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54144" cy="212893"/>
            </a:xfrm>
            <a:custGeom>
              <a:avLst/>
              <a:gdLst/>
              <a:ahLst/>
              <a:cxnLst/>
              <a:rect r="r" b="b" t="t" l="l"/>
              <a:pathLst>
                <a:path h="212893" w="1054144">
                  <a:moveTo>
                    <a:pt x="0" y="0"/>
                  </a:moveTo>
                  <a:lnTo>
                    <a:pt x="1054144" y="0"/>
                  </a:lnTo>
                  <a:lnTo>
                    <a:pt x="1054144" y="212893"/>
                  </a:lnTo>
                  <a:lnTo>
                    <a:pt x="0" y="212893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0"/>
              <a:ext cx="1054144" cy="3081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399">
                  <a:solidFill>
                    <a:srgbClr val="000000"/>
                  </a:solidFill>
                  <a:latin typeface="Pixellet TH Bold"/>
                  <a:ea typeface="Pixellet TH Bold"/>
                  <a:cs typeface="Pixellet TH Bold"/>
                  <a:sym typeface="Pixellet TH Bold"/>
                </a:rPr>
                <a:t>render</a:t>
              </a:r>
            </a:p>
          </p:txBody>
        </p:sp>
      </p:grpSp>
      <p:sp>
        <p:nvSpPr>
          <p:cNvPr name="AutoShape 15" id="15"/>
          <p:cNvSpPr/>
          <p:nvPr/>
        </p:nvSpPr>
        <p:spPr>
          <a:xfrm flipV="true">
            <a:off x="6431936" y="3801459"/>
            <a:ext cx="1671068" cy="1198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6" id="16"/>
          <p:cNvSpPr/>
          <p:nvPr/>
        </p:nvSpPr>
        <p:spPr>
          <a:xfrm>
            <a:off x="7657391" y="5056187"/>
            <a:ext cx="244683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flipV="true">
            <a:off x="10104231" y="4205622"/>
            <a:ext cx="0" cy="850565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  <p:transition spd="fast">
    <p:wipe dir="r"/>
  </p:transition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87" t="0" r="-2187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92052" y="3739010"/>
            <a:ext cx="13703896" cy="152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00"/>
              </a:lnSpc>
              <a:spcBef>
                <a:spcPct val="0"/>
              </a:spcBef>
            </a:pPr>
            <a:r>
              <a:rPr lang="en-US" b="true" sz="8000">
                <a:solidFill>
                  <a:srgbClr val="FFBD59"/>
                </a:solidFill>
                <a:latin typeface="Pixellet TH Bold"/>
                <a:ea typeface="Pixellet TH Bold"/>
                <a:cs typeface="Pixellet TH Bold"/>
                <a:sym typeface="Pixellet TH Bold"/>
              </a:rPr>
              <a:t>COLLISION  DÊTECTION</a:t>
            </a:r>
          </a:p>
        </p:txBody>
      </p:sp>
    </p:spTree>
  </p:cSld>
  <p:clrMapOvr>
    <a:masterClrMapping/>
  </p:clrMapOvr>
  <p:transition spd="fast">
    <p:wipe dir="l"/>
  </p:transition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87" t="0" r="-218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9107" y="3473784"/>
            <a:ext cx="11301259" cy="3856555"/>
          </a:xfrm>
          <a:custGeom>
            <a:avLst/>
            <a:gdLst/>
            <a:ahLst/>
            <a:cxnLst/>
            <a:rect r="r" b="b" t="t" l="l"/>
            <a:pathLst>
              <a:path h="3856555" w="11301259">
                <a:moveTo>
                  <a:pt x="0" y="0"/>
                </a:moveTo>
                <a:lnTo>
                  <a:pt x="11301259" y="0"/>
                </a:lnTo>
                <a:lnTo>
                  <a:pt x="11301259" y="3856554"/>
                </a:lnTo>
                <a:lnTo>
                  <a:pt x="0" y="38565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rnd">
            <a:solidFill>
              <a:srgbClr val="FFBD59"/>
            </a:solidFill>
            <a:prstDash val="solid"/>
            <a:round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099845" y="2608651"/>
            <a:ext cx="5612746" cy="5586821"/>
          </a:xfrm>
          <a:custGeom>
            <a:avLst/>
            <a:gdLst/>
            <a:ahLst/>
            <a:cxnLst/>
            <a:rect r="r" b="b" t="t" l="l"/>
            <a:pathLst>
              <a:path h="5586821" w="5612746">
                <a:moveTo>
                  <a:pt x="0" y="0"/>
                </a:moveTo>
                <a:lnTo>
                  <a:pt x="5612746" y="0"/>
                </a:lnTo>
                <a:lnTo>
                  <a:pt x="5612746" y="5586820"/>
                </a:lnTo>
                <a:lnTo>
                  <a:pt x="0" y="55868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rnd">
            <a:solidFill>
              <a:srgbClr val="FFBD59"/>
            </a:solidFill>
            <a:prstDash val="solid"/>
            <a:round/>
          </a:ln>
        </p:spPr>
      </p:sp>
      <p:sp>
        <p:nvSpPr>
          <p:cNvPr name="TextBox 5" id="5"/>
          <p:cNvSpPr txBox="true"/>
          <p:nvPr/>
        </p:nvSpPr>
        <p:spPr>
          <a:xfrm rot="0">
            <a:off x="1376727" y="401638"/>
            <a:ext cx="4307961" cy="1273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60"/>
              </a:lnSpc>
              <a:spcBef>
                <a:spcPct val="0"/>
              </a:spcBef>
            </a:pPr>
            <a:r>
              <a:rPr lang="en-US" b="true" sz="6757">
                <a:solidFill>
                  <a:srgbClr val="FFBD59"/>
                </a:solidFill>
                <a:latin typeface="Pixellet TH Bold"/>
                <a:ea typeface="Pixellet TH Bold"/>
                <a:cs typeface="Pixellet TH Bold"/>
                <a:sym typeface="Pixellet TH Bold"/>
              </a:rPr>
              <a:t>METHODS</a:t>
            </a:r>
          </a:p>
        </p:txBody>
      </p:sp>
    </p:spTree>
  </p:cSld>
  <p:clrMapOvr>
    <a:masterClrMapping/>
  </p:clrMapOvr>
  <p:transition spd="fast">
    <p:wipe dir="l"/>
  </p:transition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87" t="0" r="-218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422302"/>
            <a:ext cx="10395798" cy="4479957"/>
          </a:xfrm>
          <a:custGeom>
            <a:avLst/>
            <a:gdLst/>
            <a:ahLst/>
            <a:cxnLst/>
            <a:rect r="r" b="b" t="t" l="l"/>
            <a:pathLst>
              <a:path h="4479957" w="10395798">
                <a:moveTo>
                  <a:pt x="0" y="0"/>
                </a:moveTo>
                <a:lnTo>
                  <a:pt x="10395798" y="0"/>
                </a:lnTo>
                <a:lnTo>
                  <a:pt x="10395798" y="4479957"/>
                </a:lnTo>
                <a:lnTo>
                  <a:pt x="0" y="44799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rnd">
            <a:solidFill>
              <a:srgbClr val="FFBD59"/>
            </a:solidFill>
            <a:prstDash val="solid"/>
            <a:round/>
          </a:ln>
        </p:spPr>
      </p:sp>
      <p:grpSp>
        <p:nvGrpSpPr>
          <p:cNvPr name="Group 4" id="4"/>
          <p:cNvGrpSpPr/>
          <p:nvPr/>
        </p:nvGrpSpPr>
        <p:grpSpPr>
          <a:xfrm rot="0">
            <a:off x="1820909" y="3627372"/>
            <a:ext cx="9088410" cy="574364"/>
            <a:chOff x="0" y="0"/>
            <a:chExt cx="2393655" cy="15127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93655" cy="151273"/>
            </a:xfrm>
            <a:custGeom>
              <a:avLst/>
              <a:gdLst/>
              <a:ahLst/>
              <a:cxnLst/>
              <a:rect r="r" b="b" t="t" l="l"/>
              <a:pathLst>
                <a:path h="151273" w="2393655">
                  <a:moveTo>
                    <a:pt x="20444" y="0"/>
                  </a:moveTo>
                  <a:lnTo>
                    <a:pt x="2373211" y="0"/>
                  </a:lnTo>
                  <a:cubicBezTo>
                    <a:pt x="2378633" y="0"/>
                    <a:pt x="2383833" y="2154"/>
                    <a:pt x="2387667" y="5988"/>
                  </a:cubicBezTo>
                  <a:cubicBezTo>
                    <a:pt x="2391501" y="9822"/>
                    <a:pt x="2393655" y="15022"/>
                    <a:pt x="2393655" y="20444"/>
                  </a:cubicBezTo>
                  <a:lnTo>
                    <a:pt x="2393655" y="130829"/>
                  </a:lnTo>
                  <a:cubicBezTo>
                    <a:pt x="2393655" y="136251"/>
                    <a:pt x="2391501" y="141451"/>
                    <a:pt x="2387667" y="145285"/>
                  </a:cubicBezTo>
                  <a:cubicBezTo>
                    <a:pt x="2383833" y="149119"/>
                    <a:pt x="2378633" y="151273"/>
                    <a:pt x="2373211" y="151273"/>
                  </a:cubicBezTo>
                  <a:lnTo>
                    <a:pt x="20444" y="151273"/>
                  </a:lnTo>
                  <a:cubicBezTo>
                    <a:pt x="15022" y="151273"/>
                    <a:pt x="9822" y="149119"/>
                    <a:pt x="5988" y="145285"/>
                  </a:cubicBezTo>
                  <a:cubicBezTo>
                    <a:pt x="2154" y="141451"/>
                    <a:pt x="0" y="136251"/>
                    <a:pt x="0" y="130829"/>
                  </a:cubicBezTo>
                  <a:lnTo>
                    <a:pt x="0" y="20444"/>
                  </a:lnTo>
                  <a:cubicBezTo>
                    <a:pt x="0" y="15022"/>
                    <a:pt x="2154" y="9822"/>
                    <a:pt x="5988" y="5988"/>
                  </a:cubicBezTo>
                  <a:cubicBezTo>
                    <a:pt x="9822" y="2154"/>
                    <a:pt x="15022" y="0"/>
                    <a:pt x="204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0"/>
              <a:ext cx="2393655" cy="2465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336088" y="4201736"/>
            <a:ext cx="4877559" cy="1608608"/>
            <a:chOff x="0" y="0"/>
            <a:chExt cx="1284625" cy="42366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84624" cy="423666"/>
            </a:xfrm>
            <a:custGeom>
              <a:avLst/>
              <a:gdLst/>
              <a:ahLst/>
              <a:cxnLst/>
              <a:rect r="r" b="b" t="t" l="l"/>
              <a:pathLst>
                <a:path h="423666" w="1284624">
                  <a:moveTo>
                    <a:pt x="38094" y="0"/>
                  </a:moveTo>
                  <a:lnTo>
                    <a:pt x="1246530" y="0"/>
                  </a:lnTo>
                  <a:cubicBezTo>
                    <a:pt x="1267569" y="0"/>
                    <a:pt x="1284624" y="17055"/>
                    <a:pt x="1284624" y="38094"/>
                  </a:cubicBezTo>
                  <a:lnTo>
                    <a:pt x="1284624" y="385572"/>
                  </a:lnTo>
                  <a:cubicBezTo>
                    <a:pt x="1284624" y="395675"/>
                    <a:pt x="1280611" y="405365"/>
                    <a:pt x="1273467" y="412509"/>
                  </a:cubicBezTo>
                  <a:cubicBezTo>
                    <a:pt x="1266323" y="419653"/>
                    <a:pt x="1256634" y="423666"/>
                    <a:pt x="1246530" y="423666"/>
                  </a:cubicBezTo>
                  <a:lnTo>
                    <a:pt x="38094" y="423666"/>
                  </a:lnTo>
                  <a:cubicBezTo>
                    <a:pt x="17055" y="423666"/>
                    <a:pt x="0" y="406611"/>
                    <a:pt x="0" y="385572"/>
                  </a:cubicBezTo>
                  <a:lnTo>
                    <a:pt x="0" y="38094"/>
                  </a:lnTo>
                  <a:cubicBezTo>
                    <a:pt x="0" y="17055"/>
                    <a:pt x="17055" y="0"/>
                    <a:pt x="3809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95250"/>
              <a:ext cx="1284625" cy="5189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665405" y="7056371"/>
            <a:ext cx="4002454" cy="808327"/>
            <a:chOff x="0" y="0"/>
            <a:chExt cx="1054144" cy="2128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54144" cy="212893"/>
            </a:xfrm>
            <a:custGeom>
              <a:avLst/>
              <a:gdLst/>
              <a:ahLst/>
              <a:cxnLst/>
              <a:rect r="r" b="b" t="t" l="l"/>
              <a:pathLst>
                <a:path h="212893" w="1054144">
                  <a:moveTo>
                    <a:pt x="0" y="0"/>
                  </a:moveTo>
                  <a:lnTo>
                    <a:pt x="1054144" y="0"/>
                  </a:lnTo>
                  <a:lnTo>
                    <a:pt x="1054144" y="212893"/>
                  </a:lnTo>
                  <a:lnTo>
                    <a:pt x="0" y="212893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0"/>
              <a:ext cx="1054144" cy="3081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399">
                  <a:solidFill>
                    <a:srgbClr val="000000"/>
                  </a:solidFill>
                  <a:latin typeface="Pixellet TH Bold"/>
                  <a:ea typeface="Pixellet TH Bold"/>
                  <a:cs typeface="Pixellet TH Bold"/>
                  <a:sym typeface="Pixellet TH Bold"/>
                </a:rPr>
                <a:t>action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665405" y="3510391"/>
            <a:ext cx="4002454" cy="808327"/>
            <a:chOff x="0" y="0"/>
            <a:chExt cx="1054144" cy="21289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54144" cy="212893"/>
            </a:xfrm>
            <a:custGeom>
              <a:avLst/>
              <a:gdLst/>
              <a:ahLst/>
              <a:cxnLst/>
              <a:rect r="r" b="b" t="t" l="l"/>
              <a:pathLst>
                <a:path h="212893" w="1054144">
                  <a:moveTo>
                    <a:pt x="0" y="0"/>
                  </a:moveTo>
                  <a:lnTo>
                    <a:pt x="1054144" y="0"/>
                  </a:lnTo>
                  <a:lnTo>
                    <a:pt x="1054144" y="212893"/>
                  </a:lnTo>
                  <a:lnTo>
                    <a:pt x="0" y="212893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95250"/>
              <a:ext cx="1054144" cy="3081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399">
                  <a:solidFill>
                    <a:srgbClr val="000000"/>
                  </a:solidFill>
                  <a:latin typeface="Pixellet TH Bold"/>
                  <a:ea typeface="Pixellet TH Bold"/>
                  <a:cs typeface="Pixellet TH Bold"/>
                  <a:sym typeface="Pixellet TH Bold"/>
                </a:rPr>
                <a:t>condition</a:t>
              </a:r>
            </a:p>
          </p:txBody>
        </p:sp>
      </p:grpSp>
      <p:sp>
        <p:nvSpPr>
          <p:cNvPr name="AutoShape 16" id="16"/>
          <p:cNvSpPr/>
          <p:nvPr/>
        </p:nvSpPr>
        <p:spPr>
          <a:xfrm>
            <a:off x="10909319" y="3914554"/>
            <a:ext cx="1756086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7" id="17"/>
          <p:cNvSpPr/>
          <p:nvPr/>
        </p:nvSpPr>
        <p:spPr>
          <a:xfrm>
            <a:off x="4774867" y="5810345"/>
            <a:ext cx="0" cy="165019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4774867" y="7460534"/>
            <a:ext cx="789053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9" id="19"/>
          <p:cNvSpPr/>
          <p:nvPr/>
        </p:nvSpPr>
        <p:spPr>
          <a:xfrm>
            <a:off x="14666632" y="4318718"/>
            <a:ext cx="0" cy="2737653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arrow" len="sm" w="med"/>
          </a:ln>
        </p:spPr>
      </p:sp>
      <p:sp>
        <p:nvSpPr>
          <p:cNvPr name="TextBox 20" id="20"/>
          <p:cNvSpPr txBox="true"/>
          <p:nvPr/>
        </p:nvSpPr>
        <p:spPr>
          <a:xfrm rot="0">
            <a:off x="1285749" y="401638"/>
            <a:ext cx="4489918" cy="1273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60"/>
              </a:lnSpc>
              <a:spcBef>
                <a:spcPct val="0"/>
              </a:spcBef>
            </a:pPr>
            <a:r>
              <a:rPr lang="en-US" b="true" sz="6757">
                <a:solidFill>
                  <a:srgbClr val="FFBD59"/>
                </a:solidFill>
                <a:latin typeface="Pixellet TH Bold"/>
                <a:ea typeface="Pixellet TH Bold"/>
                <a:cs typeface="Pixellet TH Bold"/>
                <a:sym typeface="Pixellet TH Bold"/>
              </a:rPr>
              <a:t>EXAMPLE</a:t>
            </a:r>
          </a:p>
        </p:txBody>
      </p:sp>
    </p:spTree>
  </p:cSld>
  <p:clrMapOvr>
    <a:masterClrMapping/>
  </p:clrMapOvr>
  <p:transition spd="fast">
    <p:wipe dir="u"/>
  </p:transition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009" t="0" r="-1100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73128" y="1984489"/>
            <a:ext cx="10141744" cy="152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00"/>
              </a:lnSpc>
              <a:spcBef>
                <a:spcPct val="0"/>
              </a:spcBef>
            </a:pPr>
            <a:r>
              <a:rPr lang="en-US" b="true" sz="8000">
                <a:solidFill>
                  <a:srgbClr val="FFBD59"/>
                </a:solidFill>
                <a:latin typeface="Pixellet TH Bold"/>
                <a:ea typeface="Pixellet TH Bold"/>
                <a:cs typeface="Pixellet TH Bold"/>
                <a:sym typeface="Pixellet TH Bold"/>
              </a:rPr>
              <a:t>KEYBOARD INPUT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6170536" y="4092784"/>
            <a:ext cx="880906" cy="901080"/>
            <a:chOff x="0" y="0"/>
            <a:chExt cx="812800" cy="8314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31414"/>
            </a:xfrm>
            <a:custGeom>
              <a:avLst/>
              <a:gdLst/>
              <a:ahLst/>
              <a:cxnLst/>
              <a:rect r="r" b="b" t="t" l="l"/>
              <a:pathLst>
                <a:path h="831414" w="812800">
                  <a:moveTo>
                    <a:pt x="406400" y="0"/>
                  </a:moveTo>
                  <a:cubicBezTo>
                    <a:pt x="181951" y="0"/>
                    <a:pt x="0" y="186118"/>
                    <a:pt x="0" y="415707"/>
                  </a:cubicBezTo>
                  <a:cubicBezTo>
                    <a:pt x="0" y="645296"/>
                    <a:pt x="181951" y="831414"/>
                    <a:pt x="406400" y="831414"/>
                  </a:cubicBezTo>
                  <a:cubicBezTo>
                    <a:pt x="630849" y="831414"/>
                    <a:pt x="812800" y="645296"/>
                    <a:pt x="812800" y="415707"/>
                  </a:cubicBezTo>
                  <a:cubicBezTo>
                    <a:pt x="812800" y="18611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CBC38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-17305"/>
              <a:ext cx="660400" cy="7707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399">
                  <a:solidFill>
                    <a:srgbClr val="FFFFFF"/>
                  </a:solidFill>
                  <a:latin typeface="Pixellet TH Bold"/>
                  <a:ea typeface="Pixellet TH Bold"/>
                  <a:cs typeface="Pixellet TH Bold"/>
                  <a:sym typeface="Pixellet TH Bold"/>
                </a:rPr>
                <a:t>1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170536" y="5907363"/>
            <a:ext cx="880906" cy="901080"/>
            <a:chOff x="0" y="0"/>
            <a:chExt cx="812800" cy="8314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31414"/>
            </a:xfrm>
            <a:custGeom>
              <a:avLst/>
              <a:gdLst/>
              <a:ahLst/>
              <a:cxnLst/>
              <a:rect r="r" b="b" t="t" l="l"/>
              <a:pathLst>
                <a:path h="831414" w="812800">
                  <a:moveTo>
                    <a:pt x="406400" y="0"/>
                  </a:moveTo>
                  <a:cubicBezTo>
                    <a:pt x="181951" y="0"/>
                    <a:pt x="0" y="186118"/>
                    <a:pt x="0" y="415707"/>
                  </a:cubicBezTo>
                  <a:cubicBezTo>
                    <a:pt x="0" y="645296"/>
                    <a:pt x="181951" y="831414"/>
                    <a:pt x="406400" y="831414"/>
                  </a:cubicBezTo>
                  <a:cubicBezTo>
                    <a:pt x="630849" y="831414"/>
                    <a:pt x="812800" y="645296"/>
                    <a:pt x="812800" y="415707"/>
                  </a:cubicBezTo>
                  <a:cubicBezTo>
                    <a:pt x="812800" y="18611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-17305"/>
              <a:ext cx="660400" cy="7707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399">
                  <a:solidFill>
                    <a:srgbClr val="FFFFFF"/>
                  </a:solidFill>
                  <a:latin typeface="Pixellet TH Bold"/>
                  <a:ea typeface="Pixellet TH Bold"/>
                  <a:cs typeface="Pixellet TH Bold"/>
                  <a:sym typeface="Pixellet TH Bold"/>
                </a:rPr>
                <a:t>2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7282534" y="3902284"/>
            <a:ext cx="4331990" cy="94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Pixellet TH Bold"/>
                <a:ea typeface="Pixellet TH Bold"/>
                <a:cs typeface="Pixellet TH Bold"/>
                <a:sym typeface="Pixellet TH Bold"/>
              </a:rPr>
              <a:t>ATTRIBUTES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282534" y="5708859"/>
            <a:ext cx="3187700" cy="94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Pixellet TH Bold"/>
                <a:ea typeface="Pixellet TH Bold"/>
                <a:cs typeface="Pixellet TH Bold"/>
                <a:sym typeface="Pixellet TH Bold"/>
              </a:rPr>
              <a:t>METHODS</a:t>
            </a:r>
          </a:p>
        </p:txBody>
      </p:sp>
    </p:spTree>
  </p:cSld>
  <p:clrMapOvr>
    <a:masterClrMapping/>
  </p:clrMapOvr>
  <p:transition spd="fast">
    <p:wipe dir="u"/>
  </p:transition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009" t="0" r="-1100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563841" y="1984489"/>
            <a:ext cx="5160318" cy="152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00"/>
              </a:lnSpc>
              <a:spcBef>
                <a:spcPct val="0"/>
              </a:spcBef>
            </a:pPr>
            <a:r>
              <a:rPr lang="en-US" b="true" sz="8000">
                <a:solidFill>
                  <a:srgbClr val="FFBD59"/>
                </a:solidFill>
                <a:latin typeface="Pixellet TH Bold"/>
                <a:ea typeface="Pixellet TH Bold"/>
                <a:cs typeface="Pixellet TH Bold"/>
                <a:sym typeface="Pixellet TH Bold"/>
              </a:rPr>
              <a:t>TEXTURE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6170536" y="4092784"/>
            <a:ext cx="880906" cy="901080"/>
            <a:chOff x="0" y="0"/>
            <a:chExt cx="812800" cy="8314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31414"/>
            </a:xfrm>
            <a:custGeom>
              <a:avLst/>
              <a:gdLst/>
              <a:ahLst/>
              <a:cxnLst/>
              <a:rect r="r" b="b" t="t" l="l"/>
              <a:pathLst>
                <a:path h="831414" w="812800">
                  <a:moveTo>
                    <a:pt x="406400" y="0"/>
                  </a:moveTo>
                  <a:cubicBezTo>
                    <a:pt x="181951" y="0"/>
                    <a:pt x="0" y="186118"/>
                    <a:pt x="0" y="415707"/>
                  </a:cubicBezTo>
                  <a:cubicBezTo>
                    <a:pt x="0" y="645296"/>
                    <a:pt x="181951" y="831414"/>
                    <a:pt x="406400" y="831414"/>
                  </a:cubicBezTo>
                  <a:cubicBezTo>
                    <a:pt x="630849" y="831414"/>
                    <a:pt x="812800" y="645296"/>
                    <a:pt x="812800" y="415707"/>
                  </a:cubicBezTo>
                  <a:cubicBezTo>
                    <a:pt x="812800" y="18611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CBC38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-17305"/>
              <a:ext cx="660400" cy="7707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399">
                  <a:solidFill>
                    <a:srgbClr val="FFFFFF"/>
                  </a:solidFill>
                  <a:latin typeface="Pixellet TH Bold"/>
                  <a:ea typeface="Pixellet TH Bold"/>
                  <a:cs typeface="Pixellet TH Bold"/>
                  <a:sym typeface="Pixellet TH Bold"/>
                </a:rPr>
                <a:t>1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170536" y="5907363"/>
            <a:ext cx="880906" cy="901080"/>
            <a:chOff x="0" y="0"/>
            <a:chExt cx="812800" cy="8314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31414"/>
            </a:xfrm>
            <a:custGeom>
              <a:avLst/>
              <a:gdLst/>
              <a:ahLst/>
              <a:cxnLst/>
              <a:rect r="r" b="b" t="t" l="l"/>
              <a:pathLst>
                <a:path h="831414" w="812800">
                  <a:moveTo>
                    <a:pt x="406400" y="0"/>
                  </a:moveTo>
                  <a:cubicBezTo>
                    <a:pt x="181951" y="0"/>
                    <a:pt x="0" y="186118"/>
                    <a:pt x="0" y="415707"/>
                  </a:cubicBezTo>
                  <a:cubicBezTo>
                    <a:pt x="0" y="645296"/>
                    <a:pt x="181951" y="831414"/>
                    <a:pt x="406400" y="831414"/>
                  </a:cubicBezTo>
                  <a:cubicBezTo>
                    <a:pt x="630849" y="831414"/>
                    <a:pt x="812800" y="645296"/>
                    <a:pt x="812800" y="415707"/>
                  </a:cubicBezTo>
                  <a:cubicBezTo>
                    <a:pt x="812800" y="18611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-17305"/>
              <a:ext cx="660400" cy="7707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399">
                  <a:solidFill>
                    <a:srgbClr val="FFFFFF"/>
                  </a:solidFill>
                  <a:latin typeface="Pixellet TH Bold"/>
                  <a:ea typeface="Pixellet TH Bold"/>
                  <a:cs typeface="Pixellet TH Bold"/>
                  <a:sym typeface="Pixellet TH Bold"/>
                </a:rPr>
                <a:t>2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7282534" y="3902284"/>
            <a:ext cx="4331990" cy="94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Pixellet TH Bold"/>
                <a:ea typeface="Pixellet TH Bold"/>
                <a:cs typeface="Pixellet TH Bold"/>
                <a:sym typeface="Pixellet TH Bold"/>
              </a:rPr>
              <a:t>ATTRIBUTES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282534" y="5708859"/>
            <a:ext cx="3187700" cy="94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Pixellet TH Bold"/>
                <a:ea typeface="Pixellet TH Bold"/>
                <a:cs typeface="Pixellet TH Bold"/>
                <a:sym typeface="Pixellet TH Bold"/>
              </a:rPr>
              <a:t>METHODS</a:t>
            </a:r>
          </a:p>
        </p:txBody>
      </p:sp>
    </p:spTree>
  </p:cSld>
  <p:clrMapOvr>
    <a:masterClrMapping/>
  </p:clrMapOvr>
  <p:transition spd="fast">
    <p:wipe dir="d"/>
  </p:transition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25" t="0" r="-3125" b="0"/>
            </a:stretch>
          </a:blipFill>
        </p:spPr>
      </p:sp>
      <p:sp>
        <p:nvSpPr>
          <p:cNvPr name="Freeform 3" id="3">
            <a:hlinkClick r:id="rId4" tooltip="https://youtu.be/phLXYV4G11w"/>
          </p:cNvPr>
          <p:cNvSpPr/>
          <p:nvPr/>
        </p:nvSpPr>
        <p:spPr>
          <a:xfrm flipH="false" flipV="false" rot="0">
            <a:off x="6606250" y="2760041"/>
            <a:ext cx="11681750" cy="3927989"/>
          </a:xfrm>
          <a:custGeom>
            <a:avLst/>
            <a:gdLst/>
            <a:ahLst/>
            <a:cxnLst/>
            <a:rect r="r" b="b" t="t" l="l"/>
            <a:pathLst>
              <a:path h="3927989" w="11681750">
                <a:moveTo>
                  <a:pt x="0" y="0"/>
                </a:moveTo>
                <a:lnTo>
                  <a:pt x="11681750" y="0"/>
                </a:lnTo>
                <a:lnTo>
                  <a:pt x="11681750" y="3927988"/>
                </a:lnTo>
                <a:lnTo>
                  <a:pt x="0" y="39279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wipe dir="d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009" t="0" r="-11009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3145158"/>
            <a:ext cx="16230600" cy="1096594"/>
            <a:chOff x="0" y="0"/>
            <a:chExt cx="21640800" cy="14621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62125" cy="1462125"/>
            </a:xfrm>
            <a:custGeom>
              <a:avLst/>
              <a:gdLst/>
              <a:ahLst/>
              <a:cxnLst/>
              <a:rect r="r" b="b" t="t" l="l"/>
              <a:pathLst>
                <a:path h="1462125" w="1462125">
                  <a:moveTo>
                    <a:pt x="0" y="0"/>
                  </a:moveTo>
                  <a:lnTo>
                    <a:pt x="1462125" y="0"/>
                  </a:lnTo>
                  <a:lnTo>
                    <a:pt x="1462125" y="1462125"/>
                  </a:lnTo>
                  <a:lnTo>
                    <a:pt x="0" y="14621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1630428" y="208033"/>
              <a:ext cx="20010372" cy="9472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b="true" sz="3999">
                  <a:solidFill>
                    <a:srgbClr val="FFBD59"/>
                  </a:solidFill>
                  <a:latin typeface="Pixellet TH Bold"/>
                  <a:ea typeface="Pixellet TH Bold"/>
                  <a:cs typeface="Pixellet TH Bold"/>
                  <a:sym typeface="Pixellet TH Bold"/>
                </a:rPr>
                <a:t>Move and reach the highest possible point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5194251"/>
            <a:ext cx="16356827" cy="1096594"/>
            <a:chOff x="0" y="0"/>
            <a:chExt cx="21809103" cy="1462125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1630428" y="186021"/>
              <a:ext cx="20178675" cy="9472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  <a:spcBef>
                  <a:spcPct val="0"/>
                </a:spcBef>
              </a:pPr>
              <a:r>
                <a:rPr lang="en-US" b="true" sz="3999">
                  <a:solidFill>
                    <a:srgbClr val="FFBD59"/>
                  </a:solidFill>
                  <a:latin typeface="Pixellet TH Bold"/>
                  <a:ea typeface="Pixellet TH Bold"/>
                  <a:cs typeface="Pixellet TH Bold"/>
                  <a:sym typeface="Pixellet TH Bold"/>
                </a:rPr>
                <a:t>Can Transform by eating mushroom</a:t>
              </a:r>
            </a:p>
          </p:txBody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62125" cy="1462125"/>
            </a:xfrm>
            <a:custGeom>
              <a:avLst/>
              <a:gdLst/>
              <a:ahLst/>
              <a:cxnLst/>
              <a:rect r="r" b="b" t="t" l="l"/>
              <a:pathLst>
                <a:path h="1462125" w="1462125">
                  <a:moveTo>
                    <a:pt x="0" y="0"/>
                  </a:moveTo>
                  <a:lnTo>
                    <a:pt x="1462125" y="0"/>
                  </a:lnTo>
                  <a:lnTo>
                    <a:pt x="1462125" y="1462125"/>
                  </a:lnTo>
                  <a:lnTo>
                    <a:pt x="0" y="14621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28700" y="7239417"/>
            <a:ext cx="16230600" cy="1500162"/>
            <a:chOff x="0" y="0"/>
            <a:chExt cx="21640800" cy="2000216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1630428" y="198509"/>
              <a:ext cx="20010372" cy="18017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320"/>
                </a:lnSpc>
                <a:spcBef>
                  <a:spcPct val="0"/>
                </a:spcBef>
              </a:pPr>
              <a:r>
                <a:rPr lang="en-US" b="true" sz="3800">
                  <a:solidFill>
                    <a:srgbClr val="FFBD59"/>
                  </a:solidFill>
                  <a:latin typeface="Pixellet TH Bold"/>
                  <a:ea typeface="Pixellet TH Bold"/>
                  <a:cs typeface="Pixellet TH Bold"/>
                  <a:sym typeface="Pixellet TH Bold"/>
                </a:rPr>
                <a:t>Reach a flag to finish the game, lose when out of Heart</a:t>
              </a:r>
            </a:p>
          </p:txBody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62125" cy="1462125"/>
            </a:xfrm>
            <a:custGeom>
              <a:avLst/>
              <a:gdLst/>
              <a:ahLst/>
              <a:cxnLst/>
              <a:rect r="r" b="b" t="t" l="l"/>
              <a:pathLst>
                <a:path h="1462125" w="1462125">
                  <a:moveTo>
                    <a:pt x="0" y="0"/>
                  </a:moveTo>
                  <a:lnTo>
                    <a:pt x="1462125" y="0"/>
                  </a:lnTo>
                  <a:lnTo>
                    <a:pt x="1462125" y="1462125"/>
                  </a:lnTo>
                  <a:lnTo>
                    <a:pt x="0" y="14621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5569134" y="2859"/>
            <a:ext cx="7149731" cy="1708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6"/>
              </a:lnSpc>
              <a:spcBef>
                <a:spcPct val="0"/>
              </a:spcBef>
            </a:pPr>
            <a:r>
              <a:rPr lang="en-US" b="true" sz="9004">
                <a:solidFill>
                  <a:srgbClr val="000000"/>
                </a:solidFill>
                <a:latin typeface="Pixellet TH Bold"/>
                <a:ea typeface="Pixellet TH Bold"/>
                <a:cs typeface="Pixellet TH Bold"/>
                <a:sym typeface="Pixellet TH Bold"/>
              </a:rPr>
              <a:t>GAME RULE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009" t="0" r="-1100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96905" y="2707406"/>
            <a:ext cx="17770390" cy="1743443"/>
          </a:xfrm>
          <a:custGeom>
            <a:avLst/>
            <a:gdLst/>
            <a:ahLst/>
            <a:cxnLst/>
            <a:rect r="r" b="b" t="t" l="l"/>
            <a:pathLst>
              <a:path h="1743443" w="17770390">
                <a:moveTo>
                  <a:pt x="0" y="0"/>
                </a:moveTo>
                <a:lnTo>
                  <a:pt x="17770390" y="0"/>
                </a:lnTo>
                <a:lnTo>
                  <a:pt x="17770390" y="1743443"/>
                </a:lnTo>
                <a:lnTo>
                  <a:pt x="0" y="17434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1926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545288" y="762000"/>
            <a:ext cx="3197423" cy="1343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39"/>
              </a:lnSpc>
              <a:spcBef>
                <a:spcPct val="0"/>
              </a:spcBef>
            </a:pPr>
            <a:r>
              <a:rPr lang="en-US" b="true" sz="7099">
                <a:solidFill>
                  <a:srgbClr val="000000"/>
                </a:solidFill>
                <a:latin typeface="Pixellet TH Bold"/>
                <a:ea typeface="Pixellet TH Bold"/>
                <a:cs typeface="Pixellet TH Bold"/>
                <a:sym typeface="Pixellet TH Bold"/>
              </a:rPr>
              <a:t>VIEW 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6930152" y="4440850"/>
            <a:ext cx="4427696" cy="1327412"/>
            <a:chOff x="0" y="0"/>
            <a:chExt cx="5903595" cy="176988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197112"/>
              <a:ext cx="5903595" cy="5727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b="true" sz="2399">
                  <a:solidFill>
                    <a:srgbClr val="000000"/>
                  </a:solidFill>
                  <a:latin typeface="Pixellet TH Bold"/>
                  <a:ea typeface="Pixellet TH Bold"/>
                  <a:cs typeface="Pixellet TH Bold"/>
                  <a:sym typeface="Pixellet TH Bold"/>
                </a:rPr>
                <a:t>Main class of this job</a:t>
              </a:r>
            </a:p>
          </p:txBody>
        </p:sp>
        <p:sp>
          <p:nvSpPr>
            <p:cNvPr name="AutoShape 7" id="7"/>
            <p:cNvSpPr/>
            <p:nvPr/>
          </p:nvSpPr>
          <p:spPr>
            <a:xfrm flipV="true">
              <a:off x="1497223" y="13331"/>
              <a:ext cx="788678" cy="127903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8" id="8"/>
            <p:cNvSpPr/>
            <p:nvPr/>
          </p:nvSpPr>
          <p:spPr>
            <a:xfrm flipH="true" flipV="true">
              <a:off x="3657757" y="13331"/>
              <a:ext cx="720960" cy="127903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009" t="0" r="-1100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69844" y="0"/>
            <a:ext cx="5718156" cy="10287000"/>
          </a:xfrm>
          <a:custGeom>
            <a:avLst/>
            <a:gdLst/>
            <a:ahLst/>
            <a:cxnLst/>
            <a:rect r="r" b="b" t="t" l="l"/>
            <a:pathLst>
              <a:path h="10287000" w="5718156">
                <a:moveTo>
                  <a:pt x="0" y="0"/>
                </a:moveTo>
                <a:lnTo>
                  <a:pt x="5718156" y="0"/>
                </a:lnTo>
                <a:lnTo>
                  <a:pt x="571815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0922" t="0" r="-450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52353" y="4262297"/>
            <a:ext cx="11137181" cy="2088221"/>
          </a:xfrm>
          <a:custGeom>
            <a:avLst/>
            <a:gdLst/>
            <a:ahLst/>
            <a:cxnLst/>
            <a:rect r="r" b="b" t="t" l="l"/>
            <a:pathLst>
              <a:path h="2088221" w="11137181">
                <a:moveTo>
                  <a:pt x="0" y="0"/>
                </a:moveTo>
                <a:lnTo>
                  <a:pt x="11137181" y="0"/>
                </a:lnTo>
                <a:lnTo>
                  <a:pt x="11137181" y="2088221"/>
                </a:lnTo>
                <a:lnTo>
                  <a:pt x="0" y="20882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932355" y="2544485"/>
            <a:ext cx="6777178" cy="630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F9E827"/>
                </a:solidFill>
                <a:latin typeface="Pixellet TH Bold"/>
                <a:ea typeface="Pixellet TH Bold"/>
                <a:cs typeface="Pixellet TH Bold"/>
                <a:sym typeface="Pixellet TH Bold"/>
              </a:rPr>
              <a:t>FUNDAMENTAL ATTRIBUTES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009" t="0" r="-1100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69844" y="0"/>
            <a:ext cx="5718156" cy="10287000"/>
          </a:xfrm>
          <a:custGeom>
            <a:avLst/>
            <a:gdLst/>
            <a:ahLst/>
            <a:cxnLst/>
            <a:rect r="r" b="b" t="t" l="l"/>
            <a:pathLst>
              <a:path h="10287000" w="5718156">
                <a:moveTo>
                  <a:pt x="0" y="0"/>
                </a:moveTo>
                <a:lnTo>
                  <a:pt x="5718156" y="0"/>
                </a:lnTo>
                <a:lnTo>
                  <a:pt x="571815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0922" t="0" r="-4506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3034457"/>
            <a:ext cx="11207023" cy="1265297"/>
            <a:chOff x="0" y="0"/>
            <a:chExt cx="14942698" cy="168706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942698" cy="515265"/>
            </a:xfrm>
            <a:custGeom>
              <a:avLst/>
              <a:gdLst/>
              <a:ahLst/>
              <a:cxnLst/>
              <a:rect r="r" b="b" t="t" l="l"/>
              <a:pathLst>
                <a:path h="515265" w="14942698">
                  <a:moveTo>
                    <a:pt x="0" y="0"/>
                  </a:moveTo>
                  <a:lnTo>
                    <a:pt x="14942698" y="0"/>
                  </a:lnTo>
                  <a:lnTo>
                    <a:pt x="14942698" y="515265"/>
                  </a:lnTo>
                  <a:lnTo>
                    <a:pt x="0" y="5152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587598" y="1114292"/>
              <a:ext cx="13310434" cy="5727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b="true" sz="2399">
                  <a:solidFill>
                    <a:srgbClr val="F9E827"/>
                  </a:solidFill>
                  <a:latin typeface="Pixellet TH Bold"/>
                  <a:ea typeface="Pixellet TH Bold"/>
                  <a:cs typeface="Pixellet TH Bold"/>
                  <a:sym typeface="Pixellet TH Bold"/>
                </a:rPr>
                <a:t>crop a sprites from a large piture/sprite sheet</a:t>
              </a:r>
            </a:p>
          </p:txBody>
        </p:sp>
        <p:sp>
          <p:nvSpPr>
            <p:cNvPr name="Freeform 7" id="7"/>
            <p:cNvSpPr/>
            <p:nvPr/>
          </p:nvSpPr>
          <p:spPr>
            <a:xfrm flipH="false" flipV="false" rot="0">
              <a:off x="0" y="1099465"/>
              <a:ext cx="587598" cy="587598"/>
            </a:xfrm>
            <a:custGeom>
              <a:avLst/>
              <a:gdLst/>
              <a:ahLst/>
              <a:cxnLst/>
              <a:rect r="r" b="b" t="t" l="l"/>
              <a:pathLst>
                <a:path h="587598" w="587598">
                  <a:moveTo>
                    <a:pt x="0" y="0"/>
                  </a:moveTo>
                  <a:lnTo>
                    <a:pt x="587598" y="0"/>
                  </a:lnTo>
                  <a:lnTo>
                    <a:pt x="587598" y="587598"/>
                  </a:lnTo>
                  <a:lnTo>
                    <a:pt x="0" y="5875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28700" y="5080805"/>
            <a:ext cx="9257736" cy="1192362"/>
            <a:chOff x="0" y="0"/>
            <a:chExt cx="12343649" cy="158981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930040" y="122389"/>
              <a:ext cx="6413609" cy="440428"/>
            </a:xfrm>
            <a:custGeom>
              <a:avLst/>
              <a:gdLst/>
              <a:ahLst/>
              <a:cxnLst/>
              <a:rect r="r" b="b" t="t" l="l"/>
              <a:pathLst>
                <a:path h="440428" w="6413609">
                  <a:moveTo>
                    <a:pt x="0" y="0"/>
                  </a:moveTo>
                  <a:lnTo>
                    <a:pt x="6413609" y="0"/>
                  </a:lnTo>
                  <a:lnTo>
                    <a:pt x="6413609" y="440429"/>
                  </a:lnTo>
                  <a:lnTo>
                    <a:pt x="0" y="4404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9216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60119"/>
              <a:ext cx="5637618" cy="488659"/>
            </a:xfrm>
            <a:custGeom>
              <a:avLst/>
              <a:gdLst/>
              <a:ahLst/>
              <a:cxnLst/>
              <a:rect r="r" b="b" t="t" l="l"/>
              <a:pathLst>
                <a:path h="488659" w="5637618">
                  <a:moveTo>
                    <a:pt x="0" y="0"/>
                  </a:moveTo>
                  <a:lnTo>
                    <a:pt x="5637618" y="0"/>
                  </a:lnTo>
                  <a:lnTo>
                    <a:pt x="5637618" y="488659"/>
                  </a:lnTo>
                  <a:lnTo>
                    <a:pt x="0" y="4886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600" r="0" b="-600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653409" y="1017045"/>
              <a:ext cx="11111652" cy="5727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b="true" sz="2399">
                  <a:solidFill>
                    <a:srgbClr val="F9E827"/>
                  </a:solidFill>
                  <a:latin typeface="Pixellet TH Bold"/>
                  <a:ea typeface="Pixellet TH Bold"/>
                  <a:cs typeface="Pixellet TH Bold"/>
                  <a:sym typeface="Pixellet TH Bold"/>
                </a:rPr>
                <a:t>crops of each direction of Mario</a:t>
              </a:r>
            </a:p>
          </p:txBody>
        </p:sp>
        <p:sp>
          <p:nvSpPr>
            <p:cNvPr name="Freeform 12" id="12"/>
            <p:cNvSpPr/>
            <p:nvPr/>
          </p:nvSpPr>
          <p:spPr>
            <a:xfrm flipH="false" flipV="false" rot="0">
              <a:off x="0" y="1002218"/>
              <a:ext cx="653409" cy="587598"/>
            </a:xfrm>
            <a:custGeom>
              <a:avLst/>
              <a:gdLst/>
              <a:ahLst/>
              <a:cxnLst/>
              <a:rect r="r" b="b" t="t" l="l"/>
              <a:pathLst>
                <a:path h="587598" w="653409">
                  <a:moveTo>
                    <a:pt x="0" y="0"/>
                  </a:moveTo>
                  <a:lnTo>
                    <a:pt x="653409" y="0"/>
                  </a:lnTo>
                  <a:lnTo>
                    <a:pt x="653409" y="587598"/>
                  </a:lnTo>
                  <a:lnTo>
                    <a:pt x="0" y="5875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5600" r="0" b="-560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5717801" y="-114300"/>
              <a:ext cx="187484" cy="722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44"/>
                </a:lnSpc>
                <a:spcBef>
                  <a:spcPct val="0"/>
                </a:spcBef>
              </a:pPr>
              <a:r>
                <a:rPr lang="en-US" b="true" sz="3031">
                  <a:solidFill>
                    <a:srgbClr val="F9E827"/>
                  </a:solidFill>
                  <a:latin typeface="Pixellet TH Bold"/>
                  <a:ea typeface="Pixellet TH Bold"/>
                  <a:cs typeface="Pixellet TH Bold"/>
                  <a:sym typeface="Pixellet TH Bold"/>
                </a:rPr>
                <a:t>,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28700" y="7054216"/>
            <a:ext cx="8823796" cy="1102468"/>
            <a:chOff x="0" y="0"/>
            <a:chExt cx="11765061" cy="146995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746389" cy="488659"/>
            </a:xfrm>
            <a:custGeom>
              <a:avLst/>
              <a:gdLst/>
              <a:ahLst/>
              <a:cxnLst/>
              <a:rect r="r" b="b" t="t" l="l"/>
              <a:pathLst>
                <a:path h="488659" w="3746389">
                  <a:moveTo>
                    <a:pt x="0" y="0"/>
                  </a:moveTo>
                  <a:lnTo>
                    <a:pt x="3746389" y="0"/>
                  </a:lnTo>
                  <a:lnTo>
                    <a:pt x="3746389" y="488659"/>
                  </a:lnTo>
                  <a:lnTo>
                    <a:pt x="0" y="4886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653409" y="897186"/>
              <a:ext cx="11111652" cy="5727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b="true" sz="2399">
                  <a:solidFill>
                    <a:srgbClr val="F9E827"/>
                  </a:solidFill>
                  <a:latin typeface="Pixellet TH Bold"/>
                  <a:ea typeface="Pixellet TH Bold"/>
                  <a:cs typeface="Pixellet TH Bold"/>
                  <a:sym typeface="Pixellet TH Bold"/>
                </a:rPr>
                <a:t>crops of bricks sprite in MaRIO</a:t>
              </a:r>
            </a:p>
          </p:txBody>
        </p:sp>
        <p:sp>
          <p:nvSpPr>
            <p:cNvPr name="Freeform 17" id="17"/>
            <p:cNvSpPr/>
            <p:nvPr/>
          </p:nvSpPr>
          <p:spPr>
            <a:xfrm flipH="false" flipV="false" rot="0">
              <a:off x="0" y="882359"/>
              <a:ext cx="653409" cy="587598"/>
            </a:xfrm>
            <a:custGeom>
              <a:avLst/>
              <a:gdLst/>
              <a:ahLst/>
              <a:cxnLst/>
              <a:rect r="r" b="b" t="t" l="l"/>
              <a:pathLst>
                <a:path h="587598" w="653409">
                  <a:moveTo>
                    <a:pt x="0" y="0"/>
                  </a:moveTo>
                  <a:lnTo>
                    <a:pt x="653409" y="0"/>
                  </a:lnTo>
                  <a:lnTo>
                    <a:pt x="653409" y="587598"/>
                  </a:lnTo>
                  <a:lnTo>
                    <a:pt x="0" y="5875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5600" r="0" b="-560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028700" y="1028700"/>
            <a:ext cx="7935058" cy="1225718"/>
            <a:chOff x="0" y="0"/>
            <a:chExt cx="10580077" cy="163429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820415" cy="468651"/>
            </a:xfrm>
            <a:custGeom>
              <a:avLst/>
              <a:gdLst/>
              <a:ahLst/>
              <a:cxnLst/>
              <a:rect r="r" b="b" t="t" l="l"/>
              <a:pathLst>
                <a:path h="468651" w="4820415">
                  <a:moveTo>
                    <a:pt x="0" y="0"/>
                  </a:moveTo>
                  <a:lnTo>
                    <a:pt x="4820415" y="0"/>
                  </a:lnTo>
                  <a:lnTo>
                    <a:pt x="4820415" y="468651"/>
                  </a:lnTo>
                  <a:lnTo>
                    <a:pt x="0" y="468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1046694"/>
              <a:ext cx="587598" cy="587598"/>
            </a:xfrm>
            <a:custGeom>
              <a:avLst/>
              <a:gdLst/>
              <a:ahLst/>
              <a:cxnLst/>
              <a:rect r="r" b="b" t="t" l="l"/>
              <a:pathLst>
                <a:path h="587598" w="587598">
                  <a:moveTo>
                    <a:pt x="0" y="0"/>
                  </a:moveTo>
                  <a:lnTo>
                    <a:pt x="587598" y="0"/>
                  </a:lnTo>
                  <a:lnTo>
                    <a:pt x="587598" y="587597"/>
                  </a:lnTo>
                  <a:lnTo>
                    <a:pt x="0" y="5875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TextBox 21" id="21"/>
            <p:cNvSpPr txBox="true"/>
            <p:nvPr/>
          </p:nvSpPr>
          <p:spPr>
            <a:xfrm rot="0">
              <a:off x="587598" y="1061521"/>
              <a:ext cx="9992480" cy="5727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b="true" sz="2399">
                  <a:solidFill>
                    <a:srgbClr val="F9E827"/>
                  </a:solidFill>
                  <a:latin typeface="Pixellet TH Bold"/>
                  <a:ea typeface="Pixellet TH Bold"/>
                  <a:cs typeface="Pixellet TH Bold"/>
                  <a:sym typeface="Pixellet TH Bold"/>
                </a:rPr>
                <a:t>Load image from the given resources.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009" t="0" r="-1100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6885653" cy="10287000"/>
          </a:xfrm>
          <a:custGeom>
            <a:avLst/>
            <a:gdLst/>
            <a:ahLst/>
            <a:cxnLst/>
            <a:rect r="r" b="b" t="t" l="l"/>
            <a:pathLst>
              <a:path h="10287000" w="6885653">
                <a:moveTo>
                  <a:pt x="0" y="0"/>
                </a:moveTo>
                <a:lnTo>
                  <a:pt x="6885653" y="0"/>
                </a:lnTo>
                <a:lnTo>
                  <a:pt x="688565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778595" y="1897436"/>
            <a:ext cx="7254674" cy="593445"/>
            <a:chOff x="0" y="0"/>
            <a:chExt cx="9672899" cy="7912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833193" y="43085"/>
              <a:ext cx="5985403" cy="748175"/>
            </a:xfrm>
            <a:custGeom>
              <a:avLst/>
              <a:gdLst/>
              <a:ahLst/>
              <a:cxnLst/>
              <a:rect r="r" b="b" t="t" l="l"/>
              <a:pathLst>
                <a:path h="748175" w="5985403">
                  <a:moveTo>
                    <a:pt x="0" y="0"/>
                  </a:moveTo>
                  <a:lnTo>
                    <a:pt x="5985403" y="0"/>
                  </a:lnTo>
                  <a:lnTo>
                    <a:pt x="5985403" y="748175"/>
                  </a:lnTo>
                  <a:lnTo>
                    <a:pt x="0" y="7481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AutoShape 6" id="6"/>
            <p:cNvSpPr/>
            <p:nvPr/>
          </p:nvSpPr>
          <p:spPr>
            <a:xfrm>
              <a:off x="5329" y="24959"/>
              <a:ext cx="1827864" cy="392213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7" id="7"/>
            <p:cNvSpPr/>
            <p:nvPr/>
          </p:nvSpPr>
          <p:spPr>
            <a:xfrm flipH="true">
              <a:off x="7810456" y="24959"/>
              <a:ext cx="1857732" cy="350594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6885653" y="695905"/>
            <a:ext cx="4525841" cy="1247307"/>
            <a:chOff x="0" y="0"/>
            <a:chExt cx="6034455" cy="1663076"/>
          </a:xfrm>
        </p:grpSpPr>
        <p:sp>
          <p:nvSpPr>
            <p:cNvPr name="AutoShape 9" id="9"/>
            <p:cNvSpPr/>
            <p:nvPr/>
          </p:nvSpPr>
          <p:spPr>
            <a:xfrm>
              <a:off x="0" y="34833"/>
              <a:ext cx="4376830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0" id="10"/>
            <p:cNvSpPr/>
            <p:nvPr/>
          </p:nvSpPr>
          <p:spPr>
            <a:xfrm>
              <a:off x="4391235" y="17950"/>
              <a:ext cx="1625249" cy="162717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triangle" len="med" w="lg"/>
            </a:ln>
          </p:spPr>
        </p:sp>
      </p:grpSp>
      <p:sp>
        <p:nvSpPr>
          <p:cNvPr name="TextBox 11" id="11"/>
          <p:cNvSpPr txBox="true"/>
          <p:nvPr/>
        </p:nvSpPr>
        <p:spPr>
          <a:xfrm rot="0">
            <a:off x="7780713" y="3119531"/>
            <a:ext cx="1489829" cy="453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F9E827"/>
                </a:solidFill>
                <a:latin typeface="Pixellet TH Bold"/>
                <a:ea typeface="Pixellet TH Bold"/>
                <a:cs typeface="Pixellet TH Bold"/>
                <a:sym typeface="Pixellet TH Bold"/>
              </a:rPr>
              <a:t>Boolean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6885653" y="2673635"/>
            <a:ext cx="5805173" cy="1092322"/>
            <a:chOff x="0" y="0"/>
            <a:chExt cx="7740231" cy="1456429"/>
          </a:xfrm>
        </p:grpSpPr>
        <p:sp>
          <p:nvSpPr>
            <p:cNvPr name="AutoShape 13" id="13"/>
            <p:cNvSpPr/>
            <p:nvPr/>
          </p:nvSpPr>
          <p:spPr>
            <a:xfrm flipV="true">
              <a:off x="6034455" y="19492"/>
              <a:ext cx="1689491" cy="141153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triangle" len="med" w="lg"/>
            </a:ln>
          </p:spPr>
        </p:sp>
        <p:sp>
          <p:nvSpPr>
            <p:cNvPr name="AutoShape 14" id="14"/>
            <p:cNvSpPr/>
            <p:nvPr/>
          </p:nvSpPr>
          <p:spPr>
            <a:xfrm>
              <a:off x="0" y="1431029"/>
              <a:ext cx="6016484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7218706" y="5178029"/>
            <a:ext cx="10564894" cy="1575979"/>
          </a:xfrm>
          <a:custGeom>
            <a:avLst/>
            <a:gdLst/>
            <a:ahLst/>
            <a:cxnLst/>
            <a:rect r="r" b="b" t="t" l="l"/>
            <a:pathLst>
              <a:path h="1575979" w="10564894">
                <a:moveTo>
                  <a:pt x="0" y="0"/>
                </a:moveTo>
                <a:lnTo>
                  <a:pt x="10564894" y="0"/>
                </a:lnTo>
                <a:lnTo>
                  <a:pt x="10564894" y="1575979"/>
                </a:lnTo>
                <a:lnTo>
                  <a:pt x="0" y="15759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7218706" y="754378"/>
            <a:ext cx="2613842" cy="453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F9E827"/>
                </a:solidFill>
                <a:latin typeface="Pixellet TH Bold"/>
                <a:ea typeface="Pixellet TH Bold"/>
                <a:cs typeface="Pixellet TH Bold"/>
                <a:sym typeface="Pixellet TH Bold"/>
              </a:rPr>
              <a:t>int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302237" y="4512944"/>
            <a:ext cx="6777178" cy="630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F9E827"/>
                </a:solidFill>
                <a:latin typeface="Pixellet TH Bold"/>
                <a:ea typeface="Pixellet TH Bold"/>
                <a:cs typeface="Pixellet TH Bold"/>
                <a:sym typeface="Pixellet TH Bold"/>
              </a:rPr>
              <a:t>FUNDAMENTAL ATTRIBUTES</a:t>
            </a:r>
          </a:p>
        </p:txBody>
      </p:sp>
    </p:spTree>
  </p:cSld>
  <p:clrMapOvr>
    <a:masterClrMapping/>
  </p:clrMapOvr>
  <p:transition spd="fast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009" t="0" r="-1100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6885653" cy="10287000"/>
          </a:xfrm>
          <a:custGeom>
            <a:avLst/>
            <a:gdLst/>
            <a:ahLst/>
            <a:cxnLst/>
            <a:rect r="r" b="b" t="t" l="l"/>
            <a:pathLst>
              <a:path h="10287000" w="6885653">
                <a:moveTo>
                  <a:pt x="0" y="0"/>
                </a:moveTo>
                <a:lnTo>
                  <a:pt x="6885653" y="0"/>
                </a:lnTo>
                <a:lnTo>
                  <a:pt x="688565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56490" y="1028700"/>
            <a:ext cx="10202810" cy="680187"/>
          </a:xfrm>
          <a:custGeom>
            <a:avLst/>
            <a:gdLst/>
            <a:ahLst/>
            <a:cxnLst/>
            <a:rect r="r" b="b" t="t" l="l"/>
            <a:pathLst>
              <a:path h="680187" w="10202810">
                <a:moveTo>
                  <a:pt x="0" y="0"/>
                </a:moveTo>
                <a:lnTo>
                  <a:pt x="10202810" y="0"/>
                </a:lnTo>
                <a:lnTo>
                  <a:pt x="10202810" y="680187"/>
                </a:lnTo>
                <a:lnTo>
                  <a:pt x="0" y="6801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056490" y="4788335"/>
            <a:ext cx="9110697" cy="593733"/>
          </a:xfrm>
          <a:custGeom>
            <a:avLst/>
            <a:gdLst/>
            <a:ahLst/>
            <a:cxnLst/>
            <a:rect r="r" b="b" t="t" l="l"/>
            <a:pathLst>
              <a:path h="593733" w="9110697">
                <a:moveTo>
                  <a:pt x="0" y="0"/>
                </a:moveTo>
                <a:lnTo>
                  <a:pt x="9110697" y="0"/>
                </a:lnTo>
                <a:lnTo>
                  <a:pt x="9110697" y="593733"/>
                </a:lnTo>
                <a:lnTo>
                  <a:pt x="0" y="5937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14856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6885653" y="1998482"/>
            <a:ext cx="9784148" cy="1158033"/>
            <a:chOff x="0" y="0"/>
            <a:chExt cx="13045531" cy="154404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29234" cy="929234"/>
            </a:xfrm>
            <a:custGeom>
              <a:avLst/>
              <a:gdLst/>
              <a:ahLst/>
              <a:cxnLst/>
              <a:rect r="r" b="b" t="t" l="l"/>
              <a:pathLst>
                <a:path h="929234" w="929234">
                  <a:moveTo>
                    <a:pt x="0" y="0"/>
                  </a:moveTo>
                  <a:lnTo>
                    <a:pt x="929234" y="0"/>
                  </a:lnTo>
                  <a:lnTo>
                    <a:pt x="929234" y="929234"/>
                  </a:lnTo>
                  <a:lnTo>
                    <a:pt x="0" y="9292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979215" y="17304"/>
              <a:ext cx="12066316" cy="15267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04"/>
                </a:lnSpc>
                <a:spcBef>
                  <a:spcPct val="0"/>
                </a:spcBef>
              </a:pPr>
              <a:r>
                <a:rPr lang="en-US" b="true" sz="3217">
                  <a:solidFill>
                    <a:srgbClr val="FFBD59"/>
                  </a:solidFill>
                  <a:latin typeface="Pixellet TH Bold"/>
                  <a:ea typeface="Pixellet TH Bold"/>
                  <a:cs typeface="Pixellet TH Bold"/>
                  <a:sym typeface="Pixellet TH Bold"/>
                </a:rPr>
                <a:t>Update frames based on direction and speed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885653" y="5667818"/>
            <a:ext cx="9784148" cy="1158033"/>
            <a:chOff x="0" y="0"/>
            <a:chExt cx="13045531" cy="154404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29234" cy="929234"/>
            </a:xfrm>
            <a:custGeom>
              <a:avLst/>
              <a:gdLst/>
              <a:ahLst/>
              <a:cxnLst/>
              <a:rect r="r" b="b" t="t" l="l"/>
              <a:pathLst>
                <a:path h="929234" w="929234">
                  <a:moveTo>
                    <a:pt x="0" y="0"/>
                  </a:moveTo>
                  <a:lnTo>
                    <a:pt x="929234" y="0"/>
                  </a:lnTo>
                  <a:lnTo>
                    <a:pt x="929234" y="929234"/>
                  </a:lnTo>
                  <a:lnTo>
                    <a:pt x="0" y="9292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979215" y="17304"/>
              <a:ext cx="12066316" cy="15267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04"/>
                </a:lnSpc>
                <a:spcBef>
                  <a:spcPct val="0"/>
                </a:spcBef>
              </a:pPr>
              <a:r>
                <a:rPr lang="en-US" b="true" sz="3217">
                  <a:solidFill>
                    <a:srgbClr val="FFBD59"/>
                  </a:solidFill>
                  <a:latin typeface="Pixellet TH Bold"/>
                  <a:ea typeface="Pixellet TH Bold"/>
                  <a:cs typeface="Pixellet TH Bold"/>
                  <a:sym typeface="Pixellet TH Bold"/>
                </a:rPr>
                <a:t>Turn to to the next frames of animation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DAGZVkDgxQw</dc:identifier>
  <dcterms:modified xsi:type="dcterms:W3CDTF">2011-08-01T06:04:30Z</dcterms:modified>
  <cp:revision>1</cp:revision>
  <dc:title>Presentation BroJect Super Mario</dc:title>
</cp:coreProperties>
</file>