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8" r:id="rId5"/>
    <p:sldId id="266" r:id="rId6"/>
    <p:sldId id="259" r:id="rId7"/>
    <p:sldId id="260" r:id="rId8"/>
    <p:sldId id="267" r:id="rId9"/>
    <p:sldId id="264" r:id="rId10"/>
    <p:sldId id="262" r:id="rId11"/>
    <p:sldId id="273" r:id="rId12"/>
    <p:sldId id="268" r:id="rId13"/>
    <p:sldId id="269" r:id="rId14"/>
    <p:sldId id="265" r:id="rId15"/>
    <p:sldId id="261" r:id="rId16"/>
    <p:sldId id="277" r:id="rId17"/>
    <p:sldId id="270" r:id="rId18"/>
    <p:sldId id="271" r:id="rId19"/>
    <p:sldId id="274" r:id="rId20"/>
    <p:sldId id="275" r:id="rId21"/>
    <p:sldId id="276"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4" d="100"/>
          <a:sy n="114" d="100"/>
        </p:scale>
        <p:origin x="1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3D650-CB2F-41AD-872E-0913CB0BDFC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34F9D28-BACE-43FE-8273-9F2847C0C318}">
      <dgm:prSet/>
      <dgm:spPr/>
      <dgm:t>
        <a:bodyPr/>
        <a:lstStyle/>
        <a:p>
          <a:pPr>
            <a:lnSpc>
              <a:spcPct val="100000"/>
            </a:lnSpc>
            <a:defRPr cap="all"/>
          </a:pPr>
          <a:r>
            <a:rPr lang="ko-KR"/>
            <a:t>게임 소개</a:t>
          </a:r>
          <a:endParaRPr lang="en-US"/>
        </a:p>
      </dgm:t>
    </dgm:pt>
    <dgm:pt modelId="{9A211A78-0E15-46FD-A7FB-6EB87ABCBCD2}" type="parTrans" cxnId="{D1AB3F75-542D-49B8-83AD-7718B4F5D111}">
      <dgm:prSet/>
      <dgm:spPr/>
      <dgm:t>
        <a:bodyPr/>
        <a:lstStyle/>
        <a:p>
          <a:endParaRPr lang="en-US"/>
        </a:p>
      </dgm:t>
    </dgm:pt>
    <dgm:pt modelId="{63F1C675-7D6F-47FE-BDDD-0DF073B54645}" type="sibTrans" cxnId="{D1AB3F75-542D-49B8-83AD-7718B4F5D111}">
      <dgm:prSet/>
      <dgm:spPr/>
      <dgm:t>
        <a:bodyPr/>
        <a:lstStyle/>
        <a:p>
          <a:endParaRPr lang="en-US"/>
        </a:p>
      </dgm:t>
    </dgm:pt>
    <dgm:pt modelId="{7DEE4316-D49E-446D-913D-0A71FDC77047}">
      <dgm:prSet/>
      <dgm:spPr/>
      <dgm:t>
        <a:bodyPr/>
        <a:lstStyle/>
        <a:p>
          <a:pPr>
            <a:lnSpc>
              <a:spcPct val="100000"/>
            </a:lnSpc>
            <a:defRPr cap="all"/>
          </a:pPr>
          <a:r>
            <a:rPr lang="ko-KR"/>
            <a:t>프로젝트 진행 현황</a:t>
          </a:r>
          <a:endParaRPr lang="en-US"/>
        </a:p>
      </dgm:t>
    </dgm:pt>
    <dgm:pt modelId="{C92DA1E0-FAE5-47A3-AE48-3C403277B1C4}" type="parTrans" cxnId="{278B2756-9730-48DC-95EF-328F53E3BE19}">
      <dgm:prSet/>
      <dgm:spPr/>
      <dgm:t>
        <a:bodyPr/>
        <a:lstStyle/>
        <a:p>
          <a:endParaRPr lang="en-US"/>
        </a:p>
      </dgm:t>
    </dgm:pt>
    <dgm:pt modelId="{EBDDDD35-F581-4FA6-8BC0-007D3B1FF046}" type="sibTrans" cxnId="{278B2756-9730-48DC-95EF-328F53E3BE19}">
      <dgm:prSet/>
      <dgm:spPr/>
      <dgm:t>
        <a:bodyPr/>
        <a:lstStyle/>
        <a:p>
          <a:endParaRPr lang="en-US"/>
        </a:p>
      </dgm:t>
    </dgm:pt>
    <dgm:pt modelId="{DD7EAFBC-C9CE-44C6-A4D6-9DE30801D132}">
      <dgm:prSet/>
      <dgm:spPr/>
      <dgm:t>
        <a:bodyPr/>
        <a:lstStyle/>
        <a:p>
          <a:pPr>
            <a:lnSpc>
              <a:spcPct val="100000"/>
            </a:lnSpc>
            <a:defRPr cap="all"/>
          </a:pPr>
          <a:r>
            <a:rPr lang="ko-KR"/>
            <a:t>차후 계획</a:t>
          </a:r>
          <a:endParaRPr lang="en-US"/>
        </a:p>
      </dgm:t>
    </dgm:pt>
    <dgm:pt modelId="{A2B45BF3-4AF5-4E4F-99D9-26E54BF2C171}" type="parTrans" cxnId="{09BF16DF-D12F-4C7E-9A94-47D75DC1F467}">
      <dgm:prSet/>
      <dgm:spPr/>
      <dgm:t>
        <a:bodyPr/>
        <a:lstStyle/>
        <a:p>
          <a:endParaRPr lang="en-US"/>
        </a:p>
      </dgm:t>
    </dgm:pt>
    <dgm:pt modelId="{F6F58D45-9B6D-46BB-B696-2D6104C28230}" type="sibTrans" cxnId="{09BF16DF-D12F-4C7E-9A94-47D75DC1F467}">
      <dgm:prSet/>
      <dgm:spPr/>
      <dgm:t>
        <a:bodyPr/>
        <a:lstStyle/>
        <a:p>
          <a:endParaRPr lang="en-US"/>
        </a:p>
      </dgm:t>
    </dgm:pt>
    <dgm:pt modelId="{33F802D8-EFC3-4690-A98F-FAEABFC76739}" type="pres">
      <dgm:prSet presAssocID="{9373D650-CB2F-41AD-872E-0913CB0BDFC2}" presName="root" presStyleCnt="0">
        <dgm:presLayoutVars>
          <dgm:dir/>
          <dgm:resizeHandles val="exact"/>
        </dgm:presLayoutVars>
      </dgm:prSet>
      <dgm:spPr/>
    </dgm:pt>
    <dgm:pt modelId="{4BB4F4C5-6CA8-4DC1-B32E-E17C042AE0E2}" type="pres">
      <dgm:prSet presAssocID="{834F9D28-BACE-43FE-8273-9F2847C0C318}" presName="compNode" presStyleCnt="0"/>
      <dgm:spPr/>
    </dgm:pt>
    <dgm:pt modelId="{7F2254A8-0657-4BFE-8EA6-013F8699BACB}" type="pres">
      <dgm:prSet presAssocID="{834F9D28-BACE-43FE-8273-9F2847C0C318}" presName="iconBgRect" presStyleLbl="bgShp" presStyleIdx="0" presStyleCnt="3"/>
      <dgm:spPr>
        <a:prstGeom prst="round2DiagRect">
          <a:avLst>
            <a:gd name="adj1" fmla="val 29727"/>
            <a:gd name="adj2" fmla="val 0"/>
          </a:avLst>
        </a:prstGeom>
      </dgm:spPr>
    </dgm:pt>
    <dgm:pt modelId="{2960A0CC-AD69-4CAD-B916-26EF09E6FF78}" type="pres">
      <dgm:prSet presAssocID="{834F9D28-BACE-43FE-8273-9F2847C0C3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734A6A7F-B6E8-4160-8382-A2320F5FC21D}" type="pres">
      <dgm:prSet presAssocID="{834F9D28-BACE-43FE-8273-9F2847C0C318}" presName="spaceRect" presStyleCnt="0"/>
      <dgm:spPr/>
    </dgm:pt>
    <dgm:pt modelId="{D06065C1-45D2-48B7-9F00-ADB079F4A17D}" type="pres">
      <dgm:prSet presAssocID="{834F9D28-BACE-43FE-8273-9F2847C0C318}" presName="textRect" presStyleLbl="revTx" presStyleIdx="0" presStyleCnt="3">
        <dgm:presLayoutVars>
          <dgm:chMax val="1"/>
          <dgm:chPref val="1"/>
        </dgm:presLayoutVars>
      </dgm:prSet>
      <dgm:spPr/>
    </dgm:pt>
    <dgm:pt modelId="{E31343F8-1404-40EE-B5FE-2A0592A8BB4C}" type="pres">
      <dgm:prSet presAssocID="{63F1C675-7D6F-47FE-BDDD-0DF073B54645}" presName="sibTrans" presStyleCnt="0"/>
      <dgm:spPr/>
    </dgm:pt>
    <dgm:pt modelId="{B4B8EDAC-9B42-4C83-B36D-B97E744EB899}" type="pres">
      <dgm:prSet presAssocID="{7DEE4316-D49E-446D-913D-0A71FDC77047}" presName="compNode" presStyleCnt="0"/>
      <dgm:spPr/>
    </dgm:pt>
    <dgm:pt modelId="{A58A0C70-B8E8-4A76-B0A3-3C9A667C6185}" type="pres">
      <dgm:prSet presAssocID="{7DEE4316-D49E-446D-913D-0A71FDC77047}" presName="iconBgRect" presStyleLbl="bgShp" presStyleIdx="1" presStyleCnt="3"/>
      <dgm:spPr>
        <a:prstGeom prst="round2DiagRect">
          <a:avLst>
            <a:gd name="adj1" fmla="val 29727"/>
            <a:gd name="adj2" fmla="val 0"/>
          </a:avLst>
        </a:prstGeom>
      </dgm:spPr>
    </dgm:pt>
    <dgm:pt modelId="{CD68CF81-39DB-4042-8AA2-1E8CFC44476D}" type="pres">
      <dgm:prSet presAssocID="{7DEE4316-D49E-446D-913D-0A71FDC770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확인 표시"/>
        </a:ext>
      </dgm:extLst>
    </dgm:pt>
    <dgm:pt modelId="{CC23B3D1-1BB2-4DCF-920F-AB3B2B283A45}" type="pres">
      <dgm:prSet presAssocID="{7DEE4316-D49E-446D-913D-0A71FDC77047}" presName="spaceRect" presStyleCnt="0"/>
      <dgm:spPr/>
    </dgm:pt>
    <dgm:pt modelId="{9353A63A-CD73-4E8C-A7ED-9C886BF27AF9}" type="pres">
      <dgm:prSet presAssocID="{7DEE4316-D49E-446D-913D-0A71FDC77047}" presName="textRect" presStyleLbl="revTx" presStyleIdx="1" presStyleCnt="3">
        <dgm:presLayoutVars>
          <dgm:chMax val="1"/>
          <dgm:chPref val="1"/>
        </dgm:presLayoutVars>
      </dgm:prSet>
      <dgm:spPr/>
    </dgm:pt>
    <dgm:pt modelId="{0FAAEF66-7014-4B2F-A19B-CA69B9546BC0}" type="pres">
      <dgm:prSet presAssocID="{EBDDDD35-F581-4FA6-8BC0-007D3B1FF046}" presName="sibTrans" presStyleCnt="0"/>
      <dgm:spPr/>
    </dgm:pt>
    <dgm:pt modelId="{D7A8C0BC-E229-4873-8649-5CEBE751159C}" type="pres">
      <dgm:prSet presAssocID="{DD7EAFBC-C9CE-44C6-A4D6-9DE30801D132}" presName="compNode" presStyleCnt="0"/>
      <dgm:spPr/>
    </dgm:pt>
    <dgm:pt modelId="{8386851C-C7EC-4B07-845F-882972F89AC6}" type="pres">
      <dgm:prSet presAssocID="{DD7EAFBC-C9CE-44C6-A4D6-9DE30801D132}" presName="iconBgRect" presStyleLbl="bgShp" presStyleIdx="2" presStyleCnt="3"/>
      <dgm:spPr>
        <a:prstGeom prst="round2DiagRect">
          <a:avLst>
            <a:gd name="adj1" fmla="val 29727"/>
            <a:gd name="adj2" fmla="val 0"/>
          </a:avLst>
        </a:prstGeom>
      </dgm:spPr>
    </dgm:pt>
    <dgm:pt modelId="{3AE9F6F1-CE37-4C81-932E-F61022343B05}" type="pres">
      <dgm:prSet presAssocID="{DD7EAFBC-C9CE-44C6-A4D6-9DE30801D1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과녁"/>
        </a:ext>
      </dgm:extLst>
    </dgm:pt>
    <dgm:pt modelId="{CBD4C43C-8790-449D-862C-BDB7A656A4F1}" type="pres">
      <dgm:prSet presAssocID="{DD7EAFBC-C9CE-44C6-A4D6-9DE30801D132}" presName="spaceRect" presStyleCnt="0"/>
      <dgm:spPr/>
    </dgm:pt>
    <dgm:pt modelId="{13D8E8A8-E6B3-474C-97AB-8EE2034406E9}" type="pres">
      <dgm:prSet presAssocID="{DD7EAFBC-C9CE-44C6-A4D6-9DE30801D132}" presName="textRect" presStyleLbl="revTx" presStyleIdx="2" presStyleCnt="3">
        <dgm:presLayoutVars>
          <dgm:chMax val="1"/>
          <dgm:chPref val="1"/>
        </dgm:presLayoutVars>
      </dgm:prSet>
      <dgm:spPr/>
    </dgm:pt>
  </dgm:ptLst>
  <dgm:cxnLst>
    <dgm:cxn modelId="{D1AB3F75-542D-49B8-83AD-7718B4F5D111}" srcId="{9373D650-CB2F-41AD-872E-0913CB0BDFC2}" destId="{834F9D28-BACE-43FE-8273-9F2847C0C318}" srcOrd="0" destOrd="0" parTransId="{9A211A78-0E15-46FD-A7FB-6EB87ABCBCD2}" sibTransId="{63F1C675-7D6F-47FE-BDDD-0DF073B54645}"/>
    <dgm:cxn modelId="{278B2756-9730-48DC-95EF-328F53E3BE19}" srcId="{9373D650-CB2F-41AD-872E-0913CB0BDFC2}" destId="{7DEE4316-D49E-446D-913D-0A71FDC77047}" srcOrd="1" destOrd="0" parTransId="{C92DA1E0-FAE5-47A3-AE48-3C403277B1C4}" sibTransId="{EBDDDD35-F581-4FA6-8BC0-007D3B1FF046}"/>
    <dgm:cxn modelId="{3CC5F8B4-FC43-4EF2-9010-DAF83D747631}" type="presOf" srcId="{DD7EAFBC-C9CE-44C6-A4D6-9DE30801D132}" destId="{13D8E8A8-E6B3-474C-97AB-8EE2034406E9}" srcOrd="0" destOrd="0" presId="urn:microsoft.com/office/officeart/2018/5/layout/IconLeafLabelList"/>
    <dgm:cxn modelId="{5951C5C5-DACF-4E21-B32D-E92D7E0BC2B4}" type="presOf" srcId="{834F9D28-BACE-43FE-8273-9F2847C0C318}" destId="{D06065C1-45D2-48B7-9F00-ADB079F4A17D}" srcOrd="0" destOrd="0" presId="urn:microsoft.com/office/officeart/2018/5/layout/IconLeafLabelList"/>
    <dgm:cxn modelId="{D6AA88DD-4B62-49EB-A663-7439FA21C418}" type="presOf" srcId="{9373D650-CB2F-41AD-872E-0913CB0BDFC2}" destId="{33F802D8-EFC3-4690-A98F-FAEABFC76739}" srcOrd="0" destOrd="0" presId="urn:microsoft.com/office/officeart/2018/5/layout/IconLeafLabelList"/>
    <dgm:cxn modelId="{09BF16DF-D12F-4C7E-9A94-47D75DC1F467}" srcId="{9373D650-CB2F-41AD-872E-0913CB0BDFC2}" destId="{DD7EAFBC-C9CE-44C6-A4D6-9DE30801D132}" srcOrd="2" destOrd="0" parTransId="{A2B45BF3-4AF5-4E4F-99D9-26E54BF2C171}" sibTransId="{F6F58D45-9B6D-46BB-B696-2D6104C28230}"/>
    <dgm:cxn modelId="{B63FFDE4-4F34-4F3A-9DD4-410E8587D12C}" type="presOf" srcId="{7DEE4316-D49E-446D-913D-0A71FDC77047}" destId="{9353A63A-CD73-4E8C-A7ED-9C886BF27AF9}" srcOrd="0" destOrd="0" presId="urn:microsoft.com/office/officeart/2018/5/layout/IconLeafLabelList"/>
    <dgm:cxn modelId="{4C48D026-4495-4C11-81A1-98FE8479FAFD}" type="presParOf" srcId="{33F802D8-EFC3-4690-A98F-FAEABFC76739}" destId="{4BB4F4C5-6CA8-4DC1-B32E-E17C042AE0E2}" srcOrd="0" destOrd="0" presId="urn:microsoft.com/office/officeart/2018/5/layout/IconLeafLabelList"/>
    <dgm:cxn modelId="{6E007E61-A358-47BF-B489-BBE0F7254875}" type="presParOf" srcId="{4BB4F4C5-6CA8-4DC1-B32E-E17C042AE0E2}" destId="{7F2254A8-0657-4BFE-8EA6-013F8699BACB}" srcOrd="0" destOrd="0" presId="urn:microsoft.com/office/officeart/2018/5/layout/IconLeafLabelList"/>
    <dgm:cxn modelId="{001BE5F8-89BF-4CF6-9F2B-4CED884FC637}" type="presParOf" srcId="{4BB4F4C5-6CA8-4DC1-B32E-E17C042AE0E2}" destId="{2960A0CC-AD69-4CAD-B916-26EF09E6FF78}" srcOrd="1" destOrd="0" presId="urn:microsoft.com/office/officeart/2018/5/layout/IconLeafLabelList"/>
    <dgm:cxn modelId="{436E9F51-FB7B-4CB0-9EB2-023362C89864}" type="presParOf" srcId="{4BB4F4C5-6CA8-4DC1-B32E-E17C042AE0E2}" destId="{734A6A7F-B6E8-4160-8382-A2320F5FC21D}" srcOrd="2" destOrd="0" presId="urn:microsoft.com/office/officeart/2018/5/layout/IconLeafLabelList"/>
    <dgm:cxn modelId="{A3B5A767-2BCA-4AD5-A3F2-8AC1A71BF66A}" type="presParOf" srcId="{4BB4F4C5-6CA8-4DC1-B32E-E17C042AE0E2}" destId="{D06065C1-45D2-48B7-9F00-ADB079F4A17D}" srcOrd="3" destOrd="0" presId="urn:microsoft.com/office/officeart/2018/5/layout/IconLeafLabelList"/>
    <dgm:cxn modelId="{563E7476-200F-4742-8447-F45842220F3F}" type="presParOf" srcId="{33F802D8-EFC3-4690-A98F-FAEABFC76739}" destId="{E31343F8-1404-40EE-B5FE-2A0592A8BB4C}" srcOrd="1" destOrd="0" presId="urn:microsoft.com/office/officeart/2018/5/layout/IconLeafLabelList"/>
    <dgm:cxn modelId="{E287F1E6-06DB-4828-952C-314C04A92BA5}" type="presParOf" srcId="{33F802D8-EFC3-4690-A98F-FAEABFC76739}" destId="{B4B8EDAC-9B42-4C83-B36D-B97E744EB899}" srcOrd="2" destOrd="0" presId="urn:microsoft.com/office/officeart/2018/5/layout/IconLeafLabelList"/>
    <dgm:cxn modelId="{FC249795-C4AF-4444-AAA4-52A4B92B6D3E}" type="presParOf" srcId="{B4B8EDAC-9B42-4C83-B36D-B97E744EB899}" destId="{A58A0C70-B8E8-4A76-B0A3-3C9A667C6185}" srcOrd="0" destOrd="0" presId="urn:microsoft.com/office/officeart/2018/5/layout/IconLeafLabelList"/>
    <dgm:cxn modelId="{078C86DE-7759-49E8-BAA1-055DD08289BA}" type="presParOf" srcId="{B4B8EDAC-9B42-4C83-B36D-B97E744EB899}" destId="{CD68CF81-39DB-4042-8AA2-1E8CFC44476D}" srcOrd="1" destOrd="0" presId="urn:microsoft.com/office/officeart/2018/5/layout/IconLeafLabelList"/>
    <dgm:cxn modelId="{E637D0DA-1CDB-4B93-9AC7-44FB70445E64}" type="presParOf" srcId="{B4B8EDAC-9B42-4C83-B36D-B97E744EB899}" destId="{CC23B3D1-1BB2-4DCF-920F-AB3B2B283A45}" srcOrd="2" destOrd="0" presId="urn:microsoft.com/office/officeart/2018/5/layout/IconLeafLabelList"/>
    <dgm:cxn modelId="{E2863D0D-D50C-4E11-8D38-6FC52683702C}" type="presParOf" srcId="{B4B8EDAC-9B42-4C83-B36D-B97E744EB899}" destId="{9353A63A-CD73-4E8C-A7ED-9C886BF27AF9}" srcOrd="3" destOrd="0" presId="urn:microsoft.com/office/officeart/2018/5/layout/IconLeafLabelList"/>
    <dgm:cxn modelId="{D2E0D60D-4B59-4988-8F36-F91E37EDCC4E}" type="presParOf" srcId="{33F802D8-EFC3-4690-A98F-FAEABFC76739}" destId="{0FAAEF66-7014-4B2F-A19B-CA69B9546BC0}" srcOrd="3" destOrd="0" presId="urn:microsoft.com/office/officeart/2018/5/layout/IconLeafLabelList"/>
    <dgm:cxn modelId="{1CF85090-B42B-4DC9-8443-A07E400E7EAF}" type="presParOf" srcId="{33F802D8-EFC3-4690-A98F-FAEABFC76739}" destId="{D7A8C0BC-E229-4873-8649-5CEBE751159C}" srcOrd="4" destOrd="0" presId="urn:microsoft.com/office/officeart/2018/5/layout/IconLeafLabelList"/>
    <dgm:cxn modelId="{747B5BAD-FD19-4EEC-A4A7-ADA20A836344}" type="presParOf" srcId="{D7A8C0BC-E229-4873-8649-5CEBE751159C}" destId="{8386851C-C7EC-4B07-845F-882972F89AC6}" srcOrd="0" destOrd="0" presId="urn:microsoft.com/office/officeart/2018/5/layout/IconLeafLabelList"/>
    <dgm:cxn modelId="{B868605D-DE1C-42A9-83C2-56BEAB7A3A2B}" type="presParOf" srcId="{D7A8C0BC-E229-4873-8649-5CEBE751159C}" destId="{3AE9F6F1-CE37-4C81-932E-F61022343B05}" srcOrd="1" destOrd="0" presId="urn:microsoft.com/office/officeart/2018/5/layout/IconLeafLabelList"/>
    <dgm:cxn modelId="{0111170E-9191-4D93-915B-5B134A9867EB}" type="presParOf" srcId="{D7A8C0BC-E229-4873-8649-5CEBE751159C}" destId="{CBD4C43C-8790-449D-862C-BDB7A656A4F1}" srcOrd="2" destOrd="0" presId="urn:microsoft.com/office/officeart/2018/5/layout/IconLeafLabelList"/>
    <dgm:cxn modelId="{D559B55B-01FD-494C-84F5-93526195FEED}" type="presParOf" srcId="{D7A8C0BC-E229-4873-8649-5CEBE751159C}" destId="{13D8E8A8-E6B3-474C-97AB-8EE2034406E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254A8-0657-4BFE-8EA6-013F8699BACB}">
      <dsp:nvSpPr>
        <dsp:cNvPr id="0" name=""/>
        <dsp:cNvSpPr/>
      </dsp:nvSpPr>
      <dsp:spPr>
        <a:xfrm>
          <a:off x="679050" y="5787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0A0CC-AD69-4CAD-B916-26EF09E6FF78}">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6065C1-45D2-48B7-9F00-ADB079F4A17D}">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ko-KR" sz="2800" kern="1200"/>
            <a:t>게임 소개</a:t>
          </a:r>
          <a:endParaRPr lang="en-US" sz="2800" kern="1200"/>
        </a:p>
      </dsp:txBody>
      <dsp:txXfrm>
        <a:off x="75768" y="3053772"/>
        <a:ext cx="3093750" cy="720000"/>
      </dsp:txXfrm>
    </dsp:sp>
    <dsp:sp modelId="{A58A0C70-B8E8-4A76-B0A3-3C9A667C6185}">
      <dsp:nvSpPr>
        <dsp:cNvPr id="0" name=""/>
        <dsp:cNvSpPr/>
      </dsp:nvSpPr>
      <dsp:spPr>
        <a:xfrm>
          <a:off x="4314206" y="578771"/>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8CF81-39DB-4042-8AA2-1E8CFC44476D}">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53A63A-CD73-4E8C-A7ED-9C886BF27AF9}">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ko-KR" sz="2800" kern="1200"/>
            <a:t>프로젝트 진행 현황</a:t>
          </a:r>
          <a:endParaRPr lang="en-US" sz="2800" kern="1200"/>
        </a:p>
      </dsp:txBody>
      <dsp:txXfrm>
        <a:off x="3710925" y="3053772"/>
        <a:ext cx="3093750" cy="720000"/>
      </dsp:txXfrm>
    </dsp:sp>
    <dsp:sp modelId="{8386851C-C7EC-4B07-845F-882972F89AC6}">
      <dsp:nvSpPr>
        <dsp:cNvPr id="0" name=""/>
        <dsp:cNvSpPr/>
      </dsp:nvSpPr>
      <dsp:spPr>
        <a:xfrm>
          <a:off x="7949362" y="57877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9F6F1-CE37-4C81-932E-F61022343B05}">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8E8A8-E6B3-474C-97AB-8EE2034406E9}">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ko-KR" sz="2800" kern="1200"/>
            <a:t>차후 계획</a:t>
          </a:r>
          <a:endParaRPr lang="en-US" sz="2800" kern="1200"/>
        </a:p>
      </dsp:txBody>
      <dsp:txXfrm>
        <a:off x="7346081" y="305377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299171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218790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342100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300636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402474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300434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194441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268760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335669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352730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01FC5BB-7CA4-4181-BADF-93C4B69E9287}" type="datetimeFigureOut">
              <a:rPr lang="ko-KR" altLang="en-US" smtClean="0"/>
              <a:t>2020-11-02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11101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FC5BB-7CA4-4181-BADF-93C4B69E9287}" type="datetimeFigureOut">
              <a:rPr lang="ko-KR" altLang="en-US" smtClean="0"/>
              <a:t>2020-11-02</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73EBE-1FB6-408B-9964-B778C84194A0}" type="slidenum">
              <a:rPr lang="ko-KR" altLang="en-US" smtClean="0"/>
              <a:t>‹#›</a:t>
            </a:fld>
            <a:endParaRPr lang="ko-KR" altLang="en-US"/>
          </a:p>
        </p:txBody>
      </p:sp>
    </p:spTree>
    <p:extLst>
      <p:ext uri="{BB962C8B-B14F-4D97-AF65-F5344CB8AC3E}">
        <p14:creationId xmlns:p14="http://schemas.microsoft.com/office/powerpoint/2010/main" val="9495342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92AAF4-D669-4C40-84D9-73FC4771994B}"/>
              </a:ext>
            </a:extLst>
          </p:cNvPr>
          <p:cNvSpPr>
            <a:spLocks noGrp="1"/>
          </p:cNvSpPr>
          <p:nvPr>
            <p:ph type="ctrTitle"/>
          </p:nvPr>
        </p:nvSpPr>
        <p:spPr/>
        <p:txBody>
          <a:bodyPr/>
          <a:lstStyle/>
          <a:p>
            <a:r>
              <a:rPr lang="ko-KR" altLang="en-US" dirty="0" err="1">
                <a:latin typeface="나눔스퀘어 Bold" panose="020B0600000101010101" pitchFamily="50" charset="-127"/>
                <a:ea typeface="나눔스퀘어 Bold" panose="020B0600000101010101" pitchFamily="50" charset="-127"/>
              </a:rPr>
              <a:t>랩스</a:t>
            </a:r>
            <a:r>
              <a:rPr lang="ko-KR" altLang="en-US" dirty="0">
                <a:latin typeface="나눔스퀘어 Bold" panose="020B0600000101010101" pitchFamily="50" charset="-127"/>
                <a:ea typeface="나눔스퀘어 Bold" panose="020B0600000101010101" pitchFamily="50" charset="-127"/>
              </a:rPr>
              <a:t> </a:t>
            </a:r>
            <a:r>
              <a:rPr lang="ko-KR" altLang="en-US" dirty="0" err="1">
                <a:latin typeface="나눔스퀘어 Bold" panose="020B0600000101010101" pitchFamily="50" charset="-127"/>
                <a:ea typeface="나눔스퀘어 Bold" panose="020B0600000101010101" pitchFamily="50" charset="-127"/>
              </a:rPr>
              <a:t>크리틱</a:t>
            </a:r>
            <a:endParaRPr lang="ko-KR" altLang="en-US" dirty="0">
              <a:latin typeface="나눔스퀘어 Bold" panose="020B0600000101010101" pitchFamily="50" charset="-127"/>
              <a:ea typeface="나눔스퀘어 Bold" panose="020B0600000101010101" pitchFamily="50" charset="-127"/>
            </a:endParaRPr>
          </a:p>
        </p:txBody>
      </p:sp>
      <p:sp>
        <p:nvSpPr>
          <p:cNvPr id="3" name="부제목 2">
            <a:extLst>
              <a:ext uri="{FF2B5EF4-FFF2-40B4-BE49-F238E27FC236}">
                <a16:creationId xmlns:a16="http://schemas.microsoft.com/office/drawing/2014/main" id="{9EE418F1-E3A8-48A1-BD3F-D211AF4B9F9A}"/>
              </a:ext>
            </a:extLst>
          </p:cNvPr>
          <p:cNvSpPr>
            <a:spLocks noGrp="1"/>
          </p:cNvSpPr>
          <p:nvPr>
            <p:ph type="subTitle" idx="1"/>
          </p:nvPr>
        </p:nvSpPr>
        <p:spPr/>
        <p:txBody>
          <a:bodyPr/>
          <a:lstStyle/>
          <a:p>
            <a:r>
              <a:rPr lang="en-US" altLang="ko-KR" dirty="0">
                <a:latin typeface="나눔스퀘어 Bold" panose="020B0600000101010101" pitchFamily="50" charset="-127"/>
                <a:ea typeface="나눔스퀘어 Bold" panose="020B0600000101010101" pitchFamily="50" charset="-127"/>
              </a:rPr>
              <a:t>2020.11.03</a:t>
            </a:r>
          </a:p>
          <a:p>
            <a:r>
              <a:rPr lang="ko-KR" altLang="en-US" dirty="0">
                <a:latin typeface="나눔스퀘어 Bold" panose="020B0600000101010101" pitchFamily="50" charset="-127"/>
                <a:ea typeface="나눔스퀘어 Bold" panose="020B0600000101010101" pitchFamily="50" charset="-127"/>
              </a:rPr>
              <a:t>랜덤 과제</a:t>
            </a:r>
          </a:p>
        </p:txBody>
      </p:sp>
    </p:spTree>
    <p:extLst>
      <p:ext uri="{BB962C8B-B14F-4D97-AF65-F5344CB8AC3E}">
        <p14:creationId xmlns:p14="http://schemas.microsoft.com/office/powerpoint/2010/main" val="117265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중간 고사 일정이 겹쳐 작업이 원활하지 못함</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146" name="Picture 2" descr="카드뉴스] 네가 중간고사를 망치는 이유.txt">
            <a:extLst>
              <a:ext uri="{FF2B5EF4-FFF2-40B4-BE49-F238E27FC236}">
                <a16:creationId xmlns:a16="http://schemas.microsoft.com/office/drawing/2014/main" id="{882515D6-3A14-4798-80F2-690FB8277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804988"/>
            <a:ext cx="48768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42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프로젝트 시즌 </a:t>
            </a:r>
            <a:r>
              <a:rPr lang="en-US" altLang="ko-KR" dirty="0">
                <a:latin typeface="나눔스퀘어 Bold" panose="020B0600000101010101" pitchFamily="50" charset="-127"/>
                <a:ea typeface="나눔스퀘어 Bold" panose="020B0600000101010101" pitchFamily="50" charset="-127"/>
              </a:rPr>
              <a:t>3 </a:t>
            </a:r>
            <a:r>
              <a:rPr lang="ko-KR" altLang="en-US" dirty="0">
                <a:latin typeface="나눔스퀘어 Bold" panose="020B0600000101010101" pitchFamily="50" charset="-127"/>
                <a:ea typeface="나눔스퀘어 Bold" panose="020B0600000101010101" pitchFamily="50" charset="-127"/>
              </a:rPr>
              <a:t>개최 </a:t>
            </a:r>
            <a:r>
              <a:rPr lang="en-US" altLang="ko-KR" dirty="0">
                <a:latin typeface="나눔스퀘어 Bold" panose="020B0600000101010101" pitchFamily="50" charset="-127"/>
                <a:ea typeface="나눔스퀘어 Bold" panose="020B0600000101010101" pitchFamily="50" charset="-127"/>
              </a:rPr>
              <a:t>(</a:t>
            </a:r>
            <a:r>
              <a:rPr lang="ko-KR" altLang="en-US" dirty="0">
                <a:latin typeface="나눔스퀘어 Bold" panose="020B0600000101010101" pitchFamily="50" charset="-127"/>
                <a:ea typeface="나눔스퀘어 Bold" panose="020B0600000101010101" pitchFamily="50" charset="-127"/>
              </a:rPr>
              <a:t>공사 중</a:t>
            </a:r>
            <a:r>
              <a:rPr lang="en-US" altLang="ko-KR" dirty="0">
                <a:latin typeface="나눔스퀘어 Bold" panose="020B0600000101010101" pitchFamily="50" charset="-127"/>
                <a:ea typeface="나눔스퀘어 Bold" panose="020B0600000101010101" pitchFamily="50" charset="-127"/>
              </a:rPr>
              <a:t>)</a:t>
            </a:r>
            <a:endParaRPr lang="ko-KR" altLang="en-US"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1268" name="Picture 4" descr="공사중">
            <a:extLst>
              <a:ext uri="{FF2B5EF4-FFF2-40B4-BE49-F238E27FC236}">
                <a16:creationId xmlns:a16="http://schemas.microsoft.com/office/drawing/2014/main" id="{2CBCC71C-FC85-406A-A7E4-5386F9F79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206" y="1838317"/>
            <a:ext cx="7001587" cy="349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82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흔들리는 프로젝트를 잡기위해 </a:t>
            </a:r>
            <a:r>
              <a:rPr lang="en-US" altLang="ko-KR" dirty="0">
                <a:latin typeface="나눔스퀘어 Bold" panose="020B0600000101010101" pitchFamily="50" charset="-127"/>
                <a:ea typeface="나눔스퀘어 Bold" panose="020B0600000101010101" pitchFamily="50" charset="-127"/>
              </a:rPr>
              <a:t>PM</a:t>
            </a:r>
            <a:r>
              <a:rPr lang="ko-KR" altLang="en-US" dirty="0">
                <a:latin typeface="나눔스퀘어 Bold" panose="020B0600000101010101" pitchFamily="50" charset="-127"/>
                <a:ea typeface="나눔스퀘어 Bold" panose="020B0600000101010101" pitchFamily="50" charset="-127"/>
              </a:rPr>
              <a:t>조정을 시작 </a:t>
            </a:r>
            <a:r>
              <a:rPr lang="en-US" altLang="ko-KR" dirty="0">
                <a:latin typeface="나눔스퀘어 Bold" panose="020B0600000101010101" pitchFamily="50" charset="-127"/>
                <a:ea typeface="나눔스퀘어 Bold" panose="020B0600000101010101" pitchFamily="50" charset="-127"/>
              </a:rPr>
              <a:t>(10.31 </a:t>
            </a:r>
            <a:r>
              <a:rPr lang="ko-KR" altLang="en-US" dirty="0">
                <a:latin typeface="나눔스퀘어 Bold" panose="020B0600000101010101" pitchFamily="50" charset="-127"/>
                <a:ea typeface="나눔스퀘어 Bold" panose="020B0600000101010101" pitchFamily="50" charset="-127"/>
              </a:rPr>
              <a:t>기준</a:t>
            </a:r>
            <a:r>
              <a:rPr lang="en-US" altLang="ko-KR" dirty="0">
                <a:latin typeface="나눔스퀘어 Bold" panose="020B0600000101010101" pitchFamily="50" charset="-127"/>
                <a:ea typeface="나눔스퀘어 Bold" panose="020B0600000101010101" pitchFamily="50" charset="-127"/>
              </a:rPr>
              <a:t>)</a:t>
            </a:r>
            <a:endParaRPr lang="ko-KR" altLang="en-US"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 name="그림 3">
            <a:extLst>
              <a:ext uri="{FF2B5EF4-FFF2-40B4-BE49-F238E27FC236}">
                <a16:creationId xmlns:a16="http://schemas.microsoft.com/office/drawing/2014/main" id="{48F3643B-D8E0-4775-AC52-5551523C0B25}"/>
              </a:ext>
            </a:extLst>
          </p:cNvPr>
          <p:cNvPicPr>
            <a:picLocks noChangeAspect="1"/>
          </p:cNvPicPr>
          <p:nvPr/>
        </p:nvPicPr>
        <p:blipFill>
          <a:blip r:embed="rId2"/>
          <a:stretch>
            <a:fillRect/>
          </a:stretch>
        </p:blipFill>
        <p:spPr>
          <a:xfrm>
            <a:off x="2883351" y="1751249"/>
            <a:ext cx="6730097" cy="3355502"/>
          </a:xfrm>
          <a:prstGeom prst="rect">
            <a:avLst/>
          </a:prstGeom>
        </p:spPr>
      </p:pic>
    </p:spTree>
    <p:extLst>
      <p:ext uri="{BB962C8B-B14F-4D97-AF65-F5344CB8AC3E}">
        <p14:creationId xmlns:p14="http://schemas.microsoft.com/office/powerpoint/2010/main" val="112095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 </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그래픽</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컨셉 미조정에 의한 그래픽 작업 일시 정지 </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추가 회의 필요</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7170" name="Picture 2" descr="절대 하지 말아야 할 회의 | IT의 중심에서">
            <a:extLst>
              <a:ext uri="{FF2B5EF4-FFF2-40B4-BE49-F238E27FC236}">
                <a16:creationId xmlns:a16="http://schemas.microsoft.com/office/drawing/2014/main" id="{9DEF6C09-8AB7-41D4-8188-1F9EACF6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819275"/>
            <a:ext cx="47625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97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 </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기획</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캐릭터</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몬스터</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맵 등 컨셉 기획 진행</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a:extLst>
              <a:ext uri="{FF2B5EF4-FFF2-40B4-BE49-F238E27FC236}">
                <a16:creationId xmlns:a16="http://schemas.microsoft.com/office/drawing/2014/main" id="{3A2614EA-D93C-44B8-92BB-CAF9220C85F6}"/>
              </a:ext>
            </a:extLst>
          </p:cNvPr>
          <p:cNvPicPr>
            <a:picLocks noChangeAspect="1"/>
          </p:cNvPicPr>
          <p:nvPr/>
        </p:nvPicPr>
        <p:blipFill>
          <a:blip r:embed="rId2"/>
          <a:stretch>
            <a:fillRect/>
          </a:stretch>
        </p:blipFill>
        <p:spPr>
          <a:xfrm>
            <a:off x="1894156" y="2120585"/>
            <a:ext cx="1911914" cy="2616829"/>
          </a:xfrm>
          <a:prstGeom prst="rect">
            <a:avLst/>
          </a:prstGeom>
        </p:spPr>
      </p:pic>
      <p:pic>
        <p:nvPicPr>
          <p:cNvPr id="7" name="그림 6">
            <a:extLst>
              <a:ext uri="{FF2B5EF4-FFF2-40B4-BE49-F238E27FC236}">
                <a16:creationId xmlns:a16="http://schemas.microsoft.com/office/drawing/2014/main" id="{657104F9-4879-4D2B-A4B3-2A81CE235AC5}"/>
              </a:ext>
            </a:extLst>
          </p:cNvPr>
          <p:cNvPicPr>
            <a:picLocks noChangeAspect="1"/>
          </p:cNvPicPr>
          <p:nvPr/>
        </p:nvPicPr>
        <p:blipFill>
          <a:blip r:embed="rId3"/>
          <a:stretch>
            <a:fillRect/>
          </a:stretch>
        </p:blipFill>
        <p:spPr>
          <a:xfrm>
            <a:off x="4531772" y="2120585"/>
            <a:ext cx="2362836" cy="2704087"/>
          </a:xfrm>
          <a:prstGeom prst="rect">
            <a:avLst/>
          </a:prstGeom>
        </p:spPr>
      </p:pic>
      <p:pic>
        <p:nvPicPr>
          <p:cNvPr id="8" name="그림 7">
            <a:extLst>
              <a:ext uri="{FF2B5EF4-FFF2-40B4-BE49-F238E27FC236}">
                <a16:creationId xmlns:a16="http://schemas.microsoft.com/office/drawing/2014/main" id="{DD05B902-B876-48F0-94BB-9AC098E9EBF4}"/>
              </a:ext>
            </a:extLst>
          </p:cNvPr>
          <p:cNvPicPr>
            <a:picLocks noChangeAspect="1"/>
          </p:cNvPicPr>
          <p:nvPr/>
        </p:nvPicPr>
        <p:blipFill>
          <a:blip r:embed="rId4"/>
          <a:stretch>
            <a:fillRect/>
          </a:stretch>
        </p:blipFill>
        <p:spPr>
          <a:xfrm>
            <a:off x="7434094" y="2346755"/>
            <a:ext cx="3919706" cy="2251746"/>
          </a:xfrm>
          <a:prstGeom prst="rect">
            <a:avLst/>
          </a:prstGeom>
        </p:spPr>
      </p:pic>
    </p:spTree>
    <p:extLst>
      <p:ext uri="{BB962C8B-B14F-4D97-AF65-F5344CB8AC3E}">
        <p14:creationId xmlns:p14="http://schemas.microsoft.com/office/powerpoint/2010/main" val="248592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 </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프로그래밍</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en-US" altLang="ko-KR" dirty="0">
                <a:latin typeface="나눔스퀘어 Bold" panose="020B0600000101010101" pitchFamily="50" charset="-127"/>
                <a:ea typeface="나눔스퀘어 Bold" panose="020B0600000101010101" pitchFamily="50" charset="-127"/>
              </a:rPr>
              <a:t>Photon</a:t>
            </a:r>
            <a:r>
              <a:rPr lang="ko-KR" altLang="en-US" dirty="0">
                <a:latin typeface="나눔스퀘어 Bold" panose="020B0600000101010101" pitchFamily="50" charset="-127"/>
                <a:ea typeface="나눔스퀘어 Bold" panose="020B0600000101010101" pitchFamily="50" charset="-127"/>
              </a:rPr>
              <a:t>을 통한 멀티 구현</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플레이어 이동 로직 구현</a:t>
            </a:r>
            <a:r>
              <a:rPr lang="en-US" altLang="ko-KR" dirty="0">
                <a:latin typeface="나눔스퀘어 Bold" panose="020B0600000101010101" pitchFamily="50" charset="-127"/>
                <a:ea typeface="나눔스퀘어 Bold" panose="020B0600000101010101" pitchFamily="50" charset="-127"/>
              </a:rPr>
              <a:t> </a:t>
            </a:r>
            <a:endParaRPr lang="ko-KR" altLang="en-US"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098" name="Picture 2" descr="유니티]포톤클라우드 서버구축 :: cITy &amp; ETC">
            <a:extLst>
              <a:ext uri="{FF2B5EF4-FFF2-40B4-BE49-F238E27FC236}">
                <a16:creationId xmlns:a16="http://schemas.microsoft.com/office/drawing/2014/main" id="{6222B7B5-55FB-4422-A7BB-B85DD5640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109" y="2752725"/>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06A4AA59-F368-4F2E-B31C-B6C2DC2982A3}"/>
              </a:ext>
            </a:extLst>
          </p:cNvPr>
          <p:cNvPicPr>
            <a:picLocks noChangeAspect="1"/>
          </p:cNvPicPr>
          <p:nvPr/>
        </p:nvPicPr>
        <p:blipFill>
          <a:blip r:embed="rId3"/>
          <a:stretch>
            <a:fillRect/>
          </a:stretch>
        </p:blipFill>
        <p:spPr>
          <a:xfrm>
            <a:off x="6358241" y="2333625"/>
            <a:ext cx="4533900" cy="2190750"/>
          </a:xfrm>
          <a:prstGeom prst="rect">
            <a:avLst/>
          </a:prstGeom>
        </p:spPr>
      </p:pic>
    </p:spTree>
    <p:extLst>
      <p:ext uri="{BB962C8B-B14F-4D97-AF65-F5344CB8AC3E}">
        <p14:creationId xmlns:p14="http://schemas.microsoft.com/office/powerpoint/2010/main" val="210190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 </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프로그래밍</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건우님과 코드 담소를 나눴습니다 감사합니다</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8434" name="Picture 2" descr="뻔디기 (@BBundigi_Coder) | Twitter">
            <a:extLst>
              <a:ext uri="{FF2B5EF4-FFF2-40B4-BE49-F238E27FC236}">
                <a16:creationId xmlns:a16="http://schemas.microsoft.com/office/drawing/2014/main" id="{BDFE3A5E-58C6-4429-80B9-478581A9D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8" y="2357438"/>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74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92AAF4-D669-4C40-84D9-73FC4771994B}"/>
              </a:ext>
            </a:extLst>
          </p:cNvPr>
          <p:cNvSpPr>
            <a:spLocks noGrp="1"/>
          </p:cNvSpPr>
          <p:nvPr>
            <p:ph type="ctrTitle"/>
          </p:nvPr>
        </p:nvSpPr>
        <p:spPr/>
        <p:txBody>
          <a:bodyPr/>
          <a:lstStyle/>
          <a:p>
            <a:r>
              <a:rPr lang="ko-KR" altLang="en-US" dirty="0">
                <a:latin typeface="나눔스퀘어 Bold" panose="020B0600000101010101" pitchFamily="50" charset="-127"/>
                <a:ea typeface="나눔스퀘어 Bold" panose="020B0600000101010101" pitchFamily="50" charset="-127"/>
              </a:rPr>
              <a:t>차후 계획</a:t>
            </a:r>
          </a:p>
        </p:txBody>
      </p:sp>
    </p:spTree>
    <p:extLst>
      <p:ext uri="{BB962C8B-B14F-4D97-AF65-F5344CB8AC3E}">
        <p14:creationId xmlns:p14="http://schemas.microsoft.com/office/powerpoint/2010/main" val="191395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a:latin typeface="나눔스퀘어 Bold" panose="020B0600000101010101" pitchFamily="50" charset="-127"/>
                <a:ea typeface="나눔스퀘어 Bold" panose="020B0600000101010101" pitchFamily="50" charset="-127"/>
              </a:rPr>
              <a:t>차후 계획</a:t>
            </a:r>
            <a:endParaRPr lang="ko-KR" altLang="en-US" dirty="0">
              <a:latin typeface="나눔스퀘어 Bold" panose="020B0600000101010101" pitchFamily="50" charset="-127"/>
              <a:ea typeface="나눔스퀘어 Bold" panose="020B0600000101010101" pitchFamily="50" charset="-127"/>
            </a:endParaRP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981074" y="2651218"/>
            <a:ext cx="4324351" cy="1555563"/>
          </a:xfrm>
        </p:spPr>
        <p:txBody>
          <a:bodyPr>
            <a:normAutofit/>
          </a:bodyPr>
          <a:lstStyle/>
          <a:p>
            <a:pPr marL="514350" indent="-514350" algn="ctr">
              <a:buAutoNum type="arabicPeriod"/>
            </a:pPr>
            <a:r>
              <a:rPr lang="ko-KR" altLang="en-US" dirty="0" err="1">
                <a:latin typeface="나눔스퀘어 Bold" panose="020B0600000101010101" pitchFamily="50" charset="-127"/>
                <a:ea typeface="나눔스퀘어 Bold" panose="020B0600000101010101" pitchFamily="50" charset="-127"/>
              </a:rPr>
              <a:t>배틀로얄</a:t>
            </a:r>
            <a:r>
              <a:rPr lang="ko-KR" altLang="en-US" dirty="0">
                <a:latin typeface="나눔스퀘어 Bold" panose="020B0600000101010101" pitchFamily="50" charset="-127"/>
                <a:ea typeface="나눔스퀘어 Bold" panose="020B0600000101010101" pitchFamily="50" charset="-127"/>
              </a:rPr>
              <a:t> 구현</a:t>
            </a:r>
            <a:endParaRPr lang="en-US" altLang="ko-KR" dirty="0">
              <a:latin typeface="나눔스퀘어 Bold" panose="020B0600000101010101" pitchFamily="50" charset="-127"/>
              <a:ea typeface="나눔스퀘어 Bold" panose="020B0600000101010101" pitchFamily="50" charset="-127"/>
            </a:endParaRPr>
          </a:p>
          <a:p>
            <a:pPr marL="514350" indent="-514350" algn="ctr">
              <a:buAutoNum type="arabicPeriod"/>
            </a:pPr>
            <a:r>
              <a:rPr lang="ko-KR" altLang="en-US" dirty="0">
                <a:latin typeface="나눔스퀘어 Bold" panose="020B0600000101010101" pitchFamily="50" charset="-127"/>
                <a:ea typeface="나눔스퀘어 Bold" panose="020B0600000101010101" pitchFamily="50" charset="-127"/>
              </a:rPr>
              <a:t>몬스터</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캐릭터 구현</a:t>
            </a:r>
            <a:endParaRPr lang="en-US" altLang="ko-KR" dirty="0">
              <a:latin typeface="나눔스퀘어 Bold" panose="020B0600000101010101" pitchFamily="50" charset="-127"/>
              <a:ea typeface="나눔스퀘어 Bold" panose="020B0600000101010101" pitchFamily="50" charset="-127"/>
            </a:endParaRPr>
          </a:p>
          <a:p>
            <a:pPr marL="514350" indent="-514350" algn="ctr">
              <a:buAutoNum type="arabicPeriod"/>
            </a:pPr>
            <a:r>
              <a:rPr lang="ko-KR" altLang="en-US" dirty="0">
                <a:latin typeface="나눔스퀘어 Bold" panose="020B0600000101010101" pitchFamily="50" charset="-127"/>
                <a:ea typeface="나눔스퀘어 Bold" panose="020B0600000101010101" pitchFamily="50" charset="-127"/>
              </a:rPr>
              <a:t>맵 </a:t>
            </a:r>
            <a:r>
              <a:rPr lang="en-US" altLang="ko-KR" dirty="0">
                <a:latin typeface="나눔스퀘어 Bold" panose="020B0600000101010101" pitchFamily="50" charset="-127"/>
                <a:ea typeface="나눔스퀘어 Bold" panose="020B0600000101010101" pitchFamily="50" charset="-127"/>
              </a:rPr>
              <a:t>1</a:t>
            </a:r>
            <a:r>
              <a:rPr lang="ko-KR" altLang="en-US" dirty="0">
                <a:latin typeface="나눔스퀘어 Bold" panose="020B0600000101010101" pitchFamily="50" charset="-127"/>
                <a:ea typeface="나눔스퀘어 Bold" panose="020B0600000101010101" pitchFamily="50" charset="-127"/>
              </a:rPr>
              <a:t>차 레벨 디자인</a:t>
            </a:r>
            <a:endParaRPr lang="en-US" altLang="ko-KR"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a:extLst>
              <a:ext uri="{FF2B5EF4-FFF2-40B4-BE49-F238E27FC236}">
                <a16:creationId xmlns:a16="http://schemas.microsoft.com/office/drawing/2014/main" id="{B229F933-FD32-4C88-8FFA-4718FF3B08C4}"/>
              </a:ext>
            </a:extLst>
          </p:cNvPr>
          <p:cNvPicPr>
            <a:picLocks noChangeAspect="1"/>
          </p:cNvPicPr>
          <p:nvPr/>
        </p:nvPicPr>
        <p:blipFill>
          <a:blip r:embed="rId2"/>
          <a:stretch>
            <a:fillRect/>
          </a:stretch>
        </p:blipFill>
        <p:spPr>
          <a:xfrm>
            <a:off x="5467349" y="1845469"/>
            <a:ext cx="6245075" cy="3471862"/>
          </a:xfrm>
          <a:prstGeom prst="rect">
            <a:avLst/>
          </a:prstGeom>
        </p:spPr>
      </p:pic>
    </p:spTree>
    <p:extLst>
      <p:ext uri="{BB962C8B-B14F-4D97-AF65-F5344CB8AC3E}">
        <p14:creationId xmlns:p14="http://schemas.microsoft.com/office/powerpoint/2010/main" val="21709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a:latin typeface="나눔스퀘어 Bold" panose="020B0600000101010101" pitchFamily="50" charset="-127"/>
                <a:ea typeface="나눔스퀘어 Bold" panose="020B0600000101010101" pitchFamily="50" charset="-127"/>
              </a:rPr>
              <a:t>차후 계획</a:t>
            </a:r>
            <a:endParaRPr lang="ko-KR" altLang="en-US" dirty="0">
              <a:latin typeface="나눔스퀘어 Bold" panose="020B0600000101010101" pitchFamily="50" charset="-127"/>
              <a:ea typeface="나눔스퀘어 Bold" panose="020B0600000101010101" pitchFamily="50" charset="-127"/>
            </a:endParaRP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3781424" y="1690688"/>
            <a:ext cx="4324351" cy="519999"/>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프로젝트 실현 가능성</a:t>
            </a:r>
            <a:endParaRPr lang="en-US" altLang="ko-KR"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4338" name="Picture 2" descr="가능역 - 끄코위키">
            <a:extLst>
              <a:ext uri="{FF2B5EF4-FFF2-40B4-BE49-F238E27FC236}">
                <a16:creationId xmlns:a16="http://schemas.microsoft.com/office/drawing/2014/main" id="{8B43F045-26B2-404B-91BD-1250DB822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188" y="2513519"/>
            <a:ext cx="4672824" cy="318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3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3E49D4A3-B8DE-49BE-9B7E-2690EA6FA579}"/>
              </a:ext>
            </a:extLst>
          </p:cNvPr>
          <p:cNvSpPr>
            <a:spLocks noGrp="1"/>
          </p:cNvSpPr>
          <p:nvPr>
            <p:ph type="title"/>
          </p:nvPr>
        </p:nvSpPr>
        <p:spPr>
          <a:xfrm>
            <a:off x="838200" y="557188"/>
            <a:ext cx="10515600" cy="1133499"/>
          </a:xfrm>
        </p:spPr>
        <p:txBody>
          <a:bodyPr>
            <a:normAutofit/>
          </a:bodyPr>
          <a:lstStyle/>
          <a:p>
            <a:pPr algn="ctr"/>
            <a:r>
              <a:rPr lang="ko-KR" altLang="en-US" sz="5200">
                <a:latin typeface="나눔스퀘어 Bold" panose="020B0600000101010101" pitchFamily="50" charset="-127"/>
                <a:ea typeface="나눔스퀘어 Bold" panose="020B0600000101010101" pitchFamily="50" charset="-127"/>
              </a:rPr>
              <a:t>목차</a:t>
            </a:r>
          </a:p>
        </p:txBody>
      </p:sp>
      <p:graphicFrame>
        <p:nvGraphicFramePr>
          <p:cNvPr id="5" name="내용 개체 틀 2">
            <a:extLst>
              <a:ext uri="{FF2B5EF4-FFF2-40B4-BE49-F238E27FC236}">
                <a16:creationId xmlns:a16="http://schemas.microsoft.com/office/drawing/2014/main" id="{99BCBCE7-F205-49F0-B36A-6E38DE7D82A3}"/>
              </a:ext>
            </a:extLst>
          </p:cNvPr>
          <p:cNvGraphicFramePr>
            <a:graphicFrameLocks noGrp="1"/>
          </p:cNvGraphicFramePr>
          <p:nvPr>
            <p:ph idx="1"/>
            <p:extLst>
              <p:ext uri="{D42A27DB-BD31-4B8C-83A1-F6EECF244321}">
                <p14:modId xmlns:p14="http://schemas.microsoft.com/office/powerpoint/2010/main" val="90125754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487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차후 계획</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3781424" y="1690688"/>
            <a:ext cx="4324351" cy="519999"/>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비교적 적은 </a:t>
            </a:r>
            <a:r>
              <a:rPr lang="ko-KR" altLang="en-US" dirty="0" err="1">
                <a:latin typeface="나눔스퀘어 Bold" panose="020B0600000101010101" pitchFamily="50" charset="-127"/>
                <a:ea typeface="나눔스퀘어 Bold" panose="020B0600000101010101" pitchFamily="50" charset="-127"/>
              </a:rPr>
              <a:t>리소스량</a:t>
            </a:r>
            <a:r>
              <a:rPr lang="ko-KR" altLang="en-US" dirty="0">
                <a:latin typeface="나눔스퀘어 Bold" panose="020B0600000101010101" pitchFamily="50" charset="-127"/>
                <a:ea typeface="나눔스퀘어 Bold" panose="020B0600000101010101" pitchFamily="50" charset="-127"/>
              </a:rPr>
              <a:t> 고려</a:t>
            </a:r>
            <a:endParaRPr lang="en-US" altLang="ko-KR"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6386" name="Picture 2" descr="Surviv.io starter pack ($4.99) : survivio">
            <a:extLst>
              <a:ext uri="{FF2B5EF4-FFF2-40B4-BE49-F238E27FC236}">
                <a16:creationId xmlns:a16="http://schemas.microsoft.com/office/drawing/2014/main" id="{53D1B6F8-0F25-4A15-B45A-95EFC5842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521" y="2736037"/>
            <a:ext cx="4324351" cy="2432448"/>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3F3D1227-65A5-47D0-B5B7-194FAD143B9E}"/>
              </a:ext>
            </a:extLst>
          </p:cNvPr>
          <p:cNvPicPr>
            <a:picLocks noChangeAspect="1"/>
          </p:cNvPicPr>
          <p:nvPr/>
        </p:nvPicPr>
        <p:blipFill>
          <a:blip r:embed="rId3"/>
          <a:stretch>
            <a:fillRect/>
          </a:stretch>
        </p:blipFill>
        <p:spPr>
          <a:xfrm>
            <a:off x="6464128" y="3276600"/>
            <a:ext cx="4305300" cy="1323975"/>
          </a:xfrm>
          <a:prstGeom prst="rect">
            <a:avLst/>
          </a:prstGeom>
        </p:spPr>
      </p:pic>
      <p:sp>
        <p:nvSpPr>
          <p:cNvPr id="8" name="내용 개체 틀 2">
            <a:extLst>
              <a:ext uri="{FF2B5EF4-FFF2-40B4-BE49-F238E27FC236}">
                <a16:creationId xmlns:a16="http://schemas.microsoft.com/office/drawing/2014/main" id="{8D3EA762-A02E-4D7D-972C-07F4F1637258}"/>
              </a:ext>
            </a:extLst>
          </p:cNvPr>
          <p:cNvSpPr txBox="1">
            <a:spLocks/>
          </p:cNvSpPr>
          <p:nvPr/>
        </p:nvSpPr>
        <p:spPr>
          <a:xfrm>
            <a:off x="1403521" y="5551022"/>
            <a:ext cx="4324351" cy="51999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ko-KR" altLang="en-US" dirty="0">
                <a:latin typeface="나눔스퀘어 Bold" panose="020B0600000101010101" pitchFamily="50" charset="-127"/>
                <a:ea typeface="나눔스퀘어 Bold" panose="020B0600000101010101" pitchFamily="50" charset="-127"/>
              </a:rPr>
              <a:t>적은 </a:t>
            </a:r>
            <a:r>
              <a:rPr lang="ko-KR" altLang="en-US">
                <a:latin typeface="나눔스퀘어 Bold" panose="020B0600000101010101" pitchFamily="50" charset="-127"/>
                <a:ea typeface="나눔스퀘어 Bold" panose="020B0600000101010101" pitchFamily="50" charset="-127"/>
              </a:rPr>
              <a:t>모델링 넓은 맵</a:t>
            </a:r>
            <a:endParaRPr lang="en-US" altLang="ko-KR" dirty="0">
              <a:latin typeface="나눔스퀘어 Bold" panose="020B0600000101010101" pitchFamily="50" charset="-127"/>
              <a:ea typeface="나눔스퀘어 Bold" panose="020B0600000101010101" pitchFamily="50" charset="-127"/>
            </a:endParaRPr>
          </a:p>
        </p:txBody>
      </p:sp>
      <p:sp>
        <p:nvSpPr>
          <p:cNvPr id="9" name="내용 개체 틀 2">
            <a:extLst>
              <a:ext uri="{FF2B5EF4-FFF2-40B4-BE49-F238E27FC236}">
                <a16:creationId xmlns:a16="http://schemas.microsoft.com/office/drawing/2014/main" id="{1FF07D51-6823-49CB-91E4-DE76B74E6509}"/>
              </a:ext>
            </a:extLst>
          </p:cNvPr>
          <p:cNvSpPr txBox="1">
            <a:spLocks/>
          </p:cNvSpPr>
          <p:nvPr/>
        </p:nvSpPr>
        <p:spPr>
          <a:xfrm>
            <a:off x="6464128" y="5531954"/>
            <a:ext cx="4324351" cy="51999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ko-KR" altLang="en-US" dirty="0">
                <a:latin typeface="나눔스퀘어 Bold" panose="020B0600000101010101" pitchFamily="50" charset="-127"/>
                <a:ea typeface="나눔스퀘어 Bold" panose="020B0600000101010101" pitchFamily="50" charset="-127"/>
              </a:rPr>
              <a:t>적은 프레임의 애니메이션</a:t>
            </a:r>
            <a:endParaRPr lang="en-US" altLang="ko-KR"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19396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차후 계획</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3781424" y="1690688"/>
            <a:ext cx="4324351" cy="519999"/>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구현되어가는 </a:t>
            </a:r>
            <a:r>
              <a:rPr lang="ko-KR" altLang="en-US" dirty="0" err="1">
                <a:latin typeface="나눔스퀘어 Bold" panose="020B0600000101010101" pitchFamily="50" charset="-127"/>
                <a:ea typeface="나눔스퀘어 Bold" panose="020B0600000101010101" pitchFamily="50" charset="-127"/>
              </a:rPr>
              <a:t>배틀로얄</a:t>
            </a:r>
            <a:endParaRPr lang="en-US" altLang="ko-KR"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7412" name="Picture 4">
            <a:extLst>
              <a:ext uri="{FF2B5EF4-FFF2-40B4-BE49-F238E27FC236}">
                <a16:creationId xmlns:a16="http://schemas.microsoft.com/office/drawing/2014/main" id="{945BD0A5-247D-4288-B6F3-A7459FF14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105" y="2395521"/>
            <a:ext cx="5614988" cy="329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73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92AAF4-D669-4C40-84D9-73FC4771994B}"/>
              </a:ext>
            </a:extLst>
          </p:cNvPr>
          <p:cNvSpPr>
            <a:spLocks noGrp="1"/>
          </p:cNvSpPr>
          <p:nvPr>
            <p:ph type="ctrTitle"/>
          </p:nvPr>
        </p:nvSpPr>
        <p:spPr>
          <a:xfrm>
            <a:off x="993175" y="4522156"/>
            <a:ext cx="5609222" cy="1363215"/>
          </a:xfrm>
        </p:spPr>
        <p:txBody>
          <a:bodyPr anchor="t">
            <a:normAutofit/>
          </a:bodyPr>
          <a:lstStyle/>
          <a:p>
            <a:pPr algn="l"/>
            <a:r>
              <a:rPr lang="ko-KR" altLang="en-US" sz="4400" dirty="0">
                <a:latin typeface="나눔스퀘어 Bold" panose="020B0600000101010101" pitchFamily="50" charset="-127"/>
                <a:ea typeface="나눔스퀘어 Bold" panose="020B0600000101010101" pitchFamily="50" charset="-127"/>
              </a:rPr>
              <a:t>팀원분들 죄송합니다</a:t>
            </a:r>
            <a:br>
              <a:rPr lang="en-US" altLang="ko-KR" sz="4400" dirty="0">
                <a:latin typeface="나눔스퀘어 Bold" panose="020B0600000101010101" pitchFamily="50" charset="-127"/>
                <a:ea typeface="나눔스퀘어 Bold" panose="020B0600000101010101" pitchFamily="50" charset="-127"/>
              </a:rPr>
            </a:br>
            <a:r>
              <a:rPr lang="ko-KR" altLang="en-US" sz="4400" dirty="0">
                <a:latin typeface="나눔스퀘어 Bold" panose="020B0600000101010101" pitchFamily="50" charset="-127"/>
                <a:ea typeface="나눔스퀘어 Bold" panose="020B0600000101010101" pitchFamily="50" charset="-127"/>
              </a:rPr>
              <a:t>감사합니다 사랑합니다</a:t>
            </a:r>
          </a:p>
        </p:txBody>
      </p:sp>
      <p:sp>
        <p:nvSpPr>
          <p:cNvPr id="15376" name="Freeform: Shape 76">
            <a:extLst>
              <a:ext uri="{FF2B5EF4-FFF2-40B4-BE49-F238E27FC236}">
                <a16:creationId xmlns:a16="http://schemas.microsoft.com/office/drawing/2014/main" id="{D5C3FE89-A0B6-4C0E-A1F2-7CA2025B3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64" name="Picture 4" descr="아아아아 손발이 없어졌어 오글거려 오글오글 오글 - 상황별 짤방 모음 오늘의짤방">
            <a:extLst>
              <a:ext uri="{FF2B5EF4-FFF2-40B4-BE49-F238E27FC236}">
                <a16:creationId xmlns:a16="http://schemas.microsoft.com/office/drawing/2014/main" id="{189794EC-0B40-4E5C-8407-AF044ADA1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22" r="3" b="3"/>
          <a:stretch/>
        </p:blipFill>
        <p:spPr bwMode="auto">
          <a:xfrm>
            <a:off x="5" y="-1"/>
            <a:ext cx="3005349" cy="3291750"/>
          </a:xfrm>
          <a:custGeom>
            <a:avLst/>
            <a:gdLst/>
            <a:ahLst/>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noFill/>
          <a:extLst>
            <a:ext uri="{909E8E84-426E-40DD-AFC4-6F175D3DCCD1}">
              <a14:hiddenFill xmlns:a14="http://schemas.microsoft.com/office/drawing/2010/main">
                <a:solidFill>
                  <a:srgbClr val="FFFFFF"/>
                </a:solidFill>
              </a14:hiddenFill>
            </a:ext>
          </a:extLst>
        </p:spPr>
      </p:pic>
      <p:sp>
        <p:nvSpPr>
          <p:cNvPr id="79" name="Oval 78">
            <a:extLst>
              <a:ext uri="{FF2B5EF4-FFF2-40B4-BE49-F238E27FC236}">
                <a16:creationId xmlns:a16="http://schemas.microsoft.com/office/drawing/2014/main" id="{8A6D7C84-6176-4F2A-985C-7F1B8C39D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62" name="Picture 2" descr="아아아아아아아아아아아아아아 !!!!!!!!!! - YouTube">
            <a:extLst>
              <a:ext uri="{FF2B5EF4-FFF2-40B4-BE49-F238E27FC236}">
                <a16:creationId xmlns:a16="http://schemas.microsoft.com/office/drawing/2014/main" id="{4C02CFE7-E30D-44EB-8F44-96B2B1836F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4" r="20336"/>
          <a:stretch/>
        </p:blipFill>
        <p:spPr bwMode="auto">
          <a:xfrm>
            <a:off x="3832733" y="623929"/>
            <a:ext cx="2834640" cy="2834640"/>
          </a:xfrm>
          <a:custGeom>
            <a:avLst/>
            <a:gdLst/>
            <a:ahLst/>
            <a:cxnLst/>
            <a:rect l="l" t="t" r="r" b="b"/>
            <a:pathLst>
              <a:path w="2990088" h="2990088">
                <a:moveTo>
                  <a:pt x="1495044" y="0"/>
                </a:moveTo>
                <a:cubicBezTo>
                  <a:pt x="2320734" y="0"/>
                  <a:pt x="2990088" y="669354"/>
                  <a:pt x="2990088" y="1495044"/>
                </a:cubicBezTo>
                <a:cubicBezTo>
                  <a:pt x="2990088" y="2320734"/>
                  <a:pt x="2320734" y="2990088"/>
                  <a:pt x="1495044" y="2990088"/>
                </a:cubicBezTo>
                <a:cubicBezTo>
                  <a:pt x="669354" y="2990088"/>
                  <a:pt x="0" y="2320734"/>
                  <a:pt x="0" y="1495044"/>
                </a:cubicBezTo>
                <a:cubicBezTo>
                  <a:pt x="0" y="669354"/>
                  <a:pt x="669354" y="0"/>
                  <a:pt x="1495044" y="0"/>
                </a:cubicBezTo>
                <a:close/>
              </a:path>
            </a:pathLst>
          </a:custGeom>
          <a:noFill/>
          <a:extLst>
            <a:ext uri="{909E8E84-426E-40DD-AFC4-6F175D3DCCD1}">
              <a14:hiddenFill xmlns:a14="http://schemas.microsoft.com/office/drawing/2010/main">
                <a:solidFill>
                  <a:srgbClr val="FFFFFF"/>
                </a:solidFill>
              </a14:hiddenFill>
            </a:ext>
          </a:extLst>
        </p:spPr>
      </p:pic>
      <p:sp>
        <p:nvSpPr>
          <p:cNvPr id="15377" name="Freeform: Shape 80">
            <a:extLst>
              <a:ext uri="{FF2B5EF4-FFF2-40B4-BE49-F238E27FC236}">
                <a16:creationId xmlns:a16="http://schemas.microsoft.com/office/drawing/2014/main" id="{C8E319B0-C403-46B6-8DDF-C46B5EB13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78" name="Freeform: Shape 82">
            <a:extLst>
              <a:ext uri="{FF2B5EF4-FFF2-40B4-BE49-F238E27FC236}">
                <a16:creationId xmlns:a16="http://schemas.microsoft.com/office/drawing/2014/main" id="{E1E27C89-94CF-4F2D-8750-9361FD1D9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68" name="Picture 8" descr="데일리 채보미-젖채점 - 으앙앙앙아앙아앙ㅇ아앙아아앙아아아앙아아아앙아아아아아아아앙아아아아아앙아아아탙아아아아아... | Facebook">
            <a:extLst>
              <a:ext uri="{FF2B5EF4-FFF2-40B4-BE49-F238E27FC236}">
                <a16:creationId xmlns:a16="http://schemas.microsoft.com/office/drawing/2014/main" id="{8436C63C-675C-4381-8CFF-9C83199EB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475" r="3" b="3"/>
          <a:stretch/>
        </p:blipFill>
        <p:spPr bwMode="auto">
          <a:xfrm>
            <a:off x="7171962" y="2"/>
            <a:ext cx="3657600" cy="2263173"/>
          </a:xfrm>
          <a:custGeom>
            <a:avLst/>
            <a:gdLst/>
            <a:ahLst/>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noFill/>
          <a:extLst>
            <a:ext uri="{909E8E84-426E-40DD-AFC4-6F175D3DCCD1}">
              <a14:hiddenFill xmlns:a14="http://schemas.microsoft.com/office/drawing/2010/main">
                <a:solidFill>
                  <a:srgbClr val="FFFFFF"/>
                </a:solidFill>
              </a14:hiddenFill>
            </a:ext>
          </a:extLst>
        </p:spPr>
      </p:pic>
      <p:pic>
        <p:nvPicPr>
          <p:cNvPr id="15366" name="Picture 6" descr="으아아아아아아 | 2짤 - 이럴땐 이런짤,짤방 검색시스템">
            <a:extLst>
              <a:ext uri="{FF2B5EF4-FFF2-40B4-BE49-F238E27FC236}">
                <a16:creationId xmlns:a16="http://schemas.microsoft.com/office/drawing/2014/main" id="{17AE5C1E-E588-4A2E-BEB7-D14BB52BE1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81" r="13811" b="2"/>
          <a:stretch/>
        </p:blipFill>
        <p:spPr bwMode="auto">
          <a:xfrm>
            <a:off x="8520674" y="2529078"/>
            <a:ext cx="3671324" cy="4328922"/>
          </a:xfrm>
          <a:custGeom>
            <a:avLst/>
            <a:gdLst/>
            <a:ahLst/>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3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92AAF4-D669-4C40-84D9-73FC4771994B}"/>
              </a:ext>
            </a:extLst>
          </p:cNvPr>
          <p:cNvSpPr>
            <a:spLocks noGrp="1"/>
          </p:cNvSpPr>
          <p:nvPr>
            <p:ph type="ctrTitle"/>
          </p:nvPr>
        </p:nvSpPr>
        <p:spPr/>
        <p:txBody>
          <a:bodyPr/>
          <a:lstStyle/>
          <a:p>
            <a:r>
              <a:rPr lang="ko-KR" altLang="en-US" dirty="0">
                <a:latin typeface="나눔스퀘어 Bold" panose="020B0600000101010101" pitchFamily="50" charset="-127"/>
                <a:ea typeface="나눔스퀘어 Bold" panose="020B0600000101010101" pitchFamily="50" charset="-127"/>
              </a:rPr>
              <a:t>게임 소개</a:t>
            </a:r>
          </a:p>
        </p:txBody>
      </p:sp>
    </p:spTree>
    <p:extLst>
      <p:ext uri="{BB962C8B-B14F-4D97-AF65-F5344CB8AC3E}">
        <p14:creationId xmlns:p14="http://schemas.microsoft.com/office/powerpoint/2010/main" val="250063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a:xfrm>
            <a:off x="838201" y="345810"/>
            <a:ext cx="4960945" cy="1325563"/>
          </a:xfrm>
        </p:spPr>
        <p:txBody>
          <a:bodyPr>
            <a:normAutofit/>
          </a:bodyPr>
          <a:lstStyle/>
          <a:p>
            <a:r>
              <a:rPr lang="ko-KR" altLang="en-US" dirty="0">
                <a:latin typeface="나눔스퀘어 Bold" panose="020B0600000101010101" pitchFamily="50" charset="-127"/>
                <a:ea typeface="나눔스퀘어 Bold" panose="020B0600000101010101" pitchFamily="50" charset="-127"/>
              </a:rPr>
              <a:t>게임 소개</a:t>
            </a:r>
          </a:p>
        </p:txBody>
      </p:sp>
      <p:pic>
        <p:nvPicPr>
          <p:cNvPr id="1034" name="Picture 10" descr="펍지주식회사, 배틀그라운드 글로벌 판매 7000만장 돌파… 시즌 8 콘텐츠 공개 - 뉴스와이어">
            <a:extLst>
              <a:ext uri="{FF2B5EF4-FFF2-40B4-BE49-F238E27FC236}">
                <a16:creationId xmlns:a16="http://schemas.microsoft.com/office/drawing/2014/main" id="{DE616DCA-2D25-43E9-A4C6-8B72F3A2F7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49" r="14100" b="2"/>
          <a:stretch/>
        </p:blipFill>
        <p:spPr bwMode="auto">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a:extLst>
            <a:ext uri="{909E8E84-426E-40DD-AFC4-6F175D3DCCD1}">
              <a14:hiddenFill xmlns:a14="http://schemas.microsoft.com/office/drawing/2010/main">
                <a:solidFill>
                  <a:srgbClr val="FFFFFF"/>
                </a:solidFill>
              </a14:hiddenFill>
            </a:ext>
          </a:extLst>
        </p:spPr>
      </p:pic>
      <p:sp>
        <p:nvSpPr>
          <p:cNvPr id="85" name="Arc 8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38" name="Picture 14" descr="가디언 테일즈 - Google Play 앱">
            <a:extLst>
              <a:ext uri="{FF2B5EF4-FFF2-40B4-BE49-F238E27FC236}">
                <a16:creationId xmlns:a16="http://schemas.microsoft.com/office/drawing/2014/main" id="{4093BC30-7347-47CE-B06F-364EA132C3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26" r="15133" b="-1"/>
          <a:stretch/>
        </p:blipFill>
        <p:spPr bwMode="auto">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pic>
        <p:nvPicPr>
          <p:cNvPr id="1036" name="Picture 12" descr="오버워치 랜덤박스 판매였군요. - 이야기 - ITCM">
            <a:extLst>
              <a:ext uri="{FF2B5EF4-FFF2-40B4-BE49-F238E27FC236}">
                <a16:creationId xmlns:a16="http://schemas.microsoft.com/office/drawing/2014/main" id="{15B93F49-CB53-4B33-A4B1-49C81421E1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290" r="14175" b="3"/>
          <a:stretch/>
        </p:blipFill>
        <p:spPr bwMode="auto">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a:noFill/>
          <a:extLst>
            <a:ext uri="{909E8E84-426E-40DD-AFC4-6F175D3DCCD1}">
              <a14:hiddenFill xmlns:a14="http://schemas.microsoft.com/office/drawing/2010/main">
                <a:solidFill>
                  <a:srgbClr val="FFFFFF"/>
                </a:solidFill>
              </a14:hiddenFill>
            </a:ext>
          </a:extLst>
        </p:spPr>
      </p:pic>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내용 개체 틀 2">
            <a:extLst>
              <a:ext uri="{FF2B5EF4-FFF2-40B4-BE49-F238E27FC236}">
                <a16:creationId xmlns:a16="http://schemas.microsoft.com/office/drawing/2014/main" id="{89CBC00E-CD84-4205-A194-3E2E19756D64}"/>
              </a:ext>
            </a:extLst>
          </p:cNvPr>
          <p:cNvSpPr txBox="1">
            <a:spLocks/>
          </p:cNvSpPr>
          <p:nvPr/>
        </p:nvSpPr>
        <p:spPr>
          <a:xfrm>
            <a:off x="783673" y="2422931"/>
            <a:ext cx="5310803" cy="300790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ko-KR" altLang="en-US" sz="2000" dirty="0">
                <a:latin typeface="나눔스퀘어 Bold" panose="020B0600000101010101" pitchFamily="50" charset="-127"/>
                <a:ea typeface="나눔스퀘어 Bold" panose="020B0600000101010101" pitchFamily="50" charset="-127"/>
              </a:rPr>
              <a:t>제목 </a:t>
            </a:r>
            <a:r>
              <a:rPr lang="en-US" altLang="ko-KR" sz="2000" dirty="0">
                <a:latin typeface="나눔스퀘어 Bold" panose="020B0600000101010101" pitchFamily="50" charset="-127"/>
                <a:ea typeface="나눔스퀘어 Bold" panose="020B0600000101010101" pitchFamily="50" charset="-127"/>
              </a:rPr>
              <a:t>: Random Island(</a:t>
            </a:r>
            <a:r>
              <a:rPr lang="ko-KR" altLang="en-US" sz="2000" dirty="0">
                <a:latin typeface="나눔스퀘어 Bold" panose="020B0600000101010101" pitchFamily="50" charset="-127"/>
                <a:ea typeface="나눔스퀘어 Bold" panose="020B0600000101010101" pitchFamily="50" charset="-127"/>
              </a:rPr>
              <a:t>가제</a:t>
            </a:r>
            <a:r>
              <a:rPr lang="en-US" altLang="ko-KR" sz="2000" dirty="0">
                <a:latin typeface="나눔스퀘어 Bold" panose="020B0600000101010101" pitchFamily="50" charset="-127"/>
                <a:ea typeface="나눔스퀘어 Bold" panose="020B0600000101010101" pitchFamily="50" charset="-127"/>
              </a:rPr>
              <a:t>)</a:t>
            </a:r>
          </a:p>
          <a:p>
            <a:pPr marL="0" indent="0" algn="just">
              <a:buFont typeface="Arial" panose="020B0604020202020204" pitchFamily="34" charset="0"/>
              <a:buNone/>
            </a:pPr>
            <a:r>
              <a:rPr lang="ko-KR" altLang="en-US" sz="2000" dirty="0">
                <a:latin typeface="나눔스퀘어 Bold" panose="020B0600000101010101" pitchFamily="50" charset="-127"/>
                <a:ea typeface="나눔스퀘어 Bold" panose="020B0600000101010101" pitchFamily="50" charset="-127"/>
              </a:rPr>
              <a:t>장르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액션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캐주얼</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배틀로얄</a:t>
            </a:r>
            <a:endParaRPr lang="en-US" altLang="ko-KR" sz="2000" dirty="0">
              <a:latin typeface="나눔스퀘어 Bold" panose="020B0600000101010101" pitchFamily="50" charset="-127"/>
              <a:ea typeface="나눔스퀘어 Bold" panose="020B0600000101010101" pitchFamily="50" charset="-127"/>
            </a:endParaRPr>
          </a:p>
          <a:p>
            <a:pPr marL="0" indent="0" algn="just">
              <a:buFont typeface="Arial" panose="020B0604020202020204" pitchFamily="34" charset="0"/>
              <a:buNone/>
            </a:pPr>
            <a:r>
              <a:rPr lang="ko-KR" altLang="en-US" sz="2000" dirty="0">
                <a:latin typeface="나눔스퀘어 Bold" panose="020B0600000101010101" pitchFamily="50" charset="-127"/>
                <a:ea typeface="나눔스퀘어 Bold" panose="020B0600000101010101" pitchFamily="50" charset="-127"/>
              </a:rPr>
              <a:t>플랫폼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안드로이드</a:t>
            </a:r>
            <a:r>
              <a:rPr lang="en-US" altLang="ko-KR" sz="2000" dirty="0">
                <a:latin typeface="나눔스퀘어 Bold" panose="020B0600000101010101" pitchFamily="50" charset="-127"/>
                <a:ea typeface="나눔스퀘어 Bold" panose="020B0600000101010101" pitchFamily="50" charset="-127"/>
              </a:rPr>
              <a:t>, PC</a:t>
            </a:r>
          </a:p>
          <a:p>
            <a:pPr marL="0" indent="0" algn="just">
              <a:buFont typeface="Arial" panose="020B0604020202020204" pitchFamily="34" charset="0"/>
              <a:buNone/>
            </a:pPr>
            <a:r>
              <a:rPr lang="ko-KR" altLang="en-US" sz="2000" dirty="0">
                <a:latin typeface="나눔스퀘어 Bold" panose="020B0600000101010101" pitchFamily="50" charset="-127"/>
                <a:ea typeface="나눔스퀘어 Bold" panose="020B0600000101010101" pitchFamily="50" charset="-127"/>
              </a:rPr>
              <a:t>타겟 층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전연령의 액션을 즐기는 유저</a:t>
            </a:r>
            <a:endParaRPr lang="en-US" altLang="ko-KR" sz="2000" dirty="0">
              <a:latin typeface="나눔스퀘어 Bold" panose="020B0600000101010101" pitchFamily="50" charset="-127"/>
              <a:ea typeface="나눔스퀘어 Bold" panose="020B0600000101010101" pitchFamily="50" charset="-127"/>
            </a:endParaRPr>
          </a:p>
          <a:p>
            <a:pPr marL="0" indent="0" algn="just">
              <a:buFont typeface="Arial" panose="020B0604020202020204" pitchFamily="34" charset="0"/>
              <a:buNone/>
            </a:pPr>
            <a:r>
              <a:rPr lang="ko-KR" altLang="en-US" sz="2000" dirty="0">
                <a:latin typeface="나눔스퀘어 Bold" panose="020B0600000101010101" pitchFamily="50" charset="-127"/>
                <a:ea typeface="나눔스퀘어 Bold" panose="020B0600000101010101" pitchFamily="50" charset="-127"/>
              </a:rPr>
              <a:t>플레이 타임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약 </a:t>
            </a:r>
            <a:r>
              <a:rPr lang="en-US" altLang="ko-KR" sz="2000" dirty="0">
                <a:latin typeface="나눔스퀘어 Bold" panose="020B0600000101010101" pitchFamily="50" charset="-127"/>
                <a:ea typeface="나눔스퀘어 Bold" panose="020B0600000101010101" pitchFamily="50" charset="-127"/>
              </a:rPr>
              <a:t>10</a:t>
            </a:r>
            <a:r>
              <a:rPr lang="ko-KR" altLang="en-US" sz="2000" dirty="0">
                <a:latin typeface="나눔스퀘어 Bold" panose="020B0600000101010101" pitchFamily="50" charset="-127"/>
                <a:ea typeface="나눔스퀘어 Bold" panose="020B0600000101010101" pitchFamily="50" charset="-127"/>
              </a:rPr>
              <a:t>분</a:t>
            </a:r>
            <a:endParaRPr lang="en-US" altLang="ko-KR" sz="2000" dirty="0">
              <a:latin typeface="나눔스퀘어 Bold" panose="020B0600000101010101" pitchFamily="50" charset="-127"/>
              <a:ea typeface="나눔스퀘어 Bold" panose="020B0600000101010101" pitchFamily="50" charset="-127"/>
            </a:endParaRPr>
          </a:p>
          <a:p>
            <a:pPr marL="0" indent="0">
              <a:buNone/>
            </a:pPr>
            <a:r>
              <a:rPr lang="ko-KR" altLang="en-US" sz="2000" dirty="0">
                <a:latin typeface="나눔스퀘어 Bold" panose="020B0600000101010101" pitchFamily="50" charset="-127"/>
                <a:ea typeface="나눔스퀘어 Bold" panose="020B0600000101010101" pitchFamily="50" charset="-127"/>
              </a:rPr>
              <a:t>한 줄 소개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자신의 능력을 통제할 수 없는 섬에서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귀여운 친구들의 캐주얼 </a:t>
            </a:r>
            <a:r>
              <a:rPr lang="ko-KR" altLang="en-US" sz="2000" dirty="0" err="1">
                <a:latin typeface="나눔스퀘어 Bold" panose="020B0600000101010101" pitchFamily="50" charset="-127"/>
                <a:ea typeface="나눔스퀘어 Bold" panose="020B0600000101010101" pitchFamily="50" charset="-127"/>
              </a:rPr>
              <a:t>배틀로얄</a:t>
            </a:r>
            <a:endParaRPr lang="ko-KR" altLang="en-US" sz="2000" dirty="0">
              <a:latin typeface="나눔스퀘어 Bold" panose="020B0600000101010101" pitchFamily="50" charset="-127"/>
              <a:ea typeface="나눔스퀘어 Bold" panose="020B0600000101010101" pitchFamily="50" charset="-127"/>
            </a:endParaRPr>
          </a:p>
          <a:p>
            <a:pPr marL="0" indent="0" algn="just">
              <a:buFont typeface="Arial" panose="020B0604020202020204" pitchFamily="34" charset="0"/>
              <a:buNone/>
            </a:pPr>
            <a:endParaRPr lang="ko-KR" altLang="en-US"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4464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게임 소개</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lstStyle/>
          <a:p>
            <a:pPr marL="0" indent="0" algn="ctr">
              <a:buNone/>
            </a:pPr>
            <a:r>
              <a:rPr lang="ko-KR" altLang="en-US" dirty="0" err="1">
                <a:latin typeface="나눔스퀘어 Bold" panose="020B0600000101010101" pitchFamily="50" charset="-127"/>
                <a:ea typeface="나눔스퀘어 Bold" panose="020B0600000101010101" pitchFamily="50" charset="-127"/>
              </a:rPr>
              <a:t>코어메카닉</a:t>
            </a:r>
            <a:endParaRPr lang="ko-KR" altLang="en-US" dirty="0">
              <a:latin typeface="나눔스퀘어 Bold" panose="020B0600000101010101" pitchFamily="50" charset="-127"/>
              <a:ea typeface="나눔스퀘어 Bold" panose="020B0600000101010101" pitchFamily="50" charset="-127"/>
            </a:endParaRP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7" name="타원 6">
            <a:extLst>
              <a:ext uri="{FF2B5EF4-FFF2-40B4-BE49-F238E27FC236}">
                <a16:creationId xmlns:a16="http://schemas.microsoft.com/office/drawing/2014/main" id="{9B7AA610-B65E-48AE-9CF2-D9508417D939}"/>
              </a:ext>
            </a:extLst>
          </p:cNvPr>
          <p:cNvSpPr/>
          <p:nvPr/>
        </p:nvSpPr>
        <p:spPr>
          <a:xfrm>
            <a:off x="4070058" y="1403058"/>
            <a:ext cx="4051883" cy="40518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0" name="타원 9">
            <a:extLst>
              <a:ext uri="{FF2B5EF4-FFF2-40B4-BE49-F238E27FC236}">
                <a16:creationId xmlns:a16="http://schemas.microsoft.com/office/drawing/2014/main" id="{101A7149-FF51-45FD-9D3E-71F08D48EB63}"/>
              </a:ext>
            </a:extLst>
          </p:cNvPr>
          <p:cNvSpPr/>
          <p:nvPr/>
        </p:nvSpPr>
        <p:spPr>
          <a:xfrm>
            <a:off x="4559002" y="2380949"/>
            <a:ext cx="3073992" cy="3073992"/>
          </a:xfrm>
          <a:prstGeom prst="ellipse">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95653C73-9F6F-4D0F-A4BF-C5FFDCC433A3}"/>
              </a:ext>
            </a:extLst>
          </p:cNvPr>
          <p:cNvSpPr/>
          <p:nvPr/>
        </p:nvSpPr>
        <p:spPr>
          <a:xfrm>
            <a:off x="4968727" y="3200398"/>
            <a:ext cx="2254543" cy="2254543"/>
          </a:xfrm>
          <a:prstGeom prst="ellips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BF466BCB-C85D-4B34-9166-4E09DB70C514}"/>
              </a:ext>
            </a:extLst>
          </p:cNvPr>
          <p:cNvSpPr/>
          <p:nvPr/>
        </p:nvSpPr>
        <p:spPr>
          <a:xfrm>
            <a:off x="5398310" y="4056423"/>
            <a:ext cx="1398518" cy="1398518"/>
          </a:xfrm>
          <a:prstGeom prst="ellipse">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A59375B-7DB9-4569-BEAA-88414C8176B1}"/>
              </a:ext>
            </a:extLst>
          </p:cNvPr>
          <p:cNvSpPr txBox="1"/>
          <p:nvPr/>
        </p:nvSpPr>
        <p:spPr>
          <a:xfrm>
            <a:off x="4835076" y="1826951"/>
            <a:ext cx="2521844" cy="553998"/>
          </a:xfrm>
          <a:prstGeom prst="rect">
            <a:avLst/>
          </a:prstGeom>
          <a:noFill/>
        </p:spPr>
        <p:txBody>
          <a:bodyPr wrap="none" rtlCol="0">
            <a:spAutoFit/>
          </a:bodyPr>
          <a:lstStyle/>
          <a:p>
            <a:r>
              <a:rPr lang="ko-KR" altLang="en-US" sz="1500" dirty="0">
                <a:solidFill>
                  <a:schemeClr val="bg1"/>
                </a:solidFill>
                <a:latin typeface="나눔스퀘어 Bold" panose="020B0600000101010101" pitchFamily="50" charset="-127"/>
                <a:ea typeface="나눔스퀘어 Bold" panose="020B0600000101010101" pitchFamily="50" charset="-127"/>
              </a:rPr>
              <a:t>능력을 통제할 수 없는 섬에서 </a:t>
            </a:r>
            <a:endParaRPr lang="en-US" altLang="ko-KR" sz="1500" dirty="0">
              <a:solidFill>
                <a:schemeClr val="bg1"/>
              </a:solidFill>
              <a:latin typeface="나눔스퀘어 Bold" panose="020B0600000101010101" pitchFamily="50" charset="-127"/>
              <a:ea typeface="나눔스퀘어 Bold" panose="020B0600000101010101" pitchFamily="50" charset="-127"/>
            </a:endParaRPr>
          </a:p>
          <a:p>
            <a:pPr algn="ctr"/>
            <a:r>
              <a:rPr lang="ko-KR" altLang="en-US" sz="1500" dirty="0">
                <a:solidFill>
                  <a:schemeClr val="bg1"/>
                </a:solidFill>
                <a:latin typeface="나눔스퀘어 Bold" panose="020B0600000101010101" pitchFamily="50" charset="-127"/>
                <a:ea typeface="나눔스퀘어 Bold" panose="020B0600000101010101" pitchFamily="50" charset="-127"/>
              </a:rPr>
              <a:t>배틀 </a:t>
            </a:r>
            <a:r>
              <a:rPr lang="ko-KR" altLang="en-US" sz="1500" dirty="0" err="1">
                <a:solidFill>
                  <a:schemeClr val="bg1"/>
                </a:solidFill>
                <a:latin typeface="나눔스퀘어 Bold" panose="020B0600000101010101" pitchFamily="50" charset="-127"/>
                <a:ea typeface="나눔스퀘어 Bold" panose="020B0600000101010101" pitchFamily="50" charset="-127"/>
              </a:rPr>
              <a:t>로얄</a:t>
            </a:r>
            <a:endParaRPr lang="ko-KR" altLang="en-US" sz="1500" dirty="0">
              <a:solidFill>
                <a:schemeClr val="bg1"/>
              </a:solidFill>
              <a:latin typeface="나눔스퀘어 Bold" panose="020B0600000101010101" pitchFamily="50" charset="-127"/>
              <a:ea typeface="나눔스퀘어 Bold" panose="020B0600000101010101" pitchFamily="50" charset="-127"/>
            </a:endParaRPr>
          </a:p>
        </p:txBody>
      </p:sp>
      <p:sp>
        <p:nvSpPr>
          <p:cNvPr id="14" name="TextBox 13">
            <a:extLst>
              <a:ext uri="{FF2B5EF4-FFF2-40B4-BE49-F238E27FC236}">
                <a16:creationId xmlns:a16="http://schemas.microsoft.com/office/drawing/2014/main" id="{1D8531CC-94D0-4CB3-9593-12E7563B9CFF}"/>
              </a:ext>
            </a:extLst>
          </p:cNvPr>
          <p:cNvSpPr txBox="1"/>
          <p:nvPr/>
        </p:nvSpPr>
        <p:spPr>
          <a:xfrm>
            <a:off x="5086747" y="2631697"/>
            <a:ext cx="2018501" cy="553998"/>
          </a:xfrm>
          <a:prstGeom prst="rect">
            <a:avLst/>
          </a:prstGeom>
          <a:noFill/>
        </p:spPr>
        <p:txBody>
          <a:bodyPr wrap="none" rtlCol="0">
            <a:spAutoFit/>
          </a:bodyPr>
          <a:lstStyle/>
          <a:p>
            <a:r>
              <a:rPr lang="ko-KR" altLang="en-US" sz="1500" dirty="0">
                <a:solidFill>
                  <a:schemeClr val="bg1"/>
                </a:solidFill>
                <a:latin typeface="나눔스퀘어 Bold" panose="020B0600000101010101" pitchFamily="50" charset="-127"/>
                <a:ea typeface="나눔스퀘어 Bold" panose="020B0600000101010101" pitchFamily="50" charset="-127"/>
              </a:rPr>
              <a:t>최후의 </a:t>
            </a:r>
            <a:r>
              <a:rPr lang="en-US" altLang="ko-KR" sz="1500" dirty="0">
                <a:solidFill>
                  <a:schemeClr val="bg1"/>
                </a:solidFill>
                <a:latin typeface="나눔스퀘어 Bold" panose="020B0600000101010101" pitchFamily="50" charset="-127"/>
                <a:ea typeface="나눔스퀘어 Bold" panose="020B0600000101010101" pitchFamily="50" charset="-127"/>
              </a:rPr>
              <a:t>1</a:t>
            </a:r>
            <a:r>
              <a:rPr lang="ko-KR" altLang="en-US" sz="1500" dirty="0">
                <a:solidFill>
                  <a:schemeClr val="bg1"/>
                </a:solidFill>
                <a:latin typeface="나눔스퀘어 Bold" panose="020B0600000101010101" pitchFamily="50" charset="-127"/>
                <a:ea typeface="나눔스퀘어 Bold" panose="020B0600000101010101" pitchFamily="50" charset="-127"/>
              </a:rPr>
              <a:t>인이 되기까지 </a:t>
            </a:r>
            <a:endParaRPr lang="en-US" altLang="ko-KR" sz="1500" dirty="0">
              <a:solidFill>
                <a:schemeClr val="bg1"/>
              </a:solidFill>
              <a:latin typeface="나눔스퀘어 Bold" panose="020B0600000101010101" pitchFamily="50" charset="-127"/>
              <a:ea typeface="나눔스퀘어 Bold" panose="020B0600000101010101" pitchFamily="50" charset="-127"/>
            </a:endParaRPr>
          </a:p>
          <a:p>
            <a:pPr algn="ctr"/>
            <a:r>
              <a:rPr lang="ko-KR" altLang="en-US" sz="1500" dirty="0">
                <a:solidFill>
                  <a:schemeClr val="bg1"/>
                </a:solidFill>
                <a:latin typeface="나눔스퀘어 Bold" panose="020B0600000101010101" pitchFamily="50" charset="-127"/>
                <a:ea typeface="나눔스퀘어 Bold" panose="020B0600000101010101" pitchFamily="50" charset="-127"/>
              </a:rPr>
              <a:t>적을 처치한다</a:t>
            </a:r>
          </a:p>
        </p:txBody>
      </p:sp>
      <p:sp>
        <p:nvSpPr>
          <p:cNvPr id="15" name="TextBox 14">
            <a:extLst>
              <a:ext uri="{FF2B5EF4-FFF2-40B4-BE49-F238E27FC236}">
                <a16:creationId xmlns:a16="http://schemas.microsoft.com/office/drawing/2014/main" id="{FADD4786-E249-4B70-999C-787EE589D948}"/>
              </a:ext>
            </a:extLst>
          </p:cNvPr>
          <p:cNvSpPr txBox="1"/>
          <p:nvPr/>
        </p:nvSpPr>
        <p:spPr>
          <a:xfrm>
            <a:off x="5436238" y="4478683"/>
            <a:ext cx="1329211" cy="553998"/>
          </a:xfrm>
          <a:prstGeom prst="rect">
            <a:avLst/>
          </a:prstGeom>
          <a:noFill/>
        </p:spPr>
        <p:txBody>
          <a:bodyPr wrap="none" rtlCol="0">
            <a:spAutoFit/>
          </a:bodyPr>
          <a:lstStyle/>
          <a:p>
            <a:pPr algn="ctr"/>
            <a:r>
              <a:rPr lang="ko-KR" altLang="en-US" sz="1500" dirty="0">
                <a:solidFill>
                  <a:schemeClr val="bg1"/>
                </a:solidFill>
                <a:latin typeface="나눔스퀘어 Bold" panose="020B0600000101010101" pitchFamily="50" charset="-127"/>
                <a:ea typeface="나눔스퀘어 Bold" panose="020B0600000101010101" pitchFamily="50" charset="-127"/>
              </a:rPr>
              <a:t>캐릭터 스킬을 </a:t>
            </a:r>
            <a:endParaRPr lang="en-US" altLang="ko-KR" sz="1500" dirty="0">
              <a:solidFill>
                <a:schemeClr val="bg1"/>
              </a:solidFill>
              <a:latin typeface="나눔스퀘어 Bold" panose="020B0600000101010101" pitchFamily="50" charset="-127"/>
              <a:ea typeface="나눔스퀘어 Bold" panose="020B0600000101010101" pitchFamily="50" charset="-127"/>
            </a:endParaRPr>
          </a:p>
          <a:p>
            <a:pPr algn="ctr"/>
            <a:r>
              <a:rPr lang="ko-KR" altLang="en-US" sz="1500" dirty="0">
                <a:solidFill>
                  <a:schemeClr val="bg1"/>
                </a:solidFill>
                <a:latin typeface="나눔스퀘어 Bold" panose="020B0600000101010101" pitchFamily="50" charset="-127"/>
                <a:ea typeface="나눔스퀘어 Bold" panose="020B0600000101010101" pitchFamily="50" charset="-127"/>
              </a:rPr>
              <a:t>랜덤으로 사용</a:t>
            </a:r>
          </a:p>
        </p:txBody>
      </p:sp>
      <p:sp>
        <p:nvSpPr>
          <p:cNvPr id="16" name="TextBox 15">
            <a:extLst>
              <a:ext uri="{FF2B5EF4-FFF2-40B4-BE49-F238E27FC236}">
                <a16:creationId xmlns:a16="http://schemas.microsoft.com/office/drawing/2014/main" id="{CA29D551-DB4A-4E15-929B-226480B897C3}"/>
              </a:ext>
            </a:extLst>
          </p:cNvPr>
          <p:cNvSpPr txBox="1"/>
          <p:nvPr/>
        </p:nvSpPr>
        <p:spPr>
          <a:xfrm>
            <a:off x="5460283" y="3396825"/>
            <a:ext cx="1281120" cy="553998"/>
          </a:xfrm>
          <a:prstGeom prst="rect">
            <a:avLst/>
          </a:prstGeom>
          <a:noFill/>
        </p:spPr>
        <p:txBody>
          <a:bodyPr wrap="none" rtlCol="0">
            <a:spAutoFit/>
          </a:bodyPr>
          <a:lstStyle/>
          <a:p>
            <a:pPr algn="ctr"/>
            <a:r>
              <a:rPr lang="ko-KR" altLang="en-US" sz="1500" dirty="0">
                <a:solidFill>
                  <a:schemeClr val="bg1"/>
                </a:solidFill>
                <a:latin typeface="나눔스퀘어 Bold" panose="020B0600000101010101" pitchFamily="50" charset="-127"/>
                <a:ea typeface="나눔스퀘어 Bold" panose="020B0600000101010101" pitchFamily="50" charset="-127"/>
              </a:rPr>
              <a:t>획득한 스킬을</a:t>
            </a:r>
            <a:endParaRPr lang="en-US" altLang="ko-KR" sz="1500" dirty="0">
              <a:solidFill>
                <a:schemeClr val="bg1"/>
              </a:solidFill>
              <a:latin typeface="나눔스퀘어 Bold" panose="020B0600000101010101" pitchFamily="50" charset="-127"/>
              <a:ea typeface="나눔스퀘어 Bold" panose="020B0600000101010101" pitchFamily="50" charset="-127"/>
            </a:endParaRPr>
          </a:p>
          <a:p>
            <a:pPr algn="ctr"/>
            <a:r>
              <a:rPr lang="ko-KR" altLang="en-US" sz="1500" dirty="0">
                <a:solidFill>
                  <a:schemeClr val="bg1"/>
                </a:solidFill>
                <a:latin typeface="나눔스퀘어 Bold" panose="020B0600000101010101" pitchFamily="50" charset="-127"/>
                <a:ea typeface="나눔스퀘어 Bold" panose="020B0600000101010101" pitchFamily="50" charset="-127"/>
              </a:rPr>
              <a:t>랜덤으로 사용</a:t>
            </a:r>
            <a:endParaRPr lang="en-US" altLang="ko-KR" sz="1500" dirty="0">
              <a:solidFill>
                <a:schemeClr val="bg1"/>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41189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게임 소개</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lstStyle/>
          <a:p>
            <a:pPr marL="0" indent="0" algn="ctr">
              <a:buNone/>
            </a:pPr>
            <a:r>
              <a:rPr lang="ko-KR" altLang="en-US" dirty="0">
                <a:latin typeface="나눔스퀘어 Bold" panose="020B0600000101010101" pitchFamily="50" charset="-127"/>
                <a:ea typeface="나눔스퀘어 Bold" panose="020B0600000101010101" pitchFamily="50" charset="-127"/>
              </a:rPr>
              <a:t>조이스틱과 스킬 버튼 하나만을 활용하여 게임을 진행</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056" name="Picture 8" descr="잊고 살았던 조작의 재미, '가디언 테일즈'에서 찾았다 | 인벤">
            <a:extLst>
              <a:ext uri="{FF2B5EF4-FFF2-40B4-BE49-F238E27FC236}">
                <a16:creationId xmlns:a16="http://schemas.microsoft.com/office/drawing/2014/main" id="{C7BA40D1-883F-4B2B-ACF2-1CF2A06F7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057595"/>
            <a:ext cx="5392366" cy="26215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롤 와일드 리프트 내용 총정리 : 네이버 블로그">
            <a:extLst>
              <a:ext uri="{FF2B5EF4-FFF2-40B4-BE49-F238E27FC236}">
                <a16:creationId xmlns:a16="http://schemas.microsoft.com/office/drawing/2014/main" id="{B8A52A0C-813A-4204-B16D-ED767FC6F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906" y="2057595"/>
            <a:ext cx="4650294" cy="262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5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게임 소개</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fontScale="85000" lnSpcReduction="10000"/>
          </a:bodyPr>
          <a:lstStyle/>
          <a:p>
            <a:pPr marL="0" indent="0" algn="ctr">
              <a:buNone/>
            </a:pPr>
            <a:r>
              <a:rPr lang="ko-KR" altLang="en-US" dirty="0">
                <a:latin typeface="나눔스퀘어 Bold" panose="020B0600000101010101" pitchFamily="50" charset="-127"/>
                <a:ea typeface="나눔스퀘어 Bold" panose="020B0600000101010101" pitchFamily="50" charset="-127"/>
              </a:rPr>
              <a:t>랜덤으로 스킬을 사용하여 적을 처치 한 후</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최후의 </a:t>
            </a:r>
            <a:r>
              <a:rPr lang="en-US" altLang="ko-KR" dirty="0">
                <a:latin typeface="나눔스퀘어 Bold" panose="020B0600000101010101" pitchFamily="50" charset="-127"/>
                <a:ea typeface="나눔스퀘어 Bold" panose="020B0600000101010101" pitchFamily="50" charset="-127"/>
              </a:rPr>
              <a:t>1</a:t>
            </a:r>
            <a:r>
              <a:rPr lang="ko-KR" altLang="en-US" dirty="0">
                <a:latin typeface="나눔스퀘어 Bold" panose="020B0600000101010101" pitchFamily="50" charset="-127"/>
                <a:ea typeface="나눔스퀘어 Bold" panose="020B0600000101010101" pitchFamily="50" charset="-127"/>
              </a:rPr>
              <a:t>인을 가려내는 </a:t>
            </a:r>
            <a:r>
              <a:rPr lang="ko-KR" altLang="en-US" dirty="0" err="1">
                <a:latin typeface="나눔스퀘어 Bold" panose="020B0600000101010101" pitchFamily="50" charset="-127"/>
                <a:ea typeface="나눔스퀘어 Bold" panose="020B0600000101010101" pitchFamily="50" charset="-127"/>
              </a:rPr>
              <a:t>배틀로얄</a:t>
            </a:r>
            <a:r>
              <a:rPr lang="ko-KR" altLang="en-US" dirty="0">
                <a:latin typeface="나눔스퀘어 Bold" panose="020B0600000101010101" pitchFamily="50" charset="-127"/>
                <a:ea typeface="나눔스퀘어 Bold" panose="020B0600000101010101" pitchFamily="50" charset="-127"/>
              </a:rPr>
              <a:t> 게임</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3074" name="Picture 2" descr="오버워치 랜덤박스 판매였군요. - 이야기 - ITCM">
            <a:extLst>
              <a:ext uri="{FF2B5EF4-FFF2-40B4-BE49-F238E27FC236}">
                <a16:creationId xmlns:a16="http://schemas.microsoft.com/office/drawing/2014/main" id="{EBF3D4DA-C31D-4A23-9D74-110469EE7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542" y="22050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uy Surviv.io Player Pro - Microsoft Store en-GB">
            <a:extLst>
              <a:ext uri="{FF2B5EF4-FFF2-40B4-BE49-F238E27FC236}">
                <a16:creationId xmlns:a16="http://schemas.microsoft.com/office/drawing/2014/main" id="{3E3EFE06-24AB-4DE8-85BE-09AB0A78B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27" y="2205037"/>
            <a:ext cx="381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30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63DA1-3543-4213-9A90-7EAC691EE057}"/>
              </a:ext>
            </a:extLst>
          </p:cNvPr>
          <p:cNvSpPr>
            <a:spLocks noGrp="1"/>
          </p:cNvSpPr>
          <p:nvPr>
            <p:ph type="title"/>
          </p:nvPr>
        </p:nvSpPr>
        <p:spPr/>
        <p:txBody>
          <a:bodyPr/>
          <a:lstStyle/>
          <a:p>
            <a:r>
              <a:rPr lang="ko-KR" altLang="en-US" dirty="0">
                <a:latin typeface="나눔스퀘어 Bold" panose="020B0600000101010101" pitchFamily="50" charset="-127"/>
                <a:ea typeface="나눔스퀘어 Bold" panose="020B0600000101010101" pitchFamily="50" charset="-127"/>
              </a:rPr>
              <a:t>게임 소개</a:t>
            </a:r>
          </a:p>
        </p:txBody>
      </p:sp>
      <p:sp>
        <p:nvSpPr>
          <p:cNvPr id="3" name="내용 개체 틀 2">
            <a:extLst>
              <a:ext uri="{FF2B5EF4-FFF2-40B4-BE49-F238E27FC236}">
                <a16:creationId xmlns:a16="http://schemas.microsoft.com/office/drawing/2014/main" id="{F1379561-C4B2-48EA-B243-B22E2013570D}"/>
              </a:ext>
            </a:extLst>
          </p:cNvPr>
          <p:cNvSpPr>
            <a:spLocks noGrp="1"/>
          </p:cNvSpPr>
          <p:nvPr>
            <p:ph idx="1"/>
          </p:nvPr>
        </p:nvSpPr>
        <p:spPr>
          <a:xfrm>
            <a:off x="838200" y="5612235"/>
            <a:ext cx="10515600" cy="564728"/>
          </a:xfrm>
        </p:spPr>
        <p:txBody>
          <a:bodyPr>
            <a:normAutofit/>
          </a:bodyPr>
          <a:lstStyle/>
          <a:p>
            <a:pPr marL="0" indent="0" algn="ctr">
              <a:buNone/>
            </a:pPr>
            <a:r>
              <a:rPr lang="ko-KR" altLang="en-US" dirty="0">
                <a:latin typeface="나눔스퀘어 Bold" panose="020B0600000101010101" pitchFamily="50" charset="-127"/>
                <a:ea typeface="나눔스퀘어 Bold" panose="020B0600000101010101" pitchFamily="50" charset="-127"/>
              </a:rPr>
              <a:t>플레이 도중 존재하는 </a:t>
            </a:r>
            <a:r>
              <a:rPr lang="ko-KR" altLang="en-US" dirty="0" err="1">
                <a:latin typeface="나눔스퀘어 Bold" panose="020B0600000101010101" pitchFamily="50" charset="-127"/>
                <a:ea typeface="나눔스퀘어 Bold" panose="020B0600000101010101" pitchFamily="50" charset="-127"/>
              </a:rPr>
              <a:t>몹들을</a:t>
            </a:r>
            <a:r>
              <a:rPr lang="ko-KR" altLang="en-US" dirty="0">
                <a:latin typeface="나눔스퀘어 Bold" panose="020B0600000101010101" pitchFamily="50" charset="-127"/>
                <a:ea typeface="나눔스퀘어 Bold" panose="020B0600000101010101" pitchFamily="50" charset="-127"/>
              </a:rPr>
              <a:t> 통해 스킬을 획득 가능</a:t>
            </a:r>
          </a:p>
        </p:txBody>
      </p:sp>
      <p:sp>
        <p:nvSpPr>
          <p:cNvPr id="5" name="AutoShape 4" descr="Zooba: 무료 동물원 테마 PVP 아레나에서 펼치는 동물 배틀 로얄 게임 – Programme op Google Play">
            <a:extLst>
              <a:ext uri="{FF2B5EF4-FFF2-40B4-BE49-F238E27FC236}">
                <a16:creationId xmlns:a16="http://schemas.microsoft.com/office/drawing/2014/main" id="{BBCF4434-3942-420E-A90E-1365EEA63C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7" name="그림 6">
            <a:extLst>
              <a:ext uri="{FF2B5EF4-FFF2-40B4-BE49-F238E27FC236}">
                <a16:creationId xmlns:a16="http://schemas.microsoft.com/office/drawing/2014/main" id="{5BF4E040-EAED-4210-8805-3AD0CAB047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13220" y="2051685"/>
            <a:ext cx="2028825" cy="2449830"/>
          </a:xfrm>
          <a:prstGeom prst="rect">
            <a:avLst/>
          </a:prstGeom>
          <a:noFill/>
          <a:ln>
            <a:noFill/>
          </a:ln>
        </p:spPr>
      </p:pic>
      <p:pic>
        <p:nvPicPr>
          <p:cNvPr id="8" name="그림 7" descr="옅은이(가) 표시된 사진&#10;&#10;자동 생성된 설명">
            <a:extLst>
              <a:ext uri="{FF2B5EF4-FFF2-40B4-BE49-F238E27FC236}">
                <a16:creationId xmlns:a16="http://schemas.microsoft.com/office/drawing/2014/main" id="{C0C73DD8-A047-4F4D-8DB6-52D00C3C6BB0}"/>
              </a:ext>
            </a:extLst>
          </p:cNvPr>
          <p:cNvPicPr/>
          <p:nvPr/>
        </p:nvPicPr>
        <p:blipFill>
          <a:blip r:embed="rId3">
            <a:extLst>
              <a:ext uri="{28A0092B-C50C-407E-A947-70E740481C1C}">
                <a14:useLocalDpi xmlns:a14="http://schemas.microsoft.com/office/drawing/2010/main" val="0"/>
              </a:ext>
            </a:extLst>
          </a:blip>
          <a:stretch>
            <a:fillRect/>
          </a:stretch>
        </p:blipFill>
        <p:spPr>
          <a:xfrm>
            <a:off x="3987834" y="4155331"/>
            <a:ext cx="554984" cy="554984"/>
          </a:xfrm>
          <a:prstGeom prst="rect">
            <a:avLst/>
          </a:prstGeom>
        </p:spPr>
      </p:pic>
      <p:pic>
        <p:nvPicPr>
          <p:cNvPr id="9" name="그림 8">
            <a:extLst>
              <a:ext uri="{FF2B5EF4-FFF2-40B4-BE49-F238E27FC236}">
                <a16:creationId xmlns:a16="http://schemas.microsoft.com/office/drawing/2014/main" id="{85B2AC52-358B-4A74-B624-4F356E6159C4}"/>
              </a:ext>
            </a:extLst>
          </p:cNvPr>
          <p:cNvPicPr/>
          <p:nvPr/>
        </p:nvPicPr>
        <p:blipFill>
          <a:blip r:embed="rId4">
            <a:extLst>
              <a:ext uri="{28A0092B-C50C-407E-A947-70E740481C1C}">
                <a14:useLocalDpi xmlns:a14="http://schemas.microsoft.com/office/drawing/2010/main" val="0"/>
              </a:ext>
            </a:extLst>
          </a:blip>
          <a:stretch>
            <a:fillRect/>
          </a:stretch>
        </p:blipFill>
        <p:spPr>
          <a:xfrm>
            <a:off x="6365132" y="2230968"/>
            <a:ext cx="2263302" cy="2270547"/>
          </a:xfrm>
          <a:prstGeom prst="rect">
            <a:avLst/>
          </a:prstGeom>
        </p:spPr>
      </p:pic>
      <p:pic>
        <p:nvPicPr>
          <p:cNvPr id="10" name="그림 9">
            <a:extLst>
              <a:ext uri="{FF2B5EF4-FFF2-40B4-BE49-F238E27FC236}">
                <a16:creationId xmlns:a16="http://schemas.microsoft.com/office/drawing/2014/main" id="{598FF0DD-0159-4E2F-A465-8BEBA50A193D}"/>
              </a:ext>
            </a:extLst>
          </p:cNvPr>
          <p:cNvPicPr/>
          <p:nvPr/>
        </p:nvPicPr>
        <p:blipFill rotWithShape="1">
          <a:blip r:embed="rId5">
            <a:extLst>
              <a:ext uri="{28A0092B-C50C-407E-A947-70E740481C1C}">
                <a14:useLocalDpi xmlns:a14="http://schemas.microsoft.com/office/drawing/2010/main" val="0"/>
              </a:ext>
            </a:extLst>
          </a:blip>
          <a:srcRect l="24324" r="22604"/>
          <a:stretch/>
        </p:blipFill>
        <p:spPr bwMode="auto">
          <a:xfrm>
            <a:off x="8222524" y="4155331"/>
            <a:ext cx="811820" cy="786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190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92AAF4-D669-4C40-84D9-73FC4771994B}"/>
              </a:ext>
            </a:extLst>
          </p:cNvPr>
          <p:cNvSpPr>
            <a:spLocks noGrp="1"/>
          </p:cNvSpPr>
          <p:nvPr>
            <p:ph type="ctrTitle"/>
          </p:nvPr>
        </p:nvSpPr>
        <p:spPr/>
        <p:txBody>
          <a:bodyPr/>
          <a:lstStyle/>
          <a:p>
            <a:r>
              <a:rPr lang="ko-KR" altLang="en-US" dirty="0">
                <a:latin typeface="나눔스퀘어 Bold" panose="020B0600000101010101" pitchFamily="50" charset="-127"/>
                <a:ea typeface="나눔스퀘어 Bold" panose="020B0600000101010101" pitchFamily="50" charset="-127"/>
              </a:rPr>
              <a:t>프로젝트 진행 현황</a:t>
            </a:r>
          </a:p>
        </p:txBody>
      </p:sp>
    </p:spTree>
    <p:extLst>
      <p:ext uri="{BB962C8B-B14F-4D97-AF65-F5344CB8AC3E}">
        <p14:creationId xmlns:p14="http://schemas.microsoft.com/office/powerpoint/2010/main" val="3581346458"/>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196</TotalTime>
  <Words>258</Words>
  <Application>Microsoft Office PowerPoint</Application>
  <PresentationFormat>와이드스크린</PresentationFormat>
  <Paragraphs>60</Paragraphs>
  <Slides>22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나눔스퀘어 Bold</vt:lpstr>
      <vt:lpstr>Arial</vt:lpstr>
      <vt:lpstr>Calibri</vt:lpstr>
      <vt:lpstr>Calibri Light</vt:lpstr>
      <vt:lpstr>Office Theme</vt:lpstr>
      <vt:lpstr>랩스 크리틱</vt:lpstr>
      <vt:lpstr>목차</vt:lpstr>
      <vt:lpstr>게임 소개</vt:lpstr>
      <vt:lpstr>게임 소개</vt:lpstr>
      <vt:lpstr>게임 소개</vt:lpstr>
      <vt:lpstr>게임 소개</vt:lpstr>
      <vt:lpstr>게임 소개</vt:lpstr>
      <vt:lpstr>게임 소개</vt:lpstr>
      <vt:lpstr>프로젝트 진행 현황</vt:lpstr>
      <vt:lpstr>프로젝트 진행 현황</vt:lpstr>
      <vt:lpstr>프로젝트 진행 현황</vt:lpstr>
      <vt:lpstr>프로젝트 진행 현황</vt:lpstr>
      <vt:lpstr>프로젝트 진행 현황 - 그래픽</vt:lpstr>
      <vt:lpstr>프로젝트 진행 현황 - 기획</vt:lpstr>
      <vt:lpstr>프로젝트 진행 현황 - 프로그래밍</vt:lpstr>
      <vt:lpstr>프로젝트 진행 현황 - 프로그래밍</vt:lpstr>
      <vt:lpstr>차후 계획</vt:lpstr>
      <vt:lpstr>차후 계획</vt:lpstr>
      <vt:lpstr>차후 계획</vt:lpstr>
      <vt:lpstr>차후 계획</vt:lpstr>
      <vt:lpstr>차후 계획</vt:lpstr>
      <vt:lpstr>팀원분들 죄송합니다 감사합니다 사랑합니다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랩스 크리틱</dc:title>
  <dc:creator>김효장</dc:creator>
  <cp:lastModifiedBy>김효장</cp:lastModifiedBy>
  <cp:revision>4</cp:revision>
  <dcterms:created xsi:type="dcterms:W3CDTF">2020-11-03T10:19:03Z</dcterms:created>
  <dcterms:modified xsi:type="dcterms:W3CDTF">2020-11-03T13:35:57Z</dcterms:modified>
</cp:coreProperties>
</file>