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64" r:id="rId4"/>
    <p:sldId id="258" r:id="rId5"/>
    <p:sldId id="262" r:id="rId6"/>
    <p:sldId id="267" r:id="rId7"/>
    <p:sldId id="260" r:id="rId8"/>
    <p:sldId id="269" r:id="rId9"/>
    <p:sldId id="268" r:id="rId10"/>
    <p:sldId id="272" r:id="rId11"/>
    <p:sldId id="259" r:id="rId1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p:cViewPr>
        <p:scale>
          <a:sx n="66" d="100"/>
          <a:sy n="66" d="100"/>
        </p:scale>
        <p:origin x="1308" y="56"/>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7AD5AC7-066A-49C8-8CAE-2C92B311D730}" type="slidenum">
              <a:rPr lang="ru-RU"/>
              <a:pPr/>
              <a:t>‹N°›</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2565400"/>
            <a:ext cx="4176713" cy="893763"/>
          </a:xfrm>
          <a:effectLst>
            <a:outerShdw dist="17961" dir="2700000" algn="ctr" rotWithShape="0">
              <a:schemeClr val="bg2"/>
            </a:outerShdw>
          </a:effectLst>
        </p:spPr>
        <p:txBody>
          <a:bodyPr/>
          <a:lstStyle>
            <a:lvl1pPr>
              <a:defRPr sz="2000" b="1"/>
            </a:lvl1pPr>
          </a:lstStyle>
          <a:p>
            <a:r>
              <a:rPr lang="ru-RU"/>
              <a:t>Click to edit Master title style</a:t>
            </a:r>
          </a:p>
        </p:txBody>
      </p:sp>
      <p:sp>
        <p:nvSpPr>
          <p:cNvPr id="5123" name="Rectangle 3"/>
          <p:cNvSpPr>
            <a:spLocks noGrp="1" noChangeArrowheads="1"/>
          </p:cNvSpPr>
          <p:nvPr>
            <p:ph type="subTitle" idx="1"/>
          </p:nvPr>
        </p:nvSpPr>
        <p:spPr>
          <a:xfrm>
            <a:off x="0" y="3357563"/>
            <a:ext cx="4176713" cy="503237"/>
          </a:xfrm>
          <a:effectLst>
            <a:outerShdw dist="17961" dir="2700000" algn="ctr" rotWithShape="0">
              <a:schemeClr val="bg2"/>
            </a:outerShdw>
          </a:effectLst>
        </p:spPr>
        <p:txBody>
          <a:bodyPr/>
          <a:lstStyle>
            <a:lvl1pPr marL="0" indent="0">
              <a:buFontTx/>
              <a:buNone/>
              <a:defRPr sz="20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618163" y="260350"/>
            <a:ext cx="1619250" cy="547370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755650" y="260350"/>
            <a:ext cx="4710113" cy="54737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755650" y="981075"/>
            <a:ext cx="3163888"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071938" y="981075"/>
            <a:ext cx="3165475"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27088" y="260350"/>
            <a:ext cx="6408737" cy="508000"/>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755650" y="981075"/>
            <a:ext cx="6481763" cy="4752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tx2"/>
          </a:solidFill>
          <a:latin typeface="+mn-lt"/>
          <a:ea typeface="+mn-ea"/>
          <a:cs typeface="+mn-cs"/>
        </a:defRPr>
      </a:lvl1pPr>
      <a:lvl2pPr marL="742950" indent="-285750" algn="l" rtl="0" fontAlgn="base">
        <a:spcBef>
          <a:spcPct val="20000"/>
        </a:spcBef>
        <a:spcAft>
          <a:spcPct val="0"/>
        </a:spcAft>
        <a:buChar char="–"/>
        <a:defRPr sz="2400" b="1">
          <a:solidFill>
            <a:schemeClr val="tx2"/>
          </a:solidFill>
          <a:latin typeface="+mn-lt"/>
        </a:defRPr>
      </a:lvl2pPr>
      <a:lvl3pPr marL="1143000" indent="-228600" algn="l" rtl="0" fontAlgn="base">
        <a:spcBef>
          <a:spcPct val="20000"/>
        </a:spcBef>
        <a:spcAft>
          <a:spcPct val="0"/>
        </a:spcAft>
        <a:buChar char="•"/>
        <a:defRPr sz="2400">
          <a:solidFill>
            <a:schemeClr val="tx2"/>
          </a:solidFill>
          <a:latin typeface="+mn-lt"/>
        </a:defRPr>
      </a:lvl3pPr>
      <a:lvl4pPr marL="1600200" indent="-228600" algn="l" rtl="0" fontAlgn="base">
        <a:spcBef>
          <a:spcPct val="20000"/>
        </a:spcBef>
        <a:spcAft>
          <a:spcPct val="0"/>
        </a:spcAft>
        <a:buChar char="–"/>
        <a:defRPr sz="2000">
          <a:solidFill>
            <a:schemeClr val="tx2"/>
          </a:solidFill>
          <a:latin typeface="+mn-lt"/>
        </a:defRPr>
      </a:lvl4pPr>
      <a:lvl5pPr marL="2057400" indent="-228600" algn="l" rtl="0" fontAlgn="base">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c7ff.kxcdn.com/blog/wp-content/uploads/2017/03/Minimax-1.jpg"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s://blog-c7ff.kxcdn.com/blog/wp-content/uploads/2017/03/Minimax-3.jpg" TargetMode="Externa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log-c7ff.kxcdn.com/blog/wp-content/uploads/2017/03/alpha-beta-pruning-1.jpg"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095" y="1532409"/>
            <a:ext cx="3492500" cy="793750"/>
          </a:xfrm>
          <a:noFill/>
        </p:spPr>
        <p:txBody>
          <a:bodyPr/>
          <a:lstStyle/>
          <a:p>
            <a:r>
              <a:rPr lang="fr-FR" sz="3200" b="0" dirty="0">
                <a:latin typeface="Tahoma" charset="0"/>
              </a:rPr>
              <a:t>Tic Tac Toe</a:t>
            </a:r>
            <a:endParaRPr lang="uk-UA" sz="3200" b="0" dirty="0">
              <a:latin typeface="Tahoma" charset="0"/>
            </a:endParaRPr>
          </a:p>
        </p:txBody>
      </p:sp>
      <p:sp>
        <p:nvSpPr>
          <p:cNvPr id="2" name="Rectangle 1">
            <a:extLst>
              <a:ext uri="{FF2B5EF4-FFF2-40B4-BE49-F238E27FC236}">
                <a16:creationId xmlns:a16="http://schemas.microsoft.com/office/drawing/2014/main" id="{C0664920-CEA9-6CAA-90FB-C63CE1E0FADB}"/>
              </a:ext>
            </a:extLst>
          </p:cNvPr>
          <p:cNvSpPr/>
          <p:nvPr/>
        </p:nvSpPr>
        <p:spPr>
          <a:xfrm>
            <a:off x="539552" y="2378028"/>
            <a:ext cx="6194181" cy="2419124"/>
          </a:xfrm>
          <a:prstGeom prst="rect">
            <a:avLst/>
          </a:prstGeom>
          <a:noFill/>
        </p:spPr>
        <p:txBody>
          <a:bodyPr wrap="square" lIns="91440" tIns="45720" rIns="91440" bIns="45720">
            <a:spAutoFit/>
          </a:bodyPr>
          <a:lstStyle/>
          <a:p>
            <a:pPr marL="342900" indent="-342900">
              <a:lnSpc>
                <a:spcPct val="90000"/>
              </a:lnSpc>
              <a:buFont typeface="Wingdings" panose="05000000000000000000" pitchFamily="2" charset="2"/>
              <a:buChar char="ü"/>
            </a:pPr>
            <a:r>
              <a:rPr lang="fr-FR" sz="2400" b="1" dirty="0" err="1">
                <a:ln w="6600">
                  <a:solidFill>
                    <a:schemeClr val="accent2"/>
                  </a:solidFill>
                  <a:prstDash val="solid"/>
                </a:ln>
                <a:solidFill>
                  <a:srgbClr val="FFFFFF"/>
                </a:solidFill>
                <a:effectLst>
                  <a:outerShdw dist="38100" dir="2700000" algn="tl" rotWithShape="0">
                    <a:schemeClr val="accent2"/>
                  </a:outerShdw>
                </a:effectLst>
              </a:rPr>
              <a:t>Harzane</a:t>
            </a:r>
            <a:r>
              <a:rPr lang="fr-FR" sz="2400" b="1" dirty="0">
                <a:ln w="6600">
                  <a:solidFill>
                    <a:schemeClr val="accent2"/>
                  </a:solidFill>
                  <a:prstDash val="solid"/>
                </a:ln>
                <a:solidFill>
                  <a:srgbClr val="FFFFFF"/>
                </a:solidFill>
                <a:effectLst>
                  <a:outerShdw dist="38100" dir="2700000" algn="tl" rotWithShape="0">
                    <a:schemeClr val="accent2"/>
                  </a:outerShdw>
                </a:effectLst>
              </a:rPr>
              <a:t> Soufiane</a:t>
            </a:r>
          </a:p>
          <a:p>
            <a:pPr marL="342900" indent="-342900">
              <a:lnSpc>
                <a:spcPct val="90000"/>
              </a:lnSpc>
              <a:buFont typeface="Wingdings" panose="05000000000000000000" pitchFamily="2" charset="2"/>
              <a:buChar char="ü"/>
            </a:pPr>
            <a:endParaRPr lang="fr-FR" sz="2400" b="1" dirty="0">
              <a:ln w="6600">
                <a:solidFill>
                  <a:schemeClr val="accent2"/>
                </a:solidFill>
                <a:prstDash val="solid"/>
              </a:ln>
              <a:solidFill>
                <a:srgbClr val="FFFFFF"/>
              </a:solidFill>
              <a:effectLst>
                <a:outerShdw dist="38100" dir="2700000" algn="tl" rotWithShape="0">
                  <a:schemeClr val="accent2"/>
                </a:outerShdw>
              </a:effectLst>
            </a:endParaRPr>
          </a:p>
          <a:p>
            <a:pPr marL="342900" indent="-342900">
              <a:lnSpc>
                <a:spcPct val="90000"/>
              </a:lnSpc>
              <a:buFont typeface="Wingdings" panose="05000000000000000000" pitchFamily="2" charset="2"/>
              <a:buChar char="ü"/>
            </a:pPr>
            <a:r>
              <a:rPr lang="fr-FR" sz="2400" b="1" dirty="0">
                <a:ln w="6600">
                  <a:solidFill>
                    <a:schemeClr val="accent2"/>
                  </a:solidFill>
                  <a:prstDash val="solid"/>
                </a:ln>
                <a:solidFill>
                  <a:srgbClr val="FFFFFF"/>
                </a:solidFill>
                <a:effectLst>
                  <a:outerShdw dist="38100" dir="2700000" algn="tl" rotWithShape="0">
                    <a:schemeClr val="accent2"/>
                  </a:outerShdw>
                </a:effectLst>
              </a:rPr>
              <a:t>Daoudi Yassir</a:t>
            </a:r>
          </a:p>
          <a:p>
            <a:pPr marL="342900" indent="-342900">
              <a:lnSpc>
                <a:spcPct val="90000"/>
              </a:lnSpc>
              <a:buFont typeface="Wingdings" panose="05000000000000000000" pitchFamily="2" charset="2"/>
              <a:buChar char="ü"/>
            </a:pPr>
            <a:endParaRPr lang="fr-FR" sz="2400" b="1" dirty="0">
              <a:ln w="6600">
                <a:solidFill>
                  <a:schemeClr val="accent2"/>
                </a:solidFill>
                <a:prstDash val="solid"/>
              </a:ln>
              <a:solidFill>
                <a:srgbClr val="FFFFFF"/>
              </a:solidFill>
              <a:effectLst>
                <a:outerShdw dist="38100" dir="2700000" algn="tl" rotWithShape="0">
                  <a:schemeClr val="accent2"/>
                </a:outerShdw>
              </a:effectLst>
            </a:endParaRPr>
          </a:p>
          <a:p>
            <a:pPr marL="342900" indent="-342900">
              <a:lnSpc>
                <a:spcPct val="90000"/>
              </a:lnSpc>
              <a:buFont typeface="Wingdings" panose="05000000000000000000" pitchFamily="2" charset="2"/>
              <a:buChar char="ü"/>
            </a:pPr>
            <a:r>
              <a:rPr lang="fr-FR" sz="2400" b="1" dirty="0">
                <a:ln w="6600">
                  <a:solidFill>
                    <a:schemeClr val="accent2"/>
                  </a:solidFill>
                  <a:prstDash val="solid"/>
                </a:ln>
                <a:solidFill>
                  <a:srgbClr val="FFFFFF"/>
                </a:solidFill>
                <a:effectLst>
                  <a:outerShdw dist="38100" dir="2700000" algn="tl" rotWithShape="0">
                    <a:schemeClr val="accent2"/>
                  </a:outerShdw>
                </a:effectLst>
              </a:rPr>
              <a:t>Manssouri Ilyacine</a:t>
            </a:r>
          </a:p>
          <a:p>
            <a:pPr marL="342900" indent="-342900">
              <a:lnSpc>
                <a:spcPct val="90000"/>
              </a:lnSpc>
              <a:buFont typeface="Wingdings" panose="05000000000000000000" pitchFamily="2" charset="2"/>
              <a:buChar char="ü"/>
            </a:pPr>
            <a:endParaRPr lang="fr-FR" sz="2400" b="1" dirty="0">
              <a:ln w="6600">
                <a:solidFill>
                  <a:schemeClr val="accent2"/>
                </a:solidFill>
                <a:prstDash val="solid"/>
              </a:ln>
              <a:solidFill>
                <a:srgbClr val="FFFFFF"/>
              </a:solidFill>
              <a:effectLst>
                <a:outerShdw dist="38100" dir="2700000" algn="tl" rotWithShape="0">
                  <a:schemeClr val="accent2"/>
                </a:outerShdw>
              </a:effectLst>
            </a:endParaRPr>
          </a:p>
          <a:p>
            <a:pPr marL="342900" indent="-342900">
              <a:lnSpc>
                <a:spcPct val="90000"/>
              </a:lnSpc>
              <a:buFont typeface="Wingdings" panose="05000000000000000000" pitchFamily="2" charset="2"/>
              <a:buChar char="ü"/>
            </a:pPr>
            <a:r>
              <a:rPr lang="fr-FR" sz="2400" b="1" dirty="0" err="1">
                <a:ln w="6600">
                  <a:solidFill>
                    <a:schemeClr val="accent2"/>
                  </a:solidFill>
                  <a:prstDash val="solid"/>
                </a:ln>
                <a:solidFill>
                  <a:srgbClr val="FFFFFF"/>
                </a:solidFill>
                <a:effectLst>
                  <a:outerShdw dist="38100" dir="2700000" algn="tl" rotWithShape="0">
                    <a:schemeClr val="accent2"/>
                  </a:outerShdw>
                </a:effectLst>
              </a:rPr>
              <a:t>Baticha</a:t>
            </a:r>
            <a:r>
              <a:rPr lang="fr-FR" sz="2400" b="1" dirty="0">
                <a:ln w="6600">
                  <a:solidFill>
                    <a:schemeClr val="accent2"/>
                  </a:solidFill>
                  <a:prstDash val="solid"/>
                </a:ln>
                <a:solidFill>
                  <a:srgbClr val="FFFFFF"/>
                </a:solidFill>
                <a:effectLst>
                  <a:outerShdw dist="38100" dir="2700000" algn="tl" rotWithShape="0">
                    <a:schemeClr val="accent2"/>
                  </a:outerShdw>
                </a:effectLst>
              </a:rPr>
              <a:t> Youssef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93AB16-983E-6A47-D5E8-397285DAC85E}"/>
              </a:ext>
            </a:extLst>
          </p:cNvPr>
          <p:cNvSpPr>
            <a:spLocks noGrp="1"/>
          </p:cNvSpPr>
          <p:nvPr>
            <p:ph type="title"/>
          </p:nvPr>
        </p:nvSpPr>
        <p:spPr/>
        <p:txBody>
          <a:bodyPr/>
          <a:lstStyle/>
          <a:p>
            <a:r>
              <a:rPr lang="fr-FR" dirty="0"/>
              <a:t>Conclusion</a:t>
            </a:r>
          </a:p>
        </p:txBody>
      </p:sp>
      <p:sp>
        <p:nvSpPr>
          <p:cNvPr id="4" name="ZoneTexte 3">
            <a:extLst>
              <a:ext uri="{FF2B5EF4-FFF2-40B4-BE49-F238E27FC236}">
                <a16:creationId xmlns:a16="http://schemas.microsoft.com/office/drawing/2014/main" id="{7CFB8885-8F22-A98D-94B6-0638209156B5}"/>
              </a:ext>
            </a:extLst>
          </p:cNvPr>
          <p:cNvSpPr txBox="1"/>
          <p:nvPr/>
        </p:nvSpPr>
        <p:spPr>
          <a:xfrm>
            <a:off x="909825" y="2090172"/>
            <a:ext cx="7324350" cy="2677656"/>
          </a:xfrm>
          <a:prstGeom prst="rect">
            <a:avLst/>
          </a:prstGeom>
          <a:noFill/>
        </p:spPr>
        <p:txBody>
          <a:bodyPr wrap="square">
            <a:spAutoFit/>
          </a:bodyPr>
          <a:lstStyle/>
          <a:p>
            <a:pPr algn="just"/>
            <a:r>
              <a:rPr lang="fr-FR" sz="2400" dirty="0">
                <a:solidFill>
                  <a:srgbClr val="0F0F0F"/>
                </a:solidFill>
                <a:latin typeface="Söhne"/>
              </a:rPr>
              <a:t>	L</a:t>
            </a:r>
            <a:r>
              <a:rPr lang="fr-FR" sz="2400" b="0" i="0" dirty="0">
                <a:solidFill>
                  <a:srgbClr val="0F0F0F"/>
                </a:solidFill>
                <a:effectLst/>
                <a:latin typeface="Söhne"/>
              </a:rPr>
              <a:t>'intégration de l'IA dans les jeux offre des expériences plus riches, interactives et adaptatives. Elle redéfinit la manière dont nous jouons, créant des mondes virtuels plus complexes et engageants. Que ce soit pour le plaisir, l'apprentissage ou la compétition, l'IA apporte une contribution significative à l'évolution constante de l'industrie du jeu.</a:t>
            </a:r>
            <a:endParaRPr lang="fr-FR" sz="2400" dirty="0"/>
          </a:p>
        </p:txBody>
      </p:sp>
    </p:spTree>
    <p:extLst>
      <p:ext uri="{BB962C8B-B14F-4D97-AF65-F5344CB8AC3E}">
        <p14:creationId xmlns:p14="http://schemas.microsoft.com/office/powerpoint/2010/main" val="728540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48D621-ACDE-DC60-6E9F-9E108AD1E37C}"/>
              </a:ext>
            </a:extLst>
          </p:cNvPr>
          <p:cNvSpPr/>
          <p:nvPr/>
        </p:nvSpPr>
        <p:spPr>
          <a:xfrm>
            <a:off x="0" y="0"/>
            <a:ext cx="9144000" cy="908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C3BAEAF2-CDFC-17E2-0DA2-A3F6126846BC}"/>
              </a:ext>
            </a:extLst>
          </p:cNvPr>
          <p:cNvSpPr/>
          <p:nvPr/>
        </p:nvSpPr>
        <p:spPr>
          <a:xfrm>
            <a:off x="0" y="5661248"/>
            <a:ext cx="9144000" cy="1196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D652F75B-1FBB-2336-4A2D-1C6D375F8D28}"/>
              </a:ext>
            </a:extLst>
          </p:cNvPr>
          <p:cNvPicPr>
            <a:picLocks noChangeAspect="1"/>
          </p:cNvPicPr>
          <p:nvPr/>
        </p:nvPicPr>
        <p:blipFill rotWithShape="1">
          <a:blip r:embed="rId2"/>
          <a:srcRect t="17801"/>
          <a:stretch/>
        </p:blipFill>
        <p:spPr>
          <a:xfrm>
            <a:off x="0" y="1484784"/>
            <a:ext cx="9144000" cy="4227934"/>
          </a:xfrm>
          <a:prstGeom prst="rect">
            <a:avLst/>
          </a:prstGeom>
        </p:spPr>
      </p:pic>
    </p:spTree>
    <p:extLst>
      <p:ext uri="{BB962C8B-B14F-4D97-AF65-F5344CB8AC3E}">
        <p14:creationId xmlns:p14="http://schemas.microsoft.com/office/powerpoint/2010/main" val="408942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00113" y="188913"/>
            <a:ext cx="4321175" cy="649287"/>
          </a:xfrm>
        </p:spPr>
        <p:txBody>
          <a:bodyPr/>
          <a:lstStyle/>
          <a:p>
            <a:r>
              <a:rPr lang="fr-FR" sz="3600" b="1" dirty="0">
                <a:latin typeface="Tahoma" charset="0"/>
              </a:rPr>
              <a:t>Introduction</a:t>
            </a:r>
            <a:endParaRPr lang="uk-UA" sz="3600" b="1" dirty="0">
              <a:latin typeface="Tahoma" charset="0"/>
            </a:endParaRPr>
          </a:p>
        </p:txBody>
      </p:sp>
      <mc:AlternateContent xmlns:mc="http://schemas.openxmlformats.org/markup-compatibility/2006" xmlns:a14="http://schemas.microsoft.com/office/drawing/2010/main">
        <mc:Choice Requires="a14">
          <p:sp>
            <p:nvSpPr>
              <p:cNvPr id="36867" name="Rectangle 3"/>
              <p:cNvSpPr>
                <a:spLocks noGrp="1" noChangeArrowheads="1"/>
              </p:cNvSpPr>
              <p:nvPr>
                <p:ph type="body" idx="1"/>
              </p:nvPr>
            </p:nvSpPr>
            <p:spPr>
              <a:xfrm>
                <a:off x="755650" y="1124744"/>
                <a:ext cx="8388350" cy="4254500"/>
              </a:xfrm>
            </p:spPr>
            <p:txBody>
              <a:bodyPr/>
              <a:lstStyle/>
              <a:p>
                <a:endParaRPr lang="en-US" sz="1800" b="1" i="1" u="sng"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endParaRPr>
              </a:p>
              <a:p>
                <a:endParaRPr lang="en-US" sz="2400" b="1" i="1" u="sng"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endParaRPr>
              </a:p>
              <a:p>
                <a:r>
                  <a:rPr lang="en-US" sz="2400" b="1" i="1" u="sng"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Tic Tac Toe</a:t>
                </a:r>
                <a:r>
                  <a:rPr lang="en-US" sz="2400" b="1" i="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 :</a:t>
                </a:r>
              </a:p>
              <a:p>
                <a:pPr marL="0" indent="0">
                  <a:buNone/>
                </a:pPr>
                <a:endParaRPr lang="en-US" altLang="ko-KR" sz="2400" b="1" dirty="0">
                  <a:latin typeface="Verdana" pitchFamily="34" charset="0"/>
                  <a:ea typeface="굴림" charset="-127"/>
                </a:endParaRPr>
              </a:p>
              <a:p>
                <a:pPr lvl="1">
                  <a:lnSpc>
                    <a:spcPct val="80000"/>
                  </a:lnSpc>
                  <a:buClr>
                    <a:schemeClr val="accent1">
                      <a:lumMod val="75000"/>
                    </a:schemeClr>
                  </a:buClr>
                  <a:buFont typeface="Courier New" panose="02070309020205020404" pitchFamily="49" charset="0"/>
                  <a:buChar char="o"/>
                </a:pPr>
                <a:r>
                  <a:rPr lang="en-US" altLang="ko-KR" sz="1800" b="0" dirty="0">
                    <a:latin typeface="+mj-lt"/>
                    <a:ea typeface="굴림" charset="-127"/>
                  </a:rPr>
                  <a:t>Jeu sur grille </a:t>
                </a:r>
                <a14:m>
                  <m:oMath xmlns:m="http://schemas.openxmlformats.org/officeDocument/2006/math">
                    <m:r>
                      <a:rPr lang="fr-FR" altLang="ko-KR" sz="1800" b="0" i="0" smtClean="0">
                        <a:latin typeface="Cambria Math" panose="02040503050406030204" pitchFamily="18" charset="0"/>
                        <a:ea typeface="Cambria Math" panose="02040503050406030204" pitchFamily="18" charset="0"/>
                      </a:rPr>
                      <m:t>3</m:t>
                    </m:r>
                    <m:r>
                      <a:rPr lang="en-US" altLang="ko-KR" sz="1800" b="0" i="1" smtClean="0">
                        <a:latin typeface="Cambria Math" panose="02040503050406030204" pitchFamily="18" charset="0"/>
                        <a:ea typeface="Cambria Math" panose="02040503050406030204" pitchFamily="18" charset="0"/>
                      </a:rPr>
                      <m:t>×</m:t>
                    </m:r>
                    <m:r>
                      <a:rPr lang="fr-FR" altLang="ko-KR" sz="1800" b="0" i="1" smtClean="0">
                        <a:latin typeface="Cambria Math" panose="02040503050406030204" pitchFamily="18" charset="0"/>
                        <a:ea typeface="Cambria Math" panose="02040503050406030204" pitchFamily="18" charset="0"/>
                      </a:rPr>
                      <m:t>3</m:t>
                    </m:r>
                  </m:oMath>
                </a14:m>
                <a:r>
                  <a:rPr lang="en-US" altLang="ko-KR" sz="1800" b="0" dirty="0">
                    <a:latin typeface="+mj-lt"/>
                    <a:ea typeface="굴림" charset="-127"/>
                  </a:rPr>
                  <a:t> .</a:t>
                </a:r>
              </a:p>
              <a:p>
                <a:pPr lvl="1">
                  <a:lnSpc>
                    <a:spcPct val="80000"/>
                  </a:lnSpc>
                  <a:buFont typeface="Courier New" panose="02070309020205020404" pitchFamily="49" charset="0"/>
                  <a:buChar char="o"/>
                </a:pPr>
                <a:endParaRPr lang="en-US" altLang="ko-KR" sz="1800" b="0" dirty="0">
                  <a:latin typeface="+mj-lt"/>
                  <a:ea typeface="굴림" charset="-127"/>
                </a:endParaRPr>
              </a:p>
              <a:p>
                <a:pPr lvl="1">
                  <a:lnSpc>
                    <a:spcPct val="80000"/>
                  </a:lnSpc>
                  <a:buClr>
                    <a:schemeClr val="accent1">
                      <a:lumMod val="75000"/>
                    </a:schemeClr>
                  </a:buClr>
                  <a:buFont typeface="Courier New" panose="02070309020205020404" pitchFamily="49" charset="0"/>
                  <a:buChar char="o"/>
                </a:pPr>
                <a:r>
                  <a:rPr lang="fr-FR" altLang="ko-KR" sz="1800" b="0" dirty="0">
                    <a:latin typeface="+mj-lt"/>
                    <a:ea typeface="굴림" charset="-127"/>
                  </a:rPr>
                  <a:t>Deux joueurs s'affrontent. Ils doivent remplir chacun à leur tour une case de la grille avec le symbole qui leur est attribué </a:t>
                </a:r>
                <a:r>
                  <a:rPr lang="fr-FR" altLang="ko-KR" sz="1800" dirty="0">
                    <a:latin typeface="+mj-lt"/>
                    <a:ea typeface="굴림" charset="-127"/>
                  </a:rPr>
                  <a:t>:</a:t>
                </a:r>
                <a:r>
                  <a:rPr lang="fr-FR" altLang="ko-KR" sz="1800" b="0" dirty="0">
                    <a:latin typeface="+mj-lt"/>
                    <a:ea typeface="굴림" charset="-127"/>
                  </a:rPr>
                  <a:t> </a:t>
                </a:r>
                <a:r>
                  <a:rPr lang="fr-FR" altLang="ko-KR" sz="1800" dirty="0">
                    <a:solidFill>
                      <a:srgbClr val="00B0F0"/>
                    </a:solidFill>
                    <a:latin typeface="+mj-lt"/>
                    <a:ea typeface="굴림" charset="-127"/>
                  </a:rPr>
                  <a:t>O</a:t>
                </a:r>
                <a:r>
                  <a:rPr lang="fr-FR" altLang="ko-KR" sz="1800" b="0" dirty="0">
                    <a:latin typeface="+mj-lt"/>
                    <a:ea typeface="굴림" charset="-127"/>
                  </a:rPr>
                  <a:t> ou </a:t>
                </a:r>
                <a:r>
                  <a:rPr lang="fr-FR" altLang="ko-KR" sz="1800" dirty="0">
                    <a:solidFill>
                      <a:srgbClr val="00B0F0"/>
                    </a:solidFill>
                    <a:latin typeface="+mj-lt"/>
                    <a:ea typeface="굴림" charset="-127"/>
                  </a:rPr>
                  <a:t>X</a:t>
                </a:r>
                <a:r>
                  <a:rPr lang="fr-FR" altLang="ko-KR" sz="1800" dirty="0">
                    <a:latin typeface="+mj-lt"/>
                    <a:ea typeface="굴림" charset="-127"/>
                  </a:rPr>
                  <a:t> </a:t>
                </a:r>
                <a:r>
                  <a:rPr lang="fr-FR" altLang="ko-KR" sz="1800" b="0" dirty="0">
                    <a:latin typeface="+mj-lt"/>
                    <a:ea typeface="굴림" charset="-127"/>
                  </a:rPr>
                  <a:t>.</a:t>
                </a:r>
                <a:r>
                  <a:rPr lang="en-US" altLang="ko-KR" sz="1800" b="0" dirty="0">
                    <a:latin typeface="+mj-lt"/>
                    <a:ea typeface="굴림" charset="-127"/>
                  </a:rPr>
                  <a:t> </a:t>
                </a:r>
              </a:p>
              <a:p>
                <a:pPr lvl="1">
                  <a:lnSpc>
                    <a:spcPct val="80000"/>
                  </a:lnSpc>
                  <a:buFont typeface="Courier New" panose="02070309020205020404" pitchFamily="49" charset="0"/>
                  <a:buChar char="o"/>
                </a:pPr>
                <a:endParaRPr lang="en-US" altLang="ko-KR" sz="1800" b="0" dirty="0">
                  <a:latin typeface="+mj-lt"/>
                  <a:ea typeface="굴림" charset="-127"/>
                </a:endParaRPr>
              </a:p>
              <a:p>
                <a:pPr lvl="1">
                  <a:lnSpc>
                    <a:spcPct val="80000"/>
                  </a:lnSpc>
                  <a:buClr>
                    <a:schemeClr val="accent1">
                      <a:lumMod val="75000"/>
                    </a:schemeClr>
                  </a:buClr>
                  <a:buFont typeface="Courier New" panose="02070309020205020404" pitchFamily="49" charset="0"/>
                  <a:buChar char="o"/>
                </a:pPr>
                <a:r>
                  <a:rPr lang="fr-FR" altLang="ko-KR" sz="1800" b="0" dirty="0">
                    <a:latin typeface="+mj-lt"/>
                    <a:ea typeface="굴림" charset="-127"/>
                  </a:rPr>
                  <a:t>Le gagnant est celui qui arrive à aligner trois symboles identiques, horizontalement, verticalement ou en diagonale .</a:t>
                </a:r>
                <a:endParaRPr lang="en-US" altLang="ko-KR" sz="1800" b="0" dirty="0">
                  <a:latin typeface="+mj-lt"/>
                  <a:ea typeface="굴림" charset="-127"/>
                </a:endParaRPr>
              </a:p>
            </p:txBody>
          </p:sp>
        </mc:Choice>
        <mc:Fallback xmlns="">
          <p:sp>
            <p:nvSpPr>
              <p:cNvPr id="36867" name="Rectangle 3"/>
              <p:cNvSpPr>
                <a:spLocks noGrp="1" noRot="1" noChangeAspect="1" noMove="1" noResize="1" noEditPoints="1" noAdjustHandles="1" noChangeArrowheads="1" noChangeShapeType="1" noTextEdit="1"/>
              </p:cNvSpPr>
              <p:nvPr>
                <p:ph type="body" idx="1"/>
              </p:nvPr>
            </p:nvSpPr>
            <p:spPr>
              <a:xfrm>
                <a:off x="755650" y="1124744"/>
                <a:ext cx="8388350" cy="4254500"/>
              </a:xfrm>
              <a:blipFill>
                <a:blip r:embed="rId2"/>
                <a:stretch>
                  <a:fillRect/>
                </a:stretch>
              </a:blipFill>
            </p:spPr>
            <p:txBody>
              <a:bodyPr/>
              <a:lstStyle/>
              <a:p>
                <a:r>
                  <a:rPr lang="fr-FR">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b="1" dirty="0">
                <a:solidFill>
                  <a:schemeClr val="tx2"/>
                </a:solidFill>
              </a:rPr>
              <a:t>Algorithms</a:t>
            </a:r>
          </a:p>
        </p:txBody>
      </p:sp>
      <p:sp>
        <p:nvSpPr>
          <p:cNvPr id="114691" name="Rectangle 3"/>
          <p:cNvSpPr>
            <a:spLocks noGrp="1" noChangeArrowheads="1"/>
          </p:cNvSpPr>
          <p:nvPr>
            <p:ph type="body" idx="1"/>
          </p:nvPr>
        </p:nvSpPr>
        <p:spPr>
          <a:xfrm>
            <a:off x="1908175" y="981075"/>
            <a:ext cx="7056438" cy="5473700"/>
          </a:xfrm>
        </p:spPr>
        <p:txBody>
          <a:bodyPr/>
          <a:lstStyle/>
          <a:p>
            <a:r>
              <a:rPr lang="en-US" i="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Interface graphique avec pygame :</a:t>
            </a:r>
          </a:p>
          <a:p>
            <a:endParaRPr lang="en-US" dirty="0"/>
          </a:p>
          <a:p>
            <a:pPr marL="457200" lvl="1" indent="0">
              <a:buNone/>
            </a:pPr>
            <a:endParaRPr lang="fr-FR" sz="1800" b="0" dirty="0">
              <a:effectLst/>
              <a:latin typeface="Times New Roman" panose="02020603050405020304" pitchFamily="18" charset="0"/>
              <a:ea typeface="Calibri" panose="020F0502020204030204" pitchFamily="34" charset="0"/>
            </a:endParaRPr>
          </a:p>
          <a:p>
            <a:pPr lvl="1">
              <a:buFont typeface="Courier New" panose="02070309020205020404" pitchFamily="49" charset="0"/>
              <a:buChar char="o"/>
            </a:pPr>
            <a:endParaRPr lang="en-US" b="0" dirty="0"/>
          </a:p>
        </p:txBody>
      </p:sp>
      <p:pic>
        <p:nvPicPr>
          <p:cNvPr id="4" name="Image 3">
            <a:extLst>
              <a:ext uri="{FF2B5EF4-FFF2-40B4-BE49-F238E27FC236}">
                <a16:creationId xmlns:a16="http://schemas.microsoft.com/office/drawing/2014/main" id="{D4F9E1BE-4AF3-92DA-EB53-B100CEAA0E1B}"/>
              </a:ext>
            </a:extLst>
          </p:cNvPr>
          <p:cNvPicPr>
            <a:picLocks noChangeAspect="1"/>
          </p:cNvPicPr>
          <p:nvPr/>
        </p:nvPicPr>
        <p:blipFill>
          <a:blip r:embed="rId3"/>
          <a:stretch>
            <a:fillRect/>
          </a:stretch>
        </p:blipFill>
        <p:spPr>
          <a:xfrm>
            <a:off x="1908175" y="2218204"/>
            <a:ext cx="7056438" cy="2999442"/>
          </a:xfrm>
          <a:prstGeom prst="rect">
            <a:avLst/>
          </a:prstGeom>
        </p:spPr>
      </p:pic>
    </p:spTree>
    <p:extLst>
      <p:ext uri="{BB962C8B-B14F-4D97-AF65-F5344CB8AC3E}">
        <p14:creationId xmlns:p14="http://schemas.microsoft.com/office/powerpoint/2010/main" val="109690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b="1" dirty="0">
                <a:solidFill>
                  <a:schemeClr val="tx2"/>
                </a:solidFill>
              </a:rPr>
              <a:t>Algorithms</a:t>
            </a:r>
          </a:p>
        </p:txBody>
      </p:sp>
      <p:sp>
        <p:nvSpPr>
          <p:cNvPr id="114691" name="Rectangle 3"/>
          <p:cNvSpPr>
            <a:spLocks noGrp="1" noChangeArrowheads="1"/>
          </p:cNvSpPr>
          <p:nvPr>
            <p:ph type="body" idx="1"/>
          </p:nvPr>
        </p:nvSpPr>
        <p:spPr>
          <a:xfrm>
            <a:off x="1908175" y="981075"/>
            <a:ext cx="7056438" cy="5473700"/>
          </a:xfrm>
        </p:spPr>
        <p:txBody>
          <a:bodyPr/>
          <a:lstStyle/>
          <a:p>
            <a:r>
              <a:rPr lang="en-US" i="1" u="sng"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Minimax</a:t>
            </a:r>
            <a:r>
              <a:rPr lang="en-US" i="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 :</a:t>
            </a:r>
          </a:p>
          <a:p>
            <a:endParaRPr lang="en-US" dirty="0"/>
          </a:p>
          <a:p>
            <a:pPr lvl="1">
              <a:buClr>
                <a:schemeClr val="accent1">
                  <a:lumMod val="75000"/>
                </a:schemeClr>
              </a:buClr>
              <a:buFont typeface="Courier New" panose="02070309020205020404" pitchFamily="49" charset="0"/>
              <a:buChar char="o"/>
            </a:pPr>
            <a:r>
              <a:rPr lang="fr-FR" sz="1800" b="0" dirty="0">
                <a:effectLst/>
                <a:latin typeface="Times New Roman" panose="02020603050405020304" pitchFamily="18" charset="0"/>
                <a:ea typeface="Calibri" panose="020F0502020204030204" pitchFamily="34" charset="0"/>
              </a:rPr>
              <a:t>Minimax est un algorithme récursif qui est utilisé pour choisir un coup optimal .</a:t>
            </a:r>
          </a:p>
          <a:p>
            <a:pPr lvl="1">
              <a:buFont typeface="Courier New" panose="02070309020205020404" pitchFamily="49" charset="0"/>
              <a:buChar char="o"/>
            </a:pPr>
            <a:endParaRPr lang="en-US" b="0" dirty="0"/>
          </a:p>
          <a:p>
            <a:pPr lvl="1">
              <a:buClr>
                <a:schemeClr val="accent1">
                  <a:lumMod val="75000"/>
                </a:schemeClr>
              </a:buClr>
              <a:buFont typeface="Courier New" panose="02070309020205020404" pitchFamily="49" charset="0"/>
              <a:buChar char="o"/>
            </a:pPr>
            <a:r>
              <a:rPr lang="fr-FR" sz="1800" b="0" dirty="0">
                <a:effectLst/>
                <a:latin typeface="Times New Roman" panose="02020603050405020304" pitchFamily="18" charset="0"/>
                <a:ea typeface="Calibri" panose="020F0502020204030204" pitchFamily="34" charset="0"/>
              </a:rPr>
              <a:t>Il est utilisé dans plusieurs jeux dite jeu d’informations parfaits .</a:t>
            </a:r>
          </a:p>
          <a:p>
            <a:pPr lvl="1">
              <a:buFont typeface="Courier New" panose="02070309020205020404" pitchFamily="49" charset="0"/>
              <a:buChar char="o"/>
            </a:pPr>
            <a:endParaRPr lang="fr-FR" sz="1800" b="0" dirty="0">
              <a:effectLst/>
              <a:latin typeface="Times New Roman" panose="02020603050405020304" pitchFamily="18" charset="0"/>
              <a:ea typeface="Calibri" panose="020F0502020204030204" pitchFamily="34" charset="0"/>
            </a:endParaRPr>
          </a:p>
          <a:p>
            <a:pPr lvl="1">
              <a:buClr>
                <a:schemeClr val="accent1">
                  <a:lumMod val="75000"/>
                </a:schemeClr>
              </a:buClr>
              <a:buFont typeface="Courier New" panose="02070309020205020404" pitchFamily="49" charset="0"/>
              <a:buChar char="o"/>
            </a:pPr>
            <a:r>
              <a:rPr lang="fr-FR" sz="1800" b="0" dirty="0">
                <a:latin typeface="Times New Roman" panose="02020603050405020304" pitchFamily="18" charset="0"/>
                <a:ea typeface="Calibri" panose="020F0502020204030204" pitchFamily="34" charset="0"/>
              </a:rPr>
              <a:t>I</a:t>
            </a:r>
            <a:r>
              <a:rPr lang="fr-FR" sz="1800" b="0" dirty="0">
                <a:effectLst/>
                <a:latin typeface="Times New Roman" panose="02020603050405020304" pitchFamily="18" charset="0"/>
                <a:ea typeface="Calibri" panose="020F0502020204030204" pitchFamily="34" charset="0"/>
              </a:rPr>
              <a:t>l aide à minimiser la perte</a:t>
            </a:r>
          </a:p>
          <a:p>
            <a:pPr lvl="1">
              <a:buFont typeface="Courier New" panose="02070309020205020404" pitchFamily="49" charset="0"/>
              <a:buChar char="o"/>
            </a:pPr>
            <a:endParaRPr lang="fr-FR" sz="1800" b="0" dirty="0">
              <a:effectLst/>
              <a:latin typeface="Times New Roman" panose="02020603050405020304" pitchFamily="18" charset="0"/>
              <a:ea typeface="Calibri" panose="020F0502020204030204" pitchFamily="34" charset="0"/>
            </a:endParaRPr>
          </a:p>
          <a:p>
            <a:pPr lvl="1">
              <a:buFont typeface="Courier New" panose="02070309020205020404" pitchFamily="49" charset="0"/>
              <a:buChar char="o"/>
            </a:pPr>
            <a:endParaRPr lang="en-US"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b="1" dirty="0">
                <a:solidFill>
                  <a:schemeClr val="tx2"/>
                </a:solidFill>
              </a:rPr>
              <a:t>Algorithms</a:t>
            </a:r>
          </a:p>
        </p:txBody>
      </p:sp>
      <p:sp>
        <p:nvSpPr>
          <p:cNvPr id="114691" name="Rectangle 3"/>
          <p:cNvSpPr>
            <a:spLocks noGrp="1" noChangeArrowheads="1"/>
          </p:cNvSpPr>
          <p:nvPr>
            <p:ph type="body" idx="1"/>
          </p:nvPr>
        </p:nvSpPr>
        <p:spPr>
          <a:xfrm>
            <a:off x="1908175" y="981075"/>
            <a:ext cx="7056438" cy="5473700"/>
          </a:xfrm>
        </p:spPr>
        <p:txBody>
          <a:bodyPr/>
          <a:lstStyle/>
          <a:p>
            <a:r>
              <a:rPr lang="en-US" i="1" u="sng"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Minimax</a:t>
            </a:r>
            <a:r>
              <a:rPr lang="en-US" i="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 :</a:t>
            </a:r>
          </a:p>
          <a:p>
            <a:endParaRPr lang="en-US" dirty="0"/>
          </a:p>
          <a:p>
            <a:pPr lvl="1">
              <a:buFont typeface="Courier New" panose="02070309020205020404" pitchFamily="49" charset="0"/>
              <a:buChar char="o"/>
            </a:pPr>
            <a:endParaRPr lang="fr-FR" sz="1800" b="0" dirty="0">
              <a:effectLst/>
              <a:latin typeface="Times New Roman" panose="02020603050405020304" pitchFamily="18" charset="0"/>
              <a:ea typeface="Calibri" panose="020F0502020204030204" pitchFamily="34" charset="0"/>
            </a:endParaRPr>
          </a:p>
          <a:p>
            <a:pPr lvl="1">
              <a:buFont typeface="Courier New" panose="02070309020205020404" pitchFamily="49" charset="0"/>
              <a:buChar char="o"/>
            </a:pPr>
            <a:endParaRPr lang="en-US" b="0" dirty="0"/>
          </a:p>
        </p:txBody>
      </p:sp>
      <p:pic>
        <p:nvPicPr>
          <p:cNvPr id="7" name="Image 6" descr="Minimax Algorithm Step 2">
            <a:hlinkClick r:id="rId3"/>
            <a:extLst>
              <a:ext uri="{FF2B5EF4-FFF2-40B4-BE49-F238E27FC236}">
                <a16:creationId xmlns:a16="http://schemas.microsoft.com/office/drawing/2014/main" id="{8C1405D7-8B20-3928-D2F5-8A30C2B7ADE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55561" y="1484784"/>
            <a:ext cx="4824065" cy="2814038"/>
          </a:xfrm>
          <a:prstGeom prst="rect">
            <a:avLst/>
          </a:prstGeom>
          <a:noFill/>
          <a:ln>
            <a:noFill/>
          </a:ln>
        </p:spPr>
      </p:pic>
      <p:pic>
        <p:nvPicPr>
          <p:cNvPr id="8" name="Image 7" descr="Algorithme Minimax">
            <a:hlinkClick r:id="rId5"/>
            <a:extLst>
              <a:ext uri="{FF2B5EF4-FFF2-40B4-BE49-F238E27FC236}">
                <a16:creationId xmlns:a16="http://schemas.microsoft.com/office/drawing/2014/main" id="{25DF9DE2-4683-63B9-72C2-F415D55E871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04872" y="4160459"/>
            <a:ext cx="4725441" cy="2697541"/>
          </a:xfrm>
          <a:prstGeom prst="rect">
            <a:avLst/>
          </a:prstGeom>
          <a:noFill/>
          <a:ln>
            <a:noFill/>
          </a:ln>
        </p:spPr>
      </p:pic>
    </p:spTree>
    <p:extLst>
      <p:ext uri="{BB962C8B-B14F-4D97-AF65-F5344CB8AC3E}">
        <p14:creationId xmlns:p14="http://schemas.microsoft.com/office/powerpoint/2010/main" val="31198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b="1" dirty="0">
                <a:solidFill>
                  <a:schemeClr val="tx2"/>
                </a:solidFill>
              </a:rPr>
              <a:t>Algorithms</a:t>
            </a:r>
          </a:p>
        </p:txBody>
      </p:sp>
      <p:sp>
        <p:nvSpPr>
          <p:cNvPr id="114691" name="Rectangle 3"/>
          <p:cNvSpPr>
            <a:spLocks noGrp="1" noChangeArrowheads="1"/>
          </p:cNvSpPr>
          <p:nvPr>
            <p:ph type="body" idx="1"/>
          </p:nvPr>
        </p:nvSpPr>
        <p:spPr>
          <a:xfrm>
            <a:off x="1908175" y="981075"/>
            <a:ext cx="7056438" cy="5473700"/>
          </a:xfrm>
        </p:spPr>
        <p:txBody>
          <a:bodyPr/>
          <a:lstStyle/>
          <a:p>
            <a:r>
              <a:rPr lang="en-US" i="1" u="sng"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Minimax</a:t>
            </a:r>
            <a:r>
              <a:rPr lang="en-US" i="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 :</a:t>
            </a:r>
          </a:p>
          <a:p>
            <a:endParaRPr lang="en-US" dirty="0"/>
          </a:p>
          <a:p>
            <a:pPr lvl="1">
              <a:buFont typeface="Courier New" panose="02070309020205020404" pitchFamily="49" charset="0"/>
              <a:buChar char="o"/>
            </a:pPr>
            <a:endParaRPr lang="fr-FR" sz="1800" b="0" dirty="0">
              <a:effectLst/>
              <a:latin typeface="Times New Roman" panose="02020603050405020304" pitchFamily="18" charset="0"/>
              <a:ea typeface="Calibri" panose="020F0502020204030204" pitchFamily="34" charset="0"/>
            </a:endParaRPr>
          </a:p>
          <a:p>
            <a:pPr lvl="1">
              <a:buFont typeface="Courier New" panose="02070309020205020404" pitchFamily="49" charset="0"/>
              <a:buChar char="o"/>
            </a:pPr>
            <a:endParaRPr lang="en-US" b="0" dirty="0"/>
          </a:p>
        </p:txBody>
      </p:sp>
      <p:pic>
        <p:nvPicPr>
          <p:cNvPr id="5" name="Image 4">
            <a:extLst>
              <a:ext uri="{FF2B5EF4-FFF2-40B4-BE49-F238E27FC236}">
                <a16:creationId xmlns:a16="http://schemas.microsoft.com/office/drawing/2014/main" id="{2962C2BA-DB60-D0B4-2859-A927A4476F31}"/>
              </a:ext>
            </a:extLst>
          </p:cNvPr>
          <p:cNvPicPr>
            <a:picLocks noChangeAspect="1"/>
          </p:cNvPicPr>
          <p:nvPr/>
        </p:nvPicPr>
        <p:blipFill>
          <a:blip r:embed="rId3"/>
          <a:stretch>
            <a:fillRect/>
          </a:stretch>
        </p:blipFill>
        <p:spPr>
          <a:xfrm>
            <a:off x="1993689" y="1844824"/>
            <a:ext cx="6885409" cy="4314656"/>
          </a:xfrm>
          <a:prstGeom prst="rect">
            <a:avLst/>
          </a:prstGeom>
        </p:spPr>
      </p:pic>
    </p:spTree>
    <p:extLst>
      <p:ext uri="{BB962C8B-B14F-4D97-AF65-F5344CB8AC3E}">
        <p14:creationId xmlns:p14="http://schemas.microsoft.com/office/powerpoint/2010/main" val="277334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b="1" dirty="0">
                <a:solidFill>
                  <a:schemeClr val="tx2"/>
                </a:solidFill>
              </a:rPr>
              <a:t>Algorithms</a:t>
            </a:r>
          </a:p>
        </p:txBody>
      </p:sp>
      <p:sp>
        <p:nvSpPr>
          <p:cNvPr id="114691" name="Rectangle 3"/>
          <p:cNvSpPr>
            <a:spLocks noGrp="1" noChangeArrowheads="1"/>
          </p:cNvSpPr>
          <p:nvPr>
            <p:ph type="body" idx="1"/>
          </p:nvPr>
        </p:nvSpPr>
        <p:spPr>
          <a:xfrm>
            <a:off x="1908175" y="981075"/>
            <a:ext cx="7056438" cy="5473700"/>
          </a:xfrm>
        </p:spPr>
        <p:txBody>
          <a:bodyPr/>
          <a:lstStyle/>
          <a:p>
            <a:r>
              <a:rPr lang="en-US" i="1" u="sng"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Élagage alpha-</a:t>
            </a:r>
            <a:r>
              <a:rPr lang="en-US" i="1" u="sng" dirty="0" err="1">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bêta</a:t>
            </a:r>
            <a:r>
              <a:rPr lang="en-US" i="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 :</a:t>
            </a:r>
          </a:p>
          <a:p>
            <a:endParaRPr lang="en-US" dirty="0"/>
          </a:p>
          <a:p>
            <a:pPr lvl="1">
              <a:buClr>
                <a:schemeClr val="accent2">
                  <a:lumMod val="75000"/>
                </a:schemeClr>
              </a:buClr>
              <a:buFont typeface="Courier New" panose="02070309020205020404" pitchFamily="49" charset="0"/>
              <a:buChar char="o"/>
            </a:pPr>
            <a:r>
              <a:rPr lang="fr-FR" sz="1800" b="0" dirty="0">
                <a:latin typeface="Times New Roman" panose="02020603050405020304" pitchFamily="18" charset="0"/>
              </a:rPr>
              <a:t>Une technique permettant de réduire le nombre de nœuds évalués par l'algorithme minimax .</a:t>
            </a:r>
          </a:p>
          <a:p>
            <a:pPr lvl="1">
              <a:buFont typeface="Courier New" panose="02070309020205020404" pitchFamily="49" charset="0"/>
              <a:buChar char="o"/>
            </a:pPr>
            <a:endParaRPr lang="en-US" sz="1800" b="0" dirty="0">
              <a:latin typeface="Times New Roman" panose="02020603050405020304" pitchFamily="18" charset="0"/>
            </a:endParaRPr>
          </a:p>
          <a:p>
            <a:pPr lvl="1">
              <a:buClr>
                <a:schemeClr val="accent2">
                  <a:lumMod val="75000"/>
                </a:schemeClr>
              </a:buClr>
              <a:buFont typeface="Courier New" panose="02070309020205020404" pitchFamily="49" charset="0"/>
              <a:buChar char="o"/>
            </a:pPr>
            <a:r>
              <a:rPr lang="fr-FR" sz="1800" b="0" dirty="0">
                <a:effectLst/>
                <a:latin typeface="Times New Roman" panose="02020603050405020304" pitchFamily="18" charset="0"/>
                <a:ea typeface="Calibri" panose="020F0502020204030204" pitchFamily="34" charset="0"/>
              </a:rPr>
              <a:t>Il est utilisé dans des programmes informatiques qui jouent à des jeux à 2 joueurs .</a:t>
            </a:r>
          </a:p>
          <a:p>
            <a:pPr lvl="1">
              <a:buFont typeface="Courier New" panose="02070309020205020404" pitchFamily="49" charset="0"/>
              <a:buChar char="o"/>
            </a:pPr>
            <a:endParaRPr lang="fr-FR" sz="1800" b="0" dirty="0">
              <a:effectLst/>
              <a:latin typeface="Times New Roman" panose="02020603050405020304" pitchFamily="18" charset="0"/>
              <a:ea typeface="Calibri" panose="020F0502020204030204" pitchFamily="34" charset="0"/>
            </a:endParaRPr>
          </a:p>
          <a:p>
            <a:pPr marL="457200" lvl="1" indent="0">
              <a:buNone/>
            </a:pPr>
            <a:endParaRPr lang="fr-FR" sz="1800" b="0" dirty="0">
              <a:effectLst/>
              <a:latin typeface="Times New Roman" panose="02020603050405020304" pitchFamily="18" charset="0"/>
              <a:ea typeface="Calibri" panose="020F0502020204030204" pitchFamily="34" charset="0"/>
            </a:endParaRPr>
          </a:p>
          <a:p>
            <a:pPr lvl="1">
              <a:buFont typeface="Courier New" panose="02070309020205020404" pitchFamily="49" charset="0"/>
              <a:buChar char="o"/>
            </a:pPr>
            <a:endParaRPr lang="en-US" b="0" dirty="0"/>
          </a:p>
        </p:txBody>
      </p:sp>
    </p:spTree>
    <p:extLst>
      <p:ext uri="{BB962C8B-B14F-4D97-AF65-F5344CB8AC3E}">
        <p14:creationId xmlns:p14="http://schemas.microsoft.com/office/powerpoint/2010/main" val="111003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b="1" dirty="0">
                <a:solidFill>
                  <a:schemeClr val="tx2"/>
                </a:solidFill>
              </a:rPr>
              <a:t>Algorithms</a:t>
            </a:r>
          </a:p>
        </p:txBody>
      </p:sp>
      <p:sp>
        <p:nvSpPr>
          <p:cNvPr id="114691" name="Rectangle 3"/>
          <p:cNvSpPr>
            <a:spLocks noGrp="1" noChangeArrowheads="1"/>
          </p:cNvSpPr>
          <p:nvPr>
            <p:ph type="body" idx="1"/>
          </p:nvPr>
        </p:nvSpPr>
        <p:spPr>
          <a:xfrm>
            <a:off x="1908175" y="981075"/>
            <a:ext cx="7056438" cy="5473700"/>
          </a:xfrm>
        </p:spPr>
        <p:txBody>
          <a:bodyPr/>
          <a:lstStyle/>
          <a:p>
            <a:r>
              <a:rPr lang="en-US" i="1" u="sng"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Élagage alpha-</a:t>
            </a:r>
            <a:r>
              <a:rPr lang="en-US" i="1" u="sng" dirty="0" err="1">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bêta</a:t>
            </a:r>
            <a:r>
              <a:rPr lang="en-US" i="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 :</a:t>
            </a:r>
          </a:p>
          <a:p>
            <a:endParaRPr lang="en-US" dirty="0"/>
          </a:p>
          <a:p>
            <a:pPr lvl="1">
              <a:buFont typeface="Courier New" panose="02070309020205020404" pitchFamily="49" charset="0"/>
              <a:buChar char="o"/>
            </a:pPr>
            <a:endParaRPr lang="fr-FR" sz="1800" b="0" dirty="0">
              <a:effectLst/>
              <a:latin typeface="Times New Roman" panose="02020603050405020304" pitchFamily="18" charset="0"/>
              <a:ea typeface="Calibri" panose="020F0502020204030204" pitchFamily="34" charset="0"/>
            </a:endParaRPr>
          </a:p>
          <a:p>
            <a:pPr marL="457200" lvl="1" indent="0">
              <a:buNone/>
            </a:pPr>
            <a:endParaRPr lang="fr-FR" sz="1800" b="0" dirty="0">
              <a:effectLst/>
              <a:latin typeface="Times New Roman" panose="02020603050405020304" pitchFamily="18" charset="0"/>
              <a:ea typeface="Calibri" panose="020F0502020204030204" pitchFamily="34" charset="0"/>
            </a:endParaRPr>
          </a:p>
          <a:p>
            <a:pPr lvl="1">
              <a:buFont typeface="Courier New" panose="02070309020205020404" pitchFamily="49" charset="0"/>
              <a:buChar char="o"/>
            </a:pPr>
            <a:endParaRPr lang="en-US" b="0" dirty="0"/>
          </a:p>
        </p:txBody>
      </p:sp>
      <p:pic>
        <p:nvPicPr>
          <p:cNvPr id="2" name="Image 1" descr="Élagage alpha-bêta">
            <a:hlinkClick r:id="rId3"/>
            <a:extLst>
              <a:ext uri="{FF2B5EF4-FFF2-40B4-BE49-F238E27FC236}">
                <a16:creationId xmlns:a16="http://schemas.microsoft.com/office/drawing/2014/main" id="{8014B205-1D57-1B82-B92B-9B5C2A2E14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81990" y="1718044"/>
            <a:ext cx="6708808" cy="3293026"/>
          </a:xfrm>
          <a:prstGeom prst="rect">
            <a:avLst/>
          </a:prstGeom>
          <a:noFill/>
          <a:ln>
            <a:noFill/>
          </a:ln>
        </p:spPr>
      </p:pic>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D4D9A763-6A33-0223-F288-1E41592E9C12}"/>
                  </a:ext>
                </a:extLst>
              </p:cNvPr>
              <p:cNvSpPr/>
              <p:nvPr/>
            </p:nvSpPr>
            <p:spPr>
              <a:xfrm>
                <a:off x="2167640" y="5894387"/>
                <a:ext cx="2199320" cy="769441"/>
              </a:xfrm>
              <a:prstGeom prst="rect">
                <a:avLst/>
              </a:prstGeom>
              <a:noFill/>
            </p:spPr>
            <p:txBody>
              <a:bodyPr wrap="none" lIns="91440" tIns="45720" rIns="91440" bIns="45720">
                <a:spAutoFit/>
              </a:bodyPr>
              <a:lstStyle/>
              <a:p>
                <a:pPr algn="ctr"/>
                <a:r>
                  <a:rPr lang="fr-FR" sz="4400" b="0" cap="none" spc="0" dirty="0">
                    <a:ln w="0"/>
                    <a:solidFill>
                      <a:schemeClr val="tx2"/>
                    </a:solidFill>
                    <a:effectLst>
                      <a:outerShdw blurRad="38100" dist="19050" dir="2700000" algn="tl" rotWithShape="0">
                        <a:schemeClr val="dk1">
                          <a:alpha val="40000"/>
                        </a:schemeClr>
                      </a:outerShdw>
                    </a:effectLst>
                  </a:rPr>
                  <a:t>si </a:t>
                </a:r>
                <a14:m>
                  <m:oMath xmlns:m="http://schemas.openxmlformats.org/officeDocument/2006/math">
                    <m:r>
                      <a:rPr lang="fr-FR" sz="4400" i="1" dirty="0">
                        <a:ln w="0"/>
                        <a:solidFill>
                          <a:schemeClr val="tx2"/>
                        </a:solidFill>
                        <a:effectLst>
                          <a:outerShdw blurRad="38100" dist="19050" dir="2700000" algn="tl" rotWithShape="0">
                            <a:schemeClr val="dk1">
                              <a:alpha val="40000"/>
                            </a:schemeClr>
                          </a:outerShdw>
                        </a:effectLst>
                        <a:latin typeface="Cambria Math" panose="02040503050406030204" pitchFamily="18" charset="0"/>
                      </a:rPr>
                      <m:t>𝛽</m:t>
                    </m:r>
                    <m:r>
                      <a:rPr lang="fr-FR" sz="4400" b="0" i="1" cap="none" spc="0" smtClean="0">
                        <a:ln w="0"/>
                        <a:solidFill>
                          <a:schemeClr val="tx2"/>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fr-FR" sz="4400" i="1">
                        <a:ln w="0"/>
                        <a:solidFill>
                          <a:schemeClr val="tx2"/>
                        </a:solidFill>
                        <a:effectLst>
                          <a:outerShdw blurRad="38100" dist="19050" dir="2700000" algn="tl" rotWithShape="0">
                            <a:schemeClr val="dk1">
                              <a:alpha val="40000"/>
                            </a:schemeClr>
                          </a:outerShdw>
                        </a:effectLst>
                        <a:latin typeface="Cambria Math" panose="02040503050406030204" pitchFamily="18" charset="0"/>
                      </a:rPr>
                      <m:t>𝛼</m:t>
                    </m:r>
                  </m:oMath>
                </a14:m>
                <a:endParaRPr lang="fr-FR" sz="4400" b="0" cap="none" spc="0" dirty="0">
                  <a:ln w="0"/>
                  <a:solidFill>
                    <a:schemeClr val="tx2"/>
                  </a:solidFill>
                  <a:effectLst>
                    <a:outerShdw blurRad="38100" dist="19050" dir="2700000" algn="tl" rotWithShape="0">
                      <a:schemeClr val="dk1">
                        <a:alpha val="40000"/>
                      </a:schemeClr>
                    </a:outerShdw>
                  </a:effectLst>
                </a:endParaRPr>
              </a:p>
            </p:txBody>
          </p:sp>
        </mc:Choice>
        <mc:Fallback>
          <p:sp>
            <p:nvSpPr>
              <p:cNvPr id="3" name="Rectangle 2">
                <a:extLst>
                  <a:ext uri="{FF2B5EF4-FFF2-40B4-BE49-F238E27FC236}">
                    <a16:creationId xmlns:a16="http://schemas.microsoft.com/office/drawing/2014/main" id="{D4D9A763-6A33-0223-F288-1E41592E9C12}"/>
                  </a:ext>
                </a:extLst>
              </p:cNvPr>
              <p:cNvSpPr>
                <a:spLocks noRot="1" noChangeAspect="1" noMove="1" noResize="1" noEditPoints="1" noAdjustHandles="1" noChangeArrowheads="1" noChangeShapeType="1" noTextEdit="1"/>
              </p:cNvSpPr>
              <p:nvPr/>
            </p:nvSpPr>
            <p:spPr>
              <a:xfrm>
                <a:off x="2167640" y="5894387"/>
                <a:ext cx="2199320" cy="769441"/>
              </a:xfrm>
              <a:prstGeom prst="rect">
                <a:avLst/>
              </a:prstGeom>
              <a:blipFill>
                <a:blip r:embed="rId5"/>
                <a:stretch>
                  <a:fillRect l="-11944" t="-19048" b="-4127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54041E73-75F8-B3CB-BF5D-1D1DB11395D4}"/>
                  </a:ext>
                </a:extLst>
              </p:cNvPr>
              <p:cNvSpPr/>
              <p:nvPr/>
            </p:nvSpPr>
            <p:spPr>
              <a:xfrm>
                <a:off x="6372200" y="5892800"/>
                <a:ext cx="2167261" cy="769441"/>
              </a:xfrm>
              <a:prstGeom prst="rect">
                <a:avLst/>
              </a:prstGeom>
              <a:noFill/>
            </p:spPr>
            <p:txBody>
              <a:bodyPr wrap="none" lIns="91440" tIns="45720" rIns="91440" bIns="45720">
                <a:spAutoFit/>
              </a:bodyPr>
              <a:lstStyle/>
              <a:p>
                <a:pPr algn="ctr"/>
                <a:r>
                  <a:rPr lang="fr-FR" sz="4400" b="0" cap="none" spc="0" dirty="0">
                    <a:ln w="0"/>
                    <a:solidFill>
                      <a:schemeClr val="tx2"/>
                    </a:solidFill>
                    <a:effectLst>
                      <a:outerShdw blurRad="38100" dist="19050" dir="2700000" algn="tl" rotWithShape="0">
                        <a:schemeClr val="dk1">
                          <a:alpha val="40000"/>
                        </a:schemeClr>
                      </a:outerShdw>
                    </a:effectLst>
                  </a:rPr>
                  <a:t>si</a:t>
                </a:r>
                <a14:m>
                  <m:oMath xmlns:m="http://schemas.openxmlformats.org/officeDocument/2006/math">
                    <m:r>
                      <a:rPr lang="fr-FR" sz="4400" b="0" i="0" smtClean="0">
                        <a:ln w="0"/>
                        <a:solidFill>
                          <a:schemeClr val="tx2"/>
                        </a:solidFill>
                        <a:effectLst>
                          <a:outerShdw blurRad="38100" dist="19050" dir="2700000" algn="tl" rotWithShape="0">
                            <a:schemeClr val="dk1">
                              <a:alpha val="40000"/>
                            </a:schemeClr>
                          </a:outerShdw>
                        </a:effectLst>
                        <a:latin typeface="Cambria Math" panose="02040503050406030204" pitchFamily="18" charset="0"/>
                      </a:rPr>
                      <m:t> </m:t>
                    </m:r>
                    <m:r>
                      <a:rPr lang="fr-FR" sz="4400" i="1">
                        <a:ln w="0"/>
                        <a:solidFill>
                          <a:schemeClr val="tx2"/>
                        </a:solidFill>
                        <a:effectLst>
                          <a:outerShdw blurRad="38100" dist="19050" dir="2700000" algn="tl" rotWithShape="0">
                            <a:schemeClr val="dk1">
                              <a:alpha val="40000"/>
                            </a:schemeClr>
                          </a:outerShdw>
                        </a:effectLst>
                        <a:latin typeface="Cambria Math" panose="02040503050406030204" pitchFamily="18" charset="0"/>
                      </a:rPr>
                      <m:t>𝛼</m:t>
                    </m:r>
                    <m:r>
                      <a:rPr lang="fr-FR" sz="4400" b="0" i="1" cap="none" spc="0" smtClean="0">
                        <a:ln w="0"/>
                        <a:solidFill>
                          <a:schemeClr val="tx2"/>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fr-FR" sz="4400" i="1" dirty="0">
                        <a:ln w="0"/>
                        <a:solidFill>
                          <a:schemeClr val="tx2"/>
                        </a:solidFill>
                        <a:effectLst>
                          <a:outerShdw blurRad="38100" dist="19050" dir="2700000" algn="tl" rotWithShape="0">
                            <a:schemeClr val="dk1">
                              <a:alpha val="40000"/>
                            </a:schemeClr>
                          </a:outerShdw>
                        </a:effectLst>
                        <a:latin typeface="Cambria Math" panose="02040503050406030204" pitchFamily="18" charset="0"/>
                      </a:rPr>
                      <m:t>𝛽</m:t>
                    </m:r>
                  </m:oMath>
                </a14:m>
                <a:endParaRPr lang="fr-FR" sz="4400" b="0" cap="none" spc="0" dirty="0">
                  <a:ln w="0"/>
                  <a:solidFill>
                    <a:schemeClr val="tx2"/>
                  </a:solidFill>
                  <a:effectLst>
                    <a:outerShdw blurRad="38100" dist="19050" dir="2700000" algn="tl" rotWithShape="0">
                      <a:schemeClr val="dk1">
                        <a:alpha val="40000"/>
                      </a:schemeClr>
                    </a:outerShdw>
                  </a:effectLst>
                </a:endParaRPr>
              </a:p>
            </p:txBody>
          </p:sp>
        </mc:Choice>
        <mc:Fallback>
          <p:sp>
            <p:nvSpPr>
              <p:cNvPr id="4" name="Rectangle 3">
                <a:extLst>
                  <a:ext uri="{FF2B5EF4-FFF2-40B4-BE49-F238E27FC236}">
                    <a16:creationId xmlns:a16="http://schemas.microsoft.com/office/drawing/2014/main" id="{54041E73-75F8-B3CB-BF5D-1D1DB11395D4}"/>
                  </a:ext>
                </a:extLst>
              </p:cNvPr>
              <p:cNvSpPr>
                <a:spLocks noRot="1" noChangeAspect="1" noMove="1" noResize="1" noEditPoints="1" noAdjustHandles="1" noChangeArrowheads="1" noChangeShapeType="1" noTextEdit="1"/>
              </p:cNvSpPr>
              <p:nvPr/>
            </p:nvSpPr>
            <p:spPr>
              <a:xfrm>
                <a:off x="6372200" y="5892800"/>
                <a:ext cx="2167261" cy="769441"/>
              </a:xfrm>
              <a:prstGeom prst="rect">
                <a:avLst/>
              </a:prstGeom>
              <a:blipFill>
                <a:blip r:embed="rId6"/>
                <a:stretch>
                  <a:fillRect l="-11517" t="-19841" b="-41270"/>
                </a:stretch>
              </a:blipFill>
            </p:spPr>
            <p:txBody>
              <a:bodyPr/>
              <a:lstStyle/>
              <a:p>
                <a:r>
                  <a:rPr lang="fr-FR">
                    <a:noFill/>
                  </a:rPr>
                  <a:t> </a:t>
                </a:r>
              </a:p>
            </p:txBody>
          </p:sp>
        </mc:Fallback>
      </mc:AlternateContent>
      <p:sp>
        <p:nvSpPr>
          <p:cNvPr id="6" name="Rectangle 5">
            <a:extLst>
              <a:ext uri="{FF2B5EF4-FFF2-40B4-BE49-F238E27FC236}">
                <a16:creationId xmlns:a16="http://schemas.microsoft.com/office/drawing/2014/main" id="{BAFCBB1F-E18C-4557-8F91-392F0DC4B883}"/>
              </a:ext>
            </a:extLst>
          </p:cNvPr>
          <p:cNvSpPr/>
          <p:nvPr/>
        </p:nvSpPr>
        <p:spPr>
          <a:xfrm>
            <a:off x="2490485" y="5391148"/>
            <a:ext cx="1553630" cy="461665"/>
          </a:xfrm>
          <a:prstGeom prst="rect">
            <a:avLst/>
          </a:prstGeom>
          <a:noFill/>
        </p:spPr>
        <p:txBody>
          <a:bodyPr wrap="none" lIns="91440" tIns="45720" rIns="91440" bIns="45720">
            <a:spAutoFit/>
          </a:bodyPr>
          <a:lstStyle/>
          <a:p>
            <a:pPr algn="ctr"/>
            <a:r>
              <a:rPr lang="fr-FR" sz="2400" b="0" cap="none" spc="0" dirty="0">
                <a:ln w="0"/>
                <a:solidFill>
                  <a:schemeClr val="accent1"/>
                </a:solidFill>
                <a:effectLst>
                  <a:outerShdw blurRad="38100" dist="25400" dir="5400000" algn="ctr" rotWithShape="0">
                    <a:srgbClr val="6E747A">
                      <a:alpha val="43000"/>
                    </a:srgbClr>
                  </a:outerShdw>
                </a:effectLst>
              </a:rPr>
              <a:t>Algo MAX</a:t>
            </a:r>
          </a:p>
        </p:txBody>
      </p:sp>
      <p:sp>
        <p:nvSpPr>
          <p:cNvPr id="7" name="Rectangle 6">
            <a:extLst>
              <a:ext uri="{FF2B5EF4-FFF2-40B4-BE49-F238E27FC236}">
                <a16:creationId xmlns:a16="http://schemas.microsoft.com/office/drawing/2014/main" id="{C73BAD28-4733-072C-F13D-86E3DA9DC5E3}"/>
              </a:ext>
            </a:extLst>
          </p:cNvPr>
          <p:cNvSpPr/>
          <p:nvPr/>
        </p:nvSpPr>
        <p:spPr>
          <a:xfrm>
            <a:off x="6730311" y="5391148"/>
            <a:ext cx="1451038" cy="461665"/>
          </a:xfrm>
          <a:prstGeom prst="rect">
            <a:avLst/>
          </a:prstGeom>
          <a:noFill/>
        </p:spPr>
        <p:txBody>
          <a:bodyPr wrap="none" lIns="91440" tIns="45720" rIns="91440" bIns="45720">
            <a:spAutoFit/>
          </a:bodyPr>
          <a:lstStyle/>
          <a:p>
            <a:pPr algn="ctr"/>
            <a:r>
              <a:rPr lang="fr-FR" sz="2400" b="0" cap="none" spc="0" dirty="0">
                <a:ln w="0"/>
                <a:solidFill>
                  <a:schemeClr val="accent1"/>
                </a:solidFill>
                <a:effectLst>
                  <a:outerShdw blurRad="38100" dist="25400" dir="5400000" algn="ctr" rotWithShape="0">
                    <a:srgbClr val="6E747A">
                      <a:alpha val="43000"/>
                    </a:srgbClr>
                  </a:outerShdw>
                </a:effectLst>
              </a:rPr>
              <a:t>Algo MIN</a:t>
            </a:r>
          </a:p>
        </p:txBody>
      </p:sp>
    </p:spTree>
    <p:extLst>
      <p:ext uri="{BB962C8B-B14F-4D97-AF65-F5344CB8AC3E}">
        <p14:creationId xmlns:p14="http://schemas.microsoft.com/office/powerpoint/2010/main" val="344404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b="1" dirty="0">
                <a:solidFill>
                  <a:schemeClr val="tx2"/>
                </a:solidFill>
              </a:rPr>
              <a:t>Algorithms</a:t>
            </a:r>
          </a:p>
        </p:txBody>
      </p:sp>
      <p:sp>
        <p:nvSpPr>
          <p:cNvPr id="114691" name="Rectangle 3"/>
          <p:cNvSpPr>
            <a:spLocks noGrp="1" noChangeArrowheads="1"/>
          </p:cNvSpPr>
          <p:nvPr>
            <p:ph type="body" idx="1"/>
          </p:nvPr>
        </p:nvSpPr>
        <p:spPr>
          <a:xfrm>
            <a:off x="1908175" y="981075"/>
            <a:ext cx="7056438" cy="5473700"/>
          </a:xfrm>
        </p:spPr>
        <p:txBody>
          <a:bodyPr/>
          <a:lstStyle/>
          <a:p>
            <a:r>
              <a:rPr lang="en-US" i="1" u="sng"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Élagage alpha-</a:t>
            </a:r>
            <a:r>
              <a:rPr lang="en-US" i="1" u="sng" dirty="0" err="1">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bêta</a:t>
            </a:r>
            <a:r>
              <a:rPr lang="en-US" i="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rPr>
              <a:t> :</a:t>
            </a:r>
          </a:p>
          <a:p>
            <a:endParaRPr lang="en-US" dirty="0"/>
          </a:p>
          <a:p>
            <a:pPr lvl="1">
              <a:buFont typeface="Courier New" panose="02070309020205020404" pitchFamily="49" charset="0"/>
              <a:buChar char="o"/>
            </a:pPr>
            <a:endParaRPr lang="fr-FR" sz="1800" b="0" dirty="0">
              <a:effectLst/>
              <a:latin typeface="Times New Roman" panose="02020603050405020304" pitchFamily="18" charset="0"/>
              <a:ea typeface="Calibri" panose="020F0502020204030204" pitchFamily="34" charset="0"/>
            </a:endParaRPr>
          </a:p>
          <a:p>
            <a:pPr marL="457200" lvl="1" indent="0">
              <a:buNone/>
            </a:pPr>
            <a:endParaRPr lang="fr-FR" sz="1800" b="0" dirty="0">
              <a:effectLst/>
              <a:latin typeface="Times New Roman" panose="02020603050405020304" pitchFamily="18" charset="0"/>
              <a:ea typeface="Calibri" panose="020F0502020204030204" pitchFamily="34" charset="0"/>
            </a:endParaRPr>
          </a:p>
          <a:p>
            <a:pPr lvl="1">
              <a:buFont typeface="Courier New" panose="02070309020205020404" pitchFamily="49" charset="0"/>
              <a:buChar char="o"/>
            </a:pPr>
            <a:endParaRPr lang="en-US" b="0" dirty="0"/>
          </a:p>
        </p:txBody>
      </p:sp>
      <p:pic>
        <p:nvPicPr>
          <p:cNvPr id="4" name="Image 3">
            <a:extLst>
              <a:ext uri="{FF2B5EF4-FFF2-40B4-BE49-F238E27FC236}">
                <a16:creationId xmlns:a16="http://schemas.microsoft.com/office/drawing/2014/main" id="{2031A739-8DBD-FB60-9BA3-1AC2664210DE}"/>
              </a:ext>
            </a:extLst>
          </p:cNvPr>
          <p:cNvPicPr>
            <a:picLocks noChangeAspect="1"/>
          </p:cNvPicPr>
          <p:nvPr/>
        </p:nvPicPr>
        <p:blipFill>
          <a:blip r:embed="rId3"/>
          <a:stretch>
            <a:fillRect/>
          </a:stretch>
        </p:blipFill>
        <p:spPr>
          <a:xfrm>
            <a:off x="2771800" y="1628800"/>
            <a:ext cx="5518052" cy="5118720"/>
          </a:xfrm>
          <a:prstGeom prst="rect">
            <a:avLst/>
          </a:prstGeom>
        </p:spPr>
      </p:pic>
    </p:spTree>
    <p:extLst>
      <p:ext uri="{BB962C8B-B14F-4D97-AF65-F5344CB8AC3E}">
        <p14:creationId xmlns:p14="http://schemas.microsoft.com/office/powerpoint/2010/main" val="1926441101"/>
      </p:ext>
    </p:extLst>
  </p:cSld>
  <p:clrMapOvr>
    <a:masterClrMapping/>
  </p:clrMapOvr>
</p:sld>
</file>

<file path=ppt/theme/theme1.xml><?xml version="1.0" encoding="utf-8"?>
<a:theme xmlns:a="http://schemas.openxmlformats.org/drawingml/2006/main" name="template">
  <a:themeElements>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102214"/>
        </a:lt2>
        <a:accent1>
          <a:srgbClr val="457136"/>
        </a:accent1>
        <a:accent2>
          <a:srgbClr val="599B51"/>
        </a:accent2>
        <a:accent3>
          <a:srgbClr val="FFFFFF"/>
        </a:accent3>
        <a:accent4>
          <a:srgbClr val="404040"/>
        </a:accent4>
        <a:accent5>
          <a:srgbClr val="B0BBAE"/>
        </a:accent5>
        <a:accent6>
          <a:srgbClr val="508C49"/>
        </a:accent6>
        <a:hlink>
          <a:srgbClr val="78A552"/>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TotalTime>
  <Words>230</Words>
  <Application>Microsoft Office PowerPoint</Application>
  <PresentationFormat>Affichage à l'écran (4:3)</PresentationFormat>
  <Paragraphs>56</Paragraphs>
  <Slides>11</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11</vt:i4>
      </vt:variant>
    </vt:vector>
  </HeadingPairs>
  <TitlesOfParts>
    <vt:vector size="20" baseType="lpstr">
      <vt:lpstr>Arial</vt:lpstr>
      <vt:lpstr>Cambria Math</vt:lpstr>
      <vt:lpstr>Courier New</vt:lpstr>
      <vt:lpstr>Söhne</vt:lpstr>
      <vt:lpstr>Tahoma</vt:lpstr>
      <vt:lpstr>Times New Roman</vt:lpstr>
      <vt:lpstr>Verdana</vt:lpstr>
      <vt:lpstr>Wingdings</vt:lpstr>
      <vt:lpstr>template</vt:lpstr>
      <vt:lpstr>Tic Tac Toe</vt:lpstr>
      <vt:lpstr>Introduction</vt:lpstr>
      <vt:lpstr>Algorithms</vt:lpstr>
      <vt:lpstr>Algorithms</vt:lpstr>
      <vt:lpstr>Algorithms</vt:lpstr>
      <vt:lpstr>Algorithms</vt:lpstr>
      <vt:lpstr>Algorithms</vt:lpstr>
      <vt:lpstr>Algorithms</vt:lpstr>
      <vt:lpstr>Algorithms</vt:lpstr>
      <vt:lpstr>Conclusion</vt:lpstr>
      <vt:lpstr>Présentation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Ilyacine Manssouri</cp:lastModifiedBy>
  <cp:revision>95</cp:revision>
  <dcterms:created xsi:type="dcterms:W3CDTF">2006-06-13T13:03:30Z</dcterms:created>
  <dcterms:modified xsi:type="dcterms:W3CDTF">2023-11-16T22:32:03Z</dcterms:modified>
</cp:coreProperties>
</file>