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7" r:id="rId3"/>
  </p:sldMasterIdLst>
  <p:sldIdLst>
    <p:sldId id="256" r:id="rId4"/>
    <p:sldId id="257" r:id="rId5"/>
    <p:sldId id="258" r:id="rId6"/>
    <p:sldId id="259" r:id="rId7"/>
    <p:sldId id="260" r:id="rId8"/>
    <p:sldId id="265" r:id="rId9"/>
    <p:sldId id="261" r:id="rId10"/>
    <p:sldId id="263" r:id="rId11"/>
    <p:sldId id="262" r:id="rId12"/>
    <p:sldId id="266" r:id="rId13"/>
    <p:sldId id="264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544867" y="100"/>
            <a:ext cx="4647200" cy="563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0" y="1208867"/>
            <a:ext cx="9446400" cy="27556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 b="1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967" y="4660900"/>
            <a:ext cx="3628400" cy="9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828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6457433" y="100"/>
            <a:ext cx="5734800" cy="47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0" y="1923600"/>
            <a:ext cx="8768000" cy="2171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950967" y="4366967"/>
            <a:ext cx="78172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306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0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9269100" y="-200"/>
            <a:ext cx="2922800" cy="68580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958243"/>
            <a:ext cx="979600" cy="45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939600" y="1958229"/>
            <a:ext cx="40468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2702405"/>
            <a:ext cx="979600" cy="45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1939600" y="2702396"/>
            <a:ext cx="40468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3446569"/>
            <a:ext cx="979600" cy="45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1939600" y="3446563"/>
            <a:ext cx="40468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4190736"/>
            <a:ext cx="979600" cy="45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1939600" y="4190729"/>
            <a:ext cx="40468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960000" y="4934903"/>
            <a:ext cx="979600" cy="45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1939600" y="4934896"/>
            <a:ext cx="40468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960000" y="5679069"/>
            <a:ext cx="979600" cy="45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1939600" y="5679063"/>
            <a:ext cx="40468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048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779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-200"/>
            <a:ext cx="2168800" cy="68580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1376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10023233" y="-200"/>
            <a:ext cx="2168800" cy="68580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3588467" y="2122596"/>
            <a:ext cx="5429200" cy="30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2279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-133" y="4808100"/>
            <a:ext cx="12192000" cy="205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 flipH="1">
            <a:off x="950967" y="1658100"/>
            <a:ext cx="3202800" cy="1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2"/>
          </p:nvPr>
        </p:nvSpPr>
        <p:spPr>
          <a:xfrm>
            <a:off x="8067800" y="1466733"/>
            <a:ext cx="3173200" cy="46724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7"/>
          <p:cNvSpPr>
            <a:spLocks noGrp="1"/>
          </p:cNvSpPr>
          <p:nvPr>
            <p:ph type="pic" idx="3"/>
          </p:nvPr>
        </p:nvSpPr>
        <p:spPr>
          <a:xfrm>
            <a:off x="5495100" y="1466733"/>
            <a:ext cx="2374000" cy="46724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7"/>
          <p:cNvSpPr>
            <a:spLocks noGrp="1"/>
          </p:cNvSpPr>
          <p:nvPr>
            <p:ph type="pic" idx="4"/>
          </p:nvPr>
        </p:nvSpPr>
        <p:spPr>
          <a:xfrm flipH="1">
            <a:off x="960100" y="3571867"/>
            <a:ext cx="4336400" cy="2566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812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1449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989900" y="-200"/>
            <a:ext cx="5202000" cy="21872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960000" y="3731467"/>
            <a:ext cx="2982000" cy="2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2"/>
          </p:nvPr>
        </p:nvSpPr>
        <p:spPr>
          <a:xfrm>
            <a:off x="4451231" y="3731467"/>
            <a:ext cx="2982000" cy="2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3"/>
          </p:nvPr>
        </p:nvSpPr>
        <p:spPr>
          <a:xfrm>
            <a:off x="7942463" y="3731467"/>
            <a:ext cx="2982000" cy="2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960000" y="2804500"/>
            <a:ext cx="29820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5"/>
          </p:nvPr>
        </p:nvSpPr>
        <p:spPr>
          <a:xfrm>
            <a:off x="4451225" y="2804500"/>
            <a:ext cx="29820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6"/>
          </p:nvPr>
        </p:nvSpPr>
        <p:spPr>
          <a:xfrm>
            <a:off x="7942451" y="2804500"/>
            <a:ext cx="29820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8871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0" y="-200"/>
            <a:ext cx="2168800" cy="68580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1"/>
          </p:nvPr>
        </p:nvSpPr>
        <p:spPr>
          <a:xfrm>
            <a:off x="2400700" y="2314167"/>
            <a:ext cx="414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2"/>
          </p:nvPr>
        </p:nvSpPr>
        <p:spPr>
          <a:xfrm>
            <a:off x="7086000" y="2314167"/>
            <a:ext cx="414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3"/>
          </p:nvPr>
        </p:nvSpPr>
        <p:spPr>
          <a:xfrm>
            <a:off x="2400700" y="4528267"/>
            <a:ext cx="414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4"/>
          </p:nvPr>
        </p:nvSpPr>
        <p:spPr>
          <a:xfrm>
            <a:off x="7086000" y="4528267"/>
            <a:ext cx="414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5"/>
          </p:nvPr>
        </p:nvSpPr>
        <p:spPr>
          <a:xfrm>
            <a:off x="2400701" y="1714500"/>
            <a:ext cx="414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6"/>
          </p:nvPr>
        </p:nvSpPr>
        <p:spPr>
          <a:xfrm>
            <a:off x="2400701" y="3928900"/>
            <a:ext cx="414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7"/>
          </p:nvPr>
        </p:nvSpPr>
        <p:spPr>
          <a:xfrm>
            <a:off x="7085967" y="1714500"/>
            <a:ext cx="414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8"/>
          </p:nvPr>
        </p:nvSpPr>
        <p:spPr>
          <a:xfrm>
            <a:off x="7085967" y="3928900"/>
            <a:ext cx="414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106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8077933" y="-200"/>
            <a:ext cx="4114000" cy="38316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960000" y="2280213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2"/>
          </p:nvPr>
        </p:nvSpPr>
        <p:spPr>
          <a:xfrm>
            <a:off x="4607000" y="2280213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3"/>
          </p:nvPr>
        </p:nvSpPr>
        <p:spPr>
          <a:xfrm>
            <a:off x="960000" y="4587272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"/>
          </p:nvPr>
        </p:nvSpPr>
        <p:spPr>
          <a:xfrm>
            <a:off x="4607000" y="4587272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5"/>
          </p:nvPr>
        </p:nvSpPr>
        <p:spPr>
          <a:xfrm>
            <a:off x="8254000" y="2280213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6"/>
          </p:nvPr>
        </p:nvSpPr>
        <p:spPr>
          <a:xfrm>
            <a:off x="8254000" y="4587272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7"/>
          </p:nvPr>
        </p:nvSpPr>
        <p:spPr>
          <a:xfrm>
            <a:off x="960000" y="1781700"/>
            <a:ext cx="297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8"/>
          </p:nvPr>
        </p:nvSpPr>
        <p:spPr>
          <a:xfrm>
            <a:off x="4607000" y="1781700"/>
            <a:ext cx="2974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9"/>
          </p:nvPr>
        </p:nvSpPr>
        <p:spPr>
          <a:xfrm>
            <a:off x="8254000" y="1781700"/>
            <a:ext cx="2974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3"/>
          </p:nvPr>
        </p:nvSpPr>
        <p:spPr>
          <a:xfrm>
            <a:off x="960000" y="4084468"/>
            <a:ext cx="297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4"/>
          </p:nvPr>
        </p:nvSpPr>
        <p:spPr>
          <a:xfrm>
            <a:off x="4607000" y="4084475"/>
            <a:ext cx="2974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15"/>
          </p:nvPr>
        </p:nvSpPr>
        <p:spPr>
          <a:xfrm>
            <a:off x="8254000" y="4084475"/>
            <a:ext cx="2974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96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100"/>
            <a:ext cx="6670800" cy="383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481167" y="2976467"/>
            <a:ext cx="7710800" cy="2550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481167" y="1403200"/>
            <a:ext cx="2189600" cy="13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66580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8242800" y="-200"/>
            <a:ext cx="3949600" cy="61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hasCustomPrompt="1"/>
          </p:nvPr>
        </p:nvSpPr>
        <p:spPr>
          <a:xfrm>
            <a:off x="2769565" y="4421967"/>
            <a:ext cx="9422800" cy="1025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2769565" y="5637067"/>
            <a:ext cx="54600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2" hasCustomPrompt="1"/>
          </p:nvPr>
        </p:nvSpPr>
        <p:spPr>
          <a:xfrm>
            <a:off x="2769565" y="719333"/>
            <a:ext cx="9422800" cy="1025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3"/>
          </p:nvPr>
        </p:nvSpPr>
        <p:spPr>
          <a:xfrm>
            <a:off x="2769565" y="1934400"/>
            <a:ext cx="54600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4" hasCustomPrompt="1"/>
          </p:nvPr>
        </p:nvSpPr>
        <p:spPr>
          <a:xfrm>
            <a:off x="2769565" y="2570651"/>
            <a:ext cx="9422800" cy="1025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5"/>
          </p:nvPr>
        </p:nvSpPr>
        <p:spPr>
          <a:xfrm>
            <a:off x="2769565" y="3785733"/>
            <a:ext cx="54600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5502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950967" y="4904749"/>
            <a:ext cx="4343600" cy="8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333" b="1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6945933" y="100"/>
            <a:ext cx="5246000" cy="519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950967" y="3147300"/>
            <a:ext cx="4343600" cy="15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950967" y="1151533"/>
            <a:ext cx="11241200" cy="1796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2840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100"/>
            <a:ext cx="6670800" cy="61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45984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0" y="1220000"/>
            <a:ext cx="4647200" cy="563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666902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48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407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692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92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07789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9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9133000" y="-200"/>
            <a:ext cx="3058800" cy="68580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6557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01629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1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81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274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981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976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092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9269100" y="-200"/>
            <a:ext cx="2922800" cy="68580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4932365" y="3533800"/>
            <a:ext cx="3340800" cy="19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960000" y="3533800"/>
            <a:ext cx="3340800" cy="19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960000" y="2818536"/>
            <a:ext cx="3340800" cy="6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932367" y="2818536"/>
            <a:ext cx="3340800" cy="6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873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9759467" y="-200"/>
            <a:ext cx="2432400" cy="46932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15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6887500" y="2967400"/>
            <a:ext cx="5304400" cy="38904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960000" y="1821933"/>
            <a:ext cx="53044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7"/>
          <p:cNvSpPr>
            <a:spLocks noGrp="1"/>
          </p:cNvSpPr>
          <p:nvPr>
            <p:ph type="pic" idx="2"/>
          </p:nvPr>
        </p:nvSpPr>
        <p:spPr>
          <a:xfrm>
            <a:off x="7525033" y="1466733"/>
            <a:ext cx="3716000" cy="46720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21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9451733" y="719333"/>
            <a:ext cx="2740400" cy="61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956400" y="2450867"/>
            <a:ext cx="9235600" cy="195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686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298000" y="1585467"/>
            <a:ext cx="8894000" cy="261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3298000" y="4204667"/>
            <a:ext cx="4900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0" y="133"/>
            <a:ext cx="2740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4896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76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35129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9788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8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0BF6-D3CF-7CA8-6BDF-C128AF9B6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Defragmentacija</a:t>
            </a:r>
            <a:r>
              <a:rPr lang="en-US" dirty="0"/>
              <a:t> </a:t>
            </a:r>
            <a:r>
              <a:rPr lang="en-US" dirty="0" err="1"/>
              <a:t>diska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CB7F3-CA27-2EE5-EC6B-D333802FE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r"/>
            <a:endParaRPr lang="en-US" dirty="0"/>
          </a:p>
          <a:p>
            <a:r>
              <a:rPr lang="en-US" dirty="0"/>
              <a:t>Jan Rutar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83379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5DB0-B772-9818-B9F7-D4935323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C27D-7C1B-83CC-9480-DAB911CE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Datotečni</a:t>
            </a:r>
            <a:r>
              <a:rPr lang="en-US" dirty="0"/>
              <a:t> system ext4</a:t>
            </a:r>
          </a:p>
          <a:p>
            <a:r>
              <a:rPr lang="en-US" dirty="0"/>
              <a:t>Za </a:t>
            </a:r>
            <a:r>
              <a:rPr lang="en-US" dirty="0" err="1"/>
              <a:t>odpravljanje</a:t>
            </a:r>
            <a:r>
              <a:rPr lang="en-US" dirty="0"/>
              <a:t> </a:t>
            </a:r>
            <a:r>
              <a:rPr lang="en-US" dirty="0" err="1"/>
              <a:t>fragmentacije</a:t>
            </a:r>
            <a:endParaRPr lang="en-US" dirty="0"/>
          </a:p>
          <a:p>
            <a:pPr lvl="1"/>
            <a:r>
              <a:rPr lang="en-US" dirty="0" err="1"/>
              <a:t>Zamudna</a:t>
            </a:r>
            <a:r>
              <a:rPr lang="en-US" dirty="0"/>
              <a:t> </a:t>
            </a:r>
            <a:r>
              <a:rPr lang="en-US" dirty="0" err="1"/>
              <a:t>dodelitev</a:t>
            </a:r>
            <a:r>
              <a:rPr lang="en-US" dirty="0"/>
              <a:t> (Delayed allocation)</a:t>
            </a:r>
          </a:p>
          <a:p>
            <a:pPr lvl="1"/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bločni</a:t>
            </a:r>
            <a:r>
              <a:rPr lang="en-US" dirty="0"/>
              <a:t> </a:t>
            </a:r>
            <a:r>
              <a:rPr lang="en-US" dirty="0" err="1"/>
              <a:t>alokator</a:t>
            </a:r>
            <a:r>
              <a:rPr lang="en-US" dirty="0"/>
              <a:t> (</a:t>
            </a:r>
            <a:r>
              <a:rPr lang="en-US" dirty="0" err="1"/>
              <a:t>Multy</a:t>
            </a:r>
            <a:r>
              <a:rPr lang="en-US" dirty="0"/>
              <a:t>-block allocator)</a:t>
            </a:r>
          </a:p>
          <a:p>
            <a:pPr lvl="1"/>
            <a:r>
              <a:rPr lang="en-US" dirty="0" err="1"/>
              <a:t>Podathkovni</a:t>
            </a:r>
            <a:r>
              <a:rPr lang="en-US" dirty="0"/>
              <a:t> </a:t>
            </a:r>
            <a:r>
              <a:rPr lang="en-US" dirty="0" err="1"/>
              <a:t>bloki</a:t>
            </a:r>
            <a:r>
              <a:rPr lang="en-US" dirty="0"/>
              <a:t> </a:t>
            </a:r>
            <a:r>
              <a:rPr lang="en-US" dirty="0" err="1"/>
              <a:t>blizu</a:t>
            </a:r>
            <a:r>
              <a:rPr lang="en-US" dirty="0"/>
              <a:t>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 err="1"/>
              <a:t>Inode</a:t>
            </a:r>
            <a:r>
              <a:rPr lang="en-US" dirty="0"/>
              <a:t> v </a:t>
            </a:r>
            <a:r>
              <a:rPr lang="en-US" dirty="0" err="1"/>
              <a:t>istem</a:t>
            </a:r>
            <a:r>
              <a:rPr lang="en-US" dirty="0"/>
              <a:t> </a:t>
            </a:r>
            <a:r>
              <a:rPr lang="en-US" dirty="0" err="1"/>
              <a:t>bloku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imenik</a:t>
            </a:r>
            <a:endParaRPr lang="en-US" dirty="0"/>
          </a:p>
          <a:p>
            <a:pPr lvl="1"/>
            <a:r>
              <a:rPr lang="en-US" dirty="0" err="1"/>
              <a:t>Razdelitev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blokovne</a:t>
            </a:r>
            <a:r>
              <a:rPr lang="en-US" dirty="0"/>
              <a:t> </a:t>
            </a:r>
            <a:r>
              <a:rPr lang="en-US" dirty="0" err="1"/>
              <a:t>skupine</a:t>
            </a:r>
            <a:endParaRPr lang="en-US" dirty="0"/>
          </a:p>
          <a:p>
            <a:r>
              <a:rPr lang="en-US" dirty="0" err="1"/>
              <a:t>Orodje</a:t>
            </a:r>
            <a:r>
              <a:rPr lang="en-US" dirty="0"/>
              <a:t> e4defrag</a:t>
            </a:r>
          </a:p>
        </p:txBody>
      </p:sp>
      <p:pic>
        <p:nvPicPr>
          <p:cNvPr id="4" name="Picture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AF98E842-6A92-74A6-A004-3B0E63AB0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92" y="2411813"/>
            <a:ext cx="5808350" cy="3185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68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F6E6-A7B8-8171-5B4A-A334E9F2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4216-D642-7117-E66E-23E33D77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Datotečni</a:t>
            </a:r>
            <a:r>
              <a:rPr lang="en-US" dirty="0"/>
              <a:t> system HFS+</a:t>
            </a:r>
          </a:p>
          <a:p>
            <a:r>
              <a:rPr lang="en-US" dirty="0" err="1"/>
              <a:t>Dodelitveni</a:t>
            </a:r>
            <a:r>
              <a:rPr lang="en-US" dirty="0"/>
              <a:t> </a:t>
            </a:r>
            <a:r>
              <a:rPr lang="en-US" dirty="0" err="1"/>
              <a:t>bloki</a:t>
            </a:r>
            <a:endParaRPr lang="en-US" dirty="0"/>
          </a:p>
          <a:p>
            <a:r>
              <a:rPr lang="en-US" dirty="0" err="1"/>
              <a:t>Razpon</a:t>
            </a:r>
            <a:r>
              <a:rPr lang="en-US" dirty="0"/>
              <a:t> (par </a:t>
            </a:r>
            <a:r>
              <a:rPr lang="en-US" dirty="0" err="1"/>
              <a:t>števil</a:t>
            </a:r>
            <a:r>
              <a:rPr lang="en-US" dirty="0"/>
              <a:t>)</a:t>
            </a:r>
          </a:p>
          <a:p>
            <a:r>
              <a:rPr lang="en-US" dirty="0" err="1"/>
              <a:t>Datoteka</a:t>
            </a:r>
            <a:r>
              <a:rPr lang="en-US" dirty="0"/>
              <a:t> </a:t>
            </a:r>
            <a:r>
              <a:rPr lang="en-US" dirty="0" err="1"/>
              <a:t>dodeljevanja</a:t>
            </a:r>
            <a:r>
              <a:rPr lang="en-US" dirty="0"/>
              <a:t> (Allocation file)</a:t>
            </a:r>
          </a:p>
          <a:p>
            <a:r>
              <a:rPr lang="en-US" dirty="0" err="1"/>
              <a:t>Zakasnjena</a:t>
            </a:r>
            <a:r>
              <a:rPr lang="en-US" dirty="0"/>
              <a:t> </a:t>
            </a:r>
            <a:r>
              <a:rPr lang="en-US" dirty="0" err="1"/>
              <a:t>dodelitev</a:t>
            </a:r>
            <a:endParaRPr lang="en-US" dirty="0"/>
          </a:p>
          <a:p>
            <a:r>
              <a:rPr lang="en-US" dirty="0" err="1"/>
              <a:t>Sprotna</a:t>
            </a:r>
            <a:r>
              <a:rPr lang="en-US" dirty="0"/>
              <a:t> </a:t>
            </a:r>
            <a:r>
              <a:rPr lang="en-US" dirty="0" err="1"/>
              <a:t>defregmentacija</a:t>
            </a:r>
            <a:r>
              <a:rPr lang="en-US" dirty="0"/>
              <a:t> (on the fly):</a:t>
            </a:r>
          </a:p>
          <a:p>
            <a:pPr lvl="1"/>
            <a:r>
              <a:rPr lang="en-US" dirty="0" err="1"/>
              <a:t>Datoteka</a:t>
            </a:r>
            <a:r>
              <a:rPr lang="en-US" dirty="0"/>
              <a:t> &lt; 20MB</a:t>
            </a:r>
          </a:p>
          <a:p>
            <a:pPr lvl="1"/>
            <a:r>
              <a:rPr lang="en-US" dirty="0"/>
              <a:t>Ni v </a:t>
            </a:r>
            <a:r>
              <a:rPr lang="en-US" dirty="0" err="1"/>
              <a:t>uporabi</a:t>
            </a:r>
            <a:endParaRPr lang="en-US" dirty="0"/>
          </a:p>
          <a:p>
            <a:pPr lvl="1"/>
            <a:r>
              <a:rPr lang="en-US" dirty="0"/>
              <a:t>Ni </a:t>
            </a:r>
            <a:r>
              <a:rPr lang="en-US" dirty="0" err="1"/>
              <a:t>samo</a:t>
            </a:r>
            <a:r>
              <a:rPr lang="en-US" dirty="0"/>
              <a:t> za </a:t>
            </a:r>
            <a:r>
              <a:rPr lang="en-US" dirty="0" err="1"/>
              <a:t>branje</a:t>
            </a:r>
            <a:r>
              <a:rPr lang="en-US" dirty="0"/>
              <a:t> (read only)</a:t>
            </a:r>
          </a:p>
          <a:p>
            <a:pPr lvl="1"/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8 </a:t>
            </a:r>
            <a:r>
              <a:rPr lang="en-US" dirty="0" err="1"/>
              <a:t>razponov</a:t>
            </a:r>
            <a:endParaRPr lang="en-US" dirty="0"/>
          </a:p>
          <a:p>
            <a:pPr lvl="1"/>
            <a:r>
              <a:rPr lang="en-US" dirty="0" err="1"/>
              <a:t>Aktiven</a:t>
            </a:r>
            <a:r>
              <a:rPr lang="en-US" dirty="0"/>
              <a:t> &gt; 3min</a:t>
            </a:r>
          </a:p>
          <a:p>
            <a:r>
              <a:rPr lang="en-US" dirty="0" err="1"/>
              <a:t>iDefrag</a:t>
            </a:r>
            <a:endParaRPr lang="en-SI" dirty="0"/>
          </a:p>
        </p:txBody>
      </p:sp>
      <p:pic>
        <p:nvPicPr>
          <p:cNvPr id="4098" name="Picture 2" descr="Apple Logo and symbol, meaning, history, PNG, brand">
            <a:extLst>
              <a:ext uri="{FF2B5EF4-FFF2-40B4-BE49-F238E27FC236}">
                <a16:creationId xmlns:a16="http://schemas.microsoft.com/office/drawing/2014/main" id="{2C0C281C-9CB7-C2EC-1B05-64B0CF481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516" y="3063378"/>
            <a:ext cx="4125511" cy="26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4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5273-FB99-5F62-5976-DD370E8B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CECD-8BB0-07A7-10B0-6140018D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Datotečni</a:t>
            </a:r>
            <a:r>
              <a:rPr lang="en-US" dirty="0"/>
              <a:t> system APFS</a:t>
            </a:r>
          </a:p>
          <a:p>
            <a:r>
              <a:rPr lang="en-US" dirty="0" err="1"/>
              <a:t>Razdrobljenost</a:t>
            </a:r>
            <a:r>
              <a:rPr lang="en-US" dirty="0"/>
              <a:t> </a:t>
            </a:r>
            <a:r>
              <a:rPr lang="en-US" dirty="0" err="1"/>
              <a:t>metapodatkov</a:t>
            </a:r>
            <a:endParaRPr lang="en-US" dirty="0"/>
          </a:p>
          <a:p>
            <a:r>
              <a:rPr lang="en-US" dirty="0"/>
              <a:t>SSD</a:t>
            </a:r>
          </a:p>
          <a:p>
            <a:r>
              <a:rPr lang="en-US" dirty="0"/>
              <a:t>Ni </a:t>
            </a:r>
            <a:r>
              <a:rPr lang="en-US" dirty="0" err="1"/>
              <a:t>orodja</a:t>
            </a:r>
            <a:r>
              <a:rPr lang="en-US" dirty="0"/>
              <a:t> za </a:t>
            </a:r>
            <a:r>
              <a:rPr lang="en-US" dirty="0" err="1"/>
              <a:t>defragmentacijo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0976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A292-6681-C2DC-549C-E62868CD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Shranjevanje</a:t>
            </a:r>
            <a:r>
              <a:rPr lang="en-US" dirty="0"/>
              <a:t> </a:t>
            </a:r>
            <a:r>
              <a:rPr lang="en-US" dirty="0" err="1"/>
              <a:t>datoteke</a:t>
            </a:r>
            <a:r>
              <a:rPr lang="en-US" dirty="0"/>
              <a:t> v </a:t>
            </a:r>
            <a:r>
              <a:rPr lang="en-US" dirty="0" err="1"/>
              <a:t>pomnilniku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21C3-9E1B-337F-071A-291CED99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Razpon</a:t>
            </a:r>
            <a:r>
              <a:rPr lang="en-US" dirty="0"/>
              <a:t> (extent)</a:t>
            </a:r>
          </a:p>
          <a:p>
            <a:r>
              <a:rPr lang="en-US" dirty="0" err="1"/>
              <a:t>Neprekinjeno</a:t>
            </a:r>
            <a:r>
              <a:rPr lang="en-US" dirty="0"/>
              <a:t> </a:t>
            </a:r>
            <a:r>
              <a:rPr lang="en-US" dirty="0" err="1"/>
              <a:t>območje</a:t>
            </a:r>
            <a:endParaRPr lang="en-US" dirty="0"/>
          </a:p>
          <a:p>
            <a:r>
              <a:rPr lang="en-US" dirty="0" err="1"/>
              <a:t>Datoteka</a:t>
            </a:r>
            <a:r>
              <a:rPr lang="en-US" dirty="0"/>
              <a:t> </a:t>
            </a:r>
            <a:r>
              <a:rPr lang="en-US" dirty="0" err="1"/>
              <a:t>sestavljena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razponov</a:t>
            </a:r>
            <a:endParaRPr lang="en-SI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21465B-19C2-937F-B30F-66667C00D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23" y="1981825"/>
            <a:ext cx="3420471" cy="46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10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3F3A-D499-69C1-B019-CFF81A3F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Fragmentacija</a:t>
            </a:r>
            <a:r>
              <a:rPr lang="en-US" dirty="0"/>
              <a:t> </a:t>
            </a:r>
            <a:r>
              <a:rPr lang="en-US" dirty="0" err="1"/>
              <a:t>diska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FFD3-3B75-93E9-6858-640EA0E3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Razbitje</a:t>
            </a:r>
            <a:r>
              <a:rPr lang="en-US" dirty="0"/>
              <a:t> </a:t>
            </a:r>
            <a:r>
              <a:rPr lang="en-US" dirty="0" err="1"/>
              <a:t>datotek</a:t>
            </a:r>
            <a:endParaRPr lang="en-US" dirty="0"/>
          </a:p>
          <a:p>
            <a:r>
              <a:rPr lang="en-US" dirty="0" err="1"/>
              <a:t>Pisanje</a:t>
            </a:r>
            <a:r>
              <a:rPr lang="en-US" dirty="0"/>
              <a:t>, </a:t>
            </a:r>
            <a:r>
              <a:rPr lang="en-US" dirty="0" err="1"/>
              <a:t>brisanje</a:t>
            </a:r>
            <a:r>
              <a:rPr lang="en-US" dirty="0"/>
              <a:t> in </a:t>
            </a:r>
            <a:r>
              <a:rPr lang="en-US" dirty="0" err="1"/>
              <a:t>spreminjanje</a:t>
            </a:r>
            <a:endParaRPr lang="en-US" dirty="0"/>
          </a:p>
          <a:p>
            <a:r>
              <a:rPr lang="en-US" dirty="0" err="1"/>
              <a:t>Trdi</a:t>
            </a:r>
            <a:r>
              <a:rPr lang="en-US" dirty="0"/>
              <a:t> disk </a:t>
            </a:r>
          </a:p>
          <a:p>
            <a:r>
              <a:rPr lang="en-US" dirty="0"/>
              <a:t>SSD</a:t>
            </a:r>
            <a:endParaRPr lang="en-SI" dirty="0"/>
          </a:p>
        </p:txBody>
      </p:sp>
      <p:pic>
        <p:nvPicPr>
          <p:cNvPr id="9" name="Picture 8" descr="1162053666">
            <a:extLst>
              <a:ext uri="{FF2B5EF4-FFF2-40B4-BE49-F238E27FC236}">
                <a16:creationId xmlns:a16="http://schemas.microsoft.com/office/drawing/2014/main" id="{39148BDA-D581-5212-4BC2-4A106C30C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246" y="1828800"/>
            <a:ext cx="5532882" cy="4149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21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6CE7-0A71-0871-EFC0-FA207A97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fragmentacije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25EC-D2DE-F5F8-79F4-1813DE816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Fragmentacija</a:t>
            </a:r>
            <a:r>
              <a:rPr lang="en-US" dirty="0"/>
              <a:t> </a:t>
            </a:r>
            <a:r>
              <a:rPr lang="en-US" dirty="0" err="1"/>
              <a:t>znotraj</a:t>
            </a:r>
            <a:r>
              <a:rPr lang="en-US" dirty="0"/>
              <a:t> </a:t>
            </a:r>
            <a:r>
              <a:rPr lang="en-US" dirty="0" err="1"/>
              <a:t>posamezne</a:t>
            </a:r>
            <a:r>
              <a:rPr lang="en-US" dirty="0"/>
              <a:t> </a:t>
            </a:r>
            <a:r>
              <a:rPr lang="en-US" dirty="0" err="1"/>
              <a:t>datoteke</a:t>
            </a:r>
            <a:endParaRPr lang="en-US" dirty="0"/>
          </a:p>
          <a:p>
            <a:r>
              <a:rPr lang="en-US" dirty="0" err="1"/>
              <a:t>Fragmentacij</a:t>
            </a:r>
            <a:r>
              <a:rPr lang="en-US" dirty="0"/>
              <a:t> </a:t>
            </a:r>
            <a:r>
              <a:rPr lang="en-US" dirty="0" err="1"/>
              <a:t>prostega</a:t>
            </a:r>
            <a:r>
              <a:rPr lang="en-US" dirty="0"/>
              <a:t> </a:t>
            </a:r>
            <a:r>
              <a:rPr lang="en-US" dirty="0" err="1"/>
              <a:t>prostora</a:t>
            </a:r>
            <a:endParaRPr lang="en-US" dirty="0"/>
          </a:p>
          <a:p>
            <a:r>
              <a:rPr lang="en-US" dirty="0" err="1"/>
              <a:t>Zmanjšanje</a:t>
            </a:r>
            <a:r>
              <a:rPr lang="en-US" dirty="0"/>
              <a:t> </a:t>
            </a:r>
            <a:r>
              <a:rPr lang="en-US" dirty="0" err="1"/>
              <a:t>lokalnosti</a:t>
            </a:r>
            <a:r>
              <a:rPr lang="en-US" dirty="0"/>
              <a:t> </a:t>
            </a:r>
            <a:r>
              <a:rPr lang="en-US" dirty="0" err="1"/>
              <a:t>sklicevanja</a:t>
            </a:r>
            <a:r>
              <a:rPr lang="en-US" dirty="0"/>
              <a:t> med </a:t>
            </a:r>
            <a:r>
              <a:rPr lang="en-US" dirty="0" err="1"/>
              <a:t>ločenimi</a:t>
            </a:r>
            <a:r>
              <a:rPr lang="en-US" dirty="0"/>
              <a:t>, a </a:t>
            </a:r>
            <a:r>
              <a:rPr lang="en-US" dirty="0" err="1"/>
              <a:t>sorodnimi</a:t>
            </a:r>
            <a:r>
              <a:rPr lang="en-US" dirty="0"/>
              <a:t> </a:t>
            </a:r>
            <a:r>
              <a:rPr lang="en-US" dirty="0" err="1"/>
              <a:t>datotekami</a:t>
            </a:r>
            <a:endParaRPr lang="en-US" dirty="0"/>
          </a:p>
          <a:p>
            <a:r>
              <a:rPr lang="en-US" dirty="0" err="1"/>
              <a:t>Fragmentacija</a:t>
            </a:r>
            <a:r>
              <a:rPr lang="en-US" dirty="0"/>
              <a:t> v </a:t>
            </a:r>
            <a:r>
              <a:rPr lang="en-US" dirty="0" err="1"/>
              <a:t>strukturah</a:t>
            </a:r>
            <a:r>
              <a:rPr lang="en-US" dirty="0"/>
              <a:t> </a:t>
            </a:r>
            <a:r>
              <a:rPr lang="en-US" dirty="0" err="1"/>
              <a:t>podatkov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posebnih</a:t>
            </a:r>
            <a:r>
              <a:rPr lang="en-US" dirty="0"/>
              <a:t> </a:t>
            </a:r>
            <a:r>
              <a:rPr lang="en-US" dirty="0" err="1"/>
              <a:t>datotekah</a:t>
            </a:r>
            <a:r>
              <a:rPr lang="en-US" dirty="0"/>
              <a:t>, </a:t>
            </a:r>
            <a:r>
              <a:rPr lang="en-US" dirty="0" err="1"/>
              <a:t>rezerviranih</a:t>
            </a:r>
            <a:r>
              <a:rPr lang="en-US" dirty="0"/>
              <a:t> za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datotečni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87306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4FF2-18B4-9B23-4032-845B27EC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Defragmentacija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EB87-AB4F-AEAC-F838-B62EDA6C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Zmanjšuje</a:t>
            </a:r>
            <a:r>
              <a:rPr lang="en-US" dirty="0"/>
              <a:t> </a:t>
            </a:r>
            <a:r>
              <a:rPr lang="en-US" dirty="0" err="1"/>
              <a:t>stopnjo</a:t>
            </a:r>
            <a:r>
              <a:rPr lang="en-US" dirty="0"/>
              <a:t> </a:t>
            </a:r>
            <a:r>
              <a:rPr lang="en-US" dirty="0" err="1"/>
              <a:t>fragmentacije</a:t>
            </a:r>
            <a:endParaRPr lang="en-US" dirty="0"/>
          </a:p>
          <a:p>
            <a:r>
              <a:rPr lang="en-US" dirty="0" err="1"/>
              <a:t>Preventivno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retroaktivno</a:t>
            </a:r>
            <a:endParaRPr lang="en-US" dirty="0"/>
          </a:p>
        </p:txBody>
      </p:sp>
      <p:pic>
        <p:nvPicPr>
          <p:cNvPr id="4" name="Picture 3" descr="Defragging your hard drive makes it easier for your computer to find the data you're looking for.">
            <a:extLst>
              <a:ext uri="{FF2B5EF4-FFF2-40B4-BE49-F238E27FC236}">
                <a16:creationId xmlns:a16="http://schemas.microsoft.com/office/drawing/2014/main" id="{D48EC8F4-C96D-16F9-169F-BFE95BD19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52" y="3288631"/>
            <a:ext cx="57150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77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F437-1B46-1648-E69B-1DC6EFD3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568A-6643-1654-5F4F-A9BAC43C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Retroaktivna</a:t>
            </a:r>
            <a:r>
              <a:rPr lang="en-US" dirty="0"/>
              <a:t> </a:t>
            </a:r>
            <a:r>
              <a:rPr lang="en-US" dirty="0" err="1"/>
              <a:t>defregmentacija</a:t>
            </a:r>
            <a:endParaRPr lang="en-US" dirty="0"/>
          </a:p>
          <a:p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prehodov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Analitični</a:t>
            </a:r>
            <a:r>
              <a:rPr lang="en-US" dirty="0"/>
              <a:t>: </a:t>
            </a:r>
            <a:r>
              <a:rPr lang="en-US" dirty="0" err="1"/>
              <a:t>določi</a:t>
            </a:r>
            <a:r>
              <a:rPr lang="en-US" dirty="0"/>
              <a:t> </a:t>
            </a:r>
            <a:r>
              <a:rPr lang="en-US" dirty="0" err="1"/>
              <a:t>obseg</a:t>
            </a:r>
            <a:r>
              <a:rPr lang="en-US" dirty="0"/>
              <a:t> </a:t>
            </a:r>
            <a:r>
              <a:rPr lang="en-US" dirty="0" err="1"/>
              <a:t>fragmentacije</a:t>
            </a:r>
            <a:endParaRPr lang="en-US" dirty="0"/>
          </a:p>
          <a:p>
            <a:pPr lvl="1"/>
            <a:r>
              <a:rPr lang="en-US" dirty="0" err="1"/>
              <a:t>Defregmentacijski</a:t>
            </a:r>
            <a:r>
              <a:rPr lang="en-US" dirty="0"/>
              <a:t>: </a:t>
            </a:r>
            <a:r>
              <a:rPr lang="en-US" dirty="0" err="1"/>
              <a:t>Reorganizacija</a:t>
            </a:r>
            <a:r>
              <a:rPr lang="en-US" dirty="0"/>
              <a:t> </a:t>
            </a:r>
            <a:r>
              <a:rPr lang="en-US" dirty="0" err="1"/>
              <a:t>podatkov</a:t>
            </a:r>
            <a:endParaRPr lang="en-US" dirty="0"/>
          </a:p>
          <a:p>
            <a:pPr lvl="1"/>
            <a:r>
              <a:rPr lang="en-US" dirty="0" err="1"/>
              <a:t>Kompakcijski</a:t>
            </a:r>
            <a:r>
              <a:rPr lang="en-US" dirty="0"/>
              <a:t>: </a:t>
            </a:r>
            <a:r>
              <a:rPr lang="en-US" dirty="0" err="1"/>
              <a:t>Zbližanje</a:t>
            </a:r>
            <a:r>
              <a:rPr lang="en-US" dirty="0"/>
              <a:t> </a:t>
            </a:r>
            <a:r>
              <a:rPr lang="en-US" dirty="0" err="1"/>
              <a:t>datotek</a:t>
            </a:r>
            <a:endParaRPr lang="en-US" dirty="0"/>
          </a:p>
          <a:p>
            <a:pPr lvl="1"/>
            <a:r>
              <a:rPr lang="en-US" dirty="0" err="1"/>
              <a:t>Konsolidacijski</a:t>
            </a:r>
            <a:r>
              <a:rPr lang="en-US" dirty="0"/>
              <a:t>: </a:t>
            </a:r>
            <a:r>
              <a:rPr lang="en-US" dirty="0" err="1"/>
              <a:t>Reorganizacija</a:t>
            </a:r>
            <a:r>
              <a:rPr lang="en-US" dirty="0"/>
              <a:t> </a:t>
            </a:r>
            <a:r>
              <a:rPr lang="en-US" dirty="0" err="1"/>
              <a:t>prostega</a:t>
            </a:r>
            <a:r>
              <a:rPr lang="en-US" dirty="0"/>
              <a:t> </a:t>
            </a:r>
            <a:r>
              <a:rPr lang="en-US" dirty="0" err="1"/>
              <a:t>prostora</a:t>
            </a:r>
            <a:endParaRPr lang="en-US" dirty="0"/>
          </a:p>
          <a:p>
            <a:pPr lvl="1"/>
            <a:r>
              <a:rPr lang="en-US" dirty="0" err="1"/>
              <a:t>Zaključni</a:t>
            </a:r>
            <a:r>
              <a:rPr lang="en-US" dirty="0"/>
              <a:t>: </a:t>
            </a:r>
            <a:r>
              <a:rPr lang="en-US" dirty="0" err="1"/>
              <a:t>Posodobitev</a:t>
            </a:r>
            <a:r>
              <a:rPr lang="en-US" dirty="0"/>
              <a:t> </a:t>
            </a:r>
            <a:r>
              <a:rPr lang="en-US" dirty="0" err="1"/>
              <a:t>datotečnega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50832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FF1F-FD6B-A003-1EBC-44B44993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D50E-E065-442F-FF5A-F6F7AF508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Datotečni</a:t>
            </a:r>
            <a:r>
              <a:rPr lang="en-US" dirty="0"/>
              <a:t> system FAT</a:t>
            </a:r>
          </a:p>
          <a:p>
            <a:pPr lvl="1"/>
            <a:r>
              <a:rPr lang="en-US" dirty="0" err="1"/>
              <a:t>Datoteke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gruč</a:t>
            </a:r>
            <a:r>
              <a:rPr lang="en-US" dirty="0"/>
              <a:t> (FAT </a:t>
            </a:r>
            <a:r>
              <a:rPr lang="en-US" dirty="0" err="1"/>
              <a:t>tabela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Datoteke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mogoče</a:t>
            </a:r>
            <a:r>
              <a:rPr lang="en-US" dirty="0"/>
              <a:t> </a:t>
            </a:r>
            <a:r>
              <a:rPr lang="en-US" dirty="0" err="1"/>
              <a:t>shraniti</a:t>
            </a:r>
            <a:r>
              <a:rPr lang="en-US" dirty="0"/>
              <a:t> v </a:t>
            </a:r>
            <a:r>
              <a:rPr lang="en-US" dirty="0" err="1"/>
              <a:t>zaporedju</a:t>
            </a:r>
            <a:endParaRPr lang="en-US" dirty="0"/>
          </a:p>
          <a:p>
            <a:pPr lvl="1"/>
            <a:r>
              <a:rPr lang="en-US" dirty="0" err="1"/>
              <a:t>Dodeljevanje</a:t>
            </a:r>
            <a:r>
              <a:rPr lang="en-US" dirty="0"/>
              <a:t> </a:t>
            </a:r>
            <a:r>
              <a:rPr lang="en-US" dirty="0" err="1"/>
              <a:t>gruč</a:t>
            </a:r>
            <a:r>
              <a:rPr lang="en-US" dirty="0"/>
              <a:t> </a:t>
            </a:r>
            <a:r>
              <a:rPr lang="en-US" dirty="0" err="1"/>
              <a:t>čim</a:t>
            </a:r>
            <a:r>
              <a:rPr lang="en-US" dirty="0"/>
              <a:t> </a:t>
            </a:r>
            <a:r>
              <a:rPr lang="en-US" dirty="0" err="1"/>
              <a:t>bližje</a:t>
            </a:r>
            <a:r>
              <a:rPr lang="en-US" dirty="0"/>
              <a:t> </a:t>
            </a:r>
            <a:r>
              <a:rPr lang="en-US" dirty="0" err="1"/>
              <a:t>skupaj</a:t>
            </a:r>
            <a:endParaRPr lang="en-US" dirty="0"/>
          </a:p>
          <a:p>
            <a:pPr lvl="1"/>
            <a:r>
              <a:rPr lang="en-US" dirty="0"/>
              <a:t>Defrag</a:t>
            </a:r>
          </a:p>
          <a:p>
            <a:pPr lvl="1"/>
            <a:endParaRPr lang="en-US" dirty="0"/>
          </a:p>
          <a:p>
            <a:r>
              <a:rPr lang="en-US" dirty="0" err="1"/>
              <a:t>Datotečni</a:t>
            </a:r>
            <a:r>
              <a:rPr lang="en-US" dirty="0"/>
              <a:t> system NTFS</a:t>
            </a:r>
          </a:p>
          <a:p>
            <a:pPr lvl="1"/>
            <a:r>
              <a:rPr lang="en-US" dirty="0"/>
              <a:t>MTF (Master File Table)</a:t>
            </a:r>
          </a:p>
          <a:p>
            <a:pPr lvl="1"/>
            <a:r>
              <a:rPr lang="en-US" dirty="0" err="1"/>
              <a:t>Združevanje</a:t>
            </a:r>
            <a:r>
              <a:rPr lang="en-US" dirty="0"/>
              <a:t> MTF</a:t>
            </a:r>
          </a:p>
          <a:p>
            <a:pPr lvl="1"/>
            <a:r>
              <a:rPr lang="en-US" dirty="0"/>
              <a:t>API za </a:t>
            </a:r>
            <a:r>
              <a:rPr lang="en-US" dirty="0" err="1"/>
              <a:t>defregmentacijo</a:t>
            </a:r>
            <a:endParaRPr lang="en-US" dirty="0"/>
          </a:p>
        </p:txBody>
      </p:sp>
      <p:pic>
        <p:nvPicPr>
          <p:cNvPr id="3074" name="Picture 2" descr="Download Windows, Windows Icon, Windows Logo. Royalty-Free ...">
            <a:extLst>
              <a:ext uri="{FF2B5EF4-FFF2-40B4-BE49-F238E27FC236}">
                <a16:creationId xmlns:a16="http://schemas.microsoft.com/office/drawing/2014/main" id="{8D76436C-5E99-C61F-B102-4308DC38A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08" y="2571993"/>
            <a:ext cx="4165262" cy="392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56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32D3-CA8A-915A-D626-461898A7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err="1"/>
              <a:t>api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D7EC-B26D-393D-0C5E-DC3BFC4C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Kontrolne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FSCTL_GET_VOLUME_BITMAP</a:t>
            </a:r>
          </a:p>
          <a:p>
            <a:pPr lvl="1"/>
            <a:r>
              <a:rPr lang="en-US" dirty="0"/>
              <a:t>FSCTL_GET_RETRIEVAL_POINTERS.</a:t>
            </a:r>
          </a:p>
          <a:p>
            <a:pPr lvl="1"/>
            <a:r>
              <a:rPr lang="en-US" dirty="0"/>
              <a:t>FSCTL_GET_RETRIEVAL_POINTERS ki </a:t>
            </a:r>
            <a:r>
              <a:rPr lang="en-US" dirty="0" err="1"/>
              <a:t>vrne</a:t>
            </a:r>
            <a:r>
              <a:rPr lang="en-US" dirty="0"/>
              <a:t> </a:t>
            </a:r>
            <a:r>
              <a:rPr lang="en-US" dirty="0" err="1"/>
              <a:t>strukturo</a:t>
            </a:r>
            <a:r>
              <a:rPr lang="en-US" dirty="0"/>
              <a:t> RETRIEVAL_POINTERS_BUFFER.</a:t>
            </a:r>
          </a:p>
          <a:p>
            <a:pPr lvl="1"/>
            <a:r>
              <a:rPr lang="en-US" dirty="0"/>
              <a:t>FSCTL_MOVE_FILE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33060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B752-24CB-3458-02EF-8DABDA05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54BD-D8B2-251A-70AD-E0C89DD16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Datotečni</a:t>
            </a:r>
            <a:r>
              <a:rPr lang="en-US" dirty="0"/>
              <a:t> system </a:t>
            </a:r>
            <a:r>
              <a:rPr lang="en-US" dirty="0" err="1"/>
              <a:t>Btrfs</a:t>
            </a:r>
            <a:endParaRPr lang="en-US" dirty="0"/>
          </a:p>
          <a:p>
            <a:r>
              <a:rPr lang="en-US" dirty="0"/>
              <a:t>Princip COW (Copy on Write)</a:t>
            </a:r>
          </a:p>
          <a:p>
            <a:r>
              <a:rPr lang="en-US" dirty="0" err="1"/>
              <a:t>Odpravljanje</a:t>
            </a:r>
            <a:r>
              <a:rPr lang="en-US" dirty="0"/>
              <a:t> </a:t>
            </a:r>
            <a:r>
              <a:rPr lang="en-US" dirty="0" err="1"/>
              <a:t>fragmentacije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Online </a:t>
            </a:r>
            <a:r>
              <a:rPr lang="en-US" dirty="0" err="1"/>
              <a:t>fragmentacija</a:t>
            </a:r>
            <a:r>
              <a:rPr lang="en-US" dirty="0"/>
              <a:t> (</a:t>
            </a:r>
            <a:r>
              <a:rPr lang="en-US" dirty="0" err="1"/>
              <a:t>btrfs</a:t>
            </a:r>
            <a:r>
              <a:rPr lang="en-US" dirty="0"/>
              <a:t> filesystem defragment)</a:t>
            </a:r>
          </a:p>
          <a:p>
            <a:pPr lvl="1"/>
            <a:r>
              <a:rPr lang="en-US" dirty="0" err="1"/>
              <a:t>Opcija</a:t>
            </a:r>
            <a:r>
              <a:rPr lang="en-US" dirty="0"/>
              <a:t> –o </a:t>
            </a:r>
            <a:r>
              <a:rPr lang="en-US" dirty="0" err="1"/>
              <a:t>nodatacow</a:t>
            </a:r>
            <a:endParaRPr lang="en-US" dirty="0"/>
          </a:p>
          <a:p>
            <a:pPr lvl="1"/>
            <a:r>
              <a:rPr lang="en-US" dirty="0" err="1"/>
              <a:t>Uporaba</a:t>
            </a:r>
            <a:r>
              <a:rPr lang="en-US" dirty="0"/>
              <a:t> –o </a:t>
            </a:r>
            <a:r>
              <a:rPr lang="en-US" dirty="0" err="1"/>
              <a:t>autodefrag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369985574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Market Economy Proposal by Slidesgo">
  <a:themeElements>
    <a:clrScheme name="Simple Light">
      <a:dk1>
        <a:srgbClr val="191919"/>
      </a:dk1>
      <a:lt1>
        <a:srgbClr val="FFFFFF"/>
      </a:lt1>
      <a:dk2>
        <a:srgbClr val="EDEDE9"/>
      </a:dk2>
      <a:lt2>
        <a:srgbClr val="D6CCC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 Market Economy Proposal by Slidesgo</Template>
  <TotalTime>80</TotalTime>
  <Words>298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Archivo</vt:lpstr>
      <vt:lpstr>Arial</vt:lpstr>
      <vt:lpstr>Century Schoolbook</vt:lpstr>
      <vt:lpstr>Nunito Light</vt:lpstr>
      <vt:lpstr>Open Sans</vt:lpstr>
      <vt:lpstr>Proxima Nova</vt:lpstr>
      <vt:lpstr>Proxima Nova Semibold</vt:lpstr>
      <vt:lpstr>PT Sans</vt:lpstr>
      <vt:lpstr>Raleway</vt:lpstr>
      <vt:lpstr>Wingdings 2</vt:lpstr>
      <vt:lpstr>Social Market Economy Proposal by Slidesgo</vt:lpstr>
      <vt:lpstr>Slidesgo Final Pages</vt:lpstr>
      <vt:lpstr>View</vt:lpstr>
      <vt:lpstr>Defragmentacija diska</vt:lpstr>
      <vt:lpstr>Shranjevanje datoteke v pomnilniku</vt:lpstr>
      <vt:lpstr>Fragmentacija diska</vt:lpstr>
      <vt:lpstr>Vrste fragmentacije</vt:lpstr>
      <vt:lpstr>Defragmentacija</vt:lpstr>
      <vt:lpstr>PowerPoint Presentation</vt:lpstr>
      <vt:lpstr>Windows</vt:lpstr>
      <vt:lpstr>Windows api</vt:lpstr>
      <vt:lpstr>Linux</vt:lpstr>
      <vt:lpstr>PowerPoint Presentation</vt:lpstr>
      <vt:lpstr>MacOS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Rutar, Jan</dc:creator>
  <cp:lastModifiedBy>Rutar, Jan</cp:lastModifiedBy>
  <cp:revision>3</cp:revision>
  <dcterms:created xsi:type="dcterms:W3CDTF">2025-01-14T17:49:33Z</dcterms:created>
  <dcterms:modified xsi:type="dcterms:W3CDTF">2025-01-14T19:10:09Z</dcterms:modified>
</cp:coreProperties>
</file>