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7" r:id="rId2"/>
    <p:sldId id="265" r:id="rId3"/>
    <p:sldId id="266" r:id="rId4"/>
    <p:sldId id="270" r:id="rId5"/>
    <p:sldId id="271" r:id="rId6"/>
    <p:sldId id="267" r:id="rId7"/>
    <p:sldId id="269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57"/>
            <p14:sldId id="265"/>
            <p14:sldId id="266"/>
            <p14:sldId id="270"/>
            <p14:sldId id="271"/>
            <p14:sldId id="267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0"/>
    <p:restoredTop sz="94698"/>
  </p:normalViewPr>
  <p:slideViewPr>
    <p:cSldViewPr snapToGrid="0" snapToObjects="1">
      <p:cViewPr varScale="1">
        <p:scale>
          <a:sx n="169" d="100"/>
          <a:sy n="169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NUL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8ECBE1-65D6-714A-9A15-B0094253B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BFDVRP" TargetMode="External"/><Relationship Id="rId2" Type="http://schemas.openxmlformats.org/officeDocument/2006/relationships/hyperlink" Target="http://bit.ly/2BGfXW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evblackops/pshealthz" TargetMode="External"/><Relationship Id="rId13" Type="http://schemas.openxmlformats.org/officeDocument/2006/relationships/image" Target="../media/image4.png"/><Relationship Id="rId3" Type="http://schemas.openxmlformats.org/officeDocument/2006/relationships/hyperlink" Target="https://github.com/devblackops/POSHOrigin" TargetMode="External"/><Relationship Id="rId7" Type="http://schemas.openxmlformats.org/officeDocument/2006/relationships/hyperlink" Target="https://github.com/devblackops/PasswordState" TargetMode="External"/><Relationship Id="rId12" Type="http://schemas.openxmlformats.org/officeDocument/2006/relationships/image" Target="../media/image3.png"/><Relationship Id="rId2" Type="http://schemas.openxmlformats.org/officeDocument/2006/relationships/hyperlink" Target="https://github.com/psake/psak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evblackops/NetScaler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github.com/poshbotio/poshbot" TargetMode="External"/><Relationship Id="rId15" Type="http://schemas.openxmlformats.org/officeDocument/2006/relationships/image" Target="../media/image6.png"/><Relationship Id="rId10" Type="http://schemas.openxmlformats.org/officeDocument/2006/relationships/image" Target="../media/image1.jpg"/><Relationship Id="rId4" Type="http://schemas.openxmlformats.org/officeDocument/2006/relationships/hyperlink" Target="https://github.com/devblackops/watchmen" TargetMode="External"/><Relationship Id="rId9" Type="http://schemas.openxmlformats.org/officeDocument/2006/relationships/hyperlink" Target="https://github.com/PowerShell/Operation-Validation-Framework" TargetMode="Externa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PowerShell Classes</a:t>
            </a:r>
            <a:br>
              <a:rPr lang="en-US" dirty="0"/>
            </a:br>
            <a:r>
              <a:rPr lang="en-US" sz="4400" dirty="0"/>
              <a:t>Here Be Dragons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Olin @</a:t>
            </a:r>
            <a:r>
              <a:rPr lang="en-US" dirty="0" err="1"/>
              <a:t>devblackops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6DDD64-98AC-4E6A-A3A3-0AB94C5D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Slides &amp; Code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A1F97-308D-4A63-97C2-1EAFF070A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9584"/>
            <a:ext cx="10515600" cy="13286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Deck: </a:t>
            </a:r>
            <a:r>
              <a:rPr lang="en-US" sz="3600" dirty="0">
                <a:hlinkClick r:id="rId2"/>
              </a:rPr>
              <a:t>http://bit.ly/2BGfXWz</a:t>
            </a: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Code: </a:t>
            </a:r>
            <a:r>
              <a:rPr lang="en-US" sz="3600" dirty="0">
                <a:hlinkClick r:id="rId3"/>
              </a:rPr>
              <a:t>http://bit.ly/2BFDVRP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312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B07D-5812-4649-924F-8DC2BD0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4EA94-177A-4252-9DC6-85B72F70C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What are PowerShell Classes?</a:t>
            </a:r>
          </a:p>
          <a:p>
            <a:r>
              <a:rPr lang="en-US" sz="3200" dirty="0"/>
              <a:t>Why would you use them?</a:t>
            </a:r>
          </a:p>
          <a:p>
            <a:r>
              <a:rPr lang="en-US" sz="3200" dirty="0" err="1"/>
              <a:t>Gotchas</a:t>
            </a:r>
            <a:endParaRPr lang="en-US" sz="3200" dirty="0"/>
          </a:p>
          <a:p>
            <a:pPr lvl="1"/>
            <a:r>
              <a:rPr lang="en-US" sz="3200" dirty="0"/>
              <a:t>Importing</a:t>
            </a:r>
          </a:p>
          <a:p>
            <a:pPr lvl="1"/>
            <a:r>
              <a:rPr lang="en-US" sz="3200" dirty="0"/>
              <a:t>Verbose/Debug</a:t>
            </a:r>
          </a:p>
          <a:p>
            <a:pPr lvl="1"/>
            <a:r>
              <a:rPr lang="en-US" sz="3200" dirty="0"/>
              <a:t>Sharing</a:t>
            </a:r>
          </a:p>
          <a:p>
            <a:pPr lvl="1"/>
            <a:r>
              <a:rPr lang="en-US" sz="3200" dirty="0"/>
              <a:t>More…</a:t>
            </a:r>
          </a:p>
          <a:p>
            <a:r>
              <a:rPr lang="en-US" sz="3200" dirty="0"/>
              <a:t>Demos</a:t>
            </a:r>
          </a:p>
          <a:p>
            <a:r>
              <a:rPr lang="en-US" sz="32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0308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52C5-F311-1649-95B7-9517DDBF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What is a PowerShell Class?</a:t>
            </a:r>
            <a:endParaRPr lang="en-US" sz="6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EE618-10B5-AF4A-9463-8359F3EBB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661237"/>
          </a:xfrm>
          <a:solidFill>
            <a:schemeClr val="bg2">
              <a:lumMod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rgbClr val="66D9EF"/>
                </a:solidFill>
                <a:latin typeface="Menlo" panose="020B0609030804020204" pitchFamily="49" charset="0"/>
              </a:rPr>
              <a:t>class</a:t>
            </a: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Menlo" panose="020B0609030804020204" pitchFamily="49" charset="0"/>
              </a:rPr>
              <a:t>Car</a:t>
            </a: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6E22E"/>
                </a:solidFill>
                <a:latin typeface="Menlo" panose="020B0609030804020204" pitchFamily="49" charset="0"/>
              </a:rPr>
              <a:t>    [string]</a:t>
            </a:r>
            <a:r>
              <a:rPr lang="en-US" sz="2000" dirty="0">
                <a:solidFill>
                  <a:srgbClr val="F92672"/>
                </a:solidFill>
                <a:latin typeface="Menlo" panose="020B0609030804020204" pitchFamily="49" charset="0"/>
              </a:rPr>
              <a:t>$</a:t>
            </a: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Manufacturer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6E22E"/>
                </a:solidFill>
                <a:latin typeface="Menlo" panose="020B0609030804020204" pitchFamily="49" charset="0"/>
              </a:rPr>
              <a:t>    [string]</a:t>
            </a:r>
            <a:r>
              <a:rPr lang="en-US" sz="2000" dirty="0">
                <a:solidFill>
                  <a:srgbClr val="F92672"/>
                </a:solidFill>
                <a:latin typeface="Menlo" panose="020B0609030804020204" pitchFamily="49" charset="0"/>
              </a:rPr>
              <a:t>$</a:t>
            </a: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Model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6E22E"/>
                </a:solidFill>
                <a:latin typeface="Menlo" panose="020B0609030804020204" pitchFamily="49" charset="0"/>
              </a:rPr>
              <a:t>    [int]</a:t>
            </a:r>
            <a:r>
              <a:rPr lang="en-US" sz="2000" dirty="0">
                <a:solidFill>
                  <a:srgbClr val="F92672"/>
                </a:solidFill>
                <a:latin typeface="Menlo" panose="020B0609030804020204" pitchFamily="49" charset="0"/>
              </a:rPr>
              <a:t>$</a:t>
            </a: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Year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    </a:t>
            </a:r>
            <a:r>
              <a:rPr lang="en-US" sz="2000" dirty="0">
                <a:solidFill>
                  <a:srgbClr val="A6E22E"/>
                </a:solidFill>
                <a:latin typeface="Menlo" panose="020B0609030804020204" pitchFamily="49" charset="0"/>
              </a:rPr>
              <a:t>[string]</a:t>
            </a: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Drive</a:t>
            </a:r>
            <a:r>
              <a:rPr lang="en-US" sz="2000" dirty="0">
                <a:solidFill>
                  <a:srgbClr val="F92672"/>
                </a:solidFill>
                <a:latin typeface="Menlo" panose="020B0609030804020204" pitchFamily="49" charset="0"/>
              </a:rPr>
              <a:t>()</a:t>
            </a: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92672"/>
                </a:solidFill>
                <a:latin typeface="Menlo" panose="020B0609030804020204" pitchFamily="49" charset="0"/>
              </a:rPr>
              <a:t>        return</a:t>
            </a: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Menlo" panose="020B0609030804020204" pitchFamily="49" charset="0"/>
              </a:rPr>
              <a:t>'zoom zoom’</a:t>
            </a:r>
            <a:endParaRPr lang="en-US" sz="20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b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F92672"/>
                </a:solidFill>
                <a:latin typeface="Menlo" panose="020B0609030804020204" pitchFamily="49" charset="0"/>
              </a:rPr>
              <a:t>$</a:t>
            </a: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c </a:t>
            </a:r>
            <a:r>
              <a:rPr lang="en-US" sz="20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Menlo" panose="020B0609030804020204" pitchFamily="49" charset="0"/>
              </a:rPr>
              <a:t>[Car]</a:t>
            </a: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::new</a:t>
            </a:r>
            <a:r>
              <a:rPr lang="en-US" sz="2000" dirty="0">
                <a:solidFill>
                  <a:srgbClr val="F92672"/>
                </a:solidFill>
                <a:latin typeface="Menlo" panose="020B0609030804020204" pitchFamily="49" charset="0"/>
              </a:rPr>
              <a:t>()</a:t>
            </a:r>
            <a:endParaRPr lang="en-US" sz="2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9F348E-EB2F-F440-A03B-5E4AABBFA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0" y="1825625"/>
            <a:ext cx="5684520" cy="4661236"/>
          </a:xfrm>
          <a:solidFill>
            <a:schemeClr val="bg2">
              <a:lumMod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rgbClr val="66D9EF"/>
                </a:solidFill>
                <a:latin typeface="Menlo" panose="020B0609030804020204" pitchFamily="49" charset="0"/>
              </a:rPr>
              <a:t>class</a:t>
            </a: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Menlo" panose="020B0609030804020204" pitchFamily="49" charset="0"/>
              </a:rPr>
              <a:t>Tesla</a:t>
            </a: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 : Car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A6E22E"/>
                </a:solidFill>
                <a:latin typeface="Menlo" panose="020B0609030804020204" pitchFamily="49" charset="0"/>
              </a:rPr>
              <a:t>    [int]</a:t>
            </a:r>
            <a:r>
              <a:rPr lang="en-US" sz="2000" dirty="0">
                <a:solidFill>
                  <a:srgbClr val="F92672"/>
                </a:solidFill>
                <a:latin typeface="Menlo" panose="020B0609030804020204" pitchFamily="49" charset="0"/>
              </a:rPr>
              <a:t>$</a:t>
            </a: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MaxSpeed </a:t>
            </a:r>
            <a:r>
              <a:rPr lang="en-US" sz="20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66D9EF"/>
                </a:solidFill>
                <a:latin typeface="Menlo" panose="020B0609030804020204" pitchFamily="49" charset="0"/>
              </a:rPr>
              <a:t>250</a:t>
            </a:r>
            <a:endParaRPr lang="en-US" sz="20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A6E22E"/>
                </a:solidFill>
                <a:latin typeface="Menlo" panose="020B0609030804020204" pitchFamily="49" charset="0"/>
              </a:rPr>
              <a:t>    [int]</a:t>
            </a:r>
            <a:r>
              <a:rPr lang="en-US" sz="2000" dirty="0">
                <a:solidFill>
                  <a:srgbClr val="F92672"/>
                </a:solidFill>
                <a:latin typeface="Menlo" panose="020B0609030804020204" pitchFamily="49" charset="0"/>
              </a:rPr>
              <a:t>$</a:t>
            </a: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Range </a:t>
            </a:r>
            <a:r>
              <a:rPr lang="en-US" sz="20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66D9EF"/>
                </a:solidFill>
                <a:latin typeface="Menlo" panose="020B0609030804020204" pitchFamily="49" charset="0"/>
              </a:rPr>
              <a:t>620</a:t>
            </a:r>
            <a:endParaRPr lang="en-US" sz="20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    Tesla </a:t>
            </a:r>
            <a:r>
              <a:rPr lang="en-US" sz="2000" dirty="0">
                <a:solidFill>
                  <a:srgbClr val="F92672"/>
                </a:solidFill>
                <a:latin typeface="Menlo" panose="020B0609030804020204" pitchFamily="49" charset="0"/>
              </a:rPr>
              <a:t>()</a:t>
            </a: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92672"/>
                </a:solidFill>
                <a:latin typeface="Menlo" panose="020B0609030804020204" pitchFamily="49" charset="0"/>
              </a:rPr>
              <a:t>        $</a:t>
            </a:r>
            <a:r>
              <a:rPr lang="en-US" sz="2000" dirty="0">
                <a:solidFill>
                  <a:srgbClr val="66D9EF"/>
                </a:solidFill>
                <a:latin typeface="Menlo" panose="020B0609030804020204" pitchFamily="49" charset="0"/>
              </a:rPr>
              <a:t>this</a:t>
            </a:r>
            <a:r>
              <a:rPr lang="en-US" sz="2000" dirty="0">
                <a:solidFill>
                  <a:srgbClr val="A6E22E"/>
                </a:solidFill>
                <a:latin typeface="Menlo" panose="020B0609030804020204" pitchFamily="49" charset="0"/>
              </a:rPr>
              <a:t>.Manufacturer</a:t>
            </a: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Menlo" panose="020B0609030804020204" pitchFamily="49" charset="0"/>
              </a:rPr>
              <a:t>'Tesla’</a:t>
            </a:r>
            <a:endParaRPr lang="en-US" sz="20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92672"/>
                </a:solidFill>
                <a:latin typeface="Menlo" panose="020B0609030804020204" pitchFamily="49" charset="0"/>
              </a:rPr>
              <a:t>        $</a:t>
            </a:r>
            <a:r>
              <a:rPr lang="en-US" sz="2000" dirty="0">
                <a:solidFill>
                  <a:srgbClr val="66D9EF"/>
                </a:solidFill>
                <a:latin typeface="Menlo" panose="020B0609030804020204" pitchFamily="49" charset="0"/>
              </a:rPr>
              <a:t>this</a:t>
            </a:r>
            <a:r>
              <a:rPr lang="en-US" sz="2000" dirty="0">
                <a:solidFill>
                  <a:srgbClr val="A6E22E"/>
                </a:solidFill>
                <a:latin typeface="Menlo" panose="020B0609030804020204" pitchFamily="49" charset="0"/>
              </a:rPr>
              <a:t>.Model</a:t>
            </a: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Menlo" panose="020B0609030804020204" pitchFamily="49" charset="0"/>
              </a:rPr>
              <a:t>'Roadster’</a:t>
            </a:r>
            <a:endParaRPr lang="en-US" sz="20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92672"/>
                </a:solidFill>
                <a:latin typeface="Menlo" panose="020B0609030804020204" pitchFamily="49" charset="0"/>
              </a:rPr>
              <a:t>        $</a:t>
            </a:r>
            <a:r>
              <a:rPr lang="en-US" sz="2000" dirty="0">
                <a:solidFill>
                  <a:srgbClr val="66D9EF"/>
                </a:solidFill>
                <a:latin typeface="Menlo" panose="020B0609030804020204" pitchFamily="49" charset="0"/>
              </a:rPr>
              <a:t>this</a:t>
            </a:r>
            <a:r>
              <a:rPr lang="en-US" sz="2000" dirty="0">
                <a:solidFill>
                  <a:srgbClr val="A6E22E"/>
                </a:solidFill>
                <a:latin typeface="Menlo" panose="020B0609030804020204" pitchFamily="49" charset="0"/>
              </a:rPr>
              <a:t>.Year</a:t>
            </a: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66D9EF"/>
                </a:solidFill>
                <a:latin typeface="Menlo" panose="020B0609030804020204" pitchFamily="49" charset="0"/>
              </a:rPr>
              <a:t>2020</a:t>
            </a:r>
            <a:endParaRPr lang="en-US" sz="2000" dirty="0">
              <a:solidFill>
                <a:srgbClr val="F8F8F2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F92672"/>
                </a:solidFill>
                <a:latin typeface="Menlo" panose="020B0609030804020204" pitchFamily="49" charset="0"/>
              </a:rPr>
              <a:t>$</a:t>
            </a: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t </a:t>
            </a:r>
            <a:r>
              <a:rPr lang="en-US" sz="2000" dirty="0">
                <a:solidFill>
                  <a:srgbClr val="F92672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Menlo" panose="020B0609030804020204" pitchFamily="49" charset="0"/>
              </a:rPr>
              <a:t>[Tesla]</a:t>
            </a:r>
            <a:r>
              <a:rPr lang="en-US" sz="2000" dirty="0">
                <a:solidFill>
                  <a:srgbClr val="F8F8F2"/>
                </a:solidFill>
                <a:latin typeface="Menlo" panose="020B0609030804020204" pitchFamily="49" charset="0"/>
              </a:rPr>
              <a:t>::new</a:t>
            </a:r>
            <a:r>
              <a:rPr lang="en-US" sz="2000" dirty="0">
                <a:solidFill>
                  <a:srgbClr val="F92672"/>
                </a:solidFill>
                <a:latin typeface="Menlo" panose="020B0609030804020204" pitchFamily="49" charset="0"/>
              </a:rPr>
              <a:t>()</a:t>
            </a:r>
            <a:endParaRPr lang="en-US" sz="2000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13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D75F-D18B-B947-8D9C-93A026AC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Why Use A Class?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963604-541A-1D42-AAE3-B94204F40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  <a:p>
            <a:r>
              <a:rPr lang="en-US" dirty="0"/>
              <a:t>Encapsulation of entities</a:t>
            </a:r>
          </a:p>
          <a:p>
            <a:r>
              <a:rPr lang="en-US" dirty="0"/>
              <a:t>Inheritance – DRY</a:t>
            </a:r>
          </a:p>
          <a:p>
            <a:r>
              <a:rPr lang="en-US" dirty="0"/>
              <a:t>Overload methods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Classes define a structure and allow restricting the methods that work with that structure. (Classes are for rigid structures, custom objects are for fluid structures) - Missy </a:t>
            </a:r>
            <a:r>
              <a:rPr lang="en-US" i="1" dirty="0" err="1"/>
              <a:t>Januszko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06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320A7-EED9-4AA0-8F34-E78A7326F1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1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0733ED-C32B-8F45-9CF4-E513924E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Takeaways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B2865-D542-6C49-B0D2-A61B71ECC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Import-Module does NOT import classes but </a:t>
            </a:r>
            <a:r>
              <a:rPr lang="en-US" b="1" dirty="0"/>
              <a:t>using module</a:t>
            </a:r>
            <a:r>
              <a:rPr lang="en-US" dirty="0"/>
              <a:t> does</a:t>
            </a:r>
          </a:p>
          <a:p>
            <a:pPr lvl="1"/>
            <a:r>
              <a:rPr lang="en-US" dirty="0"/>
              <a:t>“using module” must be first command in script</a:t>
            </a:r>
          </a:p>
          <a:p>
            <a:r>
              <a:rPr lang="en-US" dirty="0"/>
              <a:t>Cannot dot source class files in psm1 if you wish to share the class</a:t>
            </a:r>
          </a:p>
          <a:p>
            <a:r>
              <a:rPr lang="en-US" dirty="0"/>
              <a:t>Order matters</a:t>
            </a:r>
          </a:p>
          <a:p>
            <a:pPr lvl="1"/>
            <a:r>
              <a:rPr lang="en-US" dirty="0"/>
              <a:t>Loading classes with dependencies requires classes be defined </a:t>
            </a:r>
            <a:r>
              <a:rPr lang="en-US" b="1" dirty="0"/>
              <a:t>in order</a:t>
            </a:r>
          </a:p>
          <a:p>
            <a:r>
              <a:rPr lang="en-US" dirty="0"/>
              <a:t>No secrets</a:t>
            </a:r>
          </a:p>
          <a:p>
            <a:pPr lvl="1"/>
            <a:r>
              <a:rPr lang="en-US" dirty="0"/>
              <a:t>Class properties are not private, only hidden. </a:t>
            </a:r>
          </a:p>
          <a:p>
            <a:pPr lvl="1"/>
            <a:r>
              <a:rPr lang="en-US" dirty="0"/>
              <a:t>Access them with </a:t>
            </a:r>
            <a:r>
              <a:rPr lang="en-US" b="1" dirty="0"/>
              <a:t>Get-Member -Force</a:t>
            </a:r>
            <a:endParaRPr lang="en-US" dirty="0"/>
          </a:p>
          <a:p>
            <a:r>
              <a:rPr lang="en-US" dirty="0"/>
              <a:t>#requires does not import classes. You shouldn’t use it anyway.</a:t>
            </a:r>
          </a:p>
          <a:p>
            <a:r>
              <a:rPr lang="en-US" dirty="0"/>
              <a:t>They’re still cool, if you like dragon slaying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94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F40A2C-2ABC-4EC0-A0E8-1A8BEDBA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226" y="184440"/>
            <a:ext cx="3694214" cy="859415"/>
          </a:xfrm>
        </p:spPr>
        <p:txBody>
          <a:bodyPr/>
          <a:lstStyle/>
          <a:p>
            <a:r>
              <a:rPr lang="en-US" b="1" dirty="0"/>
              <a:t>More From Me</a:t>
            </a:r>
            <a:endParaRPr lang="en-US" dirty="0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A6847FCF-4F20-45C9-A5D8-B4A992D18B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669042"/>
              </p:ext>
            </p:extLst>
          </p:nvPr>
        </p:nvGraphicFramePr>
        <p:xfrm>
          <a:off x="838200" y="2502519"/>
          <a:ext cx="10515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733417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4538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devblackops.io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lang="en-US" sz="3600" b="0" dirty="0" err="1">
                          <a:solidFill>
                            <a:schemeClr val="tx1"/>
                          </a:solidFill>
                        </a:rPr>
                        <a:t>devblackops</a:t>
                      </a:r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51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chemeClr val="tx1"/>
                          </a:solidFill>
                        </a:rPr>
                        <a:t>github.com</a:t>
                      </a:r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3600" dirty="0" err="1">
                          <a:solidFill>
                            <a:schemeClr val="tx1"/>
                          </a:solidFill>
                        </a:rPr>
                        <a:t>devblackops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github.com/</a:t>
                      </a:r>
                      <a:r>
                        <a:rPr lang="en-US" sz="3600" dirty="0" err="1">
                          <a:solidFill>
                            <a:schemeClr val="tx1"/>
                          </a:solidFill>
                        </a:rPr>
                        <a:t>poshbotio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344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indent="0" algn="l">
                        <a:buNone/>
                      </a:pPr>
                      <a:r>
                        <a:rPr lang="en-US" sz="3600" dirty="0"/>
                        <a:t>http://bit.ly/2BFDVRP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http://</a:t>
                      </a:r>
                      <a:r>
                        <a:rPr lang="en-US" sz="3600" dirty="0" err="1"/>
                        <a:t>bit.ly</a:t>
                      </a:r>
                      <a:r>
                        <a:rPr lang="en-US" sz="3600" dirty="0"/>
                        <a:t>/2BGfXWz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30128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7CC3B96-9E05-46B9-9A2E-0ED98988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487100"/>
              </p:ext>
            </p:extLst>
          </p:nvPr>
        </p:nvGraphicFramePr>
        <p:xfrm>
          <a:off x="630667" y="4593451"/>
          <a:ext cx="10930665" cy="2621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3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3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3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722">
                <a:tc>
                  <a:txBody>
                    <a:bodyPr/>
                    <a:lstStyle/>
                    <a:p>
                      <a:r>
                        <a:rPr lang="en-US" sz="2800" dirty="0">
                          <a:hlinkClick r:id="rId2"/>
                        </a:rPr>
                        <a:t>psake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hlinkClick r:id="rId3"/>
                        </a:rPr>
                        <a:t>POSHOrigin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hlinkClick r:id="rId4"/>
                        </a:rPr>
                        <a:t>Watchmen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hlinkClick r:id="rId5"/>
                        </a:rPr>
                        <a:t>PoshBot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hlinkClick r:id="rId6"/>
                        </a:rPr>
                        <a:t>NetScaler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hlinkClick r:id="rId7"/>
                        </a:rPr>
                        <a:t>PasswordState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906">
                <a:tc>
                  <a:txBody>
                    <a:bodyPr/>
                    <a:lstStyle/>
                    <a:p>
                      <a:r>
                        <a:rPr lang="en-US" sz="2800" dirty="0">
                          <a:hlinkClick r:id="rId8"/>
                        </a:rPr>
                        <a:t>PSHealthZ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hlinkClick r:id="rId9"/>
                        </a:rPr>
                        <a:t>Operation Validation</a:t>
                      </a:r>
                      <a:r>
                        <a:rPr lang="en-US" sz="2800" baseline="0" dirty="0">
                          <a:hlinkClick r:id="rId9"/>
                        </a:rPr>
                        <a:t> </a:t>
                      </a:r>
                      <a:r>
                        <a:rPr lang="en-US" sz="2800" dirty="0">
                          <a:hlinkClick r:id="rId9"/>
                        </a:rPr>
                        <a:t>Framework</a:t>
                      </a:r>
                      <a:endParaRPr lang="en-US" sz="28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775"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F5C85D6B-7EAF-1F43-9E1E-FF58348638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7" y="240224"/>
            <a:ext cx="2737597" cy="23523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F37D43-0E15-5042-9403-8D344326BE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62" y="2667511"/>
            <a:ext cx="403064" cy="4030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84F1B7-F650-F148-8037-537A67B8DE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62" y="3305427"/>
            <a:ext cx="377908" cy="3779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2521EF-9440-2A4B-A7B2-09C2FEBAB9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43" y="2598605"/>
            <a:ext cx="473892" cy="4738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C29BFD5-377F-BC49-BF10-20189F4D52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95117" y="3300793"/>
            <a:ext cx="374904" cy="3749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4698943-53F1-8246-A759-7530206F112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48106" y="3874166"/>
            <a:ext cx="487681" cy="4876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6F8102B-B6A1-F949-B269-AD648163E3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62" y="3918187"/>
            <a:ext cx="377908" cy="37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269</Words>
  <Application>Microsoft Macintosh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Office Theme</vt:lpstr>
      <vt:lpstr>PowerShell Classes Here Be Dragons</vt:lpstr>
      <vt:lpstr>Slides &amp; Code</vt:lpstr>
      <vt:lpstr>Agenda</vt:lpstr>
      <vt:lpstr>What is a PowerShell Class?</vt:lpstr>
      <vt:lpstr>Why Use A Class?</vt:lpstr>
      <vt:lpstr>PowerPoint Presentation</vt:lpstr>
      <vt:lpstr>Takeaways</vt:lpstr>
      <vt:lpstr>More From Me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Olin, Brandon</cp:lastModifiedBy>
  <cp:revision>34</cp:revision>
  <cp:lastPrinted>2018-02-21T07:04:58Z</cp:lastPrinted>
  <dcterms:created xsi:type="dcterms:W3CDTF">2017-08-03T21:53:21Z</dcterms:created>
  <dcterms:modified xsi:type="dcterms:W3CDTF">2018-02-21T07:09:09Z</dcterms:modified>
</cp:coreProperties>
</file>