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72" r:id="rId3"/>
    <p:sldId id="271" r:id="rId4"/>
    <p:sldId id="273" r:id="rId5"/>
    <p:sldId id="275" r:id="rId6"/>
    <p:sldId id="274" r:id="rId7"/>
    <p:sldId id="289" r:id="rId8"/>
    <p:sldId id="258" r:id="rId9"/>
    <p:sldId id="281" r:id="rId10"/>
    <p:sldId id="290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D3ECA-416E-49FE-9396-0E4B0986212C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D1BD-D081-4032-9B8E-125BE07B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11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37B5A-FB38-475C-A6ED-FF763803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CE1A43-F905-435F-AD60-B2B3DCE6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51BAC4-A314-4596-9868-5CC19A32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9962D9-610A-49DA-9222-AE613610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1333C6-B98C-4BEB-A8BC-F3E78A77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93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AE0F4-0784-4CA1-BB6F-0BF39B49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39FF70-F0E5-4FD2-9A9C-1E2B5D06C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59C88-5904-44B4-8E15-4D167592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3BDF4-1960-44DB-B8C2-FBEDD892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01809-0ECC-46B0-94ED-BD1CAC40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5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64325A-680F-4120-9156-ADFB7A75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CA6B67-B309-4958-9F59-6F0A3DD5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1FBAC-A280-4276-A7F6-6EF561D8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0465BB-7703-4F61-8D4C-EDE2CBFA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DD78B2-BF3E-4E1D-BE70-D3514FFB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2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26D96-4050-4E92-9BB0-09C6F896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7E98A-D4DE-4521-B274-27B4B809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2BC79D-AC5B-4981-9E27-BBC30C84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0124F0-34D1-4887-99B6-27815773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D76C6-C125-407A-BE77-DA6CA5A8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4EC84-3C88-402A-8834-FF4368C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3BFA2-1ED1-414A-A52E-C08F49AD9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CDE498-31DB-4C05-AB14-4DBCCEA3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7B629-C69F-4361-B654-E4D6EFB8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36074-A90B-464C-B0AE-E0440101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23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B3D81-F517-4D5F-A592-D675F94B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ADD25-DC08-4DED-8A1D-471073194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FF9BBF-53AF-4879-A112-CA57DBCB4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B63495-02E4-4EBC-B470-DE09B6D5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1320DB-FADA-412E-A64B-885E0F5D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CF6232-ADAA-4D45-A418-CA84DFAB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6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C3631-6C47-44AD-9657-82041417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D5BF64-E872-45AC-8CBC-6979478D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657D0A-CA23-4119-85EF-ACDFA0B6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F3F738-4565-4736-8D94-C77B2CE34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38A09C-4CCB-46D8-B720-1ABE5D8D5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291E9C-BEE3-4289-9F90-4523F140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644E43-7EA7-4A8C-BAE4-35C4875C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7229EE-6EA8-4A0B-89AC-74AF51DB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90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5C1B0-8698-4FDF-A2B6-08DFA438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0EA08F-A5FA-49BB-97FD-17BBF408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E521F8-4EDE-4E0A-B08E-535A29DB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8070FC-FB71-4C63-931C-484FA1A4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7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D7E7FB-F37A-4FC3-89F7-5C60BEC1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2E497D-6A9E-4320-9FFB-D2AE146F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6DB3D5-37A4-4ABB-B7FA-2C7F040B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4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60687-712F-41C4-8E05-AE82DCB7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1333E-8312-412E-89CF-928E7316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3446A3-6AEF-4F6F-965C-C10CAB16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E4371C-EF6F-4503-B246-E5487197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630884-DB41-4D00-A32F-360BDFE2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FB18B1-4A8A-4C66-BE75-C8D98E2D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0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25A41-1C5B-419E-9D54-57476E4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330D0A-B5CD-4C78-909D-A1353F935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26CFB8-B310-4527-B6D2-4CECDB354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6ABC3-755D-402D-A65F-D1259C2F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C91C8C-2F4E-4335-A16E-2B39D163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4EB89-0567-4456-83CD-A5EAB6F5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7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F4EDA-CEBA-4FD3-8A60-D635F8B4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32CEE1-A3F8-43B3-9264-05E68988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69FFE4-5A7E-4244-BB05-775D07086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6847D5-211C-41F4-8162-FABFC140F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81A8CF-C8DF-4405-9A67-AB22F2139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09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E12EC7-E20F-4BE7-8069-C50EE7018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0" y="4879059"/>
            <a:ext cx="2920914" cy="177698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321E2-2422-4624-B029-B34DEE5E7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841"/>
            <a:ext cx="9144000" cy="2031383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Дерево </a:t>
            </a:r>
            <a:b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6CB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an </a:t>
            </a:r>
            <a:r>
              <a:rPr lang="en-US" dirty="0" err="1">
                <a:solidFill>
                  <a:srgbClr val="006CB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  <a:r>
              <a:rPr lang="en-US" dirty="0" err="1">
                <a:latin typeface="Arial Black" panose="020B0A04020102020204" pitchFamily="34" charset="0"/>
                <a:cs typeface="Arial" panose="020B0604020202020204" pitchFamily="34" charset="0"/>
              </a:rPr>
              <a:t>mde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6CB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oas</a:t>
            </a:r>
            <a:endParaRPr lang="ru-R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230E77-7C3D-498C-A9F3-93DF7C108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5441"/>
            <a:ext cx="9144000" cy="3640600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Б9121-09.03.03пикд</a:t>
            </a:r>
          </a:p>
          <a:p>
            <a:pPr algn="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Борик Роман Дмитриевич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ст. преподаватель ИМКТ</a:t>
            </a:r>
          </a:p>
          <a:p>
            <a:pPr algn="r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Кленин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Александр Сергеевич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04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F37CA-CCCE-47B2-B58C-F1B1AA2B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Тестирование производительности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7C4E9-E426-482C-8E0A-A777B2F73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в случайном порядке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	сгенерированный с помощью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			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DD5095-2372-4C21-8368-6724F4D5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1FAC33-13E0-4B83-94D0-1F2D5E57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006D21-AF2E-4AE2-8B6C-0B34FDF9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42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Find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44619"/>
            <a:ext cx="5181600" cy="3732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C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обгоняет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но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больших значениях.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D092FBB-5E42-47C4-B14B-122BA7C050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DA99A3-0BC6-45BF-A96A-0DA28F58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z="4400" smtClean="0"/>
              <a:t>11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207212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0763"/>
            <a:ext cx="5181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C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обгоняет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но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больших значениях.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4ABA10B-F95A-4925-885C-82E4CD0370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0417BB-3CC7-4502-B5F0-A38794B3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z="4400" smtClean="0"/>
              <a:t>12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0860873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Remove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0763"/>
            <a:ext cx="51816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6C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обгоняет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но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84EAAC8-A5F5-46E6-ADE0-5D87AB58AF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DE05D7-9ABC-4040-87CD-21981F2B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z="4400" smtClean="0"/>
              <a:t>13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18932789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Successor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0763"/>
            <a:ext cx="51816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6C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3422C9C-C3E4-4184-99CF-5CA9A13DA7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F16D0A-D244-4109-89F8-E90370BF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z="4400" smtClean="0"/>
              <a:t>14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0383734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Predecessor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0763"/>
            <a:ext cx="51816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6C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D8896C0-AF0D-42D0-9694-56ADFAEF5E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F51005-C328-43F8-A1EF-F08CD4BC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z="4400" smtClean="0"/>
              <a:t>15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56785749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985232A-2BD8-48D7-BC8C-0550B33E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Итоги тестирования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D9BCEA8-01F9-4B24-A3AB-F37F8DCF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Алгоритм дерево </a:t>
            </a:r>
            <a:r>
              <a:rPr lang="ru-RU" b="1" dirty="0" err="1"/>
              <a:t>ван</a:t>
            </a:r>
            <a:r>
              <a:rPr lang="ru-RU" b="1" dirty="0"/>
              <a:t> </a:t>
            </a:r>
            <a:r>
              <a:rPr lang="ru-RU" b="1" dirty="0" err="1"/>
              <a:t>Эмде</a:t>
            </a:r>
            <a:r>
              <a:rPr lang="ru-RU" b="1" dirty="0"/>
              <a:t> </a:t>
            </a:r>
            <a:r>
              <a:rPr lang="ru-RU" b="1" dirty="0" err="1"/>
              <a:t>Боаса</a:t>
            </a:r>
            <a:r>
              <a:rPr lang="ru-RU" b="1" dirty="0"/>
              <a:t> </a:t>
            </a:r>
            <a:r>
              <a:rPr lang="ru-RU" dirty="0"/>
              <a:t>показывает отличные результаты.</a:t>
            </a:r>
          </a:p>
          <a:p>
            <a:pPr marL="0" indent="0">
              <a:buNone/>
            </a:pPr>
            <a:r>
              <a:rPr lang="ru-RU" dirty="0"/>
              <a:t>Он обгоняет контейнер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является деревом поиска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по всем операциях, кроме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Successor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Predecessor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в некоторых случаях обгоняет </a:t>
            </a:r>
            <a:r>
              <a:rPr lang="ru-RU" dirty="0"/>
              <a:t>контейнер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является хэш-таблицей.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BEA351-9B9B-49E0-94B6-6F0ED09F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70A44-08BD-428E-BB47-77F79515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64A0CA5-7F3A-432A-8640-199A1CD4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z="4400" smtClean="0"/>
              <a:t>16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06948558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7445D3B5-035C-4CBB-96C0-4BD4F9FE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Репозиторий </a:t>
            </a:r>
            <a:r>
              <a:rPr lang="en-US" dirty="0" err="1">
                <a:latin typeface="Arial Black" panose="020B0A04020102020204" pitchFamily="34" charset="0"/>
              </a:rPr>
              <a:t>github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B954815-F1D9-492D-89D6-8081646FA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Представлено по ссылке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алгоритма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алгоритма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Презентация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Тестирующая система</a:t>
            </a: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Набор тестов на корректность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анализа производительности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701C6-DC52-45D9-8FB7-14576031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6F3FF9-92A4-4AA1-A25F-FF71A847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26" name="Picture 2" descr="http://qrcoder.ru/code/?https%3A%2F%2Fgithub.com%2FRandomServant%2FVan-Emde-Boas-tree&amp;10&amp;0">
            <a:extLst>
              <a:ext uri="{FF2B5EF4-FFF2-40B4-BE49-F238E27FC236}">
                <a16:creationId xmlns:a16="http://schemas.microsoft.com/office/drawing/2014/main" id="{9607B92C-2004-4DCD-82D4-C1A09E25F2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2048669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9924BE1-3F9C-493D-84F0-42630B78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z="4400" smtClean="0"/>
              <a:t>17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2681372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7C39E-1314-4D2B-9CB9-EB4CFDEA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  <a:ea typeface="Artifakt Element Heavy" panose="020B0B03050000020004" pitchFamily="34" charset="-52"/>
              </a:rPr>
              <a:t>Формальная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85AC2-9B46-43E5-9760-058A634B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Изучить алгоритм "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b="1" dirty="0">
                <a:solidFill>
                  <a:srgbClr val="006C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b="1" dirty="0" err="1">
                <a:solidFill>
                  <a:srgbClr val="006C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6C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алгоритм "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b="1" dirty="0">
                <a:solidFill>
                  <a:srgbClr val="006C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b="1" dirty="0" err="1">
                <a:solidFill>
                  <a:srgbClr val="006C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6C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Выполнить исследование на производительность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 выложить на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7CD157-13B6-4CEE-A57D-827FBEDD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7A437C-1B2A-48F6-A4C7-7484E204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EC9E4D-F046-49EF-A868-355D8529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z="4400" b="1" smtClean="0"/>
              <a:t>2</a:t>
            </a:fld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9912727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8A97E-339E-469F-A793-A393D5AC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F15CC-3AD2-4E7C-BD6F-1194A1FB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006CB5"/>
                </a:solidFill>
              </a:rPr>
              <a:t>VEB</a:t>
            </a:r>
            <a:r>
              <a:rPr lang="ru-RU" b="1" dirty="0"/>
              <a:t> дерево </a:t>
            </a:r>
            <a:r>
              <a:rPr lang="ru-RU" dirty="0"/>
              <a:t>было изобретено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командой во главе с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голландским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ученым-компьютерщиком </a:t>
            </a:r>
          </a:p>
          <a:p>
            <a:pPr marL="0" indent="0">
              <a:buNone/>
            </a:pPr>
            <a:r>
              <a:rPr lang="ru-RU" b="1" dirty="0"/>
              <a:t>Питером </a:t>
            </a:r>
            <a:r>
              <a:rPr lang="ru-RU" b="1" dirty="0" err="1"/>
              <a:t>ван</a:t>
            </a:r>
            <a:r>
              <a:rPr lang="ru-RU" b="1" dirty="0"/>
              <a:t> </a:t>
            </a:r>
            <a:r>
              <a:rPr lang="ru-RU" b="1" dirty="0" err="1"/>
              <a:t>Эмде</a:t>
            </a:r>
            <a:r>
              <a:rPr lang="ru-RU" b="1" dirty="0"/>
              <a:t> </a:t>
            </a:r>
            <a:r>
              <a:rPr lang="ru-RU" b="1" dirty="0" err="1"/>
              <a:t>Боасом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в 1975 году.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4E5296-F93C-4E6F-BF78-03F40E49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E77A6F-1AC0-4E46-A538-884D330B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pic>
        <p:nvPicPr>
          <p:cNvPr id="1026" name="Picture 2" descr="Peter van Emde Boas.jpg">
            <a:extLst>
              <a:ext uri="{FF2B5EF4-FFF2-40B4-BE49-F238E27FC236}">
                <a16:creationId xmlns:a16="http://schemas.microsoft.com/office/drawing/2014/main" id="{E26C3521-F8B9-4A10-B951-FAD0415B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557" y="775751"/>
            <a:ext cx="2616593" cy="394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80A319-D780-4A65-A4EA-A7573B45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z="4400" smtClean="0"/>
              <a:t>3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238197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0201A-8839-4C92-A244-70D271B2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CB5"/>
                </a:solidFill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дерево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B8D439-641B-460F-8F57-A7560BE35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Хранит целые числа в диапазоне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𝐔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	где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𝐔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число вида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RU" b="1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𝐤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		где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𝐤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–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максимальное количество бит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B8D439-641B-460F-8F57-A7560BE35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EC8C4D9E-6927-4952-85E1-FADA2790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C1877-07AF-4FE0-9D79-C4ABDA32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8A52AA-D1F7-4DB2-81A1-8D8DA49E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z="4400" smtClean="0"/>
              <a:t>4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0281911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40BC1-6B47-400A-B384-01457FFB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Структура </a:t>
            </a:r>
            <a:r>
              <a:rPr lang="en-US" dirty="0" err="1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дерева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F77CF-9F08-4832-8FCF-019D62A2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размер дерева.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минимальное значение узла.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максимальное значение узла.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ссылка на вспомогательное поддерево.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массив ссылок на поддеревья.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DEB7C-32CE-4CF6-9DB1-A84B786E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CC4A10-BA8B-40BC-B1FD-7B551B1D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760B68-BB70-469C-A357-89BB8B3E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z="4400" smtClean="0"/>
              <a:t>5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746513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1338EF9-B8D0-4243-A8E2-F1E567E8A4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0" y="1333573"/>
            <a:ext cx="5741471" cy="5061175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F75F-DAD5-4F59-86EB-AF7F69FF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Пример </a:t>
            </a:r>
            <a:r>
              <a:rPr lang="en-US" dirty="0" err="1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дерева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57770B4-5A05-48DD-9BCE-58566163A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7522" y="4606230"/>
            <a:ext cx="5183188" cy="823912"/>
          </a:xfrm>
        </p:spPr>
        <p:txBody>
          <a:bodyPr>
            <a:normAutofit fontScale="92500" lnSpcReduction="20000"/>
          </a:bodyPr>
          <a:lstStyle/>
          <a:p>
            <a:r>
              <a:rPr lang="ru-RU" b="0" dirty="0" err="1"/>
              <a:t>Summary</a:t>
            </a:r>
            <a:r>
              <a:rPr lang="ru-RU" b="0" dirty="0"/>
              <a:t> хранит информацию о заполненности или пустоте детей текущего узла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DB808D-2638-4400-A089-5A7B523C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62034-200E-475D-92CA-4603901A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B581110E-161F-43EA-9E5D-F760F0A31C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1533929"/>
            <a:ext cx="5183188" cy="2915542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54BBFD-957B-4688-8890-CC56CC1A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z="4400" smtClean="0"/>
              <a:t>6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8749408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2A3FA5F-840A-42DE-98C6-4ED8F472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Вспомогательные функции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CFFB348-F5B4-445B-9C6A-32A2C1B1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— число, указывающее номер кластера ключа 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— число, указывающее позицию 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в его кластере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(x, y)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—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позиция ключа из его позиции в кластере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его индекса кластера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703519-C569-416D-8BF7-F426F71A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AB6CB6-AB7A-44E2-84DB-53C99B2C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EC54FA-C64E-4F1A-8A37-4CF08CAF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z="4400" smtClean="0"/>
              <a:t>7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7584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038FD-5275-4690-9BE9-17EB235A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Операции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ru-RU" dirty="0">
                <a:latin typeface="Arial Black" panose="020B0A04020102020204" pitchFamily="34" charset="0"/>
              </a:rPr>
              <a:t>над деревом </a:t>
            </a:r>
            <a:r>
              <a:rPr lang="en-US" dirty="0">
                <a:latin typeface="Arial Black" panose="020B0A04020102020204" pitchFamily="34" charset="0"/>
              </a:rPr>
              <a:t>VEB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227F0-EA12-4FA7-832B-28B31CA5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SuccessorVEB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PredecessorVEB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74CE6E-39CE-41E3-9818-90433F8C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8854C8-AF99-4F14-B2E0-CE97C68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E1C9C5-76C9-42C7-8202-08C7E43E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z="4400" smtClean="0"/>
              <a:t>8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5269202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B03A9-7E7F-4361-A823-CEBFDD4C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Тестирование производительности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F86A473-A3FD-40D5-94EF-F3AC57EF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Для сравнения использовались контейнеры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		стандартной библиотеки шаблонов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STL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			и аналогичные функции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b="1" dirty="0">
                <a:solidFill>
                  <a:srgbClr val="006C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ru-RU" altLang="ru-RU" b="1" dirty="0">
                <a:solidFill>
                  <a:srgbClr val="006C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дерева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E7333E-CB56-4EF6-B4DE-4F0A7952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5ADC19-66E6-4C03-BCF6-0706E820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0E4C7C-31A0-403F-90C6-B33B652F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z="4400" smtClean="0"/>
              <a:t>9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382001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376</Words>
  <Application>Microsoft Office PowerPoint</Application>
  <PresentationFormat>Широкоэкранный</PresentationFormat>
  <Paragraphs>122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Artifakt Element Heavy</vt:lpstr>
      <vt:lpstr>Calibri</vt:lpstr>
      <vt:lpstr>Calibri Light</vt:lpstr>
      <vt:lpstr>Cambria Math</vt:lpstr>
      <vt:lpstr>1_Тема Office</vt:lpstr>
      <vt:lpstr>Дерево  Van Emde Boas</vt:lpstr>
      <vt:lpstr>Формальная постановка задачи</vt:lpstr>
      <vt:lpstr>История</vt:lpstr>
      <vt:lpstr>VEB дерево </vt:lpstr>
      <vt:lpstr>Структура vEB дерева </vt:lpstr>
      <vt:lpstr>Пример vEB дерева </vt:lpstr>
      <vt:lpstr>Вспомогательные функции</vt:lpstr>
      <vt:lpstr>Операции над деревом VEB</vt:lpstr>
      <vt:lpstr>Тестирование производительности</vt:lpstr>
      <vt:lpstr>Тестирование производительности</vt:lpstr>
      <vt:lpstr>Find</vt:lpstr>
      <vt:lpstr>Insert</vt:lpstr>
      <vt:lpstr>Remove</vt:lpstr>
      <vt:lpstr>Successor</vt:lpstr>
      <vt:lpstr>Predecessor</vt:lpstr>
      <vt:lpstr>Итоги тестирования</vt:lpstr>
      <vt:lpstr>Репозиторий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Борик</dc:creator>
  <cp:lastModifiedBy>Роман Борик</cp:lastModifiedBy>
  <cp:revision>168</cp:revision>
  <dcterms:created xsi:type="dcterms:W3CDTF">2022-12-12T22:59:31Z</dcterms:created>
  <dcterms:modified xsi:type="dcterms:W3CDTF">2023-01-27T14:43:06Z</dcterms:modified>
</cp:coreProperties>
</file>