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3"/>
  </p:notesMasterIdLst>
  <p:sldIdLst>
    <p:sldId id="256" r:id="rId3"/>
    <p:sldId id="272" r:id="rId4"/>
    <p:sldId id="271" r:id="rId5"/>
    <p:sldId id="273" r:id="rId6"/>
    <p:sldId id="275" r:id="rId7"/>
    <p:sldId id="274" r:id="rId8"/>
    <p:sldId id="258" r:id="rId9"/>
    <p:sldId id="278" r:id="rId10"/>
    <p:sldId id="276" r:id="rId11"/>
    <p:sldId id="277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ED3ECA-416E-49FE-9396-0E4B0986212C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7D1BD-D081-4032-9B8E-125BE07BB9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114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D094EE-D22F-4080-9C73-029DAFD2A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3127C4F-962A-41EC-98A4-28EF7635A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92854E-00E2-4373-970D-A2ACE290A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9A9FDD-AA17-4297-B9F5-20DB87992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7F6C33-E1EE-4E49-9F15-36AFC0041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293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869ECD-953C-4E35-93BA-135D8D13E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88F8EA0-A3F9-4D6C-A684-130E9C909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CC90FC-B371-451A-8338-F49FFC5D4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56795A-07B2-4C51-B9CD-227C104C7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5E84C4-1A80-4E00-8800-B4235DBAD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811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308937B-6950-4CF0-AF79-2EC9C5D09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B90645C-F330-41C3-9360-BBD828B12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500603-FE9C-4481-A429-8214B90B4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190239-EB9D-49CE-A88A-A7B11262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58C90F-0C33-4540-9D31-0B69CF4AC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513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537B5A-FB38-475C-A6ED-FF7638035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1CE1A43-F905-435F-AD60-B2B3DCE6C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51BAC4-A314-4596-9868-5CC19A323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9962D9-610A-49DA-9222-AE6136105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1333C6-B98C-4BEB-A8BC-F3E78A770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936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926D96-4050-4E92-9BB0-09C6F896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97E98A-D4DE-4521-B274-27B4B8099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2BC79D-AC5B-4981-9E27-BBC30C84E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0124F0-34D1-4887-99B6-278157734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8D76C6-C125-407A-BE77-DA6CA5A82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25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64EC84-3C88-402A-8834-FF4368C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C3BFA2-1ED1-414A-A52E-C08F49AD9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CDE498-31DB-4C05-AB14-4DBCCEA38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57B629-C69F-4361-B654-E4D6EFB89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B36074-A90B-464C-B0AE-E0440101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239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FB3D81-F517-4D5F-A592-D675F94BD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9ADD25-DC08-4DED-8A1D-471073194E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2FF9BBF-53AF-4879-A112-CA57DBCB4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9B63495-02E4-4EBC-B470-DE09B6D53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1320DB-FADA-412E-A64B-885E0F5D9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8CF6232-ADAA-4D45-A418-CA84DFABC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963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AC3631-6C47-44AD-9657-820414173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D5BF64-E872-45AC-8CBC-6979478D4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E657D0A-CA23-4119-85EF-ACDFA0B65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2F3F738-4565-4736-8D94-C77B2CE347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D38A09C-4CCB-46D8-B720-1ABE5D8D5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4291E9C-BEE3-4289-9F90-4523F140F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5644E43-7EA7-4A8C-BAE4-35C4875C0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97229EE-6EA8-4A0B-89AC-74AF51DBC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2904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65C1B0-8698-4FDF-A2B6-08DFA4382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C0EA08F-A5FA-49BB-97FD-17BBF4089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AE521F8-4EDE-4E0A-B08E-535A29DB6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38070FC-FB71-4C63-931C-484FA1A40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4716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AD7E7FB-F37A-4FC3-89F7-5C60BEC1E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F2E497D-6A9E-4320-9FFB-D2AE146F0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C6DB3D5-37A4-4ABB-B7FA-2C7F040B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1451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360687-712F-41C4-8E05-AE82DCB7A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61333E-8312-412E-89CF-928E7316A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F3446A3-6AEF-4F6F-965C-C10CAB16E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0E4371C-EF6F-4503-B246-E5487197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630884-DB41-4D00-A32F-360BDFE25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FB18B1-4A8A-4C66-BE75-C8D98E2D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40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897B30-68AE-4A61-9AC5-56B7C78B3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B41897-4C33-4581-834A-6F3AD048D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76418D-5B14-48A2-AFC0-E1AE626A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652D66-3D58-41C3-A8D6-50FC53D1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D1F86A-1BA0-4D49-981A-5FD7E77C1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9100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B25A41-1C5B-419E-9D54-57476E4D4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F330D0A-B5CD-4C78-909D-A1353F9358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526CFB8-B310-4527-B6D2-4CECDB354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46ABC3-755D-402D-A65F-D1259C2F5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5C91C8C-2F4E-4335-A16E-2B39D163E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B4EB89-0567-4456-83CD-A5EAB6F50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17721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6AE0F4-0784-4CA1-BB6F-0BF39B49E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A39FF70-F0E5-4FD2-9A9C-1E2B5D06C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659C88-5904-44B4-8E15-4D1675926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13BDF4-1960-44DB-B8C2-FBEDD8922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B01809-0ECC-46B0-94ED-BD1CAC400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6546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F64325A-680F-4120-9156-ADFB7A75E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7CA6B67-B309-4958-9F59-6F0A3DD56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41FBAC-A280-4276-A7F6-6EF561D83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0465BB-7703-4F61-8D4C-EDE2CBFA1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DD78B2-BF3E-4E1D-BE70-D3514FFB7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8277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3A9E0A-C511-4CCF-B6EC-94B3CB3D4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0036EE-8C6B-4CC5-92D4-715CA3C9E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C31C7B-0BE8-45B7-A6CE-E53E1ABCC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5FC5D7-9A16-4894-9691-F07A0D6FB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B011A2-6600-4D26-B048-8BAD61BBF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83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FA5B84-8D6F-4B5C-B038-D423102DB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55AAA7-1DE3-4ADE-8F27-B15051BFF3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C7895A8-86F5-42E7-AEB9-64020A0DD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469B91B-9A0A-480F-88B9-BB66C91E7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16D1BA-9985-45AC-8059-89A33BEF5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7A483A-664D-4184-87B3-7EC036A34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158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F4DDDE-6510-4F62-AF7D-FE8C5B871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275759-ABA4-468D-B13B-EB0F8625A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E25D349-C728-49BC-80E4-6D19E9716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32B6CF7-A0A0-4C08-A714-F3DE557E90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8F06BE0-D5DC-4D09-AFC4-6BB24D425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C7D7479-BC49-44E8-86D3-5CD6C444D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AF29729-8754-430B-8082-0B3B599E5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57E0A1B-7BF3-44E0-9049-03DD8D6DB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58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8507A8-A65B-43FC-9119-455534122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146C9F5-D330-47B3-99EC-F423F08C2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742B1F2-D3CA-4DD6-B99D-7D9771096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3FEFB78-32D9-49E2-BE5F-7F593E964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667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3EDAC57-2257-4261-A544-364BD8B99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6EDAB39-CC11-4AF6-9C9B-2D75D1FE3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AD5DB52-43E0-48A8-B981-A84047FE8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980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121FB2-5F9D-476D-BA19-2BFEBAAC2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068380-BD14-437F-8FCB-F6673F7C4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FEFC224-ACFD-476E-884F-9F5B8B37B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279EFB-96D4-421A-ADF8-819AB4BA0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2E8A211-46B4-4BCE-9F60-E3596CD2B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66822F5-61B2-471C-A933-C0E2F34E0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540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167F43-575E-46CB-80B4-1B1788455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227AF19-1703-4833-9B6D-949055CAD2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D9558E-5281-49BD-B261-7885D2CC4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545E675-40D3-4A71-879C-3EED4B077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A5EBF0D-4974-4DBF-9FA3-F2ED27DAE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C3EB43-C43B-4A3A-9BA8-EE4CA54C1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99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2000" t="77000" r="92000"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B0C46D-BE07-49AC-8198-707E027DE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4D3DFA-3EAB-4823-BBA8-17227065C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4A8A12-0459-4FB5-9911-CB110E246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5F0072-D555-48A7-A503-01122F85AD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Борик Р. 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041593-89E5-4ECF-BBA3-73DBE9339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782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AF4EDA-CEBA-4FD3-8A60-D635F8B4E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32CEE1-A3F8-43B3-9264-05E689887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69FFE4-5A7E-4244-BB05-775D07086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6847D5-211C-41F4-8162-FABFC140F8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Борик Р. 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81A8CF-C8DF-4405-9A67-AB22F2139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097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D321E2-2422-4624-B029-B34DEE5E7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7841"/>
            <a:ext cx="9144000" cy="2387600"/>
          </a:xfrm>
        </p:spPr>
        <p:txBody>
          <a:bodyPr/>
          <a:lstStyle/>
          <a:p>
            <a:r>
              <a:rPr lang="ru-RU" dirty="0">
                <a:latin typeface="Arial Black" panose="020B0A04020102020204" pitchFamily="34" charset="0"/>
                <a:cs typeface="Arial" panose="020B0604020202020204" pitchFamily="34" charset="0"/>
              </a:rPr>
              <a:t>Дерево </a:t>
            </a:r>
            <a:r>
              <a:rPr lang="en-US" dirty="0">
                <a:latin typeface="Arial Black" panose="020B0A04020102020204" pitchFamily="34" charset="0"/>
                <a:cs typeface="Arial" panose="020B0604020202020204" pitchFamily="34" charset="0"/>
              </a:rPr>
              <a:t>van </a:t>
            </a:r>
            <a:r>
              <a:rPr lang="en-US" dirty="0" err="1">
                <a:latin typeface="Arial Black" panose="020B0A04020102020204" pitchFamily="34" charset="0"/>
                <a:cs typeface="Arial" panose="020B0604020202020204" pitchFamily="34" charset="0"/>
              </a:rPr>
              <a:t>Emde</a:t>
            </a:r>
            <a:r>
              <a:rPr lang="en-US" dirty="0">
                <a:latin typeface="Arial Black" panose="020B0A04020102020204" pitchFamily="34" charset="0"/>
                <a:cs typeface="Arial" panose="020B0604020202020204" pitchFamily="34" charset="0"/>
              </a:rPr>
              <a:t> Boas</a:t>
            </a:r>
            <a:endParaRPr lang="ru-RU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5230E77-7C3D-498C-A9F3-93DF7C108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15441"/>
            <a:ext cx="9144000" cy="2752109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Студент группы</a:t>
            </a:r>
          </a:p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Б9121-09.03.03пикд</a:t>
            </a:r>
          </a:p>
          <a:p>
            <a:pPr algn="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Борик Роман Дмитриевич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Руководитель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доцент ИМКТ</a:t>
            </a:r>
          </a:p>
          <a:p>
            <a:pPr algn="r"/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Кленин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Александр Сергеевич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3043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35C254AD-988B-459B-AADD-A114F9C381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71" y="533857"/>
            <a:ext cx="6680719" cy="5889132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35C256-3003-4F17-80D3-FDD39BD72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Remove (</a:t>
            </a:r>
            <a:r>
              <a:rPr lang="ru-RU" dirty="0">
                <a:latin typeface="Arial Black" panose="020B0A04020102020204" pitchFamily="34" charset="0"/>
              </a:rPr>
              <a:t>удаление</a:t>
            </a:r>
            <a:r>
              <a:rPr lang="en-US" dirty="0">
                <a:latin typeface="Arial Black" panose="020B0A04020102020204" pitchFamily="34" charset="0"/>
              </a:rPr>
              <a:t>)</a:t>
            </a:r>
            <a:endParaRPr lang="ru-RU" dirty="0"/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836C02EF-1BDF-403B-96E5-7CA5A5D48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25074" cy="4351338"/>
          </a:xfrm>
        </p:spPr>
        <p:txBody>
          <a:bodyPr>
            <a:normAutofit fontScale="550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На вход подается число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min == 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Х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 max == 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Х</a:t>
            </a: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min = null</a:t>
            </a:r>
            <a:b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    max = null</a:t>
            </a:r>
            <a:b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b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min == X</a:t>
            </a:r>
            <a:endParaRPr lang="en-US" alt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    if </a:t>
            </a:r>
            <a:r>
              <a:rPr lang="en-US" altLang="ru-RU" dirty="0" err="1">
                <a:latin typeface="Arial" panose="020B0604020202020204" pitchFamily="34" charset="0"/>
                <a:cs typeface="Arial" panose="020B0604020202020204" pitchFamily="34" charset="0"/>
              </a:rPr>
              <a:t>summary.min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 == null</a:t>
            </a:r>
            <a:b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min = max</a:t>
            </a:r>
            <a:b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b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X = </a:t>
            </a:r>
            <a:r>
              <a:rPr lang="en-US" altLang="ru-RU" dirty="0" err="1">
                <a:latin typeface="Arial" panose="020B0604020202020204" pitchFamily="34" charset="0"/>
                <a:cs typeface="Arial" panose="020B0604020202020204" pitchFamily="34" charset="0"/>
              </a:rPr>
              <a:t>GenerateIndex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ru-RU" dirty="0" err="1">
                <a:latin typeface="Arial" panose="020B0604020202020204" pitchFamily="34" charset="0"/>
                <a:cs typeface="Arial" panose="020B0604020202020204" pitchFamily="34" charset="0"/>
              </a:rPr>
              <a:t>summary.min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, cluster[</a:t>
            </a:r>
            <a:r>
              <a:rPr lang="en-US" altLang="ru-RU" dirty="0" err="1">
                <a:latin typeface="Arial" panose="020B0604020202020204" pitchFamily="34" charset="0"/>
                <a:cs typeface="Arial" panose="020B0604020202020204" pitchFamily="34" charset="0"/>
              </a:rPr>
              <a:t>summary.min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].min)</a:t>
            </a:r>
            <a:b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    min = X</a:t>
            </a:r>
            <a:b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altLang="ru-RU" dirty="0" err="1">
                <a:latin typeface="Arial" panose="020B0604020202020204" pitchFamily="34" charset="0"/>
                <a:cs typeface="Arial" panose="020B0604020202020204" pitchFamily="34" charset="0"/>
              </a:rPr>
              <a:t>summary.min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 == null</a:t>
            </a:r>
            <a:b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    return</a:t>
            </a:r>
            <a:b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cluster[High(X)].Remove(Low(x))</a:t>
            </a:r>
            <a:b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cluster[High(X)]. min == null</a:t>
            </a:r>
            <a:b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dirty="0" err="1">
                <a:latin typeface="Arial" panose="020B0604020202020204" pitchFamily="34" charset="0"/>
                <a:cs typeface="Arial" panose="020B0604020202020204" pitchFamily="34" charset="0"/>
              </a:rPr>
              <a:t>summary.Remove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(High(x))</a:t>
            </a:r>
            <a:b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max == X </a:t>
            </a: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    if </a:t>
            </a:r>
            <a:r>
              <a:rPr lang="en-US" altLang="ru-RU" dirty="0" err="1">
                <a:latin typeface="Arial" panose="020B0604020202020204" pitchFamily="34" charset="0"/>
                <a:cs typeface="Arial" panose="020B0604020202020204" pitchFamily="34" charset="0"/>
              </a:rPr>
              <a:t>summary.min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 == null</a:t>
            </a:r>
            <a:b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max = min</a:t>
            </a:r>
            <a:b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b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max = </a:t>
            </a:r>
            <a:r>
              <a:rPr lang="en-US" altLang="ru-RU" dirty="0" err="1">
                <a:latin typeface="Arial" panose="020B0604020202020204" pitchFamily="34" charset="0"/>
                <a:cs typeface="Arial" panose="020B0604020202020204" pitchFamily="34" charset="0"/>
              </a:rPr>
              <a:t>GenerateIndex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ru-RU" dirty="0" err="1">
                <a:latin typeface="Arial" panose="020B0604020202020204" pitchFamily="34" charset="0"/>
                <a:cs typeface="Arial" panose="020B0604020202020204" pitchFamily="34" charset="0"/>
              </a:rPr>
              <a:t>summary.max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, cluster[</a:t>
            </a:r>
            <a:r>
              <a:rPr lang="en-US" altLang="ru-RU" dirty="0" err="1">
                <a:latin typeface="Arial" panose="020B0604020202020204" pitchFamily="34" charset="0"/>
                <a:cs typeface="Arial" panose="020B0604020202020204" pitchFamily="34" charset="0"/>
              </a:rPr>
              <a:t>summary.max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].max)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EB77EF-BADA-4F40-BC5B-07FBEFEC7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68CC94-DE6C-4B47-A3E5-57861D1ED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</p:spTree>
    <p:extLst>
      <p:ext uri="{BB962C8B-B14F-4D97-AF65-F5344CB8AC3E}">
        <p14:creationId xmlns:p14="http://schemas.microsoft.com/office/powerpoint/2010/main" val="2469588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35C254AD-988B-459B-AADD-A114F9C381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71" y="533857"/>
            <a:ext cx="6680719" cy="5889132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35C256-3003-4F17-80D3-FDD39BD72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Successor (</a:t>
            </a:r>
            <a:r>
              <a:rPr lang="ru-RU" dirty="0">
                <a:latin typeface="Arial Black" panose="020B0A04020102020204" pitchFamily="34" charset="0"/>
              </a:rPr>
              <a:t>преемник</a:t>
            </a:r>
            <a:r>
              <a:rPr lang="en-US" dirty="0">
                <a:latin typeface="Arial Black" panose="020B0A04020102020204" pitchFamily="34" charset="0"/>
              </a:rPr>
              <a:t>)</a:t>
            </a:r>
            <a:endParaRPr lang="ru-RU" dirty="0"/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836C02EF-1BDF-403B-96E5-7CA5A5D48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9376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 вход подается число Х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b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universeSize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2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if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 == 0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max == 1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return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else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return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 != null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 &lt; min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return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temp =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[High(X)].max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if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max != null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Low(X) &lt; temp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temp =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[High(X)].Successor(Low(X))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GenerateIndex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(High(X), temp)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temp = </a:t>
            </a:r>
            <a:r>
              <a:rPr lang="en-US" altLang="ru-RU" dirty="0" err="1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.Successor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(High(X))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temp == null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    return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else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GenerateIndex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(temp,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 cluster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[temp].min)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EB77EF-BADA-4F40-BC5B-07FBEFEC7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68CC94-DE6C-4B47-A3E5-57861D1ED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</p:spTree>
    <p:extLst>
      <p:ext uri="{BB962C8B-B14F-4D97-AF65-F5344CB8AC3E}">
        <p14:creationId xmlns:p14="http://schemas.microsoft.com/office/powerpoint/2010/main" val="143499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35C254AD-988B-459B-AADD-A114F9C381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71" y="533857"/>
            <a:ext cx="6680719" cy="5889132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35C256-3003-4F17-80D3-FDD39BD72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Predecessor (</a:t>
            </a:r>
            <a:r>
              <a:rPr lang="ru-RU" dirty="0">
                <a:latin typeface="Arial Black" panose="020B0A04020102020204" pitchFamily="34" charset="0"/>
              </a:rPr>
              <a:t>предок</a:t>
            </a:r>
            <a:r>
              <a:rPr lang="en-US" dirty="0">
                <a:latin typeface="Arial Black" panose="020B0A04020102020204" pitchFamily="34" charset="0"/>
              </a:rPr>
              <a:t>)</a:t>
            </a:r>
            <a:endParaRPr lang="ru-RU" dirty="0"/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836C02EF-1BDF-403B-96E5-7CA5A5D48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637245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 вход подается число Х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b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universeSize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2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if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 == 1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 == 0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return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else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return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max != null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Х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&gt; max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return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temp = cluster[High(X)].min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if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max != null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Low(X) &gt; temp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temp = cluster[High(X)].Predecessor(Low(X))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GenerateIndex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(High(X), temp)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temp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summary.Predecessor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(High(X))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temp == null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    if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 != null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Х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&gt; min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return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    return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else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GenerateIndex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(temp, cluster[temp].max)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EB77EF-BADA-4F40-BC5B-07FBEFEC7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68CC94-DE6C-4B47-A3E5-57861D1ED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</p:spTree>
    <p:extLst>
      <p:ext uri="{BB962C8B-B14F-4D97-AF65-F5344CB8AC3E}">
        <p14:creationId xmlns:p14="http://schemas.microsoft.com/office/powerpoint/2010/main" val="703508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4B03A9-7E7F-4361-A823-CEBFDD4C4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Тестирование производительности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CF86A473-A3FD-40D5-94EF-F3AC57EF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altLang="ru-RU" dirty="0"/>
              <a:t>Для сравнения использовались контейнеры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altLang="ru-RU" b="1" dirty="0"/>
              <a:t>	</a:t>
            </a:r>
            <a:r>
              <a:rPr lang="ru-RU" altLang="ru-RU" b="1" dirty="0" err="1"/>
              <a:t>std</a:t>
            </a:r>
            <a:r>
              <a:rPr lang="ru-RU" altLang="ru-RU" b="1" dirty="0"/>
              <a:t>::</a:t>
            </a:r>
            <a:r>
              <a:rPr lang="ru-RU" altLang="ru-RU" b="1" dirty="0" err="1"/>
              <a:t>set</a:t>
            </a:r>
            <a:r>
              <a:rPr lang="ru-RU" altLang="ru-RU" b="1" dirty="0"/>
              <a:t> </a:t>
            </a:r>
            <a:r>
              <a:rPr lang="ru-RU" altLang="ru-RU" dirty="0"/>
              <a:t>и </a:t>
            </a:r>
            <a:r>
              <a:rPr lang="ru-RU" altLang="ru-RU" b="1" dirty="0" err="1"/>
              <a:t>std</a:t>
            </a:r>
            <a:r>
              <a:rPr lang="ru-RU" altLang="ru-RU" b="1" dirty="0"/>
              <a:t>::</a:t>
            </a:r>
            <a:r>
              <a:rPr lang="ru-RU" altLang="ru-RU" b="1" dirty="0" err="1"/>
              <a:t>unordered_set</a:t>
            </a:r>
            <a:r>
              <a:rPr lang="ru-RU" altLang="ru-RU" b="1" dirty="0"/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altLang="ru-RU" dirty="0"/>
              <a:t>		стандартной библиотеки шаблонов </a:t>
            </a:r>
            <a:r>
              <a:rPr lang="ru-RU" altLang="ru-RU" b="1" dirty="0"/>
              <a:t>STL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altLang="ru-RU" dirty="0"/>
              <a:t>			и аналогичные функции</a:t>
            </a:r>
            <a:r>
              <a:rPr lang="ru-RU" altLang="ru-RU" b="1" dirty="0"/>
              <a:t> </a:t>
            </a:r>
            <a:r>
              <a:rPr lang="ru-RU" altLang="ru-RU" b="1" dirty="0" err="1"/>
              <a:t>vEB</a:t>
            </a:r>
            <a:r>
              <a:rPr lang="ru-RU" altLang="ru-RU" b="1" dirty="0"/>
              <a:t> дерева</a:t>
            </a:r>
            <a:r>
              <a:rPr lang="ru-RU" altLang="ru-RU" dirty="0"/>
              <a:t>.</a:t>
            </a:r>
          </a:p>
          <a:p>
            <a:endParaRPr lang="ru-RU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E7333E-CB56-4EF6-B4DE-4F0A79521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5ADC19-66E6-4C03-BCF6-0706E8203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</p:spTree>
    <p:extLst>
      <p:ext uri="{BB962C8B-B14F-4D97-AF65-F5344CB8AC3E}">
        <p14:creationId xmlns:p14="http://schemas.microsoft.com/office/powerpoint/2010/main" val="2438200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5F751F-40AA-4812-A0F8-C26BAD1CE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88691" cy="1325563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Find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E7EC0C-6B15-49F9-9F93-DB24A3CE0A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 вход подаётся набор значений в случайном порядке сгенерированный с помощью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алгоритма Фишера-Йетса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VEB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дерево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обгоняет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, но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проигрывает в скорости 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unordered_set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при больших значениях.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A25CD09-B261-46CD-BDC6-98290B43E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E3D693-E049-45BF-9486-C3F2622EE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5D092FBB-5E42-47C4-B14B-122BA7C050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920721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5F751F-40AA-4812-A0F8-C26BAD1CE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88691" cy="1325563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Insert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E7EC0C-6B15-49F9-9F93-DB24A3CE0A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 вход подаётся набор значений в случайном порядке сгенерированный с помощью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алгоритма Фишера-Йетса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vEB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дерево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обгоняет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, но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проигрывает в скорости 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unordered_set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при больших значениях.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A25CD09-B261-46CD-BDC6-98290B43E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E3D693-E049-45BF-9486-C3F2622EE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E4ABA10B-F95A-4925-885C-82E4CD0370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2086087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5F751F-40AA-4812-A0F8-C26BAD1CE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88691" cy="1325563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Remove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E7EC0C-6B15-49F9-9F93-DB24A3CE0A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 вход подаётся набор значений в случайном порядке сгенерированный с помощью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алгоритма Фишера-Йетса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VEB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дерево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обгоняет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, но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проигрывает в скорости 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unordered_set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A25CD09-B261-46CD-BDC6-98290B43E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E3D693-E049-45BF-9486-C3F2622EE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784EAAC8-A5F5-46E6-ADE0-5D87AB58AF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3189327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5F751F-40AA-4812-A0F8-C26BAD1CE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88691" cy="1325563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Successor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E7EC0C-6B15-49F9-9F93-DB24A3CE0A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 вход подаётся набор значений в случайном порядке сгенерированный с помощью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алгоритма Фишера-Йетса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VEB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дерево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проигрывает в скорости 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A25CD09-B261-46CD-BDC6-98290B43E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E3D693-E049-45BF-9486-C3F2622EE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33422C9C-C3E4-4184-99CF-5CA9A13DA7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4103837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5F751F-40AA-4812-A0F8-C26BAD1CE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88691" cy="1325563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Predecessor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E7EC0C-6B15-49F9-9F93-DB24A3CE0A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 вход подаётся набор значений в случайном порядке сгенерированный с помощью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алгоритма Фишера-Йетса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VEB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дерево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проигрывает в скорости 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A25CD09-B261-46CD-BDC6-98290B43E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E3D693-E049-45BF-9486-C3F2622EE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5D8896C0-AF0D-42D0-9694-56ADFAEF5E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2567857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F985232A-2BD8-48D7-BC8C-0550B33E9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Итоги тестирования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1D9BCEA8-01F9-4B24-A3AB-F37F8DCF0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Алгоритм дерево </a:t>
            </a:r>
            <a:r>
              <a:rPr lang="ru-RU" dirty="0" err="1"/>
              <a:t>ван</a:t>
            </a:r>
            <a:r>
              <a:rPr lang="ru-RU" dirty="0"/>
              <a:t> </a:t>
            </a:r>
            <a:r>
              <a:rPr lang="ru-RU" dirty="0" err="1"/>
              <a:t>Эмде</a:t>
            </a:r>
            <a:r>
              <a:rPr lang="ru-RU" dirty="0"/>
              <a:t> </a:t>
            </a:r>
            <a:r>
              <a:rPr lang="ru-RU" dirty="0" err="1"/>
              <a:t>Боаса</a:t>
            </a:r>
            <a:r>
              <a:rPr lang="ru-RU" dirty="0"/>
              <a:t> показывает отличные результаты.</a:t>
            </a:r>
          </a:p>
          <a:p>
            <a:pPr marL="0" indent="0">
              <a:buNone/>
            </a:pPr>
            <a:r>
              <a:rPr lang="ru-RU" dirty="0"/>
              <a:t>Он обгоняет контейнер 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, который является деревом поиска во всех операциях, кроме </a:t>
            </a: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Successor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Predecessor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в некоторых случаях обгоняет </a:t>
            </a:r>
            <a:r>
              <a:rPr lang="ru-RU" dirty="0"/>
              <a:t>контейнер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unordered_set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, который является хэш-таблицей.</a:t>
            </a:r>
            <a:endParaRPr lang="ru-RU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BEA351-9B9B-49E0-94B6-6F0ED09FD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570A44-08BD-428E-BB47-77F79515B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</p:spTree>
    <p:extLst>
      <p:ext uri="{BB962C8B-B14F-4D97-AF65-F5344CB8AC3E}">
        <p14:creationId xmlns:p14="http://schemas.microsoft.com/office/powerpoint/2010/main" val="3069485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B7C39E-1314-4D2B-9CB9-EB4CFDEA9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  <a:ea typeface="Artifakt Element Heavy" panose="020B0B03050000020004" pitchFamily="34" charset="-52"/>
              </a:rPr>
              <a:t>Формальная 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485AC2-9B46-43E5-9760-058A634B9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Изучить алгоритм "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дерево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van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Emde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Boas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Реализовать алгоритм "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дерево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van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Emde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Boas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Выполнить исследование на производительность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Результат работы выложить на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7CD157-13B6-4CEE-A57D-827FBEDD9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7A437C-1B2A-48F6-A4C7-7484E204C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</p:spTree>
    <p:extLst>
      <p:ext uri="{BB962C8B-B14F-4D97-AF65-F5344CB8AC3E}">
        <p14:creationId xmlns:p14="http://schemas.microsoft.com/office/powerpoint/2010/main" val="991272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7445D3B5-035C-4CBB-96C0-4BD4F9FE8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Репозиторий </a:t>
            </a:r>
            <a:r>
              <a:rPr lang="en-US" dirty="0" err="1">
                <a:latin typeface="Arial Black" panose="020B0A04020102020204" pitchFamily="34" charset="0"/>
              </a:rPr>
              <a:t>github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CB954815-F1D9-492D-89D6-8081646FA8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/>
              <a:t>Представлено по ссылке</a:t>
            </a:r>
            <a:r>
              <a:rPr lang="en-US" dirty="0"/>
              <a:t>:</a:t>
            </a:r>
          </a:p>
          <a:p>
            <a:r>
              <a:rPr lang="ru-RU" dirty="0"/>
              <a:t>Описание алгоритма</a:t>
            </a:r>
          </a:p>
          <a:p>
            <a:r>
              <a:rPr lang="ru-RU" dirty="0"/>
              <a:t>Реализация алгоритма на </a:t>
            </a:r>
            <a:r>
              <a:rPr lang="en-US" dirty="0"/>
              <a:t>C++</a:t>
            </a:r>
          </a:p>
          <a:p>
            <a:r>
              <a:rPr lang="ru-RU" dirty="0"/>
              <a:t>Презентация</a:t>
            </a:r>
          </a:p>
          <a:p>
            <a:r>
              <a:rPr lang="ru-RU" dirty="0"/>
              <a:t>Тестирующая система</a:t>
            </a:r>
          </a:p>
          <a:p>
            <a:r>
              <a:rPr lang="ru-RU" dirty="0"/>
              <a:t>Результаты анализа производительности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A701C6-DC52-45D9-8FB7-145760315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6F3FF9-92A4-4AA1-A25F-FF71A8472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pic>
        <p:nvPicPr>
          <p:cNvPr id="1026" name="Picture 2" descr="http://qrcoder.ru/code/?https%3A%2F%2Fgithub.com%2FRandomServant%2FVan-Emde-Boas-tree&amp;10&amp;0">
            <a:extLst>
              <a:ext uri="{FF2B5EF4-FFF2-40B4-BE49-F238E27FC236}">
                <a16:creationId xmlns:a16="http://schemas.microsoft.com/office/drawing/2014/main" id="{9607B92C-2004-4DCD-82D4-C1A09E25F2F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2048669"/>
            <a:ext cx="390525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813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A8A97E-339E-469F-A793-A393D5ACB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История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5F15CC-3AD2-4E7C-BD6F-1194A1FB2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VEB дерево </a:t>
            </a:r>
            <a:r>
              <a:rPr lang="ru-RU" dirty="0"/>
              <a:t>было изобретено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командой во главе с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голландским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ученым-компьютерщиком </a:t>
            </a:r>
          </a:p>
          <a:p>
            <a:pPr marL="0" indent="0">
              <a:buNone/>
            </a:pPr>
            <a:r>
              <a:rPr lang="ru-RU" b="1" dirty="0"/>
              <a:t>Питером </a:t>
            </a:r>
            <a:r>
              <a:rPr lang="ru-RU" b="1" dirty="0" err="1"/>
              <a:t>ван</a:t>
            </a:r>
            <a:r>
              <a:rPr lang="ru-RU" b="1" dirty="0"/>
              <a:t> </a:t>
            </a:r>
            <a:r>
              <a:rPr lang="ru-RU" b="1" dirty="0" err="1"/>
              <a:t>Эмде</a:t>
            </a:r>
            <a:r>
              <a:rPr lang="ru-RU" b="1" dirty="0"/>
              <a:t> </a:t>
            </a:r>
            <a:r>
              <a:rPr lang="ru-RU" b="1" dirty="0" err="1"/>
              <a:t>Боасом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ru-RU" dirty="0"/>
              <a:t>в 1975 году.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B4E5296-F93C-4E6F-BF78-03F40E49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E77A6F-1AC0-4E46-A538-884D330B4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pic>
        <p:nvPicPr>
          <p:cNvPr id="1026" name="Picture 2" descr="Peter van Emde Boas.jpg">
            <a:extLst>
              <a:ext uri="{FF2B5EF4-FFF2-40B4-BE49-F238E27FC236}">
                <a16:creationId xmlns:a16="http://schemas.microsoft.com/office/drawing/2014/main" id="{E26C3521-F8B9-4A10-B951-FAD0415B9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557" y="775751"/>
            <a:ext cx="2616593" cy="3948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819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F0201A-8839-4C92-A244-70D271B2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VEB</a:t>
            </a:r>
            <a:r>
              <a:rPr lang="ru-RU" dirty="0">
                <a:latin typeface="Arial Black" panose="020B0A04020102020204" pitchFamily="34" charset="0"/>
              </a:rPr>
              <a:t> дерево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FB8D439-641B-460F-8F57-A7560BE355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Хранит целые числа в диапазоне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𝟎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𝐔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	где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𝐔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–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число вида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ru-RU" b="1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e>
                      <m:sup>
                        <m:r>
                          <a:rPr lang="en-US" b="1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𝐤</m:t>
                        </m:r>
                      </m:sup>
                    </m:sSup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		где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𝐤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–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 максимальное количество бит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FB8D439-641B-460F-8F57-A7560BE355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>
            <a:extLst>
              <a:ext uri="{FF2B5EF4-FFF2-40B4-BE49-F238E27FC236}">
                <a16:creationId xmlns:a16="http://schemas.microsoft.com/office/drawing/2014/main" id="{EC8C4D9E-6927-4952-85E1-FADA27907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DC1877-07AF-4FE0-9D79-C4ABDA32D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</p:spTree>
    <p:extLst>
      <p:ext uri="{BB962C8B-B14F-4D97-AF65-F5344CB8AC3E}">
        <p14:creationId xmlns:p14="http://schemas.microsoft.com/office/powerpoint/2010/main" val="3028191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140BC1-6B47-400A-B384-01457FFB6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Структура </a:t>
            </a:r>
            <a:r>
              <a:rPr lang="en-US" dirty="0" err="1">
                <a:latin typeface="Arial Black" panose="020B0A04020102020204" pitchFamily="34" charset="0"/>
              </a:rPr>
              <a:t>vEB</a:t>
            </a:r>
            <a:r>
              <a:rPr lang="ru-RU" dirty="0">
                <a:latin typeface="Arial Black" panose="020B0A04020102020204" pitchFamily="34" charset="0"/>
              </a:rPr>
              <a:t> дерева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7F77CF-9F08-4832-8FCF-019D62A2D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universeSize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 - размер дерева.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minimum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 - минимальное значение.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maximum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 - максимальное значение.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 - вспомогательное дерево.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 - массив поддеревьев.</a:t>
            </a:r>
          </a:p>
          <a:p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ADEB7C-32CE-4CF6-9DB1-A84B786ED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CC4A10-BA8B-40BC-B1FD-7B551B1D7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</p:spTree>
    <p:extLst>
      <p:ext uri="{BB962C8B-B14F-4D97-AF65-F5344CB8AC3E}">
        <p14:creationId xmlns:p14="http://schemas.microsoft.com/office/powerpoint/2010/main" val="974651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E0F75F-DAD5-4F59-86EB-AF7F69FF2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Пример </a:t>
            </a:r>
            <a:r>
              <a:rPr lang="en-US" dirty="0" err="1">
                <a:latin typeface="Arial Black" panose="020B0A04020102020204" pitchFamily="34" charset="0"/>
              </a:rPr>
              <a:t>vEB</a:t>
            </a:r>
            <a:r>
              <a:rPr lang="ru-RU" dirty="0">
                <a:latin typeface="Arial Black" panose="020B0A04020102020204" pitchFamily="34" charset="0"/>
              </a:rPr>
              <a:t> дерева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endParaRPr lang="ru-RU" dirty="0"/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B1338EF9-B8D0-4243-A8E2-F1E567E8A4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9" y="1354633"/>
            <a:ext cx="6088225" cy="5366842"/>
          </a:xfrm>
        </p:spPr>
      </p:pic>
      <p:sp>
        <p:nvSpPr>
          <p:cNvPr id="10" name="Текст 9">
            <a:extLst>
              <a:ext uri="{FF2B5EF4-FFF2-40B4-BE49-F238E27FC236}">
                <a16:creationId xmlns:a16="http://schemas.microsoft.com/office/drawing/2014/main" id="{357770B4-5A05-48DD-9BCE-58566163A7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47522" y="4606230"/>
            <a:ext cx="5183188" cy="823912"/>
          </a:xfrm>
        </p:spPr>
        <p:txBody>
          <a:bodyPr>
            <a:normAutofit fontScale="92500" lnSpcReduction="20000"/>
          </a:bodyPr>
          <a:lstStyle/>
          <a:p>
            <a:r>
              <a:rPr lang="ru-RU" b="0" dirty="0" err="1"/>
              <a:t>Summary</a:t>
            </a:r>
            <a:r>
              <a:rPr lang="ru-RU" b="0" dirty="0"/>
              <a:t> хранит информацию о заполненности или пустоте детей текущего узла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DB808D-2638-4400-A089-5A7B523CE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862034-200E-475D-92CA-4603901A4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pic>
        <p:nvPicPr>
          <p:cNvPr id="20" name="Объект 19">
            <a:extLst>
              <a:ext uri="{FF2B5EF4-FFF2-40B4-BE49-F238E27FC236}">
                <a16:creationId xmlns:a16="http://schemas.microsoft.com/office/drawing/2014/main" id="{B581110E-161F-43EA-9E5D-F760F0A31C9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024" y="1533929"/>
            <a:ext cx="5183188" cy="2915542"/>
          </a:xfrm>
        </p:spPr>
      </p:pic>
    </p:spTree>
    <p:extLst>
      <p:ext uri="{BB962C8B-B14F-4D97-AF65-F5344CB8AC3E}">
        <p14:creationId xmlns:p14="http://schemas.microsoft.com/office/powerpoint/2010/main" val="874940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E038FD-5275-4690-9BE9-17EB235AB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Операции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C227F0-EA12-4FA7-832B-28B31CA5F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Minimum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maximum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Insert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SuccessorVEB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PredecessorVEB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774CE6E-39CE-41E3-9818-90433F8CC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8854C8-AF99-4F14-B2E0-CE97C68A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1526920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35C254AD-988B-459B-AADD-A114F9C381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71" y="533857"/>
            <a:ext cx="6680719" cy="5889132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35C256-3003-4F17-80D3-FDD39BD72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Find (</a:t>
            </a:r>
            <a:r>
              <a:rPr lang="ru-RU" dirty="0">
                <a:latin typeface="Arial Black" panose="020B0A04020102020204" pitchFamily="34" charset="0"/>
              </a:rPr>
              <a:t>поиск</a:t>
            </a:r>
            <a:r>
              <a:rPr lang="en-US" dirty="0">
                <a:latin typeface="Arial Black" panose="020B0A04020102020204" pitchFamily="34" charset="0"/>
              </a:rPr>
              <a:t>)</a:t>
            </a:r>
            <a:endParaRPr lang="ru-RU" dirty="0"/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836C02EF-1BDF-403B-96E5-7CA5A5D48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07578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 вход подается число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  <a:p>
            <a:pPr marL="0" indent="0">
              <a:buNone/>
            </a:pP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min == null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false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Х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== min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Х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== max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return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cluster[High(X)].Find(Low(X))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EB77EF-BADA-4F40-BC5B-07FBEFEC7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68CC94-DE6C-4B47-A3E5-57861D1ED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</p:spTree>
    <p:extLst>
      <p:ext uri="{BB962C8B-B14F-4D97-AF65-F5344CB8AC3E}">
        <p14:creationId xmlns:p14="http://schemas.microsoft.com/office/powerpoint/2010/main" val="2694888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35C254AD-988B-459B-AADD-A114F9C381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71" y="533857"/>
            <a:ext cx="6680719" cy="5889132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35C256-3003-4F17-80D3-FDD39BD72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Insert (</a:t>
            </a:r>
            <a:r>
              <a:rPr lang="ru-RU" dirty="0">
                <a:latin typeface="Arial Black" panose="020B0A04020102020204" pitchFamily="34" charset="0"/>
              </a:rPr>
              <a:t>вставка</a:t>
            </a:r>
            <a:r>
              <a:rPr lang="en-US" dirty="0">
                <a:latin typeface="Arial Black" panose="020B0A04020102020204" pitchFamily="34" charset="0"/>
              </a:rPr>
              <a:t>)</a:t>
            </a:r>
            <a:endParaRPr lang="ru-RU" dirty="0"/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836C02EF-1BDF-403B-96E5-7CA5A5D48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758542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 вход подается число Х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 == null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min =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Х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max =  X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 &gt; min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swap(X, min)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universeSize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&gt; 2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if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cluster[High(X)].min == null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summary.Insert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(High(X))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cluster[High(X)].Insert(Low(X))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 &gt; max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max = x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EB77EF-BADA-4F40-BC5B-07FBEFEC7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68CC94-DE6C-4B47-A3E5-57861D1ED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</p:spTree>
    <p:extLst>
      <p:ext uri="{BB962C8B-B14F-4D97-AF65-F5344CB8AC3E}">
        <p14:creationId xmlns:p14="http://schemas.microsoft.com/office/powerpoint/2010/main" val="40972098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476</Words>
  <Application>Microsoft Office PowerPoint</Application>
  <PresentationFormat>Широкоэкранный</PresentationFormat>
  <Paragraphs>131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20</vt:i4>
      </vt:variant>
    </vt:vector>
  </HeadingPairs>
  <TitlesOfParts>
    <vt:vector size="28" baseType="lpstr">
      <vt:lpstr>Arial</vt:lpstr>
      <vt:lpstr>Arial Black</vt:lpstr>
      <vt:lpstr>Artifakt Element Heavy</vt:lpstr>
      <vt:lpstr>Calibri</vt:lpstr>
      <vt:lpstr>Calibri Light</vt:lpstr>
      <vt:lpstr>Cambria Math</vt:lpstr>
      <vt:lpstr>Тема Office</vt:lpstr>
      <vt:lpstr>1_Тема Office</vt:lpstr>
      <vt:lpstr>Дерево van Emde Boas</vt:lpstr>
      <vt:lpstr>Формальная постановка задачи</vt:lpstr>
      <vt:lpstr>История</vt:lpstr>
      <vt:lpstr>VEB дерево </vt:lpstr>
      <vt:lpstr>Структура vEB дерева </vt:lpstr>
      <vt:lpstr>Пример vEB дерева </vt:lpstr>
      <vt:lpstr>Операции</vt:lpstr>
      <vt:lpstr>Find (поиск)</vt:lpstr>
      <vt:lpstr>Insert (вставка)</vt:lpstr>
      <vt:lpstr>Remove (удаление)</vt:lpstr>
      <vt:lpstr>Successor (преемник)</vt:lpstr>
      <vt:lpstr>Predecessor (предок)</vt:lpstr>
      <vt:lpstr>Тестирование производительности</vt:lpstr>
      <vt:lpstr>Find</vt:lpstr>
      <vt:lpstr>Insert</vt:lpstr>
      <vt:lpstr>Remove</vt:lpstr>
      <vt:lpstr>Successor</vt:lpstr>
      <vt:lpstr>Predecessor</vt:lpstr>
      <vt:lpstr>Итоги тестирования</vt:lpstr>
      <vt:lpstr>Репозиторий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Роман Борик</dc:creator>
  <cp:lastModifiedBy>Роман Борик</cp:lastModifiedBy>
  <cp:revision>127</cp:revision>
  <dcterms:created xsi:type="dcterms:W3CDTF">2022-12-12T22:59:31Z</dcterms:created>
  <dcterms:modified xsi:type="dcterms:W3CDTF">2023-01-27T00:12:27Z</dcterms:modified>
</cp:coreProperties>
</file>