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7D125-53F5-4E91-AEF8-C9A04DFEF44B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E0EC9-6C08-48DE-B393-F95FD285B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53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E0EC9-6C08-48DE-B393-F95FD285BD4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8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C2C309-EA77-4269-A0E7-0221ECE33824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BD0888-D289-46FB-ABCB-BCF94631CA3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0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309-EA77-4269-A0E7-0221ECE33824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0888-D289-46FB-ABCB-BCF94631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62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309-EA77-4269-A0E7-0221ECE33824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0888-D289-46FB-ABCB-BCF94631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51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309-EA77-4269-A0E7-0221ECE33824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0888-D289-46FB-ABCB-BCF94631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6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309-EA77-4269-A0E7-0221ECE33824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0888-D289-46FB-ABCB-BCF94631CA3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43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309-EA77-4269-A0E7-0221ECE33824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0888-D289-46FB-ABCB-BCF94631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80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309-EA77-4269-A0E7-0221ECE33824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0888-D289-46FB-ABCB-BCF94631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36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309-EA77-4269-A0E7-0221ECE33824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0888-D289-46FB-ABCB-BCF94631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33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309-EA77-4269-A0E7-0221ECE33824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0888-D289-46FB-ABCB-BCF94631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74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309-EA77-4269-A0E7-0221ECE33824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0888-D289-46FB-ABCB-BCF94631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4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309-EA77-4269-A0E7-0221ECE33824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0888-D289-46FB-ABCB-BCF94631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18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EC2C309-EA77-4269-A0E7-0221ECE33824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3BD0888-D289-46FB-ABCB-BCF94631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64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7AF6-651C-475D-A7A1-69C14FD59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Vibration Logger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DF273-37B8-4521-B026-AA6787021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 ESP32-Based Datalogger for GPS and Accelerometer Data</a:t>
            </a:r>
          </a:p>
        </p:txBody>
      </p:sp>
    </p:spTree>
    <p:extLst>
      <p:ext uri="{BB962C8B-B14F-4D97-AF65-F5344CB8AC3E}">
        <p14:creationId xmlns:p14="http://schemas.microsoft.com/office/powerpoint/2010/main" val="314085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AD69-DB80-4421-8016-FFA71659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A5963F-6AE5-4D7F-8E76-6C01F5B3D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7" r="38440" b="27795"/>
          <a:stretch/>
        </p:blipFill>
        <p:spPr>
          <a:xfrm>
            <a:off x="5293636" y="2611200"/>
            <a:ext cx="1610248" cy="266184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DEED41-B171-4A58-BCB7-9B230E0859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5" r="11386"/>
          <a:stretch/>
        </p:blipFill>
        <p:spPr>
          <a:xfrm>
            <a:off x="1659656" y="4659412"/>
            <a:ext cx="1145924" cy="1441462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6EA583-AF80-4BA4-8B2D-EF2A3F99B5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030" r="-3658" b="16646"/>
          <a:stretch/>
        </p:blipFill>
        <p:spPr>
          <a:xfrm>
            <a:off x="1086545" y="1840012"/>
            <a:ext cx="2376000" cy="15889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64352E-1DBE-45BC-BE24-EDDC5600929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" t="16761" r="-525" b="19420"/>
          <a:stretch/>
        </p:blipFill>
        <p:spPr>
          <a:xfrm>
            <a:off x="8857857" y="3213169"/>
            <a:ext cx="2247598" cy="1457902"/>
          </a:xfrm>
          <a:prstGeom prst="rect">
            <a:avLst/>
          </a:prstGeom>
        </p:spPr>
      </p:pic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65AFFD2-D0CB-4677-A82C-A5AB39C1F674}"/>
              </a:ext>
            </a:extLst>
          </p:cNvPr>
          <p:cNvCxnSpPr>
            <a:cxnSpLocks/>
          </p:cNvCxnSpPr>
          <p:nvPr/>
        </p:nvCxnSpPr>
        <p:spPr>
          <a:xfrm flipV="1">
            <a:off x="2987040" y="4318000"/>
            <a:ext cx="2306596" cy="1062144"/>
          </a:xfrm>
          <a:prstGeom prst="bentConnector3">
            <a:avLst>
              <a:gd name="adj1" fmla="val 55286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99CC706-D9EA-4A90-8985-612DC293C0A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462545" y="2634506"/>
            <a:ext cx="1831091" cy="911334"/>
          </a:xfrm>
          <a:prstGeom prst="bentConnector3">
            <a:avLst>
              <a:gd name="adj1" fmla="val 36128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AB013B6-768C-4C3B-AEEA-5B66AF69171B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6903884" y="3942120"/>
            <a:ext cx="1953973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9195193-CC0F-4981-91D2-BF18BAA74E1A}"/>
              </a:ext>
            </a:extLst>
          </p:cNvPr>
          <p:cNvSpPr txBox="1"/>
          <p:nvPr/>
        </p:nvSpPr>
        <p:spPr>
          <a:xfrm>
            <a:off x="9118791" y="4659412"/>
            <a:ext cx="17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SD Card Module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47E6BA-8303-433E-BA4D-AA9E866AE2B0}"/>
              </a:ext>
            </a:extLst>
          </p:cNvPr>
          <p:cNvSpPr txBox="1"/>
          <p:nvPr/>
        </p:nvSpPr>
        <p:spPr>
          <a:xfrm>
            <a:off x="989770" y="5967638"/>
            <a:ext cx="256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MPU6050 Accelerometer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3B798C-615C-47EC-802B-BA371D5CCFAA}"/>
              </a:ext>
            </a:extLst>
          </p:cNvPr>
          <p:cNvSpPr txBox="1"/>
          <p:nvPr/>
        </p:nvSpPr>
        <p:spPr>
          <a:xfrm>
            <a:off x="1150391" y="3429000"/>
            <a:ext cx="2248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NEO-6M GPS Module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5468FC-2BB2-4588-BA3F-82FB53D86CA4}"/>
              </a:ext>
            </a:extLst>
          </p:cNvPr>
          <p:cNvSpPr txBox="1"/>
          <p:nvPr/>
        </p:nvSpPr>
        <p:spPr>
          <a:xfrm>
            <a:off x="4175499" y="2792144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cap="small" dirty="0" err="1"/>
              <a:t>uart</a:t>
            </a:r>
            <a:endParaRPr lang="en-IN" sz="2400" cap="small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4C2FF2-F278-4F3C-9598-BB3FC89C85E6}"/>
              </a:ext>
            </a:extLst>
          </p:cNvPr>
          <p:cNvSpPr txBox="1"/>
          <p:nvPr/>
        </p:nvSpPr>
        <p:spPr>
          <a:xfrm>
            <a:off x="4322173" y="456707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i</a:t>
            </a:r>
            <a:r>
              <a:rPr lang="en-IN" sz="2400" baseline="30000" dirty="0"/>
              <a:t>2</a:t>
            </a:r>
            <a:r>
              <a:rPr lang="en-IN" sz="2400" dirty="0"/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63B97C4-AB60-4BFE-AFC2-48CF997E26CC}"/>
              </a:ext>
            </a:extLst>
          </p:cNvPr>
          <p:cNvSpPr txBox="1"/>
          <p:nvPr/>
        </p:nvSpPr>
        <p:spPr>
          <a:xfrm>
            <a:off x="7608199" y="3408640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/>
              <a:t>spi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DB42E3-A7AF-4C83-A215-2BD790F04202}"/>
              </a:ext>
            </a:extLst>
          </p:cNvPr>
          <p:cNvSpPr txBox="1"/>
          <p:nvPr/>
        </p:nvSpPr>
        <p:spPr>
          <a:xfrm>
            <a:off x="5374479" y="5195477"/>
            <a:ext cx="141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ESP32 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82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4" grpId="0"/>
      <p:bldP spid="66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6878-EF39-4C83-A898-1843FC6C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Structure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9902C2-6449-44C4-B421-BF8966329D9F}"/>
              </a:ext>
            </a:extLst>
          </p:cNvPr>
          <p:cNvSpPr/>
          <p:nvPr/>
        </p:nvSpPr>
        <p:spPr>
          <a:xfrm>
            <a:off x="1143000" y="1965960"/>
            <a:ext cx="87020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IN" dirty="0">
                <a:solidFill>
                  <a:srgbClr val="FF0000"/>
                </a:solidFill>
              </a:rPr>
              <a:t>struct</a:t>
            </a:r>
            <a:r>
              <a:rPr lang="en-IN" dirty="0"/>
              <a:t> timeseries</a:t>
            </a:r>
          </a:p>
          <a:p>
            <a:pPr>
              <a:lnSpc>
                <a:spcPts val="2100"/>
              </a:lnSpc>
            </a:pPr>
            <a:r>
              <a:rPr lang="en-IN" dirty="0"/>
              <a:t>{</a:t>
            </a:r>
          </a:p>
          <a:p>
            <a:pPr lvl="1">
              <a:lnSpc>
                <a:spcPts val="2100"/>
              </a:lnSpc>
            </a:pPr>
            <a:r>
              <a:rPr lang="en-IN" dirty="0">
                <a:solidFill>
                  <a:srgbClr val="0070C0"/>
                </a:solidFill>
              </a:rPr>
              <a:t>  int16_t</a:t>
            </a:r>
            <a:r>
              <a:rPr lang="en-IN" dirty="0"/>
              <a:t> readings[TIMESERIES_LENGTH][TIMESERIES_WIDTH];</a:t>
            </a:r>
          </a:p>
          <a:p>
            <a:pPr>
              <a:lnSpc>
                <a:spcPts val="2100"/>
              </a:lnSpc>
            </a:pPr>
            <a:r>
              <a:rPr lang="en-IN" dirty="0"/>
              <a:t>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42116E-C7FC-4624-9392-707376E75FF0}"/>
              </a:ext>
            </a:extLst>
          </p:cNvPr>
          <p:cNvSpPr/>
          <p:nvPr/>
        </p:nvSpPr>
        <p:spPr>
          <a:xfrm>
            <a:off x="1674795" y="4340994"/>
            <a:ext cx="6189045" cy="1907406"/>
          </a:xfrm>
          <a:prstGeom prst="rect">
            <a:avLst/>
          </a:prstGeom>
          <a:noFill/>
          <a:ln w="31750">
            <a:solidFill>
              <a:schemeClr val="accent2">
                <a:alpha val="56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5DE8A-E3CC-40C1-A5AB-9BB7EB12C3CD}"/>
              </a:ext>
            </a:extLst>
          </p:cNvPr>
          <p:cNvSpPr/>
          <p:nvPr/>
        </p:nvSpPr>
        <p:spPr>
          <a:xfrm>
            <a:off x="1674795" y="3888672"/>
            <a:ext cx="6189045" cy="278826"/>
          </a:xfrm>
          <a:prstGeom prst="rect">
            <a:avLst/>
          </a:prstGeom>
          <a:noFill/>
          <a:ln w="31750">
            <a:solidFill>
              <a:schemeClr val="accent2">
                <a:alpha val="56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C0C99-FA3D-4077-8D16-0EB8EAA26A4A}"/>
              </a:ext>
            </a:extLst>
          </p:cNvPr>
          <p:cNvSpPr/>
          <p:nvPr/>
        </p:nvSpPr>
        <p:spPr>
          <a:xfrm>
            <a:off x="1659555" y="2539067"/>
            <a:ext cx="6189045" cy="278826"/>
          </a:xfrm>
          <a:prstGeom prst="rect">
            <a:avLst/>
          </a:prstGeom>
          <a:noFill/>
          <a:ln w="31750">
            <a:solidFill>
              <a:schemeClr val="accent2">
                <a:alpha val="56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83D4E6-53E2-4642-A0C6-7FF303E18198}"/>
              </a:ext>
            </a:extLst>
          </p:cNvPr>
          <p:cNvSpPr/>
          <p:nvPr/>
        </p:nvSpPr>
        <p:spPr>
          <a:xfrm>
            <a:off x="1143000" y="3303871"/>
            <a:ext cx="87020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IN" dirty="0">
                <a:solidFill>
                  <a:srgbClr val="FF0000"/>
                </a:solidFill>
              </a:rPr>
              <a:t>struct</a:t>
            </a:r>
            <a:r>
              <a:rPr lang="en-IN" dirty="0"/>
              <a:t> </a:t>
            </a:r>
            <a:r>
              <a:rPr lang="en-IN" dirty="0" err="1"/>
              <a:t>datablock</a:t>
            </a:r>
            <a:endParaRPr lang="en-IN" dirty="0"/>
          </a:p>
          <a:p>
            <a:pPr>
              <a:lnSpc>
                <a:spcPts val="2100"/>
              </a:lnSpc>
            </a:pPr>
            <a:r>
              <a:rPr lang="en-IN" dirty="0"/>
              <a:t>{</a:t>
            </a:r>
          </a:p>
          <a:p>
            <a:pPr lvl="1">
              <a:lnSpc>
                <a:spcPts val="2100"/>
              </a:lnSpc>
            </a:pPr>
            <a:r>
              <a:rPr lang="en-IN" dirty="0"/>
              <a:t>  timeseries </a:t>
            </a:r>
            <a:r>
              <a:rPr lang="en-IN" dirty="0" err="1"/>
              <a:t>acceldata</a:t>
            </a:r>
            <a:r>
              <a:rPr lang="en-IN" dirty="0"/>
              <a:t>;</a:t>
            </a:r>
          </a:p>
          <a:p>
            <a:pPr>
              <a:lnSpc>
                <a:spcPts val="2100"/>
              </a:lnSpc>
            </a:pPr>
            <a:endParaRPr lang="en-IN" dirty="0"/>
          </a:p>
          <a:p>
            <a:pPr lvl="1">
              <a:lnSpc>
                <a:spcPts val="2100"/>
              </a:lnSpc>
            </a:pPr>
            <a:r>
              <a:rPr lang="en-IN" dirty="0"/>
              <a:t>  </a:t>
            </a:r>
            <a:r>
              <a:rPr lang="en-IN" dirty="0">
                <a:solidFill>
                  <a:srgbClr val="0070C0"/>
                </a:solidFill>
              </a:rPr>
              <a:t>uint8_t</a:t>
            </a:r>
            <a:r>
              <a:rPr lang="en-IN" dirty="0"/>
              <a:t> </a:t>
            </a:r>
            <a:r>
              <a:rPr lang="en-IN" dirty="0" err="1"/>
              <a:t>date_day</a:t>
            </a:r>
            <a:r>
              <a:rPr lang="en-IN" dirty="0"/>
              <a:t>;</a:t>
            </a:r>
          </a:p>
          <a:p>
            <a:pPr lvl="1">
              <a:lnSpc>
                <a:spcPts val="2100"/>
              </a:lnSpc>
            </a:pPr>
            <a:r>
              <a:rPr lang="en-IN" dirty="0"/>
              <a:t>  </a:t>
            </a:r>
            <a:r>
              <a:rPr lang="en-IN" dirty="0">
                <a:solidFill>
                  <a:srgbClr val="0070C0"/>
                </a:solidFill>
              </a:rPr>
              <a:t>uint8_t</a:t>
            </a:r>
            <a:r>
              <a:rPr lang="en-IN" dirty="0"/>
              <a:t> </a:t>
            </a:r>
            <a:r>
              <a:rPr lang="en-IN" dirty="0" err="1"/>
              <a:t>date_month</a:t>
            </a:r>
            <a:r>
              <a:rPr lang="en-IN" dirty="0"/>
              <a:t>;</a:t>
            </a:r>
          </a:p>
          <a:p>
            <a:pPr lvl="1">
              <a:lnSpc>
                <a:spcPts val="2100"/>
              </a:lnSpc>
            </a:pPr>
            <a:r>
              <a:rPr lang="en-IN" dirty="0"/>
              <a:t>  ……..</a:t>
            </a:r>
          </a:p>
          <a:p>
            <a:pPr lvl="1">
              <a:lnSpc>
                <a:spcPts val="2100"/>
              </a:lnSpc>
            </a:pPr>
            <a:r>
              <a:rPr lang="en-IN" dirty="0">
                <a:solidFill>
                  <a:srgbClr val="0070C0"/>
                </a:solidFill>
              </a:rPr>
              <a:t>  uint8_t</a:t>
            </a:r>
            <a:r>
              <a:rPr lang="en-IN" dirty="0"/>
              <a:t> </a:t>
            </a:r>
            <a:r>
              <a:rPr lang="en-IN" dirty="0" err="1"/>
              <a:t>latitude_degrees</a:t>
            </a:r>
            <a:r>
              <a:rPr lang="en-IN" dirty="0"/>
              <a:t>;</a:t>
            </a:r>
          </a:p>
          <a:p>
            <a:pPr lvl="1">
              <a:lnSpc>
                <a:spcPts val="2100"/>
              </a:lnSpc>
            </a:pPr>
            <a:r>
              <a:rPr lang="en-IN" dirty="0"/>
              <a:t>  ……..</a:t>
            </a:r>
          </a:p>
          <a:p>
            <a:pPr lvl="1">
              <a:lnSpc>
                <a:spcPts val="2100"/>
              </a:lnSpc>
            </a:pPr>
            <a:r>
              <a:rPr lang="en-IN" dirty="0"/>
              <a:t>  </a:t>
            </a:r>
            <a:r>
              <a:rPr lang="en-IN" dirty="0">
                <a:solidFill>
                  <a:srgbClr val="FF0000"/>
                </a:solidFill>
              </a:rPr>
              <a:t>double</a:t>
            </a:r>
            <a:r>
              <a:rPr lang="en-IN" dirty="0"/>
              <a:t> </a:t>
            </a:r>
            <a:r>
              <a:rPr lang="en-IN" dirty="0" err="1"/>
              <a:t>longitude_minutes</a:t>
            </a:r>
            <a:r>
              <a:rPr lang="en-IN" dirty="0"/>
              <a:t>;</a:t>
            </a:r>
          </a:p>
          <a:p>
            <a:pPr lvl="1">
              <a:lnSpc>
                <a:spcPts val="2100"/>
              </a:lnSpc>
            </a:pPr>
            <a:r>
              <a:rPr lang="en-IN" dirty="0"/>
              <a:t>  ……..</a:t>
            </a:r>
          </a:p>
          <a:p>
            <a:pPr>
              <a:lnSpc>
                <a:spcPts val="2100"/>
              </a:lnSpc>
            </a:pPr>
            <a:r>
              <a:rPr lang="en-IN" dirty="0"/>
              <a:t>};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7DB0F76-C3F6-4B4A-A70A-9E83F096F93F}"/>
              </a:ext>
            </a:extLst>
          </p:cNvPr>
          <p:cNvSpPr/>
          <p:nvPr/>
        </p:nvSpPr>
        <p:spPr>
          <a:xfrm>
            <a:off x="8008219" y="2539067"/>
            <a:ext cx="259882" cy="27882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F8DE63D-31DB-4BFE-9794-B7856809621A}"/>
              </a:ext>
            </a:extLst>
          </p:cNvPr>
          <p:cNvSpPr/>
          <p:nvPr/>
        </p:nvSpPr>
        <p:spPr>
          <a:xfrm>
            <a:off x="8008219" y="3888672"/>
            <a:ext cx="259882" cy="27882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3EA8FB7-3044-4451-BB78-369762014B6A}"/>
              </a:ext>
            </a:extLst>
          </p:cNvPr>
          <p:cNvSpPr/>
          <p:nvPr/>
        </p:nvSpPr>
        <p:spPr>
          <a:xfrm>
            <a:off x="8008219" y="4340995"/>
            <a:ext cx="259882" cy="190740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20613-3920-4DF7-9B5C-AFD02B0051A6}"/>
              </a:ext>
            </a:extLst>
          </p:cNvPr>
          <p:cNvSpPr txBox="1"/>
          <p:nvPr/>
        </p:nvSpPr>
        <p:spPr>
          <a:xfrm>
            <a:off x="8427720" y="2493814"/>
            <a:ext cx="251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Accelerometer Readings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8A49E-278B-4E8F-A709-44F5A4557156}"/>
              </a:ext>
            </a:extLst>
          </p:cNvPr>
          <p:cNvSpPr txBox="1"/>
          <p:nvPr/>
        </p:nvSpPr>
        <p:spPr>
          <a:xfrm>
            <a:off x="8406584" y="3837619"/>
            <a:ext cx="189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Acceleration Data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78425D-F36F-43DB-AB0A-E7226A217752}"/>
              </a:ext>
            </a:extLst>
          </p:cNvPr>
          <p:cNvSpPr txBox="1"/>
          <p:nvPr/>
        </p:nvSpPr>
        <p:spPr>
          <a:xfrm>
            <a:off x="8406584" y="5110031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GPS Data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3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8" grpId="0" animBg="1"/>
      <p:bldP spid="9" grpId="0" animBg="1"/>
      <p:bldP spid="10" grpId="0" animBg="1"/>
      <p:bldP spid="11" grpId="0"/>
      <p:bldP spid="4" grpId="0" animBg="1"/>
      <p:bldP spid="13" grpId="0" animBg="1"/>
      <p:bldP spid="14" grpId="0" animBg="1"/>
      <p:bldP spid="5" grpId="0"/>
      <p:bldP spid="6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F7AC-72AD-44CD-AF87-3673B52E8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96" y="644968"/>
            <a:ext cx="9875520" cy="1356360"/>
          </a:xfrm>
        </p:spPr>
        <p:txBody>
          <a:bodyPr/>
          <a:lstStyle/>
          <a:p>
            <a:r>
              <a:rPr lang="en-US" dirty="0"/>
              <a:t>Algorithm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C8048-6C8E-479F-A953-EC01DF4A9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45720" indent="0">
              <a:buNone/>
            </a:pPr>
            <a:r>
              <a:rPr lang="en-US" dirty="0"/>
              <a:t>Core 1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7BEE4A-A8D4-446D-AAAE-E5B900894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45720" indent="0">
              <a:buNone/>
            </a:pPr>
            <a:r>
              <a:rPr lang="en-US" dirty="0"/>
              <a:t>Core 2</a:t>
            </a:r>
            <a:endParaRPr lang="en-IN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6836B92-602C-447A-AB70-1ED34021E28C}"/>
              </a:ext>
            </a:extLst>
          </p:cNvPr>
          <p:cNvSpPr/>
          <p:nvPr/>
        </p:nvSpPr>
        <p:spPr>
          <a:xfrm>
            <a:off x="2931125" y="2340308"/>
            <a:ext cx="1615440" cy="8991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Record Acceleration for 3s</a:t>
            </a:r>
            <a:endParaRPr lang="en-IN" sz="1600" dirty="0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9324C9A9-3840-46C1-8F94-280747DFDF5B}"/>
              </a:ext>
            </a:extLst>
          </p:cNvPr>
          <p:cNvSpPr/>
          <p:nvPr/>
        </p:nvSpPr>
        <p:spPr>
          <a:xfrm>
            <a:off x="2778732" y="3542291"/>
            <a:ext cx="1920226" cy="10285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Block Free?</a:t>
            </a:r>
            <a:endParaRPr lang="en-IN" sz="1600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5888085-FAB9-4D6F-B23D-F8A2B88BD5D8}"/>
              </a:ext>
            </a:extLst>
          </p:cNvPr>
          <p:cNvSpPr/>
          <p:nvPr/>
        </p:nvSpPr>
        <p:spPr>
          <a:xfrm>
            <a:off x="5078645" y="3889079"/>
            <a:ext cx="612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</a:t>
            </a:r>
            <a:endParaRPr lang="en-IN" sz="1600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DB85827-A39E-44C3-B278-D8B20A3B0383}"/>
              </a:ext>
            </a:extLst>
          </p:cNvPr>
          <p:cNvSpPr/>
          <p:nvPr/>
        </p:nvSpPr>
        <p:spPr>
          <a:xfrm>
            <a:off x="1218300" y="3683551"/>
            <a:ext cx="1338338" cy="8991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Trigger GPS Update on Core 2</a:t>
            </a:r>
            <a:endParaRPr lang="en-IN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A03A6B-6331-4FDD-9168-79D04141968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738845" y="3239468"/>
            <a:ext cx="0" cy="302823"/>
          </a:xfrm>
          <a:prstGeom prst="straightConnector1">
            <a:avLst/>
          </a:prstGeom>
          <a:ln w="38100"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3D4422-92AE-4B00-8F28-CD2A65C025D7}"/>
              </a:ext>
            </a:extLst>
          </p:cNvPr>
          <p:cNvCxnSpPr>
            <a:cxnSpLocks/>
            <a:stCxn id="8" idx="2"/>
            <a:endCxn id="107" idx="1"/>
          </p:cNvCxnSpPr>
          <p:nvPr/>
        </p:nvCxnSpPr>
        <p:spPr>
          <a:xfrm>
            <a:off x="3738845" y="4570879"/>
            <a:ext cx="0" cy="302823"/>
          </a:xfrm>
          <a:prstGeom prst="straightConnector1">
            <a:avLst/>
          </a:prstGeom>
          <a:ln w="38100"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5727C8-BF6D-4A78-BCA9-662546EB358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698958" y="4056585"/>
            <a:ext cx="379687" cy="12494"/>
          </a:xfrm>
          <a:prstGeom prst="straightConnector1">
            <a:avLst/>
          </a:prstGeom>
          <a:ln w="38100"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99351F8-D4ED-4C74-9D40-0CD6C72EE1BB}"/>
              </a:ext>
            </a:extLst>
          </p:cNvPr>
          <p:cNvCxnSpPr>
            <a:cxnSpLocks/>
            <a:stCxn id="12" idx="0"/>
            <a:endCxn id="7" idx="1"/>
          </p:cNvCxnSpPr>
          <p:nvPr/>
        </p:nvCxnSpPr>
        <p:spPr>
          <a:xfrm rot="5400000" flipH="1" flipV="1">
            <a:off x="1962466" y="2714892"/>
            <a:ext cx="893663" cy="1043656"/>
          </a:xfrm>
          <a:prstGeom prst="bentConnector2">
            <a:avLst/>
          </a:prstGeom>
          <a:ln w="38100"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DC03C31-2B09-41C7-9486-4E9B0CC3C530}"/>
              </a:ext>
            </a:extLst>
          </p:cNvPr>
          <p:cNvSpPr txBox="1"/>
          <p:nvPr/>
        </p:nvSpPr>
        <p:spPr>
          <a:xfrm>
            <a:off x="4657361" y="3727921"/>
            <a:ext cx="472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No</a:t>
            </a:r>
            <a:endParaRPr lang="en-IN" sz="1600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6AC57B-AE77-4E4E-9713-9F459D62776D}"/>
              </a:ext>
            </a:extLst>
          </p:cNvPr>
          <p:cNvSpPr txBox="1"/>
          <p:nvPr/>
        </p:nvSpPr>
        <p:spPr>
          <a:xfrm>
            <a:off x="3756099" y="4539090"/>
            <a:ext cx="741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Yes</a:t>
            </a:r>
            <a:endParaRPr lang="en-IN" sz="1600" dirty="0">
              <a:solidFill>
                <a:schemeClr val="accent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FF058A9-5E6A-4F75-AC16-600B501AB279}"/>
              </a:ext>
            </a:extLst>
          </p:cNvPr>
          <p:cNvSpPr/>
          <p:nvPr/>
        </p:nvSpPr>
        <p:spPr>
          <a:xfrm>
            <a:off x="8297805" y="2158108"/>
            <a:ext cx="963070" cy="333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IN" sz="1600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1DBC361-D76F-497E-A22F-3B7DF52BA551}"/>
              </a:ext>
            </a:extLst>
          </p:cNvPr>
          <p:cNvCxnSpPr>
            <a:cxnSpLocks/>
            <a:stCxn id="9" idx="0"/>
            <a:endCxn id="8" idx="0"/>
          </p:cNvCxnSpPr>
          <p:nvPr/>
        </p:nvCxnSpPr>
        <p:spPr>
          <a:xfrm rot="16200000" flipV="1">
            <a:off x="4388351" y="2892785"/>
            <a:ext cx="346788" cy="1645800"/>
          </a:xfrm>
          <a:prstGeom prst="bentConnector3">
            <a:avLst>
              <a:gd name="adj1" fmla="val 110254"/>
            </a:avLst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Decision 81">
            <a:extLst>
              <a:ext uri="{FF2B5EF4-FFF2-40B4-BE49-F238E27FC236}">
                <a16:creationId xmlns:a16="http://schemas.microsoft.com/office/drawing/2014/main" id="{E487A0FB-14CE-49D2-A041-4790A788F27C}"/>
              </a:ext>
            </a:extLst>
          </p:cNvPr>
          <p:cNvSpPr/>
          <p:nvPr/>
        </p:nvSpPr>
        <p:spPr>
          <a:xfrm>
            <a:off x="7605224" y="2713528"/>
            <a:ext cx="2341896" cy="11023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GPS Data Received?</a:t>
            </a:r>
            <a:endParaRPr lang="en-IN" sz="1600" dirty="0"/>
          </a:p>
        </p:txBody>
      </p:sp>
      <p:sp>
        <p:nvSpPr>
          <p:cNvPr id="85" name="Flowchart: Process 84">
            <a:extLst>
              <a:ext uri="{FF2B5EF4-FFF2-40B4-BE49-F238E27FC236}">
                <a16:creationId xmlns:a16="http://schemas.microsoft.com/office/drawing/2014/main" id="{AB51943B-B367-42F9-8253-173FD7B3B90D}"/>
              </a:ext>
            </a:extLst>
          </p:cNvPr>
          <p:cNvSpPr/>
          <p:nvPr/>
        </p:nvSpPr>
        <p:spPr>
          <a:xfrm>
            <a:off x="10328530" y="3090441"/>
            <a:ext cx="612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</a:t>
            </a:r>
            <a:endParaRPr lang="en-IN" sz="16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419C77-59EC-4408-BBAA-AFAD1CDEFA2E}"/>
              </a:ext>
            </a:extLst>
          </p:cNvPr>
          <p:cNvCxnSpPr>
            <a:cxnSpLocks/>
            <a:stCxn id="37" idx="4"/>
            <a:endCxn id="82" idx="0"/>
          </p:cNvCxnSpPr>
          <p:nvPr/>
        </p:nvCxnSpPr>
        <p:spPr>
          <a:xfrm flipH="1">
            <a:off x="8776172" y="2491778"/>
            <a:ext cx="3168" cy="221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Data 106">
            <a:extLst>
              <a:ext uri="{FF2B5EF4-FFF2-40B4-BE49-F238E27FC236}">
                <a16:creationId xmlns:a16="http://schemas.microsoft.com/office/drawing/2014/main" id="{2A993089-7A75-4009-8217-89F83CC2F2DE}"/>
              </a:ext>
            </a:extLst>
          </p:cNvPr>
          <p:cNvSpPr/>
          <p:nvPr/>
        </p:nvSpPr>
        <p:spPr>
          <a:xfrm>
            <a:off x="2571843" y="4873702"/>
            <a:ext cx="2334004" cy="56253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Block to File</a:t>
            </a:r>
            <a:endParaRPr lang="en-IN" sz="1600" dirty="0"/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A734A87F-E882-45B0-9CBE-37D90744A550}"/>
              </a:ext>
            </a:extLst>
          </p:cNvPr>
          <p:cNvCxnSpPr>
            <a:cxnSpLocks/>
            <a:stCxn id="223" idx="2"/>
            <a:endCxn id="12" idx="2"/>
          </p:cNvCxnSpPr>
          <p:nvPr/>
        </p:nvCxnSpPr>
        <p:spPr>
          <a:xfrm rot="10800000">
            <a:off x="1887469" y="4582711"/>
            <a:ext cx="917774" cy="128068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62DF73D-A7D4-444F-A5D1-52BA308842E5}"/>
              </a:ext>
            </a:extLst>
          </p:cNvPr>
          <p:cNvSpPr/>
          <p:nvPr/>
        </p:nvSpPr>
        <p:spPr>
          <a:xfrm>
            <a:off x="7846880" y="4919386"/>
            <a:ext cx="1858584" cy="66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Copy GPS Data to Data Block</a:t>
            </a:r>
            <a:endParaRPr lang="en-IN" sz="1600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A013E3A-BC2D-4AA9-A9C8-D23EA8087B38}"/>
              </a:ext>
            </a:extLst>
          </p:cNvPr>
          <p:cNvCxnSpPr>
            <a:cxnSpLocks/>
            <a:stCxn id="82" idx="3"/>
            <a:endCxn id="85" idx="1"/>
          </p:cNvCxnSpPr>
          <p:nvPr/>
        </p:nvCxnSpPr>
        <p:spPr>
          <a:xfrm>
            <a:off x="9947120" y="3264708"/>
            <a:ext cx="381410" cy="5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022AF7BE-AFC5-4C3B-B715-986E5FE9BEBF}"/>
              </a:ext>
            </a:extLst>
          </p:cNvPr>
          <p:cNvSpPr/>
          <p:nvPr/>
        </p:nvSpPr>
        <p:spPr>
          <a:xfrm>
            <a:off x="8297805" y="5711862"/>
            <a:ext cx="963070" cy="333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  <a:endParaRPr lang="en-IN" sz="1600" dirty="0"/>
          </a:p>
        </p:txBody>
      </p:sp>
      <p:sp>
        <p:nvSpPr>
          <p:cNvPr id="145" name="Flowchart: Process 144">
            <a:extLst>
              <a:ext uri="{FF2B5EF4-FFF2-40B4-BE49-F238E27FC236}">
                <a16:creationId xmlns:a16="http://schemas.microsoft.com/office/drawing/2014/main" id="{A61C65A4-73CD-46D0-A86E-CEA62CEB7240}"/>
              </a:ext>
            </a:extLst>
          </p:cNvPr>
          <p:cNvSpPr/>
          <p:nvPr/>
        </p:nvSpPr>
        <p:spPr>
          <a:xfrm>
            <a:off x="6373982" y="4054569"/>
            <a:ext cx="1214128" cy="5626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Flag Data Block Busy</a:t>
            </a:r>
            <a:endParaRPr lang="en-IN" sz="1600" dirty="0"/>
          </a:p>
        </p:txBody>
      </p:sp>
      <p:sp>
        <p:nvSpPr>
          <p:cNvPr id="146" name="Flowchart: Process 145">
            <a:extLst>
              <a:ext uri="{FF2B5EF4-FFF2-40B4-BE49-F238E27FC236}">
                <a16:creationId xmlns:a16="http://schemas.microsoft.com/office/drawing/2014/main" id="{4E25D528-DFC4-447A-AE1D-3B09614B970A}"/>
              </a:ext>
            </a:extLst>
          </p:cNvPr>
          <p:cNvSpPr/>
          <p:nvPr/>
        </p:nvSpPr>
        <p:spPr>
          <a:xfrm>
            <a:off x="6373981" y="4972113"/>
            <a:ext cx="1214128" cy="5626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Flag Data Block Free</a:t>
            </a:r>
            <a:endParaRPr lang="en-IN" sz="1600" dirty="0"/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1EACF6B4-E6AF-4961-98ED-174CF84AE0BC}"/>
              </a:ext>
            </a:extLst>
          </p:cNvPr>
          <p:cNvCxnSpPr>
            <a:cxnSpLocks/>
            <a:stCxn id="85" idx="0"/>
            <a:endCxn id="82" idx="0"/>
          </p:cNvCxnSpPr>
          <p:nvPr/>
        </p:nvCxnSpPr>
        <p:spPr>
          <a:xfrm rot="16200000" flipV="1">
            <a:off x="9516895" y="1972806"/>
            <a:ext cx="376913" cy="1858358"/>
          </a:xfrm>
          <a:prstGeom prst="bentConnector3">
            <a:avLst>
              <a:gd name="adj1" fmla="val 1606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29D5AD1-06F9-4AE3-8A55-6D36BD6D214D}"/>
              </a:ext>
            </a:extLst>
          </p:cNvPr>
          <p:cNvSpPr txBox="1"/>
          <p:nvPr/>
        </p:nvSpPr>
        <p:spPr>
          <a:xfrm>
            <a:off x="9891510" y="2900914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No</a:t>
            </a:r>
            <a:endParaRPr lang="en-IN" sz="1600" dirty="0">
              <a:solidFill>
                <a:schemeClr val="accent1"/>
              </a:solidFill>
            </a:endParaRPr>
          </a:p>
        </p:txBody>
      </p:sp>
      <p:sp>
        <p:nvSpPr>
          <p:cNvPr id="183" name="Flowchart: Process 182">
            <a:extLst>
              <a:ext uri="{FF2B5EF4-FFF2-40B4-BE49-F238E27FC236}">
                <a16:creationId xmlns:a16="http://schemas.microsoft.com/office/drawing/2014/main" id="{D411EED5-9B56-4A10-9562-B1D9EE3F1CD4}"/>
              </a:ext>
            </a:extLst>
          </p:cNvPr>
          <p:cNvSpPr/>
          <p:nvPr/>
        </p:nvSpPr>
        <p:spPr>
          <a:xfrm>
            <a:off x="8234238" y="4054569"/>
            <a:ext cx="1087036" cy="5626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Parse Message</a:t>
            </a:r>
            <a:endParaRPr lang="en-IN" sz="1600" dirty="0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138638F7-B1E3-42DC-A630-028C81115690}"/>
              </a:ext>
            </a:extLst>
          </p:cNvPr>
          <p:cNvCxnSpPr>
            <a:stCxn id="134" idx="1"/>
            <a:endCxn id="146" idx="3"/>
          </p:cNvCxnSpPr>
          <p:nvPr/>
        </p:nvCxnSpPr>
        <p:spPr>
          <a:xfrm flipH="1">
            <a:off x="7588109" y="5253431"/>
            <a:ext cx="258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B002336-1218-4E81-8B09-6BB1573306BF}"/>
              </a:ext>
            </a:extLst>
          </p:cNvPr>
          <p:cNvCxnSpPr>
            <a:stCxn id="146" idx="2"/>
            <a:endCxn id="143" idx="2"/>
          </p:cNvCxnSpPr>
          <p:nvPr/>
        </p:nvCxnSpPr>
        <p:spPr>
          <a:xfrm rot="16200000" flipH="1">
            <a:off x="7467451" y="5048343"/>
            <a:ext cx="343948" cy="13167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0FE7D1F3-B23C-41A4-A645-AA95914404C8}"/>
              </a:ext>
            </a:extLst>
          </p:cNvPr>
          <p:cNvSpPr txBox="1"/>
          <p:nvPr/>
        </p:nvSpPr>
        <p:spPr>
          <a:xfrm>
            <a:off x="8259042" y="3707301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Yes</a:t>
            </a:r>
            <a:endParaRPr lang="en-IN" sz="1600" dirty="0">
              <a:solidFill>
                <a:schemeClr val="accent1"/>
              </a:solidFill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601C19B9-F7B6-4875-B76E-9447F0B8EAFE}"/>
              </a:ext>
            </a:extLst>
          </p:cNvPr>
          <p:cNvCxnSpPr>
            <a:stCxn id="82" idx="2"/>
            <a:endCxn id="183" idx="0"/>
          </p:cNvCxnSpPr>
          <p:nvPr/>
        </p:nvCxnSpPr>
        <p:spPr>
          <a:xfrm>
            <a:off x="8776172" y="3815887"/>
            <a:ext cx="1584" cy="2386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66899CC-31B2-4FFF-8F37-55F02D44F864}"/>
              </a:ext>
            </a:extLst>
          </p:cNvPr>
          <p:cNvCxnSpPr>
            <a:stCxn id="183" idx="1"/>
            <a:endCxn id="145" idx="3"/>
          </p:cNvCxnSpPr>
          <p:nvPr/>
        </p:nvCxnSpPr>
        <p:spPr>
          <a:xfrm flipH="1">
            <a:off x="7588110" y="4335887"/>
            <a:ext cx="6461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771A79DB-0998-41FA-81F8-7FF2197A8979}"/>
              </a:ext>
            </a:extLst>
          </p:cNvPr>
          <p:cNvCxnSpPr>
            <a:stCxn id="145" idx="2"/>
            <a:endCxn id="134" idx="0"/>
          </p:cNvCxnSpPr>
          <p:nvPr/>
        </p:nvCxnSpPr>
        <p:spPr>
          <a:xfrm rot="16200000" flipH="1">
            <a:off x="7727519" y="3870732"/>
            <a:ext cx="302181" cy="1795126"/>
          </a:xfrm>
          <a:prstGeom prst="bentConnector3">
            <a:avLst>
              <a:gd name="adj1" fmla="val 359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Flowchart: Data 222">
            <a:extLst>
              <a:ext uri="{FF2B5EF4-FFF2-40B4-BE49-F238E27FC236}">
                <a16:creationId xmlns:a16="http://schemas.microsoft.com/office/drawing/2014/main" id="{0EAA52DA-4EB0-4F06-A877-E37D5B1D6E0F}"/>
              </a:ext>
            </a:extLst>
          </p:cNvPr>
          <p:cNvSpPr/>
          <p:nvPr/>
        </p:nvSpPr>
        <p:spPr>
          <a:xfrm>
            <a:off x="2571843" y="5727553"/>
            <a:ext cx="2334004" cy="2716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Delimiter</a:t>
            </a:r>
            <a:endParaRPr lang="en-IN" sz="1600" dirty="0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869F8C0B-5319-49C4-BB09-9C6D650BA5E8}"/>
              </a:ext>
            </a:extLst>
          </p:cNvPr>
          <p:cNvCxnSpPr>
            <a:cxnSpLocks/>
            <a:stCxn id="107" idx="4"/>
            <a:endCxn id="223" idx="1"/>
          </p:cNvCxnSpPr>
          <p:nvPr/>
        </p:nvCxnSpPr>
        <p:spPr>
          <a:xfrm>
            <a:off x="3738845" y="5436233"/>
            <a:ext cx="0" cy="291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44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33" grpId="0"/>
      <p:bldP spid="36" grpId="0"/>
      <p:bldP spid="37" grpId="0" animBg="1"/>
      <p:bldP spid="82" grpId="0" animBg="1"/>
      <p:bldP spid="85" grpId="0" animBg="1"/>
      <p:bldP spid="107" grpId="0" animBg="1"/>
      <p:bldP spid="134" grpId="0" animBg="1"/>
      <p:bldP spid="143" grpId="0" animBg="1"/>
      <p:bldP spid="145" grpId="0" animBg="1"/>
      <p:bldP spid="146" grpId="0" animBg="1"/>
      <p:bldP spid="176" grpId="0"/>
      <p:bldP spid="183" grpId="0" animBg="1"/>
      <p:bldP spid="201" grpId="0"/>
      <p:bldP spid="2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336D-0B28-4EDD-875E-A234566F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1122B5-6C4D-4699-BE15-A45E99307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517" y="1828802"/>
            <a:ext cx="3301998" cy="462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951AB1-2F0C-4303-8E0D-D6862DF97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56" y="1828802"/>
            <a:ext cx="3301998" cy="462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6F3247-C2D0-411E-87BF-BDB8569FB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5" y="1828802"/>
            <a:ext cx="3301998" cy="462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0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F8A8B7-C987-4163-9A9E-54A852AF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r>
              <a:rPr lang="en-US" dirty="0"/>
              <a:t>Thank You.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93508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484</TotalTime>
  <Words>152</Words>
  <Application>Microsoft Office PowerPoint</Application>
  <PresentationFormat>Widescreen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Corbel</vt:lpstr>
      <vt:lpstr>Basis</vt:lpstr>
      <vt:lpstr>Vibration Logger</vt:lpstr>
      <vt:lpstr>Components</vt:lpstr>
      <vt:lpstr>Data Structure</vt:lpstr>
      <vt:lpstr>Algorithm</vt:lpstr>
      <vt:lpstr>Sample Data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Riju</dc:creator>
  <cp:lastModifiedBy>Riju</cp:lastModifiedBy>
  <cp:revision>28</cp:revision>
  <dcterms:created xsi:type="dcterms:W3CDTF">2021-09-11T18:57:44Z</dcterms:created>
  <dcterms:modified xsi:type="dcterms:W3CDTF">2021-09-12T10:37:42Z</dcterms:modified>
</cp:coreProperties>
</file>