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58" r:id="rId4"/>
    <p:sldId id="259" r:id="rId5"/>
    <p:sldId id="274" r:id="rId6"/>
    <p:sldId id="260" r:id="rId7"/>
    <p:sldId id="261" r:id="rId8"/>
    <p:sldId id="273" r:id="rId9"/>
    <p:sldId id="27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2CB8DA-CADA-48EE-B296-8132B0F9AB08}">
  <a:tblStyle styleId="{B42CB8DA-CADA-48EE-B296-8132B0F9A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:\Niranjan Work\A I S S M S\AISSMS PPT Profile Page\PPT Design 6\04.jpg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6920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57287" y="510186"/>
            <a:ext cx="11350214" cy="8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b="1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257287" y="1527586"/>
            <a:ext cx="11834308" cy="47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0232616" y="6481089"/>
            <a:ext cx="1012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743772" y="640137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46821" y="6519134"/>
            <a:ext cx="721360" cy="26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 descr="IOIT 2"/>
          <p:cNvPicPr preferRelativeResize="0"/>
          <p:nvPr/>
        </p:nvPicPr>
        <p:blipFill rotWithShape="1">
          <a:blip r:embed="rId3">
            <a:alphaModFix/>
          </a:blip>
          <a:srcRect b="15067"/>
          <a:stretch/>
        </p:blipFill>
        <p:spPr>
          <a:xfrm>
            <a:off x="5125421" y="6401370"/>
            <a:ext cx="2098040" cy="38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 descr="F:\Niranjan Work\A I S S M S\AISSMS PPT Profile Page\PPT Design 6\01.jpg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" y="-317"/>
            <a:ext cx="12189460" cy="68592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82489" y="3330207"/>
            <a:ext cx="8851378" cy="11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Font typeface="Arial"/>
              <a:buNone/>
            </a:pPr>
            <a:r>
              <a:rPr lang="en-IN" b="1" dirty="0">
                <a:solidFill>
                  <a:srgbClr val="FF0000"/>
                </a:solidFill>
              </a:rPr>
              <a:t>Student GPA Calculator System in C++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82489" y="4306529"/>
            <a:ext cx="8839200" cy="148006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</a:rPr>
              <a:t>Prepared by Rutuja Bidarkar, </a:t>
            </a:r>
            <a:r>
              <a:rPr lang="en-US" sz="2400" b="1" dirty="0" err="1">
                <a:solidFill>
                  <a:schemeClr val="lt1"/>
                </a:solidFill>
              </a:rPr>
              <a:t>Kimaya</a:t>
            </a:r>
            <a:r>
              <a:rPr lang="en-US" sz="2400" b="1" dirty="0">
                <a:solidFill>
                  <a:schemeClr val="lt1"/>
                </a:solidFill>
              </a:rPr>
              <a:t> Chavan, Pooja </a:t>
            </a:r>
            <a:r>
              <a:rPr lang="en-US" sz="2400" b="1" dirty="0" err="1">
                <a:solidFill>
                  <a:schemeClr val="lt1"/>
                </a:solidFill>
              </a:rPr>
              <a:t>Balpande</a:t>
            </a:r>
            <a:endParaRPr lang="en-US" sz="24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lang="en-US" sz="2400" b="1" dirty="0">
                <a:solidFill>
                  <a:schemeClr val="lt1"/>
                </a:solidFill>
              </a:rPr>
              <a:t>-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</a:rPr>
              <a:t>Roll no: 15, 20, 7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4250" y="876301"/>
            <a:ext cx="514349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3916-21E1-D250-66DA-080ABBE8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C9D8-40ED-CD90-803E-AC2E9E362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US" dirty="0"/>
              <a:t>Class Structure</a:t>
            </a:r>
          </a:p>
          <a:p>
            <a:pPr marL="571500" lvl="1" indent="-457200" defTabSz="914400" eaLnBrk="0" fontAlgn="base" latinLnBrk="0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Subject Class Overview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Student Class Overview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GPA Calculation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User Interaction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Exception Handling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Sample Output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Code Highlights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Conclusion</a:t>
            </a: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b="1" u="sng" dirty="0"/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b="1" u="sng" dirty="0"/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457200" eaLnBrk="0" fontAlgn="base" hangingPunc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en-US" sz="2800" b="1" u="sng" dirty="0"/>
          </a:p>
          <a:p>
            <a:pPr marL="571500" lvl="1" indent="-457200" defTabSz="914400" eaLnBrk="0" fontAlgn="base" latinLnBrk="0" hangingPunc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/>
            </a:pPr>
            <a:endParaRPr lang="en-US" altLang="en-US" sz="2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5F75-FC0F-85D9-E624-6EFEA6410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257287" y="510186"/>
            <a:ext cx="11350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dirty="0"/>
              <a:t>INTRODUCTION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257286" y="2255520"/>
            <a:ext cx="11755913" cy="409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A C++ program to manage student subjects and calculate GPA based on marks and credits</a:t>
            </a:r>
            <a:r>
              <a:rPr lang="en-US" sz="16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u="sng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Overview:</a:t>
            </a:r>
          </a:p>
          <a:p>
            <a:pPr marL="0" indent="0">
              <a:lnSpc>
                <a:spcPct val="100000"/>
              </a:lnSpc>
              <a:buSzPts val="2800"/>
              <a:buNone/>
            </a:pPr>
            <a:r>
              <a:rPr lang="en-US" sz="2400" dirty="0"/>
              <a:t>This C++ project calculates a student's GPA based on marks and credits for multiple subjects. It uses two classes, s</a:t>
            </a:r>
            <a:r>
              <a:rPr lang="en-US" altLang="en-US" sz="2400" dirty="0"/>
              <a:t>ubject and student, where Subject stores individual subject details, and Student manages a collection of subjects. </a:t>
            </a:r>
            <a:r>
              <a:rPr lang="en-US" sz="2400" dirty="0"/>
              <a:t>The program allows users to input subject data, calculates the GPA using grade points, and handles exceptions for invalid input.</a:t>
            </a:r>
            <a:endParaRPr lang="en-US" alt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800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800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11246821" y="6519134"/>
            <a:ext cx="721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271B6-8F97-1E99-0CD8-21FCC0F1FC22}"/>
              </a:ext>
            </a:extLst>
          </p:cNvPr>
          <p:cNvSpPr txBox="1"/>
          <p:nvPr/>
        </p:nvSpPr>
        <p:spPr>
          <a:xfrm>
            <a:off x="178801" y="1732300"/>
            <a:ext cx="453267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IN" sz="2800" b="1" u="sng" dirty="0">
                <a:ea typeface="Calibri"/>
                <a:sym typeface="Calibri"/>
              </a:rPr>
              <a:t>Problem Statement: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57287" y="1366086"/>
            <a:ext cx="10953135" cy="457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u="sng" dirty="0"/>
              <a:t>Class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Two Main Classes</a:t>
            </a:r>
            <a:r>
              <a:rPr lang="en-US" sz="2400" dirty="0"/>
              <a:t>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b="1" dirty="0"/>
              <a:t>Subject Class</a:t>
            </a:r>
            <a:r>
              <a:rPr lang="en-US" dirty="0"/>
              <a:t>: Stores individual subject details.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b="1" dirty="0"/>
              <a:t>Student Class</a:t>
            </a:r>
            <a:r>
              <a:rPr lang="en-US" dirty="0"/>
              <a:t>: Manages multiple subjects and calculates GPA.</a:t>
            </a:r>
          </a:p>
          <a:p>
            <a:pPr marL="457200" lvl="1" indent="0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None/>
              <a:tabLst/>
            </a:pPr>
            <a:endParaRPr lang="en-US" altLang="en-US" dirty="0"/>
          </a:p>
          <a:p>
            <a:pPr marL="114300" lvl="1" indent="0" defTabSz="914400" eaLnBrk="0" fontAlgn="base" latinLnBrk="0" hangingPunct="0">
              <a:lnSpc>
                <a:spcPct val="100000"/>
              </a:lnSpc>
              <a:spcBef>
                <a:spcPts val="1000"/>
              </a:spcBef>
              <a:buNone/>
              <a:tabLst/>
            </a:pPr>
            <a:r>
              <a:rPr lang="en-US" altLang="en-US" sz="2800" b="1" u="sng" dirty="0"/>
              <a:t>Subject Class Overview</a:t>
            </a:r>
          </a:p>
          <a:p>
            <a:pPr marL="742950" lvl="1" indent="-285750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Attributes:</a:t>
            </a:r>
          </a:p>
          <a:p>
            <a:pPr marL="800100" lvl="1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name (string)</a:t>
            </a:r>
          </a:p>
          <a:p>
            <a:pPr marL="800100" lvl="1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marks (double)</a:t>
            </a:r>
          </a:p>
          <a:p>
            <a:pPr marL="800100" lvl="1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credits (double)</a:t>
            </a:r>
          </a:p>
          <a:p>
            <a:pPr marL="742950" lvl="1" indent="-285750" eaLnBrk="0" fontAlgn="base" hangingPunct="0">
              <a:buFont typeface="Arial" panose="020B0604020202020204" pitchFamily="34" charset="0"/>
              <a:buChar char="•"/>
            </a:pPr>
            <a:r>
              <a:rPr lang="en-US" altLang="en-US" b="1" dirty="0"/>
              <a:t>Methods:</a:t>
            </a:r>
          </a:p>
          <a:p>
            <a:pPr marL="800100" lvl="1" defTabSz="914400" eaLnBrk="0" fontAlgn="base" latinLnBrk="0" hangingPunc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Constructor, </a:t>
            </a:r>
            <a:r>
              <a:rPr lang="en-US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getCredits</a:t>
            </a: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getGradePoints</a:t>
            </a: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getName</a:t>
            </a: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getMarks</a:t>
            </a: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setValues</a:t>
            </a:r>
            <a:r>
              <a:rPr lang="en-US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endParaRPr lang="en-US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None/>
            </a:pPr>
            <a:endParaRPr lang="en-US" sz="3600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1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u="sng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11246821" y="6519134"/>
            <a:ext cx="721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EE0AA996-BE70-E6A2-6943-141820D2C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287" y="510186"/>
            <a:ext cx="11350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dirty="0"/>
              <a:t>Program Code </a:t>
            </a:r>
            <a:r>
              <a:rPr lang="en-US" dirty="0" err="1"/>
              <a:t>Explaination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951E-5CDD-1470-5F90-D9A26F3F7D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4750C-EF56-17D1-CDBD-43CFA328F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5776" y="546374"/>
            <a:ext cx="11384107" cy="338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1" indent="0" eaLnBrk="0" fontAlgn="base" hangingPunct="0">
              <a:spcBef>
                <a:spcPts val="1000"/>
              </a:spcBef>
              <a:buNone/>
            </a:pPr>
            <a:r>
              <a:rPr lang="en-US" altLang="en-US" sz="2600" b="1" u="sng" dirty="0"/>
              <a:t>Student Class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/>
              <a:t>Attributes: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/>
              <a:t>subjects (array of Subject objects)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 err="1"/>
              <a:t>totalSubjects</a:t>
            </a:r>
            <a:r>
              <a:rPr lang="en-US" altLang="en-US" dirty="0"/>
              <a:t> (int)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/>
              <a:t>Methods: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/>
              <a:t>Constructor, Destructor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 err="1"/>
              <a:t>addSubject</a:t>
            </a:r>
            <a:r>
              <a:rPr lang="en-US" altLang="en-US" dirty="0"/>
              <a:t>(), </a:t>
            </a:r>
            <a:r>
              <a:rPr lang="en-US" altLang="en-US" dirty="0" err="1"/>
              <a:t>calculateGPA</a:t>
            </a:r>
            <a:r>
              <a:rPr lang="en-US" altLang="en-US" dirty="0"/>
              <a:t>(), </a:t>
            </a:r>
            <a:r>
              <a:rPr lang="en-US" altLang="en-US" dirty="0" err="1"/>
              <a:t>getTotalCredits</a:t>
            </a:r>
            <a:r>
              <a:rPr lang="en-US" altLang="en-US" dirty="0"/>
              <a:t>(), </a:t>
            </a:r>
            <a:r>
              <a:rPr lang="en-US" altLang="en-US" dirty="0" err="1"/>
              <a:t>displaySubjects</a:t>
            </a:r>
            <a:r>
              <a:rPr lang="en-US" altLang="en-US" dirty="0"/>
              <a:t>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2A097-8736-5A21-4192-E25F5E7F3F8D}"/>
              </a:ext>
            </a:extLst>
          </p:cNvPr>
          <p:cNvSpPr txBox="1"/>
          <p:nvPr/>
        </p:nvSpPr>
        <p:spPr>
          <a:xfrm>
            <a:off x="462117" y="3754608"/>
            <a:ext cx="10933470" cy="223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eaLnBrk="0" fontAlgn="base" hangingPunc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GPA Calculation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Grade Points = Sum of (Credits × Grade Points)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GPA = Total Grade Points / Total Credits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Grades based on marks: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90+ -&gt; 10, 80+ -&gt; 9, and so on.</a:t>
            </a:r>
          </a:p>
        </p:txBody>
      </p:sp>
    </p:spTree>
    <p:extLst>
      <p:ext uri="{BB962C8B-B14F-4D97-AF65-F5344CB8AC3E}">
        <p14:creationId xmlns:p14="http://schemas.microsoft.com/office/powerpoint/2010/main" val="10591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57287" y="521110"/>
            <a:ext cx="11834400" cy="582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1" indent="0" eaLnBrk="0" fontAlgn="base" hangingPunct="0">
              <a:spcBef>
                <a:spcPts val="1000"/>
              </a:spcBef>
              <a:buNone/>
            </a:pPr>
            <a:r>
              <a:rPr lang="en-US" sz="2600" b="1" u="sng" dirty="0"/>
              <a:t>User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Input: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Number of subjects.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Subject details: Name, Marks (0-100), Credits (1-10).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Output: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Subject table with name, marks, credits, and grade points.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Final GPA and total credits.</a:t>
            </a:r>
          </a:p>
          <a:p>
            <a:pPr marL="457200" lvl="1" indent="0">
              <a:buNone/>
            </a:pPr>
            <a:endParaRPr lang="en-US" dirty="0"/>
          </a:p>
          <a:p>
            <a:pPr marL="114300" lvl="1" indent="0" eaLnBrk="0" fontAlgn="base" hangingPunct="0">
              <a:spcBef>
                <a:spcPts val="1000"/>
              </a:spcBef>
              <a:buNone/>
            </a:pPr>
            <a:r>
              <a:rPr lang="en-US" sz="2600" b="1" u="sng" dirty="0"/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Handles invalid inputs: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Invalid number of subjects.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Out-of-range subject index during addition.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Invalid marks/credits input.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11246821" y="6519134"/>
            <a:ext cx="721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1246821" y="6519134"/>
            <a:ext cx="7215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03EFBB-1974-1A92-5DC4-12B34EE32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995" y="639759"/>
            <a:ext cx="10774619" cy="428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1" indent="0" defTabSz="914400" eaLnBrk="0" fontAlgn="base" latinLnBrk="0" hangingPunct="0">
              <a:spcBef>
                <a:spcPts val="1000"/>
              </a:spcBef>
              <a:buNone/>
              <a:tabLst/>
            </a:pPr>
            <a:r>
              <a:rPr lang="en-US" altLang="en-US" sz="2600" b="1" u="sng" dirty="0"/>
              <a:t>Sample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/>
              <a:t>Show a screenshot or an example of input/output.</a:t>
            </a:r>
          </a:p>
          <a:p>
            <a:pPr marL="800100" lvl="1" defTabSz="914400" eaLnBrk="0" fontAlgn="base" latinLnBrk="0" hangingPunct="0">
              <a:buFont typeface="Courier New" panose="02070309020205020404" pitchFamily="49" charset="0"/>
              <a:buChar char="o"/>
              <a:tabLst/>
            </a:pPr>
            <a:r>
              <a:rPr lang="en-US" altLang="en-US" dirty="0"/>
              <a:t>Subject details.</a:t>
            </a:r>
          </a:p>
          <a:p>
            <a:pPr marL="800100" lvl="1" defTabSz="914400" eaLnBrk="0" fontAlgn="base" latinLnBrk="0" hangingPunct="0">
              <a:buFont typeface="Courier New" panose="02070309020205020404" pitchFamily="49" charset="0"/>
              <a:buChar char="o"/>
              <a:tabLst/>
            </a:pPr>
            <a:r>
              <a:rPr lang="en-US" altLang="en-US" dirty="0"/>
              <a:t>Summary showing GPA and total credits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lvl="1" indent="0" eaLnBrk="0" fontAlgn="base" hangingPunct="0">
              <a:spcBef>
                <a:spcPts val="1000"/>
              </a:spcBef>
              <a:buNone/>
            </a:pPr>
            <a:r>
              <a:rPr lang="en-US" altLang="en-US" sz="2600" b="1" u="sng" dirty="0"/>
              <a:t>Code Highlights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/>
              <a:t>Highlight core functionality:</a:t>
            </a:r>
          </a:p>
          <a:p>
            <a:pPr marL="800100" lvl="1" eaLnBrk="0" fontAlgn="base" hangingPunct="0">
              <a:buFont typeface="Courier New" panose="02070309020205020404" pitchFamily="49" charset="0"/>
              <a:buChar char="o"/>
            </a:pPr>
            <a:r>
              <a:rPr lang="en-US" altLang="en-US" dirty="0"/>
              <a:t>Constructor and Destructor in Student.</a:t>
            </a:r>
          </a:p>
          <a:p>
            <a:pPr marL="800100" lvl="1" eaLnBrk="0" fontAlgn="base" hangingPunct="0">
              <a:buFont typeface="Courier New" panose="02070309020205020404" pitchFamily="49" charset="0"/>
              <a:buChar char="o"/>
            </a:pPr>
            <a:r>
              <a:rPr lang="en-US" altLang="en-US" dirty="0" err="1"/>
              <a:t>calculateGPA</a:t>
            </a:r>
            <a:r>
              <a:rPr lang="en-US" altLang="en-US" dirty="0"/>
              <a:t>() function.</a:t>
            </a:r>
          </a:p>
          <a:p>
            <a:pPr marL="800100" lvl="1" eaLnBrk="0" fontAlgn="base" hangingPunct="0">
              <a:buFont typeface="Courier New" panose="02070309020205020404" pitchFamily="49" charset="0"/>
              <a:buChar char="o"/>
            </a:pPr>
            <a:r>
              <a:rPr lang="en-US" altLang="en-US" dirty="0"/>
              <a:t>Input validation and exception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8545-98BB-FD01-C866-7ED4A2352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project efficiently calculates GPA based on user input for subjects, ensuring accurate results and proper error handling. It offers a modular, scalable design that can be extended with additional features in the future.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3F1A-7111-814C-7B57-DFCA488B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A830AD6A-FF72-6EE2-808D-9AD97A3DD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287" y="510186"/>
            <a:ext cx="11350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18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 descr="F:\Niranjan Work\A I S S M S\AISSMS PPT Profile Page\PPT Design 6\06.jpg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" y="-317"/>
            <a:ext cx="12189460" cy="685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>
            <a:spLocks noGrp="1"/>
          </p:cNvSpPr>
          <p:nvPr>
            <p:ph type="ctrTitle"/>
          </p:nvPr>
        </p:nvSpPr>
        <p:spPr>
          <a:xfrm>
            <a:off x="1713865" y="3029585"/>
            <a:ext cx="8764905" cy="11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428</Words>
  <Application>Microsoft Office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Student GPA Calculator System in C++</vt:lpstr>
      <vt:lpstr>TABLE OF CONTENTS</vt:lpstr>
      <vt:lpstr>INTRODUCTION </vt:lpstr>
      <vt:lpstr>Program Code Explaination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Rutuja</dc:creator>
  <cp:lastModifiedBy>Rutuja Bidarkar</cp:lastModifiedBy>
  <cp:revision>5</cp:revision>
  <dcterms:modified xsi:type="dcterms:W3CDTF">2024-10-15T19:15:57Z</dcterms:modified>
</cp:coreProperties>
</file>