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1pPr>
    <a:lvl2pPr marL="1606966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2pPr>
    <a:lvl3pPr marL="3213934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3pPr>
    <a:lvl4pPr marL="4820900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4pPr>
    <a:lvl5pPr marL="6427866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5pPr>
    <a:lvl6pPr marL="8034832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6pPr>
    <a:lvl7pPr marL="9641800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7pPr>
    <a:lvl8pPr marL="11248766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8pPr>
    <a:lvl9pPr marL="12855732" algn="l" defTabSz="3213934" rtl="0" eaLnBrk="1" latinLnBrk="0" hangingPunct="1">
      <a:defRPr sz="63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420" userDrawn="1">
          <p15:clr>
            <a:srgbClr val="A4A3A4"/>
          </p15:clr>
        </p15:guide>
        <p15:guide id="2" pos="5268" userDrawn="1">
          <p15:clr>
            <a:srgbClr val="A4A3A4"/>
          </p15:clr>
        </p15:guide>
        <p15:guide id="3" orient="horz" pos="13485" userDrawn="1">
          <p15:clr>
            <a:srgbClr val="A4A3A4"/>
          </p15:clr>
        </p15:guide>
        <p15:guide id="4" pos="9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n Peng" initials="JXP" lastIdx="1" clrIdx="0">
    <p:extLst>
      <p:ext uri="{19B8F6BF-5375-455C-9EA6-DF929625EA0E}">
        <p15:presenceInfo xmlns:p15="http://schemas.microsoft.com/office/powerpoint/2012/main" xmlns="" userId="24baa8c72c6591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80000"/>
    <a:srgbClr val="79FE00"/>
    <a:srgbClr val="6FEA00"/>
    <a:srgbClr val="FF4343"/>
    <a:srgbClr val="79FFFF"/>
    <a:srgbClr val="05FFFF"/>
    <a:srgbClr val="A20000"/>
    <a:srgbClr val="5C84CC"/>
    <a:srgbClr val="B42DFF"/>
    <a:srgbClr val="9C00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8566" autoAdjust="0"/>
  </p:normalViewPr>
  <p:slideViewPr>
    <p:cSldViewPr snapToGrid="0" showGuides="1">
      <p:cViewPr>
        <p:scale>
          <a:sx n="30" d="100"/>
          <a:sy n="30" d="100"/>
        </p:scale>
        <p:origin x="-588" y="4086"/>
      </p:cViewPr>
      <p:guideLst>
        <p:guide orient="horz" pos="10420"/>
        <p:guide orient="horz" pos="13485"/>
        <p:guide pos="5268"/>
        <p:guide pos="9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200">
                <a:latin typeface="Sans serif"/>
              </a:defRPr>
            </a:pPr>
            <a:r>
              <a:rPr lang="en-US" sz="3200" dirty="0" smtClean="0">
                <a:latin typeface="+mn-lt"/>
              </a:rPr>
              <a:t>Experiment #2</a:t>
            </a:r>
            <a:endParaRPr lang="en-US" sz="3200" dirty="0">
              <a:latin typeface="+mn-lt"/>
            </a:endParaRPr>
          </a:p>
        </c:rich>
      </c:tx>
      <c:layout>
        <c:manualLayout>
          <c:xMode val="edge"/>
          <c:yMode val="edge"/>
          <c:x val="0.74593402625713578"/>
          <c:y val="4.946079559792773E-2"/>
        </c:manualLayout>
      </c:layout>
      <c:overlay val="1"/>
    </c:title>
    <c:plotArea>
      <c:layout>
        <c:manualLayout>
          <c:layoutTarget val="inner"/>
          <c:xMode val="edge"/>
          <c:yMode val="edge"/>
          <c:x val="0.12259687218793035"/>
          <c:y val="5.4782133446194571E-2"/>
          <c:w val="0.5953565579766581"/>
          <c:h val="0.84167144592078769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 (S)</c:v>
                </c:pt>
              </c:strCache>
            </c:strRef>
          </c:tx>
          <c:spPr>
            <a:ln w="57150">
              <a:solidFill>
                <a:srgbClr val="558ED5"/>
              </a:solidFill>
            </a:ln>
          </c:spPr>
          <c:marker>
            <c:spPr>
              <a:solidFill>
                <a:srgbClr val="4F81BD"/>
              </a:solidFill>
              <a:ln w="57150">
                <a:solidFill>
                  <a:srgbClr val="558ED5"/>
                </a:solidFill>
              </a:ln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9.8000000000000007</c:v>
                </c:pt>
                <c:pt idx="1">
                  <c:v>8.6</c:v>
                </c:pt>
                <c:pt idx="2">
                  <c:v>7.8</c:v>
                </c:pt>
                <c:pt idx="3">
                  <c:v>7.2</c:v>
                </c:pt>
                <c:pt idx="4">
                  <c:v>6.7</c:v>
                </c:pt>
                <c:pt idx="5">
                  <c:v>6</c:v>
                </c:pt>
                <c:pt idx="6">
                  <c:v>5.6</c:v>
                </c:pt>
                <c:pt idx="7">
                  <c:v>5</c:v>
                </c:pt>
                <c:pt idx="8">
                  <c:v>4.4000000000000004</c:v>
                </c:pt>
                <c:pt idx="9">
                  <c:v>4</c:v>
                </c:pt>
                <c:pt idx="10">
                  <c:v>3.8</c:v>
                </c:pt>
                <c:pt idx="11">
                  <c:v>3.7</c:v>
                </c:pt>
                <c:pt idx="12">
                  <c:v>3.6</c:v>
                </c:pt>
                <c:pt idx="13">
                  <c:v>3.4</c:v>
                </c:pt>
                <c:pt idx="14">
                  <c:v>3.3</c:v>
                </c:pt>
                <c:pt idx="15">
                  <c:v>3</c:v>
                </c:pt>
                <c:pt idx="16">
                  <c:v>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Consistency (C)</c:v>
                </c:pt>
              </c:strCache>
            </c:strRef>
          </c:tx>
          <c:spPr>
            <a:ln w="57150">
              <a:solidFill>
                <a:srgbClr val="C0504D"/>
              </a:solidFill>
            </a:ln>
          </c:spPr>
          <c:marker>
            <c:spPr>
              <a:solidFill>
                <a:srgbClr val="C0504D"/>
              </a:solidFill>
              <a:ln w="57150">
                <a:solidFill>
                  <a:srgbClr val="C0504D"/>
                </a:solidFill>
              </a:ln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</c:numCache>
            </c:numRef>
          </c:xVal>
          <c:yVal>
            <c:numRef>
              <c:f>Sheet1!$C$2:$C$18</c:f>
              <c:numCache>
                <c:formatCode>General</c:formatCode>
                <c:ptCount val="17"/>
                <c:pt idx="0">
                  <c:v>8.7000000000000011</c:v>
                </c:pt>
                <c:pt idx="1">
                  <c:v>9.1</c:v>
                </c:pt>
                <c:pt idx="2">
                  <c:v>9.4</c:v>
                </c:pt>
                <c:pt idx="3">
                  <c:v>9.3000000000000007</c:v>
                </c:pt>
                <c:pt idx="4">
                  <c:v>9.1</c:v>
                </c:pt>
                <c:pt idx="5">
                  <c:v>9.2000000000000011</c:v>
                </c:pt>
                <c:pt idx="6">
                  <c:v>9.3000000000000007</c:v>
                </c:pt>
                <c:pt idx="7">
                  <c:v>9.4</c:v>
                </c:pt>
                <c:pt idx="8">
                  <c:v>8.9</c:v>
                </c:pt>
                <c:pt idx="9">
                  <c:v>9.4</c:v>
                </c:pt>
                <c:pt idx="10">
                  <c:v>9.5</c:v>
                </c:pt>
                <c:pt idx="11">
                  <c:v>9.6</c:v>
                </c:pt>
                <c:pt idx="12">
                  <c:v>9.2000000000000011</c:v>
                </c:pt>
                <c:pt idx="13">
                  <c:v>9</c:v>
                </c:pt>
                <c:pt idx="14">
                  <c:v>8.9</c:v>
                </c:pt>
                <c:pt idx="15">
                  <c:v>9.3000000000000007</c:v>
                </c:pt>
                <c:pt idx="16">
                  <c:v>9.2000000000000011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Reliability (R)</c:v>
                </c:pt>
              </c:strCache>
            </c:strRef>
          </c:tx>
          <c:spPr>
            <a:ln w="57150">
              <a:solidFill>
                <a:srgbClr val="9BBB59"/>
              </a:solidFill>
            </a:ln>
          </c:spPr>
          <c:marker>
            <c:spPr>
              <a:solidFill>
                <a:srgbClr val="9BBB59"/>
              </a:solidFill>
              <a:ln w="57150">
                <a:solidFill>
                  <a:srgbClr val="9BBB59"/>
                </a:solidFill>
              </a:ln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</c:numCache>
            </c:numRef>
          </c:xVal>
          <c:yVal>
            <c:numRef>
              <c:f>Sheet1!$D$2:$D$18</c:f>
              <c:numCache>
                <c:formatCode>General</c:formatCode>
                <c:ptCount val="17"/>
                <c:pt idx="0">
                  <c:v>3.2</c:v>
                </c:pt>
                <c:pt idx="1">
                  <c:v>7.4</c:v>
                </c:pt>
                <c:pt idx="2">
                  <c:v>9</c:v>
                </c:pt>
                <c:pt idx="3">
                  <c:v>9.6</c:v>
                </c:pt>
                <c:pt idx="4">
                  <c:v>9.9</c:v>
                </c:pt>
                <c:pt idx="5">
                  <c:v>9.9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Adaptability (A)</c:v>
                </c:pt>
              </c:strCache>
            </c:strRef>
          </c:tx>
          <c:spPr>
            <a:ln w="57150">
              <a:solidFill>
                <a:srgbClr val="8064A2"/>
              </a:solidFill>
            </a:ln>
          </c:spPr>
          <c:marker>
            <c:spPr>
              <a:solidFill>
                <a:srgbClr val="8064A2"/>
              </a:solidFill>
              <a:ln w="57150">
                <a:solidFill>
                  <a:srgbClr val="8064A2"/>
                </a:solidFill>
              </a:ln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8</c:v>
                </c:pt>
                <c:pt idx="2">
                  <c:v>10</c:v>
                </c:pt>
                <c:pt idx="3">
                  <c:v>12</c:v>
                </c:pt>
                <c:pt idx="4">
                  <c:v>14</c:v>
                </c:pt>
                <c:pt idx="5">
                  <c:v>16</c:v>
                </c:pt>
                <c:pt idx="6">
                  <c:v>18</c:v>
                </c:pt>
                <c:pt idx="7">
                  <c:v>20</c:v>
                </c:pt>
                <c:pt idx="8">
                  <c:v>22</c:v>
                </c:pt>
                <c:pt idx="9">
                  <c:v>24</c:v>
                </c:pt>
                <c:pt idx="10">
                  <c:v>26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34</c:v>
                </c:pt>
                <c:pt idx="15">
                  <c:v>36</c:v>
                </c:pt>
                <c:pt idx="16">
                  <c:v>38</c:v>
                </c:pt>
              </c:numCache>
            </c:numRef>
          </c:xVal>
          <c:yVal>
            <c:numRef>
              <c:f>Sheet1!$E$2:$E$18</c:f>
              <c:numCache>
                <c:formatCode>General</c:formatCode>
                <c:ptCount val="17"/>
                <c:pt idx="0">
                  <c:v>0.60000000000000064</c:v>
                </c:pt>
                <c:pt idx="1">
                  <c:v>1.2</c:v>
                </c:pt>
                <c:pt idx="2">
                  <c:v>3.9</c:v>
                </c:pt>
                <c:pt idx="3">
                  <c:v>5.6</c:v>
                </c:pt>
                <c:pt idx="4">
                  <c:v>7.6</c:v>
                </c:pt>
                <c:pt idx="5">
                  <c:v>8.7000000000000011</c:v>
                </c:pt>
                <c:pt idx="6">
                  <c:v>8.9</c:v>
                </c:pt>
                <c:pt idx="7">
                  <c:v>8.8000000000000007</c:v>
                </c:pt>
                <c:pt idx="8">
                  <c:v>7.4</c:v>
                </c:pt>
                <c:pt idx="9">
                  <c:v>4.8</c:v>
                </c:pt>
                <c:pt idx="10">
                  <c:v>2.1</c:v>
                </c:pt>
                <c:pt idx="11">
                  <c:v>1.4</c:v>
                </c:pt>
                <c:pt idx="12">
                  <c:v>1.3</c:v>
                </c:pt>
                <c:pt idx="13">
                  <c:v>1.1000000000000001</c:v>
                </c:pt>
                <c:pt idx="14">
                  <c:v>1</c:v>
                </c:pt>
                <c:pt idx="15">
                  <c:v>0.8</c:v>
                </c:pt>
                <c:pt idx="16">
                  <c:v>0.60000000000000064</c:v>
                </c:pt>
              </c:numCache>
            </c:numRef>
          </c:yVal>
          <c:smooth val="1"/>
        </c:ser>
        <c:axId val="94876800"/>
        <c:axId val="94879104"/>
      </c:scatterChart>
      <c:valAx>
        <c:axId val="94876800"/>
        <c:scaling>
          <c:orientation val="minMax"/>
          <c:max val="38"/>
          <c:min val="6"/>
        </c:scaling>
        <c:axPos val="b"/>
        <c:title>
          <c:tx>
            <c:rich>
              <a:bodyPr/>
              <a:lstStyle/>
              <a:p>
                <a:pPr>
                  <a:defRPr sz="2400" b="0" i="0" u="none" strike="noStrike" baseline="0">
                    <a:solidFill>
                      <a:srgbClr val="000000"/>
                    </a:solidFill>
                    <a:latin typeface="Sans serif"/>
                    <a:ea typeface="Calibri"/>
                    <a:cs typeface="Calibri"/>
                  </a:defRPr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Sans serif"/>
                    <a:cs typeface="Arial"/>
                  </a:rPr>
                  <a:t>Difference </a:t>
                </a:r>
              </a:p>
              <a:p>
                <a:pPr>
                  <a:defRPr sz="2400" b="0" i="0" u="none" strike="noStrike" baseline="0">
                    <a:solidFill>
                      <a:srgbClr val="000000"/>
                    </a:solidFill>
                    <a:latin typeface="Sans serif"/>
                    <a:ea typeface="Calibri"/>
                    <a:cs typeface="Calibri"/>
                  </a:defRPr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Sans serif"/>
                    <a:cs typeface="Arial"/>
                  </a:rPr>
                  <a:t>Threshold Value </a:t>
                </a:r>
              </a:p>
            </c:rich>
          </c:tx>
          <c:layout>
            <c:manualLayout>
              <c:xMode val="edge"/>
              <c:yMode val="edge"/>
              <c:x val="0.72493914865010234"/>
              <c:y val="0.83819923484837544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 sz="2400" b="0" i="0" u="none" strike="noStrike" baseline="0">
                <a:solidFill>
                  <a:srgbClr val="000000"/>
                </a:solidFill>
                <a:latin typeface="Sans serif"/>
                <a:ea typeface="Arial"/>
                <a:cs typeface="Arial"/>
              </a:defRPr>
            </a:pPr>
            <a:endParaRPr lang="en-US"/>
          </a:p>
        </c:txPr>
        <c:crossAx val="94879104"/>
        <c:crosses val="autoZero"/>
        <c:crossBetween val="midCat"/>
        <c:majorUnit val="3"/>
        <c:minorUnit val="1"/>
      </c:valAx>
      <c:valAx>
        <c:axId val="94879104"/>
        <c:scaling>
          <c:orientation val="minMax"/>
          <c:max val="10"/>
        </c:scaling>
        <c:axPos val="l"/>
        <c:majorGridlines/>
        <c:title>
          <c:tx>
            <c:rich>
              <a:bodyPr/>
              <a:lstStyle/>
              <a:p>
                <a:pPr>
                  <a:defRPr sz="2800" b="1" i="0" u="none" strike="noStrike" baseline="0">
                    <a:solidFill>
                      <a:srgbClr val="000000"/>
                    </a:solidFill>
                    <a:latin typeface="Sans serif"/>
                    <a:ea typeface="Arial"/>
                    <a:cs typeface="Arial"/>
                  </a:defRPr>
                </a:pPr>
                <a:r>
                  <a:rPr lang="en-US" sz="2800">
                    <a:latin typeface="Sans serif"/>
                  </a:rPr>
                  <a:t>Rating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400">
                <a:latin typeface="Sans serif"/>
              </a:defRPr>
            </a:pPr>
            <a:endParaRPr lang="en-US"/>
          </a:p>
        </c:txPr>
        <c:crossAx val="948768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0"/>
        <c:txPr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solidFill>
                  <a:srgbClr val="C0504D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>
                <a:solidFill>
                  <a:srgbClr val="9BBB59"/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400">
                <a:solidFill>
                  <a:srgbClr val="8064A2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1021409291945103"/>
          <c:y val="0.2806388271612868"/>
          <c:w val="0.28978590708054991"/>
          <c:h val="0.39079472325339437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ln>
      <a:solidFill>
        <a:schemeClr val="tx1"/>
      </a:solidFill>
    </a:ln>
  </c:spPr>
  <c:txPr>
    <a:bodyPr/>
    <a:lstStyle/>
    <a:p>
      <a:pPr>
        <a:defRPr sz="1800">
          <a:latin typeface="+mn-lt"/>
          <a:cs typeface="Times New Roman" pitchFamily="18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3200"/>
            </a:pPr>
            <a:r>
              <a:rPr lang="en-US" sz="3200" dirty="0" smtClean="0"/>
              <a:t>Experiment</a:t>
            </a:r>
            <a:r>
              <a:rPr lang="en-US" sz="3200" baseline="0" dirty="0" smtClean="0"/>
              <a:t> #</a:t>
            </a:r>
            <a:r>
              <a:rPr lang="en-US" sz="3200" dirty="0" smtClean="0"/>
              <a:t>1</a:t>
            </a:r>
            <a:endParaRPr lang="en-US" sz="3200" dirty="0"/>
          </a:p>
        </c:rich>
      </c:tx>
      <c:layout>
        <c:manualLayout>
          <c:xMode val="edge"/>
          <c:yMode val="edge"/>
          <c:x val="0.75331381229135863"/>
          <c:y val="4.0494786884545789E-2"/>
        </c:manualLayout>
      </c:layout>
      <c:overlay val="1"/>
    </c:title>
    <c:plotArea>
      <c:layout>
        <c:manualLayout>
          <c:layoutTarget val="inner"/>
          <c:xMode val="edge"/>
          <c:yMode val="edge"/>
          <c:x val="0.12000979687225492"/>
          <c:y val="4.9477459109287102E-2"/>
          <c:w val="0.61946045537022876"/>
          <c:h val="0.84190735119352056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 (S)</c:v>
                </c:pt>
              </c:strCache>
            </c:strRef>
          </c:tx>
          <c:spPr>
            <a:solidFill>
              <a:srgbClr val="4F81BD"/>
            </a:solidFill>
          </c:spPr>
          <c:cat>
            <c:strRef>
              <c:f>Sheet1!$A$2:$A$3</c:f>
              <c:strCache>
                <c:ptCount val="2"/>
                <c:pt idx="0">
                  <c:v>Method 1</c:v>
                </c:pt>
                <c:pt idx="1">
                  <c:v>Method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7.8</c:v>
                </c:pt>
                <c:pt idx="1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Consistency (C)</c:v>
                </c:pt>
              </c:strCache>
            </c:strRef>
          </c:tx>
          <c:spPr>
            <a:solidFill>
              <a:srgbClr val="C0504D"/>
            </a:solidFill>
          </c:spPr>
          <c:cat>
            <c:strRef>
              <c:f>Sheet1!$A$2:$A$3</c:f>
              <c:strCache>
                <c:ptCount val="2"/>
                <c:pt idx="0">
                  <c:v>Method 1</c:v>
                </c:pt>
                <c:pt idx="1">
                  <c:v>Method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7.3</c:v>
                </c:pt>
                <c:pt idx="1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Reliability (R)</c:v>
                </c:pt>
              </c:strCache>
            </c:strRef>
          </c:tx>
          <c:spPr>
            <a:solidFill>
              <a:srgbClr val="9BBB59"/>
            </a:solidFill>
          </c:spPr>
          <c:cat>
            <c:strRef>
              <c:f>Sheet1!$A$2:$A$3</c:f>
              <c:strCache>
                <c:ptCount val="2"/>
                <c:pt idx="0">
                  <c:v>Method 1</c:v>
                </c:pt>
                <c:pt idx="1">
                  <c:v>Method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3.1</c:v>
                </c:pt>
                <c:pt idx="1">
                  <c:v>9.8000000000000007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Adaptability (A)</c:v>
                </c:pt>
              </c:strCache>
            </c:strRef>
          </c:tx>
          <c:spPr>
            <a:solidFill>
              <a:srgbClr val="8064A2"/>
            </a:solidFill>
          </c:spPr>
          <c:cat>
            <c:strRef>
              <c:f>Sheet1!$A$2:$A$3</c:f>
              <c:strCache>
                <c:ptCount val="2"/>
                <c:pt idx="0">
                  <c:v>Method 1</c:v>
                </c:pt>
                <c:pt idx="1">
                  <c:v>Method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</c:ser>
        <c:axId val="94838144"/>
        <c:axId val="94983296"/>
      </c:barChart>
      <c:catAx>
        <c:axId val="9483814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400" b="1">
                <a:latin typeface="Sans serif"/>
              </a:defRPr>
            </a:pPr>
            <a:endParaRPr lang="en-US"/>
          </a:p>
        </c:txPr>
        <c:crossAx val="94983296"/>
        <c:crosses val="autoZero"/>
        <c:auto val="1"/>
        <c:lblAlgn val="ctr"/>
        <c:lblOffset val="100"/>
      </c:catAx>
      <c:valAx>
        <c:axId val="94983296"/>
        <c:scaling>
          <c:orientation val="minMax"/>
          <c:max val="10"/>
        </c:scaling>
        <c:axPos val="l"/>
        <c:title>
          <c:tx>
            <c:rich>
              <a:bodyPr/>
              <a:lstStyle/>
              <a:p>
                <a:pPr>
                  <a:defRPr sz="2400" b="1" i="0" u="none" strike="noStrike" baseline="0">
                    <a:solidFill>
                      <a:srgbClr val="000000"/>
                    </a:solidFill>
                    <a:latin typeface="Sans serif"/>
                    <a:ea typeface="Arial"/>
                    <a:cs typeface="Arial"/>
                  </a:defRPr>
                </a:pPr>
                <a:r>
                  <a:rPr lang="en-US" sz="2400" dirty="0">
                    <a:latin typeface="Sans serif"/>
                  </a:rPr>
                  <a:t>Rating</a:t>
                </a:r>
              </a:p>
            </c:rich>
          </c:tx>
          <c:layout>
            <c:manualLayout>
              <c:xMode val="edge"/>
              <c:yMode val="edge"/>
              <c:x val="1.0659771940706903E-2"/>
              <c:y val="0.38049738768381425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400">
                <a:latin typeface="Sans serif"/>
              </a:defRPr>
            </a:pPr>
            <a:endParaRPr lang="en-US"/>
          </a:p>
        </c:txPr>
        <c:crossAx val="94838144"/>
        <c:crosses val="autoZero"/>
        <c:crossBetween val="between"/>
      </c:valAx>
      <c:spPr>
        <a:noFill/>
        <a:ln w="25385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2400">
                <a:solidFill>
                  <a:srgbClr val="4F81BD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solidFill>
                  <a:srgbClr val="C0504D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>
                <a:solidFill>
                  <a:srgbClr val="9BBB59"/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400">
                <a:solidFill>
                  <a:srgbClr val="8064A2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2237663209646363"/>
          <c:y val="0.27344005477576172"/>
          <c:w val="0.26712601199691488"/>
          <c:h val="0.45902946479516182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ln>
      <a:solidFill>
        <a:schemeClr val="tx2">
          <a:lumMod val="95000"/>
          <a:lumOff val="5000"/>
        </a:schemeClr>
      </a:solidFill>
    </a:ln>
  </c:spPr>
  <c:txPr>
    <a:bodyPr/>
    <a:lstStyle/>
    <a:p>
      <a:pPr>
        <a:defRPr sz="1799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F4653-F886-4F1B-86E8-FBCF7D540FF3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767AB18-9F48-4F22-9083-539A52B01C14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endParaRPr lang="en-US" sz="3200" dirty="0">
            <a:solidFill>
              <a:schemeClr val="tx1"/>
            </a:solidFill>
            <a:latin typeface="Sans serif"/>
          </a:endParaRPr>
        </a:p>
      </dgm:t>
    </dgm:pt>
    <dgm:pt modelId="{48A13761-1030-43DA-9249-A9DC4BC67F3D}" type="sibTrans" cxnId="{EF5E9E26-91DE-4F16-8D90-1BD11333B89B}">
      <dgm:prSet/>
      <dgm:spPr>
        <a:noFill/>
      </dgm:spPr>
      <dgm:t>
        <a:bodyPr/>
        <a:lstStyle/>
        <a:p>
          <a:endParaRPr lang="en-US"/>
        </a:p>
      </dgm:t>
    </dgm:pt>
    <dgm:pt modelId="{770EF0D6-2EDB-4C62-9F24-BB7F37C4AB30}" type="parTrans" cxnId="{EF5E9E26-91DE-4F16-8D90-1BD11333B89B}">
      <dgm:prSet/>
      <dgm:spPr/>
      <dgm:t>
        <a:bodyPr/>
        <a:lstStyle/>
        <a:p>
          <a:endParaRPr lang="en-US"/>
        </a:p>
      </dgm:t>
    </dgm:pt>
    <dgm:pt modelId="{94A449A2-4E5D-430E-93B0-D58664F91764}">
      <dgm:prSet phldrT="[Text]" custT="1"/>
      <dgm:spPr>
        <a:noFill/>
        <a:ln>
          <a:noFill/>
        </a:ln>
      </dgm:spPr>
      <dgm:t>
        <a:bodyPr/>
        <a:lstStyle/>
        <a:p>
          <a:endParaRPr lang="en-US" sz="3200" dirty="0">
            <a:latin typeface="Sans serif"/>
          </a:endParaRPr>
        </a:p>
      </dgm:t>
    </dgm:pt>
    <dgm:pt modelId="{959FF316-8405-4139-AF05-4C1BC3103642}" type="sibTrans" cxnId="{1996222D-BCB8-422E-8A01-EFB732A3BE0D}">
      <dgm:prSet/>
      <dgm:spPr>
        <a:noFill/>
      </dgm:spPr>
      <dgm:t>
        <a:bodyPr/>
        <a:lstStyle/>
        <a:p>
          <a:endParaRPr lang="en-US">
            <a:solidFill>
              <a:srgbClr val="00B050"/>
            </a:solidFill>
          </a:endParaRPr>
        </a:p>
      </dgm:t>
    </dgm:pt>
    <dgm:pt modelId="{C3D85291-E05A-47CF-9E82-DA72803862E5}" type="parTrans" cxnId="{1996222D-BCB8-422E-8A01-EFB732A3BE0D}">
      <dgm:prSet/>
      <dgm:spPr/>
      <dgm:t>
        <a:bodyPr/>
        <a:lstStyle/>
        <a:p>
          <a:endParaRPr lang="en-US"/>
        </a:p>
      </dgm:t>
    </dgm:pt>
    <dgm:pt modelId="{B0CBFB50-9CC1-4D34-AE7B-AC9D9659AEB9}">
      <dgm:prSet custT="1"/>
      <dgm:spPr>
        <a:noFill/>
        <a:ln>
          <a:noFill/>
        </a:ln>
      </dgm:spPr>
      <dgm:t>
        <a:bodyPr/>
        <a:lstStyle/>
        <a:p>
          <a:endParaRPr lang="en-US" sz="4700" dirty="0">
            <a:solidFill>
              <a:schemeClr val="tx1"/>
            </a:solidFill>
          </a:endParaRPr>
        </a:p>
      </dgm:t>
    </dgm:pt>
    <dgm:pt modelId="{EF3237F6-E54A-4267-875E-FA923A7FCFC1}" type="parTrans" cxnId="{9095B730-8F1F-48C7-B5A0-80D31C47B066}">
      <dgm:prSet/>
      <dgm:spPr/>
      <dgm:t>
        <a:bodyPr/>
        <a:lstStyle/>
        <a:p>
          <a:endParaRPr lang="en-US"/>
        </a:p>
      </dgm:t>
    </dgm:pt>
    <dgm:pt modelId="{BCB77F15-135F-46F9-B97A-9C4230681099}" type="sibTrans" cxnId="{9095B730-8F1F-48C7-B5A0-80D31C47B066}">
      <dgm:prSet/>
      <dgm:spPr>
        <a:noFill/>
      </dgm:spPr>
      <dgm:t>
        <a:bodyPr/>
        <a:lstStyle/>
        <a:p>
          <a:endParaRPr lang="en-US"/>
        </a:p>
      </dgm:t>
    </dgm:pt>
    <dgm:pt modelId="{2B38E1F1-70F5-4E16-9AE4-66AED4716BA2}">
      <dgm:prSet custT="1"/>
      <dgm:spPr>
        <a:noFill/>
        <a:ln>
          <a:noFill/>
        </a:ln>
      </dgm:spPr>
      <dgm:t>
        <a:bodyPr/>
        <a:lstStyle/>
        <a:p>
          <a:pPr algn="ctr"/>
          <a:endParaRPr lang="en-US" sz="3200" dirty="0">
            <a:solidFill>
              <a:schemeClr val="tx1"/>
            </a:solidFill>
            <a:latin typeface="Sans serif"/>
          </a:endParaRPr>
        </a:p>
      </dgm:t>
    </dgm:pt>
    <dgm:pt modelId="{2CB7625B-7AEA-4778-9FC4-671A1C612183}" type="parTrans" cxnId="{718D0BE0-40F0-48A9-B796-B57048E5B682}">
      <dgm:prSet/>
      <dgm:spPr/>
      <dgm:t>
        <a:bodyPr/>
        <a:lstStyle/>
        <a:p>
          <a:endParaRPr lang="en-US"/>
        </a:p>
      </dgm:t>
    </dgm:pt>
    <dgm:pt modelId="{DACF6808-64D7-4F56-A154-44CED85226F0}" type="sibTrans" cxnId="{718D0BE0-40F0-48A9-B796-B57048E5B682}">
      <dgm:prSet/>
      <dgm:spPr>
        <a:noFill/>
      </dgm:spPr>
      <dgm:t>
        <a:bodyPr/>
        <a:lstStyle/>
        <a:p>
          <a:endParaRPr lang="en-US"/>
        </a:p>
      </dgm:t>
    </dgm:pt>
    <dgm:pt modelId="{7A195C90-9442-4A92-AE0B-7FC846609131}">
      <dgm:prSet/>
      <dgm:spPr>
        <a:noFill/>
        <a:ln>
          <a:noFill/>
        </a:ln>
      </dgm:spPr>
      <dgm:t>
        <a:bodyPr/>
        <a:lstStyle/>
        <a:p>
          <a:endParaRPr lang="en-US" dirty="0"/>
        </a:p>
      </dgm:t>
    </dgm:pt>
    <dgm:pt modelId="{DD06ABAA-910A-430F-98E2-12EF440136C1}" type="parTrans" cxnId="{B6AC4DBA-D1D6-40FF-886F-C6C876B0A818}">
      <dgm:prSet/>
      <dgm:spPr/>
      <dgm:t>
        <a:bodyPr/>
        <a:lstStyle/>
        <a:p>
          <a:endParaRPr lang="en-US"/>
        </a:p>
      </dgm:t>
    </dgm:pt>
    <dgm:pt modelId="{78DCB6E0-5257-4451-AC14-1BEEABA24712}" type="sibTrans" cxnId="{B6AC4DBA-D1D6-40FF-886F-C6C876B0A818}">
      <dgm:prSet/>
      <dgm:spPr>
        <a:noFill/>
      </dgm:spPr>
      <dgm:t>
        <a:bodyPr/>
        <a:lstStyle/>
        <a:p>
          <a:endParaRPr lang="en-US"/>
        </a:p>
      </dgm:t>
    </dgm:pt>
    <dgm:pt modelId="{5AA6AAFB-4DB7-47C9-B309-95E7F43B595E}">
      <dgm:prSet custT="1"/>
      <dgm:spPr>
        <a:noFill/>
        <a:ln>
          <a:noFill/>
        </a:ln>
      </dgm:spPr>
      <dgm:t>
        <a:bodyPr/>
        <a:lstStyle/>
        <a:p>
          <a:endParaRPr lang="en-US" sz="3200" dirty="0">
            <a:solidFill>
              <a:schemeClr val="tx1"/>
            </a:solidFill>
            <a:latin typeface="Sans serif"/>
          </a:endParaRPr>
        </a:p>
      </dgm:t>
    </dgm:pt>
    <dgm:pt modelId="{0F57493C-3992-470B-931F-333C179C6F4F}" type="parTrans" cxnId="{4B0B8C08-AA0B-4103-B6AA-EA2A23AD5AC8}">
      <dgm:prSet/>
      <dgm:spPr/>
      <dgm:t>
        <a:bodyPr/>
        <a:lstStyle/>
        <a:p>
          <a:endParaRPr lang="en-US"/>
        </a:p>
      </dgm:t>
    </dgm:pt>
    <dgm:pt modelId="{69A5CC1A-5C01-4B3D-9610-22B1F5A7990C}" type="sibTrans" cxnId="{4B0B8C08-AA0B-4103-B6AA-EA2A23AD5AC8}">
      <dgm:prSet/>
      <dgm:spPr/>
      <dgm:t>
        <a:bodyPr/>
        <a:lstStyle/>
        <a:p>
          <a:endParaRPr lang="en-US"/>
        </a:p>
      </dgm:t>
    </dgm:pt>
    <dgm:pt modelId="{2C9336AE-EAC3-4A0A-9128-50E1845AB85A}" type="pres">
      <dgm:prSet presAssocID="{C2AF4653-F886-4F1B-86E8-FBCF7D540F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D23E4-7AA5-4483-8716-59074E0A32E7}" type="pres">
      <dgm:prSet presAssocID="{94A449A2-4E5D-430E-93B0-D58664F91764}" presName="node" presStyleLbl="node1" presStyleIdx="0" presStyleCnt="6" custScaleX="1486849" custScaleY="111799" custLinFactX="65383" custLinFactY="-32724" custLinFactNeighborX="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9CADF-C7F7-4D26-B16C-8A4868489A5B}" type="pres">
      <dgm:prSet presAssocID="{959FF316-8405-4139-AF05-4C1BC3103642}" presName="sibTrans" presStyleLbl="sibTrans2D1" presStyleIdx="0" presStyleCnt="5" custAng="10688653" custFlipVert="1" custFlipHor="1" custScaleX="40379" custScaleY="1278797" custLinFactNeighborX="-62299" custLinFactNeighborY="-7338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D30AA43E-8E02-4CBD-B58E-5784DF672D2D}" type="pres">
      <dgm:prSet presAssocID="{959FF316-8405-4139-AF05-4C1BC310364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F98C08D-95AF-4FA8-AB0D-BCA0ADA6203A}" type="pres">
      <dgm:prSet presAssocID="{7A195C90-9442-4A92-AE0B-7FC846609131}" presName="node" presStyleLbl="node1" presStyleIdx="1" presStyleCnt="6" custAng="5400000" custScaleX="1026307" custScaleY="562642" custLinFactX="500000" custLinFactY="-37373" custLinFactNeighborX="56126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CC40E-8A36-49F1-9E9B-0C7137A04A24}" type="pres">
      <dgm:prSet presAssocID="{78DCB6E0-5257-4451-AC14-1BEEABA24712}" presName="sibTrans" presStyleLbl="sibTrans2D1" presStyleIdx="1" presStyleCnt="5" custAng="21593145" custScaleX="30628" custScaleY="1176095" custLinFactY="-400000" custLinFactNeighborX="23344" custLinFactNeighborY="-450916"/>
      <dgm:spPr/>
      <dgm:t>
        <a:bodyPr/>
        <a:lstStyle/>
        <a:p>
          <a:endParaRPr lang="en-US"/>
        </a:p>
      </dgm:t>
    </dgm:pt>
    <dgm:pt modelId="{09385879-BAA2-4040-89FB-FE2A51AF7387}" type="pres">
      <dgm:prSet presAssocID="{78DCB6E0-5257-4451-AC14-1BEEABA2471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8738591F-B35B-4271-9A4F-F36CC8AF2C45}" type="pres">
      <dgm:prSet presAssocID="{0767AB18-9F48-4F22-9083-539A52B01C14}" presName="node" presStyleLbl="node1" presStyleIdx="2" presStyleCnt="6" custAng="5400000" custScaleX="867849" custScaleY="385393" custLinFactX="1916334" custLinFactY="-38757" custLinFactNeighborX="20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EC76F-7EE0-4597-A42E-3F764303FC9E}" type="pres">
      <dgm:prSet presAssocID="{48A13761-1030-43DA-9249-A9DC4BC67F3D}" presName="sibTrans" presStyleLbl="sibTrans2D1" presStyleIdx="2" presStyleCnt="5" custAng="48138" custFlipVert="1" custFlipHor="1" custScaleX="81756" custScaleY="1817814" custLinFactY="300000" custLinFactNeighborX="58445" custLinFactNeighborY="340049"/>
      <dgm:spPr/>
      <dgm:t>
        <a:bodyPr/>
        <a:lstStyle/>
        <a:p>
          <a:endParaRPr lang="en-US"/>
        </a:p>
      </dgm:t>
    </dgm:pt>
    <dgm:pt modelId="{981E32D0-5E51-45F2-AC03-2A5671F3E189}" type="pres">
      <dgm:prSet presAssocID="{48A13761-1030-43DA-9249-A9DC4BC67F3D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65D81A7-C1B4-4E39-8AFD-C00D4EEA1DA9}" type="pres">
      <dgm:prSet presAssocID="{B0CBFB50-9CC1-4D34-AE7B-AC9D9659AEB9}" presName="node" presStyleLbl="node1" presStyleIdx="3" presStyleCnt="6" custAng="5400000" custScaleX="938282" custScaleY="391355" custLinFactX="1480682" custLinFactY="400000" custLinFactNeighborX="1500000" custLinFactNeighborY="4261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C0E36-352A-4CA9-9A04-5C12F241666B}" type="pres">
      <dgm:prSet presAssocID="{BCB77F15-135F-46F9-B97A-9C4230681099}" presName="sibTrans" presStyleLbl="sibTrans2D1" presStyleIdx="3" presStyleCnt="5" custScaleX="111179" custScaleY="1320851" custLinFactNeighborX="1354" custLinFactNeighborY="-86337"/>
      <dgm:spPr/>
      <dgm:t>
        <a:bodyPr/>
        <a:lstStyle/>
        <a:p>
          <a:endParaRPr lang="en-US"/>
        </a:p>
      </dgm:t>
    </dgm:pt>
    <dgm:pt modelId="{F118C576-F056-47CB-B0AA-462BAEE85319}" type="pres">
      <dgm:prSet presAssocID="{BCB77F15-135F-46F9-B97A-9C4230681099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CC075743-87E5-4D11-A327-8A77490FF4F9}" type="pres">
      <dgm:prSet presAssocID="{2B38E1F1-70F5-4E16-9AE4-66AED4716BA2}" presName="node" presStyleLbl="node1" presStyleIdx="4" presStyleCnt="6" custAng="5400000" custScaleX="1141580" custScaleY="557400" custLinFactX="-1059517" custLinFactY="13457" custLinFactNeighborX="-1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47772-52D0-4F61-BACB-2DB8E24A9686}" type="pres">
      <dgm:prSet presAssocID="{DACF6808-64D7-4F56-A154-44CED85226F0}" presName="sibTrans" presStyleLbl="sibTrans2D1" presStyleIdx="4" presStyleCnt="5" custScaleX="60382" custScaleY="1399366" custLinFactY="-402581" custLinFactNeighborX="-46743" custLinFactNeighborY="-500000"/>
      <dgm:spPr/>
      <dgm:t>
        <a:bodyPr/>
        <a:lstStyle/>
        <a:p>
          <a:endParaRPr lang="en-US"/>
        </a:p>
      </dgm:t>
    </dgm:pt>
    <dgm:pt modelId="{71C0489D-6CD1-441A-AE1E-7C2C24229FC8}" type="pres">
      <dgm:prSet presAssocID="{DACF6808-64D7-4F56-A154-44CED85226F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344A3736-3281-4003-A48F-779D69E51AD7}" type="pres">
      <dgm:prSet presAssocID="{5AA6AAFB-4DB7-47C9-B309-95E7F43B595E}" presName="node" presStyleLbl="node1" presStyleIdx="5" presStyleCnt="6" custScaleX="1366711" custScaleY="140840" custLinFactX="-3300000" custLinFactNeighborX="-3381021" custLinFactNeighborY="99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96222D-BCB8-422E-8A01-EFB732A3BE0D}" srcId="{C2AF4653-F886-4F1B-86E8-FBCF7D540FF3}" destId="{94A449A2-4E5D-430E-93B0-D58664F91764}" srcOrd="0" destOrd="0" parTransId="{C3D85291-E05A-47CF-9E82-DA72803862E5}" sibTransId="{959FF316-8405-4139-AF05-4C1BC3103642}"/>
    <dgm:cxn modelId="{EF5E9E26-91DE-4F16-8D90-1BD11333B89B}" srcId="{C2AF4653-F886-4F1B-86E8-FBCF7D540FF3}" destId="{0767AB18-9F48-4F22-9083-539A52B01C14}" srcOrd="2" destOrd="0" parTransId="{770EF0D6-2EDB-4C62-9F24-BB7F37C4AB30}" sibTransId="{48A13761-1030-43DA-9249-A9DC4BC67F3D}"/>
    <dgm:cxn modelId="{014E7B8C-11D1-474E-A97C-3A210E6F9E6B}" type="presOf" srcId="{78DCB6E0-5257-4451-AC14-1BEEABA24712}" destId="{A9CCC40E-8A36-49F1-9E9B-0C7137A04A24}" srcOrd="0" destOrd="0" presId="urn:microsoft.com/office/officeart/2005/8/layout/process1"/>
    <dgm:cxn modelId="{36C21145-28B3-48E9-B676-38C304E5D288}" type="presOf" srcId="{DACF6808-64D7-4F56-A154-44CED85226F0}" destId="{67B47772-52D0-4F61-BACB-2DB8E24A9686}" srcOrd="0" destOrd="0" presId="urn:microsoft.com/office/officeart/2005/8/layout/process1"/>
    <dgm:cxn modelId="{761909C8-0919-491C-8749-5A6C0EAFCD74}" type="presOf" srcId="{BCB77F15-135F-46F9-B97A-9C4230681099}" destId="{F8FC0E36-352A-4CA9-9A04-5C12F241666B}" srcOrd="0" destOrd="0" presId="urn:microsoft.com/office/officeart/2005/8/layout/process1"/>
    <dgm:cxn modelId="{718D0BE0-40F0-48A9-B796-B57048E5B682}" srcId="{C2AF4653-F886-4F1B-86E8-FBCF7D540FF3}" destId="{2B38E1F1-70F5-4E16-9AE4-66AED4716BA2}" srcOrd="4" destOrd="0" parTransId="{2CB7625B-7AEA-4778-9FC4-671A1C612183}" sibTransId="{DACF6808-64D7-4F56-A154-44CED85226F0}"/>
    <dgm:cxn modelId="{64CDF1DF-F8A2-44B0-A71D-DAA4DA6CDF1C}" type="presOf" srcId="{959FF316-8405-4139-AF05-4C1BC3103642}" destId="{D30AA43E-8E02-4CBD-B58E-5784DF672D2D}" srcOrd="1" destOrd="0" presId="urn:microsoft.com/office/officeart/2005/8/layout/process1"/>
    <dgm:cxn modelId="{AB782E6D-84FC-46C9-9806-A4A9A2377171}" type="presOf" srcId="{DACF6808-64D7-4F56-A154-44CED85226F0}" destId="{71C0489D-6CD1-441A-AE1E-7C2C24229FC8}" srcOrd="1" destOrd="0" presId="urn:microsoft.com/office/officeart/2005/8/layout/process1"/>
    <dgm:cxn modelId="{9095B730-8F1F-48C7-B5A0-80D31C47B066}" srcId="{C2AF4653-F886-4F1B-86E8-FBCF7D540FF3}" destId="{B0CBFB50-9CC1-4D34-AE7B-AC9D9659AEB9}" srcOrd="3" destOrd="0" parTransId="{EF3237F6-E54A-4267-875E-FA923A7FCFC1}" sibTransId="{BCB77F15-135F-46F9-B97A-9C4230681099}"/>
    <dgm:cxn modelId="{2F932635-A0F5-455F-8899-4FD55D42603E}" type="presOf" srcId="{7A195C90-9442-4A92-AE0B-7FC846609131}" destId="{7F98C08D-95AF-4FA8-AB0D-BCA0ADA6203A}" srcOrd="0" destOrd="0" presId="urn:microsoft.com/office/officeart/2005/8/layout/process1"/>
    <dgm:cxn modelId="{4B0B8C08-AA0B-4103-B6AA-EA2A23AD5AC8}" srcId="{C2AF4653-F886-4F1B-86E8-FBCF7D540FF3}" destId="{5AA6AAFB-4DB7-47C9-B309-95E7F43B595E}" srcOrd="5" destOrd="0" parTransId="{0F57493C-3992-470B-931F-333C179C6F4F}" sibTransId="{69A5CC1A-5C01-4B3D-9610-22B1F5A7990C}"/>
    <dgm:cxn modelId="{562B4C16-0314-47AC-BA39-52A74356C4E3}" type="presOf" srcId="{5AA6AAFB-4DB7-47C9-B309-95E7F43B595E}" destId="{344A3736-3281-4003-A48F-779D69E51AD7}" srcOrd="0" destOrd="0" presId="urn:microsoft.com/office/officeart/2005/8/layout/process1"/>
    <dgm:cxn modelId="{B8F605B8-7E7B-47BC-A5C3-9495E8A7BAB3}" type="presOf" srcId="{78DCB6E0-5257-4451-AC14-1BEEABA24712}" destId="{09385879-BAA2-4040-89FB-FE2A51AF7387}" srcOrd="1" destOrd="0" presId="urn:microsoft.com/office/officeart/2005/8/layout/process1"/>
    <dgm:cxn modelId="{953C4F4A-15B5-4F72-BBCF-B6DBDF329D9C}" type="presOf" srcId="{959FF316-8405-4139-AF05-4C1BC3103642}" destId="{6239CADF-C7F7-4D26-B16C-8A4868489A5B}" srcOrd="0" destOrd="0" presId="urn:microsoft.com/office/officeart/2005/8/layout/process1"/>
    <dgm:cxn modelId="{E24C4011-5769-4224-84AB-C5C1BF7F9EAA}" type="presOf" srcId="{C2AF4653-F886-4F1B-86E8-FBCF7D540FF3}" destId="{2C9336AE-EAC3-4A0A-9128-50E1845AB85A}" srcOrd="0" destOrd="0" presId="urn:microsoft.com/office/officeart/2005/8/layout/process1"/>
    <dgm:cxn modelId="{BECCD38D-48D7-4BA6-9E92-6BE6A5DF7060}" type="presOf" srcId="{BCB77F15-135F-46F9-B97A-9C4230681099}" destId="{F118C576-F056-47CB-B0AA-462BAEE85319}" srcOrd="1" destOrd="0" presId="urn:microsoft.com/office/officeart/2005/8/layout/process1"/>
    <dgm:cxn modelId="{2FE98049-A96B-47E5-818D-F4252A12798D}" type="presOf" srcId="{48A13761-1030-43DA-9249-A9DC4BC67F3D}" destId="{68FEC76F-7EE0-4597-A42E-3F764303FC9E}" srcOrd="0" destOrd="0" presId="urn:microsoft.com/office/officeart/2005/8/layout/process1"/>
    <dgm:cxn modelId="{68C47632-9E83-4545-B0C4-DF5B7BD66362}" type="presOf" srcId="{0767AB18-9F48-4F22-9083-539A52B01C14}" destId="{8738591F-B35B-4271-9A4F-F36CC8AF2C45}" srcOrd="0" destOrd="0" presId="urn:microsoft.com/office/officeart/2005/8/layout/process1"/>
    <dgm:cxn modelId="{5714CBB6-1964-4E7C-A181-32705AFD4E5C}" type="presOf" srcId="{B0CBFB50-9CC1-4D34-AE7B-AC9D9659AEB9}" destId="{065D81A7-C1B4-4E39-8AFD-C00D4EEA1DA9}" srcOrd="0" destOrd="0" presId="urn:microsoft.com/office/officeart/2005/8/layout/process1"/>
    <dgm:cxn modelId="{5BC53B5E-0F8C-443B-8921-7A7F76CFC0B4}" type="presOf" srcId="{48A13761-1030-43DA-9249-A9DC4BC67F3D}" destId="{981E32D0-5E51-45F2-AC03-2A5671F3E189}" srcOrd="1" destOrd="0" presId="urn:microsoft.com/office/officeart/2005/8/layout/process1"/>
    <dgm:cxn modelId="{B6AC4DBA-D1D6-40FF-886F-C6C876B0A818}" srcId="{C2AF4653-F886-4F1B-86E8-FBCF7D540FF3}" destId="{7A195C90-9442-4A92-AE0B-7FC846609131}" srcOrd="1" destOrd="0" parTransId="{DD06ABAA-910A-430F-98E2-12EF440136C1}" sibTransId="{78DCB6E0-5257-4451-AC14-1BEEABA24712}"/>
    <dgm:cxn modelId="{175CA6A5-A4FB-4314-8F6E-8569B1946185}" type="presOf" srcId="{94A449A2-4E5D-430E-93B0-D58664F91764}" destId="{804D23E4-7AA5-4483-8716-59074E0A32E7}" srcOrd="0" destOrd="0" presId="urn:microsoft.com/office/officeart/2005/8/layout/process1"/>
    <dgm:cxn modelId="{F585D553-9355-46C0-8540-516A7F9C082F}" type="presOf" srcId="{2B38E1F1-70F5-4E16-9AE4-66AED4716BA2}" destId="{CC075743-87E5-4D11-A327-8A77490FF4F9}" srcOrd="0" destOrd="0" presId="urn:microsoft.com/office/officeart/2005/8/layout/process1"/>
    <dgm:cxn modelId="{E5D28C33-2E45-48B2-93D3-209978977837}" type="presParOf" srcId="{2C9336AE-EAC3-4A0A-9128-50E1845AB85A}" destId="{804D23E4-7AA5-4483-8716-59074E0A32E7}" srcOrd="0" destOrd="0" presId="urn:microsoft.com/office/officeart/2005/8/layout/process1"/>
    <dgm:cxn modelId="{DEE0502F-479D-4BDC-B2C2-6B6F45CDDE6F}" type="presParOf" srcId="{2C9336AE-EAC3-4A0A-9128-50E1845AB85A}" destId="{6239CADF-C7F7-4D26-B16C-8A4868489A5B}" srcOrd="1" destOrd="0" presId="urn:microsoft.com/office/officeart/2005/8/layout/process1"/>
    <dgm:cxn modelId="{AE8951B8-2ACB-4F0B-9D9E-D71DB5F78A74}" type="presParOf" srcId="{6239CADF-C7F7-4D26-B16C-8A4868489A5B}" destId="{D30AA43E-8E02-4CBD-B58E-5784DF672D2D}" srcOrd="0" destOrd="0" presId="urn:microsoft.com/office/officeart/2005/8/layout/process1"/>
    <dgm:cxn modelId="{802229EB-9091-43FF-A4C9-6F239F2BA894}" type="presParOf" srcId="{2C9336AE-EAC3-4A0A-9128-50E1845AB85A}" destId="{7F98C08D-95AF-4FA8-AB0D-BCA0ADA6203A}" srcOrd="2" destOrd="0" presId="urn:microsoft.com/office/officeart/2005/8/layout/process1"/>
    <dgm:cxn modelId="{2E2A5A96-B319-408A-8F64-1D623DE3CC8D}" type="presParOf" srcId="{2C9336AE-EAC3-4A0A-9128-50E1845AB85A}" destId="{A9CCC40E-8A36-49F1-9E9B-0C7137A04A24}" srcOrd="3" destOrd="0" presId="urn:microsoft.com/office/officeart/2005/8/layout/process1"/>
    <dgm:cxn modelId="{BFA3DEBE-52D3-4C35-9194-0A994C0C5B98}" type="presParOf" srcId="{A9CCC40E-8A36-49F1-9E9B-0C7137A04A24}" destId="{09385879-BAA2-4040-89FB-FE2A51AF7387}" srcOrd="0" destOrd="0" presId="urn:microsoft.com/office/officeart/2005/8/layout/process1"/>
    <dgm:cxn modelId="{7D8F229D-085C-4223-9CFB-7F4CE591BCED}" type="presParOf" srcId="{2C9336AE-EAC3-4A0A-9128-50E1845AB85A}" destId="{8738591F-B35B-4271-9A4F-F36CC8AF2C45}" srcOrd="4" destOrd="0" presId="urn:microsoft.com/office/officeart/2005/8/layout/process1"/>
    <dgm:cxn modelId="{F92B6C64-A48D-4202-B83B-F61CB3901A5E}" type="presParOf" srcId="{2C9336AE-EAC3-4A0A-9128-50E1845AB85A}" destId="{68FEC76F-7EE0-4597-A42E-3F764303FC9E}" srcOrd="5" destOrd="0" presId="urn:microsoft.com/office/officeart/2005/8/layout/process1"/>
    <dgm:cxn modelId="{C3C8C10A-46F7-46FA-A893-DD0258F93C00}" type="presParOf" srcId="{68FEC76F-7EE0-4597-A42E-3F764303FC9E}" destId="{981E32D0-5E51-45F2-AC03-2A5671F3E189}" srcOrd="0" destOrd="0" presId="urn:microsoft.com/office/officeart/2005/8/layout/process1"/>
    <dgm:cxn modelId="{7878F433-C2A5-411A-8B12-985336356189}" type="presParOf" srcId="{2C9336AE-EAC3-4A0A-9128-50E1845AB85A}" destId="{065D81A7-C1B4-4E39-8AFD-C00D4EEA1DA9}" srcOrd="6" destOrd="0" presId="urn:microsoft.com/office/officeart/2005/8/layout/process1"/>
    <dgm:cxn modelId="{19A34C10-7638-4195-A51D-741609B1536E}" type="presParOf" srcId="{2C9336AE-EAC3-4A0A-9128-50E1845AB85A}" destId="{F8FC0E36-352A-4CA9-9A04-5C12F241666B}" srcOrd="7" destOrd="0" presId="urn:microsoft.com/office/officeart/2005/8/layout/process1"/>
    <dgm:cxn modelId="{40E3E7A8-0170-4034-A872-6602A7F563E5}" type="presParOf" srcId="{F8FC0E36-352A-4CA9-9A04-5C12F241666B}" destId="{F118C576-F056-47CB-B0AA-462BAEE85319}" srcOrd="0" destOrd="0" presId="urn:microsoft.com/office/officeart/2005/8/layout/process1"/>
    <dgm:cxn modelId="{8E7A3C3D-AA59-4597-9728-35ADADF23F19}" type="presParOf" srcId="{2C9336AE-EAC3-4A0A-9128-50E1845AB85A}" destId="{CC075743-87E5-4D11-A327-8A77490FF4F9}" srcOrd="8" destOrd="0" presId="urn:microsoft.com/office/officeart/2005/8/layout/process1"/>
    <dgm:cxn modelId="{DB45D057-088C-451D-8CAB-D7AAB225E758}" type="presParOf" srcId="{2C9336AE-EAC3-4A0A-9128-50E1845AB85A}" destId="{67B47772-52D0-4F61-BACB-2DB8E24A9686}" srcOrd="9" destOrd="0" presId="urn:microsoft.com/office/officeart/2005/8/layout/process1"/>
    <dgm:cxn modelId="{9D88A533-07D9-43F1-B4A3-8D828675DDDF}" type="presParOf" srcId="{67B47772-52D0-4F61-BACB-2DB8E24A9686}" destId="{71C0489D-6CD1-441A-AE1E-7C2C24229FC8}" srcOrd="0" destOrd="0" presId="urn:microsoft.com/office/officeart/2005/8/layout/process1"/>
    <dgm:cxn modelId="{0C90DB86-13F0-4F38-B5E2-3BABF068FCB7}" type="presParOf" srcId="{2C9336AE-EAC3-4A0A-9128-50E1845AB85A}" destId="{344A3736-3281-4003-A48F-779D69E51AD7}" srcOrd="10" destOrd="0" presId="urn:microsoft.com/office/officeart/2005/8/layout/process1"/>
  </dgm:cxnLst>
  <dgm:bg>
    <a:gradFill flip="none" rotWithShape="1">
      <a:gsLst>
        <a:gs pos="0">
          <a:srgbClr val="C80000">
            <a:tint val="66000"/>
            <a:satMod val="160000"/>
          </a:srgbClr>
        </a:gs>
        <a:gs pos="50000">
          <a:srgbClr val="C80000">
            <a:tint val="44500"/>
            <a:satMod val="160000"/>
          </a:srgbClr>
        </a:gs>
        <a:gs pos="100000">
          <a:srgbClr val="C80000">
            <a:tint val="23500"/>
            <a:satMod val="160000"/>
          </a:srgbClr>
        </a:gs>
      </a:gsLst>
      <a:lin ang="8100000" scaled="1"/>
      <a:tileRect/>
    </a:gradFill>
    <a:effectLst>
      <a:softEdge rad="127000"/>
    </a:effectLst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04D23E4-7AA5-4483-8716-59074E0A32E7}">
      <dsp:nvSpPr>
        <dsp:cNvPr id="0" name=""/>
        <dsp:cNvSpPr/>
      </dsp:nvSpPr>
      <dsp:spPr>
        <a:xfrm>
          <a:off x="694989" y="3847808"/>
          <a:ext cx="6204958" cy="27993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Sans serif"/>
          </a:endParaRPr>
        </a:p>
      </dsp:txBody>
      <dsp:txXfrm>
        <a:off x="694989" y="3847808"/>
        <a:ext cx="6204958" cy="279937"/>
      </dsp:txXfrm>
    </dsp:sp>
    <dsp:sp modelId="{6239CADF-C7F7-4D26-B16C-8A4868489A5B}">
      <dsp:nvSpPr>
        <dsp:cNvPr id="0" name=""/>
        <dsp:cNvSpPr/>
      </dsp:nvSpPr>
      <dsp:spPr>
        <a:xfrm rot="10684599" flipH="1" flipV="1">
          <a:off x="7259922" y="3243607"/>
          <a:ext cx="990068" cy="1323504"/>
        </a:xfrm>
        <a:prstGeom prst="rightArrow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>
            <a:solidFill>
              <a:srgbClr val="00B050"/>
            </a:solidFill>
          </a:endParaRPr>
        </a:p>
      </dsp:txBody>
      <dsp:txXfrm rot="10684599" flipH="1" flipV="1">
        <a:off x="7259922" y="3243607"/>
        <a:ext cx="990068" cy="1323504"/>
      </dsp:txXfrm>
    </dsp:sp>
    <dsp:sp modelId="{7F98C08D-95AF-4FA8-AB0D-BCA0ADA6203A}">
      <dsp:nvSpPr>
        <dsp:cNvPr id="0" name=""/>
        <dsp:cNvSpPr/>
      </dsp:nvSpPr>
      <dsp:spPr>
        <a:xfrm rot="5400000">
          <a:off x="11526244" y="3271726"/>
          <a:ext cx="4283011" cy="140881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0" kern="1200" dirty="0"/>
        </a:p>
      </dsp:txBody>
      <dsp:txXfrm rot="5400000">
        <a:off x="11526244" y="3271726"/>
        <a:ext cx="4283011" cy="1408819"/>
      </dsp:txXfrm>
    </dsp:sp>
    <dsp:sp modelId="{A9CCC40E-8A36-49F1-9E9B-0C7137A04A24}">
      <dsp:nvSpPr>
        <dsp:cNvPr id="0" name=""/>
        <dsp:cNvSpPr/>
      </dsp:nvSpPr>
      <dsp:spPr>
        <a:xfrm rot="21592067">
          <a:off x="19769143" y="2485048"/>
          <a:ext cx="1152886" cy="121721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200" kern="1200"/>
        </a:p>
      </dsp:txBody>
      <dsp:txXfrm rot="21592067">
        <a:off x="19769143" y="2485048"/>
        <a:ext cx="1152886" cy="1217211"/>
      </dsp:txXfrm>
    </dsp:sp>
    <dsp:sp modelId="{8738591F-B35B-4271-9A4F-F36CC8AF2C45}">
      <dsp:nvSpPr>
        <dsp:cNvPr id="0" name=""/>
        <dsp:cNvSpPr/>
      </dsp:nvSpPr>
      <dsp:spPr>
        <a:xfrm rot="5400000">
          <a:off x="22911442" y="3490171"/>
          <a:ext cx="3621730" cy="96499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chemeClr val="tx1"/>
            </a:solidFill>
            <a:latin typeface="Sans serif"/>
          </a:endParaRPr>
        </a:p>
      </dsp:txBody>
      <dsp:txXfrm rot="5400000">
        <a:off x="22911442" y="3490171"/>
        <a:ext cx="3621730" cy="964999"/>
      </dsp:txXfrm>
    </dsp:sp>
    <dsp:sp modelId="{68FEC76F-7EE0-4597-A42E-3F764303FC9E}">
      <dsp:nvSpPr>
        <dsp:cNvPr id="0" name=""/>
        <dsp:cNvSpPr/>
      </dsp:nvSpPr>
      <dsp:spPr>
        <a:xfrm rot="5042909" flipH="1" flipV="1">
          <a:off x="25002840" y="4920378"/>
          <a:ext cx="629902" cy="18813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5042909" flipH="1" flipV="1">
        <a:off x="25002840" y="4920378"/>
        <a:ext cx="629902" cy="1881365"/>
      </dsp:txXfrm>
    </dsp:sp>
    <dsp:sp modelId="{065D81A7-C1B4-4E39-8AFD-C00D4EEA1DA9}">
      <dsp:nvSpPr>
        <dsp:cNvPr id="0" name=""/>
        <dsp:cNvSpPr/>
      </dsp:nvSpPr>
      <dsp:spPr>
        <a:xfrm rot="5400000">
          <a:off x="23050601" y="5898792"/>
          <a:ext cx="3915663" cy="979927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>
            <a:solidFill>
              <a:schemeClr val="tx1"/>
            </a:solidFill>
          </a:endParaRPr>
        </a:p>
      </dsp:txBody>
      <dsp:txXfrm rot="5400000">
        <a:off x="23050601" y="5898792"/>
        <a:ext cx="3915663" cy="979927"/>
      </dsp:txXfrm>
    </dsp:sp>
    <dsp:sp modelId="{F8FC0E36-352A-4CA9-9A04-5C12F241666B}">
      <dsp:nvSpPr>
        <dsp:cNvPr id="0" name=""/>
        <dsp:cNvSpPr/>
      </dsp:nvSpPr>
      <dsp:spPr>
        <a:xfrm rot="11334404">
          <a:off x="17370756" y="4740281"/>
          <a:ext cx="4203316" cy="136702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11334404">
        <a:off x="17370756" y="4740281"/>
        <a:ext cx="4203316" cy="1367028"/>
      </dsp:txXfrm>
    </dsp:sp>
    <dsp:sp modelId="{CC075743-87E5-4D11-A327-8A77490FF4F9}">
      <dsp:nvSpPr>
        <dsp:cNvPr id="0" name=""/>
        <dsp:cNvSpPr/>
      </dsp:nvSpPr>
      <dsp:spPr>
        <a:xfrm rot="5400000">
          <a:off x="11239196" y="3906352"/>
          <a:ext cx="4764072" cy="139569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chemeClr val="tx1"/>
            </a:solidFill>
            <a:latin typeface="Sans serif"/>
          </a:endParaRPr>
        </a:p>
      </dsp:txBody>
      <dsp:txXfrm rot="5400000">
        <a:off x="11239196" y="3906352"/>
        <a:ext cx="4764072" cy="1395693"/>
      </dsp:txXfrm>
    </dsp:sp>
    <dsp:sp modelId="{67B47772-52D0-4F61-BACB-2DB8E24A9686}">
      <dsp:nvSpPr>
        <dsp:cNvPr id="0" name=""/>
        <dsp:cNvSpPr/>
      </dsp:nvSpPr>
      <dsp:spPr>
        <a:xfrm rot="10811827">
          <a:off x="6605645" y="2928828"/>
          <a:ext cx="1606995" cy="1448288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500" kern="1200"/>
        </a:p>
      </dsp:txBody>
      <dsp:txXfrm rot="10811827">
        <a:off x="6605645" y="2928828"/>
        <a:ext cx="1606995" cy="1448288"/>
      </dsp:txXfrm>
    </dsp:sp>
    <dsp:sp modelId="{344A3736-3281-4003-A48F-779D69E51AD7}">
      <dsp:nvSpPr>
        <dsp:cNvPr id="0" name=""/>
        <dsp:cNvSpPr/>
      </dsp:nvSpPr>
      <dsp:spPr>
        <a:xfrm>
          <a:off x="514156" y="4392591"/>
          <a:ext cx="5703595" cy="35265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chemeClr val="tx1"/>
            </a:solidFill>
            <a:latin typeface="Sans serif"/>
          </a:endParaRPr>
        </a:p>
      </dsp:txBody>
      <dsp:txXfrm>
        <a:off x="514156" y="4392591"/>
        <a:ext cx="5703595" cy="35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A09BC-2015-4379-B66F-464B2D3B1AA1}" type="datetimeFigureOut">
              <a:rPr lang="en-US" smtClean="0"/>
              <a:pPr/>
              <a:t>06-Mar-16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77293-1E90-4D2A-A2A9-F546DBEB36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3675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19338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04930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78159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7515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7631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64462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408859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7946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6374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3626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328-1530-494C-8B4B-44EED836049E}" type="datetimeFigureOut">
              <a:rPr lang="en-SG" smtClean="0"/>
              <a:pPr/>
              <a:t>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90EC-F60F-407E-9604-5613B4444A4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29859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472964" y="8830666"/>
            <a:ext cx="29355395" cy="5326767"/>
            <a:chOff x="522363" y="6120845"/>
            <a:chExt cx="14437566" cy="3620692"/>
          </a:xfrm>
        </p:grpSpPr>
        <p:sp>
          <p:nvSpPr>
            <p:cNvPr id="180" name="Rounded Rectangle 179"/>
            <p:cNvSpPr/>
            <p:nvPr/>
          </p:nvSpPr>
          <p:spPr>
            <a:xfrm>
              <a:off x="522363" y="6356041"/>
              <a:ext cx="14437566" cy="3385496"/>
            </a:xfrm>
            <a:prstGeom prst="roundRect">
              <a:avLst>
                <a:gd name="adj" fmla="val 10421"/>
              </a:avLst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pPr marL="441895" indent="-441895" algn="ctr">
                <a:buFont typeface="Arial" panose="020B0604020202020204" pitchFamily="34" charset="0"/>
                <a:buChar char="•"/>
              </a:pPr>
              <a:endParaRPr lang="en-US" sz="3200" b="1" u="sng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 algn="ctr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sz="3200" b="1" u="sng" dirty="0" smtClean="0">
                  <a:solidFill>
                    <a:schemeClr val="tx1"/>
                  </a:solidFill>
                  <a:latin typeface="Candara" pitchFamily="34" charset="0"/>
                </a:rPr>
                <a:t>Experiment #1</a:t>
              </a:r>
              <a:r>
                <a:rPr lang="en-US" sz="3200" b="1" dirty="0" smtClean="0">
                  <a:solidFill>
                    <a:schemeClr val="tx1"/>
                  </a:solidFill>
                  <a:latin typeface="Candara" pitchFamily="34" charset="0"/>
                </a:rPr>
                <a:t>: 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To find out if the alarm trigger stimulus should be the capacitive sensor reading </a:t>
              </a:r>
              <a:r>
                <a:rPr lang="en-US" sz="3200" b="1" dirty="0" smtClean="0">
                  <a:solidFill>
                    <a:schemeClr val="tx1"/>
                  </a:solidFill>
                  <a:latin typeface="Candara" pitchFamily="34" charset="0"/>
                </a:rPr>
                <a:t>1)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exceeding a pre-defined threshold value </a:t>
              </a:r>
              <a:r>
                <a:rPr lang="en-US" sz="3200" i="1" dirty="0" smtClean="0">
                  <a:solidFill>
                    <a:schemeClr val="tx1"/>
                  </a:solidFill>
                  <a:latin typeface="Candara" pitchFamily="34" charset="0"/>
                </a:rPr>
                <a:t>or </a:t>
              </a:r>
              <a:r>
                <a:rPr lang="en-US" sz="3200" b="1" dirty="0" smtClean="0">
                  <a:solidFill>
                    <a:schemeClr val="tx1"/>
                  </a:solidFill>
                  <a:latin typeface="Candara" pitchFamily="34" charset="0"/>
                </a:rPr>
                <a:t>2)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increasing by more than a certain value within a period of time. This will be based on the results obtained from the </a:t>
              </a:r>
              <a:r>
                <a:rPr lang="en-SG" sz="3200" i="1" dirty="0" smtClean="0">
                  <a:solidFill>
                    <a:schemeClr val="tx1"/>
                  </a:solidFill>
                  <a:latin typeface="Candara" pitchFamily="34" charset="0"/>
                </a:rPr>
                <a:t>SCAR tests  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conducted.</a:t>
              </a:r>
            </a:p>
            <a:p>
              <a:pPr marL="441895" indent="-441895" algn="ctr"/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 algn="ctr">
                <a:spcAft>
                  <a:spcPts val="1800"/>
                </a:spcAft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After determining the method of alarm trigger, we then had to determine the optimal value to use in our program. </a:t>
              </a:r>
            </a:p>
            <a:p>
              <a:pPr marL="441895" indent="-441895" algn="ctr"/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 algn="ctr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SG" sz="3200" b="1" u="sng" dirty="0" smtClean="0">
                  <a:solidFill>
                    <a:schemeClr val="tx1"/>
                  </a:solidFill>
                  <a:latin typeface="Candara" pitchFamily="34" charset="0"/>
                </a:rPr>
                <a:t>Experiment #2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: Conduct the same </a:t>
              </a:r>
              <a:r>
                <a:rPr lang="en-SG" sz="3200" i="1" dirty="0" smtClean="0">
                  <a:solidFill>
                    <a:schemeClr val="tx1"/>
                  </a:solidFill>
                  <a:latin typeface="Candara" pitchFamily="34" charset="0"/>
                </a:rPr>
                <a:t>SCAR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 </a:t>
              </a:r>
              <a:r>
                <a:rPr lang="en-SG" sz="3200" i="1" dirty="0" smtClean="0">
                  <a:solidFill>
                    <a:schemeClr val="tx1"/>
                  </a:solidFill>
                  <a:latin typeface="Candara" pitchFamily="34" charset="0"/>
                </a:rPr>
                <a:t>tests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  on a wide range of trigger values and plot the change in rating across these values on line graphs to determine the best value to use. </a:t>
              </a:r>
            </a:p>
            <a:p>
              <a:pPr marL="441895" indent="-441895"/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5034077" y="6120845"/>
              <a:ext cx="5394729" cy="81151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latin typeface="Candara" pitchFamily="34" charset="0"/>
                </a:rPr>
                <a:t>3. Experiments</a:t>
              </a:r>
              <a:endParaRPr lang="en-SG" sz="5600" b="1" dirty="0" smtClean="0">
                <a:latin typeface="Candara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0" y="1"/>
            <a:ext cx="30275213" cy="40990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5288" dirty="0">
              <a:solidFill>
                <a:schemeClr val="accent1"/>
              </a:solidFill>
              <a:latin typeface="Candar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2391878"/>
            <a:ext cx="3027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b="1" u="sng" dirty="0" smtClean="0">
                <a:solidFill>
                  <a:schemeClr val="bg1"/>
                </a:solidFill>
                <a:latin typeface="Candara" pitchFamily="34" charset="0"/>
              </a:rPr>
              <a:t>Leow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 Ken Hing Bryan</a:t>
            </a:r>
            <a:r>
              <a:rPr lang="en-SG" sz="3600" b="1" baseline="30000" dirty="0" smtClean="0">
                <a:solidFill>
                  <a:schemeClr val="bg1"/>
                </a:solidFill>
                <a:latin typeface="Candara" pitchFamily="34" charset="0"/>
              </a:rPr>
              <a:t>1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, </a:t>
            </a:r>
            <a:r>
              <a:rPr lang="en-SG" sz="3600" b="1" dirty="0" err="1" smtClean="0">
                <a:solidFill>
                  <a:schemeClr val="bg1"/>
                </a:solidFill>
                <a:latin typeface="Candara" pitchFamily="34" charset="0"/>
              </a:rPr>
              <a:t>Arun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 Shankar </a:t>
            </a:r>
            <a:r>
              <a:rPr lang="en-SG" sz="3600" b="1" u="sng" dirty="0" smtClean="0">
                <a:solidFill>
                  <a:schemeClr val="bg1"/>
                </a:solidFill>
                <a:latin typeface="Candara" pitchFamily="34" charset="0"/>
              </a:rPr>
              <a:t>Narayanan</a:t>
            </a:r>
            <a:r>
              <a:rPr lang="en-SG" sz="3600" b="1" baseline="30000" dirty="0" smtClean="0">
                <a:solidFill>
                  <a:schemeClr val="bg1"/>
                </a:solidFill>
                <a:latin typeface="Candara" pitchFamily="34" charset="0"/>
              </a:rPr>
              <a:t>2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, </a:t>
            </a:r>
            <a:r>
              <a:rPr lang="en-SG" sz="3600" b="1" u="sng" dirty="0" smtClean="0">
                <a:solidFill>
                  <a:schemeClr val="bg1"/>
                </a:solidFill>
                <a:latin typeface="Candara" pitchFamily="34" charset="0"/>
              </a:rPr>
              <a:t>Tan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SG" sz="3600" b="1" dirty="0" err="1" smtClean="0">
                <a:solidFill>
                  <a:schemeClr val="bg1"/>
                </a:solidFill>
                <a:latin typeface="Candara" pitchFamily="34" charset="0"/>
              </a:rPr>
              <a:t>Kok</a:t>
            </a:r>
            <a:r>
              <a:rPr lang="en-SG" sz="3600" b="1" dirty="0" smtClean="0">
                <a:solidFill>
                  <a:schemeClr val="bg1"/>
                </a:solidFill>
                <a:latin typeface="Candara" pitchFamily="34" charset="0"/>
              </a:rPr>
              <a:t> Kiong</a:t>
            </a:r>
            <a:r>
              <a:rPr lang="en-SG" sz="3600" b="1" baseline="30000" dirty="0" smtClean="0">
                <a:solidFill>
                  <a:schemeClr val="bg1"/>
                </a:solidFill>
                <a:latin typeface="Candara" pitchFamily="34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034881"/>
            <a:ext cx="30275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baseline="300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1</a:t>
            </a:r>
            <a:r>
              <a:rPr lang="en-SG" sz="28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Dunman High School, 10 </a:t>
            </a:r>
            <a:r>
              <a:rPr lang="en-SG" sz="2800" dirty="0" err="1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Tanjong</a:t>
            </a:r>
            <a:r>
              <a:rPr lang="en-SG" sz="28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 </a:t>
            </a:r>
            <a:r>
              <a:rPr lang="en-SG" sz="2800" dirty="0" err="1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Rhu</a:t>
            </a:r>
            <a:r>
              <a:rPr lang="en-SG" sz="28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 Road, Singapore </a:t>
            </a:r>
            <a:r>
              <a:rPr lang="en-SG" sz="2800" dirty="0" smtClean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436895</a:t>
            </a:r>
            <a:endParaRPr lang="en-SG" sz="2800" dirty="0">
              <a:solidFill>
                <a:schemeClr val="bg1"/>
              </a:solidFill>
              <a:latin typeface="Candara" pitchFamily="34" charset="0"/>
              <a:cs typeface="Helvetica" pitchFamily="34" charset="0"/>
            </a:endParaRPr>
          </a:p>
          <a:p>
            <a:pPr algn="ctr"/>
            <a:r>
              <a:rPr lang="en-SG" sz="28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 </a:t>
            </a:r>
            <a:r>
              <a:rPr lang="en-SG" sz="2800" b="1" baseline="300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2</a:t>
            </a:r>
            <a:r>
              <a:rPr lang="en-SG" sz="2800" dirty="0">
                <a:solidFill>
                  <a:schemeClr val="bg1"/>
                </a:solidFill>
                <a:latin typeface="Candara" pitchFamily="34" charset="0"/>
                <a:cs typeface="Helvetica" pitchFamily="34" charset="0"/>
              </a:rPr>
              <a:t>National University of Singapore, Faculty of Science, 2 Science Drive 3, Singapore 117551</a:t>
            </a:r>
            <a:endParaRPr lang="en-SG" sz="3200" dirty="0">
              <a:solidFill>
                <a:schemeClr val="bg1"/>
              </a:solidFill>
              <a:latin typeface="Candara" pitchFamily="34" charset="0"/>
              <a:cs typeface="Helvetica" pitchFamily="34" charset="0"/>
            </a:endParaRPr>
          </a:p>
          <a:p>
            <a:pPr algn="r"/>
            <a:endParaRPr lang="en-SG" sz="3200" dirty="0">
              <a:solidFill>
                <a:schemeClr val="bg1"/>
              </a:solidFill>
              <a:latin typeface="Candara" pitchFamily="34" charset="0"/>
              <a:cs typeface="Helvetica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14188966" y="4275078"/>
            <a:ext cx="15607862" cy="4301365"/>
            <a:chOff x="492531" y="6490588"/>
            <a:chExt cx="14826660" cy="1334192"/>
          </a:xfrm>
        </p:grpSpPr>
        <p:sp>
          <p:nvSpPr>
            <p:cNvPr id="198" name="Rounded Rectangle 197"/>
            <p:cNvSpPr/>
            <p:nvPr/>
          </p:nvSpPr>
          <p:spPr>
            <a:xfrm>
              <a:off x="492531" y="6607245"/>
              <a:ext cx="14826660" cy="1217535"/>
            </a:xfrm>
            <a:prstGeom prst="roundRect">
              <a:avLst>
                <a:gd name="adj" fmla="val 14061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pPr marL="441895" indent="-441895">
                <a:buFont typeface="Arial" panose="020B0604020202020204" pitchFamily="34" charset="0"/>
                <a:buChar char="•"/>
              </a:pPr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SG" sz="3200" b="1" u="sng" dirty="0" smtClean="0">
                  <a:solidFill>
                    <a:schemeClr val="tx1"/>
                  </a:solidFill>
                  <a:latin typeface="Candara" pitchFamily="34" charset="0"/>
                </a:rPr>
                <a:t>Aim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: Design an inexpensive, portable and reliable safekeeping system.</a:t>
              </a:r>
            </a:p>
            <a:p>
              <a:pPr marL="441895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SG" sz="3200" b="1" u="sng" dirty="0" smtClean="0">
                  <a:solidFill>
                    <a:schemeClr val="tx1"/>
                  </a:solidFill>
                  <a:latin typeface="Candara" pitchFamily="34" charset="0"/>
                </a:rPr>
                <a:t>Objective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: Maximise the capabilities of our self-constructed sensor by manipulating the program which it runs on, thereby augmenting its </a:t>
              </a:r>
              <a:r>
                <a:rPr lang="en-SG" sz="3200" i="1" dirty="0" smtClean="0">
                  <a:solidFill>
                    <a:schemeClr val="tx1"/>
                  </a:solidFill>
                  <a:latin typeface="Candara" pitchFamily="34" charset="0"/>
                </a:rPr>
                <a:t>Sensitivity, Consistency, Adaptability, 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and </a:t>
              </a:r>
              <a:r>
                <a:rPr lang="en-SG" sz="3200" i="1" dirty="0" smtClean="0">
                  <a:solidFill>
                    <a:schemeClr val="tx1"/>
                  </a:solidFill>
                  <a:latin typeface="Candara" pitchFamily="34" charset="0"/>
                </a:rPr>
                <a:t>Reliability  (SCAR).</a:t>
              </a:r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199" name="Rounded Rectangle 198"/>
            <p:cNvSpPr/>
            <p:nvPr/>
          </p:nvSpPr>
          <p:spPr>
            <a:xfrm>
              <a:off x="1440111" y="6490588"/>
              <a:ext cx="6422778" cy="34638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latin typeface="Candara" pitchFamily="34" charset="0"/>
                </a:rPr>
                <a:t>2. Objectives</a:t>
              </a:r>
              <a:endParaRPr lang="en-SG" sz="5600" b="1" dirty="0">
                <a:latin typeface="Candara" pitchFamily="34" charset="0"/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38809" y="4236643"/>
            <a:ext cx="13466378" cy="4339802"/>
            <a:chOff x="522363" y="6656098"/>
            <a:chExt cx="14329592" cy="984730"/>
          </a:xfr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204" name="Rounded Rectangle 203"/>
            <p:cNvSpPr/>
            <p:nvPr/>
          </p:nvSpPr>
          <p:spPr>
            <a:xfrm>
              <a:off x="522363" y="6757183"/>
              <a:ext cx="14329592" cy="88364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6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6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pPr marL="441895" indent="-441895">
                <a:buFont typeface="Arial" panose="020B0604020202020204" pitchFamily="34" charset="0"/>
                <a:buChar char="•"/>
              </a:pPr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Need for an inexpensive and effective safekeeping system available to a rising number of independent shop owners and businesses in Singapore.</a:t>
              </a:r>
            </a:p>
            <a:p>
              <a:pPr marL="441895" indent="-441895"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Capacitive sensor combined with a tilt sensor offers the cheapest solution that can still function effectively. </a:t>
              </a: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1409986" y="6656098"/>
              <a:ext cx="6422778" cy="2621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latin typeface="Candara" pitchFamily="34" charset="0"/>
                </a:rPr>
                <a:t>1. Introduction</a:t>
              </a:r>
              <a:endParaRPr lang="en-SG" sz="5600" b="1" dirty="0">
                <a:latin typeface="Candara" pitchFamily="34" charset="0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flipH="1">
            <a:off x="599090" y="23175309"/>
            <a:ext cx="29134676" cy="10373712"/>
            <a:chOff x="522363" y="6668912"/>
            <a:chExt cx="14329592" cy="3790590"/>
          </a:xfrm>
          <a:solidFill>
            <a:srgbClr val="A561FF"/>
          </a:solidFill>
        </p:grpSpPr>
        <p:sp>
          <p:nvSpPr>
            <p:cNvPr id="207" name="Rounded Rectangle 206"/>
            <p:cNvSpPr/>
            <p:nvPr/>
          </p:nvSpPr>
          <p:spPr>
            <a:xfrm>
              <a:off x="522363" y="6826779"/>
              <a:ext cx="14329592" cy="3632723"/>
            </a:xfrm>
            <a:prstGeom prst="round2Diag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pPr marL="441895" indent="-441895"/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4190641" y="6668912"/>
              <a:ext cx="6968929" cy="46861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latin typeface="Candara" pitchFamily="34" charset="0"/>
                </a:rPr>
                <a:t>5. Results &amp; Discussion</a:t>
              </a:r>
              <a:endParaRPr lang="en-SG" sz="5600" b="1" dirty="0">
                <a:latin typeface="Candara" pitchFamily="34" charset="0"/>
              </a:endParaRP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14567338" y="11256579"/>
            <a:ext cx="567559" cy="5360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  <p:sp>
        <p:nvSpPr>
          <p:cNvPr id="240" name="Down Arrow 239"/>
          <p:cNvSpPr/>
          <p:nvPr/>
        </p:nvSpPr>
        <p:spPr>
          <a:xfrm>
            <a:off x="14562081" y="12449503"/>
            <a:ext cx="567559" cy="53602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88638" y="14188966"/>
            <a:ext cx="29345128" cy="8891752"/>
            <a:chOff x="388638" y="14188966"/>
            <a:chExt cx="29345128" cy="8891752"/>
          </a:xfrm>
        </p:grpSpPr>
        <p:grpSp>
          <p:nvGrpSpPr>
            <p:cNvPr id="222" name="Group 221"/>
            <p:cNvGrpSpPr/>
            <p:nvPr/>
          </p:nvGrpSpPr>
          <p:grpSpPr>
            <a:xfrm>
              <a:off x="388638" y="14188966"/>
              <a:ext cx="29345128" cy="8891752"/>
              <a:chOff x="734462" y="13508176"/>
              <a:chExt cx="28525545" cy="11032642"/>
            </a:xfrm>
          </p:grpSpPr>
          <p:graphicFrame>
            <p:nvGraphicFramePr>
              <p:cNvPr id="216" name="Diagram 215"/>
              <p:cNvGraphicFramePr/>
              <p:nvPr/>
            </p:nvGraphicFramePr>
            <p:xfrm>
              <a:off x="734462" y="13820270"/>
              <a:ext cx="28525545" cy="1072054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21" name="Rounded Rectangle 220"/>
              <p:cNvSpPr/>
              <p:nvPr/>
            </p:nvSpPr>
            <p:spPr>
              <a:xfrm>
                <a:off x="1559992" y="13508176"/>
                <a:ext cx="6354298" cy="1369299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5600" b="1" dirty="0" smtClean="0">
                    <a:latin typeface="Candara" pitchFamily="34" charset="0"/>
                  </a:rPr>
                  <a:t>4. Methodology</a:t>
                </a:r>
                <a:endParaRPr lang="en-SG" sz="5600" b="1" dirty="0">
                  <a:latin typeface="Candara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8751133" y="15203266"/>
              <a:ext cx="11176481" cy="3256359"/>
            </a:xfrm>
            <a:prstGeom prst="roundRect">
              <a:avLst>
                <a:gd name="adj" fmla="val 9483"/>
              </a:avLst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800"/>
                </a:spcAft>
              </a:pPr>
              <a:r>
                <a:rPr lang="en-SG" sz="3200" dirty="0" smtClean="0">
                  <a:latin typeface="Candara" pitchFamily="34" charset="0"/>
                </a:rPr>
                <a:t>Calculate the </a:t>
              </a:r>
              <a:r>
                <a:rPr lang="en-SG" sz="3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Sensitivity</a:t>
              </a:r>
              <a:r>
                <a:rPr lang="en-SG" sz="3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 </a:t>
              </a:r>
              <a:r>
                <a:rPr lang="en-SG" sz="3200" dirty="0" smtClean="0">
                  <a:latin typeface="Candara" pitchFamily="34" charset="0"/>
                </a:rPr>
                <a:t> rating based on</a:t>
              </a:r>
            </a:p>
            <a:p>
              <a:pPr marL="514350" lvl="0" indent="-514350" algn="ctr">
                <a:spcAft>
                  <a:spcPts val="1800"/>
                </a:spcAft>
                <a:buAutoNum type="arabicParenR"/>
              </a:pPr>
              <a:r>
                <a:rPr lang="en-SG" sz="3200" b="1" dirty="0" smtClean="0">
                  <a:latin typeface="Candara" pitchFamily="34" charset="0"/>
                </a:rPr>
                <a:t>How</a:t>
              </a:r>
              <a:r>
                <a:rPr lang="en-SG" sz="3200" dirty="0" smtClean="0">
                  <a:latin typeface="Candara" pitchFamily="34" charset="0"/>
                </a:rPr>
                <a:t> </a:t>
              </a:r>
              <a:r>
                <a:rPr lang="en-SG" sz="3200" b="1" dirty="0" smtClean="0">
                  <a:latin typeface="Candara" pitchFamily="34" charset="0"/>
                </a:rPr>
                <a:t>far the hand can be placed </a:t>
              </a:r>
              <a:r>
                <a:rPr lang="en-SG" sz="3200" dirty="0" smtClean="0">
                  <a:latin typeface="Candara" pitchFamily="34" charset="0"/>
                </a:rPr>
                <a:t>away from the capacitive sensor and still trigger the alarm</a:t>
              </a:r>
            </a:p>
            <a:p>
              <a:pPr marL="514350" lvl="0" indent="-514350" algn="ctr">
                <a:buAutoNum type="arabicParenR"/>
              </a:pPr>
              <a:r>
                <a:rPr lang="en-SG" sz="3200" b="1" dirty="0" smtClean="0">
                  <a:latin typeface="Candara" pitchFamily="34" charset="0"/>
                </a:rPr>
                <a:t>How long it takes </a:t>
              </a:r>
              <a:r>
                <a:rPr lang="en-SG" sz="3200" dirty="0" smtClean="0">
                  <a:latin typeface="Candara" pitchFamily="34" charset="0"/>
                </a:rPr>
                <a:t>for the sensor </a:t>
              </a:r>
              <a:r>
                <a:rPr lang="en-SG" sz="3200" b="1" dirty="0" smtClean="0">
                  <a:latin typeface="Candara" pitchFamily="34" charset="0"/>
                </a:rPr>
                <a:t>to trigger the alarm </a:t>
              </a:r>
              <a:r>
                <a:rPr lang="en-SG" sz="3200" dirty="0" smtClean="0">
                  <a:latin typeface="Candara" pitchFamily="34" charset="0"/>
                </a:rPr>
                <a:t>when a hand is suddenly placed over it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99627" y="15191521"/>
              <a:ext cx="7414332" cy="2735342"/>
            </a:xfrm>
            <a:prstGeom prst="roundRect">
              <a:avLst>
                <a:gd name="adj" fmla="val 9759"/>
              </a:avLst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800"/>
                </a:spcAft>
              </a:pPr>
              <a:r>
                <a:rPr lang="en-SG" sz="3200" dirty="0" smtClean="0">
                  <a:latin typeface="Candara" pitchFamily="34" charset="0"/>
                </a:rPr>
                <a:t>Obtain the </a:t>
              </a:r>
              <a:r>
                <a:rPr lang="en-SG" sz="36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Consistency</a:t>
              </a:r>
              <a:r>
                <a:rPr lang="en-SG" sz="3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  </a:t>
              </a:r>
              <a:r>
                <a:rPr lang="en-SG" sz="3200" dirty="0" smtClean="0">
                  <a:latin typeface="Candara" pitchFamily="34" charset="0"/>
                </a:rPr>
                <a:t>rating by </a:t>
              </a:r>
            </a:p>
            <a:p>
              <a:pPr marL="514350" lvl="0" indent="-514350" algn="ctr">
                <a:spcAft>
                  <a:spcPts val="1800"/>
                </a:spcAft>
                <a:buAutoNum type="arabicParenR"/>
              </a:pPr>
              <a:r>
                <a:rPr lang="en-SG" sz="3200" dirty="0" smtClean="0">
                  <a:latin typeface="Candara" pitchFamily="34" charset="0"/>
                </a:rPr>
                <a:t>Calculating the </a:t>
              </a:r>
              <a:r>
                <a:rPr lang="en-SG" sz="3200" b="1" dirty="0" smtClean="0">
                  <a:latin typeface="Candara" pitchFamily="34" charset="0"/>
                </a:rPr>
                <a:t>maximum variation</a:t>
              </a:r>
              <a:r>
                <a:rPr lang="en-SG" sz="3200" dirty="0" smtClean="0">
                  <a:latin typeface="Candara" pitchFamily="34" charset="0"/>
                </a:rPr>
                <a:t> in the </a:t>
              </a:r>
              <a:r>
                <a:rPr lang="en-SG" sz="3200" i="1" dirty="0" smtClean="0">
                  <a:latin typeface="Candara" pitchFamily="34" charset="0"/>
                </a:rPr>
                <a:t>Sensitivity</a:t>
              </a:r>
              <a:r>
                <a:rPr lang="en-SG" sz="3200" dirty="0" smtClean="0">
                  <a:latin typeface="Candara" pitchFamily="34" charset="0"/>
                </a:rPr>
                <a:t> scores,</a:t>
              </a:r>
            </a:p>
            <a:p>
              <a:pPr marL="514350" lvl="0" indent="-514350" algn="ctr">
                <a:buAutoNum type="arabicParenR"/>
              </a:pPr>
              <a:r>
                <a:rPr lang="en-SG" sz="3200" dirty="0" smtClean="0">
                  <a:latin typeface="Candara" pitchFamily="34" charset="0"/>
                </a:rPr>
                <a:t>And then </a:t>
              </a:r>
              <a:r>
                <a:rPr lang="en-SG" sz="3200" b="1" dirty="0" smtClean="0">
                  <a:latin typeface="Candara" pitchFamily="34" charset="0"/>
                </a:rPr>
                <a:t>subtracting</a:t>
              </a:r>
              <a:r>
                <a:rPr lang="en-SG" sz="3200" dirty="0" smtClean="0">
                  <a:latin typeface="Candara" pitchFamily="34" charset="0"/>
                </a:rPr>
                <a:t> it off 10.</a:t>
              </a:r>
              <a:endParaRPr lang="en-US" sz="3200" dirty="0">
                <a:latin typeface="Candar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35698" y="19515098"/>
              <a:ext cx="7315200" cy="2448163"/>
            </a:xfrm>
            <a:prstGeom prst="roundRect">
              <a:avLst>
                <a:gd name="adj" fmla="val 11255"/>
              </a:avLst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800"/>
                </a:spcAft>
              </a:pPr>
              <a:r>
                <a:rPr lang="en-SG" sz="3200" dirty="0" smtClean="0">
                  <a:latin typeface="Candara" pitchFamily="34" charset="0"/>
                </a:rPr>
                <a:t>Determine the sensor's </a:t>
              </a:r>
              <a:r>
                <a:rPr lang="en-SG" sz="3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Reliability  </a:t>
              </a:r>
              <a:r>
                <a:rPr lang="en-SG" sz="3200" dirty="0" smtClean="0">
                  <a:latin typeface="Candara" pitchFamily="34" charset="0"/>
                </a:rPr>
                <a:t>by </a:t>
              </a:r>
            </a:p>
            <a:p>
              <a:pPr lvl="0" algn="ctr"/>
              <a:r>
                <a:rPr lang="en-SG" sz="3200" dirty="0" smtClean="0">
                  <a:latin typeface="Candara" pitchFamily="34" charset="0"/>
                </a:rPr>
                <a:t>Calculating the percentage of intended alarms over total number of alarms sounded.</a:t>
              </a:r>
              <a:endParaRPr lang="en-US" sz="3200" dirty="0">
                <a:latin typeface="Candar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97159" y="18854127"/>
              <a:ext cx="11067393" cy="3712250"/>
            </a:xfrm>
            <a:prstGeom prst="roundRect">
              <a:avLst>
                <a:gd name="adj" fmla="val 9839"/>
              </a:avLst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800"/>
                </a:spcAft>
              </a:pPr>
              <a:r>
                <a:rPr lang="en-SG" sz="3200" dirty="0" smtClean="0">
                  <a:latin typeface="Candara" pitchFamily="34" charset="0"/>
                </a:rPr>
                <a:t>Conduct the </a:t>
              </a:r>
              <a:r>
                <a:rPr lang="en-SG" sz="3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Adaptabilit</a:t>
              </a:r>
              <a:r>
                <a:rPr lang="en-SG" sz="3200" i="1" dirty="0" smtClean="0">
                  <a:latin typeface="Candara" pitchFamily="34" charset="0"/>
                </a:rPr>
                <a:t>y  </a:t>
              </a:r>
              <a:r>
                <a:rPr lang="en-SG" sz="3200" dirty="0" smtClean="0">
                  <a:latin typeface="Candara" pitchFamily="34" charset="0"/>
                </a:rPr>
                <a:t>test by</a:t>
              </a:r>
            </a:p>
            <a:p>
              <a:pPr marL="514350" lvl="0" indent="-514350" algn="ctr">
                <a:spcAft>
                  <a:spcPts val="1800"/>
                </a:spcAft>
                <a:buAutoNum type="arabicParenR"/>
              </a:pPr>
              <a:r>
                <a:rPr lang="en-SG" sz="3200" b="1" dirty="0" smtClean="0">
                  <a:latin typeface="Candara" pitchFamily="34" charset="0"/>
                </a:rPr>
                <a:t>Relocating</a:t>
              </a:r>
              <a:r>
                <a:rPr lang="en-SG" sz="3200" dirty="0" smtClean="0">
                  <a:latin typeface="Candara" pitchFamily="34" charset="0"/>
                </a:rPr>
                <a:t> the sensor to </a:t>
              </a:r>
              <a:r>
                <a:rPr lang="en-SG" sz="3200" b="1" dirty="0" smtClean="0">
                  <a:latin typeface="Candara" pitchFamily="34" charset="0"/>
                </a:rPr>
                <a:t>different environments </a:t>
              </a:r>
              <a:r>
                <a:rPr lang="en-SG" sz="3200" dirty="0" smtClean="0">
                  <a:latin typeface="Candara" pitchFamily="34" charset="0"/>
                </a:rPr>
                <a:t>conducting </a:t>
              </a:r>
              <a:r>
                <a:rPr lang="en-SG" sz="3200" i="1" dirty="0" smtClean="0">
                  <a:latin typeface="Candara" pitchFamily="34" charset="0"/>
                </a:rPr>
                <a:t>SCR </a:t>
              </a:r>
              <a:r>
                <a:rPr lang="en-SG" sz="3200" dirty="0" smtClean="0">
                  <a:latin typeface="Candara" pitchFamily="34" charset="0"/>
                </a:rPr>
                <a:t>tests each time it changes.</a:t>
              </a:r>
            </a:p>
            <a:p>
              <a:pPr marL="514350" lvl="0" indent="-514350" algn="ctr">
                <a:buAutoNum type="arabicParenR"/>
              </a:pPr>
              <a:r>
                <a:rPr lang="en-SG" sz="3200" b="1" dirty="0" smtClean="0">
                  <a:latin typeface="Candara" pitchFamily="34" charset="0"/>
                </a:rPr>
                <a:t>Benchmark</a:t>
              </a:r>
              <a:r>
                <a:rPr lang="en-SG" sz="3200" dirty="0" smtClean="0">
                  <a:latin typeface="Candara" pitchFamily="34" charset="0"/>
                </a:rPr>
                <a:t> the scores against those taken in the control environment and </a:t>
              </a:r>
              <a:r>
                <a:rPr lang="en-SG" sz="3200" b="1" dirty="0" smtClean="0">
                  <a:latin typeface="Candara" pitchFamily="34" charset="0"/>
                </a:rPr>
                <a:t>determine the average </a:t>
              </a:r>
              <a:r>
                <a:rPr lang="en-SG" sz="3200" dirty="0" smtClean="0">
                  <a:latin typeface="Candara" pitchFamily="34" charset="0"/>
                </a:rPr>
                <a:t>performance across all surfaces.  </a:t>
              </a:r>
              <a:endParaRPr lang="en-US" sz="3200" dirty="0">
                <a:latin typeface="Candara" pitchFamily="34" charset="0"/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7323210" y="16453870"/>
              <a:ext cx="1229710" cy="1222373"/>
            </a:xfrm>
            <a:prstGeom prst="rightArrow">
              <a:avLst/>
            </a:prstGeom>
            <a:solidFill>
              <a:srgbClr val="79F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itchFamily="34" charset="0"/>
              </a:endParaRP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20191920" y="16309933"/>
              <a:ext cx="1103586" cy="1097002"/>
            </a:xfrm>
            <a:prstGeom prst="rightArrow">
              <a:avLst/>
            </a:prstGeom>
            <a:solidFill>
              <a:srgbClr val="79F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itchFamily="34" charset="0"/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 rot="10800000">
              <a:off x="20090051" y="20205460"/>
              <a:ext cx="1103586" cy="1097002"/>
            </a:xfrm>
            <a:prstGeom prst="rightArrow">
              <a:avLst/>
            </a:prstGeom>
            <a:solidFill>
              <a:srgbClr val="79F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itchFamily="34" charset="0"/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 rot="10800000">
              <a:off x="7215062" y="19909661"/>
              <a:ext cx="1229710" cy="1222373"/>
            </a:xfrm>
            <a:prstGeom prst="rightArrow">
              <a:avLst/>
            </a:prstGeom>
            <a:solidFill>
              <a:srgbClr val="79F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itchFamily="34" charset="0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24511104" y="18390924"/>
              <a:ext cx="1198179" cy="877602"/>
            </a:xfrm>
            <a:prstGeom prst="downArrow">
              <a:avLst/>
            </a:prstGeom>
            <a:solidFill>
              <a:srgbClr val="79F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135117" y="15787601"/>
              <a:ext cx="5896304" cy="2789520"/>
            </a:xfrm>
            <a:prstGeom prst="roundRect">
              <a:avLst/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SG" sz="3200" b="1" dirty="0" smtClean="0">
                  <a:solidFill>
                    <a:schemeClr val="tx1"/>
                  </a:solidFill>
                  <a:latin typeface="Candara" pitchFamily="34" charset="0"/>
                </a:rPr>
                <a:t>Turn on 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the security system and allow the capacitive sensor to </a:t>
              </a:r>
              <a:r>
                <a:rPr lang="en-SG" sz="3200" b="1" dirty="0" smtClean="0">
                  <a:solidFill>
                    <a:schemeClr val="tx1"/>
                  </a:solidFill>
                  <a:latin typeface="Candara" pitchFamily="34" charset="0"/>
                </a:rPr>
                <a:t>stabilise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 itself.</a:t>
              </a:r>
              <a:endParaRPr lang="en-US" sz="3200" dirty="0">
                <a:latin typeface="Candara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135117" y="19387335"/>
              <a:ext cx="5833242" cy="2382063"/>
            </a:xfrm>
            <a:prstGeom prst="roundRect">
              <a:avLst/>
            </a:prstGeom>
            <a:solidFill>
              <a:srgbClr val="79FE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Tabulate the final </a:t>
              </a:r>
              <a:r>
                <a:rPr lang="en-US" sz="3200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S, C, A</a:t>
              </a:r>
              <a:r>
                <a:rPr lang="en-US" sz="3200" b="1" dirty="0" smtClean="0">
                  <a:solidFill>
                    <a:schemeClr val="tx1"/>
                  </a:solidFill>
                  <a:latin typeface="Candara" pitchFamily="34" charset="0"/>
                </a:rPr>
                <a:t> 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&amp; </a:t>
              </a:r>
              <a:r>
                <a:rPr lang="en-US" sz="3200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R</a:t>
              </a:r>
              <a:r>
                <a:rPr lang="en-US" sz="3200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ndara" pitchFamily="34" charset="0"/>
                </a:rPr>
                <a:t>  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scores.</a:t>
              </a:r>
              <a:endParaRPr lang="en-US" sz="3200" dirty="0">
                <a:solidFill>
                  <a:schemeClr val="tx1"/>
                </a:solidFill>
                <a:latin typeface="Candara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468073" y="26558541"/>
            <a:ext cx="13373412" cy="6589987"/>
            <a:chOff x="10684070" y="8356875"/>
            <a:chExt cx="9798640" cy="5915861"/>
          </a:xfrm>
        </p:grpSpPr>
        <p:graphicFrame>
          <p:nvGraphicFramePr>
            <p:cNvPr id="118" name="Chart 18"/>
            <p:cNvGraphicFramePr>
              <a:graphicFrameLocks/>
            </p:cNvGraphicFramePr>
            <p:nvPr/>
          </p:nvGraphicFramePr>
          <p:xfrm>
            <a:off x="10684070" y="8356875"/>
            <a:ext cx="9798640" cy="59158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cxnSp>
          <p:nvCxnSpPr>
            <p:cNvPr id="117" name="Straight Connector 25"/>
            <p:cNvCxnSpPr>
              <a:cxnSpLocks noChangeShapeType="1"/>
            </p:cNvCxnSpPr>
            <p:nvPr/>
          </p:nvCxnSpPr>
          <p:spPr bwMode="auto">
            <a:xfrm>
              <a:off x="18036694" y="9110354"/>
              <a:ext cx="178327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9" name="Group 118"/>
          <p:cNvGrpSpPr/>
          <p:nvPr/>
        </p:nvGrpSpPr>
        <p:grpSpPr>
          <a:xfrm>
            <a:off x="1573379" y="26532014"/>
            <a:ext cx="12710179" cy="6638633"/>
            <a:chOff x="1668360" y="8434953"/>
            <a:chExt cx="9102661" cy="5575236"/>
          </a:xfrm>
        </p:grpSpPr>
        <p:graphicFrame>
          <p:nvGraphicFramePr>
            <p:cNvPr id="122" name="Chart 19"/>
            <p:cNvGraphicFramePr>
              <a:graphicFrameLocks/>
            </p:cNvGraphicFramePr>
            <p:nvPr/>
          </p:nvGraphicFramePr>
          <p:xfrm>
            <a:off x="1668360" y="8434953"/>
            <a:ext cx="9102661" cy="5575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cxnSp>
          <p:nvCxnSpPr>
            <p:cNvPr id="121" name="Straight Connector 22"/>
            <p:cNvCxnSpPr>
              <a:cxnSpLocks noChangeShapeType="1"/>
            </p:cNvCxnSpPr>
            <p:nvPr/>
          </p:nvCxnSpPr>
          <p:spPr bwMode="auto">
            <a:xfrm flipV="1">
              <a:off x="8565699" y="9087622"/>
              <a:ext cx="1710886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41" name="TextBox 25"/>
          <p:cNvSpPr txBox="1">
            <a:spLocks noChangeArrowheads="1"/>
          </p:cNvSpPr>
          <p:nvPr/>
        </p:nvSpPr>
        <p:spPr bwMode="auto">
          <a:xfrm>
            <a:off x="1531060" y="24754326"/>
            <a:ext cx="1325699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SG" sz="3200" b="1" u="sng" cap="small" dirty="0" smtClean="0">
                <a:latin typeface="Candara" pitchFamily="34" charset="0"/>
              </a:rPr>
              <a:t>Experiment #1 :</a:t>
            </a:r>
            <a:r>
              <a:rPr lang="en-SG" sz="3200" b="1" u="sng" dirty="0" smtClean="0">
                <a:latin typeface="Candara" pitchFamily="34" charset="0"/>
              </a:rPr>
              <a:t> </a:t>
            </a:r>
            <a:r>
              <a:rPr lang="en-SG" sz="3200" b="1" u="sng" cap="small" dirty="0" smtClean="0">
                <a:latin typeface="Candara" pitchFamily="34" charset="0"/>
              </a:rPr>
              <a:t>Evaluating the better method of alarm trigger</a:t>
            </a:r>
            <a:endParaRPr lang="en-US" sz="3200" b="1" u="sng" dirty="0" smtClean="0">
              <a:latin typeface="Candara" pitchFamily="34" charset="0"/>
            </a:endParaRPr>
          </a:p>
          <a:p>
            <a:r>
              <a:rPr lang="en-US" sz="3200" dirty="0" smtClean="0">
                <a:latin typeface="Candara" pitchFamily="34" charset="0"/>
              </a:rPr>
              <a:t>Method </a:t>
            </a:r>
            <a:r>
              <a:rPr lang="en-US" sz="3200" dirty="0">
                <a:latin typeface="Candara" pitchFamily="34" charset="0"/>
              </a:rPr>
              <a:t>1 used a </a:t>
            </a:r>
            <a:r>
              <a:rPr lang="en-US" sz="3200" dirty="0" smtClean="0">
                <a:latin typeface="Candara" pitchFamily="34" charset="0"/>
              </a:rPr>
              <a:t>threshold value while Method 2 detects if the increase is equal to or greater than 15 within a 5 second period.</a:t>
            </a:r>
            <a:endParaRPr lang="en-US" sz="3200" dirty="0">
              <a:latin typeface="Candara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5418675" y="24783393"/>
            <a:ext cx="139997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u="sng" cap="small" dirty="0" smtClean="0">
                <a:latin typeface="Candara" pitchFamily="34" charset="0"/>
              </a:rPr>
              <a:t>Experiment #2 :</a:t>
            </a:r>
            <a:r>
              <a:rPr lang="en-SG" sz="3200" b="1" u="sng" dirty="0" smtClean="0">
                <a:latin typeface="Candara" pitchFamily="34" charset="0"/>
              </a:rPr>
              <a:t> </a:t>
            </a:r>
            <a:r>
              <a:rPr lang="en-SG" sz="3200" b="1" u="sng" cap="small" dirty="0" smtClean="0">
                <a:latin typeface="Candara" pitchFamily="34" charset="0"/>
              </a:rPr>
              <a:t>Determining the optimal difference threshold </a:t>
            </a:r>
            <a:endParaRPr lang="en-US" sz="3200" u="sng" dirty="0" smtClean="0">
              <a:latin typeface="Candara" pitchFamily="34" charset="0"/>
            </a:endParaRPr>
          </a:p>
          <a:p>
            <a:r>
              <a:rPr lang="en-US" sz="3200" dirty="0" smtClean="0">
                <a:latin typeface="Candara" pitchFamily="34" charset="0"/>
              </a:rPr>
              <a:t>Similarly, another </a:t>
            </a:r>
            <a:r>
              <a:rPr lang="en-US" sz="3200" i="1" dirty="0" smtClean="0">
                <a:latin typeface="Candara" pitchFamily="34" charset="0"/>
              </a:rPr>
              <a:t>SCAR</a:t>
            </a:r>
            <a:r>
              <a:rPr lang="en-US" sz="3200" dirty="0" smtClean="0">
                <a:latin typeface="Candara" pitchFamily="34" charset="0"/>
              </a:rPr>
              <a:t> analysis was conducted to determine the optimal difference threshold value. The following graph was obtained:</a:t>
            </a:r>
          </a:p>
          <a:p>
            <a:endParaRPr lang="en-US" sz="3200" dirty="0">
              <a:latin typeface="Candara" pitchFamily="34" charset="0"/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14851117" y="24751862"/>
            <a:ext cx="94593" cy="8986345"/>
          </a:xfrm>
          <a:prstGeom prst="line">
            <a:avLst/>
          </a:prstGeom>
          <a:ln w="762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700089" y="33744422"/>
            <a:ext cx="29111027" cy="3304540"/>
            <a:chOff x="522363" y="6613175"/>
            <a:chExt cx="30675113" cy="74982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89" name="Rounded Rectangle 188"/>
            <p:cNvSpPr/>
            <p:nvPr/>
          </p:nvSpPr>
          <p:spPr>
            <a:xfrm>
              <a:off x="522363" y="6671327"/>
              <a:ext cx="30675113" cy="691672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pPr marL="274320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3200" b="1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3200" b="1" dirty="0" smtClean="0">
                  <a:solidFill>
                    <a:schemeClr val="tx1"/>
                  </a:solidFill>
                  <a:latin typeface="Candara" pitchFamily="34" charset="0"/>
                </a:rPr>
                <a:t>Measuring relative difference is better than using an absolute threshold value 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as it makes the sensor more </a:t>
              </a:r>
              <a:r>
                <a:rPr lang="en-US" sz="3200" i="1" dirty="0" smtClean="0">
                  <a:solidFill>
                    <a:schemeClr val="tx1"/>
                  </a:solidFill>
                  <a:latin typeface="Candara" pitchFamily="34" charset="0"/>
                </a:rPr>
                <a:t>consistent, reliable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and </a:t>
              </a:r>
              <a:r>
                <a:rPr lang="en-US" sz="3200" i="1" dirty="0" smtClean="0">
                  <a:solidFill>
                    <a:schemeClr val="tx1"/>
                  </a:solidFill>
                  <a:latin typeface="Candara" pitchFamily="34" charset="0"/>
                </a:rPr>
                <a:t>adaptable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while being less </a:t>
              </a:r>
              <a:r>
                <a:rPr lang="en-US" sz="3200" i="1" dirty="0" smtClean="0">
                  <a:solidFill>
                    <a:schemeClr val="tx1"/>
                  </a:solidFill>
                  <a:latin typeface="Candara" pitchFamily="34" charset="0"/>
                </a:rPr>
                <a:t>sensitive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as a minor trade-off, as it account for the natural variation in the sensor readings.</a:t>
              </a:r>
            </a:p>
            <a:p>
              <a:pPr marL="441895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A DTV of </a:t>
              </a:r>
              <a:r>
                <a:rPr lang="en-SG" sz="3200" b="1" dirty="0" smtClean="0">
                  <a:solidFill>
                    <a:schemeClr val="tx1"/>
                  </a:solidFill>
                  <a:latin typeface="Candara" pitchFamily="34" charset="0"/>
                </a:rPr>
                <a:t>18 is the most universally applicable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 (adaptable) value.</a:t>
              </a:r>
              <a:r>
                <a:rPr lang="en-US" sz="3200" dirty="0" smtClean="0">
                  <a:solidFill>
                    <a:schemeClr val="tx1"/>
                  </a:solidFill>
                  <a:latin typeface="Candara" pitchFamily="34" charset="0"/>
                </a:rPr>
                <a:t> </a:t>
              </a:r>
              <a:r>
                <a:rPr lang="en-SG" sz="3200" b="1" dirty="0" smtClean="0">
                  <a:solidFill>
                    <a:schemeClr val="tx1"/>
                  </a:solidFill>
                  <a:latin typeface="Candara" pitchFamily="34" charset="0"/>
                </a:rPr>
                <a:t>Lower DTVs </a:t>
              </a: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of 10-14 can be used when </a:t>
              </a:r>
              <a:r>
                <a:rPr lang="en-SG" sz="3200" b="1" dirty="0" smtClean="0">
                  <a:solidFill>
                    <a:schemeClr val="tx1"/>
                  </a:solidFill>
                  <a:latin typeface="Candara" pitchFamily="34" charset="0"/>
                </a:rPr>
                <a:t>sensitivity is the key factor.</a:t>
              </a:r>
              <a:endParaRPr lang="en-US" sz="3200" b="1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1409986" y="6613175"/>
              <a:ext cx="6422779" cy="26211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solidFill>
                    <a:schemeClr val="tx1"/>
                  </a:solidFill>
                  <a:latin typeface="Candara" pitchFamily="34" charset="0"/>
                </a:rPr>
                <a:t>6. Conclusion</a:t>
              </a:r>
              <a:endParaRPr lang="en-SG" sz="5600" b="1" dirty="0">
                <a:solidFill>
                  <a:schemeClr val="tx1"/>
                </a:solidFill>
                <a:latin typeface="Candara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5214" y="37175098"/>
            <a:ext cx="16112358" cy="5202616"/>
            <a:chOff x="790782" y="6692099"/>
            <a:chExt cx="14639168" cy="829747"/>
          </a:xfrm>
          <a:gradFill flip="none" rotWithShape="1">
            <a:gsLst>
              <a:gs pos="0">
                <a:srgbClr val="79FE00">
                  <a:tint val="66000"/>
                  <a:satMod val="160000"/>
                </a:srgbClr>
              </a:gs>
              <a:gs pos="50000">
                <a:srgbClr val="79FE00">
                  <a:tint val="44500"/>
                  <a:satMod val="160000"/>
                </a:srgbClr>
              </a:gs>
              <a:gs pos="100000">
                <a:srgbClr val="79FE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5" name="Rounded Rectangle 54"/>
            <p:cNvSpPr/>
            <p:nvPr/>
          </p:nvSpPr>
          <p:spPr>
            <a:xfrm>
              <a:off x="790782" y="6746382"/>
              <a:ext cx="14639168" cy="775464"/>
            </a:xfrm>
            <a:prstGeom prst="roundRect">
              <a:avLst>
                <a:gd name="adj" fmla="val 12945"/>
              </a:avLst>
            </a:prstGeom>
            <a:grpFill/>
            <a:ln w="76200">
              <a:solidFill>
                <a:srgbClr val="6FE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Automatically increasing the DTV when the magnitude of random fluctuation for the sensor readings increases (and vice versa)</a:t>
              </a:r>
            </a:p>
            <a:p>
              <a:pPr marL="441895" indent="-441895"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Developing a device that allows the owner to remotely control the system by turning it on and off</a:t>
              </a:r>
            </a:p>
            <a:p>
              <a:pPr marL="441895" indent="-441895">
                <a:buFont typeface="Arial" panose="020B0604020202020204" pitchFamily="34" charset="0"/>
                <a:buChar char="•"/>
              </a:pPr>
              <a:r>
                <a:rPr lang="en-SG" sz="3200" dirty="0" smtClean="0">
                  <a:solidFill>
                    <a:schemeClr val="tx1"/>
                  </a:solidFill>
                  <a:latin typeface="Candara" pitchFamily="34" charset="0"/>
                </a:rPr>
                <a:t>Integration of an in-built camera to automatically take a picture of the offender when triggered, storing it within a retrievable databank along with other relevant information such as date and time.</a:t>
              </a:r>
              <a:endParaRPr lang="en-US" sz="32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 marL="441895" indent="-441895">
                <a:buFont typeface="Arial" panose="020B0604020202020204" pitchFamily="34" charset="0"/>
                <a:buChar char="•"/>
              </a:pPr>
              <a:endParaRPr lang="en-SG" sz="3200" dirty="0" smtClean="0">
                <a:solidFill>
                  <a:schemeClr val="tx1"/>
                </a:solidFill>
                <a:latin typeface="Candara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09986" y="6692099"/>
              <a:ext cx="6422778" cy="178995"/>
            </a:xfrm>
            <a:prstGeom prst="roundRect">
              <a:avLst/>
            </a:prstGeom>
            <a:solidFill>
              <a:srgbClr val="6FEA00"/>
            </a:solidFill>
            <a:ln>
              <a:solidFill>
                <a:srgbClr val="6FE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solidFill>
                    <a:schemeClr val="tx1"/>
                  </a:solidFill>
                  <a:latin typeface="Candara" pitchFamily="34" charset="0"/>
                </a:rPr>
                <a:t>7. Future Works</a:t>
              </a:r>
              <a:endParaRPr lang="en-SG" sz="5600" b="1" strike="sngStrike" dirty="0">
                <a:solidFill>
                  <a:schemeClr val="tx1"/>
                </a:solidFill>
                <a:latin typeface="Candara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7184414" y="37159713"/>
            <a:ext cx="12670210" cy="5171076"/>
            <a:chOff x="790782" y="6687072"/>
            <a:chExt cx="14266743" cy="824717"/>
          </a:xfr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8" name="Rounded Rectangle 57"/>
            <p:cNvSpPr/>
            <p:nvPr/>
          </p:nvSpPr>
          <p:spPr>
            <a:xfrm>
              <a:off x="790782" y="6736325"/>
              <a:ext cx="14266743" cy="775464"/>
            </a:xfrm>
            <a:prstGeom prst="roundRect">
              <a:avLst>
                <a:gd name="adj" fmla="val 12945"/>
              </a:avLst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0" rIns="36000" bIns="36000" rtlCol="0" anchor="t" anchorCtr="0"/>
            <a:lstStyle/>
            <a:p>
              <a:endParaRPr lang="en-SG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[1] Moore, D. and </a:t>
              </a:r>
              <a:r>
                <a:rPr lang="en-SG" sz="2400" dirty="0" err="1" smtClean="0">
                  <a:solidFill>
                    <a:schemeClr val="tx1"/>
                  </a:solidFill>
                  <a:latin typeface="Candara" pitchFamily="34" charset="0"/>
                </a:rPr>
                <a:t>Sciera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, B. InterNations.org. (2012).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Safety, Law, and Crime in Singapore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[2] Holliday, K. CNBC News. (2014).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Singapore easiest place to do business for 9</a:t>
              </a:r>
              <a:r>
                <a:rPr lang="en-SG" sz="2400" i="1" baseline="30000" dirty="0" smtClean="0">
                  <a:solidFill>
                    <a:schemeClr val="tx1"/>
                  </a:solidFill>
                  <a:latin typeface="Candara" pitchFamily="34" charset="0"/>
                </a:rPr>
                <a:t>th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 year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[4] Singapore SME Directory. Retrieved December 2015 from http://www.singapore-sme.com/ .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[5] </a:t>
              </a:r>
              <a:r>
                <a:rPr lang="en-SG" sz="2400" dirty="0" err="1" smtClean="0">
                  <a:solidFill>
                    <a:schemeClr val="tx1"/>
                  </a:solidFill>
                  <a:latin typeface="Candara" pitchFamily="34" charset="0"/>
                </a:rPr>
                <a:t>Chumbaka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 Asia.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C520A Embedded System Guidebook for Arduino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Retrieved 2015.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[6] Patricia, M. </a:t>
              </a:r>
              <a:r>
                <a:rPr lang="en-SG" sz="2400" dirty="0" err="1" smtClean="0">
                  <a:solidFill>
                    <a:schemeClr val="tx1"/>
                  </a:solidFill>
                  <a:latin typeface="Candara" pitchFamily="34" charset="0"/>
                </a:rPr>
                <a:t>Feutech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 Engineers. (2008).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Security Systems and Alarms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[7] York College. The York College Physics II Laboratory Manual,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The Time Constant of an RC Circuit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</a:t>
              </a:r>
              <a:endParaRPr lang="en-US" sz="2400" dirty="0" smtClean="0">
                <a:solidFill>
                  <a:schemeClr val="tx1"/>
                </a:solidFill>
                <a:latin typeface="Candara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[8] STMicroelectronics Singapore (2009). Application note AN2927, "</a:t>
              </a:r>
              <a:r>
                <a:rPr lang="en-SG" sz="2400" i="1" dirty="0" smtClean="0">
                  <a:solidFill>
                    <a:schemeClr val="tx1"/>
                  </a:solidFill>
                  <a:latin typeface="Candara" pitchFamily="34" charset="0"/>
                </a:rPr>
                <a:t>RC acquisition principle for touch sensing applications</a:t>
              </a:r>
              <a:r>
                <a:rPr lang="en-SG" sz="2400" dirty="0" smtClean="0">
                  <a:solidFill>
                    <a:schemeClr val="tx1"/>
                  </a:solidFill>
                  <a:latin typeface="Candara" pitchFamily="34" charset="0"/>
                </a:rPr>
                <a:t>". 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09986" y="6687072"/>
              <a:ext cx="6422778" cy="17899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600" b="1" dirty="0" smtClean="0">
                  <a:solidFill>
                    <a:schemeClr val="tx1"/>
                  </a:solidFill>
                  <a:latin typeface="Candara" pitchFamily="34" charset="0"/>
                </a:rPr>
                <a:t>8. References</a:t>
              </a:r>
              <a:endParaRPr lang="en-SG" sz="5600" b="1" dirty="0">
                <a:solidFill>
                  <a:schemeClr val="tx1"/>
                </a:solidFill>
                <a:latin typeface="Candara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0" y="0"/>
            <a:ext cx="30275213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SG" sz="8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cs typeface="Helvetica" pitchFamily="34" charset="0"/>
              </a:rPr>
              <a:t>Designing a Safekeeping System With Human Touch Detection Module</a:t>
            </a:r>
            <a:endParaRPr lang="en-SG" sz="8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</TotalTime>
  <Words>784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Xin Peng</dc:creator>
  <cp:lastModifiedBy>Bryan Leow</cp:lastModifiedBy>
  <cp:revision>226</cp:revision>
  <dcterms:created xsi:type="dcterms:W3CDTF">2015-01-30T13:59:04Z</dcterms:created>
  <dcterms:modified xsi:type="dcterms:W3CDTF">2016-03-05T23:39:19Z</dcterms:modified>
</cp:coreProperties>
</file>