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3"/>
    <a:srgbClr val="323C4D"/>
    <a:srgbClr val="29679F"/>
    <a:srgbClr val="FC7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9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7BC4-D249-4F3B-8DC3-18EB3B8B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18BF1-480B-4485-A5A6-2B6E1AE43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10A49-3469-4A76-9F01-FD1F32A5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AA6C-438D-410E-ADA1-16C9FD32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2182-1A47-49D7-9FB2-DA9C665E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6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DC42-50D6-4A6D-8B92-5B8EDBA1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20888-CB66-4E92-9D74-5E44E0207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02C2-C0B9-405B-A463-CC636401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C346-869B-4E3C-8534-418FAC23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1C9A-2BFC-4503-9F8F-2A106EB6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2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78DBB-35FC-4187-8222-6315C9EB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18609-EE2A-4C47-9298-9F6CB5C8E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37BF-64B2-4275-BC55-8AC8658C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CA4B5-204B-4533-92BA-32857351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7F62-EEF0-45FD-8869-736C36D2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17A3-B799-49A8-8FB1-B7F4FFD6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B6B4-0FC5-465A-8529-30130607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028F-8669-471D-80F4-8417329F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010B-83D8-48BF-88A9-164C0186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B4BE-F648-418E-B349-A55886C2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9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1963-B48E-4D00-B42F-77B84672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A09A8-A004-4A87-B6FC-09A551E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E4E1-88B4-429E-84B7-A76D36EF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D1BF-C106-43E4-A2EA-2DF4A38B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C16C-AA3A-42B2-AD84-33C23992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B2EA-9182-41F9-9E62-5137C9D5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9146-0917-44EE-A0A3-6115F4657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72E05-7B4E-4A43-BDDD-804EE4725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7CD03-6F11-4FC8-93C8-48075C16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3E7EB-4793-4633-87C4-6C322B50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9E21-4642-4C63-AC71-0E5F358F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37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7613-4829-457E-985E-7B0CB5D4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E222D-4C29-458D-8773-0BAB480A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E020B-B1BD-41FF-A295-BEA923832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B5D83-D23C-45F7-A5E1-6F19D9370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225BD-6727-4A61-841B-1DF3254A0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4DA2B-F2CC-4446-A9E5-7AB20D38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B7F88-D4ED-4502-9E3F-36E42E86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E8854-7C1B-4271-9CDF-07DD5BEE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06C7-4405-43A1-9572-7054315E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A5562-712A-49AB-B8A8-7B62BE1A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6872B-A318-4301-A6FE-39EE1537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A9356-81EF-437B-A343-AE217034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9A16-EF29-4868-8A02-93FF816A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6A937-F588-4BAE-9B02-067839C6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113F-2171-48C2-92DA-C595FE42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2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E074-3485-484D-B064-0E5B206B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86AD-DA2E-4BF6-9876-3BFFEEF6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3C3D1-4496-4E06-ACEE-1F39F2CEE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492E1-D513-4896-BCDC-CEEEDBAB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7785F-7337-4E85-B54C-5A9DA4CA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77E4D-891F-425A-9ED3-E486AB8C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CF5-3669-4235-B372-73EBC4D5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A0C54-5A75-4303-9475-01E2365FA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14D4C-B1B9-4824-B224-CD955C333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9808F-7A62-4402-94E2-B2B92DF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8803E-C462-4440-B70F-C94EF16E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FFF2-11EA-4973-A20B-40420BE0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ACF00-ADA4-4AD1-B8C6-5AFC01DA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C9A8E-4414-4FDC-9517-7163F150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69D6-B235-4ED2-A8D2-7986A452E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2532-BA7F-4A9D-9194-6DEA6E705578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9B40-E0A8-4818-B32E-191C46D8A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3EA2-8174-4B2C-9824-61BB69B84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032A-D5B7-44FB-A7D8-02BFF6925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oodlebppimt.ddns.net/course/view.php?id=1657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stackoverflow.com/questions/10267084/what-is-adt-abstract-data-typ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abstract-data-types/" TargetMode="External"/><Relationship Id="rId5" Type="http://schemas.openxmlformats.org/officeDocument/2006/relationships/hyperlink" Target="https://techvidvan.com/tutorials/java-abstract-data-type/" TargetMode="Externa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e.ohio-state.edu/~patel.2004/Glossary/HTML_Files/model.html" TargetMode="External"/><Relationship Id="rId2" Type="http://schemas.openxmlformats.org/officeDocument/2006/relationships/hyperlink" Target="http://web.cse.ohio-state.edu/~patel.2004/Glossary/HTML_Files/set.html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4E212F-69E1-4220-8723-A9F33AD16C31}"/>
              </a:ext>
            </a:extLst>
          </p:cNvPr>
          <p:cNvSpPr/>
          <p:nvPr/>
        </p:nvSpPr>
        <p:spPr>
          <a:xfrm>
            <a:off x="-212035" y="-21771"/>
            <a:ext cx="12854609" cy="1611086"/>
          </a:xfrm>
          <a:prstGeom prst="rect">
            <a:avLst/>
          </a:prstGeom>
          <a:solidFill>
            <a:srgbClr val="32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E2632F-D614-4140-8C57-5939617C5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035" y="-385933"/>
            <a:ext cx="13060130" cy="2048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79555C-2D7C-48C9-9F47-F0353E9B4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91" y="1662624"/>
            <a:ext cx="7971241" cy="62839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ECEF10-8B5B-432A-A219-34BAA1687BB0}"/>
              </a:ext>
            </a:extLst>
          </p:cNvPr>
          <p:cNvSpPr/>
          <p:nvPr/>
        </p:nvSpPr>
        <p:spPr>
          <a:xfrm>
            <a:off x="-783773" y="1662627"/>
            <a:ext cx="15457715" cy="2231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53D3D-B4C3-4CCB-AB7A-EF34F2E6EB83}"/>
              </a:ext>
            </a:extLst>
          </p:cNvPr>
          <p:cNvSpPr/>
          <p:nvPr/>
        </p:nvSpPr>
        <p:spPr>
          <a:xfrm>
            <a:off x="6259386" y="1662629"/>
            <a:ext cx="8784677" cy="223175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F154C-0CA8-40D3-8B3E-D2A33151A7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8" r="16502" b="29775"/>
          <a:stretch/>
        </p:blipFill>
        <p:spPr>
          <a:xfrm>
            <a:off x="8560021" y="3666082"/>
            <a:ext cx="1520149" cy="1771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B3DDA-45B8-4CD4-9279-2AD73F4079B7}"/>
              </a:ext>
            </a:extLst>
          </p:cNvPr>
          <p:cNvSpPr txBox="1"/>
          <p:nvPr/>
        </p:nvSpPr>
        <p:spPr>
          <a:xfrm>
            <a:off x="2656114" y="271129"/>
            <a:ext cx="89262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OBJECT ORIENTED PROGRAMMING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960A7-CE67-4C9F-BC67-221A3E8422A4}"/>
              </a:ext>
            </a:extLst>
          </p:cNvPr>
          <p:cNvSpPr txBox="1"/>
          <p:nvPr/>
        </p:nvSpPr>
        <p:spPr>
          <a:xfrm>
            <a:off x="5103222" y="849085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  <a:hlinkClick r:id="rId6" tooltip="2021 IT PCC-CS503 TH - OBJECT ORIENTED 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 PCC-CS503 TH</a:t>
            </a:r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15DF6-DC1A-4BB2-B6C8-958B2F4F3437}"/>
              </a:ext>
            </a:extLst>
          </p:cNvPr>
          <p:cNvSpPr txBox="1"/>
          <p:nvPr/>
        </p:nvSpPr>
        <p:spPr>
          <a:xfrm>
            <a:off x="379455" y="2732727"/>
            <a:ext cx="679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29679F"/>
                </a:solidFill>
              </a:rPr>
              <a:t>ABSTRACT</a:t>
            </a:r>
            <a:r>
              <a:rPr lang="en-IN" sz="4800" b="1" dirty="0"/>
              <a:t> </a:t>
            </a:r>
            <a:r>
              <a:rPr lang="en-IN" sz="4800" b="1" dirty="0">
                <a:solidFill>
                  <a:schemeClr val="bg2">
                    <a:lumMod val="25000"/>
                  </a:schemeClr>
                </a:solidFill>
              </a:rPr>
              <a:t>DATA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99604-CE93-4DF3-93E0-AA7195F81B2A}"/>
              </a:ext>
            </a:extLst>
          </p:cNvPr>
          <p:cNvSpPr txBox="1"/>
          <p:nvPr/>
        </p:nvSpPr>
        <p:spPr>
          <a:xfrm>
            <a:off x="443569" y="2321354"/>
            <a:ext cx="4819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TOPIC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99234-D9A9-42BE-BA5B-905888D20963}"/>
              </a:ext>
            </a:extLst>
          </p:cNvPr>
          <p:cNvSpPr txBox="1"/>
          <p:nvPr/>
        </p:nvSpPr>
        <p:spPr>
          <a:xfrm>
            <a:off x="378259" y="3496999"/>
            <a:ext cx="481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GROUP-8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46E5D-899E-4CD7-98D5-41092AD31103}"/>
              </a:ext>
            </a:extLst>
          </p:cNvPr>
          <p:cNvSpPr txBox="1"/>
          <p:nvPr/>
        </p:nvSpPr>
        <p:spPr>
          <a:xfrm>
            <a:off x="421798" y="4324703"/>
            <a:ext cx="1944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23C4D"/>
                </a:solidFill>
              </a:rPr>
              <a:t>Presented By: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D96B5-3456-4C50-BC75-E6930FEB438B}"/>
              </a:ext>
            </a:extLst>
          </p:cNvPr>
          <p:cNvSpPr txBox="1"/>
          <p:nvPr/>
        </p:nvSpPr>
        <p:spPr>
          <a:xfrm>
            <a:off x="1148479" y="4846046"/>
            <a:ext cx="496700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Pinaki </a:t>
            </a:r>
            <a:r>
              <a:rPr lang="en-IN" sz="2000" dirty="0" err="1"/>
              <a:t>Subhra</a:t>
            </a:r>
            <a:r>
              <a:rPr lang="en-IN" sz="2000" dirty="0"/>
              <a:t> Bhattacharya (11500219053)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Sayon</a:t>
            </a:r>
            <a:r>
              <a:rPr lang="en-IN" sz="2000" dirty="0"/>
              <a:t> Islam (11500219054)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Soham Nandi (11500219057)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Randrita Sarkar (11500219058)</a:t>
            </a:r>
          </a:p>
          <a:p>
            <a:pPr lvl="0"/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355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FA2175-0534-45FC-A2EF-A3A491CE4ED4}"/>
              </a:ext>
            </a:extLst>
          </p:cNvPr>
          <p:cNvSpPr/>
          <p:nvPr/>
        </p:nvSpPr>
        <p:spPr>
          <a:xfrm>
            <a:off x="0" y="0"/>
            <a:ext cx="12192000" cy="2402238"/>
          </a:xfrm>
          <a:prstGeom prst="rect">
            <a:avLst/>
          </a:prstGeom>
          <a:solidFill>
            <a:srgbClr val="32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8E475D-F2C0-4CDC-8E27-8EADE2E8C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7" y="-325464"/>
            <a:ext cx="12199327" cy="2727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B558FE-2D57-4B03-8FD7-D159F0FEB500}"/>
              </a:ext>
            </a:extLst>
          </p:cNvPr>
          <p:cNvSpPr txBox="1"/>
          <p:nvPr/>
        </p:nvSpPr>
        <p:spPr>
          <a:xfrm>
            <a:off x="204527" y="447941"/>
            <a:ext cx="5737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WHY </a:t>
            </a:r>
            <a:r>
              <a:rPr lang="en-US" sz="5400" b="1" dirty="0">
                <a:solidFill>
                  <a:schemeClr val="accent4"/>
                </a:solidFill>
              </a:rPr>
              <a:t>ABSTRACT</a:t>
            </a:r>
          </a:p>
          <a:p>
            <a:r>
              <a:rPr lang="en-US" sz="5400" b="1" dirty="0">
                <a:solidFill>
                  <a:schemeClr val="accent4"/>
                </a:solidFill>
              </a:rPr>
              <a:t>DATA </a:t>
            </a:r>
            <a:r>
              <a:rPr lang="en-US" sz="5400" b="1" dirty="0">
                <a:solidFill>
                  <a:schemeClr val="bg1"/>
                </a:solidFill>
              </a:rPr>
              <a:t>TYPES?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670A-DD3B-48E0-88CA-813329075394}"/>
              </a:ext>
            </a:extLst>
          </p:cNvPr>
          <p:cNvSpPr/>
          <p:nvPr/>
        </p:nvSpPr>
        <p:spPr>
          <a:xfrm>
            <a:off x="-775088" y="6619164"/>
            <a:ext cx="15449030" cy="562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26606-E6B3-472F-AD36-B41B29DD5BA8}"/>
              </a:ext>
            </a:extLst>
          </p:cNvPr>
          <p:cNvSpPr/>
          <p:nvPr/>
        </p:nvSpPr>
        <p:spPr>
          <a:xfrm>
            <a:off x="6264322" y="6619164"/>
            <a:ext cx="8779741" cy="562683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3C0D1-69AD-46F6-8103-3C748DA10457}"/>
              </a:ext>
            </a:extLst>
          </p:cNvPr>
          <p:cNvSpPr txBox="1"/>
          <p:nvPr/>
        </p:nvSpPr>
        <p:spPr>
          <a:xfrm>
            <a:off x="170484" y="2510431"/>
            <a:ext cx="54228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User of the ADT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“sees” </a:t>
            </a:r>
            <a:r>
              <a:rPr lang="en-US" sz="2000" dirty="0"/>
              <a:t>only the interface to the objects; the implementation details are “hidden” in the definition of the ADT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user constrained to manipulate the object solely through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functions (operations) </a:t>
            </a:r>
            <a:r>
              <a:rPr lang="en-US" sz="2000" dirty="0"/>
              <a:t>that are provided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designers may still alter the representation as long as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new implementations </a:t>
            </a:r>
            <a:r>
              <a:rPr lang="en-US" sz="2000" dirty="0"/>
              <a:t>of the operations do not change the user interface. This means that users will not have to recode their algorithms.</a:t>
            </a:r>
            <a:endParaRPr lang="en-IN" sz="2000" dirty="0"/>
          </a:p>
        </p:txBody>
      </p:sp>
      <p:pic>
        <p:nvPicPr>
          <p:cNvPr id="7170" name="Picture 2" descr="Abstract Data Types (ADT) - ppt download">
            <a:extLst>
              <a:ext uri="{FF2B5EF4-FFF2-40B4-BE49-F238E27FC236}">
                <a16:creationId xmlns:a16="http://schemas.microsoft.com/office/drawing/2014/main" id="{820A2A29-EC22-44CF-9E1A-49BF2F6BF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20791" r="3983" b="3483"/>
          <a:stretch/>
        </p:blipFill>
        <p:spPr bwMode="auto">
          <a:xfrm>
            <a:off x="5994781" y="1084881"/>
            <a:ext cx="5865276" cy="4060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14646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166B14-BA41-4A9E-ACC7-E14040318AD5}"/>
              </a:ext>
            </a:extLst>
          </p:cNvPr>
          <p:cNvSpPr/>
          <p:nvPr/>
        </p:nvSpPr>
        <p:spPr>
          <a:xfrm>
            <a:off x="0" y="-1"/>
            <a:ext cx="12192000" cy="1503337"/>
          </a:xfrm>
          <a:prstGeom prst="rect">
            <a:avLst/>
          </a:prstGeom>
          <a:solidFill>
            <a:srgbClr val="32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D0854E-269D-4B50-8F27-071151E26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7" y="-542441"/>
            <a:ext cx="12199327" cy="2045777"/>
          </a:xfrm>
          <a:prstGeom prst="rect">
            <a:avLst/>
          </a:prstGeom>
        </p:spPr>
      </p:pic>
      <p:pic>
        <p:nvPicPr>
          <p:cNvPr id="8194" name="Picture 2" descr="218 3d Business Man Character Flying Stock Photos, Pictures &amp;amp; Royalty-Free  Images - iStock">
            <a:extLst>
              <a:ext uri="{FF2B5EF4-FFF2-40B4-BE49-F238E27FC236}">
                <a16:creationId xmlns:a16="http://schemas.microsoft.com/office/drawing/2014/main" id="{4B2C66A5-1D14-4492-AD45-AF35E8990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166" y="3053166"/>
            <a:ext cx="3804834" cy="380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B558FE-2D57-4B03-8FD7-D159F0FEB500}"/>
              </a:ext>
            </a:extLst>
          </p:cNvPr>
          <p:cNvSpPr txBox="1"/>
          <p:nvPr/>
        </p:nvSpPr>
        <p:spPr>
          <a:xfrm>
            <a:off x="526462" y="412790"/>
            <a:ext cx="5737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BIBLIOGRAPHY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670A-DD3B-48E0-88CA-813329075394}"/>
              </a:ext>
            </a:extLst>
          </p:cNvPr>
          <p:cNvSpPr/>
          <p:nvPr/>
        </p:nvSpPr>
        <p:spPr>
          <a:xfrm>
            <a:off x="-775088" y="6619164"/>
            <a:ext cx="15449030" cy="562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26606-E6B3-472F-AD36-B41B29DD5BA8}"/>
              </a:ext>
            </a:extLst>
          </p:cNvPr>
          <p:cNvSpPr/>
          <p:nvPr/>
        </p:nvSpPr>
        <p:spPr>
          <a:xfrm>
            <a:off x="6264322" y="6619164"/>
            <a:ext cx="8779741" cy="562683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DE4A2-E625-4697-9062-6401CE8A05B2}"/>
              </a:ext>
            </a:extLst>
          </p:cNvPr>
          <p:cNvSpPr txBox="1"/>
          <p:nvPr/>
        </p:nvSpPr>
        <p:spPr>
          <a:xfrm>
            <a:off x="571502" y="2063206"/>
            <a:ext cx="84775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2800" dirty="0">
                <a:hlinkClick r:id="rId5"/>
              </a:rPr>
              <a:t>https://techvidvan.com/tutorials/java-abstract-data-type/</a:t>
            </a:r>
            <a:endParaRPr lang="en-IN" sz="2800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2800" dirty="0">
                <a:hlinkClick r:id="rId6"/>
              </a:rPr>
              <a:t>https://www.geeksforgeeks.org/abstract-data-types/</a:t>
            </a:r>
            <a:endParaRPr lang="en-IN" sz="2800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2800" dirty="0">
                <a:hlinkClick r:id="rId7"/>
              </a:rPr>
              <a:t>https://stackoverflow.com/questions/10267084/what-is-adt-abstract-data-type</a:t>
            </a:r>
            <a:endParaRPr lang="en-IN" sz="2800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416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577 3d White Man Character And Business Graph Stock Photos, Pictures &amp;amp;  Royalty-Free Images - iStock">
            <a:extLst>
              <a:ext uri="{FF2B5EF4-FFF2-40B4-BE49-F238E27FC236}">
                <a16:creationId xmlns:a16="http://schemas.microsoft.com/office/drawing/2014/main" id="{04A8E1E7-0C9A-4D12-9EBF-B97180D13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695" y="-64770"/>
            <a:ext cx="7383393" cy="692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E969E3-9FEE-4BD3-AF4A-7A54C12A3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14857" r="18772"/>
          <a:stretch/>
        </p:blipFill>
        <p:spPr>
          <a:xfrm>
            <a:off x="6850251" y="3897815"/>
            <a:ext cx="2123268" cy="1396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8D461-086E-4446-8F2A-CA0441D0018A}"/>
              </a:ext>
            </a:extLst>
          </p:cNvPr>
          <p:cNvSpPr txBox="1"/>
          <p:nvPr/>
        </p:nvSpPr>
        <p:spPr>
          <a:xfrm>
            <a:off x="418456" y="2611785"/>
            <a:ext cx="8159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5">
                    <a:lumMod val="75000"/>
                  </a:schemeClr>
                </a:solidFill>
                <a:latin typeface="Brush Script MT" panose="03060802040406070304" pitchFamily="66" charset="0"/>
              </a:rPr>
              <a:t>Thank You..!</a:t>
            </a:r>
            <a:endParaRPr lang="en-IN" sz="9600" b="1" dirty="0">
              <a:solidFill>
                <a:schemeClr val="accent5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1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4E212F-69E1-4220-8723-A9F33AD16C31}"/>
              </a:ext>
            </a:extLst>
          </p:cNvPr>
          <p:cNvSpPr/>
          <p:nvPr/>
        </p:nvSpPr>
        <p:spPr>
          <a:xfrm>
            <a:off x="-212035" y="-1"/>
            <a:ext cx="12854609" cy="1078174"/>
          </a:xfrm>
          <a:prstGeom prst="rect">
            <a:avLst/>
          </a:prstGeom>
          <a:solidFill>
            <a:srgbClr val="32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73F5D-A9C7-4748-9C9F-6DBACBEB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7" y="-1"/>
            <a:ext cx="12199327" cy="10781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ECEF10-8B5B-432A-A219-34BAA1687BB0}"/>
              </a:ext>
            </a:extLst>
          </p:cNvPr>
          <p:cNvSpPr/>
          <p:nvPr/>
        </p:nvSpPr>
        <p:spPr>
          <a:xfrm>
            <a:off x="-775088" y="6619164"/>
            <a:ext cx="15449030" cy="562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53D3D-B4C3-4CCB-AB7A-EF34F2E6EB83}"/>
              </a:ext>
            </a:extLst>
          </p:cNvPr>
          <p:cNvSpPr/>
          <p:nvPr/>
        </p:nvSpPr>
        <p:spPr>
          <a:xfrm>
            <a:off x="6264322" y="6619164"/>
            <a:ext cx="8779741" cy="562683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A1486-55BF-4111-9A4F-72EFCD353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70" y="1286549"/>
            <a:ext cx="4527731" cy="4858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29328-6A6B-49DF-B7BD-34E5790F6D7F}"/>
              </a:ext>
            </a:extLst>
          </p:cNvPr>
          <p:cNvSpPr txBox="1"/>
          <p:nvPr/>
        </p:nvSpPr>
        <p:spPr>
          <a:xfrm>
            <a:off x="423081" y="245078"/>
            <a:ext cx="9184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</a:rPr>
              <a:t>ABSTRACT DATA TYPE(ADT)</a:t>
            </a:r>
            <a:endParaRPr lang="en-IN" sz="40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AA2A4-3402-4779-BC58-23200BA8C5D4}"/>
              </a:ext>
            </a:extLst>
          </p:cNvPr>
          <p:cNvSpPr txBox="1"/>
          <p:nvPr/>
        </p:nvSpPr>
        <p:spPr>
          <a:xfrm>
            <a:off x="313899" y="1357951"/>
            <a:ext cx="69194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To process data with a computer, we need to define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data type and the operation </a:t>
            </a:r>
            <a:r>
              <a:rPr lang="en-US" sz="2200" dirty="0"/>
              <a:t>to be performed on the data.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The definition of the data type and the definition of the operation to be applied to the data is part of the idea behind an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abstract data type </a:t>
            </a:r>
            <a:r>
              <a:rPr lang="en-US" sz="2200" dirty="0"/>
              <a:t>(ADT)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ADT means to hide how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operation is performed </a:t>
            </a:r>
            <a:r>
              <a:rPr lang="en-US" sz="2200" dirty="0"/>
              <a:t>on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In other words, the user of an ADT needs only to know that a set of operations are available for the data type, but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does not need to know how they are applied</a:t>
            </a:r>
            <a:r>
              <a:rPr lang="en-US" sz="2200" dirty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159256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4E212F-69E1-4220-8723-A9F33AD16C31}"/>
              </a:ext>
            </a:extLst>
          </p:cNvPr>
          <p:cNvSpPr/>
          <p:nvPr/>
        </p:nvSpPr>
        <p:spPr>
          <a:xfrm>
            <a:off x="5107742" y="-1"/>
            <a:ext cx="7534832" cy="7042246"/>
          </a:xfrm>
          <a:prstGeom prst="rect">
            <a:avLst/>
          </a:prstGeom>
          <a:solidFill>
            <a:srgbClr val="32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6C5D67-8D5E-46C7-B6AA-674EE3B9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42" y="-160020"/>
            <a:ext cx="7534832" cy="7040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C53DDB-99DF-4447-9CE1-48F9FF7AB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51" b="90233" l="7429" r="94714">
                        <a14:foregroundMark x1="49714" y1="24884" x2="50857" y2="52791"/>
                        <a14:foregroundMark x1="50857" y1="52791" x2="54143" y2="36279"/>
                        <a14:foregroundMark x1="54143" y1="36279" x2="59571" y2="23953"/>
                        <a14:foregroundMark x1="59571" y1="23953" x2="53714" y2="46279"/>
                        <a14:foregroundMark x1="53714" y1="46279" x2="56429" y2="35349"/>
                        <a14:foregroundMark x1="56429" y1="35349" x2="54000" y2="46977"/>
                        <a14:foregroundMark x1="54000" y1="46977" x2="58286" y2="35814"/>
                        <a14:foregroundMark x1="58286" y1="35814" x2="57286" y2="32326"/>
                        <a14:foregroundMark x1="65571" y1="33023" x2="58286" y2="38140"/>
                        <a14:foregroundMark x1="58286" y1="38140" x2="65000" y2="32326"/>
                        <a14:foregroundMark x1="65000" y1="32326" x2="67286" y2="44884"/>
                        <a14:foregroundMark x1="67286" y1="44884" x2="73143" y2="35814"/>
                        <a14:foregroundMark x1="73143" y1="35814" x2="75143" y2="52558"/>
                        <a14:foregroundMark x1="75143" y1="52558" x2="78286" y2="40000"/>
                        <a14:foregroundMark x1="47143" y1="32558" x2="40286" y2="36512"/>
                        <a14:foregroundMark x1="40286" y1="36512" x2="17286" y2="34884"/>
                        <a14:foregroundMark x1="21143" y1="25349" x2="15000" y2="66977"/>
                        <a14:foregroundMark x1="15000" y1="66977" x2="19714" y2="46512"/>
                        <a14:foregroundMark x1="19714" y1="46512" x2="8000" y2="62558"/>
                        <a14:foregroundMark x1="8000" y1="62558" x2="9714" y2="33488"/>
                        <a14:foregroundMark x1="20857" y1="37907" x2="22714" y2="83023"/>
                        <a14:foregroundMark x1="22714" y1="83023" x2="27143" y2="57907"/>
                        <a14:foregroundMark x1="27143" y1="57907" x2="28286" y2="72093"/>
                        <a14:foregroundMark x1="28286" y1="72093" x2="23571" y2="80698"/>
                        <a14:foregroundMark x1="23571" y1="80698" x2="15000" y2="81628"/>
                        <a14:foregroundMark x1="15000" y1="81628" x2="7714" y2="78372"/>
                        <a14:foregroundMark x1="7714" y1="78372" x2="11714" y2="87907"/>
                        <a14:foregroundMark x1="11714" y1="87907" x2="16714" y2="78140"/>
                        <a14:foregroundMark x1="16714" y1="78140" x2="15286" y2="71860"/>
                        <a14:foregroundMark x1="59143" y1="8605" x2="66000" y2="13953"/>
                        <a14:foregroundMark x1="66000" y1="13953" x2="62714" y2="18372"/>
                        <a14:foregroundMark x1="90000" y1="41860" x2="92857" y2="52934"/>
                        <a14:foregroundMark x1="92682" y1="60226" x2="91857" y2="77674"/>
                        <a14:foregroundMark x1="91857" y1="77674" x2="90443" y2="80033"/>
                        <a14:foregroundMark x1="76322" y1="90575" x2="72696" y2="91818"/>
                        <a14:foregroundMark x1="54812" y1="90831" x2="52000" y2="90465"/>
                        <a14:foregroundMark x1="52000" y1="90465" x2="49286" y2="87907"/>
                        <a14:foregroundMark x1="91571" y1="42326" x2="94857" y2="41163"/>
                        <a14:foregroundMark x1="62000" y1="6047" x2="61714" y2="4651"/>
                        <a14:foregroundMark x1="15429" y1="50000" x2="16286" y2="12326"/>
                        <a14:backgroundMark x1="38000" y1="10698" x2="38000" y2="10698"/>
                        <a14:backgroundMark x1="38143" y1="5581" x2="32571" y2="14419"/>
                        <a14:backgroundMark x1="32571" y1="14419" x2="31000" y2="19535"/>
                        <a14:backgroundMark x1="51143" y1="3488" x2="36143" y2="15814"/>
                        <a14:backgroundMark x1="81143" y1="4884" x2="97429" y2="16512"/>
                        <a14:backgroundMark x1="97429" y1="16512" x2="96286" y2="29302"/>
                        <a14:backgroundMark x1="96286" y1="29302" x2="98143" y2="42326"/>
                        <a14:backgroundMark x1="98143" y1="42326" x2="97286" y2="80465"/>
                        <a14:backgroundMark x1="97286" y1="80465" x2="92429" y2="89302"/>
                        <a14:backgroundMark x1="92429" y1="89302" x2="85000" y2="95116"/>
                        <a14:backgroundMark x1="68910" y1="95887" x2="51000" y2="96744"/>
                        <a14:backgroundMark x1="71202" y1="95777" x2="70972" y2="95788"/>
                        <a14:backgroundMark x1="85000" y1="95116" x2="71999" y2="95739"/>
                        <a14:backgroundMark x1="51000" y1="96744" x2="42714" y2="92093"/>
                        <a14:backgroundMark x1="42714" y1="92093" x2="35857" y2="83721"/>
                        <a14:backgroundMark x1="35857" y1="83721" x2="34714" y2="51628"/>
                        <a14:backgroundMark x1="64143" y1="91628" x2="64143" y2="91628"/>
                        <a14:backgroundMark x1="58714" y1="90930" x2="66857" y2="91163"/>
                        <a14:backgroundMark x1="65429" y1="91163" x2="74429" y2="96977"/>
                        <a14:backgroundMark x1="77857" y1="85581" x2="92000" y2="88837"/>
                        <a14:backgroundMark x1="57857" y1="90000" x2="57857" y2="90000"/>
                        <a14:backgroundMark x1="59286" y1="90930" x2="53143" y2="96977"/>
                        <a14:backgroundMark x1="78286" y1="88140" x2="81857" y2="99535"/>
                        <a14:backgroundMark x1="87286" y1="84186" x2="91857" y2="82558"/>
                        <a14:backgroundMark x1="93286" y1="53023" x2="92714" y2="602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42" y="1345910"/>
            <a:ext cx="7357411" cy="4519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F60366-0D71-4700-9664-8385EB7F0A39}"/>
              </a:ext>
            </a:extLst>
          </p:cNvPr>
          <p:cNvSpPr txBox="1"/>
          <p:nvPr/>
        </p:nvSpPr>
        <p:spPr>
          <a:xfrm>
            <a:off x="170096" y="1720840"/>
            <a:ext cx="4722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 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abstract data type(ADT)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 abstraction of a data structure which provides only the interface to which a data structure must adhere to. The interface does not provide any specific details about how things are getting implemented. It will be more clear if we see some examples.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95C51-174A-4D5E-95C2-C59A621E321E}"/>
              </a:ext>
            </a:extLst>
          </p:cNvPr>
          <p:cNvSpPr txBox="1"/>
          <p:nvPr/>
        </p:nvSpPr>
        <p:spPr>
          <a:xfrm>
            <a:off x="189146" y="702256"/>
            <a:ext cx="4478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WORK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FLOW</a:t>
            </a:r>
            <a:endParaRPr lang="en-IN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1162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KET WRAP: Nifty ends May F&amp;amp;O expiry above 10,700, Sensex gains 416 pts |  Business Standard News">
            <a:extLst>
              <a:ext uri="{FF2B5EF4-FFF2-40B4-BE49-F238E27FC236}">
                <a16:creationId xmlns:a16="http://schemas.microsoft.com/office/drawing/2014/main" id="{A6AC2CAC-F155-4357-BFDF-63BBD61A5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t="2818" r="8711"/>
          <a:stretch/>
        </p:blipFill>
        <p:spPr bwMode="auto">
          <a:xfrm>
            <a:off x="6773031" y="1719084"/>
            <a:ext cx="5279483" cy="51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ECEF10-8B5B-432A-A219-34BAA1687BB0}"/>
              </a:ext>
            </a:extLst>
          </p:cNvPr>
          <p:cNvSpPr/>
          <p:nvPr/>
        </p:nvSpPr>
        <p:spPr>
          <a:xfrm>
            <a:off x="-775088" y="6619164"/>
            <a:ext cx="15449030" cy="562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53D3D-B4C3-4CCB-AB7A-EF34F2E6EB83}"/>
              </a:ext>
            </a:extLst>
          </p:cNvPr>
          <p:cNvSpPr/>
          <p:nvPr/>
        </p:nvSpPr>
        <p:spPr>
          <a:xfrm>
            <a:off x="6264322" y="6619164"/>
            <a:ext cx="8779741" cy="562683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DBE74-6FFB-46BF-9F24-0AE01AE26956}"/>
              </a:ext>
            </a:extLst>
          </p:cNvPr>
          <p:cNvSpPr txBox="1"/>
          <p:nvPr/>
        </p:nvSpPr>
        <p:spPr>
          <a:xfrm>
            <a:off x="320722" y="457200"/>
            <a:ext cx="5943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REAL LIFE </a:t>
            </a:r>
            <a:r>
              <a:rPr lang="en-IN" sz="4800" b="1" dirty="0">
                <a:solidFill>
                  <a:schemeClr val="accent5">
                    <a:lumMod val="75000"/>
                  </a:schemeClr>
                </a:solidFill>
              </a:rPr>
              <a:t>EXAMPLE</a:t>
            </a:r>
          </a:p>
          <a:p>
            <a:r>
              <a:rPr lang="en-US" sz="2800" b="1" u="sng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IN" sz="2800" b="1" u="sng" dirty="0">
                <a:solidFill>
                  <a:schemeClr val="bg2">
                    <a:lumMod val="25000"/>
                  </a:schemeClr>
                </a:solidFill>
              </a:rPr>
              <a:t>DT MODELING</a:t>
            </a:r>
            <a:endParaRPr lang="en-IN" sz="28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540B6-3A50-4EDB-9127-3463826FC1AA}"/>
              </a:ext>
            </a:extLst>
          </p:cNvPr>
          <p:cNvSpPr txBox="1"/>
          <p:nvPr/>
        </p:nvSpPr>
        <p:spPr>
          <a:xfrm>
            <a:off x="320722" y="1719084"/>
            <a:ext cx="7985078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A Simple Stock Trading System (Abstraction of Data Structure)</a:t>
            </a:r>
          </a:p>
          <a:p>
            <a:endParaRPr lang="en-US" sz="11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Operation: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Order buy(Stock, Share, Price)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Order Sell(Stock, Share, Price)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Void cancel(order)</a:t>
            </a:r>
          </a:p>
          <a:p>
            <a:endParaRPr lang="en-US" sz="11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Error Condition(associated with operations)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Buy/Sell a non existent stock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Cancel a non existent order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80262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1CA31B-083E-4ED2-8025-087E8D2A1F08}"/>
              </a:ext>
            </a:extLst>
          </p:cNvPr>
          <p:cNvSpPr txBox="1"/>
          <p:nvPr/>
        </p:nvSpPr>
        <p:spPr>
          <a:xfrm>
            <a:off x="285421" y="411859"/>
            <a:ext cx="11621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>
                <a:solidFill>
                  <a:srgbClr val="002060"/>
                </a:solidFill>
              </a:rPr>
              <a:t>Abstract Data Type :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Operations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6E5D5-5AD3-4E00-B0A2-7CFA681DD771}"/>
              </a:ext>
            </a:extLst>
          </p:cNvPr>
          <p:cNvSpPr txBox="1"/>
          <p:nvPr/>
        </p:nvSpPr>
        <p:spPr>
          <a:xfrm>
            <a:off x="111009" y="1366842"/>
            <a:ext cx="11737431" cy="523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Creators: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sz="2800" dirty="0"/>
              <a:t>Creators create new objects of the type. It may take an object as an argument.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Producers:</a:t>
            </a:r>
            <a:r>
              <a:rPr lang="en-US" sz="2800" dirty="0"/>
              <a:t> Producers create new objects from old objects of the type. For example, the </a:t>
            </a:r>
            <a:r>
              <a:rPr lang="en-US" sz="2800" dirty="0" err="1"/>
              <a:t>concat</a:t>
            </a:r>
            <a:r>
              <a:rPr lang="en-US" sz="2800" dirty="0"/>
              <a:t>() method of the String is a producer that takes two strings and produces a new String representing their concatenation.</a:t>
            </a:r>
          </a:p>
          <a:p>
            <a:pPr marL="171450" indent="-171450" algn="just" fontAlgn="base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Observers:</a:t>
            </a:r>
            <a:r>
              <a:rPr lang="en-US" sz="2800" dirty="0"/>
              <a:t> Observers take the objects of the abstract type and return objects of a different type. For example, the size() method of the </a:t>
            </a:r>
            <a:r>
              <a:rPr lang="en-US" sz="2800" b="1" dirty="0"/>
              <a:t>List</a:t>
            </a:r>
            <a:r>
              <a:rPr lang="en-US" sz="2800" dirty="0"/>
              <a:t> returns an </a:t>
            </a:r>
            <a:r>
              <a:rPr lang="en-US" sz="2800" b="1" dirty="0"/>
              <a:t>int</a:t>
            </a:r>
            <a:r>
              <a:rPr lang="en-US" sz="2800" dirty="0"/>
              <a:t>.</a:t>
            </a:r>
          </a:p>
          <a:p>
            <a:pPr marL="171450" indent="-171450" algn="just" fontAlgn="base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Mutators:</a:t>
            </a:r>
            <a:r>
              <a:rPr lang="en-US" sz="2800" dirty="0"/>
              <a:t> Mutators change objects. For example, the add() method of List changes a list by adding an element to the end.</a:t>
            </a:r>
          </a:p>
          <a:p>
            <a:pPr algn="just"/>
            <a:endParaRPr lang="en-IN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43D31A-58A5-4E2E-9AE2-567625C0653F}"/>
              </a:ext>
            </a:extLst>
          </p:cNvPr>
          <p:cNvSpPr/>
          <p:nvPr/>
        </p:nvSpPr>
        <p:spPr>
          <a:xfrm>
            <a:off x="-775088" y="6619164"/>
            <a:ext cx="15449030" cy="562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8AADBF-CA26-47AE-9D73-34CDDC81933D}"/>
              </a:ext>
            </a:extLst>
          </p:cNvPr>
          <p:cNvSpPr/>
          <p:nvPr/>
        </p:nvSpPr>
        <p:spPr>
          <a:xfrm>
            <a:off x="6264322" y="6619164"/>
            <a:ext cx="8779741" cy="562683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225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4B1EFB-2938-4F78-8687-FA3D891AD54A}"/>
              </a:ext>
            </a:extLst>
          </p:cNvPr>
          <p:cNvSpPr/>
          <p:nvPr/>
        </p:nvSpPr>
        <p:spPr>
          <a:xfrm>
            <a:off x="0" y="-1"/>
            <a:ext cx="12192000" cy="7042246"/>
          </a:xfrm>
          <a:prstGeom prst="rect">
            <a:avLst/>
          </a:prstGeom>
          <a:solidFill>
            <a:srgbClr val="32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9702E3-3240-4CCD-BE59-72EE829C0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7" y="1365"/>
            <a:ext cx="12199327" cy="7040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AA5606-2E39-44AC-8643-8E6C1E766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61" y="1463040"/>
            <a:ext cx="6758629" cy="45534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B6FC9-C705-4328-BF06-AF47EEA7716B}"/>
              </a:ext>
            </a:extLst>
          </p:cNvPr>
          <p:cNvSpPr txBox="1"/>
          <p:nvPr/>
        </p:nvSpPr>
        <p:spPr>
          <a:xfrm>
            <a:off x="332235" y="917403"/>
            <a:ext cx="430834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800" dirty="0">
                <a:solidFill>
                  <a:schemeClr val="bg1"/>
                </a:solidFill>
              </a:rPr>
              <a:t>The </a:t>
            </a:r>
            <a:r>
              <a:rPr lang="en-US" sz="2800" b="1" dirty="0">
                <a:solidFill>
                  <a:schemeClr val="bg1"/>
                </a:solidFill>
              </a:rPr>
              <a:t>list</a:t>
            </a:r>
            <a:r>
              <a:rPr lang="en-US" sz="2800" dirty="0">
                <a:solidFill>
                  <a:schemeClr val="bg1"/>
                </a:solidFill>
              </a:rPr>
              <a:t> is an interface of Java List. The list is </a:t>
            </a:r>
            <a:r>
              <a:rPr lang="en-US" sz="2800" b="1" dirty="0">
                <a:solidFill>
                  <a:schemeClr val="bg1"/>
                </a:solidFill>
              </a:rPr>
              <a:t>mutable</a:t>
            </a:r>
            <a:r>
              <a:rPr lang="en-US" sz="2800" dirty="0">
                <a:solidFill>
                  <a:schemeClr val="bg1"/>
                </a:solidFill>
              </a:rPr>
              <a:t>. Its operations are:</a:t>
            </a:r>
          </a:p>
          <a:p>
            <a:pPr algn="just" fontAlgn="base"/>
            <a:endParaRPr lang="en-US" sz="1000" dirty="0">
              <a:solidFill>
                <a:schemeClr val="bg1"/>
              </a:solidFill>
            </a:endParaRPr>
          </a:p>
          <a:p>
            <a:pPr algn="just" fontAlgn="base"/>
            <a:r>
              <a:rPr lang="en-US" sz="2800" b="1" dirty="0">
                <a:solidFill>
                  <a:schemeClr val="accent4"/>
                </a:solidFill>
              </a:rPr>
              <a:t>creators: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dirty="0" err="1">
                <a:solidFill>
                  <a:schemeClr val="bg1"/>
                </a:solidFill>
              </a:rPr>
              <a:t>ArrayList</a:t>
            </a:r>
            <a:r>
              <a:rPr lang="en-US" sz="2800" dirty="0">
                <a:solidFill>
                  <a:schemeClr val="bg1"/>
                </a:solidFill>
              </a:rPr>
              <a:t> and LinkedList constructors, Collections. </a:t>
            </a:r>
            <a:r>
              <a:rPr lang="en-US" sz="2800" dirty="0" err="1">
                <a:solidFill>
                  <a:schemeClr val="bg1"/>
                </a:solidFill>
              </a:rPr>
              <a:t>singletonList</a:t>
            </a:r>
            <a:endParaRPr lang="en-US" sz="2800" dirty="0">
              <a:solidFill>
                <a:schemeClr val="bg1"/>
              </a:solidFill>
            </a:endParaRPr>
          </a:p>
          <a:p>
            <a:pPr algn="just" fontAlgn="base"/>
            <a:endParaRPr lang="en-US" sz="800" dirty="0">
              <a:solidFill>
                <a:schemeClr val="bg1"/>
              </a:solidFill>
            </a:endParaRPr>
          </a:p>
          <a:p>
            <a:pPr algn="just" fontAlgn="base"/>
            <a:r>
              <a:rPr lang="en-US" sz="2800" b="1" dirty="0">
                <a:solidFill>
                  <a:schemeClr val="accent4"/>
                </a:solidFill>
              </a:rPr>
              <a:t>producers: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dirty="0" err="1">
                <a:solidFill>
                  <a:schemeClr val="bg1"/>
                </a:solidFill>
              </a:rPr>
              <a:t>Collections.unmodifiableList</a:t>
            </a:r>
            <a:endParaRPr lang="en-US" sz="2800" dirty="0">
              <a:solidFill>
                <a:schemeClr val="bg1"/>
              </a:solidFill>
            </a:endParaRPr>
          </a:p>
          <a:p>
            <a:pPr algn="just" fontAlgn="base"/>
            <a:endParaRPr lang="en-US" sz="1000" dirty="0">
              <a:solidFill>
                <a:schemeClr val="bg1"/>
              </a:solidFill>
            </a:endParaRPr>
          </a:p>
          <a:p>
            <a:pPr algn="just" fontAlgn="base"/>
            <a:r>
              <a:rPr lang="en-US" sz="2800" b="1" dirty="0">
                <a:solidFill>
                  <a:schemeClr val="bg1"/>
                </a:solidFill>
              </a:rPr>
              <a:t>observers:</a:t>
            </a:r>
            <a:r>
              <a:rPr lang="en-US" sz="2800" dirty="0">
                <a:solidFill>
                  <a:schemeClr val="bg1"/>
                </a:solidFill>
              </a:rPr>
              <a:t> size, get</a:t>
            </a:r>
          </a:p>
          <a:p>
            <a:pPr algn="just" fontAlgn="base"/>
            <a:endParaRPr lang="en-US" sz="700" dirty="0">
              <a:solidFill>
                <a:schemeClr val="bg1"/>
              </a:solidFill>
            </a:endParaRPr>
          </a:p>
          <a:p>
            <a:pPr algn="just" fontAlgn="base"/>
            <a:r>
              <a:rPr lang="en-US" sz="2800" b="1" dirty="0">
                <a:solidFill>
                  <a:schemeClr val="accent4"/>
                </a:solidFill>
              </a:rPr>
              <a:t>mutators:</a:t>
            </a:r>
            <a:r>
              <a:rPr lang="en-US" sz="2800" dirty="0">
                <a:solidFill>
                  <a:schemeClr val="bg1"/>
                </a:solidFill>
              </a:rPr>
              <a:t> add, remove, </a:t>
            </a:r>
            <a:r>
              <a:rPr lang="en-US" sz="2800" dirty="0" err="1">
                <a:solidFill>
                  <a:schemeClr val="bg1"/>
                </a:solidFill>
              </a:rPr>
              <a:t>addAll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Collections.sort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4014750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C4415-3E0F-4462-8586-CF158B78E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8" t="15772" r="23268" b="12176"/>
          <a:stretch/>
        </p:blipFill>
        <p:spPr>
          <a:xfrm>
            <a:off x="7214807" y="1595069"/>
            <a:ext cx="3963733" cy="425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B558FE-2D57-4B03-8FD7-D159F0FEB500}"/>
              </a:ext>
            </a:extLst>
          </p:cNvPr>
          <p:cNvSpPr txBox="1"/>
          <p:nvPr/>
        </p:nvSpPr>
        <p:spPr>
          <a:xfrm>
            <a:off x="320040" y="357723"/>
            <a:ext cx="5737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THE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STACK</a:t>
            </a:r>
            <a:r>
              <a:rPr lang="en-US" sz="4800" b="1" dirty="0">
                <a:solidFill>
                  <a:srgbClr val="002060"/>
                </a:solidFill>
              </a:rPr>
              <a:t> ADT</a:t>
            </a:r>
            <a:endParaRPr lang="en-IN" sz="4800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52BE5-66DE-4858-9F0D-68EEFD603578}"/>
              </a:ext>
            </a:extLst>
          </p:cNvPr>
          <p:cNvSpPr txBox="1"/>
          <p:nvPr/>
        </p:nvSpPr>
        <p:spPr>
          <a:xfrm>
            <a:off x="320040" y="1352758"/>
            <a:ext cx="61493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Objects: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A finite sequence of elements of the same type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Additions restricted to one end of the sequence called the top of the Stack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Deletions also restricted to the same end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Operations: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Initialise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Push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Pop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Empty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Full</a:t>
            </a:r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670A-DD3B-48E0-88CA-813329075394}"/>
              </a:ext>
            </a:extLst>
          </p:cNvPr>
          <p:cNvSpPr/>
          <p:nvPr/>
        </p:nvSpPr>
        <p:spPr>
          <a:xfrm>
            <a:off x="-775088" y="6619164"/>
            <a:ext cx="15449030" cy="562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26606-E6B3-472F-AD36-B41B29DD5BA8}"/>
              </a:ext>
            </a:extLst>
          </p:cNvPr>
          <p:cNvSpPr/>
          <p:nvPr/>
        </p:nvSpPr>
        <p:spPr>
          <a:xfrm>
            <a:off x="6264322" y="6619164"/>
            <a:ext cx="8779741" cy="562683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3554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CB11E-23DE-42B1-9B76-FED2CA91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7" y="-160020"/>
            <a:ext cx="12199327" cy="7040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17348A-0661-4ECD-9D43-B61D01EEE099}"/>
              </a:ext>
            </a:extLst>
          </p:cNvPr>
          <p:cNvSpPr txBox="1"/>
          <p:nvPr/>
        </p:nvSpPr>
        <p:spPr>
          <a:xfrm>
            <a:off x="335280" y="646152"/>
            <a:ext cx="1152144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400" b="1" dirty="0">
                <a:solidFill>
                  <a:schemeClr val="accent4"/>
                </a:solidFill>
              </a:rPr>
              <a:t>DESIGNING AN ABSTRACT DATA TYPE IN JAVA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</a:rPr>
              <a:t>Here are a few rules for designing an ADT.</a:t>
            </a:r>
          </a:p>
          <a:p>
            <a:pPr fontAlgn="base"/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It’s better to combine simple and few </a:t>
            </a:r>
            <a:r>
              <a:rPr lang="en-US" sz="2300" dirty="0">
                <a:solidFill>
                  <a:schemeClr val="accent4"/>
                </a:solidFill>
              </a:rPr>
              <a:t>operations in powerful ways</a:t>
            </a:r>
            <a:r>
              <a:rPr lang="en-US" sz="2300" dirty="0">
                <a:solidFill>
                  <a:schemeClr val="bg1"/>
                </a:solidFill>
              </a:rPr>
              <a:t>, rather than a lot of complex operations.</a:t>
            </a:r>
          </a:p>
          <a:p>
            <a:pPr algn="just" fontAlgn="base"/>
            <a:endParaRPr lang="en-US" sz="2300" dirty="0">
              <a:solidFill>
                <a:schemeClr val="bg1"/>
              </a:solidFill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Each operation in an Abstract Data Type should have a clear purpose and should have a </a:t>
            </a:r>
            <a:r>
              <a:rPr lang="en-US" sz="2300" dirty="0">
                <a:solidFill>
                  <a:schemeClr val="accent4"/>
                </a:solidFill>
              </a:rPr>
              <a:t>logical behavior </a:t>
            </a:r>
            <a:r>
              <a:rPr lang="en-US" sz="2300" dirty="0">
                <a:solidFill>
                  <a:schemeClr val="bg1"/>
                </a:solidFill>
              </a:rPr>
              <a:t>rather than a range of </a:t>
            </a:r>
            <a:r>
              <a:rPr lang="en-US" sz="2300" dirty="0">
                <a:solidFill>
                  <a:schemeClr val="accent4"/>
                </a:solidFill>
              </a:rPr>
              <a:t>special cases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</a:p>
          <a:p>
            <a:pPr algn="just" fontAlgn="base"/>
            <a:endParaRPr lang="en-US" sz="2300" dirty="0">
              <a:solidFill>
                <a:schemeClr val="bg1"/>
              </a:solidFill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The set of operations should be adequate so that there are enough kinds of computations that users likely want to do.</a:t>
            </a:r>
          </a:p>
          <a:p>
            <a:pPr algn="just" fontAlgn="base"/>
            <a:endParaRPr lang="en-US" sz="2300" dirty="0">
              <a:solidFill>
                <a:schemeClr val="bg1"/>
              </a:solidFill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The type may be either </a:t>
            </a:r>
            <a:r>
              <a:rPr lang="en-US" sz="2300" dirty="0">
                <a:solidFill>
                  <a:schemeClr val="accent4"/>
                </a:solidFill>
              </a:rPr>
              <a:t>generic</a:t>
            </a:r>
            <a:r>
              <a:rPr lang="en-US" sz="2300" dirty="0">
                <a:solidFill>
                  <a:schemeClr val="bg1"/>
                </a:solidFill>
              </a:rPr>
              <a:t>, for example, a graph, a list or a set, or it may be domain-specific for example, an employee database, a street map, a phone book, etc. But there should not be a combination of generic and domain-specific features.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8A253-56D3-4D27-8890-C4441F948D86}"/>
              </a:ext>
            </a:extLst>
          </p:cNvPr>
          <p:cNvSpPr/>
          <p:nvPr/>
        </p:nvSpPr>
        <p:spPr>
          <a:xfrm>
            <a:off x="-434340" y="296942"/>
            <a:ext cx="1344168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2134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FE670A-DD3B-48E0-88CA-813329075394}"/>
              </a:ext>
            </a:extLst>
          </p:cNvPr>
          <p:cNvSpPr/>
          <p:nvPr/>
        </p:nvSpPr>
        <p:spPr>
          <a:xfrm>
            <a:off x="-775088" y="6619164"/>
            <a:ext cx="15449030" cy="5626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26606-E6B3-472F-AD36-B41B29DD5BA8}"/>
              </a:ext>
            </a:extLst>
          </p:cNvPr>
          <p:cNvSpPr/>
          <p:nvPr/>
        </p:nvSpPr>
        <p:spPr>
          <a:xfrm>
            <a:off x="6264322" y="6619164"/>
            <a:ext cx="8779741" cy="562683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BF664-6B77-474F-B60D-3EDDA251CA3D}"/>
              </a:ext>
            </a:extLst>
          </p:cNvPr>
          <p:cNvSpPr txBox="1"/>
          <p:nvPr/>
        </p:nvSpPr>
        <p:spPr>
          <a:xfrm>
            <a:off x="185980" y="699351"/>
            <a:ext cx="754767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IN" sz="3600" b="1" dirty="0">
                <a:solidFill>
                  <a:srgbClr val="002060"/>
                </a:solidFill>
              </a:rPr>
              <a:t>CONCRETE </a:t>
            </a:r>
            <a:r>
              <a:rPr lang="en-IN" sz="3600" b="1" dirty="0">
                <a:solidFill>
                  <a:schemeClr val="accent5">
                    <a:lumMod val="75000"/>
                  </a:schemeClr>
                </a:solidFill>
              </a:rPr>
              <a:t>STATE SPACE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of all possible math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values of the data representation. In a commutative diagram, bottom half represents concrete state space.</a:t>
            </a:r>
          </a:p>
          <a:p>
            <a:pPr algn="just"/>
            <a:endParaRPr lang="en-US" sz="200" dirty="0"/>
          </a:p>
          <a:p>
            <a:pPr algn="just"/>
            <a:br>
              <a:rPr lang="en-US" sz="3600" b="1" dirty="0"/>
            </a:br>
            <a:r>
              <a:rPr lang="en-US" sz="3600" b="1" dirty="0">
                <a:solidFill>
                  <a:srgbClr val="002060"/>
                </a:solidFill>
              </a:rPr>
              <a:t>CONCRETE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INVARIANT</a:t>
            </a:r>
          </a:p>
          <a:p>
            <a:pPr algn="just"/>
            <a:r>
              <a:rPr lang="en-US" dirty="0"/>
              <a:t>An invariant is a property that is always true of an ADT object instance, for the lifetime of the object.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 good ADT preserves its own invariants. Invariants must be established by creators and producers, and preserved by observers and mutators.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rep invariant specifies legal values of the representation, and should be checked at runtime with </a:t>
            </a:r>
            <a:r>
              <a:rPr lang="en-US" dirty="0" err="1"/>
              <a:t>checkRep</a:t>
            </a:r>
            <a:r>
              <a:rPr lang="en-US" dirty="0"/>
              <a:t>().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abstraction function maps a concrete representation to the abstract value it </a:t>
            </a:r>
            <a:r>
              <a:rPr lang="en-US" dirty="0" err="1"/>
              <a:t>represents.Representation</a:t>
            </a:r>
            <a:r>
              <a:rPr lang="en-US" dirty="0"/>
              <a:t> exposure threatens both representation independence and invariant preservation.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9220" name="Picture 4" descr="Transformation of State Space under Abstraction Two fundamental... |  Download Scientific Diagram">
            <a:extLst>
              <a:ext uri="{FF2B5EF4-FFF2-40B4-BE49-F238E27FC236}">
                <a16:creationId xmlns:a16="http://schemas.microsoft.com/office/drawing/2014/main" id="{0BEA55EA-2E06-4BF4-91AF-CB609388F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06"/>
          <a:stretch/>
        </p:blipFill>
        <p:spPr bwMode="auto">
          <a:xfrm>
            <a:off x="7733654" y="1899358"/>
            <a:ext cx="4220731" cy="37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08CA91-177B-4F9A-AA30-262B67B71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3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7" y="-1301858"/>
            <a:ext cx="12199327" cy="16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02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872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Brush Script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45</cp:revision>
  <dcterms:created xsi:type="dcterms:W3CDTF">2021-11-23T09:32:23Z</dcterms:created>
  <dcterms:modified xsi:type="dcterms:W3CDTF">2021-11-27T14:10:46Z</dcterms:modified>
</cp:coreProperties>
</file>